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4" r:id="rId8"/>
    <p:sldId id="262" r:id="rId9"/>
    <p:sldId id="265" r:id="rId10"/>
    <p:sldId id="266" r:id="rId11"/>
    <p:sldId id="267" r:id="rId12"/>
    <p:sldId id="268" r:id="rId13"/>
    <p:sldId id="269" r:id="rId14"/>
    <p:sldId id="270" r:id="rId15"/>
    <p:sldId id="271" r:id="rId16"/>
    <p:sldId id="272" r:id="rId17"/>
    <p:sldId id="273" r:id="rId18"/>
    <p:sldId id="275" r:id="rId19"/>
    <p:sldId id="282" r:id="rId20"/>
    <p:sldId id="277" r:id="rId21"/>
    <p:sldId id="278" r:id="rId22"/>
    <p:sldId id="279" r:id="rId23"/>
    <p:sldId id="280" r:id="rId24"/>
    <p:sldId id="281" r:id="rId25"/>
  </p:sldIdLst>
  <p:sldSz cx="9144000" cy="5143500" type="screen16x9"/>
  <p:notesSz cx="9144000" cy="51435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03"/>
    <p:restoredTop sz="94245"/>
  </p:normalViewPr>
  <p:slideViewPr>
    <p:cSldViewPr>
      <p:cViewPr varScale="1">
        <p:scale>
          <a:sx n="68" d="100"/>
          <a:sy n="68" d="100"/>
        </p:scale>
        <p:origin x="216" y="10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A9988"/>
          </a:solidFill>
        </p:spPr>
        <p:txBody>
          <a:bodyPr wrap="square" lIns="0" tIns="0" rIns="0" bIns="0" rtlCol="0"/>
          <a:lstStyle/>
          <a:p>
            <a:endParaRPr/>
          </a:p>
        </p:txBody>
      </p:sp>
      <p:sp>
        <p:nvSpPr>
          <p:cNvPr id="17" name="bg object 17"/>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E9EDEE"/>
          </a:solidFill>
        </p:spPr>
        <p:txBody>
          <a:bodyPr wrap="square" lIns="0" tIns="0" rIns="0" bIns="0" rtlCol="0"/>
          <a:lstStyle/>
          <a:p>
            <a:endParaRPr/>
          </a:p>
        </p:txBody>
      </p:sp>
      <p:sp>
        <p:nvSpPr>
          <p:cNvPr id="17" name="bg object 17"/>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18" name="bg object 18"/>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sp>
        <p:nvSpPr>
          <p:cNvPr id="2" name="Holder 2"/>
          <p:cNvSpPr>
            <a:spLocks noGrp="1"/>
          </p:cNvSpPr>
          <p:nvPr>
            <p:ph type="title"/>
          </p:nvPr>
        </p:nvSpPr>
        <p:spPr>
          <a:xfrm>
            <a:off x="800825" y="1328137"/>
            <a:ext cx="7542349" cy="1126489"/>
          </a:xfrm>
          <a:prstGeom prst="rect">
            <a:avLst/>
          </a:prstGeom>
        </p:spPr>
        <p:txBody>
          <a:bodyPr wrap="square" lIns="0" tIns="0" rIns="0" bIns="0">
            <a:spAutoFit/>
          </a:bodyPr>
          <a:lstStyle>
            <a:lvl1pPr>
              <a:defRPr sz="36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800675" y="1428401"/>
            <a:ext cx="7542649" cy="2540000"/>
          </a:xfrm>
          <a:prstGeom prst="rect">
            <a:avLst/>
          </a:prstGeom>
        </p:spPr>
        <p:txBody>
          <a:bodyPr wrap="square" lIns="0" tIns="0" rIns="0" bIns="0">
            <a:spAutoFit/>
          </a:bodyPr>
          <a:lstStyle>
            <a:lvl1pPr>
              <a:defRPr sz="18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12/15/22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620"/>
          </a:xfrm>
          <a:custGeom>
            <a:avLst/>
            <a:gdLst/>
            <a:ahLst/>
            <a:cxnLst/>
            <a:rect l="l" t="t" r="r" b="b"/>
            <a:pathLst>
              <a:path w="9144000" h="4655820">
                <a:moveTo>
                  <a:pt x="0" y="4655699"/>
                </a:moveTo>
                <a:lnTo>
                  <a:pt x="9143999" y="4655699"/>
                </a:lnTo>
                <a:lnTo>
                  <a:pt x="9143999" y="0"/>
                </a:lnTo>
                <a:lnTo>
                  <a:pt x="0" y="0"/>
                </a:lnTo>
                <a:lnTo>
                  <a:pt x="0" y="4655699"/>
                </a:lnTo>
                <a:close/>
              </a:path>
            </a:pathLst>
          </a:custGeom>
          <a:solidFill>
            <a:srgbClr val="E9EDEE"/>
          </a:solidFill>
        </p:spPr>
        <p:txBody>
          <a:bodyPr wrap="square" lIns="0" tIns="0" rIns="0" bIns="0" rtlCol="0"/>
          <a:lstStyle/>
          <a:p>
            <a:endParaRPr/>
          </a:p>
        </p:txBody>
      </p:sp>
      <p:grpSp>
        <p:nvGrpSpPr>
          <p:cNvPr id="3" name="object 3"/>
          <p:cNvGrpSpPr/>
          <p:nvPr/>
        </p:nvGrpSpPr>
        <p:grpSpPr>
          <a:xfrm>
            <a:off x="830391" y="1191255"/>
            <a:ext cx="746125" cy="46355"/>
            <a:chOff x="830391" y="1191255"/>
            <a:chExt cx="746125" cy="46355"/>
          </a:xfrm>
        </p:grpSpPr>
        <p:sp>
          <p:nvSpPr>
            <p:cNvPr id="4" name="object 4"/>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5" name="object 5"/>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grpSp>
      <p:sp>
        <p:nvSpPr>
          <p:cNvPr id="6" name="object 6"/>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FFFFFF"/>
          </a:solidFill>
        </p:spPr>
        <p:txBody>
          <a:bodyPr wrap="square" lIns="0" tIns="0" rIns="0" bIns="0" rtlCol="0"/>
          <a:lstStyle/>
          <a:p>
            <a:endParaRPr/>
          </a:p>
        </p:txBody>
      </p:sp>
      <p:sp>
        <p:nvSpPr>
          <p:cNvPr id="10" name="object 10"/>
          <p:cNvSpPr txBox="1"/>
          <p:nvPr/>
        </p:nvSpPr>
        <p:spPr>
          <a:xfrm>
            <a:off x="802475" y="1375155"/>
            <a:ext cx="3769525" cy="3090590"/>
          </a:xfrm>
          <a:prstGeom prst="rect">
            <a:avLst/>
          </a:prstGeom>
        </p:spPr>
        <p:txBody>
          <a:bodyPr vert="horz" wrap="square" lIns="0" tIns="12700" rIns="0" bIns="0" rtlCol="0">
            <a:spAutoFit/>
          </a:bodyPr>
          <a:lstStyle/>
          <a:p>
            <a:pPr marL="12700" marR="5080">
              <a:lnSpc>
                <a:spcPct val="100000"/>
              </a:lnSpc>
              <a:spcBef>
                <a:spcPts val="100"/>
              </a:spcBef>
            </a:pPr>
            <a:r>
              <a:rPr sz="4000" b="1" spc="200" dirty="0">
                <a:solidFill>
                  <a:srgbClr val="1A1A1A"/>
                </a:solidFill>
                <a:latin typeface="Trebuchet MS"/>
                <a:cs typeface="Trebuchet MS"/>
              </a:rPr>
              <a:t>Sign </a:t>
            </a:r>
            <a:r>
              <a:rPr sz="4000" b="1" spc="204" dirty="0">
                <a:solidFill>
                  <a:srgbClr val="1A1A1A"/>
                </a:solidFill>
                <a:latin typeface="Trebuchet MS"/>
                <a:cs typeface="Trebuchet MS"/>
              </a:rPr>
              <a:t> </a:t>
            </a:r>
            <a:r>
              <a:rPr sz="4000" b="1" spc="220" dirty="0">
                <a:solidFill>
                  <a:srgbClr val="1A1A1A"/>
                </a:solidFill>
                <a:latin typeface="Trebuchet MS"/>
                <a:cs typeface="Trebuchet MS"/>
              </a:rPr>
              <a:t>Language</a:t>
            </a:r>
            <a:r>
              <a:rPr lang="en-US" sz="4000" b="1" spc="220" dirty="0">
                <a:solidFill>
                  <a:srgbClr val="1A1A1A"/>
                </a:solidFill>
                <a:latin typeface="Trebuchet MS"/>
                <a:cs typeface="Trebuchet MS"/>
              </a:rPr>
              <a:t> </a:t>
            </a:r>
            <a:r>
              <a:rPr lang="en-GB" sz="4000" b="1" spc="220" dirty="0">
                <a:solidFill>
                  <a:srgbClr val="1A1A1A"/>
                </a:solidFill>
                <a:latin typeface="Trebuchet MS"/>
                <a:cs typeface="Trebuchet MS"/>
              </a:rPr>
              <a:t>Recognition </a:t>
            </a:r>
            <a:r>
              <a:rPr lang="en-GB" sz="4000" b="1" spc="55" dirty="0">
                <a:solidFill>
                  <a:srgbClr val="1A1A1A"/>
                </a:solidFill>
                <a:latin typeface="Trebuchet MS"/>
                <a:cs typeface="Trebuchet MS"/>
              </a:rPr>
              <a:t>&amp;</a:t>
            </a:r>
            <a:r>
              <a:rPr sz="4000" b="1" spc="60" dirty="0">
                <a:solidFill>
                  <a:srgbClr val="1A1A1A"/>
                </a:solidFill>
                <a:latin typeface="Trebuchet MS"/>
                <a:cs typeface="Trebuchet MS"/>
              </a:rPr>
              <a:t> </a:t>
            </a:r>
            <a:r>
              <a:rPr sz="4000" b="1" spc="-5" dirty="0">
                <a:solidFill>
                  <a:srgbClr val="1A1A1A"/>
                </a:solidFill>
                <a:latin typeface="Trebuchet MS"/>
                <a:cs typeface="Trebuchet MS"/>
              </a:rPr>
              <a:t>Text</a:t>
            </a:r>
            <a:r>
              <a:rPr lang="en-US" sz="4000" b="1" spc="-5" dirty="0">
                <a:solidFill>
                  <a:srgbClr val="1A1A1A"/>
                </a:solidFill>
                <a:latin typeface="Trebuchet MS"/>
                <a:cs typeface="Trebuchet MS"/>
              </a:rPr>
              <a:t> to speech conversion</a:t>
            </a:r>
            <a:endParaRPr sz="4000" dirty="0">
              <a:latin typeface="Trebuchet MS"/>
              <a:cs typeface="Trebuchet MS"/>
            </a:endParaRPr>
          </a:p>
        </p:txBody>
      </p:sp>
      <p:pic>
        <p:nvPicPr>
          <p:cNvPr id="13" name="Picture 12">
            <a:extLst>
              <a:ext uri="{FF2B5EF4-FFF2-40B4-BE49-F238E27FC236}">
                <a16:creationId xmlns:a16="http://schemas.microsoft.com/office/drawing/2014/main" id="{A8636140-812B-BA16-2D3F-53986A3134BE}"/>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4729264" y="1853650"/>
            <a:ext cx="4109936" cy="2133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17748" y="2771152"/>
            <a:ext cx="121920" cy="120650"/>
          </a:xfrm>
          <a:custGeom>
            <a:avLst/>
            <a:gdLst/>
            <a:ahLst/>
            <a:cxnLst/>
            <a:rect l="l" t="t" r="r" b="b"/>
            <a:pathLst>
              <a:path w="121919" h="120650">
                <a:moveTo>
                  <a:pt x="121412" y="52070"/>
                </a:moveTo>
                <a:lnTo>
                  <a:pt x="68884" y="52070"/>
                </a:lnTo>
                <a:lnTo>
                  <a:pt x="68884" y="0"/>
                </a:lnTo>
                <a:lnTo>
                  <a:pt x="52527" y="0"/>
                </a:lnTo>
                <a:lnTo>
                  <a:pt x="52527" y="52070"/>
                </a:lnTo>
                <a:lnTo>
                  <a:pt x="0" y="52070"/>
                </a:lnTo>
                <a:lnTo>
                  <a:pt x="0" y="68580"/>
                </a:lnTo>
                <a:lnTo>
                  <a:pt x="52527" y="68580"/>
                </a:lnTo>
                <a:lnTo>
                  <a:pt x="52527" y="120650"/>
                </a:lnTo>
                <a:lnTo>
                  <a:pt x="68884" y="120650"/>
                </a:lnTo>
                <a:lnTo>
                  <a:pt x="68884" y="68580"/>
                </a:lnTo>
                <a:lnTo>
                  <a:pt x="121412" y="68580"/>
                </a:lnTo>
                <a:lnTo>
                  <a:pt x="121412" y="52070"/>
                </a:lnTo>
                <a:close/>
              </a:path>
            </a:pathLst>
          </a:custGeom>
          <a:solidFill>
            <a:srgbClr val="307AF3"/>
          </a:solidFill>
        </p:spPr>
        <p:txBody>
          <a:bodyPr wrap="square" lIns="0" tIns="0" rIns="0" bIns="0" rtlCol="0"/>
          <a:lstStyle/>
          <a:p>
            <a:endParaRPr/>
          </a:p>
        </p:txBody>
      </p:sp>
      <p:sp>
        <p:nvSpPr>
          <p:cNvPr id="3" name="object 3"/>
          <p:cNvSpPr/>
          <p:nvPr/>
        </p:nvSpPr>
        <p:spPr>
          <a:xfrm>
            <a:off x="6436247" y="1958840"/>
            <a:ext cx="2521585" cy="2028825"/>
          </a:xfrm>
          <a:custGeom>
            <a:avLst/>
            <a:gdLst/>
            <a:ahLst/>
            <a:cxnLst/>
            <a:rect l="l" t="t" r="r" b="b"/>
            <a:pathLst>
              <a:path w="2521584" h="2028825">
                <a:moveTo>
                  <a:pt x="2161238" y="2028415"/>
                </a:moveTo>
                <a:lnTo>
                  <a:pt x="9" y="2028415"/>
                </a:lnTo>
                <a:lnTo>
                  <a:pt x="0" y="360344"/>
                </a:lnTo>
                <a:lnTo>
                  <a:pt x="3289" y="311451"/>
                </a:lnTo>
                <a:lnTo>
                  <a:pt x="12871" y="264556"/>
                </a:lnTo>
                <a:lnTo>
                  <a:pt x="28315" y="220090"/>
                </a:lnTo>
                <a:lnTo>
                  <a:pt x="49194" y="178482"/>
                </a:lnTo>
                <a:lnTo>
                  <a:pt x="75077" y="140161"/>
                </a:lnTo>
                <a:lnTo>
                  <a:pt x="105536" y="105557"/>
                </a:lnTo>
                <a:lnTo>
                  <a:pt x="140140" y="75099"/>
                </a:lnTo>
                <a:lnTo>
                  <a:pt x="178461" y="49215"/>
                </a:lnTo>
                <a:lnTo>
                  <a:pt x="220069" y="28337"/>
                </a:lnTo>
                <a:lnTo>
                  <a:pt x="264535" y="12892"/>
                </a:lnTo>
                <a:lnTo>
                  <a:pt x="311430" y="3310"/>
                </a:lnTo>
                <a:lnTo>
                  <a:pt x="360323" y="20"/>
                </a:lnTo>
                <a:lnTo>
                  <a:pt x="2521553" y="0"/>
                </a:lnTo>
                <a:lnTo>
                  <a:pt x="2521562" y="1668090"/>
                </a:lnTo>
                <a:lnTo>
                  <a:pt x="2518438" y="1715453"/>
                </a:lnTo>
                <a:lnTo>
                  <a:pt x="2509218" y="1761603"/>
                </a:lnTo>
                <a:lnTo>
                  <a:pt x="2494134" y="1805981"/>
                </a:lnTo>
                <a:lnTo>
                  <a:pt x="2473420" y="1848026"/>
                </a:lnTo>
                <a:lnTo>
                  <a:pt x="2447307" y="1887178"/>
                </a:lnTo>
                <a:lnTo>
                  <a:pt x="2416026" y="1922878"/>
                </a:lnTo>
                <a:lnTo>
                  <a:pt x="2380326" y="1954159"/>
                </a:lnTo>
                <a:lnTo>
                  <a:pt x="2341173" y="1980272"/>
                </a:lnTo>
                <a:lnTo>
                  <a:pt x="2299128" y="2000987"/>
                </a:lnTo>
                <a:lnTo>
                  <a:pt x="2254751" y="2016070"/>
                </a:lnTo>
                <a:lnTo>
                  <a:pt x="2208601" y="2025290"/>
                </a:lnTo>
                <a:lnTo>
                  <a:pt x="2161238" y="2028415"/>
                </a:lnTo>
                <a:close/>
              </a:path>
            </a:pathLst>
          </a:custGeom>
          <a:solidFill>
            <a:srgbClr val="0D5DDE"/>
          </a:solidFill>
        </p:spPr>
        <p:txBody>
          <a:bodyPr wrap="square" lIns="0" tIns="0" rIns="0" bIns="0" rtlCol="0"/>
          <a:lstStyle/>
          <a:p>
            <a:endParaRPr/>
          </a:p>
        </p:txBody>
      </p:sp>
      <p:sp>
        <p:nvSpPr>
          <p:cNvPr id="4" name="object 4"/>
          <p:cNvSpPr txBox="1"/>
          <p:nvPr/>
        </p:nvSpPr>
        <p:spPr>
          <a:xfrm>
            <a:off x="6828842" y="2164517"/>
            <a:ext cx="1649730" cy="1637030"/>
          </a:xfrm>
          <a:prstGeom prst="rect">
            <a:avLst/>
          </a:prstGeom>
        </p:spPr>
        <p:txBody>
          <a:bodyPr vert="horz" wrap="square" lIns="0" tIns="12700" rIns="0" bIns="0" rtlCol="0">
            <a:spAutoFit/>
          </a:bodyPr>
          <a:lstStyle/>
          <a:p>
            <a:pPr marL="12700">
              <a:lnSpc>
                <a:spcPct val="100000"/>
              </a:lnSpc>
              <a:spcBef>
                <a:spcPts val="100"/>
              </a:spcBef>
            </a:pPr>
            <a:r>
              <a:rPr sz="3000" b="1" spc="-5" dirty="0">
                <a:solidFill>
                  <a:srgbClr val="FFFFFF"/>
                </a:solidFill>
                <a:latin typeface="Roboto"/>
                <a:cs typeface="Roboto"/>
              </a:rPr>
              <a:t>Layer</a:t>
            </a:r>
            <a:r>
              <a:rPr sz="3000" b="1" spc="-40" dirty="0">
                <a:solidFill>
                  <a:srgbClr val="FFFFFF"/>
                </a:solidFill>
                <a:latin typeface="Roboto"/>
                <a:cs typeface="Roboto"/>
              </a:rPr>
              <a:t> </a:t>
            </a:r>
            <a:r>
              <a:rPr sz="3000" b="1" dirty="0">
                <a:solidFill>
                  <a:srgbClr val="FFFFFF"/>
                </a:solidFill>
                <a:latin typeface="Roboto"/>
                <a:cs typeface="Roboto"/>
              </a:rPr>
              <a:t>2</a:t>
            </a:r>
            <a:endParaRPr sz="3000">
              <a:latin typeface="Roboto"/>
              <a:cs typeface="Roboto"/>
            </a:endParaRPr>
          </a:p>
          <a:p>
            <a:pPr marL="12700" marR="5080">
              <a:lnSpc>
                <a:spcPct val="114599"/>
              </a:lnSpc>
              <a:spcBef>
                <a:spcPts val="1665"/>
              </a:spcBef>
            </a:pPr>
            <a:r>
              <a:rPr sz="1800" spc="-15" dirty="0">
                <a:solidFill>
                  <a:srgbClr val="FFFFFF"/>
                </a:solidFill>
                <a:latin typeface="Roboto"/>
                <a:cs typeface="Roboto"/>
              </a:rPr>
              <a:t>Classify </a:t>
            </a:r>
            <a:r>
              <a:rPr sz="1800" spc="-10" dirty="0">
                <a:solidFill>
                  <a:srgbClr val="FFFFFF"/>
                </a:solidFill>
                <a:latin typeface="Roboto"/>
                <a:cs typeface="Roboto"/>
              </a:rPr>
              <a:t> between </a:t>
            </a:r>
            <a:r>
              <a:rPr sz="1800" spc="-25" dirty="0">
                <a:solidFill>
                  <a:srgbClr val="FFFFFF"/>
                </a:solidFill>
                <a:latin typeface="Roboto"/>
                <a:cs typeface="Roboto"/>
              </a:rPr>
              <a:t>Similar </a:t>
            </a:r>
            <a:r>
              <a:rPr sz="1800" spc="-440" dirty="0">
                <a:solidFill>
                  <a:srgbClr val="FFFFFF"/>
                </a:solidFill>
                <a:latin typeface="Roboto"/>
                <a:cs typeface="Roboto"/>
              </a:rPr>
              <a:t> </a:t>
            </a:r>
            <a:r>
              <a:rPr sz="1800" spc="-25" dirty="0">
                <a:solidFill>
                  <a:srgbClr val="FFFFFF"/>
                </a:solidFill>
                <a:latin typeface="Roboto"/>
                <a:cs typeface="Roboto"/>
              </a:rPr>
              <a:t>Symbols</a:t>
            </a:r>
            <a:endParaRPr sz="1800">
              <a:latin typeface="Roboto"/>
              <a:cs typeface="Roboto"/>
            </a:endParaRPr>
          </a:p>
        </p:txBody>
      </p:sp>
      <p:sp>
        <p:nvSpPr>
          <p:cNvPr id="5" name="object 5"/>
          <p:cNvSpPr/>
          <p:nvPr/>
        </p:nvSpPr>
        <p:spPr>
          <a:xfrm>
            <a:off x="2552823" y="1958761"/>
            <a:ext cx="2515870" cy="2028825"/>
          </a:xfrm>
          <a:custGeom>
            <a:avLst/>
            <a:gdLst/>
            <a:ahLst/>
            <a:cxnLst/>
            <a:rect l="l" t="t" r="r" b="b"/>
            <a:pathLst>
              <a:path w="2515870" h="2028825">
                <a:moveTo>
                  <a:pt x="9" y="11"/>
                </a:moveTo>
                <a:close/>
              </a:path>
              <a:path w="2515870" h="2028825">
                <a:moveTo>
                  <a:pt x="9" y="20"/>
                </a:moveTo>
                <a:close/>
              </a:path>
              <a:path w="2515870" h="2028825">
                <a:moveTo>
                  <a:pt x="2515719" y="2028592"/>
                </a:moveTo>
                <a:lnTo>
                  <a:pt x="360351" y="2028571"/>
                </a:lnTo>
                <a:lnTo>
                  <a:pt x="311454" y="2025282"/>
                </a:lnTo>
                <a:lnTo>
                  <a:pt x="264555" y="2015699"/>
                </a:lnTo>
                <a:lnTo>
                  <a:pt x="220086" y="2000253"/>
                </a:lnTo>
                <a:lnTo>
                  <a:pt x="178475" y="1979373"/>
                </a:lnTo>
                <a:lnTo>
                  <a:pt x="140151" y="1953488"/>
                </a:lnTo>
                <a:lnTo>
                  <a:pt x="105544" y="1923027"/>
                </a:lnTo>
                <a:lnTo>
                  <a:pt x="75083" y="1888420"/>
                </a:lnTo>
                <a:lnTo>
                  <a:pt x="49198" y="1850096"/>
                </a:lnTo>
                <a:lnTo>
                  <a:pt x="28318" y="1808485"/>
                </a:lnTo>
                <a:lnTo>
                  <a:pt x="12872" y="1764015"/>
                </a:lnTo>
                <a:lnTo>
                  <a:pt x="3289" y="1717117"/>
                </a:lnTo>
                <a:lnTo>
                  <a:pt x="0" y="1668220"/>
                </a:lnTo>
                <a:lnTo>
                  <a:pt x="9" y="20"/>
                </a:lnTo>
                <a:lnTo>
                  <a:pt x="2155376" y="20"/>
                </a:lnTo>
                <a:lnTo>
                  <a:pt x="2202743" y="3145"/>
                </a:lnTo>
                <a:lnTo>
                  <a:pt x="2248896" y="12366"/>
                </a:lnTo>
                <a:lnTo>
                  <a:pt x="2293277" y="27450"/>
                </a:lnTo>
                <a:lnTo>
                  <a:pt x="2335326" y="48166"/>
                </a:lnTo>
                <a:lnTo>
                  <a:pt x="2374481" y="74282"/>
                </a:lnTo>
                <a:lnTo>
                  <a:pt x="2410184" y="105565"/>
                </a:lnTo>
                <a:lnTo>
                  <a:pt x="2441467" y="141268"/>
                </a:lnTo>
                <a:lnTo>
                  <a:pt x="2467582" y="180423"/>
                </a:lnTo>
                <a:lnTo>
                  <a:pt x="2488298" y="222471"/>
                </a:lnTo>
                <a:lnTo>
                  <a:pt x="2503383" y="266852"/>
                </a:lnTo>
                <a:lnTo>
                  <a:pt x="2512603" y="313006"/>
                </a:lnTo>
                <a:lnTo>
                  <a:pt x="2515728" y="360372"/>
                </a:lnTo>
                <a:lnTo>
                  <a:pt x="2515719" y="2028592"/>
                </a:lnTo>
                <a:close/>
              </a:path>
            </a:pathLst>
          </a:custGeom>
          <a:solidFill>
            <a:srgbClr val="307AF3"/>
          </a:solidFill>
        </p:spPr>
        <p:txBody>
          <a:bodyPr wrap="square" lIns="0" tIns="0" rIns="0" bIns="0" rtlCol="0"/>
          <a:lstStyle/>
          <a:p>
            <a:endParaRPr/>
          </a:p>
        </p:txBody>
      </p:sp>
      <p:sp>
        <p:nvSpPr>
          <p:cNvPr id="6" name="object 6"/>
          <p:cNvSpPr txBox="1">
            <a:spLocks noGrp="1"/>
          </p:cNvSpPr>
          <p:nvPr>
            <p:ph type="title"/>
          </p:nvPr>
        </p:nvSpPr>
        <p:spPr>
          <a:xfrm>
            <a:off x="2780433" y="2164511"/>
            <a:ext cx="1283970" cy="482600"/>
          </a:xfrm>
          <a:prstGeom prst="rect">
            <a:avLst/>
          </a:prstGeom>
        </p:spPr>
        <p:txBody>
          <a:bodyPr vert="horz" wrap="square" lIns="0" tIns="12700" rIns="0" bIns="0" rtlCol="0">
            <a:spAutoFit/>
          </a:bodyPr>
          <a:lstStyle/>
          <a:p>
            <a:pPr marL="12700">
              <a:lnSpc>
                <a:spcPct val="100000"/>
              </a:lnSpc>
              <a:spcBef>
                <a:spcPts val="100"/>
              </a:spcBef>
            </a:pPr>
            <a:r>
              <a:rPr sz="3000" spc="-5" dirty="0">
                <a:latin typeface="Roboto"/>
                <a:cs typeface="Roboto"/>
              </a:rPr>
              <a:t>Layer</a:t>
            </a:r>
            <a:r>
              <a:rPr sz="3000" spc="-75" dirty="0">
                <a:latin typeface="Roboto"/>
                <a:cs typeface="Roboto"/>
              </a:rPr>
              <a:t> </a:t>
            </a:r>
            <a:r>
              <a:rPr sz="3000" dirty="0">
                <a:latin typeface="Roboto"/>
                <a:cs typeface="Roboto"/>
              </a:rPr>
              <a:t>1</a:t>
            </a:r>
            <a:endParaRPr sz="3000">
              <a:latin typeface="Roboto"/>
              <a:cs typeface="Roboto"/>
            </a:endParaRPr>
          </a:p>
        </p:txBody>
      </p:sp>
      <p:sp>
        <p:nvSpPr>
          <p:cNvPr id="7" name="object 7"/>
          <p:cNvSpPr txBox="1"/>
          <p:nvPr/>
        </p:nvSpPr>
        <p:spPr>
          <a:xfrm>
            <a:off x="2780441" y="2947339"/>
            <a:ext cx="1202690" cy="968375"/>
          </a:xfrm>
          <a:prstGeom prst="rect">
            <a:avLst/>
          </a:prstGeom>
        </p:spPr>
        <p:txBody>
          <a:bodyPr vert="horz" wrap="square" lIns="0" tIns="12700" rIns="0" bIns="0" rtlCol="0">
            <a:spAutoFit/>
          </a:bodyPr>
          <a:lstStyle/>
          <a:p>
            <a:pPr marL="12700" marR="5080">
              <a:lnSpc>
                <a:spcPct val="114599"/>
              </a:lnSpc>
              <a:spcBef>
                <a:spcPts val="100"/>
              </a:spcBef>
            </a:pPr>
            <a:r>
              <a:rPr sz="1800" spc="-15" dirty="0">
                <a:solidFill>
                  <a:srgbClr val="FFFFFF"/>
                </a:solidFill>
                <a:latin typeface="Roboto"/>
                <a:cs typeface="Roboto"/>
              </a:rPr>
              <a:t>Classify </a:t>
            </a:r>
            <a:r>
              <a:rPr sz="1800" spc="-10" dirty="0">
                <a:solidFill>
                  <a:srgbClr val="FFFFFF"/>
                </a:solidFill>
                <a:latin typeface="Roboto"/>
                <a:cs typeface="Roboto"/>
              </a:rPr>
              <a:t> between</a:t>
            </a:r>
            <a:r>
              <a:rPr sz="1800" spc="-90" dirty="0">
                <a:solidFill>
                  <a:srgbClr val="FFFFFF"/>
                </a:solidFill>
                <a:latin typeface="Roboto"/>
                <a:cs typeface="Roboto"/>
              </a:rPr>
              <a:t> </a:t>
            </a:r>
            <a:r>
              <a:rPr sz="1800" spc="-10" dirty="0">
                <a:solidFill>
                  <a:srgbClr val="FFFFFF"/>
                </a:solidFill>
                <a:latin typeface="Roboto"/>
                <a:cs typeface="Roboto"/>
              </a:rPr>
              <a:t>27 </a:t>
            </a:r>
            <a:r>
              <a:rPr sz="1800" spc="-430" dirty="0">
                <a:solidFill>
                  <a:srgbClr val="FFFFFF"/>
                </a:solidFill>
                <a:latin typeface="Roboto"/>
                <a:cs typeface="Roboto"/>
              </a:rPr>
              <a:t> </a:t>
            </a:r>
            <a:r>
              <a:rPr sz="1800" spc="-25" dirty="0">
                <a:solidFill>
                  <a:srgbClr val="FFFFFF"/>
                </a:solidFill>
                <a:latin typeface="Roboto"/>
                <a:cs typeface="Roboto"/>
              </a:rPr>
              <a:t>Symbols</a:t>
            </a:r>
            <a:endParaRPr sz="1800">
              <a:latin typeface="Roboto"/>
              <a:cs typeface="Roboto"/>
            </a:endParaRPr>
          </a:p>
        </p:txBody>
      </p:sp>
      <p:grpSp>
        <p:nvGrpSpPr>
          <p:cNvPr id="8" name="object 8"/>
          <p:cNvGrpSpPr/>
          <p:nvPr/>
        </p:nvGrpSpPr>
        <p:grpSpPr>
          <a:xfrm>
            <a:off x="1913975" y="2701318"/>
            <a:ext cx="731520" cy="543560"/>
            <a:chOff x="1913975" y="2701318"/>
            <a:chExt cx="731520" cy="543560"/>
          </a:xfrm>
        </p:grpSpPr>
        <p:sp>
          <p:nvSpPr>
            <p:cNvPr id="9" name="object 9"/>
            <p:cNvSpPr/>
            <p:nvPr/>
          </p:nvSpPr>
          <p:spPr>
            <a:xfrm>
              <a:off x="1917305" y="2701318"/>
              <a:ext cx="727710" cy="543560"/>
            </a:xfrm>
            <a:custGeom>
              <a:avLst/>
              <a:gdLst/>
              <a:ahLst/>
              <a:cxnLst/>
              <a:rect l="l" t="t" r="r" b="b"/>
              <a:pathLst>
                <a:path w="727710" h="543560">
                  <a:moveTo>
                    <a:pt x="363856" y="543564"/>
                  </a:moveTo>
                  <a:lnTo>
                    <a:pt x="310088" y="540617"/>
                  </a:lnTo>
                  <a:lnTo>
                    <a:pt x="258769" y="532057"/>
                  </a:lnTo>
                  <a:lnTo>
                    <a:pt x="210463" y="518304"/>
                  </a:lnTo>
                  <a:lnTo>
                    <a:pt x="165732" y="499778"/>
                  </a:lnTo>
                  <a:lnTo>
                    <a:pt x="125139" y="476900"/>
                  </a:lnTo>
                  <a:lnTo>
                    <a:pt x="89247" y="450091"/>
                  </a:lnTo>
                  <a:lnTo>
                    <a:pt x="58619" y="419770"/>
                  </a:lnTo>
                  <a:lnTo>
                    <a:pt x="33817" y="386358"/>
                  </a:lnTo>
                  <a:lnTo>
                    <a:pt x="15405" y="350276"/>
                  </a:lnTo>
                  <a:lnTo>
                    <a:pt x="3945" y="311943"/>
                  </a:lnTo>
                  <a:lnTo>
                    <a:pt x="0" y="271782"/>
                  </a:lnTo>
                  <a:lnTo>
                    <a:pt x="3945" y="231620"/>
                  </a:lnTo>
                  <a:lnTo>
                    <a:pt x="15405" y="193287"/>
                  </a:lnTo>
                  <a:lnTo>
                    <a:pt x="33817" y="157205"/>
                  </a:lnTo>
                  <a:lnTo>
                    <a:pt x="58619" y="123793"/>
                  </a:lnTo>
                  <a:lnTo>
                    <a:pt x="89247" y="93473"/>
                  </a:lnTo>
                  <a:lnTo>
                    <a:pt x="125139" y="66663"/>
                  </a:lnTo>
                  <a:lnTo>
                    <a:pt x="165732" y="43785"/>
                  </a:lnTo>
                  <a:lnTo>
                    <a:pt x="210463" y="25260"/>
                  </a:lnTo>
                  <a:lnTo>
                    <a:pt x="258769" y="11506"/>
                  </a:lnTo>
                  <a:lnTo>
                    <a:pt x="310088" y="2946"/>
                  </a:lnTo>
                  <a:lnTo>
                    <a:pt x="363856" y="0"/>
                  </a:lnTo>
                  <a:lnTo>
                    <a:pt x="417624" y="2946"/>
                  </a:lnTo>
                  <a:lnTo>
                    <a:pt x="468942" y="11506"/>
                  </a:lnTo>
                  <a:lnTo>
                    <a:pt x="517249" y="25260"/>
                  </a:lnTo>
                  <a:lnTo>
                    <a:pt x="561980" y="43785"/>
                  </a:lnTo>
                  <a:lnTo>
                    <a:pt x="602572" y="66663"/>
                  </a:lnTo>
                  <a:lnTo>
                    <a:pt x="638465" y="93473"/>
                  </a:lnTo>
                  <a:lnTo>
                    <a:pt x="669093" y="123793"/>
                  </a:lnTo>
                  <a:lnTo>
                    <a:pt x="693895" y="157205"/>
                  </a:lnTo>
                  <a:lnTo>
                    <a:pt x="712307" y="193287"/>
                  </a:lnTo>
                  <a:lnTo>
                    <a:pt x="723767" y="231620"/>
                  </a:lnTo>
                  <a:lnTo>
                    <a:pt x="727712" y="271782"/>
                  </a:lnTo>
                  <a:lnTo>
                    <a:pt x="723767" y="311943"/>
                  </a:lnTo>
                  <a:lnTo>
                    <a:pt x="712307" y="350276"/>
                  </a:lnTo>
                  <a:lnTo>
                    <a:pt x="693895" y="386358"/>
                  </a:lnTo>
                  <a:lnTo>
                    <a:pt x="669093" y="419770"/>
                  </a:lnTo>
                  <a:lnTo>
                    <a:pt x="638465" y="450091"/>
                  </a:lnTo>
                  <a:lnTo>
                    <a:pt x="602572" y="476900"/>
                  </a:lnTo>
                  <a:lnTo>
                    <a:pt x="561980" y="499778"/>
                  </a:lnTo>
                  <a:lnTo>
                    <a:pt x="517249" y="518304"/>
                  </a:lnTo>
                  <a:lnTo>
                    <a:pt x="468942" y="532057"/>
                  </a:lnTo>
                  <a:lnTo>
                    <a:pt x="417624" y="540617"/>
                  </a:lnTo>
                  <a:lnTo>
                    <a:pt x="363856" y="543564"/>
                  </a:lnTo>
                  <a:close/>
                </a:path>
              </a:pathLst>
            </a:custGeom>
            <a:solidFill>
              <a:srgbClr val="FFFFFF"/>
            </a:solidFill>
          </p:spPr>
          <p:txBody>
            <a:bodyPr wrap="square" lIns="0" tIns="0" rIns="0" bIns="0" rtlCol="0"/>
            <a:lstStyle/>
            <a:p>
              <a:endParaRPr/>
            </a:p>
          </p:txBody>
        </p:sp>
        <p:sp>
          <p:nvSpPr>
            <p:cNvPr id="10" name="object 10"/>
            <p:cNvSpPr/>
            <p:nvPr/>
          </p:nvSpPr>
          <p:spPr>
            <a:xfrm>
              <a:off x="1913975" y="2887566"/>
              <a:ext cx="552450" cy="171450"/>
            </a:xfrm>
            <a:custGeom>
              <a:avLst/>
              <a:gdLst/>
              <a:ahLst/>
              <a:cxnLst/>
              <a:rect l="l" t="t" r="r" b="b"/>
              <a:pathLst>
                <a:path w="552450" h="171450">
                  <a:moveTo>
                    <a:pt x="437960" y="170834"/>
                  </a:moveTo>
                  <a:lnTo>
                    <a:pt x="437960" y="112767"/>
                  </a:lnTo>
                  <a:lnTo>
                    <a:pt x="0" y="112767"/>
                  </a:lnTo>
                  <a:lnTo>
                    <a:pt x="0" y="58066"/>
                  </a:lnTo>
                  <a:lnTo>
                    <a:pt x="437960" y="58066"/>
                  </a:lnTo>
                  <a:lnTo>
                    <a:pt x="437960" y="0"/>
                  </a:lnTo>
                  <a:lnTo>
                    <a:pt x="552368" y="85417"/>
                  </a:lnTo>
                  <a:lnTo>
                    <a:pt x="437960" y="170834"/>
                  </a:lnTo>
                  <a:close/>
                </a:path>
              </a:pathLst>
            </a:custGeom>
            <a:solidFill>
              <a:srgbClr val="0D5DDE"/>
            </a:solidFill>
          </p:spPr>
          <p:txBody>
            <a:bodyPr wrap="square" lIns="0" tIns="0" rIns="0" bIns="0" rtlCol="0"/>
            <a:lstStyle/>
            <a:p>
              <a:endParaRPr/>
            </a:p>
          </p:txBody>
        </p:sp>
      </p:grpSp>
      <p:grpSp>
        <p:nvGrpSpPr>
          <p:cNvPr id="11" name="object 11"/>
          <p:cNvGrpSpPr/>
          <p:nvPr/>
        </p:nvGrpSpPr>
        <p:grpSpPr>
          <a:xfrm>
            <a:off x="5555248" y="2644554"/>
            <a:ext cx="968375" cy="657225"/>
            <a:chOff x="5555248" y="2644554"/>
            <a:chExt cx="968375" cy="657225"/>
          </a:xfrm>
        </p:grpSpPr>
        <p:sp>
          <p:nvSpPr>
            <p:cNvPr id="12" name="object 12"/>
            <p:cNvSpPr/>
            <p:nvPr/>
          </p:nvSpPr>
          <p:spPr>
            <a:xfrm>
              <a:off x="5559659" y="2644554"/>
              <a:ext cx="963930" cy="657225"/>
            </a:xfrm>
            <a:custGeom>
              <a:avLst/>
              <a:gdLst/>
              <a:ahLst/>
              <a:cxnLst/>
              <a:rect l="l" t="t" r="r" b="b"/>
              <a:pathLst>
                <a:path w="963929" h="657225">
                  <a:moveTo>
                    <a:pt x="481933" y="657026"/>
                  </a:moveTo>
                  <a:lnTo>
                    <a:pt x="425730" y="654816"/>
                  </a:lnTo>
                  <a:lnTo>
                    <a:pt x="371430" y="648350"/>
                  </a:lnTo>
                  <a:lnTo>
                    <a:pt x="319397" y="637875"/>
                  </a:lnTo>
                  <a:lnTo>
                    <a:pt x="269991" y="623636"/>
                  </a:lnTo>
                  <a:lnTo>
                    <a:pt x="223574" y="605881"/>
                  </a:lnTo>
                  <a:lnTo>
                    <a:pt x="180508" y="584856"/>
                  </a:lnTo>
                  <a:lnTo>
                    <a:pt x="141155" y="560807"/>
                  </a:lnTo>
                  <a:lnTo>
                    <a:pt x="105875" y="533981"/>
                  </a:lnTo>
                  <a:lnTo>
                    <a:pt x="75031" y="504625"/>
                  </a:lnTo>
                  <a:lnTo>
                    <a:pt x="48984" y="472985"/>
                  </a:lnTo>
                  <a:lnTo>
                    <a:pt x="28096" y="439307"/>
                  </a:lnTo>
                  <a:lnTo>
                    <a:pt x="12728" y="403838"/>
                  </a:lnTo>
                  <a:lnTo>
                    <a:pt x="3242" y="366825"/>
                  </a:lnTo>
                  <a:lnTo>
                    <a:pt x="0" y="328513"/>
                  </a:lnTo>
                  <a:lnTo>
                    <a:pt x="3242" y="290201"/>
                  </a:lnTo>
                  <a:lnTo>
                    <a:pt x="12728" y="253188"/>
                  </a:lnTo>
                  <a:lnTo>
                    <a:pt x="28096" y="217719"/>
                  </a:lnTo>
                  <a:lnTo>
                    <a:pt x="48984" y="184041"/>
                  </a:lnTo>
                  <a:lnTo>
                    <a:pt x="75031" y="152401"/>
                  </a:lnTo>
                  <a:lnTo>
                    <a:pt x="105875" y="123045"/>
                  </a:lnTo>
                  <a:lnTo>
                    <a:pt x="141155" y="96219"/>
                  </a:lnTo>
                  <a:lnTo>
                    <a:pt x="180508" y="72170"/>
                  </a:lnTo>
                  <a:lnTo>
                    <a:pt x="223574" y="51145"/>
                  </a:lnTo>
                  <a:lnTo>
                    <a:pt x="269991" y="33390"/>
                  </a:lnTo>
                  <a:lnTo>
                    <a:pt x="319397" y="19151"/>
                  </a:lnTo>
                  <a:lnTo>
                    <a:pt x="371430" y="8676"/>
                  </a:lnTo>
                  <a:lnTo>
                    <a:pt x="425730" y="2210"/>
                  </a:lnTo>
                  <a:lnTo>
                    <a:pt x="481933" y="0"/>
                  </a:lnTo>
                  <a:lnTo>
                    <a:pt x="538137" y="2210"/>
                  </a:lnTo>
                  <a:lnTo>
                    <a:pt x="592437" y="8676"/>
                  </a:lnTo>
                  <a:lnTo>
                    <a:pt x="644470" y="19151"/>
                  </a:lnTo>
                  <a:lnTo>
                    <a:pt x="693876" y="33390"/>
                  </a:lnTo>
                  <a:lnTo>
                    <a:pt x="740293" y="51145"/>
                  </a:lnTo>
                  <a:lnTo>
                    <a:pt x="783359" y="72170"/>
                  </a:lnTo>
                  <a:lnTo>
                    <a:pt x="822712" y="96219"/>
                  </a:lnTo>
                  <a:lnTo>
                    <a:pt x="857992" y="123045"/>
                  </a:lnTo>
                  <a:lnTo>
                    <a:pt x="888836" y="152401"/>
                  </a:lnTo>
                  <a:lnTo>
                    <a:pt x="914883" y="184041"/>
                  </a:lnTo>
                  <a:lnTo>
                    <a:pt x="935772" y="217719"/>
                  </a:lnTo>
                  <a:lnTo>
                    <a:pt x="951140" y="253188"/>
                  </a:lnTo>
                  <a:lnTo>
                    <a:pt x="960625" y="290201"/>
                  </a:lnTo>
                  <a:lnTo>
                    <a:pt x="963868" y="328513"/>
                  </a:lnTo>
                  <a:lnTo>
                    <a:pt x="960625" y="366825"/>
                  </a:lnTo>
                  <a:lnTo>
                    <a:pt x="951140" y="403838"/>
                  </a:lnTo>
                  <a:lnTo>
                    <a:pt x="935772" y="439307"/>
                  </a:lnTo>
                  <a:lnTo>
                    <a:pt x="914883" y="472985"/>
                  </a:lnTo>
                  <a:lnTo>
                    <a:pt x="888836" y="504625"/>
                  </a:lnTo>
                  <a:lnTo>
                    <a:pt x="857992" y="533981"/>
                  </a:lnTo>
                  <a:lnTo>
                    <a:pt x="822712" y="560807"/>
                  </a:lnTo>
                  <a:lnTo>
                    <a:pt x="783359" y="584856"/>
                  </a:lnTo>
                  <a:lnTo>
                    <a:pt x="740293" y="605881"/>
                  </a:lnTo>
                  <a:lnTo>
                    <a:pt x="693876" y="623636"/>
                  </a:lnTo>
                  <a:lnTo>
                    <a:pt x="644470" y="637875"/>
                  </a:lnTo>
                  <a:lnTo>
                    <a:pt x="592437" y="648350"/>
                  </a:lnTo>
                  <a:lnTo>
                    <a:pt x="538137" y="654816"/>
                  </a:lnTo>
                  <a:lnTo>
                    <a:pt x="481933" y="657026"/>
                  </a:lnTo>
                  <a:close/>
                </a:path>
              </a:pathLst>
            </a:custGeom>
            <a:solidFill>
              <a:srgbClr val="FFFFFF"/>
            </a:solidFill>
          </p:spPr>
          <p:txBody>
            <a:bodyPr wrap="square" lIns="0" tIns="0" rIns="0" bIns="0" rtlCol="0"/>
            <a:lstStyle/>
            <a:p>
              <a:endParaRPr/>
            </a:p>
          </p:txBody>
        </p:sp>
        <p:sp>
          <p:nvSpPr>
            <p:cNvPr id="13" name="object 13"/>
            <p:cNvSpPr/>
            <p:nvPr/>
          </p:nvSpPr>
          <p:spPr>
            <a:xfrm>
              <a:off x="5555248" y="2869679"/>
              <a:ext cx="732155" cy="207010"/>
            </a:xfrm>
            <a:custGeom>
              <a:avLst/>
              <a:gdLst/>
              <a:ahLst/>
              <a:cxnLst/>
              <a:rect l="l" t="t" r="r" b="b"/>
              <a:pathLst>
                <a:path w="732154" h="207010">
                  <a:moveTo>
                    <a:pt x="593332" y="206494"/>
                  </a:moveTo>
                  <a:lnTo>
                    <a:pt x="593332" y="136306"/>
                  </a:lnTo>
                  <a:lnTo>
                    <a:pt x="0" y="136306"/>
                  </a:lnTo>
                  <a:lnTo>
                    <a:pt x="0" y="70187"/>
                  </a:lnTo>
                  <a:lnTo>
                    <a:pt x="593332" y="70187"/>
                  </a:lnTo>
                  <a:lnTo>
                    <a:pt x="593332" y="0"/>
                  </a:lnTo>
                  <a:lnTo>
                    <a:pt x="731622" y="103247"/>
                  </a:lnTo>
                  <a:lnTo>
                    <a:pt x="593332" y="206494"/>
                  </a:lnTo>
                  <a:close/>
                </a:path>
              </a:pathLst>
            </a:custGeom>
            <a:solidFill>
              <a:srgbClr val="0D5DDE"/>
            </a:solidFill>
          </p:spPr>
          <p:txBody>
            <a:bodyPr wrap="square" lIns="0" tIns="0" rIns="0" bIns="0" rtlCol="0"/>
            <a:lstStyle/>
            <a:p>
              <a:endParaRPr/>
            </a:p>
          </p:txBody>
        </p:sp>
      </p:grpSp>
      <p:pic>
        <p:nvPicPr>
          <p:cNvPr id="14" name="object 14"/>
          <p:cNvPicPr/>
          <p:nvPr/>
        </p:nvPicPr>
        <p:blipFill>
          <a:blip r:embed="rId2" cstate="print"/>
          <a:stretch>
            <a:fillRect/>
          </a:stretch>
        </p:blipFill>
        <p:spPr>
          <a:xfrm>
            <a:off x="213726" y="2195596"/>
            <a:ext cx="1320830" cy="15034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8900" y="1462315"/>
            <a:ext cx="2138680"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CC0000"/>
                </a:solidFill>
                <a:latin typeface="Times New Roman"/>
                <a:cs typeface="Times New Roman"/>
              </a:rPr>
              <a:t>Algorithm</a:t>
            </a:r>
            <a:r>
              <a:rPr sz="2000" spc="-45" dirty="0">
                <a:solidFill>
                  <a:srgbClr val="CC0000"/>
                </a:solidFill>
                <a:latin typeface="Times New Roman"/>
                <a:cs typeface="Times New Roman"/>
              </a:rPr>
              <a:t> </a:t>
            </a:r>
            <a:r>
              <a:rPr sz="2000" spc="-5" dirty="0">
                <a:solidFill>
                  <a:srgbClr val="CC0000"/>
                </a:solidFill>
                <a:latin typeface="Times New Roman"/>
                <a:cs typeface="Times New Roman"/>
              </a:rPr>
              <a:t>Layer</a:t>
            </a:r>
            <a:r>
              <a:rPr sz="2000" spc="-45" dirty="0">
                <a:solidFill>
                  <a:srgbClr val="CC0000"/>
                </a:solidFill>
                <a:latin typeface="Times New Roman"/>
                <a:cs typeface="Times New Roman"/>
              </a:rPr>
              <a:t> </a:t>
            </a:r>
            <a:r>
              <a:rPr sz="2000" dirty="0">
                <a:solidFill>
                  <a:srgbClr val="CC0000"/>
                </a:solidFill>
                <a:latin typeface="Times New Roman"/>
                <a:cs typeface="Times New Roman"/>
              </a:rPr>
              <a:t>1:</a:t>
            </a:r>
            <a:endParaRPr sz="2000">
              <a:latin typeface="Times New Roman"/>
              <a:cs typeface="Times New Roman"/>
            </a:endParaRPr>
          </a:p>
        </p:txBody>
      </p:sp>
      <p:sp>
        <p:nvSpPr>
          <p:cNvPr id="3" name="object 3"/>
          <p:cNvSpPr txBox="1"/>
          <p:nvPr/>
        </p:nvSpPr>
        <p:spPr>
          <a:xfrm>
            <a:off x="946925" y="1896776"/>
            <a:ext cx="7069455" cy="1500924"/>
          </a:xfrm>
          <a:prstGeom prst="rect">
            <a:avLst/>
          </a:prstGeom>
        </p:spPr>
        <p:txBody>
          <a:bodyPr vert="horz" wrap="square" lIns="0" tIns="12700" rIns="0" bIns="0" rtlCol="0">
            <a:spAutoFit/>
          </a:bodyPr>
          <a:lstStyle/>
          <a:p>
            <a:pPr marL="12700" marR="5080" algn="just">
              <a:lnSpc>
                <a:spcPct val="107600"/>
              </a:lnSpc>
              <a:spcBef>
                <a:spcPts val="100"/>
              </a:spcBef>
              <a:tabLst>
                <a:tab pos="298450" algn="l"/>
              </a:tabLst>
            </a:pPr>
            <a:r>
              <a:rPr lang="en-GB" sz="1800" dirty="0">
                <a:latin typeface="Times New Roman"/>
                <a:cs typeface="Times New Roman"/>
              </a:rPr>
              <a:t>After feature extraction, use a gaussian blur filter and a threshold on the frame taken with OpenCV to get the processed image. This processed image is sent to the CNN model for prediction, and if the same letter is found in more than 50 frames, it is printed and used to make the word. Using the blank symbol is the same as leaving a space between words.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7725" y="1381515"/>
            <a:ext cx="2138680"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CC0000"/>
                </a:solidFill>
                <a:latin typeface="Times New Roman"/>
                <a:cs typeface="Times New Roman"/>
              </a:rPr>
              <a:t>Algorithm</a:t>
            </a:r>
            <a:r>
              <a:rPr sz="2000" spc="-45" dirty="0">
                <a:solidFill>
                  <a:srgbClr val="CC0000"/>
                </a:solidFill>
                <a:latin typeface="Times New Roman"/>
                <a:cs typeface="Times New Roman"/>
              </a:rPr>
              <a:t> </a:t>
            </a:r>
            <a:r>
              <a:rPr sz="2000" spc="-5" dirty="0">
                <a:solidFill>
                  <a:srgbClr val="CC0000"/>
                </a:solidFill>
                <a:latin typeface="Times New Roman"/>
                <a:cs typeface="Times New Roman"/>
              </a:rPr>
              <a:t>Layer</a:t>
            </a:r>
            <a:r>
              <a:rPr sz="2000" spc="-45" dirty="0">
                <a:solidFill>
                  <a:srgbClr val="CC0000"/>
                </a:solidFill>
                <a:latin typeface="Times New Roman"/>
                <a:cs typeface="Times New Roman"/>
              </a:rPr>
              <a:t> </a:t>
            </a:r>
            <a:r>
              <a:rPr sz="2000" dirty="0">
                <a:solidFill>
                  <a:srgbClr val="CC0000"/>
                </a:solidFill>
                <a:latin typeface="Times New Roman"/>
                <a:cs typeface="Times New Roman"/>
              </a:rPr>
              <a:t>2:</a:t>
            </a:r>
            <a:endParaRPr sz="2000">
              <a:latin typeface="Times New Roman"/>
              <a:cs typeface="Times New Roman"/>
            </a:endParaRPr>
          </a:p>
        </p:txBody>
      </p:sp>
      <p:sp>
        <p:nvSpPr>
          <p:cNvPr id="3" name="object 3"/>
          <p:cNvSpPr txBox="1"/>
          <p:nvPr/>
        </p:nvSpPr>
        <p:spPr>
          <a:xfrm>
            <a:off x="1037449" y="1896776"/>
            <a:ext cx="7612380" cy="1188915"/>
          </a:xfrm>
          <a:prstGeom prst="rect">
            <a:avLst/>
          </a:prstGeom>
        </p:spPr>
        <p:txBody>
          <a:bodyPr vert="horz" wrap="square" lIns="0" tIns="12700" rIns="0" bIns="0" rtlCol="0">
            <a:spAutoFit/>
          </a:bodyPr>
          <a:lstStyle/>
          <a:p>
            <a:pPr marL="12065" marR="5080">
              <a:lnSpc>
                <a:spcPct val="107600"/>
              </a:lnSpc>
              <a:spcBef>
                <a:spcPts val="100"/>
              </a:spcBef>
              <a:tabLst>
                <a:tab pos="379095" algn="l"/>
                <a:tab pos="379730" algn="l"/>
              </a:tabLst>
            </a:pPr>
            <a:r>
              <a:rPr lang="en-GB" sz="1800" dirty="0">
                <a:latin typeface="Times New Roman"/>
                <a:cs typeface="Times New Roman"/>
              </a:rPr>
              <a:t>We find different groups of symbols that behave in the same way when they are found. Then, we use classifiers that were made just for those sets to divide them into groups. During our tests, we found that the following symbols were not being shown correctly and were being replaced by other symbols:</a:t>
            </a:r>
            <a:endParaRPr sz="1800" dirty="0">
              <a:latin typeface="Times New Roman"/>
              <a:cs typeface="Times New Roman"/>
            </a:endParaRPr>
          </a:p>
        </p:txBody>
      </p:sp>
      <p:sp>
        <p:nvSpPr>
          <p:cNvPr id="4" name="object 4"/>
          <p:cNvSpPr txBox="1"/>
          <p:nvPr/>
        </p:nvSpPr>
        <p:spPr>
          <a:xfrm>
            <a:off x="1461275" y="3373151"/>
            <a:ext cx="965200" cy="1206500"/>
          </a:xfrm>
          <a:prstGeom prst="rect">
            <a:avLst/>
          </a:prstGeom>
        </p:spPr>
        <p:txBody>
          <a:bodyPr vert="horz" wrap="square" lIns="0" tIns="33655" rIns="0" bIns="0" rtlCol="0">
            <a:spAutoFit/>
          </a:bodyPr>
          <a:lstStyle/>
          <a:p>
            <a:pPr marL="412750" indent="-400050">
              <a:lnSpc>
                <a:spcPct val="100000"/>
              </a:lnSpc>
              <a:spcBef>
                <a:spcPts val="265"/>
              </a:spcBef>
              <a:buAutoNum type="arabicPeriod"/>
              <a:tabLst>
                <a:tab pos="412115" algn="l"/>
                <a:tab pos="412750" algn="l"/>
              </a:tabLst>
            </a:pPr>
            <a:r>
              <a:rPr sz="1800" spc="-5" dirty="0">
                <a:latin typeface="Times New Roman"/>
                <a:cs typeface="Times New Roman"/>
              </a:rPr>
              <a:t>For</a:t>
            </a:r>
            <a:r>
              <a:rPr sz="1800" spc="-100" dirty="0">
                <a:latin typeface="Times New Roman"/>
                <a:cs typeface="Times New Roman"/>
              </a:rPr>
              <a:t> </a:t>
            </a:r>
            <a:r>
              <a:rPr sz="1800" dirty="0">
                <a:latin typeface="Times New Roman"/>
                <a:cs typeface="Times New Roman"/>
              </a:rPr>
              <a:t>D</a:t>
            </a:r>
          </a:p>
          <a:p>
            <a:pPr marL="412750" indent="-400050">
              <a:lnSpc>
                <a:spcPct val="100000"/>
              </a:lnSpc>
              <a:spcBef>
                <a:spcPts val="165"/>
              </a:spcBef>
              <a:buAutoNum type="arabicPeriod"/>
              <a:tabLst>
                <a:tab pos="412115" algn="l"/>
                <a:tab pos="412750" algn="l"/>
              </a:tabLst>
            </a:pPr>
            <a:r>
              <a:rPr sz="1800" spc="-5" dirty="0">
                <a:latin typeface="Times New Roman"/>
                <a:cs typeface="Times New Roman"/>
              </a:rPr>
              <a:t>For</a:t>
            </a:r>
            <a:r>
              <a:rPr sz="1800" spc="-100" dirty="0">
                <a:latin typeface="Times New Roman"/>
                <a:cs typeface="Times New Roman"/>
              </a:rPr>
              <a:t> </a:t>
            </a:r>
            <a:r>
              <a:rPr sz="1800" dirty="0">
                <a:latin typeface="Times New Roman"/>
                <a:cs typeface="Times New Roman"/>
              </a:rPr>
              <a:t>U</a:t>
            </a:r>
          </a:p>
          <a:p>
            <a:pPr marL="412750" indent="-400050">
              <a:lnSpc>
                <a:spcPct val="100000"/>
              </a:lnSpc>
              <a:spcBef>
                <a:spcPts val="165"/>
              </a:spcBef>
              <a:buAutoNum type="arabicPeriod"/>
              <a:tabLst>
                <a:tab pos="412115" algn="l"/>
                <a:tab pos="412750" algn="l"/>
              </a:tabLst>
            </a:pPr>
            <a:r>
              <a:rPr sz="1800" spc="-5" dirty="0">
                <a:latin typeface="Times New Roman"/>
                <a:cs typeface="Times New Roman"/>
              </a:rPr>
              <a:t>For</a:t>
            </a:r>
            <a:r>
              <a:rPr sz="1800" spc="-50" dirty="0">
                <a:latin typeface="Times New Roman"/>
                <a:cs typeface="Times New Roman"/>
              </a:rPr>
              <a:t> </a:t>
            </a:r>
            <a:r>
              <a:rPr sz="1800" dirty="0">
                <a:latin typeface="Times New Roman"/>
                <a:cs typeface="Times New Roman"/>
              </a:rPr>
              <a:t>I</a:t>
            </a:r>
          </a:p>
          <a:p>
            <a:pPr marL="412750" indent="-400050">
              <a:lnSpc>
                <a:spcPct val="100000"/>
              </a:lnSpc>
              <a:spcBef>
                <a:spcPts val="165"/>
              </a:spcBef>
              <a:buAutoNum type="arabicPeriod"/>
              <a:tabLst>
                <a:tab pos="412115" algn="l"/>
                <a:tab pos="412750" algn="l"/>
              </a:tabLst>
            </a:pPr>
            <a:r>
              <a:rPr sz="1800" spc="-5" dirty="0">
                <a:latin typeface="Times New Roman"/>
                <a:cs typeface="Times New Roman"/>
              </a:rPr>
              <a:t>For</a:t>
            </a:r>
            <a:r>
              <a:rPr sz="1800" spc="-55" dirty="0">
                <a:latin typeface="Times New Roman"/>
                <a:cs typeface="Times New Roman"/>
              </a:rPr>
              <a:t> </a:t>
            </a:r>
            <a:r>
              <a:rPr sz="1800" dirty="0">
                <a:latin typeface="Times New Roman"/>
                <a:cs typeface="Times New Roman"/>
              </a:rPr>
              <a:t>S</a:t>
            </a:r>
          </a:p>
        </p:txBody>
      </p:sp>
      <p:sp>
        <p:nvSpPr>
          <p:cNvPr id="5" name="object 5"/>
          <p:cNvSpPr txBox="1"/>
          <p:nvPr/>
        </p:nvSpPr>
        <p:spPr>
          <a:xfrm>
            <a:off x="2775725" y="3373151"/>
            <a:ext cx="1362710" cy="1206500"/>
          </a:xfrm>
          <a:prstGeom prst="rect">
            <a:avLst/>
          </a:prstGeom>
        </p:spPr>
        <p:txBody>
          <a:bodyPr vert="horz" wrap="square" lIns="0" tIns="33655" rIns="0" bIns="0" rtlCol="0">
            <a:spAutoFit/>
          </a:bodyPr>
          <a:lstStyle/>
          <a:p>
            <a:pPr marL="12700">
              <a:lnSpc>
                <a:spcPct val="100000"/>
              </a:lnSpc>
              <a:spcBef>
                <a:spcPts val="265"/>
              </a:spcBef>
            </a:pPr>
            <a:r>
              <a:rPr sz="1800" dirty="0">
                <a:latin typeface="Times New Roman"/>
                <a:cs typeface="Times New Roman"/>
              </a:rPr>
              <a:t>:</a:t>
            </a:r>
            <a:r>
              <a:rPr sz="1800" spc="-40" dirty="0">
                <a:latin typeface="Times New Roman"/>
                <a:cs typeface="Times New Roman"/>
              </a:rPr>
              <a:t> </a:t>
            </a:r>
            <a:r>
              <a:rPr sz="1800" dirty="0">
                <a:latin typeface="Times New Roman"/>
                <a:cs typeface="Times New Roman"/>
              </a:rPr>
              <a:t>R</a:t>
            </a:r>
            <a:r>
              <a:rPr sz="1800" spc="-35" dirty="0">
                <a:latin typeface="Times New Roman"/>
                <a:cs typeface="Times New Roman"/>
              </a:rPr>
              <a:t> </a:t>
            </a:r>
            <a:r>
              <a:rPr sz="1800" spc="-5" dirty="0">
                <a:latin typeface="Times New Roman"/>
                <a:cs typeface="Times New Roman"/>
              </a:rPr>
              <a:t>and</a:t>
            </a:r>
            <a:r>
              <a:rPr sz="1800" spc="-35" dirty="0">
                <a:latin typeface="Times New Roman"/>
                <a:cs typeface="Times New Roman"/>
              </a:rPr>
              <a:t> </a:t>
            </a:r>
            <a:r>
              <a:rPr sz="1800" dirty="0">
                <a:latin typeface="Times New Roman"/>
                <a:cs typeface="Times New Roman"/>
              </a:rPr>
              <a:t>U</a:t>
            </a:r>
          </a:p>
          <a:p>
            <a:pPr marL="12700">
              <a:lnSpc>
                <a:spcPct val="100000"/>
              </a:lnSpc>
              <a:spcBef>
                <a:spcPts val="165"/>
              </a:spcBef>
            </a:pPr>
            <a:r>
              <a:rPr sz="1800" dirty="0">
                <a:latin typeface="Times New Roman"/>
                <a:cs typeface="Times New Roman"/>
              </a:rPr>
              <a:t>:</a:t>
            </a:r>
            <a:r>
              <a:rPr sz="1800" spc="-40" dirty="0">
                <a:latin typeface="Times New Roman"/>
                <a:cs typeface="Times New Roman"/>
              </a:rPr>
              <a:t> </a:t>
            </a:r>
            <a:r>
              <a:rPr sz="1800" dirty="0">
                <a:latin typeface="Times New Roman"/>
                <a:cs typeface="Times New Roman"/>
              </a:rPr>
              <a:t>D</a:t>
            </a:r>
            <a:r>
              <a:rPr sz="1800" spc="-35" dirty="0">
                <a:latin typeface="Times New Roman"/>
                <a:cs typeface="Times New Roman"/>
              </a:rPr>
              <a:t> </a:t>
            </a:r>
            <a:r>
              <a:rPr sz="1800" spc="-5" dirty="0">
                <a:latin typeface="Times New Roman"/>
                <a:cs typeface="Times New Roman"/>
              </a:rPr>
              <a:t>and</a:t>
            </a:r>
            <a:r>
              <a:rPr sz="1800" spc="-35" dirty="0">
                <a:latin typeface="Times New Roman"/>
                <a:cs typeface="Times New Roman"/>
              </a:rPr>
              <a:t> </a:t>
            </a:r>
            <a:r>
              <a:rPr sz="1800" dirty="0">
                <a:latin typeface="Times New Roman"/>
                <a:cs typeface="Times New Roman"/>
              </a:rPr>
              <a:t>R</a:t>
            </a:r>
          </a:p>
          <a:p>
            <a:pPr marL="12700">
              <a:lnSpc>
                <a:spcPct val="100000"/>
              </a:lnSpc>
              <a:spcBef>
                <a:spcPts val="165"/>
              </a:spcBef>
            </a:pPr>
            <a:r>
              <a:rPr sz="1800" dirty="0">
                <a:latin typeface="Times New Roman"/>
                <a:cs typeface="Times New Roman"/>
              </a:rPr>
              <a:t>:</a:t>
            </a:r>
            <a:r>
              <a:rPr sz="1800" spc="-25" dirty="0">
                <a:latin typeface="Times New Roman"/>
                <a:cs typeface="Times New Roman"/>
              </a:rPr>
              <a:t> </a:t>
            </a:r>
            <a:r>
              <a:rPr sz="1800" spc="-5" dirty="0">
                <a:latin typeface="Times New Roman"/>
                <a:cs typeface="Times New Roman"/>
              </a:rPr>
              <a:t>T,</a:t>
            </a:r>
            <a:r>
              <a:rPr sz="1800" spc="-20" dirty="0">
                <a:latin typeface="Times New Roman"/>
                <a:cs typeface="Times New Roman"/>
              </a:rPr>
              <a:t> </a:t>
            </a:r>
            <a:r>
              <a:rPr sz="1800" spc="-5" dirty="0">
                <a:latin typeface="Times New Roman"/>
                <a:cs typeface="Times New Roman"/>
              </a:rPr>
              <a:t>D,</a:t>
            </a:r>
            <a:r>
              <a:rPr sz="1800" spc="-20" dirty="0">
                <a:latin typeface="Times New Roman"/>
                <a:cs typeface="Times New Roman"/>
              </a:rPr>
              <a:t> </a:t>
            </a:r>
            <a:r>
              <a:rPr sz="1800" dirty="0">
                <a:latin typeface="Times New Roman"/>
                <a:cs typeface="Times New Roman"/>
              </a:rPr>
              <a:t>K</a:t>
            </a:r>
            <a:r>
              <a:rPr sz="1800" spc="-20" dirty="0">
                <a:latin typeface="Times New Roman"/>
                <a:cs typeface="Times New Roman"/>
              </a:rPr>
              <a:t> </a:t>
            </a:r>
            <a:r>
              <a:rPr sz="1800" spc="-5" dirty="0">
                <a:latin typeface="Times New Roman"/>
                <a:cs typeface="Times New Roman"/>
              </a:rPr>
              <a:t>and</a:t>
            </a:r>
            <a:r>
              <a:rPr sz="1800" spc="-25" dirty="0">
                <a:latin typeface="Times New Roman"/>
                <a:cs typeface="Times New Roman"/>
              </a:rPr>
              <a:t> </a:t>
            </a:r>
            <a:r>
              <a:rPr sz="1800" dirty="0">
                <a:latin typeface="Times New Roman"/>
                <a:cs typeface="Times New Roman"/>
              </a:rPr>
              <a:t>I</a:t>
            </a:r>
          </a:p>
          <a:p>
            <a:pPr marL="12700">
              <a:lnSpc>
                <a:spcPct val="100000"/>
              </a:lnSpc>
              <a:spcBef>
                <a:spcPts val="165"/>
              </a:spcBef>
            </a:pPr>
            <a:r>
              <a:rPr sz="1800" dirty="0">
                <a:latin typeface="Times New Roman"/>
                <a:cs typeface="Times New Roman"/>
              </a:rPr>
              <a:t>:</a:t>
            </a:r>
            <a:r>
              <a:rPr sz="1800" spc="-30" dirty="0">
                <a:latin typeface="Times New Roman"/>
                <a:cs typeface="Times New Roman"/>
              </a:rPr>
              <a:t> </a:t>
            </a:r>
            <a:r>
              <a:rPr sz="1800" dirty="0">
                <a:latin typeface="Times New Roman"/>
                <a:cs typeface="Times New Roman"/>
              </a:rPr>
              <a:t>M</a:t>
            </a:r>
            <a:r>
              <a:rPr sz="1800" spc="-25" dirty="0">
                <a:latin typeface="Times New Roman"/>
                <a:cs typeface="Times New Roman"/>
              </a:rPr>
              <a:t> </a:t>
            </a:r>
            <a:r>
              <a:rPr sz="1800" spc="-5" dirty="0">
                <a:latin typeface="Times New Roman"/>
                <a:cs typeface="Times New Roman"/>
              </a:rPr>
              <a:t>and</a:t>
            </a:r>
            <a:r>
              <a:rPr sz="1800" spc="-30" dirty="0">
                <a:latin typeface="Times New Roman"/>
                <a:cs typeface="Times New Roman"/>
              </a:rPr>
              <a:t> </a:t>
            </a:r>
            <a:r>
              <a:rPr sz="1800" dirty="0">
                <a:latin typeface="Times New Roman"/>
                <a:cs typeface="Times New Roman"/>
              </a:rPr>
              <a:t>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58160"/>
            <a:ext cx="5777865" cy="482600"/>
          </a:xfrm>
          <a:prstGeom prst="rect">
            <a:avLst/>
          </a:prstGeom>
        </p:spPr>
        <p:txBody>
          <a:bodyPr vert="horz" wrap="square" lIns="0" tIns="12700" rIns="0" bIns="0" rtlCol="0">
            <a:spAutoFit/>
          </a:bodyPr>
          <a:lstStyle/>
          <a:p>
            <a:pPr marL="12700">
              <a:lnSpc>
                <a:spcPct val="100000"/>
              </a:lnSpc>
              <a:spcBef>
                <a:spcPts val="100"/>
              </a:spcBef>
            </a:pPr>
            <a:r>
              <a:rPr sz="3000" spc="65" dirty="0">
                <a:solidFill>
                  <a:srgbClr val="1A1A1A"/>
                </a:solidFill>
              </a:rPr>
              <a:t>Convolutional</a:t>
            </a:r>
            <a:r>
              <a:rPr sz="3000" spc="-190" dirty="0">
                <a:solidFill>
                  <a:srgbClr val="1A1A1A"/>
                </a:solidFill>
              </a:rPr>
              <a:t> </a:t>
            </a:r>
            <a:r>
              <a:rPr sz="3000" spc="85" dirty="0">
                <a:solidFill>
                  <a:srgbClr val="1A1A1A"/>
                </a:solidFill>
              </a:rPr>
              <a:t>Neural</a:t>
            </a:r>
            <a:r>
              <a:rPr sz="3000" spc="-190" dirty="0">
                <a:solidFill>
                  <a:srgbClr val="1A1A1A"/>
                </a:solidFill>
              </a:rPr>
              <a:t> </a:t>
            </a:r>
            <a:r>
              <a:rPr sz="3000" spc="85" dirty="0">
                <a:solidFill>
                  <a:srgbClr val="1A1A1A"/>
                </a:solidFill>
              </a:rPr>
              <a:t>Networks</a:t>
            </a:r>
            <a:endParaRPr sz="3000"/>
          </a:p>
        </p:txBody>
      </p:sp>
      <p:sp>
        <p:nvSpPr>
          <p:cNvPr id="3" name="object 3"/>
          <p:cNvSpPr txBox="1"/>
          <p:nvPr/>
        </p:nvSpPr>
        <p:spPr>
          <a:xfrm>
            <a:off x="891198" y="1465075"/>
            <a:ext cx="4976201" cy="2236125"/>
          </a:xfrm>
          <a:prstGeom prst="rect">
            <a:avLst/>
          </a:prstGeom>
        </p:spPr>
        <p:txBody>
          <a:bodyPr vert="horz" wrap="square" lIns="0" tIns="12700" rIns="0" bIns="0" rtlCol="0">
            <a:spAutoFit/>
          </a:bodyPr>
          <a:lstStyle/>
          <a:p>
            <a:pPr marL="379095" marR="40005" indent="-367030">
              <a:lnSpc>
                <a:spcPct val="114599"/>
              </a:lnSpc>
              <a:spcBef>
                <a:spcPts val="100"/>
              </a:spcBef>
              <a:buFont typeface="Microsoft Sans Serif"/>
              <a:buChar char="●"/>
              <a:tabLst>
                <a:tab pos="379095" algn="l"/>
                <a:tab pos="379730" algn="l"/>
              </a:tabLst>
            </a:pPr>
            <a:r>
              <a:rPr lang="en-GB" sz="1800" dirty="0">
                <a:latin typeface="Tahoma"/>
                <a:cs typeface="Tahoma"/>
              </a:rPr>
              <a:t>CNNs have many convolutional layers, and each layer has many "filters" that pull out features.</a:t>
            </a:r>
          </a:p>
          <a:p>
            <a:pPr marL="379095" marR="40005" indent="-367030">
              <a:lnSpc>
                <a:spcPct val="114599"/>
              </a:lnSpc>
              <a:spcBef>
                <a:spcPts val="100"/>
              </a:spcBef>
              <a:buFont typeface="Microsoft Sans Serif"/>
              <a:buChar char="●"/>
              <a:tabLst>
                <a:tab pos="379095" algn="l"/>
                <a:tab pos="379730" algn="l"/>
              </a:tabLst>
            </a:pPr>
            <a:r>
              <a:rPr lang="en-GB" sz="1800" dirty="0">
                <a:latin typeface="Tahoma"/>
                <a:cs typeface="Tahoma"/>
              </a:rPr>
              <a:t>At first, these "filters" are chosen at random, but as the system learns, it gets better and better at pulling out features.</a:t>
            </a:r>
          </a:p>
          <a:p>
            <a:pPr marL="379095" marR="40005" indent="-367030">
              <a:lnSpc>
                <a:spcPct val="114599"/>
              </a:lnSpc>
              <a:spcBef>
                <a:spcPts val="100"/>
              </a:spcBef>
              <a:buFont typeface="Microsoft Sans Serif"/>
              <a:buChar char="●"/>
              <a:tabLst>
                <a:tab pos="379095" algn="l"/>
                <a:tab pos="379730" algn="l"/>
              </a:tabLst>
            </a:pPr>
            <a:r>
              <a:rPr lang="en-GB" sz="1800" dirty="0">
                <a:latin typeface="Tahoma"/>
                <a:cs typeface="Tahoma"/>
              </a:rPr>
              <a:t>It is mostly used to group pictures.</a:t>
            </a:r>
            <a:endParaRPr sz="1800" dirty="0">
              <a:latin typeface="Tahoma"/>
              <a:cs typeface="Tahoma"/>
            </a:endParaRPr>
          </a:p>
        </p:txBody>
      </p:sp>
      <p:pic>
        <p:nvPicPr>
          <p:cNvPr id="4" name="object 4"/>
          <p:cNvPicPr/>
          <p:nvPr/>
        </p:nvPicPr>
        <p:blipFill>
          <a:blip r:embed="rId2" cstate="print"/>
          <a:stretch>
            <a:fillRect/>
          </a:stretch>
        </p:blipFill>
        <p:spPr>
          <a:xfrm>
            <a:off x="6533325" y="1607475"/>
            <a:ext cx="2247214" cy="29848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100" y="1667236"/>
            <a:ext cx="5586095" cy="574040"/>
          </a:xfrm>
          <a:prstGeom prst="rect">
            <a:avLst/>
          </a:prstGeom>
        </p:spPr>
        <p:txBody>
          <a:bodyPr vert="horz" wrap="square" lIns="0" tIns="12700" rIns="0" bIns="0" rtlCol="0">
            <a:spAutoFit/>
          </a:bodyPr>
          <a:lstStyle/>
          <a:p>
            <a:pPr marL="12700">
              <a:lnSpc>
                <a:spcPct val="100000"/>
              </a:lnSpc>
              <a:spcBef>
                <a:spcPts val="100"/>
              </a:spcBef>
            </a:pPr>
            <a:r>
              <a:rPr spc="45" dirty="0"/>
              <a:t>Our</a:t>
            </a:r>
            <a:r>
              <a:rPr spc="-250" dirty="0"/>
              <a:t> </a:t>
            </a:r>
            <a:r>
              <a:rPr spc="315" dirty="0"/>
              <a:t>CNN</a:t>
            </a:r>
            <a:r>
              <a:rPr spc="-250" dirty="0"/>
              <a:t> </a:t>
            </a:r>
            <a:r>
              <a:rPr spc="60" dirty="0"/>
              <a:t>Classifier</a:t>
            </a:r>
            <a:r>
              <a:rPr spc="-250" dirty="0"/>
              <a:t> </a:t>
            </a:r>
            <a:r>
              <a:rPr spc="195" dirty="0"/>
              <a:t>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8300" y="628650"/>
            <a:ext cx="7376849" cy="45148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890" rIns="0" bIns="0" rtlCol="0">
            <a:spAutoFit/>
          </a:bodyPr>
          <a:lstStyle/>
          <a:p>
            <a:pPr marL="12700" marR="5080">
              <a:lnSpc>
                <a:spcPct val="100699"/>
              </a:lnSpc>
              <a:spcBef>
                <a:spcPts val="70"/>
              </a:spcBef>
            </a:pPr>
            <a:r>
              <a:rPr spc="45" dirty="0"/>
              <a:t>Finger</a:t>
            </a:r>
            <a:r>
              <a:rPr spc="-254" dirty="0"/>
              <a:t> </a:t>
            </a:r>
            <a:r>
              <a:rPr spc="145" dirty="0"/>
              <a:t>Spelling</a:t>
            </a:r>
            <a:r>
              <a:rPr spc="-254" dirty="0"/>
              <a:t> </a:t>
            </a:r>
            <a:r>
              <a:rPr spc="105" dirty="0"/>
              <a:t>Sentence </a:t>
            </a:r>
            <a:r>
              <a:rPr spc="-1065" dirty="0"/>
              <a:t> </a:t>
            </a:r>
            <a:r>
              <a:rPr spc="40" dirty="0"/>
              <a:t>Formation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1462" y="656335"/>
            <a:ext cx="2962275" cy="482600"/>
          </a:xfrm>
          <a:prstGeom prst="rect">
            <a:avLst/>
          </a:prstGeom>
        </p:spPr>
        <p:txBody>
          <a:bodyPr vert="horz" wrap="square" lIns="0" tIns="12700" rIns="0" bIns="0" rtlCol="0">
            <a:spAutoFit/>
          </a:bodyPr>
          <a:lstStyle/>
          <a:p>
            <a:pPr marL="12700">
              <a:lnSpc>
                <a:spcPct val="100000"/>
              </a:lnSpc>
              <a:spcBef>
                <a:spcPts val="100"/>
              </a:spcBef>
            </a:pPr>
            <a:r>
              <a:rPr sz="3000" spc="65" dirty="0">
                <a:solidFill>
                  <a:srgbClr val="000000"/>
                </a:solidFill>
              </a:rPr>
              <a:t>Implementation</a:t>
            </a:r>
            <a:endParaRPr sz="3000"/>
          </a:p>
        </p:txBody>
      </p:sp>
      <p:sp>
        <p:nvSpPr>
          <p:cNvPr id="3" name="object 3"/>
          <p:cNvSpPr txBox="1"/>
          <p:nvPr/>
        </p:nvSpPr>
        <p:spPr>
          <a:xfrm>
            <a:off x="857825" y="1344551"/>
            <a:ext cx="8090534" cy="3608167"/>
          </a:xfrm>
          <a:prstGeom prst="rect">
            <a:avLst/>
          </a:prstGeom>
        </p:spPr>
        <p:txBody>
          <a:bodyPr vert="horz" wrap="square" lIns="0" tIns="12700" rIns="0" bIns="0" rtlCol="0">
            <a:spAutoFit/>
          </a:bodyPr>
          <a:lstStyle/>
          <a:p>
            <a:pPr marL="412750" marR="5080" indent="-400050" algn="just">
              <a:lnSpc>
                <a:spcPct val="107600"/>
              </a:lnSpc>
              <a:spcBef>
                <a:spcPts val="100"/>
              </a:spcBef>
              <a:buFont typeface="Arial" panose="020B0604020202020204" pitchFamily="34" charset="0"/>
              <a:buChar char="•"/>
              <a:tabLst>
                <a:tab pos="412750" algn="l"/>
              </a:tabLst>
            </a:pPr>
            <a:r>
              <a:rPr sz="1800" spc="-5" dirty="0">
                <a:latin typeface="Times New Roman"/>
                <a:cs typeface="Times New Roman"/>
              </a:rPr>
              <a:t>Whenever the count </a:t>
            </a:r>
            <a:r>
              <a:rPr sz="1800" dirty="0">
                <a:latin typeface="Times New Roman"/>
                <a:cs typeface="Times New Roman"/>
              </a:rPr>
              <a:t>of a </a:t>
            </a:r>
            <a:r>
              <a:rPr sz="1800" spc="-5" dirty="0">
                <a:latin typeface="Times New Roman"/>
                <a:cs typeface="Times New Roman"/>
              </a:rPr>
              <a:t>letter </a:t>
            </a:r>
            <a:r>
              <a:rPr sz="1800" dirty="0">
                <a:latin typeface="Times New Roman"/>
                <a:cs typeface="Times New Roman"/>
              </a:rPr>
              <a:t>detected </a:t>
            </a:r>
            <a:r>
              <a:rPr sz="1800" spc="-5" dirty="0">
                <a:latin typeface="Times New Roman"/>
                <a:cs typeface="Times New Roman"/>
              </a:rPr>
              <a:t>exceeds </a:t>
            </a:r>
            <a:r>
              <a:rPr sz="1800" dirty="0">
                <a:latin typeface="Times New Roman"/>
                <a:cs typeface="Times New Roman"/>
              </a:rPr>
              <a:t>a </a:t>
            </a:r>
            <a:r>
              <a:rPr sz="1800" spc="-5" dirty="0">
                <a:latin typeface="Times New Roman"/>
                <a:cs typeface="Times New Roman"/>
              </a:rPr>
              <a:t>specific </a:t>
            </a:r>
            <a:r>
              <a:rPr sz="1800" dirty="0">
                <a:latin typeface="Times New Roman"/>
                <a:cs typeface="Times New Roman"/>
              </a:rPr>
              <a:t>value </a:t>
            </a:r>
            <a:r>
              <a:rPr sz="1800" spc="-5" dirty="0">
                <a:latin typeface="Times New Roman"/>
                <a:cs typeface="Times New Roman"/>
              </a:rPr>
              <a:t>and </a:t>
            </a:r>
            <a:r>
              <a:rPr sz="1800" dirty="0">
                <a:latin typeface="Times New Roman"/>
                <a:cs typeface="Times New Roman"/>
              </a:rPr>
              <a:t>no other </a:t>
            </a:r>
            <a:r>
              <a:rPr sz="1800" spc="-5" dirty="0">
                <a:latin typeface="Times New Roman"/>
                <a:cs typeface="Times New Roman"/>
              </a:rPr>
              <a:t>letter </a:t>
            </a:r>
            <a:r>
              <a:rPr sz="1800" dirty="0">
                <a:latin typeface="Times New Roman"/>
                <a:cs typeface="Times New Roman"/>
              </a:rPr>
              <a:t> </a:t>
            </a:r>
            <a:r>
              <a:rPr sz="1800" spc="-5" dirty="0">
                <a:latin typeface="Times New Roman"/>
                <a:cs typeface="Times New Roman"/>
              </a:rPr>
              <a:t>is close to it </a:t>
            </a:r>
            <a:r>
              <a:rPr sz="1800" dirty="0">
                <a:latin typeface="Times New Roman"/>
                <a:cs typeface="Times New Roman"/>
              </a:rPr>
              <a:t>by a </a:t>
            </a:r>
            <a:r>
              <a:rPr sz="1800" spc="-5" dirty="0">
                <a:latin typeface="Times New Roman"/>
                <a:cs typeface="Times New Roman"/>
              </a:rPr>
              <a:t>threshold we </a:t>
            </a:r>
            <a:r>
              <a:rPr sz="1800" dirty="0">
                <a:latin typeface="Times New Roman"/>
                <a:cs typeface="Times New Roman"/>
              </a:rPr>
              <a:t>print </a:t>
            </a:r>
            <a:r>
              <a:rPr sz="1800" spc="-5" dirty="0">
                <a:latin typeface="Times New Roman"/>
                <a:cs typeface="Times New Roman"/>
              </a:rPr>
              <a:t>the letter and add it to the current string(In </a:t>
            </a:r>
            <a:r>
              <a:rPr sz="1800" dirty="0">
                <a:latin typeface="Times New Roman"/>
                <a:cs typeface="Times New Roman"/>
              </a:rPr>
              <a:t>our </a:t>
            </a:r>
            <a:r>
              <a:rPr sz="1800" spc="5" dirty="0">
                <a:latin typeface="Times New Roman"/>
                <a:cs typeface="Times New Roman"/>
              </a:rPr>
              <a:t> </a:t>
            </a:r>
            <a:r>
              <a:rPr sz="1800" spc="-5" dirty="0">
                <a:latin typeface="Times New Roman"/>
                <a:cs typeface="Times New Roman"/>
              </a:rPr>
              <a:t>code</a:t>
            </a:r>
            <a:r>
              <a:rPr sz="1800" spc="-10" dirty="0">
                <a:latin typeface="Times New Roman"/>
                <a:cs typeface="Times New Roman"/>
              </a:rPr>
              <a:t> </a:t>
            </a:r>
            <a:r>
              <a:rPr sz="1800" spc="-5" dirty="0">
                <a:latin typeface="Times New Roman"/>
                <a:cs typeface="Times New Roman"/>
              </a:rPr>
              <a:t>we </a:t>
            </a:r>
            <a:r>
              <a:rPr sz="1800" dirty="0">
                <a:latin typeface="Times New Roman"/>
                <a:cs typeface="Times New Roman"/>
              </a:rPr>
              <a:t>kept </a:t>
            </a:r>
            <a:r>
              <a:rPr sz="1800" spc="-5" dirty="0">
                <a:latin typeface="Times New Roman"/>
                <a:cs typeface="Times New Roman"/>
              </a:rPr>
              <a:t>the</a:t>
            </a:r>
            <a:r>
              <a:rPr sz="1800" spc="-10" dirty="0">
                <a:latin typeface="Times New Roman"/>
                <a:cs typeface="Times New Roman"/>
              </a:rPr>
              <a:t> </a:t>
            </a:r>
            <a:r>
              <a:rPr sz="1800" dirty="0">
                <a:latin typeface="Times New Roman"/>
                <a:cs typeface="Times New Roman"/>
              </a:rPr>
              <a:t>value </a:t>
            </a:r>
            <a:r>
              <a:rPr sz="1800" spc="-5" dirty="0">
                <a:latin typeface="Times New Roman"/>
                <a:cs typeface="Times New Roman"/>
              </a:rPr>
              <a:t>as </a:t>
            </a:r>
            <a:r>
              <a:rPr sz="1800" dirty="0">
                <a:latin typeface="Times New Roman"/>
                <a:cs typeface="Times New Roman"/>
              </a:rPr>
              <a:t>50 </a:t>
            </a:r>
            <a:r>
              <a:rPr sz="1800" spc="-5" dirty="0">
                <a:latin typeface="Times New Roman"/>
                <a:cs typeface="Times New Roman"/>
              </a:rPr>
              <a:t>and</a:t>
            </a:r>
            <a:r>
              <a:rPr sz="1800" spc="-10" dirty="0">
                <a:latin typeface="Times New Roman"/>
                <a:cs typeface="Times New Roman"/>
              </a:rPr>
              <a:t> </a:t>
            </a:r>
            <a:r>
              <a:rPr sz="1800" dirty="0">
                <a:latin typeface="Times New Roman"/>
                <a:cs typeface="Times New Roman"/>
              </a:rPr>
              <a:t>difference </a:t>
            </a:r>
            <a:r>
              <a:rPr sz="1800" spc="-5" dirty="0">
                <a:latin typeface="Times New Roman"/>
                <a:cs typeface="Times New Roman"/>
              </a:rPr>
              <a:t>threshold as </a:t>
            </a:r>
            <a:r>
              <a:rPr sz="1800" dirty="0">
                <a:latin typeface="Times New Roman"/>
                <a:cs typeface="Times New Roman"/>
              </a:rPr>
              <a:t>20).</a:t>
            </a:r>
          </a:p>
          <a:p>
            <a:pPr marL="342900" indent="-342900">
              <a:lnSpc>
                <a:spcPct val="100000"/>
              </a:lnSpc>
              <a:spcBef>
                <a:spcPts val="25"/>
              </a:spcBef>
              <a:buFont typeface="Arial" panose="020B0604020202020204" pitchFamily="34" charset="0"/>
              <a:buChar char="•"/>
            </a:pPr>
            <a:endParaRPr sz="2000" dirty="0">
              <a:latin typeface="Times New Roman"/>
              <a:cs typeface="Times New Roman"/>
            </a:endParaRPr>
          </a:p>
          <a:p>
            <a:pPr marL="355600" marR="589280" indent="-342900">
              <a:lnSpc>
                <a:spcPct val="107600"/>
              </a:lnSpc>
              <a:buFont typeface="Arial" panose="020B0604020202020204" pitchFamily="34" charset="0"/>
              <a:buChar char="•"/>
              <a:tabLst>
                <a:tab pos="354965" algn="l"/>
                <a:tab pos="355600" algn="l"/>
              </a:tabLst>
            </a:pPr>
            <a:r>
              <a:rPr sz="1800" spc="-5" dirty="0">
                <a:latin typeface="Times New Roman"/>
                <a:cs typeface="Times New Roman"/>
              </a:rPr>
              <a:t>Otherwise we clear the current </a:t>
            </a:r>
            <a:r>
              <a:rPr sz="1800" dirty="0">
                <a:latin typeface="Times New Roman"/>
                <a:cs typeface="Times New Roman"/>
              </a:rPr>
              <a:t>dictionary </a:t>
            </a:r>
            <a:r>
              <a:rPr sz="1800" spc="-5" dirty="0">
                <a:latin typeface="Times New Roman"/>
                <a:cs typeface="Times New Roman"/>
              </a:rPr>
              <a:t>which </a:t>
            </a:r>
            <a:r>
              <a:rPr sz="1800" dirty="0">
                <a:latin typeface="Times New Roman"/>
                <a:cs typeface="Times New Roman"/>
              </a:rPr>
              <a:t>has </a:t>
            </a:r>
            <a:r>
              <a:rPr sz="1800" spc="-5" dirty="0">
                <a:latin typeface="Times New Roman"/>
                <a:cs typeface="Times New Roman"/>
              </a:rPr>
              <a:t>the count </a:t>
            </a:r>
            <a:r>
              <a:rPr sz="1800" dirty="0">
                <a:latin typeface="Times New Roman"/>
                <a:cs typeface="Times New Roman"/>
              </a:rPr>
              <a:t>of detections of </a:t>
            </a:r>
            <a:r>
              <a:rPr sz="1800" spc="-434" dirty="0">
                <a:latin typeface="Times New Roman"/>
                <a:cs typeface="Times New Roman"/>
              </a:rPr>
              <a:t> </a:t>
            </a:r>
            <a:r>
              <a:rPr sz="1800" dirty="0">
                <a:latin typeface="Times New Roman"/>
                <a:cs typeface="Times New Roman"/>
              </a:rPr>
              <a:t>present</a:t>
            </a:r>
            <a:r>
              <a:rPr sz="1800" spc="-5" dirty="0">
                <a:latin typeface="Times New Roman"/>
                <a:cs typeface="Times New Roman"/>
              </a:rPr>
              <a:t> symbol</a:t>
            </a:r>
            <a:r>
              <a:rPr sz="1800" spc="-10" dirty="0">
                <a:latin typeface="Times New Roman"/>
                <a:cs typeface="Times New Roman"/>
              </a:rPr>
              <a:t> </a:t>
            </a:r>
            <a:r>
              <a:rPr sz="1800" spc="-5" dirty="0">
                <a:latin typeface="Times New Roman"/>
                <a:cs typeface="Times New Roman"/>
              </a:rPr>
              <a:t>to</a:t>
            </a:r>
            <a:r>
              <a:rPr sz="1800" spc="-10" dirty="0">
                <a:latin typeface="Times New Roman"/>
                <a:cs typeface="Times New Roman"/>
              </a:rPr>
              <a:t> </a:t>
            </a:r>
            <a:r>
              <a:rPr sz="1800" spc="-5" dirty="0">
                <a:latin typeface="Times New Roman"/>
                <a:cs typeface="Times New Roman"/>
              </a:rPr>
              <a:t>avoid</a:t>
            </a:r>
            <a:r>
              <a:rPr sz="1800" spc="-10" dirty="0">
                <a:latin typeface="Times New Roman"/>
                <a:cs typeface="Times New Roman"/>
              </a:rPr>
              <a:t> </a:t>
            </a:r>
            <a:r>
              <a:rPr sz="1800" spc="-5" dirty="0">
                <a:latin typeface="Times New Roman"/>
                <a:cs typeface="Times New Roman"/>
              </a:rPr>
              <a:t>the</a:t>
            </a:r>
            <a:r>
              <a:rPr sz="1800" spc="-10" dirty="0">
                <a:latin typeface="Times New Roman"/>
                <a:cs typeface="Times New Roman"/>
              </a:rPr>
              <a:t> </a:t>
            </a:r>
            <a:r>
              <a:rPr sz="1800" dirty="0">
                <a:latin typeface="Times New Roman"/>
                <a:cs typeface="Times New Roman"/>
              </a:rPr>
              <a:t>probability of</a:t>
            </a:r>
            <a:r>
              <a:rPr sz="1800" spc="-5"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spc="-5" dirty="0">
                <a:latin typeface="Times New Roman"/>
                <a:cs typeface="Times New Roman"/>
              </a:rPr>
              <a:t>wrong</a:t>
            </a:r>
            <a:r>
              <a:rPr sz="1800" spc="-10" dirty="0">
                <a:latin typeface="Times New Roman"/>
                <a:cs typeface="Times New Roman"/>
              </a:rPr>
              <a:t> </a:t>
            </a:r>
            <a:r>
              <a:rPr sz="1800" spc="-5" dirty="0">
                <a:latin typeface="Times New Roman"/>
                <a:cs typeface="Times New Roman"/>
              </a:rPr>
              <a:t>letter</a:t>
            </a:r>
            <a:r>
              <a:rPr sz="1800" spc="-10" dirty="0">
                <a:latin typeface="Times New Roman"/>
                <a:cs typeface="Times New Roman"/>
              </a:rPr>
              <a:t> </a:t>
            </a:r>
            <a:r>
              <a:rPr sz="1800" dirty="0">
                <a:latin typeface="Times New Roman"/>
                <a:cs typeface="Times New Roman"/>
              </a:rPr>
              <a:t>getting</a:t>
            </a:r>
            <a:r>
              <a:rPr sz="1800" spc="-5" dirty="0">
                <a:latin typeface="Times New Roman"/>
                <a:cs typeface="Times New Roman"/>
              </a:rPr>
              <a:t> </a:t>
            </a:r>
            <a:r>
              <a:rPr sz="1800" dirty="0">
                <a:latin typeface="Times New Roman"/>
                <a:cs typeface="Times New Roman"/>
              </a:rPr>
              <a:t>predicted.</a:t>
            </a:r>
          </a:p>
          <a:p>
            <a:pPr marL="342900" indent="-342900">
              <a:lnSpc>
                <a:spcPct val="100000"/>
              </a:lnSpc>
              <a:spcBef>
                <a:spcPts val="25"/>
              </a:spcBef>
              <a:buFont typeface="Arial" panose="020B0604020202020204" pitchFamily="34" charset="0"/>
              <a:buChar char="•"/>
            </a:pPr>
            <a:endParaRPr sz="2000" dirty="0">
              <a:latin typeface="Times New Roman"/>
              <a:cs typeface="Times New Roman"/>
            </a:endParaRPr>
          </a:p>
          <a:p>
            <a:pPr marL="354965" marR="1186815" indent="-354965">
              <a:lnSpc>
                <a:spcPct val="107600"/>
              </a:lnSpc>
              <a:buFont typeface="Arial" panose="020B0604020202020204" pitchFamily="34" charset="0"/>
              <a:buChar char="•"/>
              <a:tabLst>
                <a:tab pos="354965" algn="l"/>
                <a:tab pos="355600" algn="l"/>
              </a:tabLst>
            </a:pPr>
            <a:r>
              <a:rPr sz="1800" spc="-5" dirty="0">
                <a:latin typeface="Times New Roman"/>
                <a:cs typeface="Times New Roman"/>
              </a:rPr>
              <a:t>Whenever the count </a:t>
            </a:r>
            <a:r>
              <a:rPr sz="1800" dirty="0">
                <a:latin typeface="Times New Roman"/>
                <a:cs typeface="Times New Roman"/>
              </a:rPr>
              <a:t>of a blank(plain background) detected </a:t>
            </a:r>
            <a:r>
              <a:rPr sz="1800" spc="-5" dirty="0">
                <a:latin typeface="Times New Roman"/>
                <a:cs typeface="Times New Roman"/>
              </a:rPr>
              <a:t>exceeds </a:t>
            </a:r>
            <a:r>
              <a:rPr sz="1800" dirty="0">
                <a:latin typeface="Times New Roman"/>
                <a:cs typeface="Times New Roman"/>
              </a:rPr>
              <a:t>a </a:t>
            </a:r>
            <a:r>
              <a:rPr sz="1800" spc="5" dirty="0">
                <a:latin typeface="Times New Roman"/>
                <a:cs typeface="Times New Roman"/>
              </a:rPr>
              <a:t> </a:t>
            </a:r>
            <a:r>
              <a:rPr sz="1800" spc="-5" dirty="0">
                <a:latin typeface="Times New Roman"/>
                <a:cs typeface="Times New Roman"/>
              </a:rPr>
              <a:t>specific</a:t>
            </a:r>
            <a:r>
              <a:rPr sz="1800" spc="-10" dirty="0">
                <a:latin typeface="Times New Roman"/>
                <a:cs typeface="Times New Roman"/>
              </a:rPr>
              <a:t> </a:t>
            </a:r>
            <a:r>
              <a:rPr sz="1800" dirty="0">
                <a:latin typeface="Times New Roman"/>
                <a:cs typeface="Times New Roman"/>
              </a:rPr>
              <a:t>value</a:t>
            </a:r>
            <a:r>
              <a:rPr sz="1800" spc="-5" dirty="0">
                <a:latin typeface="Times New Roman"/>
                <a:cs typeface="Times New Roman"/>
              </a:rPr>
              <a:t> and</a:t>
            </a:r>
            <a:r>
              <a:rPr sz="1800" spc="-10" dirty="0">
                <a:latin typeface="Times New Roman"/>
                <a:cs typeface="Times New Roman"/>
              </a:rPr>
              <a:t> </a:t>
            </a:r>
            <a:r>
              <a:rPr sz="1800" spc="-5" dirty="0">
                <a:latin typeface="Times New Roman"/>
                <a:cs typeface="Times New Roman"/>
              </a:rPr>
              <a:t>if</a:t>
            </a:r>
            <a:r>
              <a:rPr sz="1800" spc="-10" dirty="0">
                <a:latin typeface="Times New Roman"/>
                <a:cs typeface="Times New Roman"/>
              </a:rPr>
              <a:t> </a:t>
            </a:r>
            <a:r>
              <a:rPr sz="1800" spc="-5" dirty="0">
                <a:latin typeface="Times New Roman"/>
                <a:cs typeface="Times New Roman"/>
              </a:rPr>
              <a:t>the</a:t>
            </a:r>
            <a:r>
              <a:rPr sz="1800" spc="-10" dirty="0">
                <a:latin typeface="Times New Roman"/>
                <a:cs typeface="Times New Roman"/>
              </a:rPr>
              <a:t> </a:t>
            </a:r>
            <a:r>
              <a:rPr sz="1800" spc="-5" dirty="0">
                <a:latin typeface="Times New Roman"/>
                <a:cs typeface="Times New Roman"/>
              </a:rPr>
              <a:t>current</a:t>
            </a:r>
            <a:r>
              <a:rPr sz="1800" spc="-10" dirty="0">
                <a:latin typeface="Times New Roman"/>
                <a:cs typeface="Times New Roman"/>
              </a:rPr>
              <a:t> </a:t>
            </a:r>
            <a:r>
              <a:rPr sz="1800" dirty="0">
                <a:latin typeface="Times New Roman"/>
                <a:cs typeface="Times New Roman"/>
              </a:rPr>
              <a:t>buffer</a:t>
            </a:r>
            <a:r>
              <a:rPr sz="1800" spc="-5" dirty="0">
                <a:latin typeface="Times New Roman"/>
                <a:cs typeface="Times New Roman"/>
              </a:rPr>
              <a:t> is</a:t>
            </a:r>
            <a:r>
              <a:rPr sz="1800" spc="-10" dirty="0">
                <a:latin typeface="Times New Roman"/>
                <a:cs typeface="Times New Roman"/>
              </a:rPr>
              <a:t> </a:t>
            </a:r>
            <a:r>
              <a:rPr sz="1800" spc="-5" dirty="0">
                <a:latin typeface="Times New Roman"/>
                <a:cs typeface="Times New Roman"/>
              </a:rPr>
              <a:t>empty</a:t>
            </a:r>
            <a:r>
              <a:rPr sz="1800" spc="-10" dirty="0">
                <a:latin typeface="Times New Roman"/>
                <a:cs typeface="Times New Roman"/>
              </a:rPr>
              <a:t> </a:t>
            </a:r>
            <a:r>
              <a:rPr sz="1800" dirty="0">
                <a:latin typeface="Times New Roman"/>
                <a:cs typeface="Times New Roman"/>
              </a:rPr>
              <a:t>no </a:t>
            </a:r>
            <a:r>
              <a:rPr sz="1800" spc="-5" dirty="0">
                <a:latin typeface="Times New Roman"/>
                <a:cs typeface="Times New Roman"/>
              </a:rPr>
              <a:t>spaces</a:t>
            </a:r>
            <a:r>
              <a:rPr sz="1800" spc="-10" dirty="0">
                <a:latin typeface="Times New Roman"/>
                <a:cs typeface="Times New Roman"/>
              </a:rPr>
              <a:t> </a:t>
            </a:r>
            <a:r>
              <a:rPr sz="1800" spc="-5" dirty="0">
                <a:latin typeface="Times New Roman"/>
                <a:cs typeface="Times New Roman"/>
              </a:rPr>
              <a:t>are</a:t>
            </a:r>
            <a:r>
              <a:rPr sz="1800" spc="-10" dirty="0">
                <a:latin typeface="Times New Roman"/>
                <a:cs typeface="Times New Roman"/>
              </a:rPr>
              <a:t> </a:t>
            </a:r>
            <a:r>
              <a:rPr sz="1800" dirty="0">
                <a:latin typeface="Times New Roman"/>
                <a:cs typeface="Times New Roman"/>
              </a:rPr>
              <a:t>detected.</a:t>
            </a:r>
          </a:p>
          <a:p>
            <a:pPr marL="342900" indent="-342900">
              <a:lnSpc>
                <a:spcPct val="100000"/>
              </a:lnSpc>
              <a:spcBef>
                <a:spcPts val="25"/>
              </a:spcBef>
              <a:buFont typeface="Arial" panose="020B0604020202020204" pitchFamily="34" charset="0"/>
              <a:buChar char="•"/>
            </a:pPr>
            <a:endParaRPr sz="2000" dirty="0">
              <a:latin typeface="Times New Roman"/>
              <a:cs typeface="Times New Roman"/>
            </a:endParaRPr>
          </a:p>
          <a:p>
            <a:pPr marL="355600" marR="887730" indent="-342900">
              <a:lnSpc>
                <a:spcPct val="107600"/>
              </a:lnSpc>
              <a:buFont typeface="Arial" panose="020B0604020202020204" pitchFamily="34" charset="0"/>
              <a:buChar char="•"/>
              <a:tabLst>
                <a:tab pos="354965" algn="l"/>
                <a:tab pos="355600" algn="l"/>
              </a:tabLst>
            </a:pPr>
            <a:r>
              <a:rPr sz="1800" dirty="0">
                <a:latin typeface="Times New Roman"/>
                <a:cs typeface="Times New Roman"/>
              </a:rPr>
              <a:t>In other </a:t>
            </a:r>
            <a:r>
              <a:rPr sz="1800" spc="-5" dirty="0">
                <a:latin typeface="Times New Roman"/>
                <a:cs typeface="Times New Roman"/>
              </a:rPr>
              <a:t>case it </a:t>
            </a:r>
            <a:r>
              <a:rPr sz="1800" dirty="0">
                <a:latin typeface="Times New Roman"/>
                <a:cs typeface="Times New Roman"/>
              </a:rPr>
              <a:t>predicts </a:t>
            </a:r>
            <a:r>
              <a:rPr sz="1800" spc="-5" dirty="0">
                <a:latin typeface="Times New Roman"/>
                <a:cs typeface="Times New Roman"/>
              </a:rPr>
              <a:t>the end </a:t>
            </a:r>
            <a:r>
              <a:rPr sz="1800" dirty="0">
                <a:latin typeface="Times New Roman"/>
                <a:cs typeface="Times New Roman"/>
              </a:rPr>
              <a:t>of </a:t>
            </a:r>
            <a:r>
              <a:rPr sz="1800" spc="-5" dirty="0">
                <a:latin typeface="Times New Roman"/>
                <a:cs typeface="Times New Roman"/>
              </a:rPr>
              <a:t>word </a:t>
            </a:r>
            <a:r>
              <a:rPr sz="1800" dirty="0">
                <a:latin typeface="Times New Roman"/>
                <a:cs typeface="Times New Roman"/>
              </a:rPr>
              <a:t>by printing a </a:t>
            </a:r>
            <a:r>
              <a:rPr sz="1800" spc="-5" dirty="0">
                <a:latin typeface="Times New Roman"/>
                <a:cs typeface="Times New Roman"/>
              </a:rPr>
              <a:t>space and the current </a:t>
            </a:r>
            <a:r>
              <a:rPr sz="1800" spc="-434" dirty="0">
                <a:latin typeface="Times New Roman"/>
                <a:cs typeface="Times New Roman"/>
              </a:rPr>
              <a:t> </a:t>
            </a:r>
            <a:r>
              <a:rPr sz="1800" dirty="0">
                <a:latin typeface="Times New Roman"/>
                <a:cs typeface="Times New Roman"/>
              </a:rPr>
              <a:t>gets</a:t>
            </a:r>
            <a:r>
              <a:rPr sz="1800" spc="-5" dirty="0">
                <a:latin typeface="Times New Roman"/>
                <a:cs typeface="Times New Roman"/>
              </a:rPr>
              <a:t> appended to the sentence</a:t>
            </a:r>
            <a:r>
              <a:rPr sz="1800" spc="-10" dirty="0">
                <a:latin typeface="Times New Roman"/>
                <a:cs typeface="Times New Roman"/>
              </a:rPr>
              <a:t> </a:t>
            </a:r>
            <a:r>
              <a:rPr sz="1800" dirty="0">
                <a:latin typeface="Times New Roman"/>
                <a:cs typeface="Times New Roman"/>
              </a:rPr>
              <a:t>below.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4909"/>
            <a:ext cx="3312795" cy="482600"/>
          </a:xfrm>
          <a:prstGeom prst="rect">
            <a:avLst/>
          </a:prstGeom>
        </p:spPr>
        <p:txBody>
          <a:bodyPr vert="horz" wrap="square" lIns="0" tIns="12700" rIns="0" bIns="0" rtlCol="0">
            <a:spAutoFit/>
          </a:bodyPr>
          <a:lstStyle/>
          <a:p>
            <a:pPr marL="12700">
              <a:lnSpc>
                <a:spcPct val="100000"/>
              </a:lnSpc>
              <a:spcBef>
                <a:spcPts val="100"/>
              </a:spcBef>
            </a:pPr>
            <a:r>
              <a:rPr sz="3000" spc="125" dirty="0">
                <a:solidFill>
                  <a:srgbClr val="1A1A1A"/>
                </a:solidFill>
              </a:rPr>
              <a:t>Challenges</a:t>
            </a:r>
            <a:r>
              <a:rPr sz="3000" spc="-220" dirty="0">
                <a:solidFill>
                  <a:srgbClr val="1A1A1A"/>
                </a:solidFill>
              </a:rPr>
              <a:t> </a:t>
            </a:r>
            <a:r>
              <a:rPr sz="3000" spc="100" dirty="0">
                <a:solidFill>
                  <a:srgbClr val="1A1A1A"/>
                </a:solidFill>
              </a:rPr>
              <a:t>Faced</a:t>
            </a:r>
            <a:endParaRPr sz="3000"/>
          </a:p>
        </p:txBody>
      </p:sp>
      <p:sp>
        <p:nvSpPr>
          <p:cNvPr id="3" name="object 3"/>
          <p:cNvSpPr txBox="1">
            <a:spLocks noGrp="1"/>
          </p:cNvSpPr>
          <p:nvPr>
            <p:ph type="body" idx="1"/>
          </p:nvPr>
        </p:nvSpPr>
        <p:spPr>
          <a:xfrm>
            <a:off x="800675" y="1638193"/>
            <a:ext cx="7542649" cy="2860398"/>
          </a:xfrm>
          <a:prstGeom prst="rect">
            <a:avLst/>
          </a:prstGeom>
        </p:spPr>
        <p:txBody>
          <a:bodyPr vert="horz" wrap="square" lIns="0" tIns="12700" rIns="0" bIns="0" rtlCol="0">
            <a:spAutoFit/>
          </a:bodyPr>
          <a:lstStyle/>
          <a:p>
            <a:pPr marL="298450" marR="172720" indent="-285750">
              <a:lnSpc>
                <a:spcPct val="114599"/>
              </a:lnSpc>
              <a:spcBef>
                <a:spcPts val="100"/>
              </a:spcBef>
              <a:buFont typeface="Arial" panose="020B0604020202020204" pitchFamily="34" charset="0"/>
              <a:buChar char="•"/>
              <a:tabLst>
                <a:tab pos="469265" algn="l"/>
                <a:tab pos="469900" algn="l"/>
              </a:tabLst>
            </a:pPr>
            <a:r>
              <a:rPr lang="en-GB" spc="100" dirty="0"/>
              <a:t>We couldn't find a dataset with raw images of all the ASL characters, so we made our own. The second problem was choosing a filter for extracting features. We tried different filters like binary threshold, canny edge detection, gaussian blur, etc., but the gaussian blur filter worked best.</a:t>
            </a:r>
          </a:p>
          <a:p>
            <a:pPr marL="298450" marR="172720" indent="-285750">
              <a:lnSpc>
                <a:spcPct val="114599"/>
              </a:lnSpc>
              <a:spcBef>
                <a:spcPts val="100"/>
              </a:spcBef>
              <a:buFont typeface="Arial" panose="020B0604020202020204" pitchFamily="34" charset="0"/>
              <a:buChar char="•"/>
              <a:tabLst>
                <a:tab pos="469265" algn="l"/>
                <a:tab pos="469900" algn="l"/>
              </a:tabLst>
            </a:pPr>
            <a:r>
              <a:rPr lang="en-GB" spc="100" dirty="0"/>
              <a:t>In earlier phases, we had problems with the accuracy of the model we were training. We were able to fix these problems by making the input image size bigger and by improving the dataset.</a:t>
            </a:r>
            <a:endParaRPr spc="-1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4909"/>
            <a:ext cx="3312795" cy="482600"/>
          </a:xfrm>
          <a:prstGeom prst="rect">
            <a:avLst/>
          </a:prstGeom>
        </p:spPr>
        <p:txBody>
          <a:bodyPr vert="horz" wrap="square" lIns="0" tIns="12700" rIns="0" bIns="0" rtlCol="0">
            <a:spAutoFit/>
          </a:bodyPr>
          <a:lstStyle/>
          <a:p>
            <a:pPr marL="12700">
              <a:lnSpc>
                <a:spcPct val="100000"/>
              </a:lnSpc>
              <a:spcBef>
                <a:spcPts val="100"/>
              </a:spcBef>
            </a:pPr>
            <a:r>
              <a:rPr lang="en-US" sz="3000" dirty="0">
                <a:solidFill>
                  <a:schemeClr val="tx1"/>
                </a:solidFill>
              </a:rPr>
              <a:t>Results</a:t>
            </a:r>
            <a:endParaRPr sz="3000" dirty="0">
              <a:solidFill>
                <a:schemeClr val="tx1"/>
              </a:solidFill>
            </a:endParaRPr>
          </a:p>
        </p:txBody>
      </p:sp>
      <p:sp>
        <p:nvSpPr>
          <p:cNvPr id="3" name="object 3"/>
          <p:cNvSpPr txBox="1">
            <a:spLocks noGrp="1"/>
          </p:cNvSpPr>
          <p:nvPr>
            <p:ph type="body" idx="1"/>
          </p:nvPr>
        </p:nvSpPr>
        <p:spPr>
          <a:xfrm>
            <a:off x="800675" y="1426187"/>
            <a:ext cx="7542649" cy="483274"/>
          </a:xfrm>
          <a:prstGeom prst="rect">
            <a:avLst/>
          </a:prstGeom>
        </p:spPr>
        <p:txBody>
          <a:bodyPr vert="horz" wrap="square" lIns="0" tIns="12700" rIns="0" bIns="0" rtlCol="0">
            <a:spAutoFit/>
          </a:bodyPr>
          <a:lstStyle/>
          <a:p>
            <a:pPr marL="12700" marR="172720">
              <a:lnSpc>
                <a:spcPct val="114599"/>
              </a:lnSpc>
              <a:spcBef>
                <a:spcPts val="100"/>
              </a:spcBef>
              <a:tabLst>
                <a:tab pos="469265" algn="l"/>
                <a:tab pos="469900" algn="l"/>
              </a:tabLst>
            </a:pPr>
            <a:r>
              <a:rPr lang="en-GB" sz="1400" spc="-15" dirty="0"/>
              <a:t>We attained an accuracy of 95.8% in our model using only layer 1 of our approach, and an accuracy of 98.0% when layer 1 and layer 2 were combined.</a:t>
            </a:r>
            <a:endParaRPr sz="1400" spc="-15" dirty="0"/>
          </a:p>
        </p:txBody>
      </p:sp>
      <p:pic>
        <p:nvPicPr>
          <p:cNvPr id="5" name="Picture 4">
            <a:extLst>
              <a:ext uri="{FF2B5EF4-FFF2-40B4-BE49-F238E27FC236}">
                <a16:creationId xmlns:a16="http://schemas.microsoft.com/office/drawing/2014/main" id="{C4F93A30-7911-9C15-E621-3830D4DFC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38350"/>
            <a:ext cx="4244156" cy="2612714"/>
          </a:xfrm>
          <a:prstGeom prst="rect">
            <a:avLst/>
          </a:prstGeom>
        </p:spPr>
      </p:pic>
      <p:pic>
        <p:nvPicPr>
          <p:cNvPr id="7" name="Picture 6">
            <a:extLst>
              <a:ext uri="{FF2B5EF4-FFF2-40B4-BE49-F238E27FC236}">
                <a16:creationId xmlns:a16="http://schemas.microsoft.com/office/drawing/2014/main" id="{26B7FF4A-6C0E-100F-F5B9-05788A711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974" y="1989961"/>
            <a:ext cx="4177613" cy="2571750"/>
          </a:xfrm>
          <a:prstGeom prst="rect">
            <a:avLst/>
          </a:prstGeom>
        </p:spPr>
      </p:pic>
    </p:spTree>
    <p:extLst>
      <p:ext uri="{BB962C8B-B14F-4D97-AF65-F5344CB8AC3E}">
        <p14:creationId xmlns:p14="http://schemas.microsoft.com/office/powerpoint/2010/main" val="160678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pic>
          <p:nvPicPr>
            <p:cNvPr id="3" name="object 3"/>
            <p:cNvPicPr/>
            <p:nvPr/>
          </p:nvPicPr>
          <p:blipFill>
            <a:blip r:embed="rId2" cstate="print"/>
            <a:stretch>
              <a:fillRect/>
            </a:stretch>
          </p:blipFill>
          <p:spPr>
            <a:xfrm>
              <a:off x="1" y="0"/>
              <a:ext cx="4571999" cy="5143451"/>
            </a:xfrm>
            <a:prstGeom prst="rect">
              <a:avLst/>
            </a:prstGeom>
          </p:spPr>
        </p:pic>
        <p:sp>
          <p:nvSpPr>
            <p:cNvPr id="4" name="object 4"/>
            <p:cNvSpPr/>
            <p:nvPr/>
          </p:nvSpPr>
          <p:spPr>
            <a:xfrm>
              <a:off x="1650" y="0"/>
              <a:ext cx="4568825" cy="5143500"/>
            </a:xfrm>
            <a:custGeom>
              <a:avLst/>
              <a:gdLst/>
              <a:ahLst/>
              <a:cxnLst/>
              <a:rect l="l" t="t" r="r" b="b"/>
              <a:pathLst>
                <a:path w="4568825" h="5143500">
                  <a:moveTo>
                    <a:pt x="4568699" y="5143499"/>
                  </a:moveTo>
                  <a:lnTo>
                    <a:pt x="0" y="5143499"/>
                  </a:lnTo>
                  <a:lnTo>
                    <a:pt x="0" y="0"/>
                  </a:lnTo>
                  <a:lnTo>
                    <a:pt x="4568699" y="0"/>
                  </a:lnTo>
                  <a:lnTo>
                    <a:pt x="4568699" y="5143499"/>
                  </a:lnTo>
                  <a:close/>
                </a:path>
              </a:pathLst>
            </a:custGeom>
            <a:solidFill>
              <a:srgbClr val="178D7D">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803025" y="1361195"/>
            <a:ext cx="3147060" cy="939800"/>
          </a:xfrm>
          <a:prstGeom prst="rect">
            <a:avLst/>
          </a:prstGeom>
        </p:spPr>
        <p:txBody>
          <a:bodyPr vert="horz" wrap="square" lIns="0" tIns="12700" rIns="0" bIns="0" rtlCol="0">
            <a:spAutoFit/>
          </a:bodyPr>
          <a:lstStyle/>
          <a:p>
            <a:pPr marL="12700">
              <a:lnSpc>
                <a:spcPct val="100000"/>
              </a:lnSpc>
              <a:spcBef>
                <a:spcPts val="100"/>
              </a:spcBef>
            </a:pPr>
            <a:r>
              <a:rPr sz="6000" spc="135" dirty="0"/>
              <a:t>Abstract</a:t>
            </a:r>
            <a:endParaRPr sz="6000"/>
          </a:p>
        </p:txBody>
      </p:sp>
      <p:sp>
        <p:nvSpPr>
          <p:cNvPr id="7" name="object 7"/>
          <p:cNvSpPr txBox="1"/>
          <p:nvPr/>
        </p:nvSpPr>
        <p:spPr>
          <a:xfrm>
            <a:off x="5371850" y="1237614"/>
            <a:ext cx="3275329" cy="2274405"/>
          </a:xfrm>
          <a:prstGeom prst="rect">
            <a:avLst/>
          </a:prstGeom>
        </p:spPr>
        <p:txBody>
          <a:bodyPr vert="horz" wrap="square" lIns="0" tIns="12065" rIns="0" bIns="0" rtlCol="0">
            <a:spAutoFit/>
          </a:bodyPr>
          <a:lstStyle/>
          <a:p>
            <a:pPr marL="12700" marR="5080" algn="just">
              <a:lnSpc>
                <a:spcPct val="106300"/>
              </a:lnSpc>
              <a:spcBef>
                <a:spcPts val="95"/>
              </a:spcBef>
            </a:pPr>
            <a:r>
              <a:rPr lang="en-GB" sz="2000" spc="-5" dirty="0">
                <a:latin typeface="Times New Roman"/>
                <a:cs typeface="Times New Roman"/>
              </a:rPr>
              <a:t>The goal of our project is to make a computer program and train a model that, when shown a real-time video of American Sign Language hand gestures, shows the text for that sign on the screen.</a:t>
            </a:r>
            <a:endParaRPr sz="20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5" y="1376434"/>
            <a:ext cx="4496435" cy="482600"/>
          </a:xfrm>
          <a:prstGeom prst="rect">
            <a:avLst/>
          </a:prstGeom>
        </p:spPr>
        <p:txBody>
          <a:bodyPr vert="horz" wrap="square" lIns="0" tIns="12700" rIns="0" bIns="0" rtlCol="0">
            <a:spAutoFit/>
          </a:bodyPr>
          <a:lstStyle/>
          <a:p>
            <a:pPr marL="12700">
              <a:lnSpc>
                <a:spcPct val="100000"/>
              </a:lnSpc>
              <a:spcBef>
                <a:spcPts val="100"/>
              </a:spcBef>
            </a:pPr>
            <a:r>
              <a:rPr sz="3000" spc="25" dirty="0">
                <a:solidFill>
                  <a:srgbClr val="1A1A1A"/>
                </a:solidFill>
              </a:rPr>
              <a:t>Limitations</a:t>
            </a:r>
            <a:r>
              <a:rPr sz="3000" spc="-195" dirty="0">
                <a:solidFill>
                  <a:srgbClr val="1A1A1A"/>
                </a:solidFill>
              </a:rPr>
              <a:t> </a:t>
            </a:r>
            <a:r>
              <a:rPr sz="3000" spc="60" dirty="0">
                <a:solidFill>
                  <a:srgbClr val="1A1A1A"/>
                </a:solidFill>
              </a:rPr>
              <a:t>of</a:t>
            </a:r>
            <a:r>
              <a:rPr sz="3000" spc="-190" dirty="0">
                <a:solidFill>
                  <a:srgbClr val="1A1A1A"/>
                </a:solidFill>
              </a:rPr>
              <a:t> </a:t>
            </a:r>
            <a:r>
              <a:rPr sz="3000" spc="25" dirty="0">
                <a:solidFill>
                  <a:srgbClr val="1A1A1A"/>
                </a:solidFill>
              </a:rPr>
              <a:t>our</a:t>
            </a:r>
            <a:r>
              <a:rPr sz="3000" spc="-195" dirty="0">
                <a:solidFill>
                  <a:srgbClr val="1A1A1A"/>
                </a:solidFill>
              </a:rPr>
              <a:t> </a:t>
            </a:r>
            <a:r>
              <a:rPr sz="3000" spc="130" dirty="0">
                <a:solidFill>
                  <a:srgbClr val="1A1A1A"/>
                </a:solidFill>
              </a:rPr>
              <a:t>model</a:t>
            </a:r>
            <a:endParaRPr sz="3000"/>
          </a:p>
        </p:txBody>
      </p:sp>
      <p:sp>
        <p:nvSpPr>
          <p:cNvPr id="3" name="object 3"/>
          <p:cNvSpPr txBox="1"/>
          <p:nvPr/>
        </p:nvSpPr>
        <p:spPr>
          <a:xfrm>
            <a:off x="877717" y="2095565"/>
            <a:ext cx="6560184" cy="1269578"/>
          </a:xfrm>
          <a:prstGeom prst="rect">
            <a:avLst/>
          </a:prstGeom>
        </p:spPr>
        <p:txBody>
          <a:bodyPr vert="horz" wrap="square" lIns="0" tIns="12700" rIns="0" bIns="0" rtlCol="0">
            <a:spAutoFit/>
          </a:bodyPr>
          <a:lstStyle/>
          <a:p>
            <a:pPr marL="394335" indent="-382270">
              <a:lnSpc>
                <a:spcPct val="100000"/>
              </a:lnSpc>
              <a:spcBef>
                <a:spcPts val="100"/>
              </a:spcBef>
              <a:buFont typeface="Microsoft Sans Serif"/>
              <a:buChar char="●"/>
              <a:tabLst>
                <a:tab pos="394335" algn="l"/>
                <a:tab pos="394970" algn="l"/>
              </a:tabLst>
            </a:pPr>
            <a:r>
              <a:rPr lang="en-GB" sz="2000" dirty="0">
                <a:latin typeface="Tahoma"/>
                <a:cs typeface="Tahoma"/>
              </a:rPr>
              <a:t>The model only works well when there is enough light.</a:t>
            </a:r>
          </a:p>
          <a:p>
            <a:pPr marL="394335" indent="-382270">
              <a:lnSpc>
                <a:spcPct val="100000"/>
              </a:lnSpc>
              <a:spcBef>
                <a:spcPts val="100"/>
              </a:spcBef>
              <a:buFont typeface="Microsoft Sans Serif"/>
              <a:buChar char="●"/>
              <a:tabLst>
                <a:tab pos="394335" algn="l"/>
                <a:tab pos="394970" algn="l"/>
              </a:tabLst>
            </a:pPr>
            <a:endParaRPr lang="en-GB" sz="2000" dirty="0">
              <a:latin typeface="Tahoma"/>
              <a:cs typeface="Tahoma"/>
            </a:endParaRPr>
          </a:p>
          <a:p>
            <a:pPr marL="394335" indent="-382270">
              <a:lnSpc>
                <a:spcPct val="100000"/>
              </a:lnSpc>
              <a:spcBef>
                <a:spcPts val="100"/>
              </a:spcBef>
              <a:buFont typeface="Microsoft Sans Serif"/>
              <a:buChar char="●"/>
              <a:tabLst>
                <a:tab pos="394335" algn="l"/>
                <a:tab pos="394970" algn="l"/>
              </a:tabLst>
            </a:pPr>
            <a:r>
              <a:rPr lang="en-GB" sz="2000" dirty="0">
                <a:latin typeface="Tahoma"/>
                <a:cs typeface="Tahoma"/>
              </a:rPr>
              <a:t>For the model to work correctly, it needs a plain background.</a:t>
            </a:r>
            <a:endParaRPr sz="2000" dirty="0">
              <a:latin typeface="Tahoma"/>
              <a:cs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5" y="1376434"/>
            <a:ext cx="2066925" cy="482600"/>
          </a:xfrm>
          <a:prstGeom prst="rect">
            <a:avLst/>
          </a:prstGeom>
        </p:spPr>
        <p:txBody>
          <a:bodyPr vert="horz" wrap="square" lIns="0" tIns="12700" rIns="0" bIns="0" rtlCol="0">
            <a:spAutoFit/>
          </a:bodyPr>
          <a:lstStyle/>
          <a:p>
            <a:pPr marL="12700">
              <a:lnSpc>
                <a:spcPct val="100000"/>
              </a:lnSpc>
              <a:spcBef>
                <a:spcPts val="100"/>
              </a:spcBef>
            </a:pPr>
            <a:r>
              <a:rPr sz="3000" spc="90" dirty="0">
                <a:solidFill>
                  <a:srgbClr val="1A1A1A"/>
                </a:solidFill>
              </a:rPr>
              <a:t>Conclusion</a:t>
            </a:r>
            <a:endParaRPr sz="3000"/>
          </a:p>
        </p:txBody>
      </p:sp>
      <p:sp>
        <p:nvSpPr>
          <p:cNvPr id="3" name="object 3"/>
          <p:cNvSpPr txBox="1"/>
          <p:nvPr/>
        </p:nvSpPr>
        <p:spPr>
          <a:xfrm>
            <a:off x="892999" y="2102751"/>
            <a:ext cx="7444105" cy="1597025"/>
          </a:xfrm>
          <a:prstGeom prst="rect">
            <a:avLst/>
          </a:prstGeom>
        </p:spPr>
        <p:txBody>
          <a:bodyPr vert="horz" wrap="square" lIns="0" tIns="12700" rIns="0" bIns="0" rtlCol="0">
            <a:spAutoFit/>
          </a:bodyPr>
          <a:lstStyle/>
          <a:p>
            <a:pPr marL="379095" marR="5080" indent="-367030">
              <a:lnSpc>
                <a:spcPct val="114599"/>
              </a:lnSpc>
              <a:spcBef>
                <a:spcPts val="100"/>
              </a:spcBef>
              <a:buFont typeface="Microsoft Sans Serif"/>
              <a:buChar char="●"/>
              <a:tabLst>
                <a:tab pos="379095" algn="l"/>
                <a:tab pos="379730" algn="l"/>
              </a:tabLst>
            </a:pPr>
            <a:r>
              <a:rPr lang="en-GB" sz="1800" dirty="0">
                <a:latin typeface="Times New Roman"/>
                <a:cs typeface="Times New Roman"/>
              </a:rPr>
              <a:t>In this report, a real-time vision-based American Sign Language (ASL) alphabet recognition system for D&amp;M people has been created.</a:t>
            </a:r>
          </a:p>
          <a:p>
            <a:pPr marL="379095" marR="5080" indent="-367030">
              <a:lnSpc>
                <a:spcPct val="114599"/>
              </a:lnSpc>
              <a:spcBef>
                <a:spcPts val="100"/>
              </a:spcBef>
              <a:buFont typeface="Microsoft Sans Serif"/>
              <a:buChar char="●"/>
              <a:tabLst>
                <a:tab pos="379095" algn="l"/>
                <a:tab pos="379730" algn="l"/>
              </a:tabLst>
            </a:pPr>
            <a:r>
              <a:rPr lang="en-GB" sz="1800" dirty="0">
                <a:latin typeface="Times New Roman"/>
                <a:cs typeface="Times New Roman"/>
              </a:rPr>
              <a:t>Our dataset was correct 95.7% of the time.</a:t>
            </a:r>
          </a:p>
          <a:p>
            <a:pPr marL="379095" marR="5080" indent="-367030">
              <a:lnSpc>
                <a:spcPct val="114599"/>
              </a:lnSpc>
              <a:spcBef>
                <a:spcPts val="100"/>
              </a:spcBef>
              <a:buFont typeface="Microsoft Sans Serif"/>
              <a:buChar char="●"/>
              <a:tabLst>
                <a:tab pos="379095" algn="l"/>
                <a:tab pos="379730" algn="l"/>
              </a:tabLst>
            </a:pPr>
            <a:r>
              <a:rPr lang="en-GB" sz="1800" dirty="0">
                <a:latin typeface="Times New Roman"/>
                <a:cs typeface="Times New Roman"/>
              </a:rPr>
              <a:t>After adding two layers of algorithms that check and predict symbols that are more similar to each other, we were able to make better predictions.</a:t>
            </a:r>
            <a:endParaRPr sz="1800"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5" y="1376434"/>
            <a:ext cx="2477770"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1A1A1A"/>
                </a:solidFill>
              </a:rPr>
              <a:t>Future</a:t>
            </a:r>
            <a:r>
              <a:rPr sz="3000" spc="-185" dirty="0">
                <a:solidFill>
                  <a:srgbClr val="1A1A1A"/>
                </a:solidFill>
              </a:rPr>
              <a:t> </a:t>
            </a:r>
            <a:r>
              <a:rPr sz="3000" spc="160" dirty="0">
                <a:solidFill>
                  <a:srgbClr val="1A1A1A"/>
                </a:solidFill>
              </a:rPr>
              <a:t>Scope</a:t>
            </a:r>
            <a:endParaRPr sz="3000"/>
          </a:p>
        </p:txBody>
      </p:sp>
      <p:sp>
        <p:nvSpPr>
          <p:cNvPr id="3" name="object 3"/>
          <p:cNvSpPr txBox="1"/>
          <p:nvPr/>
        </p:nvSpPr>
        <p:spPr>
          <a:xfrm>
            <a:off x="802475" y="2102751"/>
            <a:ext cx="7528559" cy="1282700"/>
          </a:xfrm>
          <a:prstGeom prst="rect">
            <a:avLst/>
          </a:prstGeom>
        </p:spPr>
        <p:txBody>
          <a:bodyPr vert="horz" wrap="square" lIns="0" tIns="12700" rIns="0" bIns="0" rtlCol="0">
            <a:spAutoFit/>
          </a:bodyPr>
          <a:lstStyle/>
          <a:p>
            <a:pPr marL="298450" marR="5080" indent="-285750">
              <a:lnSpc>
                <a:spcPct val="114599"/>
              </a:lnSpc>
              <a:spcBef>
                <a:spcPts val="100"/>
              </a:spcBef>
              <a:buFont typeface="Arial" panose="020B0604020202020204" pitchFamily="34" charset="0"/>
              <a:buChar char="•"/>
              <a:tabLst>
                <a:tab pos="469265" algn="l"/>
                <a:tab pos="469900" algn="l"/>
                <a:tab pos="914400" algn="l"/>
                <a:tab pos="1320165" algn="l"/>
                <a:tab pos="2248535" algn="l"/>
                <a:tab pos="2553970" algn="l"/>
                <a:tab pos="3377565" algn="l"/>
                <a:tab pos="4089400" algn="l"/>
                <a:tab pos="5026660" algn="l"/>
                <a:tab pos="5584825" algn="l"/>
                <a:tab pos="5890260" algn="l"/>
                <a:tab pos="6410325" algn="l"/>
                <a:tab pos="6729095" algn="l"/>
              </a:tabLst>
            </a:pPr>
            <a:r>
              <a:rPr lang="en-GB" sz="1800" spc="-5" dirty="0">
                <a:latin typeface="Times New Roman"/>
                <a:cs typeface="Times New Roman"/>
              </a:rPr>
              <a:t>By trying out different background subtraction algorithms, we hope to be more accurate even when the background is complicated.</a:t>
            </a:r>
          </a:p>
          <a:p>
            <a:pPr marL="298450" marR="5080" indent="-285750">
              <a:lnSpc>
                <a:spcPct val="114599"/>
              </a:lnSpc>
              <a:spcBef>
                <a:spcPts val="100"/>
              </a:spcBef>
              <a:buFont typeface="Arial" panose="020B0604020202020204" pitchFamily="34" charset="0"/>
              <a:buChar char="•"/>
              <a:tabLst>
                <a:tab pos="469265" algn="l"/>
                <a:tab pos="469900" algn="l"/>
                <a:tab pos="914400" algn="l"/>
                <a:tab pos="1320165" algn="l"/>
                <a:tab pos="2248535" algn="l"/>
                <a:tab pos="2553970" algn="l"/>
                <a:tab pos="3377565" algn="l"/>
                <a:tab pos="4089400" algn="l"/>
                <a:tab pos="5026660" algn="l"/>
                <a:tab pos="5584825" algn="l"/>
                <a:tab pos="5890260" algn="l"/>
                <a:tab pos="6410325" algn="l"/>
                <a:tab pos="6729095" algn="l"/>
              </a:tabLst>
            </a:pPr>
            <a:r>
              <a:rPr lang="en-GB" sz="1800" spc="-5" dirty="0">
                <a:latin typeface="Times New Roman"/>
                <a:cs typeface="Times New Roman"/>
              </a:rPr>
              <a:t>We are also thinking about improving the pre-processing so that we can better predict gestures in low light.</a:t>
            </a:r>
            <a:endParaRPr sz="1800" dirty="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4572000" cy="5143500"/>
            <a:chOff x="1" y="0"/>
            <a:chExt cx="4572000" cy="5143500"/>
          </a:xfrm>
        </p:grpSpPr>
        <p:pic>
          <p:nvPicPr>
            <p:cNvPr id="3" name="object 3"/>
            <p:cNvPicPr/>
            <p:nvPr/>
          </p:nvPicPr>
          <p:blipFill>
            <a:blip r:embed="rId2" cstate="print"/>
            <a:stretch>
              <a:fillRect/>
            </a:stretch>
          </p:blipFill>
          <p:spPr>
            <a:xfrm>
              <a:off x="1" y="0"/>
              <a:ext cx="4571999" cy="5143451"/>
            </a:xfrm>
            <a:prstGeom prst="rect">
              <a:avLst/>
            </a:prstGeom>
          </p:spPr>
        </p:pic>
        <p:sp>
          <p:nvSpPr>
            <p:cNvPr id="4" name="object 4"/>
            <p:cNvSpPr/>
            <p:nvPr/>
          </p:nvSpPr>
          <p:spPr>
            <a:xfrm>
              <a:off x="1650" y="0"/>
              <a:ext cx="4568825" cy="5143500"/>
            </a:xfrm>
            <a:custGeom>
              <a:avLst/>
              <a:gdLst/>
              <a:ahLst/>
              <a:cxnLst/>
              <a:rect l="l" t="t" r="r" b="b"/>
              <a:pathLst>
                <a:path w="4568825" h="5143500">
                  <a:moveTo>
                    <a:pt x="4568699" y="5143499"/>
                  </a:moveTo>
                  <a:lnTo>
                    <a:pt x="0" y="5143499"/>
                  </a:lnTo>
                  <a:lnTo>
                    <a:pt x="0" y="0"/>
                  </a:lnTo>
                  <a:lnTo>
                    <a:pt x="4568699" y="0"/>
                  </a:lnTo>
                  <a:lnTo>
                    <a:pt x="4568699" y="5143499"/>
                  </a:lnTo>
                  <a:close/>
                </a:path>
              </a:pathLst>
            </a:custGeom>
            <a:solidFill>
              <a:srgbClr val="178D7D">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grpSp>
      <p:sp>
        <p:nvSpPr>
          <p:cNvPr id="6" name="object 6"/>
          <p:cNvSpPr txBox="1"/>
          <p:nvPr/>
        </p:nvSpPr>
        <p:spPr>
          <a:xfrm>
            <a:off x="830389" y="2145182"/>
            <a:ext cx="2740025" cy="1261179"/>
          </a:xfrm>
          <a:prstGeom prst="rect">
            <a:avLst/>
          </a:prstGeom>
        </p:spPr>
        <p:txBody>
          <a:bodyPr vert="horz" wrap="square" lIns="0" tIns="27940" rIns="0" bIns="0" rtlCol="0">
            <a:spAutoFit/>
          </a:bodyPr>
          <a:lstStyle/>
          <a:p>
            <a:pPr marL="12700" marR="636905">
              <a:lnSpc>
                <a:spcPts val="2850"/>
              </a:lnSpc>
              <a:spcBef>
                <a:spcPts val="220"/>
              </a:spcBef>
            </a:pPr>
            <a:r>
              <a:rPr lang="en-US" sz="5400" dirty="0">
                <a:solidFill>
                  <a:schemeClr val="bg1"/>
                </a:solidFill>
                <a:latin typeface="Trebuchet MS"/>
                <a:cs typeface="Trebuchet MS"/>
              </a:rPr>
              <a:t>Team </a:t>
            </a:r>
          </a:p>
          <a:p>
            <a:pPr marL="12700" marR="636905">
              <a:lnSpc>
                <a:spcPts val="2850"/>
              </a:lnSpc>
              <a:spcBef>
                <a:spcPts val="220"/>
              </a:spcBef>
            </a:pPr>
            <a:endParaRPr lang="en-US" sz="5400" dirty="0">
              <a:solidFill>
                <a:schemeClr val="bg1"/>
              </a:solidFill>
              <a:latin typeface="Trebuchet MS"/>
              <a:cs typeface="Trebuchet MS"/>
            </a:endParaRPr>
          </a:p>
          <a:p>
            <a:pPr marL="12700" marR="636905">
              <a:lnSpc>
                <a:spcPts val="2850"/>
              </a:lnSpc>
              <a:spcBef>
                <a:spcPts val="220"/>
              </a:spcBef>
            </a:pPr>
            <a:r>
              <a:rPr lang="en-US" sz="5400" dirty="0">
                <a:solidFill>
                  <a:schemeClr val="bg1"/>
                </a:solidFill>
                <a:latin typeface="Trebuchet MS"/>
                <a:cs typeface="Trebuchet MS"/>
              </a:rPr>
              <a:t>Galaxy</a:t>
            </a:r>
            <a:endParaRPr sz="5400" dirty="0">
              <a:solidFill>
                <a:schemeClr val="bg1"/>
              </a:solidFill>
              <a:latin typeface="Trebuchet MS"/>
              <a:cs typeface="Trebuchet MS"/>
            </a:endParaRPr>
          </a:p>
        </p:txBody>
      </p:sp>
      <p:sp>
        <p:nvSpPr>
          <p:cNvPr id="7" name="object 7"/>
          <p:cNvSpPr txBox="1">
            <a:spLocks noGrp="1"/>
          </p:cNvSpPr>
          <p:nvPr>
            <p:ph type="title"/>
          </p:nvPr>
        </p:nvSpPr>
        <p:spPr>
          <a:xfrm>
            <a:off x="5134824" y="1022358"/>
            <a:ext cx="143954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00000"/>
                </a:solidFill>
              </a:rPr>
              <a:t>Efforts</a:t>
            </a:r>
            <a:r>
              <a:rPr sz="2400" spc="-150" dirty="0">
                <a:solidFill>
                  <a:srgbClr val="000000"/>
                </a:solidFill>
              </a:rPr>
              <a:t> </a:t>
            </a:r>
            <a:r>
              <a:rPr sz="2400" spc="80" dirty="0">
                <a:solidFill>
                  <a:srgbClr val="000000"/>
                </a:solidFill>
              </a:rPr>
              <a:t>by</a:t>
            </a:r>
            <a:endParaRPr sz="2400" dirty="0"/>
          </a:p>
        </p:txBody>
      </p:sp>
      <p:sp>
        <p:nvSpPr>
          <p:cNvPr id="8" name="object 8"/>
          <p:cNvSpPr txBox="1"/>
          <p:nvPr/>
        </p:nvSpPr>
        <p:spPr>
          <a:xfrm>
            <a:off x="5134824" y="1808488"/>
            <a:ext cx="3628176" cy="1597873"/>
          </a:xfrm>
          <a:prstGeom prst="rect">
            <a:avLst/>
          </a:prstGeom>
        </p:spPr>
        <p:txBody>
          <a:bodyPr vert="horz" wrap="square" lIns="0" tIns="12700" rIns="0" bIns="0" rtlCol="0">
            <a:spAutoFit/>
          </a:bodyPr>
          <a:lstStyle/>
          <a:p>
            <a:pPr marL="12700">
              <a:lnSpc>
                <a:spcPct val="100000"/>
              </a:lnSpc>
              <a:spcBef>
                <a:spcPts val="100"/>
              </a:spcBef>
            </a:pPr>
            <a:r>
              <a:rPr lang="en-US" sz="1400" b="1" dirty="0">
                <a:latin typeface="Times New Roman"/>
                <a:cs typeface="Times New Roman"/>
              </a:rPr>
              <a:t>Meraz Hossain </a:t>
            </a:r>
            <a:r>
              <a:rPr sz="1400" b="1" dirty="0">
                <a:latin typeface="Times New Roman"/>
                <a:cs typeface="Times New Roman"/>
              </a:rPr>
              <a:t>- </a:t>
            </a:r>
            <a:r>
              <a:rPr lang="en-US" sz="1400" b="1" spc="-5" dirty="0">
                <a:latin typeface="Times New Roman"/>
                <a:cs typeface="Times New Roman"/>
              </a:rPr>
              <a:t>19301152</a:t>
            </a:r>
            <a:r>
              <a:rPr sz="1400" b="1" spc="-5" dirty="0">
                <a:latin typeface="Times New Roman"/>
                <a:cs typeface="Times New Roman"/>
              </a:rPr>
              <a:t> </a:t>
            </a:r>
            <a:r>
              <a:rPr sz="1400" b="1" dirty="0">
                <a:latin typeface="Times New Roman"/>
                <a:cs typeface="Times New Roman"/>
              </a:rPr>
              <a:t> </a:t>
            </a:r>
            <a:endParaRPr lang="en-US" sz="1400" b="1" dirty="0">
              <a:latin typeface="Times New Roman"/>
              <a:cs typeface="Times New Roman"/>
            </a:endParaRPr>
          </a:p>
          <a:p>
            <a:pPr marL="12700">
              <a:lnSpc>
                <a:spcPct val="100000"/>
              </a:lnSpc>
              <a:spcBef>
                <a:spcPts val="100"/>
              </a:spcBef>
            </a:pPr>
            <a:endParaRPr lang="en-BD" sz="1400" b="1" spc="-5" dirty="0">
              <a:latin typeface="Times New Roman"/>
              <a:cs typeface="Times New Roman"/>
            </a:endParaRPr>
          </a:p>
          <a:p>
            <a:pPr marL="12700">
              <a:lnSpc>
                <a:spcPct val="100000"/>
              </a:lnSpc>
              <a:spcBef>
                <a:spcPts val="100"/>
              </a:spcBef>
            </a:pPr>
            <a:r>
              <a:rPr lang="en-US" sz="1400" b="1" spc="-5" dirty="0">
                <a:latin typeface="Times New Roman"/>
                <a:cs typeface="Times New Roman"/>
              </a:rPr>
              <a:t>Mushfiqur Rahman</a:t>
            </a:r>
            <a:r>
              <a:rPr sz="1400" b="1" dirty="0">
                <a:latin typeface="Times New Roman"/>
                <a:cs typeface="Times New Roman"/>
              </a:rPr>
              <a:t>- </a:t>
            </a:r>
            <a:r>
              <a:rPr lang="en-US" sz="1400" b="1" spc="-5" dirty="0">
                <a:latin typeface="Times New Roman"/>
                <a:cs typeface="Times New Roman"/>
              </a:rPr>
              <a:t>19301153</a:t>
            </a:r>
            <a:r>
              <a:rPr sz="1400" b="1" spc="-5" dirty="0">
                <a:latin typeface="Times New Roman"/>
                <a:cs typeface="Times New Roman"/>
              </a:rPr>
              <a:t> </a:t>
            </a:r>
            <a:r>
              <a:rPr sz="1400" b="1" dirty="0">
                <a:latin typeface="Times New Roman"/>
                <a:cs typeface="Times New Roman"/>
              </a:rPr>
              <a:t> </a:t>
            </a:r>
            <a:endParaRPr lang="en-US" sz="1400" b="1" dirty="0">
              <a:latin typeface="Times New Roman"/>
              <a:cs typeface="Times New Roman"/>
            </a:endParaRPr>
          </a:p>
          <a:p>
            <a:pPr marL="12700">
              <a:lnSpc>
                <a:spcPct val="100000"/>
              </a:lnSpc>
              <a:spcBef>
                <a:spcPts val="100"/>
              </a:spcBef>
            </a:pPr>
            <a:endParaRPr lang="en-BD" sz="1400" b="1" spc="-5" dirty="0">
              <a:latin typeface="Times New Roman"/>
              <a:cs typeface="Times New Roman"/>
            </a:endParaRPr>
          </a:p>
          <a:p>
            <a:pPr marL="12700">
              <a:lnSpc>
                <a:spcPct val="100000"/>
              </a:lnSpc>
              <a:spcBef>
                <a:spcPts val="100"/>
              </a:spcBef>
            </a:pPr>
            <a:r>
              <a:rPr lang="en-US" sz="1400" b="1" spc="-5" dirty="0">
                <a:latin typeface="Times New Roman"/>
                <a:cs typeface="Times New Roman"/>
              </a:rPr>
              <a:t>Suvarthi  Chowdhury </a:t>
            </a:r>
            <a:r>
              <a:rPr sz="1400" b="1" dirty="0">
                <a:latin typeface="Times New Roman"/>
                <a:cs typeface="Times New Roman"/>
              </a:rPr>
              <a:t>- </a:t>
            </a:r>
            <a:r>
              <a:rPr lang="en-US" sz="1400" b="1" spc="-5" dirty="0">
                <a:latin typeface="Times New Roman"/>
                <a:cs typeface="Times New Roman"/>
              </a:rPr>
              <a:t>21301718</a:t>
            </a:r>
            <a:r>
              <a:rPr sz="1400" b="1" spc="-5" dirty="0">
                <a:latin typeface="Times New Roman"/>
                <a:cs typeface="Times New Roman"/>
              </a:rPr>
              <a:t> </a:t>
            </a:r>
            <a:r>
              <a:rPr sz="1400" b="1" dirty="0">
                <a:latin typeface="Times New Roman"/>
                <a:cs typeface="Times New Roman"/>
              </a:rPr>
              <a:t> </a:t>
            </a:r>
            <a:endParaRPr lang="en-US" sz="1400" b="1" dirty="0">
              <a:latin typeface="Times New Roman"/>
              <a:cs typeface="Times New Roman"/>
            </a:endParaRPr>
          </a:p>
          <a:p>
            <a:pPr marL="12700">
              <a:lnSpc>
                <a:spcPct val="100000"/>
              </a:lnSpc>
              <a:spcBef>
                <a:spcPts val="100"/>
              </a:spcBef>
            </a:pPr>
            <a:endParaRPr lang="en-BD" sz="1400" b="1" spc="-5" dirty="0">
              <a:latin typeface="Times New Roman"/>
              <a:cs typeface="Times New Roman"/>
            </a:endParaRPr>
          </a:p>
          <a:p>
            <a:pPr marL="12700">
              <a:lnSpc>
                <a:spcPct val="100000"/>
              </a:lnSpc>
              <a:spcBef>
                <a:spcPts val="100"/>
              </a:spcBef>
            </a:pPr>
            <a:r>
              <a:rPr sz="1400" b="1" spc="-5" dirty="0">
                <a:latin typeface="Times New Roman"/>
                <a:cs typeface="Times New Roman"/>
              </a:rPr>
              <a:t>S</a:t>
            </a:r>
            <a:r>
              <a:rPr lang="en-US" sz="1400" b="1" spc="-5" dirty="0">
                <a:latin typeface="Times New Roman"/>
                <a:cs typeface="Times New Roman"/>
              </a:rPr>
              <a:t>hashwata Das </a:t>
            </a:r>
            <a:r>
              <a:rPr sz="1400" b="1" spc="-30" dirty="0">
                <a:latin typeface="Times New Roman"/>
                <a:cs typeface="Times New Roman"/>
              </a:rPr>
              <a:t> </a:t>
            </a:r>
            <a:r>
              <a:rPr sz="1400" b="1" dirty="0">
                <a:latin typeface="Times New Roman"/>
                <a:cs typeface="Times New Roman"/>
              </a:rPr>
              <a:t>-</a:t>
            </a:r>
            <a:r>
              <a:rPr sz="1400" b="1" spc="-30" dirty="0">
                <a:latin typeface="Times New Roman"/>
                <a:cs typeface="Times New Roman"/>
              </a:rPr>
              <a:t> </a:t>
            </a:r>
            <a:r>
              <a:rPr lang="en-US" sz="1400" b="1" spc="-5" dirty="0">
                <a:latin typeface="Times New Roman"/>
                <a:cs typeface="Times New Roman"/>
              </a:rPr>
              <a:t>18101135</a:t>
            </a:r>
            <a:endParaRPr sz="1400" dirty="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EB5500"/>
          </a:solidFill>
        </p:spPr>
        <p:txBody>
          <a:bodyPr wrap="square" lIns="0" tIns="0" rIns="0" bIns="0" rtlCol="0"/>
          <a:lstStyle/>
          <a:p>
            <a:endParaRPr/>
          </a:p>
        </p:txBody>
      </p:sp>
      <p:sp>
        <p:nvSpPr>
          <p:cNvPr id="3" name="object 3"/>
          <p:cNvSpPr/>
          <p:nvPr/>
        </p:nvSpPr>
        <p:spPr>
          <a:xfrm>
            <a:off x="830389" y="4169130"/>
            <a:ext cx="746125" cy="46355"/>
          </a:xfrm>
          <a:custGeom>
            <a:avLst/>
            <a:gdLst/>
            <a:ahLst/>
            <a:cxnLst/>
            <a:rect l="l" t="t" r="r" b="b"/>
            <a:pathLst>
              <a:path w="746125" h="46354">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802475" y="1856420"/>
            <a:ext cx="4315460" cy="939800"/>
          </a:xfrm>
          <a:prstGeom prst="rect">
            <a:avLst/>
          </a:prstGeom>
        </p:spPr>
        <p:txBody>
          <a:bodyPr vert="horz" wrap="square" lIns="0" tIns="12700" rIns="0" bIns="0" rtlCol="0">
            <a:spAutoFit/>
          </a:bodyPr>
          <a:lstStyle/>
          <a:p>
            <a:pPr marL="12700">
              <a:lnSpc>
                <a:spcPct val="100000"/>
              </a:lnSpc>
              <a:spcBef>
                <a:spcPts val="100"/>
              </a:spcBef>
            </a:pPr>
            <a:r>
              <a:rPr sz="6000" spc="100" dirty="0"/>
              <a:t>Thank</a:t>
            </a:r>
            <a:r>
              <a:rPr sz="6000" spc="-415" dirty="0"/>
              <a:t> </a:t>
            </a:r>
            <a:r>
              <a:rPr sz="6000" spc="225" dirty="0"/>
              <a:t>You</a:t>
            </a:r>
            <a:r>
              <a:rPr sz="6000" spc="-409" dirty="0"/>
              <a:t> </a:t>
            </a:r>
            <a:r>
              <a:rPr sz="6000" spc="-365" dirty="0"/>
              <a:t>!</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 y="0"/>
            <a:ext cx="4575810" cy="5143500"/>
            <a:chOff x="-74" y="0"/>
            <a:chExt cx="4575810" cy="5143500"/>
          </a:xfrm>
        </p:grpSpPr>
        <p:pic>
          <p:nvPicPr>
            <p:cNvPr id="3" name="object 3"/>
            <p:cNvPicPr/>
            <p:nvPr/>
          </p:nvPicPr>
          <p:blipFill>
            <a:blip r:embed="rId2" cstate="print"/>
            <a:stretch>
              <a:fillRect/>
            </a:stretch>
          </p:blipFill>
          <p:spPr>
            <a:xfrm>
              <a:off x="0" y="0"/>
              <a:ext cx="4575249" cy="5143499"/>
            </a:xfrm>
            <a:prstGeom prst="rect">
              <a:avLst/>
            </a:prstGeom>
          </p:spPr>
        </p:pic>
        <p:sp>
          <p:nvSpPr>
            <p:cNvPr id="4" name="object 4"/>
            <p:cNvSpPr/>
            <p:nvPr/>
          </p:nvSpPr>
          <p:spPr>
            <a:xfrm>
              <a:off x="-74" y="0"/>
              <a:ext cx="4572000" cy="5143500"/>
            </a:xfrm>
            <a:custGeom>
              <a:avLst/>
              <a:gdLst/>
              <a:ahLst/>
              <a:cxnLst/>
              <a:rect l="l" t="t" r="r" b="b"/>
              <a:pathLst>
                <a:path w="4572000" h="5143500">
                  <a:moveTo>
                    <a:pt x="4571999" y="5143499"/>
                  </a:moveTo>
                  <a:lnTo>
                    <a:pt x="0" y="5143499"/>
                  </a:lnTo>
                  <a:lnTo>
                    <a:pt x="0" y="0"/>
                  </a:lnTo>
                  <a:lnTo>
                    <a:pt x="4571999" y="0"/>
                  </a:lnTo>
                  <a:lnTo>
                    <a:pt x="4571999" y="5143499"/>
                  </a:lnTo>
                  <a:close/>
                </a:path>
              </a:pathLst>
            </a:custGeom>
            <a:solidFill>
              <a:srgbClr val="178D7D">
                <a:alpha val="68078"/>
              </a:srgbClr>
            </a:solidFill>
          </p:spPr>
          <p:txBody>
            <a:bodyPr wrap="square" lIns="0" tIns="0" rIns="0" bIns="0" rtlCol="0"/>
            <a:lstStyle/>
            <a:p>
              <a:endParaRPr/>
            </a:p>
          </p:txBody>
        </p:sp>
        <p:sp>
          <p:nvSpPr>
            <p:cNvPr id="5" name="object 5"/>
            <p:cNvSpPr/>
            <p:nvPr/>
          </p:nvSpPr>
          <p:spPr>
            <a:xfrm>
              <a:off x="830389" y="1191259"/>
              <a:ext cx="746125" cy="46355"/>
            </a:xfrm>
            <a:custGeom>
              <a:avLst/>
              <a:gdLst/>
              <a:ahLst/>
              <a:cxnLst/>
              <a:rect l="l" t="t" r="r" b="b"/>
              <a:pathLst>
                <a:path w="746125" h="46355">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782024" y="1388692"/>
            <a:ext cx="3118485" cy="1587500"/>
          </a:xfrm>
          <a:prstGeom prst="rect">
            <a:avLst/>
          </a:prstGeom>
        </p:spPr>
        <p:txBody>
          <a:bodyPr vert="horz" wrap="square" lIns="0" tIns="12700" rIns="0" bIns="0" rtlCol="0">
            <a:spAutoFit/>
          </a:bodyPr>
          <a:lstStyle/>
          <a:p>
            <a:pPr marL="12700" marR="5080">
              <a:lnSpc>
                <a:spcPct val="106800"/>
              </a:lnSpc>
              <a:spcBef>
                <a:spcPts val="100"/>
              </a:spcBef>
              <a:tabLst>
                <a:tab pos="800735" algn="l"/>
                <a:tab pos="1015365" algn="l"/>
                <a:tab pos="1348740" algn="l"/>
                <a:tab pos="1792605" algn="l"/>
                <a:tab pos="2108835" algn="l"/>
                <a:tab pos="2334895" algn="l"/>
                <a:tab pos="2549525" algn="l"/>
                <a:tab pos="2710180" algn="l"/>
              </a:tabLst>
            </a:pPr>
            <a:r>
              <a:rPr sz="2400" spc="120" dirty="0"/>
              <a:t>Sign	</a:t>
            </a:r>
            <a:r>
              <a:rPr sz="2400" spc="130" dirty="0"/>
              <a:t>language	</a:t>
            </a:r>
            <a:r>
              <a:rPr sz="2400" spc="25" dirty="0"/>
              <a:t>is	</a:t>
            </a:r>
            <a:r>
              <a:rPr sz="2400" spc="95" dirty="0"/>
              <a:t>a </a:t>
            </a:r>
            <a:r>
              <a:rPr sz="2400" spc="100" dirty="0"/>
              <a:t> </a:t>
            </a:r>
            <a:r>
              <a:rPr sz="2400" spc="50" dirty="0"/>
              <a:t>visual</a:t>
            </a:r>
            <a:r>
              <a:rPr sz="2400" dirty="0"/>
              <a:t>	</a:t>
            </a:r>
            <a:r>
              <a:rPr sz="2400" spc="130" dirty="0"/>
              <a:t>language</a:t>
            </a:r>
            <a:r>
              <a:rPr sz="2400" dirty="0"/>
              <a:t>	</a:t>
            </a:r>
            <a:r>
              <a:rPr sz="2400" spc="75" dirty="0"/>
              <a:t>and  </a:t>
            </a:r>
            <a:r>
              <a:rPr sz="2400" spc="70" dirty="0"/>
              <a:t>consists	</a:t>
            </a:r>
            <a:r>
              <a:rPr sz="2400" spc="45" dirty="0"/>
              <a:t>of	</a:t>
            </a:r>
            <a:r>
              <a:rPr sz="2400" spc="-70" dirty="0"/>
              <a:t>3	</a:t>
            </a:r>
            <a:r>
              <a:rPr sz="2400" dirty="0"/>
              <a:t>major </a:t>
            </a:r>
            <a:r>
              <a:rPr sz="2400" spc="5" dirty="0"/>
              <a:t> </a:t>
            </a:r>
            <a:r>
              <a:rPr sz="2400" spc="50" dirty="0"/>
              <a:t>components:</a:t>
            </a:r>
            <a:endParaRPr sz="2400" dirty="0"/>
          </a:p>
        </p:txBody>
      </p:sp>
      <p:pic>
        <p:nvPicPr>
          <p:cNvPr id="7" name="object 7"/>
          <p:cNvPicPr/>
          <p:nvPr/>
        </p:nvPicPr>
        <p:blipFill>
          <a:blip r:embed="rId3" cstate="print"/>
          <a:stretch>
            <a:fillRect/>
          </a:stretch>
        </p:blipFill>
        <p:spPr>
          <a:xfrm>
            <a:off x="4605171" y="1650049"/>
            <a:ext cx="4538830" cy="18433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3699" y="2011808"/>
            <a:ext cx="3300095" cy="1115060"/>
          </a:xfrm>
          <a:prstGeom prst="rect">
            <a:avLst/>
          </a:prstGeom>
        </p:spPr>
        <p:txBody>
          <a:bodyPr vert="horz" wrap="square" lIns="0" tIns="27940" rIns="0" bIns="0" rtlCol="0">
            <a:spAutoFit/>
          </a:bodyPr>
          <a:lstStyle/>
          <a:p>
            <a:pPr marL="12700" marR="5080">
              <a:lnSpc>
                <a:spcPts val="2850"/>
              </a:lnSpc>
              <a:spcBef>
                <a:spcPts val="220"/>
              </a:spcBef>
            </a:pPr>
            <a:r>
              <a:rPr sz="2400" b="1" spc="229" dirty="0">
                <a:solidFill>
                  <a:srgbClr val="1A1A1A"/>
                </a:solidFill>
                <a:latin typeface="Trebuchet MS"/>
                <a:cs typeface="Trebuchet MS"/>
              </a:rPr>
              <a:t>We</a:t>
            </a:r>
            <a:r>
              <a:rPr lang="en-US" sz="2400" b="1" spc="229" dirty="0">
                <a:solidFill>
                  <a:srgbClr val="1A1A1A"/>
                </a:solidFill>
                <a:latin typeface="Trebuchet MS"/>
                <a:cs typeface="Trebuchet MS"/>
              </a:rPr>
              <a:t> </a:t>
            </a:r>
            <a:r>
              <a:rPr sz="2400" b="1" spc="65" dirty="0">
                <a:solidFill>
                  <a:srgbClr val="1A1A1A"/>
                </a:solidFill>
                <a:latin typeface="Trebuchet MS"/>
                <a:cs typeface="Trebuchet MS"/>
              </a:rPr>
              <a:t>implemented </a:t>
            </a:r>
            <a:r>
              <a:rPr sz="2400" b="1" spc="-60" dirty="0">
                <a:solidFill>
                  <a:srgbClr val="1A1A1A"/>
                </a:solidFill>
                <a:latin typeface="Trebuchet MS"/>
                <a:cs typeface="Trebuchet MS"/>
              </a:rPr>
              <a:t>27 </a:t>
            </a:r>
            <a:r>
              <a:rPr sz="2400" b="1" spc="-55" dirty="0">
                <a:solidFill>
                  <a:srgbClr val="1A1A1A"/>
                </a:solidFill>
                <a:latin typeface="Trebuchet MS"/>
                <a:cs typeface="Trebuchet MS"/>
              </a:rPr>
              <a:t> </a:t>
            </a:r>
            <a:r>
              <a:rPr sz="2400" b="1" spc="55" dirty="0">
                <a:solidFill>
                  <a:srgbClr val="1A1A1A"/>
                </a:solidFill>
                <a:latin typeface="Trebuchet MS"/>
                <a:cs typeface="Trebuchet MS"/>
              </a:rPr>
              <a:t>symbols(A-Z,</a:t>
            </a:r>
            <a:r>
              <a:rPr sz="2400" b="1" spc="-160" dirty="0">
                <a:solidFill>
                  <a:srgbClr val="1A1A1A"/>
                </a:solidFill>
                <a:latin typeface="Trebuchet MS"/>
                <a:cs typeface="Trebuchet MS"/>
              </a:rPr>
              <a:t> </a:t>
            </a:r>
            <a:r>
              <a:rPr sz="2400" b="1" spc="30" dirty="0">
                <a:solidFill>
                  <a:srgbClr val="1A1A1A"/>
                </a:solidFill>
                <a:latin typeface="Trebuchet MS"/>
                <a:cs typeface="Trebuchet MS"/>
              </a:rPr>
              <a:t>blank)</a:t>
            </a:r>
            <a:r>
              <a:rPr sz="2400" b="1" spc="-160" dirty="0">
                <a:solidFill>
                  <a:srgbClr val="1A1A1A"/>
                </a:solidFill>
                <a:latin typeface="Trebuchet MS"/>
                <a:cs typeface="Trebuchet MS"/>
              </a:rPr>
              <a:t> </a:t>
            </a:r>
            <a:r>
              <a:rPr sz="2400" b="1" spc="45" dirty="0">
                <a:solidFill>
                  <a:srgbClr val="1A1A1A"/>
                </a:solidFill>
                <a:latin typeface="Trebuchet MS"/>
                <a:cs typeface="Trebuchet MS"/>
              </a:rPr>
              <a:t>of </a:t>
            </a:r>
            <a:r>
              <a:rPr sz="2400" b="1" spc="-710" dirty="0">
                <a:solidFill>
                  <a:srgbClr val="1A1A1A"/>
                </a:solidFill>
                <a:latin typeface="Trebuchet MS"/>
                <a:cs typeface="Trebuchet MS"/>
              </a:rPr>
              <a:t> </a:t>
            </a:r>
            <a:r>
              <a:rPr sz="2400" b="1" spc="135" dirty="0">
                <a:solidFill>
                  <a:srgbClr val="1A1A1A"/>
                </a:solidFill>
                <a:latin typeface="Trebuchet MS"/>
                <a:cs typeface="Trebuchet MS"/>
              </a:rPr>
              <a:t>ASL</a:t>
            </a:r>
            <a:r>
              <a:rPr sz="2400" b="1" spc="-150" dirty="0">
                <a:solidFill>
                  <a:srgbClr val="1A1A1A"/>
                </a:solidFill>
                <a:latin typeface="Trebuchet MS"/>
                <a:cs typeface="Trebuchet MS"/>
              </a:rPr>
              <a:t> </a:t>
            </a:r>
            <a:r>
              <a:rPr sz="2400" b="1" spc="-40" dirty="0">
                <a:solidFill>
                  <a:srgbClr val="1A1A1A"/>
                </a:solidFill>
                <a:latin typeface="Trebuchet MS"/>
                <a:cs typeface="Trebuchet MS"/>
              </a:rPr>
              <a:t>in</a:t>
            </a:r>
            <a:r>
              <a:rPr sz="2400" b="1" spc="-150" dirty="0">
                <a:solidFill>
                  <a:srgbClr val="1A1A1A"/>
                </a:solidFill>
                <a:latin typeface="Trebuchet MS"/>
                <a:cs typeface="Trebuchet MS"/>
              </a:rPr>
              <a:t> </a:t>
            </a:r>
            <a:r>
              <a:rPr sz="2400" b="1" spc="20" dirty="0">
                <a:solidFill>
                  <a:srgbClr val="1A1A1A"/>
                </a:solidFill>
                <a:latin typeface="Trebuchet MS"/>
                <a:cs typeface="Trebuchet MS"/>
              </a:rPr>
              <a:t>our</a:t>
            </a:r>
            <a:r>
              <a:rPr sz="2400" b="1" spc="-150" dirty="0">
                <a:solidFill>
                  <a:srgbClr val="1A1A1A"/>
                </a:solidFill>
                <a:latin typeface="Trebuchet MS"/>
                <a:cs typeface="Trebuchet MS"/>
              </a:rPr>
              <a:t> </a:t>
            </a:r>
            <a:r>
              <a:rPr sz="2400" b="1" spc="-40" dirty="0">
                <a:solidFill>
                  <a:srgbClr val="1A1A1A"/>
                </a:solidFill>
                <a:latin typeface="Trebuchet MS"/>
                <a:cs typeface="Trebuchet MS"/>
              </a:rPr>
              <a:t>project.</a:t>
            </a:r>
            <a:endParaRPr sz="2400" dirty="0">
              <a:latin typeface="Trebuchet MS"/>
              <a:cs typeface="Trebuchet MS"/>
            </a:endParaRPr>
          </a:p>
        </p:txBody>
      </p:sp>
      <p:pic>
        <p:nvPicPr>
          <p:cNvPr id="3" name="object 3"/>
          <p:cNvPicPr/>
          <p:nvPr/>
        </p:nvPicPr>
        <p:blipFill>
          <a:blip r:embed="rId2" cstate="print"/>
          <a:stretch>
            <a:fillRect/>
          </a:stretch>
        </p:blipFill>
        <p:spPr>
          <a:xfrm>
            <a:off x="4281647" y="1011592"/>
            <a:ext cx="4185439" cy="28866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825" y="1315945"/>
            <a:ext cx="4914900" cy="939800"/>
          </a:xfrm>
          <a:prstGeom prst="rect">
            <a:avLst/>
          </a:prstGeom>
        </p:spPr>
        <p:txBody>
          <a:bodyPr vert="horz" wrap="square" lIns="0" tIns="12700" rIns="0" bIns="0" rtlCol="0">
            <a:spAutoFit/>
          </a:bodyPr>
          <a:lstStyle/>
          <a:p>
            <a:pPr marL="12700">
              <a:lnSpc>
                <a:spcPct val="100000"/>
              </a:lnSpc>
              <a:spcBef>
                <a:spcPts val="100"/>
              </a:spcBef>
            </a:pPr>
            <a:r>
              <a:rPr sz="6000" spc="270" dirty="0"/>
              <a:t>Methodology</a:t>
            </a:r>
            <a:endParaRPr sz="6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890" rIns="0" bIns="0" rtlCol="0">
            <a:spAutoFit/>
          </a:bodyPr>
          <a:lstStyle/>
          <a:p>
            <a:pPr marL="12700" marR="5080">
              <a:lnSpc>
                <a:spcPct val="100699"/>
              </a:lnSpc>
              <a:spcBef>
                <a:spcPts val="70"/>
              </a:spcBef>
            </a:pPr>
            <a:r>
              <a:rPr spc="185" dirty="0"/>
              <a:t>How</a:t>
            </a:r>
            <a:r>
              <a:rPr spc="-235" dirty="0"/>
              <a:t> </a:t>
            </a:r>
            <a:r>
              <a:rPr spc="140" dirty="0"/>
              <a:t>we</a:t>
            </a:r>
            <a:r>
              <a:rPr spc="-229" dirty="0"/>
              <a:t> </a:t>
            </a:r>
            <a:r>
              <a:rPr spc="105" dirty="0"/>
              <a:t>generated</a:t>
            </a:r>
            <a:r>
              <a:rPr spc="-229" dirty="0"/>
              <a:t> </a:t>
            </a:r>
            <a:r>
              <a:rPr spc="120" dirty="0"/>
              <a:t>data</a:t>
            </a:r>
            <a:r>
              <a:rPr spc="-229" dirty="0"/>
              <a:t> </a:t>
            </a:r>
            <a:r>
              <a:rPr spc="90" dirty="0"/>
              <a:t>set</a:t>
            </a:r>
            <a:r>
              <a:rPr spc="-229" dirty="0"/>
              <a:t> </a:t>
            </a:r>
            <a:r>
              <a:rPr spc="140" dirty="0"/>
              <a:t>and </a:t>
            </a:r>
            <a:r>
              <a:rPr spc="-1070" dirty="0"/>
              <a:t> </a:t>
            </a:r>
            <a:r>
              <a:rPr spc="100" dirty="0"/>
              <a:t>did</a:t>
            </a:r>
            <a:r>
              <a:rPr spc="-229" dirty="0"/>
              <a:t> </a:t>
            </a:r>
            <a:r>
              <a:rPr spc="125" dirty="0"/>
              <a:t>Data</a:t>
            </a:r>
            <a:r>
              <a:rPr spc="-229" dirty="0"/>
              <a:t> </a:t>
            </a:r>
            <a:r>
              <a:rPr spc="105" dirty="0"/>
              <a:t>Preprocessing</a:t>
            </a:r>
            <a:r>
              <a:rPr spc="-229" dirty="0"/>
              <a:t> </a:t>
            </a:r>
            <a:r>
              <a:rPr spc="17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0025" y="1672276"/>
            <a:ext cx="7429500" cy="1911350"/>
          </a:xfrm>
          <a:prstGeom prst="rect">
            <a:avLst/>
          </a:prstGeom>
        </p:spPr>
        <p:txBody>
          <a:bodyPr vert="horz" wrap="square" lIns="0" tIns="12700" rIns="0" bIns="0" rtlCol="0">
            <a:spAutoFit/>
          </a:bodyPr>
          <a:lstStyle/>
          <a:p>
            <a:pPr marL="469900" marR="5080" indent="-457200">
              <a:lnSpc>
                <a:spcPct val="114599"/>
              </a:lnSpc>
              <a:spcBef>
                <a:spcPts val="100"/>
              </a:spcBef>
              <a:buClr>
                <a:srgbClr val="595959"/>
              </a:buClr>
              <a:buFont typeface="Arial" panose="020B0604020202020204" pitchFamily="34" charset="0"/>
              <a:buChar char="•"/>
              <a:tabLst>
                <a:tab pos="469265" algn="l"/>
                <a:tab pos="469900" algn="l"/>
              </a:tabLst>
            </a:pPr>
            <a:r>
              <a:rPr sz="1800" spc="60" dirty="0">
                <a:solidFill>
                  <a:srgbClr val="333333"/>
                </a:solidFill>
                <a:latin typeface="Tahoma"/>
                <a:cs typeface="Tahoma"/>
              </a:rPr>
              <a:t>For</a:t>
            </a:r>
            <a:r>
              <a:rPr sz="1800" spc="-220" dirty="0">
                <a:solidFill>
                  <a:srgbClr val="333333"/>
                </a:solidFill>
                <a:latin typeface="Tahoma"/>
                <a:cs typeface="Tahoma"/>
              </a:rPr>
              <a:t> </a:t>
            </a:r>
            <a:r>
              <a:rPr sz="1800" spc="20" dirty="0">
                <a:solidFill>
                  <a:srgbClr val="333333"/>
                </a:solidFill>
                <a:latin typeface="Tahoma"/>
                <a:cs typeface="Tahoma"/>
              </a:rPr>
              <a:t>the</a:t>
            </a:r>
            <a:r>
              <a:rPr sz="1800" spc="-220" dirty="0">
                <a:solidFill>
                  <a:srgbClr val="333333"/>
                </a:solidFill>
                <a:latin typeface="Tahoma"/>
                <a:cs typeface="Tahoma"/>
              </a:rPr>
              <a:t> </a:t>
            </a:r>
            <a:r>
              <a:rPr sz="1800" spc="15" dirty="0">
                <a:solidFill>
                  <a:srgbClr val="333333"/>
                </a:solidFill>
                <a:latin typeface="Tahoma"/>
                <a:cs typeface="Tahoma"/>
              </a:rPr>
              <a:t>project</a:t>
            </a:r>
            <a:r>
              <a:rPr sz="1800" spc="-220" dirty="0">
                <a:solidFill>
                  <a:srgbClr val="333333"/>
                </a:solidFill>
                <a:latin typeface="Tahoma"/>
                <a:cs typeface="Tahoma"/>
              </a:rPr>
              <a:t> </a:t>
            </a:r>
            <a:r>
              <a:rPr sz="1800" spc="15" dirty="0">
                <a:solidFill>
                  <a:srgbClr val="333333"/>
                </a:solidFill>
                <a:latin typeface="Tahoma"/>
                <a:cs typeface="Tahoma"/>
              </a:rPr>
              <a:t>we</a:t>
            </a:r>
            <a:r>
              <a:rPr sz="1800" spc="-215" dirty="0">
                <a:solidFill>
                  <a:srgbClr val="333333"/>
                </a:solidFill>
                <a:latin typeface="Tahoma"/>
                <a:cs typeface="Tahoma"/>
              </a:rPr>
              <a:t> </a:t>
            </a:r>
            <a:r>
              <a:rPr sz="1800" spc="40" dirty="0">
                <a:solidFill>
                  <a:srgbClr val="333333"/>
                </a:solidFill>
                <a:latin typeface="Tahoma"/>
                <a:cs typeface="Tahoma"/>
              </a:rPr>
              <a:t>tried</a:t>
            </a:r>
            <a:r>
              <a:rPr sz="1800" spc="-220" dirty="0">
                <a:solidFill>
                  <a:srgbClr val="333333"/>
                </a:solidFill>
                <a:latin typeface="Tahoma"/>
                <a:cs typeface="Tahoma"/>
              </a:rPr>
              <a:t> </a:t>
            </a:r>
            <a:r>
              <a:rPr sz="1800" spc="45" dirty="0">
                <a:solidFill>
                  <a:srgbClr val="333333"/>
                </a:solidFill>
                <a:latin typeface="Tahoma"/>
                <a:cs typeface="Tahoma"/>
              </a:rPr>
              <a:t>to</a:t>
            </a:r>
            <a:r>
              <a:rPr sz="1800" spc="-220" dirty="0">
                <a:solidFill>
                  <a:srgbClr val="333333"/>
                </a:solidFill>
                <a:latin typeface="Tahoma"/>
                <a:cs typeface="Tahoma"/>
              </a:rPr>
              <a:t> </a:t>
            </a:r>
            <a:r>
              <a:rPr sz="1800" spc="20" dirty="0">
                <a:solidFill>
                  <a:srgbClr val="333333"/>
                </a:solidFill>
                <a:latin typeface="Tahoma"/>
                <a:cs typeface="Tahoma"/>
              </a:rPr>
              <a:t>find</a:t>
            </a:r>
            <a:r>
              <a:rPr sz="1800" spc="-215" dirty="0">
                <a:solidFill>
                  <a:srgbClr val="333333"/>
                </a:solidFill>
                <a:latin typeface="Tahoma"/>
                <a:cs typeface="Tahoma"/>
              </a:rPr>
              <a:t> </a:t>
            </a:r>
            <a:r>
              <a:rPr sz="1800" spc="10" dirty="0">
                <a:solidFill>
                  <a:srgbClr val="333333"/>
                </a:solidFill>
                <a:latin typeface="Tahoma"/>
                <a:cs typeface="Tahoma"/>
              </a:rPr>
              <a:t>already</a:t>
            </a:r>
            <a:r>
              <a:rPr sz="1800" spc="-220" dirty="0">
                <a:solidFill>
                  <a:srgbClr val="333333"/>
                </a:solidFill>
                <a:latin typeface="Tahoma"/>
                <a:cs typeface="Tahoma"/>
              </a:rPr>
              <a:t> </a:t>
            </a:r>
            <a:r>
              <a:rPr sz="1800" spc="-15" dirty="0">
                <a:solidFill>
                  <a:srgbClr val="333333"/>
                </a:solidFill>
                <a:latin typeface="Tahoma"/>
                <a:cs typeface="Tahoma"/>
              </a:rPr>
              <a:t>made</a:t>
            </a:r>
            <a:r>
              <a:rPr sz="1800" spc="-220" dirty="0">
                <a:solidFill>
                  <a:srgbClr val="333333"/>
                </a:solidFill>
                <a:latin typeface="Tahoma"/>
                <a:cs typeface="Tahoma"/>
              </a:rPr>
              <a:t> </a:t>
            </a:r>
            <a:r>
              <a:rPr sz="1800" dirty="0">
                <a:solidFill>
                  <a:srgbClr val="333333"/>
                </a:solidFill>
                <a:latin typeface="Tahoma"/>
                <a:cs typeface="Tahoma"/>
              </a:rPr>
              <a:t>datasets</a:t>
            </a:r>
            <a:r>
              <a:rPr sz="1800" spc="-220" dirty="0">
                <a:solidFill>
                  <a:srgbClr val="333333"/>
                </a:solidFill>
                <a:latin typeface="Tahoma"/>
                <a:cs typeface="Tahoma"/>
              </a:rPr>
              <a:t> </a:t>
            </a:r>
            <a:r>
              <a:rPr sz="1800" spc="25" dirty="0">
                <a:solidFill>
                  <a:srgbClr val="333333"/>
                </a:solidFill>
                <a:latin typeface="Tahoma"/>
                <a:cs typeface="Tahoma"/>
              </a:rPr>
              <a:t>but</a:t>
            </a:r>
            <a:r>
              <a:rPr sz="1800" spc="-215" dirty="0">
                <a:solidFill>
                  <a:srgbClr val="333333"/>
                </a:solidFill>
                <a:latin typeface="Tahoma"/>
                <a:cs typeface="Tahoma"/>
              </a:rPr>
              <a:t> </a:t>
            </a:r>
            <a:r>
              <a:rPr sz="1800" spc="15" dirty="0">
                <a:solidFill>
                  <a:srgbClr val="333333"/>
                </a:solidFill>
                <a:latin typeface="Tahoma"/>
                <a:cs typeface="Tahoma"/>
              </a:rPr>
              <a:t>we</a:t>
            </a:r>
            <a:r>
              <a:rPr sz="1800" spc="-220" dirty="0">
                <a:solidFill>
                  <a:srgbClr val="333333"/>
                </a:solidFill>
                <a:latin typeface="Tahoma"/>
                <a:cs typeface="Tahoma"/>
              </a:rPr>
              <a:t> </a:t>
            </a:r>
            <a:r>
              <a:rPr sz="1800" spc="20" dirty="0">
                <a:solidFill>
                  <a:srgbClr val="333333"/>
                </a:solidFill>
                <a:latin typeface="Tahoma"/>
                <a:cs typeface="Tahoma"/>
              </a:rPr>
              <a:t>couldn’t </a:t>
            </a:r>
            <a:r>
              <a:rPr sz="1800" spc="-545" dirty="0">
                <a:solidFill>
                  <a:srgbClr val="333333"/>
                </a:solidFill>
                <a:latin typeface="Tahoma"/>
                <a:cs typeface="Tahoma"/>
              </a:rPr>
              <a:t> </a:t>
            </a:r>
            <a:r>
              <a:rPr sz="1800" spc="20" dirty="0">
                <a:solidFill>
                  <a:srgbClr val="333333"/>
                </a:solidFill>
                <a:latin typeface="Tahoma"/>
                <a:cs typeface="Tahoma"/>
              </a:rPr>
              <a:t>find</a:t>
            </a:r>
            <a:r>
              <a:rPr sz="1800" spc="-220" dirty="0">
                <a:solidFill>
                  <a:srgbClr val="333333"/>
                </a:solidFill>
                <a:latin typeface="Tahoma"/>
                <a:cs typeface="Tahoma"/>
              </a:rPr>
              <a:t> </a:t>
            </a:r>
            <a:r>
              <a:rPr sz="1800" spc="5" dirty="0">
                <a:solidFill>
                  <a:srgbClr val="333333"/>
                </a:solidFill>
                <a:latin typeface="Tahoma"/>
                <a:cs typeface="Tahoma"/>
              </a:rPr>
              <a:t>dataset</a:t>
            </a:r>
            <a:r>
              <a:rPr sz="1800" spc="-215" dirty="0">
                <a:solidFill>
                  <a:srgbClr val="333333"/>
                </a:solidFill>
                <a:latin typeface="Tahoma"/>
                <a:cs typeface="Tahoma"/>
              </a:rPr>
              <a:t> </a:t>
            </a:r>
            <a:r>
              <a:rPr sz="1800" spc="20" dirty="0">
                <a:solidFill>
                  <a:srgbClr val="333333"/>
                </a:solidFill>
                <a:latin typeface="Tahoma"/>
                <a:cs typeface="Tahoma"/>
              </a:rPr>
              <a:t>in</a:t>
            </a:r>
            <a:r>
              <a:rPr sz="1800" spc="-215" dirty="0">
                <a:solidFill>
                  <a:srgbClr val="333333"/>
                </a:solidFill>
                <a:latin typeface="Tahoma"/>
                <a:cs typeface="Tahoma"/>
              </a:rPr>
              <a:t> </a:t>
            </a:r>
            <a:r>
              <a:rPr sz="1800" spc="20" dirty="0">
                <a:solidFill>
                  <a:srgbClr val="333333"/>
                </a:solidFill>
                <a:latin typeface="Tahoma"/>
                <a:cs typeface="Tahoma"/>
              </a:rPr>
              <a:t>the</a:t>
            </a:r>
            <a:r>
              <a:rPr sz="1800" spc="-220" dirty="0">
                <a:solidFill>
                  <a:srgbClr val="333333"/>
                </a:solidFill>
                <a:latin typeface="Tahoma"/>
                <a:cs typeface="Tahoma"/>
              </a:rPr>
              <a:t> </a:t>
            </a:r>
            <a:r>
              <a:rPr sz="1800" spc="25" dirty="0">
                <a:solidFill>
                  <a:srgbClr val="333333"/>
                </a:solidFill>
                <a:latin typeface="Tahoma"/>
                <a:cs typeface="Tahoma"/>
              </a:rPr>
              <a:t>form</a:t>
            </a:r>
            <a:r>
              <a:rPr sz="1800" spc="-215" dirty="0">
                <a:solidFill>
                  <a:srgbClr val="333333"/>
                </a:solidFill>
                <a:latin typeface="Tahoma"/>
                <a:cs typeface="Tahoma"/>
              </a:rPr>
              <a:t> </a:t>
            </a:r>
            <a:r>
              <a:rPr sz="1800" spc="25" dirty="0">
                <a:solidFill>
                  <a:srgbClr val="333333"/>
                </a:solidFill>
                <a:latin typeface="Tahoma"/>
                <a:cs typeface="Tahoma"/>
              </a:rPr>
              <a:t>of</a:t>
            </a:r>
            <a:r>
              <a:rPr sz="1800" spc="-215" dirty="0">
                <a:solidFill>
                  <a:srgbClr val="333333"/>
                </a:solidFill>
                <a:latin typeface="Tahoma"/>
                <a:cs typeface="Tahoma"/>
              </a:rPr>
              <a:t> </a:t>
            </a:r>
            <a:r>
              <a:rPr sz="1800" spc="25" dirty="0">
                <a:solidFill>
                  <a:srgbClr val="333333"/>
                </a:solidFill>
                <a:latin typeface="Tahoma"/>
                <a:cs typeface="Tahoma"/>
              </a:rPr>
              <a:t>raw</a:t>
            </a:r>
            <a:r>
              <a:rPr sz="1800" spc="-220" dirty="0">
                <a:solidFill>
                  <a:srgbClr val="333333"/>
                </a:solidFill>
                <a:latin typeface="Tahoma"/>
                <a:cs typeface="Tahoma"/>
              </a:rPr>
              <a:t> </a:t>
            </a:r>
            <a:r>
              <a:rPr sz="1800" spc="-20" dirty="0">
                <a:solidFill>
                  <a:srgbClr val="333333"/>
                </a:solidFill>
                <a:latin typeface="Tahoma"/>
                <a:cs typeface="Tahoma"/>
              </a:rPr>
              <a:t>images</a:t>
            </a:r>
            <a:r>
              <a:rPr sz="1800" spc="-215" dirty="0">
                <a:solidFill>
                  <a:srgbClr val="333333"/>
                </a:solidFill>
                <a:latin typeface="Tahoma"/>
                <a:cs typeface="Tahoma"/>
              </a:rPr>
              <a:t> </a:t>
            </a:r>
            <a:r>
              <a:rPr sz="1800" spc="25" dirty="0">
                <a:solidFill>
                  <a:srgbClr val="333333"/>
                </a:solidFill>
                <a:latin typeface="Tahoma"/>
                <a:cs typeface="Tahoma"/>
              </a:rPr>
              <a:t>that</a:t>
            </a:r>
            <a:r>
              <a:rPr sz="1800" spc="-215" dirty="0">
                <a:solidFill>
                  <a:srgbClr val="333333"/>
                </a:solidFill>
                <a:latin typeface="Tahoma"/>
                <a:cs typeface="Tahoma"/>
              </a:rPr>
              <a:t> </a:t>
            </a:r>
            <a:r>
              <a:rPr sz="1800" dirty="0">
                <a:solidFill>
                  <a:srgbClr val="333333"/>
                </a:solidFill>
                <a:latin typeface="Tahoma"/>
                <a:cs typeface="Tahoma"/>
              </a:rPr>
              <a:t>matched</a:t>
            </a:r>
            <a:r>
              <a:rPr sz="1800" spc="-215" dirty="0">
                <a:solidFill>
                  <a:srgbClr val="333333"/>
                </a:solidFill>
                <a:latin typeface="Tahoma"/>
                <a:cs typeface="Tahoma"/>
              </a:rPr>
              <a:t> </a:t>
            </a:r>
            <a:r>
              <a:rPr sz="1800" spc="30" dirty="0">
                <a:solidFill>
                  <a:srgbClr val="333333"/>
                </a:solidFill>
                <a:latin typeface="Tahoma"/>
                <a:cs typeface="Tahoma"/>
              </a:rPr>
              <a:t>our</a:t>
            </a:r>
            <a:r>
              <a:rPr sz="1800" spc="-220" dirty="0">
                <a:solidFill>
                  <a:srgbClr val="333333"/>
                </a:solidFill>
                <a:latin typeface="Tahoma"/>
                <a:cs typeface="Tahoma"/>
              </a:rPr>
              <a:t> </a:t>
            </a:r>
            <a:r>
              <a:rPr sz="1800" dirty="0">
                <a:solidFill>
                  <a:srgbClr val="333333"/>
                </a:solidFill>
                <a:latin typeface="Tahoma"/>
                <a:cs typeface="Tahoma"/>
              </a:rPr>
              <a:t>requirements.</a:t>
            </a:r>
            <a:endParaRPr sz="1800" dirty="0">
              <a:latin typeface="Tahoma"/>
              <a:cs typeface="Tahoma"/>
            </a:endParaRPr>
          </a:p>
          <a:p>
            <a:pPr marL="342900" indent="-342900">
              <a:lnSpc>
                <a:spcPct val="100000"/>
              </a:lnSpc>
              <a:spcBef>
                <a:spcPts val="10"/>
              </a:spcBef>
              <a:buClr>
                <a:srgbClr val="595959"/>
              </a:buClr>
              <a:buFont typeface="Arial" panose="020B0604020202020204" pitchFamily="34" charset="0"/>
              <a:buChar char="•"/>
            </a:pPr>
            <a:endParaRPr sz="2300" dirty="0">
              <a:latin typeface="Tahoma"/>
              <a:cs typeface="Tahoma"/>
            </a:endParaRPr>
          </a:p>
          <a:p>
            <a:pPr marL="469900" indent="-457200">
              <a:lnSpc>
                <a:spcPct val="100000"/>
              </a:lnSpc>
              <a:buClr>
                <a:srgbClr val="595959"/>
              </a:buClr>
              <a:buFont typeface="Arial" panose="020B0604020202020204" pitchFamily="34" charset="0"/>
              <a:buChar char="•"/>
              <a:tabLst>
                <a:tab pos="469265" algn="l"/>
                <a:tab pos="469900" algn="l"/>
              </a:tabLst>
            </a:pPr>
            <a:r>
              <a:rPr sz="1800" spc="80" dirty="0">
                <a:solidFill>
                  <a:srgbClr val="333333"/>
                </a:solidFill>
                <a:latin typeface="Tahoma"/>
                <a:cs typeface="Tahoma"/>
              </a:rPr>
              <a:t>All</a:t>
            </a:r>
            <a:r>
              <a:rPr sz="1800" spc="-220" dirty="0">
                <a:solidFill>
                  <a:srgbClr val="333333"/>
                </a:solidFill>
                <a:latin typeface="Tahoma"/>
                <a:cs typeface="Tahoma"/>
              </a:rPr>
              <a:t> </a:t>
            </a:r>
            <a:r>
              <a:rPr sz="1800" spc="15" dirty="0">
                <a:solidFill>
                  <a:srgbClr val="333333"/>
                </a:solidFill>
                <a:latin typeface="Tahoma"/>
                <a:cs typeface="Tahoma"/>
              </a:rPr>
              <a:t>we</a:t>
            </a:r>
            <a:r>
              <a:rPr sz="1800" spc="-215" dirty="0">
                <a:solidFill>
                  <a:srgbClr val="333333"/>
                </a:solidFill>
                <a:latin typeface="Tahoma"/>
                <a:cs typeface="Tahoma"/>
              </a:rPr>
              <a:t> </a:t>
            </a:r>
            <a:r>
              <a:rPr sz="1800" spc="15" dirty="0">
                <a:solidFill>
                  <a:srgbClr val="333333"/>
                </a:solidFill>
                <a:latin typeface="Tahoma"/>
                <a:cs typeface="Tahoma"/>
              </a:rPr>
              <a:t>could</a:t>
            </a:r>
            <a:r>
              <a:rPr sz="1800" spc="-220" dirty="0">
                <a:solidFill>
                  <a:srgbClr val="333333"/>
                </a:solidFill>
                <a:latin typeface="Tahoma"/>
                <a:cs typeface="Tahoma"/>
              </a:rPr>
              <a:t> </a:t>
            </a:r>
            <a:r>
              <a:rPr sz="1800" spc="20" dirty="0">
                <a:solidFill>
                  <a:srgbClr val="333333"/>
                </a:solidFill>
                <a:latin typeface="Tahoma"/>
                <a:cs typeface="Tahoma"/>
              </a:rPr>
              <a:t>find</a:t>
            </a:r>
            <a:r>
              <a:rPr sz="1800" spc="-215" dirty="0">
                <a:solidFill>
                  <a:srgbClr val="333333"/>
                </a:solidFill>
                <a:latin typeface="Tahoma"/>
                <a:cs typeface="Tahoma"/>
              </a:rPr>
              <a:t> </a:t>
            </a:r>
            <a:r>
              <a:rPr sz="1800" spc="25" dirty="0">
                <a:solidFill>
                  <a:srgbClr val="333333"/>
                </a:solidFill>
                <a:latin typeface="Tahoma"/>
                <a:cs typeface="Tahoma"/>
              </a:rPr>
              <a:t>were</a:t>
            </a:r>
            <a:r>
              <a:rPr sz="1800" spc="-215" dirty="0">
                <a:solidFill>
                  <a:srgbClr val="333333"/>
                </a:solidFill>
                <a:latin typeface="Tahoma"/>
                <a:cs typeface="Tahoma"/>
              </a:rPr>
              <a:t> </a:t>
            </a:r>
            <a:r>
              <a:rPr sz="1800" spc="20" dirty="0">
                <a:solidFill>
                  <a:srgbClr val="333333"/>
                </a:solidFill>
                <a:latin typeface="Tahoma"/>
                <a:cs typeface="Tahoma"/>
              </a:rPr>
              <a:t>the</a:t>
            </a:r>
            <a:r>
              <a:rPr sz="1800" spc="-220" dirty="0">
                <a:solidFill>
                  <a:srgbClr val="333333"/>
                </a:solidFill>
                <a:latin typeface="Tahoma"/>
                <a:cs typeface="Tahoma"/>
              </a:rPr>
              <a:t> </a:t>
            </a:r>
            <a:r>
              <a:rPr sz="1800" dirty="0">
                <a:solidFill>
                  <a:srgbClr val="333333"/>
                </a:solidFill>
                <a:latin typeface="Tahoma"/>
                <a:cs typeface="Tahoma"/>
              </a:rPr>
              <a:t>datasets</a:t>
            </a:r>
            <a:r>
              <a:rPr sz="1800" spc="-215" dirty="0">
                <a:solidFill>
                  <a:srgbClr val="333333"/>
                </a:solidFill>
                <a:latin typeface="Tahoma"/>
                <a:cs typeface="Tahoma"/>
              </a:rPr>
              <a:t> </a:t>
            </a:r>
            <a:r>
              <a:rPr sz="1800" spc="20" dirty="0">
                <a:solidFill>
                  <a:srgbClr val="333333"/>
                </a:solidFill>
                <a:latin typeface="Tahoma"/>
                <a:cs typeface="Tahoma"/>
              </a:rPr>
              <a:t>in</a:t>
            </a:r>
            <a:r>
              <a:rPr sz="1800" spc="-220" dirty="0">
                <a:solidFill>
                  <a:srgbClr val="333333"/>
                </a:solidFill>
                <a:latin typeface="Tahoma"/>
                <a:cs typeface="Tahoma"/>
              </a:rPr>
              <a:t> </a:t>
            </a:r>
            <a:r>
              <a:rPr sz="1800" spc="20" dirty="0">
                <a:solidFill>
                  <a:srgbClr val="333333"/>
                </a:solidFill>
                <a:latin typeface="Tahoma"/>
                <a:cs typeface="Tahoma"/>
              </a:rPr>
              <a:t>the</a:t>
            </a:r>
            <a:r>
              <a:rPr sz="1800" spc="-215" dirty="0">
                <a:solidFill>
                  <a:srgbClr val="333333"/>
                </a:solidFill>
                <a:latin typeface="Tahoma"/>
                <a:cs typeface="Tahoma"/>
              </a:rPr>
              <a:t> </a:t>
            </a:r>
            <a:r>
              <a:rPr sz="1800" spc="25" dirty="0">
                <a:solidFill>
                  <a:srgbClr val="333333"/>
                </a:solidFill>
                <a:latin typeface="Tahoma"/>
                <a:cs typeface="Tahoma"/>
              </a:rPr>
              <a:t>form</a:t>
            </a:r>
            <a:r>
              <a:rPr sz="1800" spc="-215" dirty="0">
                <a:solidFill>
                  <a:srgbClr val="333333"/>
                </a:solidFill>
                <a:latin typeface="Tahoma"/>
                <a:cs typeface="Tahoma"/>
              </a:rPr>
              <a:t> </a:t>
            </a:r>
            <a:r>
              <a:rPr sz="1800" spc="25" dirty="0">
                <a:solidFill>
                  <a:srgbClr val="333333"/>
                </a:solidFill>
                <a:latin typeface="Tahoma"/>
                <a:cs typeface="Tahoma"/>
              </a:rPr>
              <a:t>of</a:t>
            </a:r>
            <a:r>
              <a:rPr sz="1800" spc="-220" dirty="0">
                <a:solidFill>
                  <a:srgbClr val="333333"/>
                </a:solidFill>
                <a:latin typeface="Tahoma"/>
                <a:cs typeface="Tahoma"/>
              </a:rPr>
              <a:t> </a:t>
            </a:r>
            <a:r>
              <a:rPr sz="1800" spc="85" dirty="0">
                <a:solidFill>
                  <a:srgbClr val="333333"/>
                </a:solidFill>
                <a:latin typeface="Tahoma"/>
                <a:cs typeface="Tahoma"/>
              </a:rPr>
              <a:t>RGB</a:t>
            </a:r>
            <a:r>
              <a:rPr sz="1800" spc="-215" dirty="0">
                <a:solidFill>
                  <a:srgbClr val="333333"/>
                </a:solidFill>
                <a:latin typeface="Tahoma"/>
                <a:cs typeface="Tahoma"/>
              </a:rPr>
              <a:t> </a:t>
            </a:r>
            <a:r>
              <a:rPr sz="1800" spc="-25" dirty="0">
                <a:solidFill>
                  <a:srgbClr val="333333"/>
                </a:solidFill>
                <a:latin typeface="Tahoma"/>
                <a:cs typeface="Tahoma"/>
              </a:rPr>
              <a:t>values.</a:t>
            </a:r>
            <a:endParaRPr sz="1800" dirty="0">
              <a:latin typeface="Tahoma"/>
              <a:cs typeface="Tahoma"/>
            </a:endParaRPr>
          </a:p>
          <a:p>
            <a:pPr marL="342900" indent="-342900">
              <a:lnSpc>
                <a:spcPct val="100000"/>
              </a:lnSpc>
              <a:spcBef>
                <a:spcPts val="15"/>
              </a:spcBef>
              <a:buClr>
                <a:srgbClr val="595959"/>
              </a:buClr>
              <a:buFont typeface="Arial" panose="020B0604020202020204" pitchFamily="34" charset="0"/>
              <a:buChar char="•"/>
            </a:pPr>
            <a:endParaRPr sz="2300" dirty="0">
              <a:latin typeface="Tahoma"/>
              <a:cs typeface="Tahoma"/>
            </a:endParaRPr>
          </a:p>
          <a:p>
            <a:pPr marL="469900" indent="-457200">
              <a:lnSpc>
                <a:spcPct val="100000"/>
              </a:lnSpc>
              <a:buClr>
                <a:srgbClr val="595959"/>
              </a:buClr>
              <a:buFont typeface="Arial" panose="020B0604020202020204" pitchFamily="34" charset="0"/>
              <a:buChar char="•"/>
              <a:tabLst>
                <a:tab pos="469265" algn="l"/>
                <a:tab pos="469900" algn="l"/>
              </a:tabLst>
            </a:pPr>
            <a:r>
              <a:rPr sz="1800" spc="25" dirty="0">
                <a:solidFill>
                  <a:srgbClr val="333333"/>
                </a:solidFill>
                <a:latin typeface="Tahoma"/>
                <a:cs typeface="Tahoma"/>
              </a:rPr>
              <a:t>Hence</a:t>
            </a:r>
            <a:r>
              <a:rPr sz="1800" spc="-220" dirty="0">
                <a:solidFill>
                  <a:srgbClr val="333333"/>
                </a:solidFill>
                <a:latin typeface="Tahoma"/>
                <a:cs typeface="Tahoma"/>
              </a:rPr>
              <a:t> </a:t>
            </a:r>
            <a:r>
              <a:rPr sz="1800" spc="15" dirty="0">
                <a:solidFill>
                  <a:srgbClr val="333333"/>
                </a:solidFill>
                <a:latin typeface="Tahoma"/>
                <a:cs typeface="Tahoma"/>
              </a:rPr>
              <a:t>we</a:t>
            </a:r>
            <a:r>
              <a:rPr sz="1800" spc="-220" dirty="0">
                <a:solidFill>
                  <a:srgbClr val="333333"/>
                </a:solidFill>
                <a:latin typeface="Tahoma"/>
                <a:cs typeface="Tahoma"/>
              </a:rPr>
              <a:t> </a:t>
            </a:r>
            <a:r>
              <a:rPr sz="1800" spc="10" dirty="0">
                <a:solidFill>
                  <a:srgbClr val="333333"/>
                </a:solidFill>
                <a:latin typeface="Tahoma"/>
                <a:cs typeface="Tahoma"/>
              </a:rPr>
              <a:t>decided</a:t>
            </a:r>
            <a:r>
              <a:rPr sz="1800" spc="-215" dirty="0">
                <a:solidFill>
                  <a:srgbClr val="333333"/>
                </a:solidFill>
                <a:latin typeface="Tahoma"/>
                <a:cs typeface="Tahoma"/>
              </a:rPr>
              <a:t> </a:t>
            </a:r>
            <a:r>
              <a:rPr sz="1800" spc="45" dirty="0">
                <a:solidFill>
                  <a:srgbClr val="333333"/>
                </a:solidFill>
                <a:latin typeface="Tahoma"/>
                <a:cs typeface="Tahoma"/>
              </a:rPr>
              <a:t>to</a:t>
            </a:r>
            <a:r>
              <a:rPr sz="1800" spc="-220" dirty="0">
                <a:solidFill>
                  <a:srgbClr val="333333"/>
                </a:solidFill>
                <a:latin typeface="Tahoma"/>
                <a:cs typeface="Tahoma"/>
              </a:rPr>
              <a:t> </a:t>
            </a:r>
            <a:r>
              <a:rPr sz="1800" spc="15" dirty="0">
                <a:solidFill>
                  <a:srgbClr val="333333"/>
                </a:solidFill>
                <a:latin typeface="Tahoma"/>
                <a:cs typeface="Tahoma"/>
              </a:rPr>
              <a:t>create</a:t>
            </a:r>
            <a:r>
              <a:rPr sz="1800" spc="-220" dirty="0">
                <a:solidFill>
                  <a:srgbClr val="333333"/>
                </a:solidFill>
                <a:latin typeface="Tahoma"/>
                <a:cs typeface="Tahoma"/>
              </a:rPr>
              <a:t> </a:t>
            </a:r>
            <a:r>
              <a:rPr sz="1800" spc="30" dirty="0">
                <a:solidFill>
                  <a:srgbClr val="333333"/>
                </a:solidFill>
                <a:latin typeface="Tahoma"/>
                <a:cs typeface="Tahoma"/>
              </a:rPr>
              <a:t>our</a:t>
            </a:r>
            <a:r>
              <a:rPr sz="1800" spc="-215" dirty="0">
                <a:solidFill>
                  <a:srgbClr val="333333"/>
                </a:solidFill>
                <a:latin typeface="Tahoma"/>
                <a:cs typeface="Tahoma"/>
              </a:rPr>
              <a:t> </a:t>
            </a:r>
            <a:r>
              <a:rPr sz="1800" spc="20" dirty="0">
                <a:solidFill>
                  <a:srgbClr val="333333"/>
                </a:solidFill>
                <a:latin typeface="Tahoma"/>
                <a:cs typeface="Tahoma"/>
              </a:rPr>
              <a:t>own</a:t>
            </a:r>
            <a:r>
              <a:rPr sz="1800" spc="-220" dirty="0">
                <a:solidFill>
                  <a:srgbClr val="333333"/>
                </a:solidFill>
                <a:latin typeface="Tahoma"/>
                <a:cs typeface="Tahoma"/>
              </a:rPr>
              <a:t> </a:t>
            </a:r>
            <a:r>
              <a:rPr sz="1800" dirty="0">
                <a:solidFill>
                  <a:srgbClr val="333333"/>
                </a:solidFill>
                <a:latin typeface="Tahoma"/>
                <a:cs typeface="Tahoma"/>
              </a:rPr>
              <a:t>data</a:t>
            </a:r>
            <a:r>
              <a:rPr sz="1800" spc="-220" dirty="0">
                <a:solidFill>
                  <a:srgbClr val="333333"/>
                </a:solidFill>
                <a:latin typeface="Tahoma"/>
                <a:cs typeface="Tahoma"/>
              </a:rPr>
              <a:t> </a:t>
            </a:r>
            <a:r>
              <a:rPr sz="1800" spc="-35" dirty="0">
                <a:solidFill>
                  <a:srgbClr val="333333"/>
                </a:solidFill>
                <a:latin typeface="Tahoma"/>
                <a:cs typeface="Tahoma"/>
              </a:rPr>
              <a:t>set.</a:t>
            </a:r>
            <a:endParaRPr sz="1800" dirty="0">
              <a:latin typeface="Tahoma"/>
              <a:cs typeface="Tahoma"/>
            </a:endParaRPr>
          </a:p>
        </p:txBody>
      </p:sp>
      <p:sp>
        <p:nvSpPr>
          <p:cNvPr id="3" name="TextBox 2">
            <a:extLst>
              <a:ext uri="{FF2B5EF4-FFF2-40B4-BE49-F238E27FC236}">
                <a16:creationId xmlns:a16="http://schemas.microsoft.com/office/drawing/2014/main" id="{4766BA7C-0E59-09C3-FC99-083EA6953C4B}"/>
              </a:ext>
            </a:extLst>
          </p:cNvPr>
          <p:cNvSpPr txBox="1"/>
          <p:nvPr/>
        </p:nvSpPr>
        <p:spPr>
          <a:xfrm>
            <a:off x="762000" y="666750"/>
            <a:ext cx="5105400" cy="369332"/>
          </a:xfrm>
          <a:prstGeom prst="rect">
            <a:avLst/>
          </a:prstGeom>
          <a:noFill/>
        </p:spPr>
        <p:txBody>
          <a:bodyPr wrap="square" rtlCol="0">
            <a:spAutoFit/>
          </a:bodyPr>
          <a:lstStyle/>
          <a:p>
            <a:r>
              <a:rPr lang="en-GB" spc="235" dirty="0">
                <a:latin typeface="Tahoma" panose="020B0604030504040204" pitchFamily="34" charset="0"/>
                <a:ea typeface="Tahoma" panose="020B0604030504040204" pitchFamily="34" charset="0"/>
                <a:cs typeface="Tahoma" panose="020B0604030504040204" pitchFamily="34" charset="0"/>
              </a:rPr>
              <a:t>Why</a:t>
            </a:r>
            <a:r>
              <a:rPr lang="en-GB" spc="-235" dirty="0">
                <a:latin typeface="Tahoma" panose="020B0604030504040204" pitchFamily="34" charset="0"/>
                <a:ea typeface="Tahoma" panose="020B0604030504040204" pitchFamily="34" charset="0"/>
                <a:cs typeface="Tahoma" panose="020B0604030504040204" pitchFamily="34" charset="0"/>
              </a:rPr>
              <a:t> </a:t>
            </a:r>
            <a:r>
              <a:rPr lang="en-GB" spc="140" dirty="0">
                <a:latin typeface="Tahoma" panose="020B0604030504040204" pitchFamily="34" charset="0"/>
                <a:ea typeface="Tahoma" panose="020B0604030504040204" pitchFamily="34" charset="0"/>
                <a:cs typeface="Tahoma" panose="020B0604030504040204" pitchFamily="34" charset="0"/>
              </a:rPr>
              <a:t>we</a:t>
            </a:r>
            <a:r>
              <a:rPr lang="en-GB" spc="-235" dirty="0">
                <a:latin typeface="Tahoma" panose="020B0604030504040204" pitchFamily="34" charset="0"/>
                <a:ea typeface="Tahoma" panose="020B0604030504040204" pitchFamily="34" charset="0"/>
                <a:cs typeface="Tahoma" panose="020B0604030504040204" pitchFamily="34" charset="0"/>
              </a:rPr>
              <a:t> </a:t>
            </a:r>
            <a:r>
              <a:rPr lang="en-GB" spc="90" dirty="0">
                <a:latin typeface="Tahoma" panose="020B0604030504040204" pitchFamily="34" charset="0"/>
                <a:ea typeface="Tahoma" panose="020B0604030504040204" pitchFamily="34" charset="0"/>
                <a:cs typeface="Tahoma" panose="020B0604030504040204" pitchFamily="34" charset="0"/>
              </a:rPr>
              <a:t>Created</a:t>
            </a:r>
            <a:r>
              <a:rPr lang="en-GB" spc="-229" dirty="0">
                <a:latin typeface="Tahoma" panose="020B0604030504040204" pitchFamily="34" charset="0"/>
                <a:ea typeface="Tahoma" panose="020B0604030504040204" pitchFamily="34" charset="0"/>
                <a:cs typeface="Tahoma" panose="020B0604030504040204" pitchFamily="34" charset="0"/>
              </a:rPr>
              <a:t> </a:t>
            </a:r>
            <a:r>
              <a:rPr lang="en-GB" spc="30" dirty="0">
                <a:latin typeface="Tahoma" panose="020B0604030504040204" pitchFamily="34" charset="0"/>
                <a:ea typeface="Tahoma" panose="020B0604030504040204" pitchFamily="34" charset="0"/>
                <a:cs typeface="Tahoma" panose="020B0604030504040204" pitchFamily="34" charset="0"/>
              </a:rPr>
              <a:t>our</a:t>
            </a:r>
            <a:r>
              <a:rPr lang="en-GB" spc="-235" dirty="0">
                <a:latin typeface="Tahoma" panose="020B0604030504040204" pitchFamily="34" charset="0"/>
                <a:ea typeface="Tahoma" panose="020B0604030504040204" pitchFamily="34" charset="0"/>
                <a:cs typeface="Tahoma" panose="020B0604030504040204" pitchFamily="34" charset="0"/>
              </a:rPr>
              <a:t> </a:t>
            </a:r>
            <a:r>
              <a:rPr lang="en-GB" spc="130" dirty="0">
                <a:latin typeface="Tahoma" panose="020B0604030504040204" pitchFamily="34" charset="0"/>
                <a:ea typeface="Tahoma" panose="020B0604030504040204" pitchFamily="34" charset="0"/>
                <a:cs typeface="Tahoma" panose="020B0604030504040204" pitchFamily="34" charset="0"/>
              </a:rPr>
              <a:t>own</a:t>
            </a:r>
            <a:r>
              <a:rPr lang="en-GB" spc="-229" dirty="0">
                <a:latin typeface="Tahoma" panose="020B0604030504040204" pitchFamily="34" charset="0"/>
                <a:ea typeface="Tahoma" panose="020B0604030504040204" pitchFamily="34" charset="0"/>
                <a:cs typeface="Tahoma" panose="020B0604030504040204" pitchFamily="34" charset="0"/>
              </a:rPr>
              <a:t> </a:t>
            </a:r>
            <a:r>
              <a:rPr lang="en-GB" spc="110" dirty="0">
                <a:latin typeface="Tahoma" panose="020B0604030504040204" pitchFamily="34" charset="0"/>
                <a:ea typeface="Tahoma" panose="020B0604030504040204" pitchFamily="34" charset="0"/>
                <a:cs typeface="Tahoma" panose="020B0604030504040204" pitchFamily="34" charset="0"/>
              </a:rPr>
              <a:t>Dataset</a:t>
            </a:r>
            <a:r>
              <a:rPr lang="en-GB" spc="-235" dirty="0">
                <a:latin typeface="Tahoma" panose="020B0604030504040204" pitchFamily="34" charset="0"/>
                <a:ea typeface="Tahoma" panose="020B0604030504040204" pitchFamily="34" charset="0"/>
                <a:cs typeface="Tahoma" panose="020B0604030504040204" pitchFamily="34" charset="0"/>
              </a:rPr>
              <a:t> </a:t>
            </a:r>
            <a:r>
              <a:rPr lang="en-GB" spc="170" dirty="0">
                <a:latin typeface="Tahoma" panose="020B0604030504040204" pitchFamily="34" charset="0"/>
                <a:ea typeface="Tahoma" panose="020B0604030504040204" pitchFamily="34" charset="0"/>
                <a:cs typeface="Tahoma" panose="020B0604030504040204" pitchFamily="34" charset="0"/>
              </a:rPr>
              <a:t>?</a:t>
            </a:r>
            <a:endParaRPr lang="en-BD"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E9EDEE"/>
          </a:solidFill>
        </p:spPr>
        <p:txBody>
          <a:bodyPr wrap="square" lIns="0" tIns="0" rIns="0" bIns="0" rtlCol="0"/>
          <a:lstStyle/>
          <a:p>
            <a:endParaRPr/>
          </a:p>
        </p:txBody>
      </p:sp>
      <p:grpSp>
        <p:nvGrpSpPr>
          <p:cNvPr id="3" name="object 3"/>
          <p:cNvGrpSpPr/>
          <p:nvPr/>
        </p:nvGrpSpPr>
        <p:grpSpPr>
          <a:xfrm>
            <a:off x="830391" y="1191255"/>
            <a:ext cx="746125" cy="46355"/>
            <a:chOff x="830391" y="1191255"/>
            <a:chExt cx="746125" cy="46355"/>
          </a:xfrm>
        </p:grpSpPr>
        <p:sp>
          <p:nvSpPr>
            <p:cNvPr id="4" name="object 4"/>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5" name="object 5"/>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grpSp>
      <p:pic>
        <p:nvPicPr>
          <p:cNvPr id="8" name="object 8"/>
          <p:cNvPicPr/>
          <p:nvPr/>
        </p:nvPicPr>
        <p:blipFill>
          <a:blip r:embed="rId2" cstate="print"/>
          <a:stretch>
            <a:fillRect/>
          </a:stretch>
        </p:blipFill>
        <p:spPr>
          <a:xfrm>
            <a:off x="6852574" y="2309447"/>
            <a:ext cx="1801761" cy="1954905"/>
          </a:xfrm>
          <a:prstGeom prst="rect">
            <a:avLst/>
          </a:prstGeom>
        </p:spPr>
      </p:pic>
      <p:grpSp>
        <p:nvGrpSpPr>
          <p:cNvPr id="9" name="object 9"/>
          <p:cNvGrpSpPr/>
          <p:nvPr/>
        </p:nvGrpSpPr>
        <p:grpSpPr>
          <a:xfrm>
            <a:off x="2653254" y="3168940"/>
            <a:ext cx="885825" cy="171450"/>
            <a:chOff x="2696912" y="2923612"/>
            <a:chExt cx="885825" cy="171450"/>
          </a:xfrm>
        </p:grpSpPr>
        <p:sp>
          <p:nvSpPr>
            <p:cNvPr id="10" name="object 10"/>
            <p:cNvSpPr/>
            <p:nvPr/>
          </p:nvSpPr>
          <p:spPr>
            <a:xfrm>
              <a:off x="2701675" y="2928374"/>
              <a:ext cx="876300" cy="161925"/>
            </a:xfrm>
            <a:custGeom>
              <a:avLst/>
              <a:gdLst/>
              <a:ahLst/>
              <a:cxnLst/>
              <a:rect l="l" t="t" r="r" b="b"/>
              <a:pathLst>
                <a:path w="876300" h="161925">
                  <a:moveTo>
                    <a:pt x="795449" y="161699"/>
                  </a:moveTo>
                  <a:lnTo>
                    <a:pt x="795449" y="121274"/>
                  </a:lnTo>
                  <a:lnTo>
                    <a:pt x="0" y="121274"/>
                  </a:lnTo>
                  <a:lnTo>
                    <a:pt x="0" y="40424"/>
                  </a:lnTo>
                  <a:lnTo>
                    <a:pt x="795449" y="40424"/>
                  </a:lnTo>
                  <a:lnTo>
                    <a:pt x="795449" y="0"/>
                  </a:lnTo>
                  <a:lnTo>
                    <a:pt x="876299" y="80849"/>
                  </a:lnTo>
                  <a:lnTo>
                    <a:pt x="795449" y="161699"/>
                  </a:lnTo>
                  <a:close/>
                </a:path>
              </a:pathLst>
            </a:custGeom>
            <a:solidFill>
              <a:srgbClr val="E9EDEE"/>
            </a:solidFill>
          </p:spPr>
          <p:txBody>
            <a:bodyPr wrap="square" lIns="0" tIns="0" rIns="0" bIns="0" rtlCol="0"/>
            <a:lstStyle/>
            <a:p>
              <a:endParaRPr/>
            </a:p>
          </p:txBody>
        </p:sp>
        <p:sp>
          <p:nvSpPr>
            <p:cNvPr id="11" name="object 11"/>
            <p:cNvSpPr/>
            <p:nvPr/>
          </p:nvSpPr>
          <p:spPr>
            <a:xfrm>
              <a:off x="2701675" y="2928374"/>
              <a:ext cx="876300" cy="161925"/>
            </a:xfrm>
            <a:custGeom>
              <a:avLst/>
              <a:gdLst/>
              <a:ahLst/>
              <a:cxnLst/>
              <a:rect l="l" t="t" r="r" b="b"/>
              <a:pathLst>
                <a:path w="876300" h="161925">
                  <a:moveTo>
                    <a:pt x="0" y="40424"/>
                  </a:moveTo>
                  <a:lnTo>
                    <a:pt x="795449" y="40424"/>
                  </a:lnTo>
                  <a:lnTo>
                    <a:pt x="795449" y="0"/>
                  </a:lnTo>
                  <a:lnTo>
                    <a:pt x="876299" y="80849"/>
                  </a:lnTo>
                  <a:lnTo>
                    <a:pt x="795449" y="161699"/>
                  </a:lnTo>
                  <a:lnTo>
                    <a:pt x="795449" y="121274"/>
                  </a:lnTo>
                  <a:lnTo>
                    <a:pt x="0" y="121274"/>
                  </a:lnTo>
                  <a:lnTo>
                    <a:pt x="0" y="40424"/>
                  </a:lnTo>
                  <a:close/>
                </a:path>
              </a:pathLst>
            </a:custGeom>
            <a:ln w="9524">
              <a:solidFill>
                <a:srgbClr val="1A1A1A"/>
              </a:solidFill>
            </a:ln>
          </p:spPr>
          <p:txBody>
            <a:bodyPr wrap="square" lIns="0" tIns="0" rIns="0" bIns="0" rtlCol="0"/>
            <a:lstStyle/>
            <a:p>
              <a:endParaRPr/>
            </a:p>
          </p:txBody>
        </p:sp>
      </p:grpSp>
      <p:sp>
        <p:nvSpPr>
          <p:cNvPr id="15" name="object 15"/>
          <p:cNvSpPr txBox="1"/>
          <p:nvPr/>
        </p:nvSpPr>
        <p:spPr>
          <a:xfrm>
            <a:off x="333874" y="1366380"/>
            <a:ext cx="2211070" cy="299720"/>
          </a:xfrm>
          <a:prstGeom prst="rect">
            <a:avLst/>
          </a:prstGeom>
        </p:spPr>
        <p:txBody>
          <a:bodyPr vert="horz" wrap="square" lIns="0" tIns="12700" rIns="0" bIns="0" rtlCol="0">
            <a:spAutoFit/>
          </a:bodyPr>
          <a:lstStyle/>
          <a:p>
            <a:pPr marL="12700">
              <a:lnSpc>
                <a:spcPct val="100000"/>
              </a:lnSpc>
              <a:spcBef>
                <a:spcPts val="100"/>
              </a:spcBef>
            </a:pPr>
            <a:r>
              <a:rPr sz="1800" b="1" spc="-100" dirty="0">
                <a:latin typeface="Tahoma"/>
                <a:cs typeface="Tahoma"/>
              </a:rPr>
              <a:t>Capturin</a:t>
            </a:r>
            <a:r>
              <a:rPr sz="1800" b="1" spc="-110" dirty="0">
                <a:latin typeface="Tahoma"/>
                <a:cs typeface="Tahoma"/>
              </a:rPr>
              <a:t>g</a:t>
            </a:r>
            <a:r>
              <a:rPr sz="1800" b="1" spc="-185" dirty="0">
                <a:latin typeface="Tahoma"/>
                <a:cs typeface="Tahoma"/>
              </a:rPr>
              <a:t> </a:t>
            </a:r>
            <a:r>
              <a:rPr sz="1800" b="1" spc="-150" dirty="0">
                <a:latin typeface="Tahoma"/>
                <a:cs typeface="Tahoma"/>
              </a:rPr>
              <a:t>Raw</a:t>
            </a:r>
            <a:r>
              <a:rPr sz="1800" b="1" spc="-180" dirty="0">
                <a:latin typeface="Tahoma"/>
                <a:cs typeface="Tahoma"/>
              </a:rPr>
              <a:t> </a:t>
            </a:r>
            <a:r>
              <a:rPr sz="1800" b="1" spc="-190" dirty="0">
                <a:latin typeface="Tahoma"/>
                <a:cs typeface="Tahoma"/>
              </a:rPr>
              <a:t>Image</a:t>
            </a:r>
            <a:endParaRPr sz="1800">
              <a:latin typeface="Tahoma"/>
              <a:cs typeface="Tahoma"/>
            </a:endParaRPr>
          </a:p>
        </p:txBody>
      </p:sp>
      <p:sp>
        <p:nvSpPr>
          <p:cNvPr id="16" name="object 16"/>
          <p:cNvSpPr txBox="1"/>
          <p:nvPr/>
        </p:nvSpPr>
        <p:spPr>
          <a:xfrm>
            <a:off x="3697337" y="1366380"/>
            <a:ext cx="1772920" cy="299720"/>
          </a:xfrm>
          <a:prstGeom prst="rect">
            <a:avLst/>
          </a:prstGeom>
        </p:spPr>
        <p:txBody>
          <a:bodyPr vert="horz" wrap="square" lIns="0" tIns="12700" rIns="0" bIns="0" rtlCol="0">
            <a:spAutoFit/>
          </a:bodyPr>
          <a:lstStyle/>
          <a:p>
            <a:pPr marL="12700">
              <a:lnSpc>
                <a:spcPct val="100000"/>
              </a:lnSpc>
              <a:spcBef>
                <a:spcPts val="100"/>
              </a:spcBef>
            </a:pPr>
            <a:r>
              <a:rPr sz="1800" b="1" spc="-75" dirty="0">
                <a:latin typeface="Tahoma"/>
                <a:cs typeface="Tahoma"/>
              </a:rPr>
              <a:t>Gray</a:t>
            </a:r>
            <a:r>
              <a:rPr sz="1800" b="1" spc="-180" dirty="0">
                <a:latin typeface="Tahoma"/>
                <a:cs typeface="Tahoma"/>
              </a:rPr>
              <a:t> </a:t>
            </a:r>
            <a:r>
              <a:rPr sz="1800" b="1" spc="-114" dirty="0">
                <a:latin typeface="Tahoma"/>
                <a:cs typeface="Tahoma"/>
              </a:rPr>
              <a:t>Scal</a:t>
            </a:r>
            <a:r>
              <a:rPr sz="1800" b="1" spc="-130" dirty="0">
                <a:latin typeface="Tahoma"/>
                <a:cs typeface="Tahoma"/>
              </a:rPr>
              <a:t>e</a:t>
            </a:r>
            <a:r>
              <a:rPr sz="1800" b="1" spc="-185" dirty="0">
                <a:latin typeface="Tahoma"/>
                <a:cs typeface="Tahoma"/>
              </a:rPr>
              <a:t> </a:t>
            </a:r>
            <a:r>
              <a:rPr sz="1800" b="1" spc="-190" dirty="0">
                <a:latin typeface="Tahoma"/>
                <a:cs typeface="Tahoma"/>
              </a:rPr>
              <a:t>Image</a:t>
            </a:r>
            <a:endParaRPr sz="1800">
              <a:latin typeface="Tahoma"/>
              <a:cs typeface="Tahoma"/>
            </a:endParaRPr>
          </a:p>
        </p:txBody>
      </p:sp>
      <p:sp>
        <p:nvSpPr>
          <p:cNvPr id="17" name="object 17"/>
          <p:cNvSpPr txBox="1">
            <a:spLocks noGrp="1"/>
          </p:cNvSpPr>
          <p:nvPr>
            <p:ph type="title"/>
          </p:nvPr>
        </p:nvSpPr>
        <p:spPr>
          <a:xfrm>
            <a:off x="6747168" y="1366380"/>
            <a:ext cx="2125980" cy="575945"/>
          </a:xfrm>
          <a:prstGeom prst="rect">
            <a:avLst/>
          </a:prstGeom>
        </p:spPr>
        <p:txBody>
          <a:bodyPr vert="horz" wrap="square" lIns="0" tIns="10795" rIns="0" bIns="0" rtlCol="0">
            <a:spAutoFit/>
          </a:bodyPr>
          <a:lstStyle/>
          <a:p>
            <a:pPr marL="845185" marR="5080" indent="-833119">
              <a:lnSpc>
                <a:spcPct val="100699"/>
              </a:lnSpc>
              <a:spcBef>
                <a:spcPts val="85"/>
              </a:spcBef>
            </a:pPr>
            <a:r>
              <a:rPr sz="1800" spc="-190" dirty="0">
                <a:solidFill>
                  <a:srgbClr val="000000"/>
                </a:solidFill>
                <a:latin typeface="Tahoma"/>
                <a:cs typeface="Tahoma"/>
              </a:rPr>
              <a:t>Image</a:t>
            </a:r>
            <a:r>
              <a:rPr sz="1800" spc="-180" dirty="0">
                <a:solidFill>
                  <a:srgbClr val="000000"/>
                </a:solidFill>
                <a:latin typeface="Tahoma"/>
                <a:cs typeface="Tahoma"/>
              </a:rPr>
              <a:t> </a:t>
            </a:r>
            <a:r>
              <a:rPr sz="1800" spc="-85" dirty="0">
                <a:solidFill>
                  <a:srgbClr val="000000"/>
                </a:solidFill>
                <a:latin typeface="Tahoma"/>
                <a:cs typeface="Tahoma"/>
              </a:rPr>
              <a:t>Post</a:t>
            </a:r>
            <a:r>
              <a:rPr sz="1800" spc="-180" dirty="0">
                <a:solidFill>
                  <a:srgbClr val="000000"/>
                </a:solidFill>
                <a:latin typeface="Tahoma"/>
                <a:cs typeface="Tahoma"/>
              </a:rPr>
              <a:t> </a:t>
            </a:r>
            <a:r>
              <a:rPr sz="1800" spc="-105" dirty="0">
                <a:solidFill>
                  <a:srgbClr val="000000"/>
                </a:solidFill>
                <a:latin typeface="Tahoma"/>
                <a:cs typeface="Tahoma"/>
              </a:rPr>
              <a:t>Gaussian  </a:t>
            </a:r>
            <a:r>
              <a:rPr sz="1800" spc="-80" dirty="0">
                <a:solidFill>
                  <a:srgbClr val="000000"/>
                </a:solidFill>
                <a:latin typeface="Tahoma"/>
                <a:cs typeface="Tahoma"/>
              </a:rPr>
              <a:t>Blur</a:t>
            </a:r>
            <a:endParaRPr sz="1800">
              <a:latin typeface="Tahoma"/>
              <a:cs typeface="Tahoma"/>
            </a:endParaRPr>
          </a:p>
        </p:txBody>
      </p:sp>
      <p:pic>
        <p:nvPicPr>
          <p:cNvPr id="19" name="Picture 18">
            <a:extLst>
              <a:ext uri="{FF2B5EF4-FFF2-40B4-BE49-F238E27FC236}">
                <a16:creationId xmlns:a16="http://schemas.microsoft.com/office/drawing/2014/main" id="{DE61A300-407A-F69B-FEB2-6015FFBEA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371" y="2097961"/>
            <a:ext cx="2211071" cy="2211071"/>
          </a:xfrm>
          <a:prstGeom prst="rect">
            <a:avLst/>
          </a:prstGeom>
        </p:spPr>
      </p:pic>
      <p:pic>
        <p:nvPicPr>
          <p:cNvPr id="21" name="Picture 20">
            <a:extLst>
              <a:ext uri="{FF2B5EF4-FFF2-40B4-BE49-F238E27FC236}">
                <a16:creationId xmlns:a16="http://schemas.microsoft.com/office/drawing/2014/main" id="{F4F68156-3BB6-FDF4-9C1A-03ED82F8A9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7892" y="2097961"/>
            <a:ext cx="2151706" cy="2286187"/>
          </a:xfrm>
          <a:prstGeom prst="rect">
            <a:avLst/>
          </a:prstGeom>
        </p:spPr>
      </p:pic>
      <p:grpSp>
        <p:nvGrpSpPr>
          <p:cNvPr id="22" name="object 9">
            <a:extLst>
              <a:ext uri="{FF2B5EF4-FFF2-40B4-BE49-F238E27FC236}">
                <a16:creationId xmlns:a16="http://schemas.microsoft.com/office/drawing/2014/main" id="{F00A556D-014B-2D4F-3AEE-40BF129C9717}"/>
              </a:ext>
            </a:extLst>
          </p:cNvPr>
          <p:cNvGrpSpPr/>
          <p:nvPr/>
        </p:nvGrpSpPr>
        <p:grpSpPr>
          <a:xfrm>
            <a:off x="5873173" y="3201176"/>
            <a:ext cx="885825" cy="171450"/>
            <a:chOff x="2696912" y="2923612"/>
            <a:chExt cx="885825" cy="171450"/>
          </a:xfrm>
        </p:grpSpPr>
        <p:sp>
          <p:nvSpPr>
            <p:cNvPr id="23" name="object 10">
              <a:extLst>
                <a:ext uri="{FF2B5EF4-FFF2-40B4-BE49-F238E27FC236}">
                  <a16:creationId xmlns:a16="http://schemas.microsoft.com/office/drawing/2014/main" id="{34CEE5BB-632A-7B8C-1ACC-8E990D819BE4}"/>
                </a:ext>
              </a:extLst>
            </p:cNvPr>
            <p:cNvSpPr/>
            <p:nvPr/>
          </p:nvSpPr>
          <p:spPr>
            <a:xfrm>
              <a:off x="2701675" y="2928374"/>
              <a:ext cx="876300" cy="161925"/>
            </a:xfrm>
            <a:custGeom>
              <a:avLst/>
              <a:gdLst/>
              <a:ahLst/>
              <a:cxnLst/>
              <a:rect l="l" t="t" r="r" b="b"/>
              <a:pathLst>
                <a:path w="876300" h="161925">
                  <a:moveTo>
                    <a:pt x="795449" y="161699"/>
                  </a:moveTo>
                  <a:lnTo>
                    <a:pt x="795449" y="121274"/>
                  </a:lnTo>
                  <a:lnTo>
                    <a:pt x="0" y="121274"/>
                  </a:lnTo>
                  <a:lnTo>
                    <a:pt x="0" y="40424"/>
                  </a:lnTo>
                  <a:lnTo>
                    <a:pt x="795449" y="40424"/>
                  </a:lnTo>
                  <a:lnTo>
                    <a:pt x="795449" y="0"/>
                  </a:lnTo>
                  <a:lnTo>
                    <a:pt x="876299" y="80849"/>
                  </a:lnTo>
                  <a:lnTo>
                    <a:pt x="795449" y="161699"/>
                  </a:lnTo>
                  <a:close/>
                </a:path>
              </a:pathLst>
            </a:custGeom>
            <a:solidFill>
              <a:srgbClr val="E9EDEE"/>
            </a:solidFill>
          </p:spPr>
          <p:txBody>
            <a:bodyPr wrap="square" lIns="0" tIns="0" rIns="0" bIns="0" rtlCol="0"/>
            <a:lstStyle/>
            <a:p>
              <a:endParaRPr/>
            </a:p>
          </p:txBody>
        </p:sp>
        <p:sp>
          <p:nvSpPr>
            <p:cNvPr id="24" name="object 11">
              <a:extLst>
                <a:ext uri="{FF2B5EF4-FFF2-40B4-BE49-F238E27FC236}">
                  <a16:creationId xmlns:a16="http://schemas.microsoft.com/office/drawing/2014/main" id="{29721336-D446-24AD-F070-C89FBE81A09D}"/>
                </a:ext>
              </a:extLst>
            </p:cNvPr>
            <p:cNvSpPr/>
            <p:nvPr/>
          </p:nvSpPr>
          <p:spPr>
            <a:xfrm>
              <a:off x="2701675" y="2928374"/>
              <a:ext cx="876300" cy="161925"/>
            </a:xfrm>
            <a:custGeom>
              <a:avLst/>
              <a:gdLst/>
              <a:ahLst/>
              <a:cxnLst/>
              <a:rect l="l" t="t" r="r" b="b"/>
              <a:pathLst>
                <a:path w="876300" h="161925">
                  <a:moveTo>
                    <a:pt x="0" y="40424"/>
                  </a:moveTo>
                  <a:lnTo>
                    <a:pt x="795449" y="40424"/>
                  </a:lnTo>
                  <a:lnTo>
                    <a:pt x="795449" y="0"/>
                  </a:lnTo>
                  <a:lnTo>
                    <a:pt x="876299" y="80849"/>
                  </a:lnTo>
                  <a:lnTo>
                    <a:pt x="795449" y="161699"/>
                  </a:lnTo>
                  <a:lnTo>
                    <a:pt x="795449" y="121274"/>
                  </a:lnTo>
                  <a:lnTo>
                    <a:pt x="0" y="121274"/>
                  </a:lnTo>
                  <a:lnTo>
                    <a:pt x="0" y="40424"/>
                  </a:lnTo>
                  <a:close/>
                </a:path>
              </a:pathLst>
            </a:custGeom>
            <a:ln w="9524">
              <a:solidFill>
                <a:srgbClr val="1A1A1A"/>
              </a:solidFill>
            </a:ln>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100" y="1667236"/>
            <a:ext cx="4820285" cy="574040"/>
          </a:xfrm>
          <a:prstGeom prst="rect">
            <a:avLst/>
          </a:prstGeom>
        </p:spPr>
        <p:txBody>
          <a:bodyPr vert="horz" wrap="square" lIns="0" tIns="12700" rIns="0" bIns="0" rtlCol="0">
            <a:spAutoFit/>
          </a:bodyPr>
          <a:lstStyle/>
          <a:p>
            <a:pPr marL="12700">
              <a:lnSpc>
                <a:spcPct val="100000"/>
              </a:lnSpc>
              <a:spcBef>
                <a:spcPts val="100"/>
              </a:spcBef>
            </a:pPr>
            <a:r>
              <a:rPr spc="70" dirty="0"/>
              <a:t>Gesture</a:t>
            </a:r>
            <a:r>
              <a:rPr spc="-225" dirty="0"/>
              <a:t> </a:t>
            </a:r>
            <a:r>
              <a:rPr spc="70" dirty="0"/>
              <a:t>Classification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{0B568E5B-1CA3-AF4E-B6F6-5BC1DFEA2C26}tf10001063</Template>
  <TotalTime>308</TotalTime>
  <Words>821</Words>
  <Application>Microsoft Macintosh PowerPoint</Application>
  <PresentationFormat>On-screen Show (16:9)</PresentationFormat>
  <Paragraphs>75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Microsoft Sans Serif</vt:lpstr>
      <vt:lpstr>Roboto</vt:lpstr>
      <vt:lpstr>Tahoma</vt:lpstr>
      <vt:lpstr>Times New Roman</vt:lpstr>
      <vt:lpstr>Trebuchet MS</vt:lpstr>
      <vt:lpstr>Office Theme</vt:lpstr>
      <vt:lpstr>PowerPoint Presentation</vt:lpstr>
      <vt:lpstr>Abstract</vt:lpstr>
      <vt:lpstr>Sign language is a  visual language and  consists of 3 major  components:</vt:lpstr>
      <vt:lpstr>PowerPoint Presentation</vt:lpstr>
      <vt:lpstr>Methodology</vt:lpstr>
      <vt:lpstr>How we generated data set and  did Data Preprocessing ?</vt:lpstr>
      <vt:lpstr>PowerPoint Presentation</vt:lpstr>
      <vt:lpstr>Image Post Gaussian  Blur</vt:lpstr>
      <vt:lpstr>Gesture Classification</vt:lpstr>
      <vt:lpstr>Layer 1</vt:lpstr>
      <vt:lpstr>Algorithm Layer 1:</vt:lpstr>
      <vt:lpstr>Algorithm Layer 2:</vt:lpstr>
      <vt:lpstr>Convolutional Neural Networks</vt:lpstr>
      <vt:lpstr>Our CNN Classifier Model</vt:lpstr>
      <vt:lpstr>PowerPoint Presentation</vt:lpstr>
      <vt:lpstr>Finger Spelling Sentence  Formation</vt:lpstr>
      <vt:lpstr>Implementation</vt:lpstr>
      <vt:lpstr>Challenges Faced</vt:lpstr>
      <vt:lpstr>Results</vt:lpstr>
      <vt:lpstr>Limitations of our model</vt:lpstr>
      <vt:lpstr>Conclusion</vt:lpstr>
      <vt:lpstr>Future Scope</vt:lpstr>
      <vt:lpstr>Efforts by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Meraz Rahat</cp:lastModifiedBy>
  <cp:revision>3</cp:revision>
  <dcterms:created xsi:type="dcterms:W3CDTF">2022-12-14T12:57:58Z</dcterms:created>
  <dcterms:modified xsi:type="dcterms:W3CDTF">2022-12-15T04:29:27Z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