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9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85385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C0114FF-D2CA-474F-9733-517D31484F7E}" type="datetimeFigureOut">
              <a:rPr lang="es-AR" smtClean="0"/>
              <a:t>8/8/2022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418310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296949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770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3949041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844463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1385227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227882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374563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113687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172747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C0114FF-D2CA-474F-9733-517D31484F7E}" type="datetimeFigureOut">
              <a:rPr lang="es-AR" smtClean="0"/>
              <a:t>8/8/2022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408427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114FF-D2CA-474F-9733-517D31484F7E}" type="datetimeFigureOut">
              <a:rPr lang="es-AR" smtClean="0"/>
              <a:t>8/8/2022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277409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266426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144176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5C0114FF-D2CA-474F-9733-517D31484F7E}" type="datetimeFigureOut">
              <a:rPr lang="es-AR" smtClean="0"/>
              <a:t>8/8/2022</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411491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C0114FF-D2CA-474F-9733-517D31484F7E}" type="datetimeFigureOut">
              <a:rPr lang="es-AR" smtClean="0"/>
              <a:t>8/8/2022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B7A9382-2684-410A-A7F1-2F220D55E569}" type="slidenum">
              <a:rPr lang="es-AR" smtClean="0"/>
              <a:t>‹Nº›</a:t>
            </a:fld>
            <a:endParaRPr lang="es-AR"/>
          </a:p>
        </p:txBody>
      </p:sp>
    </p:spTree>
    <p:extLst>
      <p:ext uri="{BB962C8B-B14F-4D97-AF65-F5344CB8AC3E}">
        <p14:creationId xmlns:p14="http://schemas.microsoft.com/office/powerpoint/2010/main" val="131742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0114FF-D2CA-474F-9733-517D31484F7E}" type="datetimeFigureOut">
              <a:rPr lang="es-AR" smtClean="0"/>
              <a:t>8/8/2022</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7A9382-2684-410A-A7F1-2F220D55E569}" type="slidenum">
              <a:rPr lang="es-AR" smtClean="0"/>
              <a:t>‹Nº›</a:t>
            </a:fld>
            <a:endParaRPr lang="es-AR"/>
          </a:p>
        </p:txBody>
      </p:sp>
    </p:spTree>
    <p:extLst>
      <p:ext uri="{BB962C8B-B14F-4D97-AF65-F5344CB8AC3E}">
        <p14:creationId xmlns:p14="http://schemas.microsoft.com/office/powerpoint/2010/main" val="234470206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1714C-40C4-41CE-BEBF-EF7E5EE6E291}"/>
              </a:ext>
            </a:extLst>
          </p:cNvPr>
          <p:cNvSpPr>
            <a:spLocks noGrp="1"/>
          </p:cNvSpPr>
          <p:nvPr>
            <p:ph type="ctrTitle"/>
          </p:nvPr>
        </p:nvSpPr>
        <p:spPr/>
        <p:txBody>
          <a:bodyPr/>
          <a:lstStyle/>
          <a:p>
            <a:r>
              <a:rPr lang="es-AR" dirty="0"/>
              <a:t>FACADE</a:t>
            </a:r>
          </a:p>
        </p:txBody>
      </p:sp>
      <p:sp>
        <p:nvSpPr>
          <p:cNvPr id="3" name="Subtítulo 2">
            <a:extLst>
              <a:ext uri="{FF2B5EF4-FFF2-40B4-BE49-F238E27FC236}">
                <a16:creationId xmlns:a16="http://schemas.microsoft.com/office/drawing/2014/main" id="{0C4BAF34-DE86-4797-AD6E-AFC35BA6ADAE}"/>
              </a:ext>
            </a:extLst>
          </p:cNvPr>
          <p:cNvSpPr>
            <a:spLocks noGrp="1"/>
          </p:cNvSpPr>
          <p:nvPr>
            <p:ph type="subTitle" idx="1"/>
          </p:nvPr>
        </p:nvSpPr>
        <p:spPr/>
        <p:txBody>
          <a:bodyPr/>
          <a:lstStyle/>
          <a:p>
            <a:r>
              <a:rPr lang="es-AR" dirty="0"/>
              <a:t>Patrón de diseño</a:t>
            </a:r>
          </a:p>
        </p:txBody>
      </p:sp>
    </p:spTree>
    <p:extLst>
      <p:ext uri="{BB962C8B-B14F-4D97-AF65-F5344CB8AC3E}">
        <p14:creationId xmlns:p14="http://schemas.microsoft.com/office/powerpoint/2010/main" val="223760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E6B14-63DB-4565-8275-C9E87E030A74}"/>
              </a:ext>
            </a:extLst>
          </p:cNvPr>
          <p:cNvSpPr>
            <a:spLocks noGrp="1"/>
          </p:cNvSpPr>
          <p:nvPr>
            <p:ph type="title"/>
          </p:nvPr>
        </p:nvSpPr>
        <p:spPr/>
        <p:txBody>
          <a:bodyPr/>
          <a:lstStyle/>
          <a:p>
            <a:pPr algn="ctr"/>
            <a:r>
              <a:rPr lang="es-AR" dirty="0"/>
              <a:t>Objetivo</a:t>
            </a:r>
          </a:p>
        </p:txBody>
      </p:sp>
      <p:sp>
        <p:nvSpPr>
          <p:cNvPr id="3" name="Marcador de contenido 2">
            <a:extLst>
              <a:ext uri="{FF2B5EF4-FFF2-40B4-BE49-F238E27FC236}">
                <a16:creationId xmlns:a16="http://schemas.microsoft.com/office/drawing/2014/main" id="{7349718D-8C7A-4D3C-94AB-037895CB36CF}"/>
              </a:ext>
            </a:extLst>
          </p:cNvPr>
          <p:cNvSpPr>
            <a:spLocks noGrp="1"/>
          </p:cNvSpPr>
          <p:nvPr>
            <p:ph idx="1"/>
          </p:nvPr>
        </p:nvSpPr>
        <p:spPr/>
        <p:txBody>
          <a:bodyPr>
            <a:normAutofit/>
          </a:bodyPr>
          <a:lstStyle/>
          <a:p>
            <a:r>
              <a:rPr lang="es-ES" sz="2800" dirty="0"/>
              <a:t>Tiene como fin ocultar y/o simplificar la complejidad que pueda tener la aplicación de cara al cliente, para que tenga un punto de acceso cómodo y sin tener la necesidad de saber el completo funcionamiento interno del sistema. </a:t>
            </a:r>
            <a:endParaRPr lang="es-AR" sz="2800" dirty="0"/>
          </a:p>
        </p:txBody>
      </p:sp>
    </p:spTree>
    <p:extLst>
      <p:ext uri="{BB962C8B-B14F-4D97-AF65-F5344CB8AC3E}">
        <p14:creationId xmlns:p14="http://schemas.microsoft.com/office/powerpoint/2010/main" val="345480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67C9B-FE04-459E-9E35-1B13AD4F06FE}"/>
              </a:ext>
            </a:extLst>
          </p:cNvPr>
          <p:cNvSpPr>
            <a:spLocks noGrp="1"/>
          </p:cNvSpPr>
          <p:nvPr>
            <p:ph type="title"/>
          </p:nvPr>
        </p:nvSpPr>
        <p:spPr/>
        <p:txBody>
          <a:bodyPr/>
          <a:lstStyle/>
          <a:p>
            <a:pPr algn="ctr"/>
            <a:r>
              <a:rPr lang="es-AR" dirty="0"/>
              <a:t>Problema a resolver</a:t>
            </a:r>
          </a:p>
        </p:txBody>
      </p:sp>
      <p:sp>
        <p:nvSpPr>
          <p:cNvPr id="3" name="Marcador de contenido 2">
            <a:extLst>
              <a:ext uri="{FF2B5EF4-FFF2-40B4-BE49-F238E27FC236}">
                <a16:creationId xmlns:a16="http://schemas.microsoft.com/office/drawing/2014/main" id="{515AEB82-E30C-482E-9767-F03E4A3E2E9F}"/>
              </a:ext>
            </a:extLst>
          </p:cNvPr>
          <p:cNvSpPr>
            <a:spLocks noGrp="1"/>
          </p:cNvSpPr>
          <p:nvPr>
            <p:ph idx="1"/>
          </p:nvPr>
        </p:nvSpPr>
        <p:spPr/>
        <p:txBody>
          <a:bodyPr>
            <a:normAutofit/>
          </a:bodyPr>
          <a:lstStyle/>
          <a:p>
            <a:r>
              <a:rPr lang="es-ES" sz="2800" dirty="0"/>
              <a:t>Los clientes que acceden a un subsistema complejo se refieren directamente a un gran número de objetos con interfaces completamente diferentes o dependen de estos objetos. Esto hace que la implementación, adaptación, prueba y reutilización de los clientes sea particularmente difícil para los desarrolladores.</a:t>
            </a:r>
            <a:endParaRPr lang="es-AR" sz="2800" dirty="0"/>
          </a:p>
        </p:txBody>
      </p:sp>
    </p:spTree>
    <p:extLst>
      <p:ext uri="{BB962C8B-B14F-4D97-AF65-F5344CB8AC3E}">
        <p14:creationId xmlns:p14="http://schemas.microsoft.com/office/powerpoint/2010/main" val="309865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59893-074F-4076-8321-99A32F3AD381}"/>
              </a:ext>
            </a:extLst>
          </p:cNvPr>
          <p:cNvSpPr>
            <a:spLocks noGrp="1"/>
          </p:cNvSpPr>
          <p:nvPr>
            <p:ph type="title"/>
          </p:nvPr>
        </p:nvSpPr>
        <p:spPr/>
        <p:txBody>
          <a:bodyPr/>
          <a:lstStyle/>
          <a:p>
            <a:pPr algn="ctr"/>
            <a:r>
              <a:rPr lang="es-AR" dirty="0"/>
              <a:t>Cuando aplicarlo</a:t>
            </a:r>
          </a:p>
        </p:txBody>
      </p:sp>
      <p:sp>
        <p:nvSpPr>
          <p:cNvPr id="3" name="Marcador de contenido 2">
            <a:extLst>
              <a:ext uri="{FF2B5EF4-FFF2-40B4-BE49-F238E27FC236}">
                <a16:creationId xmlns:a16="http://schemas.microsoft.com/office/drawing/2014/main" id="{9EBE5A80-0BA0-465F-9785-05ACBA27CBF1}"/>
              </a:ext>
            </a:extLst>
          </p:cNvPr>
          <p:cNvSpPr>
            <a:spLocks noGrp="1"/>
          </p:cNvSpPr>
          <p:nvPr>
            <p:ph idx="1"/>
          </p:nvPr>
        </p:nvSpPr>
        <p:spPr>
          <a:xfrm>
            <a:off x="645131" y="1725284"/>
            <a:ext cx="10900757" cy="4523116"/>
          </a:xfrm>
        </p:spPr>
        <p:txBody>
          <a:bodyPr>
            <a:normAutofit/>
          </a:bodyPr>
          <a:lstStyle/>
          <a:p>
            <a:r>
              <a:rPr lang="es-MX" sz="2400" dirty="0"/>
              <a:t>Cuando se quiera estructurar un subsistema en capas, con el fin de definir puntos de entrada a cada nivel de un subsistema. Con esto se puede reducir el acoplamiento entre varios subsistemas exigiéndoles que se comuniquen únicamente mediante fachadas</a:t>
            </a:r>
          </a:p>
          <a:p>
            <a:r>
              <a:rPr lang="es-MX" sz="2400" dirty="0"/>
              <a:t>Tener una fachada resulta útil cuando tienes que integrar tu aplicación con una biblioteca sofisticada con decenas de funciones, de la cual sólo necesitas una pequeña parte. Este patrón funciona como intermediario entre el cliente y el sistema en bruto. También pueden existir fachadas adicionales que actúen con el cliente o con otras fachadas.</a:t>
            </a:r>
            <a:endParaRPr lang="es-AR" sz="2400" dirty="0"/>
          </a:p>
        </p:txBody>
      </p:sp>
    </p:spTree>
    <p:extLst>
      <p:ext uri="{BB962C8B-B14F-4D97-AF65-F5344CB8AC3E}">
        <p14:creationId xmlns:p14="http://schemas.microsoft.com/office/powerpoint/2010/main" val="248486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E34C5-51F8-4BFD-890C-D781A93479F5}"/>
              </a:ext>
            </a:extLst>
          </p:cNvPr>
          <p:cNvSpPr>
            <a:spLocks noGrp="1"/>
          </p:cNvSpPr>
          <p:nvPr>
            <p:ph type="title"/>
          </p:nvPr>
        </p:nvSpPr>
        <p:spPr/>
        <p:txBody>
          <a:bodyPr/>
          <a:lstStyle/>
          <a:p>
            <a:pPr algn="ctr"/>
            <a:r>
              <a:rPr lang="es-AR" dirty="0"/>
              <a:t>Cuando aplicarlo</a:t>
            </a:r>
          </a:p>
        </p:txBody>
      </p:sp>
      <p:sp>
        <p:nvSpPr>
          <p:cNvPr id="3" name="Marcador de contenido 2">
            <a:extLst>
              <a:ext uri="{FF2B5EF4-FFF2-40B4-BE49-F238E27FC236}">
                <a16:creationId xmlns:a16="http://schemas.microsoft.com/office/drawing/2014/main" id="{B3FB629C-A658-48E7-8AF7-2BE5512EA1B2}"/>
              </a:ext>
            </a:extLst>
          </p:cNvPr>
          <p:cNvSpPr>
            <a:spLocks noGrp="1"/>
          </p:cNvSpPr>
          <p:nvPr>
            <p:ph idx="1"/>
          </p:nvPr>
        </p:nvSpPr>
        <p:spPr/>
        <p:txBody>
          <a:bodyPr/>
          <a:lstStyle/>
          <a:p>
            <a:pPr marL="0" indent="0">
              <a:buNone/>
            </a:pPr>
            <a:r>
              <a:rPr lang="es-MX" sz="2400" dirty="0"/>
              <a:t>Este patrón esta enfocado para mejorar estos casos:</a:t>
            </a:r>
          </a:p>
          <a:p>
            <a:endParaRPr lang="es-MX" sz="2400" dirty="0"/>
          </a:p>
          <a:p>
            <a:r>
              <a:rPr lang="es-MX" sz="2400" dirty="0"/>
              <a:t>Nuestro sistema cliente tiene que acceder a parte de la funcionalidad de un sistema complejo.</a:t>
            </a:r>
          </a:p>
          <a:p>
            <a:r>
              <a:rPr lang="es-MX" sz="2400" dirty="0"/>
              <a:t>Hay tareas o configuraciones muy frecuentes y es conveniente simplificar el código de uso.</a:t>
            </a:r>
          </a:p>
          <a:p>
            <a:r>
              <a:rPr lang="es-MX" sz="2400" dirty="0"/>
              <a:t>Necesitamos hacer que una librería sea más legible.</a:t>
            </a:r>
          </a:p>
          <a:p>
            <a:r>
              <a:rPr lang="es-MX" sz="2400" dirty="0"/>
              <a:t>Nuestros sistemas clientes tienen que acceder a varias </a:t>
            </a:r>
            <a:r>
              <a:rPr lang="es-MX" sz="2400" dirty="0" err="1"/>
              <a:t>APIs</a:t>
            </a:r>
            <a:r>
              <a:rPr lang="es-MX" sz="2400" dirty="0"/>
              <a:t> y queremos simplificar dicho acceso.</a:t>
            </a:r>
          </a:p>
        </p:txBody>
      </p:sp>
    </p:spTree>
    <p:extLst>
      <p:ext uri="{BB962C8B-B14F-4D97-AF65-F5344CB8AC3E}">
        <p14:creationId xmlns:p14="http://schemas.microsoft.com/office/powerpoint/2010/main" val="369608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DCA92-5FDB-4213-84C9-254A635F92C6}"/>
              </a:ext>
            </a:extLst>
          </p:cNvPr>
          <p:cNvSpPr>
            <a:spLocks noGrp="1"/>
          </p:cNvSpPr>
          <p:nvPr>
            <p:ph type="title"/>
          </p:nvPr>
        </p:nvSpPr>
        <p:spPr/>
        <p:txBody>
          <a:bodyPr/>
          <a:lstStyle/>
          <a:p>
            <a:pPr algn="ctr"/>
            <a:r>
              <a:rPr lang="es-AR" dirty="0"/>
              <a:t>Estructura</a:t>
            </a:r>
          </a:p>
        </p:txBody>
      </p:sp>
      <p:pic>
        <p:nvPicPr>
          <p:cNvPr id="4" name="Marcador de contenido 3">
            <a:extLst>
              <a:ext uri="{FF2B5EF4-FFF2-40B4-BE49-F238E27FC236}">
                <a16:creationId xmlns:a16="http://schemas.microsoft.com/office/drawing/2014/main" id="{A7F1C493-95F9-42F5-8F60-450701EABC69}"/>
              </a:ext>
            </a:extLst>
          </p:cNvPr>
          <p:cNvPicPr>
            <a:picLocks noGrp="1" noChangeAspect="1"/>
          </p:cNvPicPr>
          <p:nvPr>
            <p:ph idx="1"/>
          </p:nvPr>
        </p:nvPicPr>
        <p:blipFill>
          <a:blip r:embed="rId2"/>
          <a:stretch>
            <a:fillRect/>
          </a:stretch>
        </p:blipFill>
        <p:spPr>
          <a:xfrm>
            <a:off x="646111" y="1602365"/>
            <a:ext cx="6324634" cy="4802917"/>
          </a:xfrm>
          <a:prstGeom prst="rect">
            <a:avLst/>
          </a:prstGeom>
        </p:spPr>
      </p:pic>
      <p:sp>
        <p:nvSpPr>
          <p:cNvPr id="5" name="CuadroTexto 4">
            <a:extLst>
              <a:ext uri="{FF2B5EF4-FFF2-40B4-BE49-F238E27FC236}">
                <a16:creationId xmlns:a16="http://schemas.microsoft.com/office/drawing/2014/main" id="{53E660AD-C20F-40DD-95B2-130F2252F1A4}"/>
              </a:ext>
            </a:extLst>
          </p:cNvPr>
          <p:cNvSpPr txBox="1"/>
          <p:nvPr/>
        </p:nvSpPr>
        <p:spPr>
          <a:xfrm>
            <a:off x="7504981" y="1602365"/>
            <a:ext cx="4040908" cy="4626908"/>
          </a:xfrm>
          <a:prstGeom prst="rect">
            <a:avLst/>
          </a:prstGeom>
          <a:noFill/>
        </p:spPr>
        <p:txBody>
          <a:bodyPr wrap="square" rtlCol="0">
            <a:spAutoFit/>
          </a:bodyPr>
          <a:lstStyle/>
          <a:p>
            <a:pPr>
              <a:lnSpc>
                <a:spcPct val="107000"/>
              </a:lnSpc>
              <a:spcAft>
                <a:spcPts val="800"/>
              </a:spcAft>
            </a:pPr>
            <a:r>
              <a:rPr lang="es-AR" sz="2400">
                <a:effectLst/>
                <a:latin typeface="Calibri" panose="020F0502020204030204" pitchFamily="34" charset="0"/>
                <a:ea typeface="Calibri" panose="020F0502020204030204" pitchFamily="34" charset="0"/>
                <a:cs typeface="Times New Roman" panose="02020603050405020304" pitchFamily="18" charset="0"/>
              </a:rPr>
              <a:t>Este patrón define un objeto de fachada central que:</a:t>
            </a:r>
          </a:p>
          <a:p>
            <a:pPr marL="342900" lvl="0" indent="-342900">
              <a:lnSpc>
                <a:spcPct val="107000"/>
              </a:lnSpc>
              <a:spcAft>
                <a:spcPts val="800"/>
              </a:spcAft>
              <a:buSzPts val="1000"/>
              <a:buFont typeface="Symbol" panose="05050102010706020507" pitchFamily="18" charset="2"/>
              <a:buChar char=""/>
              <a:tabLst>
                <a:tab pos="457200" algn="l"/>
              </a:tabLst>
            </a:pPr>
            <a:r>
              <a:rPr lang="es-AR" sz="2400">
                <a:effectLst/>
                <a:latin typeface="Calibri" panose="020F0502020204030204" pitchFamily="34" charset="0"/>
                <a:ea typeface="Calibri" panose="020F0502020204030204" pitchFamily="34" charset="0"/>
                <a:cs typeface="Times New Roman" panose="02020603050405020304" pitchFamily="18" charset="0"/>
              </a:rPr>
              <a:t>implementa una </a:t>
            </a:r>
            <a:r>
              <a:rPr lang="es-AR" sz="2400" b="1">
                <a:effectLst/>
                <a:latin typeface="Calibri" panose="020F0502020204030204" pitchFamily="34" charset="0"/>
                <a:ea typeface="Calibri" panose="020F0502020204030204" pitchFamily="34" charset="0"/>
                <a:cs typeface="Times New Roman" panose="02020603050405020304" pitchFamily="18" charset="0"/>
              </a:rPr>
              <a:t>interfaz universal</a:t>
            </a:r>
            <a:r>
              <a:rPr lang="es-AR" sz="2400">
                <a:effectLst/>
                <a:latin typeface="Calibri" panose="020F0502020204030204" pitchFamily="34" charset="0"/>
                <a:ea typeface="Calibri" panose="020F0502020204030204" pitchFamily="34" charset="0"/>
                <a:cs typeface="Times New Roman" panose="02020603050405020304" pitchFamily="18" charset="0"/>
              </a:rPr>
              <a:t> para las distintas interfaces del subsistema o subsistemas.</a:t>
            </a:r>
          </a:p>
          <a:p>
            <a:pPr marL="342900" lvl="0" indent="-342900">
              <a:lnSpc>
                <a:spcPct val="107000"/>
              </a:lnSpc>
              <a:spcAft>
                <a:spcPts val="800"/>
              </a:spcAft>
              <a:buSzPts val="1000"/>
              <a:buFont typeface="Symbol" panose="05050102010706020507" pitchFamily="18" charset="2"/>
              <a:buChar char=""/>
              <a:tabLst>
                <a:tab pos="457200" algn="l"/>
              </a:tabLst>
            </a:pPr>
            <a:r>
              <a:rPr lang="es-AR" sz="2400">
                <a:effectLst/>
                <a:latin typeface="Calibri" panose="020F0502020204030204" pitchFamily="34" charset="0"/>
                <a:ea typeface="Calibri" panose="020F0502020204030204" pitchFamily="34" charset="0"/>
                <a:cs typeface="Times New Roman" panose="02020603050405020304" pitchFamily="18" charset="0"/>
              </a:rPr>
              <a:t>y (si es necesario) puede realizar </a:t>
            </a:r>
            <a:r>
              <a:rPr lang="es-AR" sz="2400" b="1">
                <a:effectLst/>
                <a:latin typeface="Calibri" panose="020F0502020204030204" pitchFamily="34" charset="0"/>
                <a:ea typeface="Calibri" panose="020F0502020204030204" pitchFamily="34" charset="0"/>
                <a:cs typeface="Times New Roman" panose="02020603050405020304" pitchFamily="18" charset="0"/>
              </a:rPr>
              <a:t>funciones adicionales</a:t>
            </a:r>
            <a:r>
              <a:rPr lang="es-AR" sz="2400">
                <a:effectLst/>
                <a:latin typeface="Calibri" panose="020F0502020204030204" pitchFamily="34" charset="0"/>
                <a:ea typeface="Calibri" panose="020F0502020204030204" pitchFamily="34" charset="0"/>
                <a:cs typeface="Times New Roman" panose="02020603050405020304" pitchFamily="18" charset="0"/>
              </a:rPr>
              <a:t> antes o después de reenviar una solicitud al cliente.</a:t>
            </a:r>
          </a:p>
        </p:txBody>
      </p:sp>
    </p:spTree>
    <p:extLst>
      <p:ext uri="{BB962C8B-B14F-4D97-AF65-F5344CB8AC3E}">
        <p14:creationId xmlns:p14="http://schemas.microsoft.com/office/powerpoint/2010/main" val="399078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044E9-0095-438C-97E5-44987B5DED85}"/>
              </a:ext>
            </a:extLst>
          </p:cNvPr>
          <p:cNvSpPr>
            <a:spLocks noGrp="1"/>
          </p:cNvSpPr>
          <p:nvPr>
            <p:ph type="title"/>
          </p:nvPr>
        </p:nvSpPr>
        <p:spPr/>
        <p:txBody>
          <a:bodyPr/>
          <a:lstStyle/>
          <a:p>
            <a:pPr algn="ctr"/>
            <a:r>
              <a:rPr lang="es-AR" dirty="0"/>
              <a:t>Ventajas y Desventajas</a:t>
            </a:r>
          </a:p>
        </p:txBody>
      </p:sp>
      <p:graphicFrame>
        <p:nvGraphicFramePr>
          <p:cNvPr id="4" name="Marcador de contenido 3">
            <a:extLst>
              <a:ext uri="{FF2B5EF4-FFF2-40B4-BE49-F238E27FC236}">
                <a16:creationId xmlns:a16="http://schemas.microsoft.com/office/drawing/2014/main" id="{247947B5-D2D2-4D9E-83DA-CDE791460589}"/>
              </a:ext>
            </a:extLst>
          </p:cNvPr>
          <p:cNvGraphicFramePr>
            <a:graphicFrameLocks noGrp="1"/>
          </p:cNvGraphicFramePr>
          <p:nvPr>
            <p:ph idx="1"/>
            <p:extLst>
              <p:ext uri="{D42A27DB-BD31-4B8C-83A1-F6EECF244321}">
                <p14:modId xmlns:p14="http://schemas.microsoft.com/office/powerpoint/2010/main" val="2478695344"/>
              </p:ext>
            </p:extLst>
          </p:nvPr>
        </p:nvGraphicFramePr>
        <p:xfrm>
          <a:off x="1121433" y="1604512"/>
          <a:ext cx="8929029" cy="4589254"/>
        </p:xfrm>
        <a:graphic>
          <a:graphicData uri="http://schemas.openxmlformats.org/drawingml/2006/table">
            <a:tbl>
              <a:tblPr firstRow="1" firstCol="1" bandRow="1">
                <a:tableStyleId>{6E25E649-3F16-4E02-A733-19D2CDBF48F0}</a:tableStyleId>
              </a:tblPr>
              <a:tblGrid>
                <a:gridCol w="4019849">
                  <a:extLst>
                    <a:ext uri="{9D8B030D-6E8A-4147-A177-3AD203B41FA5}">
                      <a16:colId xmlns:a16="http://schemas.microsoft.com/office/drawing/2014/main" val="551070072"/>
                    </a:ext>
                  </a:extLst>
                </a:gridCol>
                <a:gridCol w="4909180">
                  <a:extLst>
                    <a:ext uri="{9D8B030D-6E8A-4147-A177-3AD203B41FA5}">
                      <a16:colId xmlns:a16="http://schemas.microsoft.com/office/drawing/2014/main" val="948069742"/>
                    </a:ext>
                  </a:extLst>
                </a:gridCol>
              </a:tblGrid>
              <a:tr h="1459681">
                <a:tc>
                  <a:txBody>
                    <a:bodyPr/>
                    <a:lstStyle/>
                    <a:p>
                      <a:pPr algn="ctr">
                        <a:lnSpc>
                          <a:spcPct val="107000"/>
                        </a:lnSpc>
                        <a:spcAft>
                          <a:spcPts val="1275"/>
                        </a:spcAft>
                      </a:pPr>
                      <a:r>
                        <a:rPr lang="es-AR" sz="2800" dirty="0">
                          <a:effectLst/>
                        </a:rPr>
                        <a:t>Ventajas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7000"/>
                        </a:lnSpc>
                        <a:spcAft>
                          <a:spcPts val="1275"/>
                        </a:spcAft>
                      </a:pPr>
                      <a:r>
                        <a:rPr lang="es-AR" sz="2800" dirty="0">
                          <a:effectLst/>
                        </a:rPr>
                        <a:t>Desventajas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400237"/>
                  </a:ext>
                </a:extLst>
              </a:tr>
              <a:tr h="1043191">
                <a:tc>
                  <a:txBody>
                    <a:bodyPr/>
                    <a:lstStyle/>
                    <a:p>
                      <a:pPr>
                        <a:lnSpc>
                          <a:spcPct val="107000"/>
                        </a:lnSpc>
                        <a:spcAft>
                          <a:spcPts val="1275"/>
                        </a:spcAft>
                      </a:pPr>
                      <a:r>
                        <a:rPr lang="es-AR" sz="1800" dirty="0">
                          <a:effectLst/>
                        </a:rPr>
                        <a:t>Minimiza la complejidad de los subsistemas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E9AD"/>
                    </a:solidFill>
                  </a:tcPr>
                </a:tc>
                <a:tc>
                  <a:txBody>
                    <a:bodyPr/>
                    <a:lstStyle/>
                    <a:p>
                      <a:pPr>
                        <a:lnSpc>
                          <a:spcPct val="107000"/>
                        </a:lnSpc>
                        <a:spcAft>
                          <a:spcPts val="1275"/>
                        </a:spcAft>
                      </a:pPr>
                      <a:r>
                        <a:rPr lang="es-AR" sz="1800" dirty="0">
                          <a:effectLst/>
                        </a:rPr>
                        <a:t>Aplicación compleja (especialmente en un código existente)</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53382"/>
                  </a:ext>
                </a:extLst>
              </a:tr>
              <a:tr h="1043191">
                <a:tc>
                  <a:txBody>
                    <a:bodyPr/>
                    <a:lstStyle/>
                    <a:p>
                      <a:pPr>
                        <a:lnSpc>
                          <a:spcPct val="107000"/>
                        </a:lnSpc>
                        <a:spcAft>
                          <a:spcPts val="1275"/>
                        </a:spcAft>
                      </a:pPr>
                      <a:r>
                        <a:rPr lang="es-AR" sz="1800" dirty="0">
                          <a:effectLst/>
                        </a:rPr>
                        <a:t>Promueve el principio de acoplamiento suelto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E9AD"/>
                    </a:solidFill>
                  </a:tcPr>
                </a:tc>
                <a:tc>
                  <a:txBody>
                    <a:bodyPr/>
                    <a:lstStyle/>
                    <a:p>
                      <a:pPr>
                        <a:lnSpc>
                          <a:spcPct val="107000"/>
                        </a:lnSpc>
                        <a:spcAft>
                          <a:spcPts val="1275"/>
                        </a:spcAft>
                      </a:pPr>
                      <a:r>
                        <a:rPr lang="es-AR" sz="1800">
                          <a:effectLst/>
                        </a:rPr>
                        <a:t>La aproximación está acompañada por un nivel adicional de indirección.</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009274"/>
                  </a:ext>
                </a:extLst>
              </a:tr>
              <a:tr h="1043191">
                <a:tc>
                  <a:txBody>
                    <a:bodyPr/>
                    <a:lstStyle/>
                    <a:p>
                      <a:pPr>
                        <a:lnSpc>
                          <a:spcPct val="107000"/>
                        </a:lnSpc>
                        <a:spcAft>
                          <a:spcPts val="1275"/>
                        </a:spcAft>
                      </a:pPr>
                      <a:r>
                        <a:rPr lang="es-AR" sz="1800" dirty="0">
                          <a:effectLst/>
                        </a:rPr>
                        <a:t>El software se vuelve más flexible y fácilmente expandible</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E9AD"/>
                    </a:solidFill>
                  </a:tcPr>
                </a:tc>
                <a:tc>
                  <a:txBody>
                    <a:bodyPr/>
                    <a:lstStyle/>
                    <a:p>
                      <a:pPr>
                        <a:lnSpc>
                          <a:spcPct val="107000"/>
                        </a:lnSpc>
                        <a:spcAft>
                          <a:spcPts val="1275"/>
                        </a:spcAft>
                      </a:pPr>
                      <a:r>
                        <a:rPr lang="es-AR" sz="1800" dirty="0">
                          <a:effectLst/>
                        </a:rPr>
                        <a:t>Alto grado de dependencia en la interfaz de la fachada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5811938"/>
                  </a:ext>
                </a:extLst>
              </a:tr>
            </a:tbl>
          </a:graphicData>
        </a:graphic>
      </p:graphicFrame>
    </p:spTree>
    <p:extLst>
      <p:ext uri="{BB962C8B-B14F-4D97-AF65-F5344CB8AC3E}">
        <p14:creationId xmlns:p14="http://schemas.microsoft.com/office/powerpoint/2010/main" val="2256237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447</TotalTime>
  <Words>365</Words>
  <Application>Microsoft Office PowerPoint</Application>
  <PresentationFormat>Panorámica</PresentationFormat>
  <Paragraphs>29</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Century Gothic</vt:lpstr>
      <vt:lpstr>Symbol</vt:lpstr>
      <vt:lpstr>Wingdings 3</vt:lpstr>
      <vt:lpstr>Ion</vt:lpstr>
      <vt:lpstr>FACADE</vt:lpstr>
      <vt:lpstr>Objetivo</vt:lpstr>
      <vt:lpstr>Problema a resolver</vt:lpstr>
      <vt:lpstr>Cuando aplicarlo</vt:lpstr>
      <vt:lpstr>Cuando aplicarlo</vt:lpstr>
      <vt:lpstr>Estructura</vt:lpstr>
      <vt:lpstr>Ventajas y 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FACADE</dc:title>
  <dc:creator>santi mercado</dc:creator>
  <cp:lastModifiedBy>santi mercado</cp:lastModifiedBy>
  <cp:revision>15</cp:revision>
  <dcterms:created xsi:type="dcterms:W3CDTF">2022-08-08T20:57:30Z</dcterms:created>
  <dcterms:modified xsi:type="dcterms:W3CDTF">2022-08-09T04:25:08Z</dcterms:modified>
</cp:coreProperties>
</file>