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11816C-6F70-4070-8B79-1A6E75A61C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6CC3ED-BDB6-42E6-B621-7D5CDA0CA3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C59CB3-146A-499C-9630-DFA1D4876A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D88296-52AF-4EDD-B249-98218C76A9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EB7D74-51CE-4E01-9FC0-26C1621F2E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E29D90-9D53-47E6-97C0-14F89F0188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BE982D-D1AA-4702-A402-31F8262994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157F42-812B-44B9-87B9-6C4F076F25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4D6B3A-B36B-479E-A3F4-9CC0852B69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EBC225-1AED-45C0-B7AC-D07192F8A5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C8767C-BDA8-4FE2-95C2-3887287607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8C10C6-8B45-42D6-887B-D767FC4A5E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817CD3-CF8C-4D60-9EBC-18FB27DECD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5E819B-1F06-40CF-A8EC-AADE95FC2D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D7814A-CBF8-4384-86CE-A6A11D593D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0384AF-EF59-4A84-A6C6-C344F251BA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C8057A-F799-4F22-852B-FEDFEEA241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0DF4BF-11D2-480F-B7CE-890F5EECA9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D08469-EC30-4861-A44A-049946CA0C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5D7ABE-4BAA-4881-B632-12C846A16A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EC5D4E-19CF-4682-A38E-CE0A757BCA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60EE2A-7C14-4262-9489-9A28053638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9FE6EC-77AD-444C-9B48-997148FFA9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3A8515-043C-4CB1-96A9-BBFA69C31A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5026F6-4FC7-4AD4-8215-7C713BF754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F5B64E-94CF-44F7-BAF8-7E7E61F2EF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E0EC79-27E8-4504-AA89-789F692A80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EF750D-68B3-48CB-B596-88F958C78D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80A008-865C-42E3-9B95-3B55B43D99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87FDCA-48AC-4482-A37C-89B1405279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A34363-EBB4-4F19-85D1-2E0B0601C9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6747BEB-4040-4D5E-AE2C-4CC7ACDCD0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C9B49C-1C4D-4482-802C-827B3B0F88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650F6E-F984-4535-80AC-2C3CB1A81E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655D80-34B6-4FFC-977C-DA918C1CF2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385E8B-0607-46AF-B30A-2277AB0562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2C5FFA0-BDA3-4543-8D28-4BB4ABD202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420497B-729C-4DCF-A31F-3E168DCB40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B40F2C-506F-4E84-BC74-1465B6070D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2E5BAF-1BFA-493B-A273-F5C0B1575A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542A327-EEF8-47C4-901E-6D6DBA0AFD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C054FA-8E70-431E-9B94-CDDC1D78ED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48E0EE1-F4CC-4713-8A9F-677BAA80FA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821EE7-35AB-4CB1-A339-36DC11F530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0EB3B9-BC9E-43DE-88BB-8B944400FB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B41EF7-07EA-42CC-97F1-2F462A356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1BCC61-16B0-45CF-857B-ED98D94C15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67A22E-3BC3-486A-B9BF-5A5F78476D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920" cy="4250880"/>
          </a:xfrm>
          <a:custGeom>
            <a:avLst/>
            <a:gdLst/>
            <a:ahLst/>
            <a:rect l="l" t="t" r="r" b="b"/>
            <a:pathLst>
              <a:path w="28000" h="11811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5579640" y="5129640"/>
            <a:ext cx="431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Liberation Sans Narrow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Liberation Sans Narrow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379640" y="4589640"/>
            <a:ext cx="251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2600" spc="-1" strike="noStrike">
                <a:latin typeface="Liberation Sans Narrow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04E951-E17F-4D6E-BEA2-6B67CB56161E}" type="slidenum">
              <a:rPr b="0" lang="en-US" sz="2600" spc="-1" strike="noStrike">
                <a:latin typeface="Liberation Sans Narrow"/>
              </a:rPr>
              <a:t>&lt;number&gt;</a:t>
            </a:fld>
            <a:endParaRPr b="0" lang="en-US" sz="26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7019640" y="4913640"/>
            <a:ext cx="287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1096920" y="4388760"/>
            <a:ext cx="8981640" cy="1279800"/>
          </a:xfrm>
          <a:custGeom>
            <a:avLst/>
            <a:gdLst/>
            <a:ahLst/>
            <a:rect l="l" t="t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0" y="0"/>
            <a:ext cx="10078920" cy="1508040"/>
          </a:xfrm>
          <a:custGeom>
            <a:avLst/>
            <a:gdLst/>
            <a:ahLst/>
            <a:rect l="l" t="t" r="r" b="b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5579640" y="5129640"/>
            <a:ext cx="431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7379640" y="4589640"/>
            <a:ext cx="251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26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1884A8-0813-4AEE-83BD-66AF80E17491}" type="slidenum">
              <a:rPr b="0" lang="en-US" sz="2600" spc="-1" strike="noStrike">
                <a:latin typeface="Arial"/>
              </a:rPr>
              <a:t>&lt;number&gt;</a:t>
            </a:fld>
            <a:endParaRPr b="0" lang="en-US" sz="26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>
            <a:off x="7019640" y="4913640"/>
            <a:ext cx="287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1096920" y="4388760"/>
            <a:ext cx="8981640" cy="1279800"/>
          </a:xfrm>
          <a:custGeom>
            <a:avLst/>
            <a:gdLst/>
            <a:ahLst/>
            <a:rect l="l" t="t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0" y="411120"/>
            <a:ext cx="10078920" cy="5257440"/>
          </a:xfrm>
          <a:custGeom>
            <a:avLst/>
            <a:gdLst/>
            <a:ahLst/>
            <a:rect l="l" t="t" r="r" b="b"/>
            <a:pathLst>
              <a:path w="28000" h="14607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0" y="0"/>
            <a:ext cx="10079280" cy="1713600"/>
          </a:xfrm>
          <a:custGeom>
            <a:avLst/>
            <a:gdLst/>
            <a:ahLst/>
            <a:rect l="l" t="t" r="r" b="b"/>
            <a:pathLst>
              <a:path w="28001" h="4763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ftr" idx="7"/>
          </p:nvPr>
        </p:nvSpPr>
        <p:spPr>
          <a:xfrm>
            <a:off x="5579640" y="5129640"/>
            <a:ext cx="431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8"/>
          </p:nvPr>
        </p:nvSpPr>
        <p:spPr>
          <a:xfrm>
            <a:off x="7379640" y="4589640"/>
            <a:ext cx="251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26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90E498-317E-44C4-8CCC-99400D57140A}" type="slidenum">
              <a:rPr b="0" lang="en-US" sz="2600" spc="-1" strike="noStrike">
                <a:latin typeface="Arial"/>
              </a:rPr>
              <a:t>&lt;number&gt;</a:t>
            </a:fld>
            <a:endParaRPr b="0" lang="en-US" sz="26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9"/>
          </p:nvPr>
        </p:nvSpPr>
        <p:spPr>
          <a:xfrm>
            <a:off x="7019640" y="4913640"/>
            <a:ext cx="287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1403640" y="4388760"/>
            <a:ext cx="8675280" cy="1279440"/>
          </a:xfrm>
          <a:custGeom>
            <a:avLst/>
            <a:gdLst/>
            <a:ahLst/>
            <a:rect l="l" t="t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0" y="0"/>
            <a:ext cx="10078920" cy="2399400"/>
          </a:xfrm>
          <a:custGeom>
            <a:avLst/>
            <a:gdLst/>
            <a:ahLst/>
            <a:rect l="l" t="t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0" y="0"/>
            <a:ext cx="10078920" cy="2399400"/>
          </a:xfrm>
          <a:custGeom>
            <a:avLst/>
            <a:gdLst/>
            <a:ahLst/>
            <a:rect l="l" t="t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1403640" y="4388760"/>
            <a:ext cx="8675280" cy="1279440"/>
          </a:xfrm>
          <a:custGeom>
            <a:avLst/>
            <a:gdLst/>
            <a:ahLst/>
            <a:rect l="l" t="t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6480" y="-9720"/>
            <a:ext cx="10078920" cy="2467800"/>
          </a:xfrm>
          <a:custGeom>
            <a:avLst/>
            <a:gdLst/>
            <a:ahLst/>
            <a:rect l="l" t="t" r="r" b="b"/>
            <a:pathLst>
              <a:path w="28000" h="6858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1403280" y="4388760"/>
            <a:ext cx="8675280" cy="1279440"/>
          </a:xfrm>
          <a:custGeom>
            <a:avLst/>
            <a:gdLst/>
            <a:ahLst/>
            <a:rect l="l" t="t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 rot="20952000">
            <a:off x="223200" y="1917000"/>
            <a:ext cx="9401040" cy="2593080"/>
          </a:xfrm>
          <a:custGeom>
            <a:avLst/>
            <a:gdLst/>
            <a:ahLst/>
            <a:rect l="l" t="t" r="r" b="b"/>
            <a:pathLst>
              <a:path w="26120" h="7208">
                <a:moveTo>
                  <a:pt x="454" y="0"/>
                </a:moveTo>
                <a:lnTo>
                  <a:pt x="455" y="0"/>
                </a:lnTo>
                <a:cubicBezTo>
                  <a:pt x="375" y="0"/>
                  <a:pt x="297" y="21"/>
                  <a:pt x="227" y="60"/>
                </a:cubicBezTo>
                <a:cubicBezTo>
                  <a:pt x="158" y="100"/>
                  <a:pt x="102" y="158"/>
                  <a:pt x="61" y="226"/>
                </a:cubicBezTo>
                <a:cubicBezTo>
                  <a:pt x="21" y="296"/>
                  <a:pt x="1" y="373"/>
                  <a:pt x="0" y="454"/>
                </a:cubicBezTo>
                <a:lnTo>
                  <a:pt x="1" y="6752"/>
                </a:lnTo>
                <a:lnTo>
                  <a:pt x="1" y="6752"/>
                </a:lnTo>
                <a:cubicBezTo>
                  <a:pt x="1" y="6833"/>
                  <a:pt x="22" y="6911"/>
                  <a:pt x="62" y="6980"/>
                </a:cubicBezTo>
                <a:cubicBezTo>
                  <a:pt x="101" y="7049"/>
                  <a:pt x="159" y="7106"/>
                  <a:pt x="227" y="7146"/>
                </a:cubicBezTo>
                <a:cubicBezTo>
                  <a:pt x="296" y="7185"/>
                  <a:pt x="375" y="7207"/>
                  <a:pt x="454" y="7206"/>
                </a:cubicBezTo>
                <a:lnTo>
                  <a:pt x="25665" y="7206"/>
                </a:lnTo>
                <a:lnTo>
                  <a:pt x="25665" y="7206"/>
                </a:lnTo>
                <a:cubicBezTo>
                  <a:pt x="25744" y="7206"/>
                  <a:pt x="25822" y="7186"/>
                  <a:pt x="25892" y="7146"/>
                </a:cubicBezTo>
                <a:cubicBezTo>
                  <a:pt x="25961" y="7106"/>
                  <a:pt x="26018" y="7049"/>
                  <a:pt x="26058" y="6980"/>
                </a:cubicBezTo>
                <a:cubicBezTo>
                  <a:pt x="26098" y="6910"/>
                  <a:pt x="26119" y="6833"/>
                  <a:pt x="26119" y="6752"/>
                </a:cubicBezTo>
                <a:lnTo>
                  <a:pt x="26118" y="453"/>
                </a:lnTo>
                <a:lnTo>
                  <a:pt x="26119" y="454"/>
                </a:lnTo>
                <a:lnTo>
                  <a:pt x="26119" y="454"/>
                </a:lnTo>
                <a:cubicBezTo>
                  <a:pt x="26119" y="374"/>
                  <a:pt x="26097" y="295"/>
                  <a:pt x="26058" y="226"/>
                </a:cubicBezTo>
                <a:cubicBezTo>
                  <a:pt x="26018" y="158"/>
                  <a:pt x="25961" y="100"/>
                  <a:pt x="25892" y="60"/>
                </a:cubicBezTo>
                <a:cubicBezTo>
                  <a:pt x="25823" y="21"/>
                  <a:pt x="25745" y="0"/>
                  <a:pt x="25665" y="0"/>
                </a:cubicBezTo>
                <a:lnTo>
                  <a:pt x="454" y="0"/>
                </a:lnTo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273960" y="2759400"/>
            <a:ext cx="639000" cy="12247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215640" y="3517560"/>
            <a:ext cx="639000" cy="12247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ftr" idx="10"/>
          </p:nvPr>
        </p:nvSpPr>
        <p:spPr>
          <a:xfrm>
            <a:off x="5579640" y="5129640"/>
            <a:ext cx="431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11"/>
          </p:nvPr>
        </p:nvSpPr>
        <p:spPr>
          <a:xfrm>
            <a:off x="7379640" y="4589640"/>
            <a:ext cx="251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26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44D238-3DF5-4617-9DF7-8FEAA5CB84B0}" type="slidenum">
              <a:rPr b="0" lang="en-US" sz="2600" spc="-1" strike="noStrike">
                <a:latin typeface="Arial"/>
              </a:rPr>
              <a:t>&lt;number&gt;</a:t>
            </a:fld>
            <a:endParaRPr b="0" lang="en-US" sz="2600" spc="-1" strike="noStrike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12"/>
          </p:nvPr>
        </p:nvSpPr>
        <p:spPr>
          <a:xfrm>
            <a:off x="7019640" y="4913640"/>
            <a:ext cx="2878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zdnet.com/article/amazon-ec2-cloud-is-made-up-of-almost-half-a-million-linux-servers/" TargetMode="External"/><Relationship Id="rId2" Type="http://schemas.openxmlformats.org/officeDocument/2006/relationships/hyperlink" Target="https://w3techs.com/technologies/details/os-unix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 rot="21114000">
            <a:off x="351720" y="1024200"/>
            <a:ext cx="900144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5600" spc="-1" strike="noStrike">
                <a:latin typeface="Arial"/>
              </a:rPr>
              <a:t>Open Source</a:t>
            </a:r>
            <a:br>
              <a:rPr sz="5600"/>
            </a:br>
            <a:r>
              <a:rPr b="1" lang="en-US" sz="5600" spc="-1" strike="noStrike">
                <a:latin typeface="Arial"/>
              </a:rPr>
              <a:t>vs</a:t>
            </a:r>
            <a:br>
              <a:rPr sz="5600"/>
            </a:br>
            <a:r>
              <a:rPr b="1" lang="en-US" sz="5600" spc="-1" strike="noStrike">
                <a:latin typeface="Arial"/>
              </a:rPr>
              <a:t>Proprietary Software</a:t>
            </a:r>
            <a:endParaRPr b="0" lang="en-US" sz="56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 rot="21117000">
            <a:off x="613800" y="3528000"/>
            <a:ext cx="880236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 Marc Daaboul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829640" y="5424120"/>
            <a:ext cx="2291760" cy="2448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Penguins with Tux &gt;&gt;&gt; 4 squares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 rot="21111000">
            <a:off x="119160" y="12960"/>
            <a:ext cx="9000720" cy="9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Definitions and misconceptions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68960" cy="14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Open Source: Code is free to LOOK at.</a:t>
            </a:r>
            <a:endParaRPr b="0" lang="en-US" sz="2000" spc="-1" strike="noStrike"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Does NOT mean free to use or copy!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Proprietary Software: The only thing you see is the binary format of the code.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5AAF24-23B7-41B3-AE61-C2ADE70D5C2E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2E349A6-53F1-464B-BC28-FA117274C0EF}" type="datetime1">
              <a:rPr lang="en-US"/>
              <a:t>04/14/2022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 rot="21111000">
            <a:off x="91440" y="241560"/>
            <a:ext cx="9000720" cy="9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Pros and Cons of Proprietary Software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4011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Pros: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tech you make is yours too keep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Possible security through obscurity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/>
          <p:nvPr/>
        </p:nvSpPr>
        <p:spPr>
          <a:xfrm>
            <a:off x="4932360" y="1175040"/>
            <a:ext cx="40111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Cons: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Possibly insert malicious/illegal code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Can be less secure than OSS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Primarily made for profit and not the consumer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B63DD7-A968-4EAB-9B1D-2736C3344259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73647647-B704-4153-BD59-38F1EECF8511}" type="datetime1">
              <a:rPr lang="en-US"/>
              <a:t>04/14/2022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 rot="21102000">
            <a:off x="21600" y="326880"/>
            <a:ext cx="9000720" cy="9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Pros and Cons of Open Source Software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PlaceHolder 4"/>
          <p:cNvSpPr/>
          <p:nvPr/>
        </p:nvSpPr>
        <p:spPr>
          <a:xfrm>
            <a:off x="504000" y="1785240"/>
            <a:ext cx="40111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Pros: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Generally more secure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Projects more often geared towards community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People can help with the development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builds trust with the users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/>
          <p:nvPr/>
        </p:nvSpPr>
        <p:spPr>
          <a:xfrm>
            <a:off x="4932720" y="1175040"/>
            <a:ext cx="40111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Cons: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 Cons, It’s perfect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CFCD64-09B7-4478-960D-FC16F685EE91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D0DD32AE-A6ED-4288-AF9C-7F3396CDBC02}" type="datetime1">
              <a:rPr lang="en-US"/>
              <a:t>04/14/2022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 rot="21108000">
            <a:off x="77400" y="266400"/>
            <a:ext cx="9000720" cy="9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Cons to Open Source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689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Funding is hard to come by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People can steal code more easily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859"/>
              </a:spcAft>
              <a:buNone/>
            </a:pPr>
            <a:r>
              <a:rPr b="0" lang="en-US" sz="2000" spc="-1" strike="noStrike">
                <a:latin typeface="Arial"/>
              </a:rPr>
              <a:t>Less things holding the developers back from sabotaging their own project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8B2F7A-BA5F-4BCF-8C7E-F4AFBF17A88D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E1776B0B-C67B-4404-805A-BECBCBB0421C}" type="datetime1">
              <a:rPr lang="en-US"/>
              <a:t>04/14/2022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 rot="21104400">
            <a:off x="66600" y="128880"/>
            <a:ext cx="9000720" cy="9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What should be done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689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Government funding</a:t>
            </a:r>
            <a:endParaRPr b="0" lang="en-US" sz="20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Encourage big tech contribute to the projects that are being used and to open source their projects too!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A5F21B-1839-4286-8E02-188D5BC0FCEF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1413265-FADB-480E-BE9D-B4A68B8E7B7B}" type="datetime1">
              <a:rPr lang="en-US"/>
              <a:t>04/14/2022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 rot="21111000">
            <a:off x="124200" y="766800"/>
            <a:ext cx="9000720" cy="9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Closing thoughts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8960" cy="21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The power of Open Source is the power of the people. The people rule.</a:t>
            </a:r>
            <a:endParaRPr b="0" lang="en-US" sz="24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- Philippe Kahn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046F3A7-1CC6-4CC3-998E-B5EBC472BD5E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6F4C29FF-EE43-4546-89A0-A6860E80AD51}" type="datetime1">
              <a:rPr lang="en-US"/>
              <a:t>04/14/2022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 rot="21139800">
            <a:off x="292680" y="95760"/>
            <a:ext cx="9000720" cy="9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latin typeface="Arial"/>
              </a:rPr>
              <a:t>Sources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689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https://www.zdnet.com/article/amazon-ec2-cloud-is-made-up-of-almost-half-a-million-linux-servers/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https://w3techs.com/technologies/details/os-unix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</a:rPr>
              <a:t>https://discovery-ebsco-com.cegep-heritage.idm.oclc.org/c/7hxcbn/viewer/pdf/ifrn6oxq25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C1B38B-B93E-425E-9AF9-BC17C5E2E1A9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21C78FE-5EAE-4C2F-BE91-BEF414D273BC}" type="datetime1">
              <a:rPr lang="en-US"/>
              <a:t>04/14/2022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LibreOffice/7.3.2.2$Linux_X86_64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2022-04-04T18:21:25Z</dcterms:created>
  <dc:creator/>
  <dc:description/>
  <dc:language>en-US</dc:language>
  <cp:lastModifiedBy/>
  <dcterms:modified xsi:type="dcterms:W3CDTF">2022-04-14T01:13:46Z</dcterms:modified>
  <cp:revision>14</cp:revision>
  <dc:subject/>
  <dc:title>Progress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