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regular.fntdata"/><Relationship Id="rId21" Type="http://schemas.openxmlformats.org/officeDocument/2006/relationships/slide" Target="slides/slide16.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483c5ced6a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483c5ced6a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955918a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955918a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4955918a3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4955918a3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4955ca70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4955ca70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4955ca70e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4955ca70e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4955ca70e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4955ca70e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4955ca70e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4955ca70e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83c5ced6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83c5ced6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83c5ced6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83c5ced6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83c5ced6a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83c5ced6a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83c5ced6a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83c5ced6a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83c5ced6a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83c5ced6a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83c5ced6a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83c5ced6a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83c5ced6a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83c5ced6a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83c5ced6a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83c5ced6a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mailto:ramirogonzalez@mercedenergy.com"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iki.c2.com/?FirmwareEngineer"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electronics-notes.com/articles/becoming-an-engineer/electronics-engineering/what-is-electronic-engineering.php"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01: Preliminaries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MerceEnergy.com </a:t>
            </a:r>
            <a:endParaRPr/>
          </a:p>
          <a:p>
            <a:pPr indent="0" lvl="0" marL="0" rtl="0" algn="l">
              <a:spcBef>
                <a:spcPts val="0"/>
              </a:spcBef>
              <a:spcAft>
                <a:spcPts val="0"/>
              </a:spcAft>
              <a:buNone/>
            </a:pPr>
            <a:r>
              <a:rPr lang="en"/>
              <a:t>11-29-2018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Voltage </a:t>
            </a:r>
            <a:endParaRPr/>
          </a:p>
        </p:txBody>
      </p:sp>
      <p:sp>
        <p:nvSpPr>
          <p:cNvPr id="199" name="Google Shape;199;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Electric Potential difference between two points. </a:t>
            </a:r>
            <a:endParaRPr sz="1800"/>
          </a:p>
          <a:p>
            <a:pPr indent="-342900" lvl="0" marL="457200" rtl="0" algn="l">
              <a:spcBef>
                <a:spcPts val="0"/>
              </a:spcBef>
              <a:spcAft>
                <a:spcPts val="0"/>
              </a:spcAft>
              <a:buSzPts val="1800"/>
              <a:buChar char="●"/>
            </a:pPr>
            <a:r>
              <a:rPr lang="en" sz="1800"/>
              <a:t>Produces a force to move to move electrons. </a:t>
            </a:r>
            <a:endParaRPr sz="1800"/>
          </a:p>
          <a:p>
            <a:pPr indent="-342900" lvl="0" marL="457200" rtl="0" algn="l">
              <a:spcBef>
                <a:spcPts val="0"/>
              </a:spcBef>
              <a:spcAft>
                <a:spcPts val="0"/>
              </a:spcAft>
              <a:buSzPts val="1800"/>
              <a:buChar char="●"/>
            </a:pPr>
            <a:r>
              <a:rPr lang="en" sz="1800"/>
              <a:t>Two different points. </a:t>
            </a:r>
            <a:endParaRPr sz="1800"/>
          </a:p>
          <a:p>
            <a:pPr indent="-342900" lvl="0" marL="457200" rtl="0" algn="l">
              <a:spcBef>
                <a:spcPts val="0"/>
              </a:spcBef>
              <a:spcAft>
                <a:spcPts val="0"/>
              </a:spcAft>
              <a:buSzPts val="1800"/>
              <a:buChar char="●"/>
            </a:pPr>
            <a:r>
              <a:rPr lang="en" sz="1800"/>
              <a:t>A battery that is 5V. </a:t>
            </a:r>
            <a:endParaRPr sz="1800"/>
          </a:p>
          <a:p>
            <a:pPr indent="-342900" lvl="0" marL="457200" rtl="0" algn="l">
              <a:spcBef>
                <a:spcPts val="0"/>
              </a:spcBef>
              <a:spcAft>
                <a:spcPts val="0"/>
              </a:spcAft>
              <a:buSzPts val="1800"/>
              <a:buChar char="●"/>
            </a:pPr>
            <a:r>
              <a:rPr lang="en" sz="1800"/>
              <a:t>Ground (GND) </a:t>
            </a:r>
            <a:endParaRPr sz="1800"/>
          </a:p>
          <a:p>
            <a:pPr indent="-342900" lvl="1" marL="914400" rtl="0" algn="l">
              <a:spcBef>
                <a:spcPts val="0"/>
              </a:spcBef>
              <a:spcAft>
                <a:spcPts val="0"/>
              </a:spcAft>
              <a:buSzPts val="1800"/>
              <a:buChar char="○"/>
            </a:pPr>
            <a:r>
              <a:rPr lang="en" sz="1800"/>
              <a:t>Reference point in an electrical circuit from </a:t>
            </a:r>
            <a:r>
              <a:rPr lang="en" sz="1800"/>
              <a:t>which</a:t>
            </a:r>
            <a:r>
              <a:rPr lang="en" sz="1800"/>
              <a:t> voltages are measured. </a:t>
            </a:r>
            <a:endParaRPr sz="1800"/>
          </a:p>
        </p:txBody>
      </p:sp>
      <p:pic>
        <p:nvPicPr>
          <p:cNvPr id="200" name="Google Shape;200;p22"/>
          <p:cNvPicPr preferRelativeResize="0"/>
          <p:nvPr/>
        </p:nvPicPr>
        <p:blipFill>
          <a:blip r:embed="rId3">
            <a:alphaModFix/>
          </a:blip>
          <a:stretch>
            <a:fillRect/>
          </a:stretch>
        </p:blipFill>
        <p:spPr>
          <a:xfrm>
            <a:off x="7419500" y="66574"/>
            <a:ext cx="1632427" cy="108830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a:t>
            </a:r>
            <a:endParaRPr/>
          </a:p>
        </p:txBody>
      </p:sp>
      <p:sp>
        <p:nvSpPr>
          <p:cNvPr id="206" name="Google Shape;206;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Electrons : Negative → Positive  (Convention) </a:t>
            </a:r>
            <a:endParaRPr/>
          </a:p>
          <a:p>
            <a:pPr indent="-311150" lvl="0" marL="457200" rtl="0" algn="l">
              <a:spcBef>
                <a:spcPts val="0"/>
              </a:spcBef>
              <a:spcAft>
                <a:spcPts val="0"/>
              </a:spcAft>
              <a:buSzPts val="1300"/>
              <a:buChar char="●"/>
            </a:pPr>
            <a:r>
              <a:rPr lang="en"/>
              <a:t>Flow of electric charge</a:t>
            </a:r>
            <a:endParaRPr/>
          </a:p>
          <a:p>
            <a:pPr indent="-311150" lvl="0" marL="457200" rtl="0" algn="l">
              <a:spcBef>
                <a:spcPts val="0"/>
              </a:spcBef>
              <a:spcAft>
                <a:spcPts val="0"/>
              </a:spcAft>
              <a:buSzPts val="1300"/>
              <a:buChar char="●"/>
            </a:pPr>
            <a:r>
              <a:rPr lang="en"/>
              <a:t>Connect battery to a wire, and electrons will flow. This will create a short unless the wire is connected to an electrical device. </a:t>
            </a:r>
            <a:endParaRPr/>
          </a:p>
          <a:p>
            <a:pPr indent="-311150" lvl="0" marL="457200" rtl="0" algn="l">
              <a:spcBef>
                <a:spcPts val="0"/>
              </a:spcBef>
              <a:spcAft>
                <a:spcPts val="0"/>
              </a:spcAft>
              <a:buSzPts val="1300"/>
              <a:buChar char="●"/>
            </a:pPr>
            <a:r>
              <a:rPr lang="en"/>
              <a:t>Measured in units of Ampere. </a:t>
            </a:r>
            <a:endParaRPr/>
          </a:p>
          <a:p>
            <a:pPr indent="-311150" lvl="0" marL="457200" rtl="0" algn="l">
              <a:spcBef>
                <a:spcPts val="0"/>
              </a:spcBef>
              <a:spcAft>
                <a:spcPts val="0"/>
              </a:spcAft>
              <a:buSzPts val="1300"/>
              <a:buChar char="●"/>
            </a:pPr>
            <a:r>
              <a:rPr lang="en"/>
              <a:t>1 Ampere = 1 </a:t>
            </a:r>
            <a:r>
              <a:rPr lang="en"/>
              <a:t>Coulomb</a:t>
            </a:r>
            <a:r>
              <a:rPr lang="en"/>
              <a:t>/Second</a:t>
            </a:r>
            <a:endParaRPr/>
          </a:p>
          <a:p>
            <a:pPr indent="-311150" lvl="0" marL="457200" rtl="0" algn="l">
              <a:spcBef>
                <a:spcPts val="0"/>
              </a:spcBef>
              <a:spcAft>
                <a:spcPts val="0"/>
              </a:spcAft>
              <a:buSzPts val="1300"/>
              <a:buChar char="●"/>
            </a:pPr>
            <a:r>
              <a:rPr lang="en"/>
              <a:t>Voltage makes electrons flow. The flow of electrons is the current. </a:t>
            </a:r>
            <a:endParaRPr/>
          </a:p>
          <a:p>
            <a:pPr indent="-311150" lvl="0" marL="457200" rtl="0" algn="l">
              <a:spcBef>
                <a:spcPts val="0"/>
              </a:spcBef>
              <a:spcAft>
                <a:spcPts val="0"/>
              </a:spcAft>
              <a:buSzPts val="1300"/>
              <a:buChar char="●"/>
            </a:pPr>
            <a:r>
              <a:rPr lang="en"/>
              <a:t>Think of a hose. </a:t>
            </a:r>
            <a:endParaRPr/>
          </a:p>
          <a:p>
            <a:pPr indent="-311150" lvl="0" marL="457200" rtl="0" algn="l">
              <a:spcBef>
                <a:spcPts val="0"/>
              </a:spcBef>
              <a:spcAft>
                <a:spcPts val="0"/>
              </a:spcAft>
              <a:buSzPts val="1300"/>
              <a:buChar char="●"/>
            </a:pPr>
            <a:r>
              <a:rPr lang="en"/>
              <a:t>Current flows from </a:t>
            </a:r>
            <a:r>
              <a:rPr lang="en"/>
              <a:t>positive</a:t>
            </a:r>
            <a:r>
              <a:rPr lang="en"/>
              <a:t> to negative.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Circuit </a:t>
            </a:r>
            <a:endParaRPr/>
          </a:p>
        </p:txBody>
      </p:sp>
      <p:sp>
        <p:nvSpPr>
          <p:cNvPr id="212" name="Google Shape;212;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 pathway for electrons. </a:t>
            </a:r>
            <a:endParaRPr/>
          </a:p>
          <a:p>
            <a:pPr indent="-311150" lvl="0" marL="457200" rtl="0" algn="l">
              <a:spcBef>
                <a:spcPts val="0"/>
              </a:spcBef>
              <a:spcAft>
                <a:spcPts val="0"/>
              </a:spcAft>
              <a:buSzPts val="1300"/>
              <a:buChar char="●"/>
            </a:pPr>
            <a:r>
              <a:rPr lang="en"/>
              <a:t>Battery is like a pump. </a:t>
            </a:r>
            <a:endParaRPr/>
          </a:p>
          <a:p>
            <a:pPr indent="-311150" lvl="0" marL="457200" rtl="0" algn="l">
              <a:spcBef>
                <a:spcPts val="0"/>
              </a:spcBef>
              <a:spcAft>
                <a:spcPts val="0"/>
              </a:spcAft>
              <a:buSzPts val="1300"/>
              <a:buChar char="●"/>
            </a:pPr>
            <a:r>
              <a:rPr lang="en"/>
              <a:t>What makes a circuit ?</a:t>
            </a:r>
            <a:endParaRPr/>
          </a:p>
          <a:p>
            <a:pPr indent="-298450" lvl="1" marL="914400" rtl="0" algn="l">
              <a:spcBef>
                <a:spcPts val="0"/>
              </a:spcBef>
              <a:spcAft>
                <a:spcPts val="0"/>
              </a:spcAft>
              <a:buSzPts val="1100"/>
              <a:buChar char="○"/>
            </a:pPr>
            <a:r>
              <a:rPr lang="en"/>
              <a:t>Voltage or Current Source (Battery) </a:t>
            </a:r>
            <a:endParaRPr/>
          </a:p>
          <a:p>
            <a:pPr indent="-298450" lvl="1" marL="914400" rtl="0" algn="l">
              <a:spcBef>
                <a:spcPts val="0"/>
              </a:spcBef>
              <a:spcAft>
                <a:spcPts val="0"/>
              </a:spcAft>
              <a:buSzPts val="1100"/>
              <a:buChar char="○"/>
            </a:pPr>
            <a:r>
              <a:rPr lang="en"/>
              <a:t>Electric load (What consumes those electrons? Light Bulb, Electronic) </a:t>
            </a:r>
            <a:endParaRPr/>
          </a:p>
          <a:p>
            <a:pPr indent="-311150" lvl="0" marL="457200" rtl="0" algn="l">
              <a:spcBef>
                <a:spcPts val="0"/>
              </a:spcBef>
              <a:spcAft>
                <a:spcPts val="0"/>
              </a:spcAft>
              <a:buSzPts val="1300"/>
              <a:buChar char="●"/>
            </a:pPr>
            <a:r>
              <a:rPr lang="en"/>
              <a:t>Open circuits stop flow of current. (A switch) </a:t>
            </a:r>
            <a:endParaRPr/>
          </a:p>
          <a:p>
            <a:pPr indent="-311150" lvl="0" marL="457200" rtl="0" algn="l">
              <a:spcBef>
                <a:spcPts val="0"/>
              </a:spcBef>
              <a:spcAft>
                <a:spcPts val="0"/>
              </a:spcAft>
              <a:buSzPts val="1300"/>
              <a:buChar char="●"/>
            </a:pPr>
            <a:r>
              <a:rPr lang="en"/>
              <a:t>Closed</a:t>
            </a:r>
            <a:r>
              <a:rPr lang="en"/>
              <a:t> circuit, </a:t>
            </a:r>
            <a:r>
              <a:rPr lang="en"/>
              <a:t>referred</a:t>
            </a:r>
            <a:r>
              <a:rPr lang="en"/>
              <a:t> to as short circuits,  electrons flow </a:t>
            </a:r>
            <a:r>
              <a:rPr lang="en"/>
              <a:t>continuously</a:t>
            </a:r>
            <a:r>
              <a:rPr lang="en"/>
              <a:t>. </a:t>
            </a:r>
            <a:endParaRPr/>
          </a:p>
          <a:p>
            <a:pPr indent="-311150" lvl="0" marL="457200" rtl="0" algn="l">
              <a:spcBef>
                <a:spcPts val="0"/>
              </a:spcBef>
              <a:spcAft>
                <a:spcPts val="0"/>
              </a:spcAft>
              <a:buSzPts val="1300"/>
              <a:buChar char="●"/>
            </a:pPr>
            <a:r>
              <a:rPr lang="en"/>
              <a:t>Short circuit allows </a:t>
            </a:r>
            <a:r>
              <a:rPr lang="en"/>
              <a:t>excessive</a:t>
            </a:r>
            <a:r>
              <a:rPr lang="en"/>
              <a:t> amount of current to flow. </a:t>
            </a:r>
            <a:endParaRPr/>
          </a:p>
          <a:p>
            <a:pPr indent="-298450" lvl="1" marL="914400" rtl="0" algn="l">
              <a:spcBef>
                <a:spcPts val="0"/>
              </a:spcBef>
              <a:spcAft>
                <a:spcPts val="0"/>
              </a:spcAft>
              <a:buSzPts val="1100"/>
              <a:buChar char="○"/>
            </a:pPr>
            <a:r>
              <a:rPr lang="en"/>
              <a:t>Electrons take the path of least resistance. </a:t>
            </a:r>
            <a:endParaRPr/>
          </a:p>
        </p:txBody>
      </p:sp>
      <p:pic>
        <p:nvPicPr>
          <p:cNvPr id="213" name="Google Shape;213;p24"/>
          <p:cNvPicPr preferRelativeResize="0"/>
          <p:nvPr/>
        </p:nvPicPr>
        <p:blipFill>
          <a:blip r:embed="rId3">
            <a:alphaModFix/>
          </a:blip>
          <a:stretch>
            <a:fillRect/>
          </a:stretch>
        </p:blipFill>
        <p:spPr>
          <a:xfrm>
            <a:off x="7419500" y="66574"/>
            <a:ext cx="1632427" cy="108830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Formulas: Resistance and Ohms Law</a:t>
            </a:r>
            <a:endParaRPr/>
          </a:p>
        </p:txBody>
      </p:sp>
      <p:sp>
        <p:nvSpPr>
          <p:cNvPr id="219" name="Google Shape;219;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Resistance: How much an object resists electric current (Ohms \Omega) </a:t>
            </a:r>
            <a:endParaRPr/>
          </a:p>
          <a:p>
            <a:pPr indent="-311150" lvl="0" marL="457200" rtl="0" algn="l">
              <a:spcBef>
                <a:spcPts val="0"/>
              </a:spcBef>
              <a:spcAft>
                <a:spcPts val="0"/>
              </a:spcAft>
              <a:buSzPts val="1300"/>
              <a:buChar char="●"/>
            </a:pPr>
            <a:r>
              <a:rPr lang="en"/>
              <a:t>Ohm’s Law </a:t>
            </a:r>
            <a:endParaRPr/>
          </a:p>
          <a:p>
            <a:pPr indent="-298450" lvl="1" marL="914400" rtl="0" algn="l">
              <a:spcBef>
                <a:spcPts val="0"/>
              </a:spcBef>
              <a:spcAft>
                <a:spcPts val="0"/>
              </a:spcAft>
              <a:buSzPts val="1100"/>
              <a:buChar char="○"/>
            </a:pPr>
            <a:r>
              <a:rPr lang="en"/>
              <a:t>V = IxR </a:t>
            </a:r>
            <a:endParaRPr/>
          </a:p>
          <a:p>
            <a:pPr indent="-298450" lvl="2" marL="1371600" rtl="0" algn="l">
              <a:spcBef>
                <a:spcPts val="0"/>
              </a:spcBef>
              <a:spcAft>
                <a:spcPts val="0"/>
              </a:spcAft>
              <a:buSzPts val="1100"/>
              <a:buChar char="■"/>
            </a:pPr>
            <a:r>
              <a:rPr lang="en"/>
              <a:t>V = voltage </a:t>
            </a:r>
            <a:endParaRPr/>
          </a:p>
          <a:p>
            <a:pPr indent="-298450" lvl="2" marL="1371600" rtl="0" algn="l">
              <a:spcBef>
                <a:spcPts val="0"/>
              </a:spcBef>
              <a:spcAft>
                <a:spcPts val="0"/>
              </a:spcAft>
              <a:buSzPts val="1100"/>
              <a:buChar char="■"/>
            </a:pPr>
            <a:r>
              <a:rPr lang="en"/>
              <a:t>I = Current </a:t>
            </a:r>
            <a:endParaRPr/>
          </a:p>
          <a:p>
            <a:pPr indent="-298450" lvl="2" marL="1371600" rtl="0" algn="l">
              <a:spcBef>
                <a:spcPts val="0"/>
              </a:spcBef>
              <a:spcAft>
                <a:spcPts val="0"/>
              </a:spcAft>
              <a:buSzPts val="1100"/>
              <a:buChar char="■"/>
            </a:pPr>
            <a:r>
              <a:rPr lang="en"/>
              <a:t>R = Resistance </a:t>
            </a:r>
            <a:endParaRPr/>
          </a:p>
          <a:p>
            <a:pPr indent="0" lvl="0" marL="0" rtl="0" algn="l">
              <a:spcBef>
                <a:spcPts val="1600"/>
              </a:spcBef>
              <a:spcAft>
                <a:spcPts val="1600"/>
              </a:spcAft>
              <a:buNone/>
            </a:pPr>
            <a:r>
              <a:t/>
            </a:r>
            <a:endParaRPr/>
          </a:p>
        </p:txBody>
      </p:sp>
      <p:pic>
        <p:nvPicPr>
          <p:cNvPr id="220" name="Google Shape;220;p25"/>
          <p:cNvPicPr preferRelativeResize="0"/>
          <p:nvPr/>
        </p:nvPicPr>
        <p:blipFill>
          <a:blip r:embed="rId3">
            <a:alphaModFix/>
          </a:blip>
          <a:stretch>
            <a:fillRect/>
          </a:stretch>
        </p:blipFill>
        <p:spPr>
          <a:xfrm>
            <a:off x="7419500" y="66574"/>
            <a:ext cx="1632427" cy="108830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 Prefixes </a:t>
            </a:r>
            <a:endParaRPr/>
          </a:p>
        </p:txBody>
      </p:sp>
      <p:sp>
        <p:nvSpPr>
          <p:cNvPr id="226" name="Google Shape;226;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Giga | G | 1000,000,000 | 10^9</a:t>
            </a:r>
            <a:endParaRPr/>
          </a:p>
          <a:p>
            <a:pPr indent="-311150" lvl="0" marL="457200" rtl="0" algn="l">
              <a:spcBef>
                <a:spcPts val="0"/>
              </a:spcBef>
              <a:spcAft>
                <a:spcPts val="0"/>
              </a:spcAft>
              <a:buSzPts val="1300"/>
              <a:buChar char="●"/>
            </a:pPr>
            <a:r>
              <a:rPr lang="en"/>
              <a:t>Mega| M | 1,000,000 | 10^6</a:t>
            </a:r>
            <a:endParaRPr/>
          </a:p>
          <a:p>
            <a:pPr indent="-298450" lvl="1" marL="914400" rtl="0" algn="l">
              <a:spcBef>
                <a:spcPts val="0"/>
              </a:spcBef>
              <a:spcAft>
                <a:spcPts val="0"/>
              </a:spcAft>
              <a:buSzPts val="1100"/>
              <a:buChar char="○"/>
            </a:pPr>
            <a:r>
              <a:rPr lang="en"/>
              <a:t>10M is 10x10^6</a:t>
            </a:r>
            <a:endParaRPr/>
          </a:p>
          <a:p>
            <a:pPr indent="-311150" lvl="0" marL="457200" rtl="0" algn="l">
              <a:spcBef>
                <a:spcPts val="0"/>
              </a:spcBef>
              <a:spcAft>
                <a:spcPts val="0"/>
              </a:spcAft>
              <a:buSzPts val="1300"/>
              <a:buChar char="●"/>
            </a:pPr>
            <a:r>
              <a:rPr lang="en"/>
              <a:t>Kilo  | k | 1000 | 10^3</a:t>
            </a:r>
            <a:endParaRPr/>
          </a:p>
          <a:p>
            <a:pPr indent="-311150" lvl="0" marL="457200" rtl="0" algn="l">
              <a:spcBef>
                <a:spcPts val="0"/>
              </a:spcBef>
              <a:spcAft>
                <a:spcPts val="0"/>
              </a:spcAft>
              <a:buSzPts val="1300"/>
              <a:buChar char="●"/>
            </a:pPr>
            <a:r>
              <a:rPr lang="en"/>
              <a:t>Milli | m | .001 | 10^(-3)</a:t>
            </a:r>
            <a:endParaRPr/>
          </a:p>
          <a:p>
            <a:pPr indent="-311150" lvl="0" marL="457200" rtl="0" algn="l">
              <a:spcBef>
                <a:spcPts val="0"/>
              </a:spcBef>
              <a:spcAft>
                <a:spcPts val="0"/>
              </a:spcAft>
              <a:buSzPts val="1300"/>
              <a:buChar char="●"/>
            </a:pPr>
            <a:r>
              <a:rPr lang="en"/>
              <a:t>Micro |mu |  .000 001 | 10^(-6) </a:t>
            </a:r>
            <a:endParaRPr/>
          </a:p>
          <a:p>
            <a:pPr indent="-311150" lvl="0" marL="457200" rtl="0" algn="l">
              <a:spcBef>
                <a:spcPts val="0"/>
              </a:spcBef>
              <a:spcAft>
                <a:spcPts val="0"/>
              </a:spcAft>
              <a:buSzPts val="1300"/>
              <a:buChar char="●"/>
            </a:pPr>
            <a:r>
              <a:rPr lang="en"/>
              <a:t>Nano | n | .000 000 001 | 10^(-9) </a:t>
            </a:r>
            <a:endParaRPr/>
          </a:p>
          <a:p>
            <a:pPr indent="-311150" lvl="0" marL="457200" rtl="0" algn="l">
              <a:spcBef>
                <a:spcPts val="0"/>
              </a:spcBef>
              <a:spcAft>
                <a:spcPts val="0"/>
              </a:spcAft>
              <a:buSzPts val="1300"/>
              <a:buChar char="●"/>
            </a:pPr>
            <a:r>
              <a:rPr lang="en"/>
              <a:t>Pico | p | .000 000 000 001 | 10^(-12) </a:t>
            </a:r>
            <a:endParaRPr/>
          </a:p>
          <a:p>
            <a:pPr indent="0" lvl="0" marL="0" rtl="0" algn="l">
              <a:spcBef>
                <a:spcPts val="1600"/>
              </a:spcBef>
              <a:spcAft>
                <a:spcPts val="1600"/>
              </a:spcAft>
              <a:buNone/>
            </a:pPr>
            <a:r>
              <a:t/>
            </a:r>
            <a:endParaRPr/>
          </a:p>
        </p:txBody>
      </p:sp>
      <p:pic>
        <p:nvPicPr>
          <p:cNvPr id="227" name="Google Shape;227;p26"/>
          <p:cNvPicPr preferRelativeResize="0"/>
          <p:nvPr/>
        </p:nvPicPr>
        <p:blipFill>
          <a:blip r:embed="rId3">
            <a:alphaModFix/>
          </a:blip>
          <a:stretch>
            <a:fillRect/>
          </a:stretch>
        </p:blipFill>
        <p:spPr>
          <a:xfrm>
            <a:off x="7419500" y="66574"/>
            <a:ext cx="1632427" cy="108830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LED</a:t>
            </a:r>
            <a:endParaRPr/>
          </a:p>
        </p:txBody>
      </p:sp>
      <p:sp>
        <p:nvSpPr>
          <p:cNvPr id="233" name="Google Shape;233;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Light Emitting Diode </a:t>
            </a:r>
            <a:endParaRPr/>
          </a:p>
          <a:p>
            <a:pPr indent="-311150" lvl="0" marL="457200" rtl="0" algn="l">
              <a:spcBef>
                <a:spcPts val="0"/>
              </a:spcBef>
              <a:spcAft>
                <a:spcPts val="0"/>
              </a:spcAft>
              <a:buSzPts val="1300"/>
              <a:buChar char="●"/>
            </a:pPr>
            <a:r>
              <a:rPr lang="en"/>
              <a:t>Has very small resistance. </a:t>
            </a:r>
            <a:endParaRPr/>
          </a:p>
          <a:p>
            <a:pPr indent="-311150" lvl="0" marL="457200" rtl="0" algn="l">
              <a:spcBef>
                <a:spcPts val="0"/>
              </a:spcBef>
              <a:spcAft>
                <a:spcPts val="0"/>
              </a:spcAft>
              <a:buSzPts val="1300"/>
              <a:buChar char="●"/>
            </a:pPr>
            <a:r>
              <a:rPr lang="en"/>
              <a:t>It will burn out if gets to much current. </a:t>
            </a:r>
            <a:endParaRPr/>
          </a:p>
          <a:p>
            <a:pPr indent="-311150" lvl="0" marL="457200" rtl="0" algn="l">
              <a:spcBef>
                <a:spcPts val="0"/>
              </a:spcBef>
              <a:spcAft>
                <a:spcPts val="0"/>
              </a:spcAft>
              <a:buSzPts val="1300"/>
              <a:buChar char="●"/>
            </a:pPr>
            <a:r>
              <a:rPr lang="en"/>
              <a:t>Adding a resistor may limit the amount of current. </a:t>
            </a:r>
            <a:endParaRPr/>
          </a:p>
          <a:p>
            <a:pPr indent="-311150" lvl="0" marL="457200" rtl="0" algn="l">
              <a:spcBef>
                <a:spcPts val="0"/>
              </a:spcBef>
              <a:spcAft>
                <a:spcPts val="0"/>
              </a:spcAft>
              <a:buSzPts val="1300"/>
              <a:buChar char="●"/>
            </a:pPr>
            <a:r>
              <a:rPr lang="en"/>
              <a:t>It also has a voltage drop across it. </a:t>
            </a:r>
            <a:endParaRPr/>
          </a:p>
        </p:txBody>
      </p:sp>
      <p:pic>
        <p:nvPicPr>
          <p:cNvPr id="234" name="Google Shape;234;p27"/>
          <p:cNvPicPr preferRelativeResize="0"/>
          <p:nvPr/>
        </p:nvPicPr>
        <p:blipFill>
          <a:blip r:embed="rId3">
            <a:alphaModFix/>
          </a:blip>
          <a:stretch>
            <a:fillRect/>
          </a:stretch>
        </p:blipFill>
        <p:spPr>
          <a:xfrm>
            <a:off x="7419500" y="66574"/>
            <a:ext cx="1632427" cy="108830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a:t>
            </a:r>
            <a:endParaRPr/>
          </a:p>
        </p:txBody>
      </p:sp>
      <p:sp>
        <p:nvSpPr>
          <p:cNvPr id="240" name="Google Shape;240;p28"/>
          <p:cNvSpPr txBox="1"/>
          <p:nvPr>
            <p:ph idx="1" type="body"/>
          </p:nvPr>
        </p:nvSpPr>
        <p:spPr>
          <a:xfrm>
            <a:off x="640900" y="14737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Ramiro Gonzalez </a:t>
            </a:r>
            <a:endParaRPr sz="2400"/>
          </a:p>
          <a:p>
            <a:pPr indent="0" lvl="0" marL="0" rtl="0" algn="l">
              <a:spcBef>
                <a:spcPts val="1600"/>
              </a:spcBef>
              <a:spcAft>
                <a:spcPts val="0"/>
              </a:spcAft>
              <a:buNone/>
            </a:pPr>
            <a:r>
              <a:rPr lang="en" sz="2400" u="sng">
                <a:solidFill>
                  <a:schemeClr val="hlink"/>
                </a:solidFill>
                <a:hlinkClick r:id="rId3"/>
              </a:rPr>
              <a:t>ramirogonzalez@mercedenergy.com</a:t>
            </a:r>
            <a:endParaRPr sz="2400"/>
          </a:p>
          <a:p>
            <a:pPr indent="0" lvl="0" marL="0" rtl="0" algn="l">
              <a:spcBef>
                <a:spcPts val="1600"/>
              </a:spcBef>
              <a:spcAft>
                <a:spcPts val="0"/>
              </a:spcAft>
              <a:buNone/>
            </a:pPr>
            <a:r>
              <a:rPr lang="en" sz="2400"/>
              <a:t>ramirogonzalez.org </a:t>
            </a:r>
            <a:endParaRPr sz="2400"/>
          </a:p>
          <a:p>
            <a:pPr indent="0" lvl="0" marL="0" rtl="0" algn="l">
              <a:spcBef>
                <a:spcPts val="1600"/>
              </a:spcBef>
              <a:spcAft>
                <a:spcPts val="0"/>
              </a:spcAft>
              <a:buNone/>
            </a:pPr>
            <a:r>
              <a:rPr lang="en" sz="2400"/>
              <a:t>MercedEnergy.com </a:t>
            </a:r>
            <a:endParaRPr sz="2400"/>
          </a:p>
          <a:p>
            <a:pPr indent="0" lvl="0" marL="0" rtl="0" algn="l">
              <a:spcBef>
                <a:spcPts val="1600"/>
              </a:spcBef>
              <a:spcAft>
                <a:spcPts val="1600"/>
              </a:spcAft>
              <a:buNone/>
            </a:pPr>
            <a:r>
              <a:rPr lang="en" sz="2400"/>
              <a:t>209-962-2524</a:t>
            </a:r>
            <a:endParaRPr sz="2400"/>
          </a:p>
        </p:txBody>
      </p:sp>
      <p:pic>
        <p:nvPicPr>
          <p:cNvPr id="241" name="Google Shape;241;p28"/>
          <p:cNvPicPr preferRelativeResize="0"/>
          <p:nvPr/>
        </p:nvPicPr>
        <p:blipFill>
          <a:blip r:embed="rId4">
            <a:alphaModFix/>
          </a:blip>
          <a:stretch>
            <a:fillRect/>
          </a:stretch>
        </p:blipFill>
        <p:spPr>
          <a:xfrm>
            <a:off x="4743963" y="1307851"/>
            <a:ext cx="3977477" cy="265169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141" name="Google Shape;141;p14"/>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The goal is to become experts in battery electronics. The team needs to understand how a battery management system works. Creating schematics, prototyping, and using tools. </a:t>
            </a:r>
            <a:endParaRPr sz="1800"/>
          </a:p>
        </p:txBody>
      </p:sp>
      <p:sp>
        <p:nvSpPr>
          <p:cNvPr id="142" name="Google Shape;142;p14"/>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 battery management system measures the batteries temperature, the rate of charge and discharge, and much more. </a:t>
            </a:r>
            <a:endParaRPr sz="1800"/>
          </a:p>
          <a:p>
            <a:pPr indent="0" lvl="0" marL="0" rtl="0" algn="l">
              <a:spcBef>
                <a:spcPts val="1600"/>
              </a:spcBef>
              <a:spcAft>
                <a:spcPts val="1600"/>
              </a:spcAft>
              <a:buNone/>
            </a:pPr>
            <a:r>
              <a:rPr lang="en" sz="1800"/>
              <a:t>The team will learn by learning Arduino and Raspberry PI. </a:t>
            </a:r>
            <a:endParaRPr sz="1800"/>
          </a:p>
        </p:txBody>
      </p:sp>
      <p:pic>
        <p:nvPicPr>
          <p:cNvPr id="143" name="Google Shape;143;p14"/>
          <p:cNvPicPr preferRelativeResize="0"/>
          <p:nvPr/>
        </p:nvPicPr>
        <p:blipFill>
          <a:blip r:embed="rId3">
            <a:alphaModFix/>
          </a:blip>
          <a:stretch>
            <a:fillRect/>
          </a:stretch>
        </p:blipFill>
        <p:spPr>
          <a:xfrm>
            <a:off x="7419500" y="66574"/>
            <a:ext cx="1632427" cy="108830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Firmware Engineering</a:t>
            </a:r>
            <a:endParaRPr/>
          </a:p>
        </p:txBody>
      </p:sp>
      <p:sp>
        <p:nvSpPr>
          <p:cNvPr id="149" name="Google Shape;149;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Arial"/>
              <a:buChar char="●"/>
            </a:pPr>
            <a:r>
              <a:rPr b="1" lang="en" sz="1800">
                <a:solidFill>
                  <a:srgbClr val="FFFFFF"/>
                </a:solidFill>
                <a:latin typeface="Arial"/>
                <a:ea typeface="Arial"/>
                <a:cs typeface="Arial"/>
                <a:sym typeface="Arial"/>
              </a:rPr>
              <a:t>The biggest difference is that firmware engineers work closer to the hardware on which their software is running. Because of this, a Firmware Engineer tends to have more intimate knowledge of digital circuit design, things like hardware clock signals, timing diagrams, and other such things </a:t>
            </a:r>
            <a:endParaRPr b="1" sz="1800">
              <a:solidFill>
                <a:srgbClr val="FFFFFF"/>
              </a:solidFill>
              <a:latin typeface="Arial"/>
              <a:ea typeface="Arial"/>
              <a:cs typeface="Arial"/>
              <a:sym typeface="Arial"/>
            </a:endParaRPr>
          </a:p>
          <a:p>
            <a:pPr indent="-342900" lvl="0" marL="457200" rtl="0" algn="l">
              <a:spcBef>
                <a:spcPts val="0"/>
              </a:spcBef>
              <a:spcAft>
                <a:spcPts val="0"/>
              </a:spcAft>
              <a:buClr>
                <a:srgbClr val="FFFFFF"/>
              </a:buClr>
              <a:buSzPts val="1800"/>
              <a:buFont typeface="Arial"/>
              <a:buChar char="●"/>
            </a:pPr>
            <a:r>
              <a:rPr b="1" lang="en" sz="1800" u="sng">
                <a:solidFill>
                  <a:schemeClr val="hlink"/>
                </a:solidFill>
                <a:latin typeface="Arial"/>
                <a:ea typeface="Arial"/>
                <a:cs typeface="Arial"/>
                <a:sym typeface="Arial"/>
                <a:hlinkClick r:id="rId3"/>
              </a:rPr>
              <a:t>http://wiki.c2.com/?FirmwareEngineer</a:t>
            </a:r>
            <a:r>
              <a:rPr b="1" lang="en" sz="1800">
                <a:solidFill>
                  <a:srgbClr val="FFFFFF"/>
                </a:solidFill>
                <a:latin typeface="Arial"/>
                <a:ea typeface="Arial"/>
                <a:cs typeface="Arial"/>
                <a:sym typeface="Arial"/>
              </a:rPr>
              <a:t> </a:t>
            </a:r>
            <a:endParaRPr b="1" sz="1800">
              <a:solidFill>
                <a:srgbClr val="FFFFFF"/>
              </a:solidFill>
              <a:latin typeface="Arial"/>
              <a:ea typeface="Arial"/>
              <a:cs typeface="Arial"/>
              <a:sym typeface="Arial"/>
            </a:endParaRPr>
          </a:p>
          <a:p>
            <a:pPr indent="0" lvl="0" marL="0" rtl="0" algn="l">
              <a:spcBef>
                <a:spcPts val="1600"/>
              </a:spcBef>
              <a:spcAft>
                <a:spcPts val="1600"/>
              </a:spcAft>
              <a:buNone/>
            </a:pPr>
            <a:r>
              <a:t/>
            </a:r>
            <a:endParaRPr b="1" sz="1800">
              <a:solidFill>
                <a:srgbClr val="FFFFFF"/>
              </a:solidFill>
              <a:latin typeface="Arial"/>
              <a:ea typeface="Arial"/>
              <a:cs typeface="Arial"/>
              <a:sym typeface="Arial"/>
            </a:endParaRPr>
          </a:p>
        </p:txBody>
      </p:sp>
      <p:pic>
        <p:nvPicPr>
          <p:cNvPr id="150" name="Google Shape;150;p15"/>
          <p:cNvPicPr preferRelativeResize="0"/>
          <p:nvPr/>
        </p:nvPicPr>
        <p:blipFill>
          <a:blip r:embed="rId4">
            <a:alphaModFix/>
          </a:blip>
          <a:stretch>
            <a:fillRect/>
          </a:stretch>
        </p:blipFill>
        <p:spPr>
          <a:xfrm>
            <a:off x="7419500" y="66574"/>
            <a:ext cx="1632427" cy="108830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Electronic Engineering</a:t>
            </a:r>
            <a:endParaRPr/>
          </a:p>
        </p:txBody>
      </p:sp>
      <p:sp>
        <p:nvSpPr>
          <p:cNvPr id="156" name="Google Shape;156;p16"/>
          <p:cNvSpPr txBox="1"/>
          <p:nvPr/>
        </p:nvSpPr>
        <p:spPr>
          <a:xfrm>
            <a:off x="700600" y="1640475"/>
            <a:ext cx="7894800" cy="3195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b="1" lang="en" sz="1800">
                <a:solidFill>
                  <a:srgbClr val="FFFFFF"/>
                </a:solidFill>
              </a:rPr>
              <a:t>Electronic engineering utilises a variety of different types of electronic components from the more traditional analogue components through to digital electronic components, microprocessors and microcontrollers as well as programmable logic devices. This means that electronic engineering can incorporate a large variety of different areas</a:t>
            </a:r>
            <a:endParaRPr b="1" sz="1800">
              <a:solidFill>
                <a:srgbClr val="FFFFFF"/>
              </a:solidFill>
            </a:endParaRPr>
          </a:p>
          <a:p>
            <a:pPr indent="0" lvl="0" marL="457200" rtl="0" algn="l">
              <a:spcBef>
                <a:spcPts val="0"/>
              </a:spcBef>
              <a:spcAft>
                <a:spcPts val="0"/>
              </a:spcAft>
              <a:buNone/>
            </a:pPr>
            <a:r>
              <a:t/>
            </a:r>
            <a:endParaRPr b="1" sz="1800">
              <a:solidFill>
                <a:srgbClr val="FFFFFF"/>
              </a:solidFill>
            </a:endParaRPr>
          </a:p>
          <a:p>
            <a:pPr indent="-298450" lvl="0" marL="457200" rtl="0" algn="l">
              <a:spcBef>
                <a:spcPts val="0"/>
              </a:spcBef>
              <a:spcAft>
                <a:spcPts val="0"/>
              </a:spcAft>
              <a:buClr>
                <a:srgbClr val="FFFFFF"/>
              </a:buClr>
              <a:buSzPts val="1100"/>
              <a:buChar char="●"/>
            </a:pPr>
            <a:r>
              <a:rPr b="1" lang="en" sz="1100" u="sng">
                <a:solidFill>
                  <a:schemeClr val="hlink"/>
                </a:solidFill>
                <a:hlinkClick r:id="rId3"/>
              </a:rPr>
              <a:t>https://www.electronics-notes.com/articles/becoming-an-engineer/electronics-engineering/what-is-electronic-engineering.php</a:t>
            </a:r>
            <a:endParaRPr b="1" sz="1800">
              <a:solidFill>
                <a:srgbClr val="FFFFFF"/>
              </a:solidFill>
            </a:endParaRPr>
          </a:p>
        </p:txBody>
      </p:sp>
      <p:pic>
        <p:nvPicPr>
          <p:cNvPr id="157" name="Google Shape;157;p16"/>
          <p:cNvPicPr preferRelativeResize="0"/>
          <p:nvPr/>
        </p:nvPicPr>
        <p:blipFill>
          <a:blip r:embed="rId4">
            <a:alphaModFix/>
          </a:blip>
          <a:stretch>
            <a:fillRect/>
          </a:stretch>
        </p:blipFill>
        <p:spPr>
          <a:xfrm>
            <a:off x="7419500" y="66574"/>
            <a:ext cx="1632427" cy="108830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microcontroller? </a:t>
            </a:r>
            <a:endParaRPr/>
          </a:p>
        </p:txBody>
      </p:sp>
      <p:sp>
        <p:nvSpPr>
          <p:cNvPr id="163" name="Google Shape;163;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Electrical Appliances such as ovens, toasters, lamps and many more require some computing power. </a:t>
            </a:r>
            <a:endParaRPr sz="1800"/>
          </a:p>
          <a:p>
            <a:pPr indent="-342900" lvl="0" marL="457200" rtl="0" algn="l">
              <a:spcBef>
                <a:spcPts val="0"/>
              </a:spcBef>
              <a:spcAft>
                <a:spcPts val="0"/>
              </a:spcAft>
              <a:buSzPts val="1800"/>
              <a:buChar char="●"/>
            </a:pPr>
            <a:r>
              <a:rPr lang="en" sz="1800"/>
              <a:t>A microcontroller consists of processors, memory, input and output, all on a chip. </a:t>
            </a:r>
            <a:endParaRPr sz="1800"/>
          </a:p>
          <a:p>
            <a:pPr indent="-342900" lvl="0" marL="457200" rtl="0" algn="l">
              <a:spcBef>
                <a:spcPts val="0"/>
              </a:spcBef>
              <a:spcAft>
                <a:spcPts val="0"/>
              </a:spcAft>
              <a:buSzPts val="1800"/>
              <a:buChar char="●"/>
            </a:pPr>
            <a:r>
              <a:rPr lang="en" sz="1800"/>
              <a:t>Arduino is an example contains a microcontroller. </a:t>
            </a:r>
            <a:endParaRPr sz="1800"/>
          </a:p>
          <a:p>
            <a:pPr indent="-342900" lvl="1" marL="914400" rtl="0" algn="l">
              <a:spcBef>
                <a:spcPts val="0"/>
              </a:spcBef>
              <a:spcAft>
                <a:spcPts val="0"/>
              </a:spcAft>
              <a:buSzPts val="1800"/>
              <a:buChar char="○"/>
            </a:pPr>
            <a:r>
              <a:rPr lang="en" sz="1800"/>
              <a:t>The arduino is overpowered as some components may not be used for our purpose. </a:t>
            </a:r>
            <a:endParaRPr sz="1800"/>
          </a:p>
        </p:txBody>
      </p:sp>
      <p:pic>
        <p:nvPicPr>
          <p:cNvPr id="164" name="Google Shape;164;p17"/>
          <p:cNvPicPr preferRelativeResize="0"/>
          <p:nvPr/>
        </p:nvPicPr>
        <p:blipFill>
          <a:blip r:embed="rId3">
            <a:alphaModFix/>
          </a:blip>
          <a:stretch>
            <a:fillRect/>
          </a:stretch>
        </p:blipFill>
        <p:spPr>
          <a:xfrm>
            <a:off x="7419500" y="66574"/>
            <a:ext cx="1632427" cy="10883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PCB? </a:t>
            </a:r>
            <a:endParaRPr/>
          </a:p>
        </p:txBody>
      </p:sp>
      <p:sp>
        <p:nvSpPr>
          <p:cNvPr id="170" name="Google Shape;170;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Printed Circuit Board </a:t>
            </a:r>
            <a:endParaRPr sz="1800"/>
          </a:p>
          <a:p>
            <a:pPr indent="-342900" lvl="0" marL="457200" rtl="0" algn="l">
              <a:spcBef>
                <a:spcPts val="0"/>
              </a:spcBef>
              <a:spcAft>
                <a:spcPts val="0"/>
              </a:spcAft>
              <a:buSzPts val="1800"/>
              <a:buChar char="●"/>
            </a:pPr>
            <a:r>
              <a:rPr lang="en" sz="1800"/>
              <a:t>Components</a:t>
            </a:r>
            <a:r>
              <a:rPr lang="en" sz="1800"/>
              <a:t> such as a </a:t>
            </a:r>
            <a:r>
              <a:rPr lang="en" sz="1800"/>
              <a:t>capacitor</a:t>
            </a:r>
            <a:r>
              <a:rPr lang="en" sz="1800"/>
              <a:t>, resistors, transistors, need to be connected in order to create an electronic device, using wires is  </a:t>
            </a:r>
            <a:r>
              <a:rPr lang="en" sz="1800"/>
              <a:t>inefficient</a:t>
            </a:r>
            <a:r>
              <a:rPr lang="en" sz="1800"/>
              <a:t>. </a:t>
            </a:r>
            <a:endParaRPr sz="1800"/>
          </a:p>
          <a:p>
            <a:pPr indent="-342900" lvl="0" marL="457200" rtl="0" algn="l">
              <a:spcBef>
                <a:spcPts val="0"/>
              </a:spcBef>
              <a:spcAft>
                <a:spcPts val="0"/>
              </a:spcAft>
              <a:buSzPts val="1800"/>
              <a:buChar char="●"/>
            </a:pPr>
            <a:r>
              <a:rPr lang="en" sz="1800"/>
              <a:t>A PCB connects the components together. </a:t>
            </a:r>
            <a:endParaRPr sz="1800"/>
          </a:p>
          <a:p>
            <a:pPr indent="-342900" lvl="0" marL="457200" rtl="0" algn="l">
              <a:spcBef>
                <a:spcPts val="0"/>
              </a:spcBef>
              <a:spcAft>
                <a:spcPts val="0"/>
              </a:spcAft>
              <a:buSzPts val="1800"/>
              <a:buChar char="●"/>
            </a:pPr>
            <a:r>
              <a:rPr lang="en" sz="1800"/>
              <a:t>The wiring is integrated into the board. </a:t>
            </a:r>
            <a:endParaRPr sz="1800"/>
          </a:p>
          <a:p>
            <a:pPr indent="-342900" lvl="0" marL="457200" rtl="0" algn="l">
              <a:spcBef>
                <a:spcPts val="0"/>
              </a:spcBef>
              <a:spcAft>
                <a:spcPts val="0"/>
              </a:spcAft>
              <a:buSzPts val="1800"/>
              <a:buChar char="●"/>
            </a:pPr>
            <a:r>
              <a:rPr lang="en" sz="1800"/>
              <a:t>Create the board → Solder components</a:t>
            </a:r>
            <a:endParaRPr sz="1800"/>
          </a:p>
          <a:p>
            <a:pPr indent="0" lvl="0" marL="0" rtl="0" algn="l">
              <a:spcBef>
                <a:spcPts val="1600"/>
              </a:spcBef>
              <a:spcAft>
                <a:spcPts val="1600"/>
              </a:spcAft>
              <a:buNone/>
            </a:pPr>
            <a:r>
              <a:t/>
            </a:r>
            <a:endParaRPr sz="1800"/>
          </a:p>
        </p:txBody>
      </p:sp>
      <p:pic>
        <p:nvPicPr>
          <p:cNvPr id="171" name="Google Shape;171;p18"/>
          <p:cNvPicPr preferRelativeResize="0"/>
          <p:nvPr/>
        </p:nvPicPr>
        <p:blipFill>
          <a:blip r:embed="rId3">
            <a:alphaModFix/>
          </a:blip>
          <a:stretch>
            <a:fillRect/>
          </a:stretch>
        </p:blipFill>
        <p:spPr>
          <a:xfrm>
            <a:off x="6645625" y="2897375"/>
            <a:ext cx="1690774" cy="1690774"/>
          </a:xfrm>
          <a:prstGeom prst="rect">
            <a:avLst/>
          </a:prstGeom>
          <a:noFill/>
          <a:ln>
            <a:noFill/>
          </a:ln>
        </p:spPr>
      </p:pic>
      <p:pic>
        <p:nvPicPr>
          <p:cNvPr id="172" name="Google Shape;172;p18"/>
          <p:cNvPicPr preferRelativeResize="0"/>
          <p:nvPr/>
        </p:nvPicPr>
        <p:blipFill>
          <a:blip r:embed="rId4">
            <a:alphaModFix/>
          </a:blip>
          <a:stretch>
            <a:fillRect/>
          </a:stretch>
        </p:blipFill>
        <p:spPr>
          <a:xfrm>
            <a:off x="7419500" y="66574"/>
            <a:ext cx="1632427" cy="108830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1212050" y="211470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t>Understanding Electricity</a:t>
            </a:r>
            <a:endParaRPr b="1" sz="3000"/>
          </a:p>
        </p:txBody>
      </p:sp>
      <p:pic>
        <p:nvPicPr>
          <p:cNvPr id="178" name="Google Shape;178;p19"/>
          <p:cNvPicPr preferRelativeResize="0"/>
          <p:nvPr/>
        </p:nvPicPr>
        <p:blipFill>
          <a:blip r:embed="rId3">
            <a:alphaModFix/>
          </a:blip>
          <a:stretch>
            <a:fillRect/>
          </a:stretch>
        </p:blipFill>
        <p:spPr>
          <a:xfrm>
            <a:off x="7419500" y="66574"/>
            <a:ext cx="1632427" cy="10883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Trebuchet MS"/>
                <a:ea typeface="Trebuchet MS"/>
                <a:cs typeface="Trebuchet MS"/>
                <a:sym typeface="Trebuchet MS"/>
              </a:rPr>
              <a:t>Electrical Charge </a:t>
            </a:r>
            <a:endParaRPr/>
          </a:p>
        </p:txBody>
      </p:sp>
      <p:sp>
        <p:nvSpPr>
          <p:cNvPr id="184" name="Google Shape;184;p20"/>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342900" lvl="0" marL="457200" rtl="0" algn="l">
              <a:lnSpc>
                <a:spcPct val="90000"/>
              </a:lnSpc>
              <a:spcBef>
                <a:spcPts val="1000"/>
              </a:spcBef>
              <a:spcAft>
                <a:spcPts val="0"/>
              </a:spcAft>
              <a:buSzPts val="1800"/>
              <a:buFont typeface="Times"/>
              <a:buChar char="●"/>
            </a:pPr>
            <a:r>
              <a:rPr lang="en" sz="1800">
                <a:solidFill>
                  <a:srgbClr val="FFFFFF"/>
                </a:solidFill>
                <a:latin typeface="Times"/>
                <a:ea typeface="Times"/>
                <a:cs typeface="Times"/>
                <a:sym typeface="Times"/>
              </a:rPr>
              <a:t>“The flow of electrons”</a:t>
            </a:r>
            <a:endParaRPr sz="1800">
              <a:solidFill>
                <a:srgbClr val="FFFFFF"/>
              </a:solidFill>
              <a:latin typeface="Times"/>
              <a:ea typeface="Times"/>
              <a:cs typeface="Times"/>
              <a:sym typeface="Times"/>
            </a:endParaRPr>
          </a:p>
          <a:p>
            <a:pPr indent="-342900" lvl="1" marL="914400" rtl="0" algn="l">
              <a:lnSpc>
                <a:spcPct val="90000"/>
              </a:lnSpc>
              <a:spcBef>
                <a:spcPts val="0"/>
              </a:spcBef>
              <a:spcAft>
                <a:spcPts val="0"/>
              </a:spcAft>
              <a:buSzPts val="1800"/>
              <a:buFont typeface="Times"/>
              <a:buChar char="○"/>
            </a:pPr>
            <a:r>
              <a:rPr lang="en" sz="1800">
                <a:solidFill>
                  <a:srgbClr val="FFFFFF"/>
                </a:solidFill>
                <a:latin typeface="Times"/>
                <a:ea typeface="Times"/>
                <a:cs typeface="Times"/>
                <a:sym typeface="Times"/>
              </a:rPr>
              <a:t>Atoms consist of </a:t>
            </a:r>
            <a:r>
              <a:rPr lang="en" sz="1800">
                <a:solidFill>
                  <a:srgbClr val="000000"/>
                </a:solidFill>
                <a:latin typeface="Times"/>
                <a:ea typeface="Times"/>
                <a:cs typeface="Times"/>
                <a:sym typeface="Times"/>
              </a:rPr>
              <a:t>•</a:t>
            </a:r>
            <a:r>
              <a:rPr lang="en" sz="1800">
                <a:solidFill>
                  <a:srgbClr val="FFFFFF"/>
                </a:solidFill>
                <a:latin typeface="Times"/>
                <a:ea typeface="Times"/>
                <a:cs typeface="Times"/>
                <a:sym typeface="Times"/>
              </a:rPr>
              <a:t>Protons, Neutrons, Electrons</a:t>
            </a:r>
            <a:endParaRPr sz="1800">
              <a:solidFill>
                <a:srgbClr val="FFFFFF"/>
              </a:solidFill>
              <a:latin typeface="Times"/>
              <a:ea typeface="Times"/>
              <a:cs typeface="Times"/>
              <a:sym typeface="Times"/>
            </a:endParaRPr>
          </a:p>
          <a:p>
            <a:pPr indent="-342900" lvl="0" marL="457200" rtl="0" algn="l">
              <a:lnSpc>
                <a:spcPct val="90000"/>
              </a:lnSpc>
              <a:spcBef>
                <a:spcPts val="0"/>
              </a:spcBef>
              <a:spcAft>
                <a:spcPts val="0"/>
              </a:spcAft>
              <a:buSzPts val="1800"/>
              <a:buFont typeface="Times"/>
              <a:buChar char="●"/>
            </a:pPr>
            <a:r>
              <a:rPr lang="en" sz="1800">
                <a:solidFill>
                  <a:srgbClr val="FFFFFF"/>
                </a:solidFill>
                <a:latin typeface="Times"/>
                <a:ea typeface="Times"/>
                <a:cs typeface="Times"/>
                <a:sym typeface="Times"/>
              </a:rPr>
              <a:t>How electrical charge is measured. (Coulombs C)</a:t>
            </a:r>
            <a:endParaRPr sz="1800">
              <a:solidFill>
                <a:srgbClr val="FFFFFF"/>
              </a:solidFill>
              <a:latin typeface="Times"/>
              <a:ea typeface="Times"/>
              <a:cs typeface="Times"/>
              <a:sym typeface="Times"/>
            </a:endParaRPr>
          </a:p>
          <a:p>
            <a:pPr indent="-342900" lvl="1" marL="914400" rtl="0" algn="l">
              <a:lnSpc>
                <a:spcPct val="90000"/>
              </a:lnSpc>
              <a:spcBef>
                <a:spcPts val="0"/>
              </a:spcBef>
              <a:spcAft>
                <a:spcPts val="0"/>
              </a:spcAft>
              <a:buSzPts val="1800"/>
              <a:buFont typeface="Times"/>
              <a:buChar char="○"/>
            </a:pPr>
            <a:r>
              <a:rPr lang="en" sz="1800">
                <a:solidFill>
                  <a:srgbClr val="FFFFFF"/>
                </a:solidFill>
                <a:latin typeface="Times"/>
                <a:ea typeface="Times"/>
                <a:cs typeface="Times"/>
                <a:sym typeface="Times"/>
              </a:rPr>
              <a:t>1 coulomb = 6.242x10^(18)</a:t>
            </a:r>
            <a:endParaRPr sz="1800">
              <a:solidFill>
                <a:srgbClr val="FFFFFF"/>
              </a:solidFill>
              <a:latin typeface="Times"/>
              <a:ea typeface="Times"/>
              <a:cs typeface="Times"/>
              <a:sym typeface="Times"/>
            </a:endParaRPr>
          </a:p>
          <a:p>
            <a:pPr indent="-342900" lvl="0" marL="457200" rtl="0" algn="l">
              <a:lnSpc>
                <a:spcPct val="90000"/>
              </a:lnSpc>
              <a:spcBef>
                <a:spcPts val="0"/>
              </a:spcBef>
              <a:spcAft>
                <a:spcPts val="0"/>
              </a:spcAft>
              <a:buSzPts val="1800"/>
              <a:buFont typeface="Times"/>
              <a:buChar char="●"/>
            </a:pPr>
            <a:r>
              <a:rPr lang="en" sz="1800">
                <a:solidFill>
                  <a:srgbClr val="FFFFFF"/>
                </a:solidFill>
                <a:latin typeface="Times"/>
                <a:ea typeface="Times"/>
                <a:cs typeface="Times"/>
                <a:sym typeface="Times"/>
              </a:rPr>
              <a:t>Two opposite charged particles they attract.</a:t>
            </a:r>
            <a:endParaRPr sz="1800">
              <a:solidFill>
                <a:srgbClr val="FFFFFF"/>
              </a:solidFill>
              <a:latin typeface="Times"/>
              <a:ea typeface="Times"/>
              <a:cs typeface="Times"/>
              <a:sym typeface="Times"/>
            </a:endParaRPr>
          </a:p>
          <a:p>
            <a:pPr indent="-342900" lvl="0" marL="457200" rtl="0" algn="l">
              <a:lnSpc>
                <a:spcPct val="90000"/>
              </a:lnSpc>
              <a:spcBef>
                <a:spcPts val="0"/>
              </a:spcBef>
              <a:spcAft>
                <a:spcPts val="0"/>
              </a:spcAft>
              <a:buSzPts val="1800"/>
              <a:buFont typeface="Times"/>
              <a:buChar char="●"/>
            </a:pPr>
            <a:r>
              <a:rPr lang="en" sz="1800">
                <a:solidFill>
                  <a:srgbClr val="FFFFFF"/>
                </a:solidFill>
                <a:latin typeface="Times"/>
                <a:ea typeface="Times"/>
                <a:cs typeface="Times"/>
                <a:sym typeface="Times"/>
              </a:rPr>
              <a:t>Two similar charged particles repel.</a:t>
            </a:r>
            <a:endParaRPr sz="1800">
              <a:solidFill>
                <a:srgbClr val="FFFFFF"/>
              </a:solidFill>
              <a:latin typeface="Times"/>
              <a:ea typeface="Times"/>
              <a:cs typeface="Times"/>
              <a:sym typeface="Times"/>
            </a:endParaRPr>
          </a:p>
          <a:p>
            <a:pPr indent="-342900" lvl="0" marL="457200" rtl="0" algn="l">
              <a:lnSpc>
                <a:spcPct val="90000"/>
              </a:lnSpc>
              <a:spcBef>
                <a:spcPts val="0"/>
              </a:spcBef>
              <a:spcAft>
                <a:spcPts val="0"/>
              </a:spcAft>
              <a:buSzPts val="1800"/>
              <a:buFont typeface="Times"/>
              <a:buChar char="●"/>
            </a:pPr>
            <a:r>
              <a:rPr lang="en" sz="1800">
                <a:solidFill>
                  <a:srgbClr val="FFFFFF"/>
                </a:solidFill>
                <a:latin typeface="Times"/>
                <a:ea typeface="Times"/>
                <a:cs typeface="Times"/>
                <a:sym typeface="Times"/>
              </a:rPr>
              <a:t>Gaining electrons makes an object negatively charged.</a:t>
            </a:r>
            <a:endParaRPr sz="1800">
              <a:solidFill>
                <a:srgbClr val="FFFFFF"/>
              </a:solidFill>
              <a:latin typeface="Times"/>
              <a:ea typeface="Times"/>
              <a:cs typeface="Times"/>
              <a:sym typeface="Times"/>
            </a:endParaRPr>
          </a:p>
          <a:p>
            <a:pPr indent="-342900" lvl="0" marL="457200" rtl="0" algn="l">
              <a:lnSpc>
                <a:spcPct val="90000"/>
              </a:lnSpc>
              <a:spcBef>
                <a:spcPts val="0"/>
              </a:spcBef>
              <a:spcAft>
                <a:spcPts val="0"/>
              </a:spcAft>
              <a:buSzPts val="1800"/>
              <a:buFont typeface="Times"/>
              <a:buChar char="●"/>
            </a:pPr>
            <a:r>
              <a:rPr lang="en" sz="1800">
                <a:solidFill>
                  <a:srgbClr val="FFFFFF"/>
                </a:solidFill>
                <a:latin typeface="Times"/>
                <a:ea typeface="Times"/>
                <a:cs typeface="Times"/>
                <a:sym typeface="Times"/>
              </a:rPr>
              <a:t>Losing electrons makes the object positively charged.</a:t>
            </a:r>
            <a:endParaRPr sz="1800">
              <a:latin typeface="Times"/>
              <a:ea typeface="Times"/>
              <a:cs typeface="Times"/>
              <a:sym typeface="Times"/>
            </a:endParaRPr>
          </a:p>
        </p:txBody>
      </p:sp>
      <p:pic>
        <p:nvPicPr>
          <p:cNvPr id="185" name="Google Shape;185;p20"/>
          <p:cNvPicPr preferRelativeResize="0"/>
          <p:nvPr/>
        </p:nvPicPr>
        <p:blipFill>
          <a:blip r:embed="rId3">
            <a:alphaModFix/>
          </a:blip>
          <a:stretch>
            <a:fillRect/>
          </a:stretch>
        </p:blipFill>
        <p:spPr>
          <a:xfrm>
            <a:off x="7419500" y="66574"/>
            <a:ext cx="1632427" cy="108830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Conductivity </a:t>
            </a:r>
            <a:endParaRPr/>
          </a:p>
        </p:txBody>
      </p:sp>
      <p:sp>
        <p:nvSpPr>
          <p:cNvPr id="191" name="Google Shape;191;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How well electrons move through a “medium”. </a:t>
            </a:r>
            <a:endParaRPr sz="1800"/>
          </a:p>
          <a:p>
            <a:pPr indent="-342900" lvl="1" marL="914400" rtl="0" algn="l">
              <a:spcBef>
                <a:spcPts val="0"/>
              </a:spcBef>
              <a:spcAft>
                <a:spcPts val="0"/>
              </a:spcAft>
              <a:buSzPts val="1800"/>
              <a:buChar char="○"/>
            </a:pPr>
            <a:r>
              <a:rPr lang="en" sz="1800"/>
              <a:t>Different material allow electrons to move freely, some do not. </a:t>
            </a:r>
            <a:endParaRPr sz="1800"/>
          </a:p>
          <a:p>
            <a:pPr indent="-342900" lvl="1" marL="914400" rtl="0" algn="l">
              <a:spcBef>
                <a:spcPts val="0"/>
              </a:spcBef>
              <a:spcAft>
                <a:spcPts val="0"/>
              </a:spcAft>
              <a:buSzPts val="1800"/>
              <a:buChar char="○"/>
            </a:pPr>
            <a:r>
              <a:rPr lang="en" sz="1800"/>
              <a:t>Copper and gold are very conductive. </a:t>
            </a:r>
            <a:endParaRPr sz="1800"/>
          </a:p>
          <a:p>
            <a:pPr indent="-342900" lvl="0" marL="457200" rtl="0" algn="l">
              <a:spcBef>
                <a:spcPts val="0"/>
              </a:spcBef>
              <a:spcAft>
                <a:spcPts val="0"/>
              </a:spcAft>
              <a:buSzPts val="1800"/>
              <a:buChar char="●"/>
            </a:pPr>
            <a:r>
              <a:rPr lang="en" sz="1800"/>
              <a:t>Insulators do not allow electrons to move freely. </a:t>
            </a:r>
            <a:endParaRPr sz="1800"/>
          </a:p>
          <a:p>
            <a:pPr indent="-342900" lvl="1" marL="914400" rtl="0" algn="l">
              <a:spcBef>
                <a:spcPts val="0"/>
              </a:spcBef>
              <a:spcAft>
                <a:spcPts val="0"/>
              </a:spcAft>
              <a:buSzPts val="1800"/>
              <a:buChar char="○"/>
            </a:pPr>
            <a:r>
              <a:rPr lang="en" sz="1800"/>
              <a:t>Plastic, paper, or rubber. </a:t>
            </a:r>
            <a:endParaRPr sz="1800"/>
          </a:p>
          <a:p>
            <a:pPr indent="-342900" lvl="0" marL="457200" rtl="0" algn="l">
              <a:spcBef>
                <a:spcPts val="0"/>
              </a:spcBef>
              <a:spcAft>
                <a:spcPts val="0"/>
              </a:spcAft>
              <a:buSzPts val="1800"/>
              <a:buChar char="●"/>
            </a:pPr>
            <a:r>
              <a:rPr lang="en" sz="1800"/>
              <a:t>Temperature may change the conductivity of materials. </a:t>
            </a:r>
            <a:endParaRPr sz="1800"/>
          </a:p>
          <a:p>
            <a:pPr indent="-342900" lvl="0" marL="457200" rtl="0" algn="l">
              <a:spcBef>
                <a:spcPts val="0"/>
              </a:spcBef>
              <a:spcAft>
                <a:spcPts val="0"/>
              </a:spcAft>
              <a:buSzPts val="1800"/>
              <a:buChar char="●"/>
            </a:pPr>
            <a:r>
              <a:rPr lang="en" sz="1800"/>
              <a:t>Electrical Wire is  made of copper encased by plastic. </a:t>
            </a:r>
            <a:endParaRPr sz="1800"/>
          </a:p>
        </p:txBody>
      </p:sp>
      <p:pic>
        <p:nvPicPr>
          <p:cNvPr id="192" name="Google Shape;192;p21"/>
          <p:cNvPicPr preferRelativeResize="0"/>
          <p:nvPr/>
        </p:nvPicPr>
        <p:blipFill>
          <a:blip r:embed="rId3">
            <a:alphaModFix/>
          </a:blip>
          <a:stretch>
            <a:fillRect/>
          </a:stretch>
        </p:blipFill>
        <p:spPr>
          <a:xfrm>
            <a:off x="7180750" y="3822850"/>
            <a:ext cx="1871174" cy="1247450"/>
          </a:xfrm>
          <a:prstGeom prst="rect">
            <a:avLst/>
          </a:prstGeom>
          <a:noFill/>
          <a:ln>
            <a:noFill/>
          </a:ln>
        </p:spPr>
      </p:pic>
      <p:pic>
        <p:nvPicPr>
          <p:cNvPr id="193" name="Google Shape;193;p21"/>
          <p:cNvPicPr preferRelativeResize="0"/>
          <p:nvPr/>
        </p:nvPicPr>
        <p:blipFill>
          <a:blip r:embed="rId4">
            <a:alphaModFix/>
          </a:blip>
          <a:stretch>
            <a:fillRect/>
          </a:stretch>
        </p:blipFill>
        <p:spPr>
          <a:xfrm>
            <a:off x="7419500" y="66574"/>
            <a:ext cx="1632427" cy="108830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