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1" r:id="rId4"/>
    <p:sldId id="259" r:id="rId5"/>
    <p:sldId id="260" r:id="rId6"/>
  </p:sldIdLst>
  <p:sldSz cx="180006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5" userDrawn="1">
          <p15:clr>
            <a:srgbClr val="A4A3A4"/>
          </p15:clr>
        </p15:guide>
        <p15:guide id="2" pos="56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4B8B"/>
    <a:srgbClr val="DCACBB"/>
    <a:srgbClr val="07C1BD"/>
    <a:srgbClr val="8FFBF8"/>
    <a:srgbClr val="FFFFEB"/>
    <a:srgbClr val="D7FFAF"/>
    <a:srgbClr val="DCF7D3"/>
    <a:srgbClr val="EBF8FF"/>
    <a:srgbClr val="CCFFFF"/>
    <a:srgbClr val="FFE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914" y="114"/>
      </p:cViewPr>
      <p:guideLst>
        <p:guide orient="horz" pos="4535"/>
        <p:guide pos="56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703"/>
            <a:ext cx="15300564" cy="501340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5D20-BA7C-4151-A560-8C3B03F4682E}" type="datetimeFigureOut">
              <a:rPr lang="fr-FR" smtClean="0"/>
              <a:t>25/10/2018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C34E-3ED3-4BD5-A982-EAF3BD416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62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5D20-BA7C-4151-A560-8C3B03F4682E}" type="datetimeFigureOut">
              <a:rPr lang="fr-FR" smtClean="0"/>
              <a:t>25/10/2018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C34E-3ED3-4BD5-A982-EAF3BD416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59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6678"/>
            <a:ext cx="3881393" cy="1220351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6678"/>
            <a:ext cx="11419171" cy="1220351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5D20-BA7C-4151-A560-8C3B03F4682E}" type="datetimeFigureOut">
              <a:rPr lang="fr-FR" smtClean="0"/>
              <a:t>25/10/2018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C34E-3ED3-4BD5-A982-EAF3BD416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62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5D20-BA7C-4151-A560-8C3B03F4682E}" type="datetimeFigureOut">
              <a:rPr lang="fr-FR" smtClean="0"/>
              <a:t>25/10/2018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C34E-3ED3-4BD5-A982-EAF3BD416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37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057"/>
            <a:ext cx="15525572" cy="59900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6813"/>
            <a:ext cx="15525572" cy="315004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5D20-BA7C-4151-A560-8C3B03F4682E}" type="datetimeFigureOut">
              <a:rPr lang="fr-FR" smtClean="0"/>
              <a:t>25/10/2018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C34E-3ED3-4BD5-A982-EAF3BD416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11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390"/>
            <a:ext cx="7650282" cy="913680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390"/>
            <a:ext cx="7650282" cy="913680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5D20-BA7C-4151-A560-8C3B03F4682E}" type="datetimeFigureOut">
              <a:rPr lang="fr-FR" smtClean="0"/>
              <a:t>25/10/2018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C34E-3ED3-4BD5-A982-EAF3BD416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681"/>
            <a:ext cx="15525572" cy="278337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0053"/>
            <a:ext cx="7615123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0078"/>
            <a:ext cx="7615123" cy="773678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053"/>
            <a:ext cx="7652626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078"/>
            <a:ext cx="7652626" cy="773678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5D20-BA7C-4151-A560-8C3B03F4682E}" type="datetimeFigureOut">
              <a:rPr lang="fr-FR" smtClean="0"/>
              <a:t>25/10/2018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C34E-3ED3-4BD5-A982-EAF3BD416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18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5D20-BA7C-4151-A560-8C3B03F4682E}" type="datetimeFigureOut">
              <a:rPr lang="fr-FR" smtClean="0"/>
              <a:t>25/10/2018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C34E-3ED3-4BD5-A982-EAF3BD416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62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5D20-BA7C-4151-A560-8C3B03F4682E}" type="datetimeFigureOut">
              <a:rPr lang="fr-FR" smtClean="0"/>
              <a:t>25/10/2018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C34E-3ED3-4BD5-A982-EAF3BD416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57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367"/>
            <a:ext cx="9112836" cy="1023348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5D20-BA7C-4151-A560-8C3B03F4682E}" type="datetimeFigureOut">
              <a:rPr lang="fr-FR" smtClean="0"/>
              <a:t>25/10/2018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C34E-3ED3-4BD5-A982-EAF3BD416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79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367"/>
            <a:ext cx="9112836" cy="1023348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5D20-BA7C-4151-A560-8C3B03F4682E}" type="datetimeFigureOut">
              <a:rPr lang="fr-FR" smtClean="0"/>
              <a:t>25/10/2018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C34E-3ED3-4BD5-A982-EAF3BD416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89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681"/>
            <a:ext cx="1552557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390"/>
            <a:ext cx="1552557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B5D20-BA7C-4151-A560-8C3B03F4682E}" type="datetimeFigureOut">
              <a:rPr lang="fr-FR" smtClean="0"/>
              <a:t>25/10/2018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6867"/>
            <a:ext cx="607522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CC34E-3ED3-4BD5-A982-EAF3BD416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52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4561188" y="1000180"/>
            <a:ext cx="2842409" cy="13098174"/>
          </a:xfrm>
          <a:prstGeom prst="rect">
            <a:avLst/>
          </a:prstGeom>
          <a:solidFill>
            <a:srgbClr val="D7FFA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80873" y="3764466"/>
            <a:ext cx="2446101" cy="957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4780873" y="1717667"/>
            <a:ext cx="2446102" cy="16470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991630" y="1000180"/>
            <a:ext cx="3809678" cy="13098172"/>
          </a:xfrm>
          <a:prstGeom prst="rect">
            <a:avLst/>
          </a:prstGeom>
          <a:solidFill>
            <a:srgbClr val="8FFBF8"/>
          </a:solidFill>
          <a:ln>
            <a:solidFill>
              <a:srgbClr val="07C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07089" y="190644"/>
            <a:ext cx="3295291" cy="448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Home directory: AWC_DSM </a:t>
            </a:r>
          </a:p>
        </p:txBody>
      </p:sp>
      <p:sp>
        <p:nvSpPr>
          <p:cNvPr id="7" name="Rectangle 6"/>
          <p:cNvSpPr/>
          <p:nvPr/>
        </p:nvSpPr>
        <p:spPr>
          <a:xfrm>
            <a:off x="12784754" y="1000178"/>
            <a:ext cx="4107543" cy="13098174"/>
          </a:xfrm>
          <a:prstGeom prst="rect">
            <a:avLst/>
          </a:prstGeom>
          <a:solidFill>
            <a:srgbClr val="DCACBB"/>
          </a:solidFill>
          <a:ln>
            <a:solidFill>
              <a:srgbClr val="BE2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8342109" y="2145823"/>
            <a:ext cx="3202220" cy="448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/>
            <a:r>
              <a:rPr lang="fr-FR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1-extraction_data_AWC</a:t>
            </a:r>
            <a:endParaRPr lang="fr-F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8019" y="2145825"/>
            <a:ext cx="2062074" cy="448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functions_texture.R</a:t>
            </a:r>
            <a:endParaRPr lang="fr-F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Connecteur droit avec flèche 11"/>
          <p:cNvCxnSpPr>
            <a:stCxn id="10" idx="3"/>
            <a:endCxn id="8" idx="1"/>
          </p:cNvCxnSpPr>
          <p:nvPr/>
        </p:nvCxnSpPr>
        <p:spPr>
          <a:xfrm flipV="1">
            <a:off x="7040093" y="2370110"/>
            <a:ext cx="1302016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989480" y="2145823"/>
            <a:ext cx="3628858" cy="448574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preparation_data_granulo_4.RData</a:t>
            </a:r>
          </a:p>
        </p:txBody>
      </p:sp>
      <p:cxnSp>
        <p:nvCxnSpPr>
          <p:cNvPr id="15" name="Connecteur droit avec flèche 14"/>
          <p:cNvCxnSpPr>
            <a:stCxn id="8" idx="3"/>
            <a:endCxn id="13" idx="1"/>
          </p:cNvCxnSpPr>
          <p:nvPr/>
        </p:nvCxnSpPr>
        <p:spPr>
          <a:xfrm>
            <a:off x="11544329" y="2370110"/>
            <a:ext cx="1445151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78019" y="2818686"/>
            <a:ext cx="2062074" cy="448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spline.lib.r</a:t>
            </a:r>
            <a:endParaRPr lang="fr-F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42109" y="2818684"/>
            <a:ext cx="3202221" cy="448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/>
            <a:r>
              <a:rPr lang="fr-FR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2-spline_granulo_AWC</a:t>
            </a:r>
            <a:endParaRPr lang="fr-F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Connecteur droit avec flèche 18"/>
          <p:cNvCxnSpPr>
            <a:stCxn id="10" idx="3"/>
            <a:endCxn id="18" idx="1"/>
          </p:cNvCxnSpPr>
          <p:nvPr/>
        </p:nvCxnSpPr>
        <p:spPr>
          <a:xfrm>
            <a:off x="7040093" y="2370112"/>
            <a:ext cx="1302016" cy="6728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7" idx="3"/>
            <a:endCxn id="18" idx="1"/>
          </p:cNvCxnSpPr>
          <p:nvPr/>
        </p:nvCxnSpPr>
        <p:spPr>
          <a:xfrm flipV="1">
            <a:off x="7040093" y="3042971"/>
            <a:ext cx="1302016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2989481" y="2818684"/>
            <a:ext cx="3628858" cy="448574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granulo_GSM.RData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4867931" y="1824039"/>
            <a:ext cx="2282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Original scripts by Marine Lacoste</a:t>
            </a:r>
          </a:p>
        </p:txBody>
      </p:sp>
      <p:cxnSp>
        <p:nvCxnSpPr>
          <p:cNvPr id="29" name="Connecteur droit avec flèche 28"/>
          <p:cNvCxnSpPr>
            <a:stCxn id="13" idx="1"/>
            <a:endCxn id="18" idx="3"/>
          </p:cNvCxnSpPr>
          <p:nvPr/>
        </p:nvCxnSpPr>
        <p:spPr>
          <a:xfrm flipH="1">
            <a:off x="11544330" y="2370110"/>
            <a:ext cx="1445150" cy="672861"/>
          </a:xfrm>
          <a:prstGeom prst="straightConnector1">
            <a:avLst/>
          </a:prstGeom>
          <a:ln w="19050">
            <a:solidFill>
              <a:srgbClr val="E14B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8" idx="3"/>
            <a:endCxn id="23" idx="1"/>
          </p:cNvCxnSpPr>
          <p:nvPr/>
        </p:nvCxnSpPr>
        <p:spPr>
          <a:xfrm>
            <a:off x="11544330" y="3042971"/>
            <a:ext cx="1445151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963500" y="4168251"/>
            <a:ext cx="2062075" cy="448574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eg_cor2.RData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42109" y="4168249"/>
            <a:ext cx="3198589" cy="448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3.1-Join_texture_Gravel_Data</a:t>
            </a:r>
            <a:endParaRPr lang="fr-F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963500" y="3793752"/>
            <a:ext cx="2062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From GSM by </a:t>
            </a:r>
            <a:r>
              <a:rPr lang="fr-FR" sz="1200" dirty="0" err="1"/>
              <a:t>Titia</a:t>
            </a:r>
            <a:r>
              <a:rPr lang="fr-FR" sz="1200" dirty="0"/>
              <a:t> Mulder</a:t>
            </a:r>
          </a:p>
        </p:txBody>
      </p:sp>
      <p:cxnSp>
        <p:nvCxnSpPr>
          <p:cNvPr id="28" name="Connecteur droit avec flèche 27"/>
          <p:cNvCxnSpPr>
            <a:stCxn id="20" idx="3"/>
            <a:endCxn id="21" idx="1"/>
          </p:cNvCxnSpPr>
          <p:nvPr/>
        </p:nvCxnSpPr>
        <p:spPr>
          <a:xfrm flipV="1">
            <a:off x="7025575" y="4392536"/>
            <a:ext cx="1316534" cy="2"/>
          </a:xfrm>
          <a:prstGeom prst="straightConnector1">
            <a:avLst/>
          </a:prstGeom>
          <a:ln w="19050">
            <a:solidFill>
              <a:srgbClr val="E14B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23" idx="1"/>
            <a:endCxn id="21" idx="3"/>
          </p:cNvCxnSpPr>
          <p:nvPr/>
        </p:nvCxnSpPr>
        <p:spPr>
          <a:xfrm flipH="1">
            <a:off x="11540698" y="3042971"/>
            <a:ext cx="1448783" cy="1349565"/>
          </a:xfrm>
          <a:prstGeom prst="straightConnector1">
            <a:avLst/>
          </a:prstGeom>
          <a:ln w="19050">
            <a:solidFill>
              <a:srgbClr val="E14B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2989481" y="4168249"/>
            <a:ext cx="3628857" cy="448574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soil_data.RData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Connecteur droit avec flèche 60"/>
          <p:cNvCxnSpPr>
            <a:stCxn id="21" idx="3"/>
            <a:endCxn id="60" idx="1"/>
          </p:cNvCxnSpPr>
          <p:nvPr/>
        </p:nvCxnSpPr>
        <p:spPr>
          <a:xfrm>
            <a:off x="11540698" y="4392536"/>
            <a:ext cx="1448783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2989480" y="4956189"/>
            <a:ext cx="3628858" cy="427090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igcs_granulo.gsm.RData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342109" y="4945446"/>
            <a:ext cx="3202221" cy="448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/>
            <a:r>
              <a:rPr lang="fr-FR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3.2-Covariates</a:t>
            </a:r>
            <a:endParaRPr lang="fr-F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6" name="Connecteur droit avec flèche 65"/>
          <p:cNvCxnSpPr>
            <a:stCxn id="65" idx="3"/>
            <a:endCxn id="64" idx="1"/>
          </p:cNvCxnSpPr>
          <p:nvPr/>
        </p:nvCxnSpPr>
        <p:spPr>
          <a:xfrm>
            <a:off x="11544330" y="5169733"/>
            <a:ext cx="1445150" cy="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60" idx="1"/>
            <a:endCxn id="65" idx="3"/>
          </p:cNvCxnSpPr>
          <p:nvPr/>
        </p:nvCxnSpPr>
        <p:spPr>
          <a:xfrm flipH="1">
            <a:off x="11544330" y="4392536"/>
            <a:ext cx="1445151" cy="777197"/>
          </a:xfrm>
          <a:prstGeom prst="straightConnector1">
            <a:avLst/>
          </a:prstGeom>
          <a:ln w="19050">
            <a:solidFill>
              <a:srgbClr val="E14B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853412" y="4854041"/>
            <a:ext cx="2282250" cy="63331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4780873" y="4854041"/>
            <a:ext cx="2446101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>
                <a:latin typeface="+mj-lt"/>
              </a:rPr>
              <a:t>Covariates</a:t>
            </a:r>
            <a:r>
              <a:rPr lang="fr-FR" sz="1200" b="1" dirty="0">
                <a:latin typeface="+mj-lt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+mj-lt"/>
              </a:rPr>
              <a:t>Tiff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>
                <a:latin typeface="+mj-lt"/>
              </a:rPr>
              <a:t>Prediction_Tiff</a:t>
            </a:r>
            <a:endParaRPr lang="fr-FR" sz="1200" dirty="0">
              <a:latin typeface="+mj-lt"/>
            </a:endParaRPr>
          </a:p>
        </p:txBody>
      </p:sp>
      <p:cxnSp>
        <p:nvCxnSpPr>
          <p:cNvPr id="78" name="Connecteur droit avec flèche 77"/>
          <p:cNvCxnSpPr>
            <a:stCxn id="75" idx="3"/>
            <a:endCxn id="65" idx="1"/>
          </p:cNvCxnSpPr>
          <p:nvPr/>
        </p:nvCxnSpPr>
        <p:spPr>
          <a:xfrm flipV="1">
            <a:off x="7226974" y="5169733"/>
            <a:ext cx="1115135" cy="747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5354778" y="1183352"/>
            <a:ext cx="1279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cs typeface="Courier New" panose="02070309020205020404" pitchFamily="49" charset="0"/>
              </a:rPr>
              <a:t>Other input</a:t>
            </a:r>
            <a:endParaRPr lang="fr-FR" dirty="0"/>
          </a:p>
        </p:txBody>
      </p:sp>
      <p:sp>
        <p:nvSpPr>
          <p:cNvPr id="159" name="Rectangle 158"/>
          <p:cNvSpPr/>
          <p:nvPr/>
        </p:nvSpPr>
        <p:spPr>
          <a:xfrm>
            <a:off x="13505404" y="1290375"/>
            <a:ext cx="2303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fr-FR" dirty="0"/>
              <a:t>: </a:t>
            </a:r>
            <a:r>
              <a:rPr lang="fr-FR" dirty="0" err="1"/>
              <a:t>Clean_Output</a:t>
            </a:r>
            <a:endParaRPr lang="fr-FR" dirty="0"/>
          </a:p>
        </p:txBody>
      </p:sp>
      <p:sp>
        <p:nvSpPr>
          <p:cNvPr id="176" name="Rectangle 175"/>
          <p:cNvSpPr/>
          <p:nvPr/>
        </p:nvSpPr>
        <p:spPr>
          <a:xfrm>
            <a:off x="8632053" y="1206754"/>
            <a:ext cx="2528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Scripts</a:t>
            </a:r>
            <a:r>
              <a:rPr lang="fr-FR" dirty="0"/>
              <a:t>: </a:t>
            </a:r>
            <a:r>
              <a:rPr lang="fr-FR" dirty="0" err="1"/>
              <a:t>Clean_Scripts</a:t>
            </a:r>
            <a:endParaRPr lang="fr-FR" dirty="0"/>
          </a:p>
        </p:txBody>
      </p:sp>
      <p:sp>
        <p:nvSpPr>
          <p:cNvPr id="183" name="Rectangle 182"/>
          <p:cNvSpPr/>
          <p:nvPr/>
        </p:nvSpPr>
        <p:spPr>
          <a:xfrm>
            <a:off x="1130746" y="1000178"/>
            <a:ext cx="2842409" cy="13098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695098" y="1142267"/>
            <a:ext cx="1677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>
                <a:cs typeface="Courier New" panose="02070309020205020404" pitchFamily="49" charset="0"/>
              </a:rPr>
              <a:t>Modelling</a:t>
            </a:r>
            <a:r>
              <a:rPr lang="fr-FR" dirty="0">
                <a:cs typeface="Courier New" panose="02070309020205020404" pitchFamily="49" charset="0"/>
              </a:rPr>
              <a:t> stage</a:t>
            </a:r>
            <a:endParaRPr lang="fr-FR" dirty="0"/>
          </a:p>
        </p:txBody>
      </p:sp>
      <p:sp>
        <p:nvSpPr>
          <p:cNvPr id="211" name="Rectangle 210"/>
          <p:cNvSpPr/>
          <p:nvPr/>
        </p:nvSpPr>
        <p:spPr>
          <a:xfrm>
            <a:off x="8342109" y="5719359"/>
            <a:ext cx="3202221" cy="1300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/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4.1-Cubist_0_5</a:t>
            </a:r>
          </a:p>
          <a:p>
            <a:pPr marL="85725"/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4.2-Cubist_5_15</a:t>
            </a:r>
          </a:p>
          <a:p>
            <a:pPr marL="85725"/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4.3-Cubist_15_30</a:t>
            </a:r>
          </a:p>
          <a:p>
            <a:pPr marL="85725"/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4.4-Cubist_30_60</a:t>
            </a:r>
          </a:p>
          <a:p>
            <a:pPr marL="85725"/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4.5-Cubist_60_100</a:t>
            </a:r>
          </a:p>
          <a:p>
            <a:pPr marL="85725"/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4.6-Cubist_100_200</a:t>
            </a:r>
          </a:p>
        </p:txBody>
      </p:sp>
      <p:cxnSp>
        <p:nvCxnSpPr>
          <p:cNvPr id="212" name="Connecteur droit avec flèche 211"/>
          <p:cNvCxnSpPr>
            <a:stCxn id="64" idx="1"/>
            <a:endCxn id="211" idx="3"/>
          </p:cNvCxnSpPr>
          <p:nvPr/>
        </p:nvCxnSpPr>
        <p:spPr>
          <a:xfrm flipH="1">
            <a:off x="11544330" y="5169734"/>
            <a:ext cx="1445150" cy="1199908"/>
          </a:xfrm>
          <a:prstGeom prst="straightConnector1">
            <a:avLst/>
          </a:prstGeom>
          <a:ln w="19050">
            <a:solidFill>
              <a:srgbClr val="E14B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1527054" y="1717667"/>
            <a:ext cx="2013130" cy="1647094"/>
          </a:xfrm>
          <a:prstGeom prst="rect">
            <a:avLst/>
          </a:prstGeom>
          <a:solidFill>
            <a:srgbClr val="FFFFEB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Rectangle 216"/>
          <p:cNvSpPr/>
          <p:nvPr/>
        </p:nvSpPr>
        <p:spPr>
          <a:xfrm>
            <a:off x="1501704" y="3764466"/>
            <a:ext cx="2013130" cy="1735906"/>
          </a:xfrm>
          <a:prstGeom prst="rect">
            <a:avLst/>
          </a:prstGeom>
          <a:solidFill>
            <a:srgbClr val="FFFFEB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ZoneTexte 217"/>
          <p:cNvSpPr txBox="1"/>
          <p:nvPr/>
        </p:nvSpPr>
        <p:spPr>
          <a:xfrm>
            <a:off x="1695098" y="3977037"/>
            <a:ext cx="1656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Preparation</a:t>
            </a:r>
            <a:r>
              <a:rPr lang="fr-FR" dirty="0" smtClean="0"/>
              <a:t> of calibration </a:t>
            </a:r>
            <a:r>
              <a:rPr lang="fr-FR" dirty="0" err="1" smtClean="0"/>
              <a:t>dataset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9" name="Rectangle 218"/>
          <p:cNvSpPr/>
          <p:nvPr/>
        </p:nvSpPr>
        <p:spPr>
          <a:xfrm>
            <a:off x="1695098" y="1941049"/>
            <a:ext cx="1652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Extraction and </a:t>
            </a:r>
            <a:r>
              <a:rPr lang="fr-FR" dirty="0" err="1" smtClean="0"/>
              <a:t>quadratic</a:t>
            </a:r>
            <a:r>
              <a:rPr lang="fr-FR" dirty="0" smtClean="0"/>
              <a:t> </a:t>
            </a:r>
            <a:r>
              <a:rPr lang="fr-FR" dirty="0" err="1" smtClean="0"/>
              <a:t>splines</a:t>
            </a:r>
            <a:r>
              <a:rPr lang="fr-FR" dirty="0" smtClean="0"/>
              <a:t> </a:t>
            </a:r>
            <a:r>
              <a:rPr lang="fr-FR" dirty="0"/>
              <a:t>of calibration data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519664" y="5900076"/>
            <a:ext cx="2020520" cy="8057224"/>
          </a:xfrm>
          <a:prstGeom prst="rect">
            <a:avLst/>
          </a:prstGeom>
          <a:solidFill>
            <a:srgbClr val="FFFFEB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ZoneTexte 220"/>
          <p:cNvSpPr txBox="1"/>
          <p:nvPr/>
        </p:nvSpPr>
        <p:spPr>
          <a:xfrm>
            <a:off x="1620056" y="6079020"/>
            <a:ext cx="18197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Spatial </a:t>
            </a:r>
            <a:r>
              <a:rPr lang="fr-FR" dirty="0" err="1" smtClean="0"/>
              <a:t>modelling</a:t>
            </a:r>
            <a:r>
              <a:rPr lang="fr-FR" dirty="0" smtClean="0"/>
              <a:t> of </a:t>
            </a:r>
            <a:r>
              <a:rPr lang="fr-FR" dirty="0" err="1" smtClean="0"/>
              <a:t>particle</a:t>
            </a:r>
            <a:r>
              <a:rPr lang="fr-FR" dirty="0" smtClean="0"/>
              <a:t> size fractions:</a:t>
            </a:r>
          </a:p>
          <a:p>
            <a:endParaRPr lang="fr-FR" sz="1400" dirty="0"/>
          </a:p>
          <a:p>
            <a:r>
              <a:rPr lang="fr-FR" dirty="0" smtClean="0"/>
              <a:t>1. </a:t>
            </a:r>
            <a:r>
              <a:rPr lang="fr-FR" dirty="0" err="1" smtClean="0"/>
              <a:t>Calibrate</a:t>
            </a:r>
            <a:r>
              <a:rPr lang="fr-FR" dirty="0" smtClean="0"/>
              <a:t> </a:t>
            </a:r>
            <a:r>
              <a:rPr lang="fr-FR" dirty="0" err="1" smtClean="0"/>
              <a:t>Cubist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. </a:t>
            </a:r>
            <a:r>
              <a:rPr lang="fr-FR" dirty="0" err="1" smtClean="0"/>
              <a:t>Predict</a:t>
            </a:r>
            <a:r>
              <a:rPr lang="fr-FR" dirty="0" smtClean="0"/>
              <a:t> at training locations and </a:t>
            </a:r>
            <a:r>
              <a:rPr lang="fr-FR" dirty="0" err="1" smtClean="0"/>
              <a:t>calculate</a:t>
            </a:r>
            <a:r>
              <a:rPr lang="fr-FR" dirty="0" smtClean="0"/>
              <a:t> residuals.</a:t>
            </a:r>
          </a:p>
          <a:p>
            <a:endParaRPr lang="fr-FR" dirty="0"/>
          </a:p>
          <a:p>
            <a:r>
              <a:rPr lang="fr-FR" dirty="0" smtClean="0"/>
              <a:t>2. </a:t>
            </a:r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Cubist</a:t>
            </a:r>
            <a:r>
              <a:rPr lang="fr-FR" dirty="0" smtClean="0"/>
              <a:t> </a:t>
            </a:r>
            <a:r>
              <a:rPr lang="fr-FR" dirty="0" err="1" smtClean="0"/>
              <a:t>predictions</a:t>
            </a:r>
            <a:r>
              <a:rPr lang="fr-FR" dirty="0" smtClean="0"/>
              <a:t> at 90m </a:t>
            </a:r>
            <a:r>
              <a:rPr lang="fr-FR" dirty="0" err="1" smtClean="0"/>
              <a:t>resolution</a:t>
            </a:r>
            <a:r>
              <a:rPr lang="fr-FR" dirty="0" smtClean="0"/>
              <a:t>.</a:t>
            </a:r>
            <a:endParaRPr lang="fr-FR" dirty="0"/>
          </a:p>
          <a:p>
            <a:pPr marL="342900" indent="-342900">
              <a:buAutoNum type="arabicPeriod"/>
            </a:pPr>
            <a:endParaRPr lang="fr-FR" sz="1600" dirty="0" smtClean="0"/>
          </a:p>
        </p:txBody>
      </p:sp>
      <p:pic>
        <p:nvPicPr>
          <p:cNvPr id="224" name="Image 223"/>
          <p:cNvPicPr>
            <a:picLocks noChangeAspect="1"/>
          </p:cNvPicPr>
          <p:nvPr/>
        </p:nvPicPr>
        <p:blipFill rotWithShape="1">
          <a:blip r:embed="rId2"/>
          <a:srcRect b="47203"/>
          <a:stretch/>
        </p:blipFill>
        <p:spPr>
          <a:xfrm>
            <a:off x="13188499" y="7089876"/>
            <a:ext cx="2072972" cy="1590783"/>
          </a:xfrm>
          <a:prstGeom prst="rect">
            <a:avLst/>
          </a:prstGeom>
        </p:spPr>
      </p:pic>
      <p:pic>
        <p:nvPicPr>
          <p:cNvPr id="225" name="Image 224"/>
          <p:cNvPicPr/>
          <p:nvPr/>
        </p:nvPicPr>
        <p:blipFill>
          <a:blip r:embed="rId3"/>
          <a:stretch>
            <a:fillRect/>
          </a:stretch>
        </p:blipFill>
        <p:spPr>
          <a:xfrm>
            <a:off x="13188499" y="5568442"/>
            <a:ext cx="2137948" cy="1403684"/>
          </a:xfrm>
          <a:prstGeom prst="rect">
            <a:avLst/>
          </a:prstGeom>
        </p:spPr>
      </p:pic>
      <p:cxnSp>
        <p:nvCxnSpPr>
          <p:cNvPr id="226" name="Connecteur droit avec flèche 225"/>
          <p:cNvCxnSpPr>
            <a:stCxn id="211" idx="3"/>
            <a:endCxn id="224" idx="1"/>
          </p:cNvCxnSpPr>
          <p:nvPr/>
        </p:nvCxnSpPr>
        <p:spPr>
          <a:xfrm>
            <a:off x="11544330" y="6369642"/>
            <a:ext cx="1644169" cy="151562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eur droit avec flèche 228"/>
          <p:cNvCxnSpPr>
            <a:stCxn id="211" idx="3"/>
            <a:endCxn id="225" idx="1"/>
          </p:cNvCxnSpPr>
          <p:nvPr/>
        </p:nvCxnSpPr>
        <p:spPr>
          <a:xfrm flipV="1">
            <a:off x="11544330" y="6270284"/>
            <a:ext cx="1644169" cy="9935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ZoneTexte 238"/>
          <p:cNvSpPr txBox="1"/>
          <p:nvPr/>
        </p:nvSpPr>
        <p:spPr>
          <a:xfrm>
            <a:off x="4780873" y="7832206"/>
            <a:ext cx="244610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>
                <a:latin typeface="+mj-lt"/>
              </a:rPr>
              <a:t>Covariates</a:t>
            </a:r>
            <a:r>
              <a:rPr lang="fr-FR" sz="1200" b="1" dirty="0">
                <a:latin typeface="+mj-lt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 smtClean="0">
                <a:latin typeface="+mj-lt"/>
              </a:rPr>
              <a:t>Prediction_tiff_granulo</a:t>
            </a:r>
            <a:endParaRPr lang="fr-FR" sz="1200" dirty="0">
              <a:latin typeface="+mj-lt"/>
            </a:endParaRPr>
          </a:p>
        </p:txBody>
      </p:sp>
      <p:cxnSp>
        <p:nvCxnSpPr>
          <p:cNvPr id="241" name="Connecteur droit avec flèche 240"/>
          <p:cNvCxnSpPr>
            <a:stCxn id="239" idx="3"/>
            <a:endCxn id="72" idx="1"/>
          </p:cNvCxnSpPr>
          <p:nvPr/>
        </p:nvCxnSpPr>
        <p:spPr>
          <a:xfrm>
            <a:off x="7226975" y="8063039"/>
            <a:ext cx="1115133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4" name="Image 243"/>
          <p:cNvPicPr>
            <a:picLocks noChangeAspect="1"/>
          </p:cNvPicPr>
          <p:nvPr/>
        </p:nvPicPr>
        <p:blipFill rotWithShape="1">
          <a:blip r:embed="rId4"/>
          <a:srcRect b="48828"/>
          <a:stretch/>
        </p:blipFill>
        <p:spPr>
          <a:xfrm>
            <a:off x="13065761" y="9113959"/>
            <a:ext cx="1772477" cy="1501860"/>
          </a:xfrm>
          <a:prstGeom prst="rect">
            <a:avLst/>
          </a:prstGeom>
        </p:spPr>
      </p:pic>
      <p:cxnSp>
        <p:nvCxnSpPr>
          <p:cNvPr id="249" name="Connecteur droit avec flèche 248"/>
          <p:cNvCxnSpPr>
            <a:stCxn id="224" idx="1"/>
            <a:endCxn id="72" idx="3"/>
          </p:cNvCxnSpPr>
          <p:nvPr/>
        </p:nvCxnSpPr>
        <p:spPr>
          <a:xfrm flipH="1">
            <a:off x="11544329" y="7885268"/>
            <a:ext cx="1644170" cy="177772"/>
          </a:xfrm>
          <a:prstGeom prst="straightConnector1">
            <a:avLst/>
          </a:prstGeom>
          <a:ln w="19050">
            <a:solidFill>
              <a:srgbClr val="E14B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1" name="Image 260"/>
          <p:cNvPicPr>
            <a:picLocks noChangeAspect="1"/>
          </p:cNvPicPr>
          <p:nvPr/>
        </p:nvPicPr>
        <p:blipFill rotWithShape="1">
          <a:blip r:embed="rId4"/>
          <a:srcRect t="48820"/>
          <a:stretch/>
        </p:blipFill>
        <p:spPr>
          <a:xfrm>
            <a:off x="14838238" y="9113722"/>
            <a:ext cx="1772477" cy="1502097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15438622" y="5769687"/>
            <a:ext cx="1179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Model residuals at training locations</a:t>
            </a:r>
            <a:endParaRPr lang="fr-FR" sz="1200" dirty="0"/>
          </a:p>
        </p:txBody>
      </p:sp>
      <p:sp>
        <p:nvSpPr>
          <p:cNvPr id="67" name="ZoneTexte 66"/>
          <p:cNvSpPr txBox="1"/>
          <p:nvPr/>
        </p:nvSpPr>
        <p:spPr>
          <a:xfrm>
            <a:off x="15438622" y="7089876"/>
            <a:ext cx="1179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Calibrated</a:t>
            </a:r>
            <a:r>
              <a:rPr lang="fr-FR" sz="1200" dirty="0" smtClean="0"/>
              <a:t> </a:t>
            </a:r>
            <a:r>
              <a:rPr lang="fr-FR" sz="1200" dirty="0" err="1" smtClean="0"/>
              <a:t>models</a:t>
            </a:r>
            <a:r>
              <a:rPr lang="fr-FR" sz="1200" dirty="0" smtClean="0"/>
              <a:t>. </a:t>
            </a:r>
            <a:r>
              <a:rPr lang="fr-FR" sz="1200" dirty="0" err="1" smtClean="0"/>
              <a:t>Cubist</a:t>
            </a:r>
            <a:r>
              <a:rPr lang="fr-FR" sz="1200" dirty="0" smtClean="0"/>
              <a:t> </a:t>
            </a:r>
            <a:r>
              <a:rPr lang="fr-FR" sz="1200" dirty="0" err="1" smtClean="0"/>
              <a:t>objects</a:t>
            </a:r>
            <a:r>
              <a:rPr lang="fr-FR" sz="1200" dirty="0" smtClean="0"/>
              <a:t>.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3571200" y="8833514"/>
            <a:ext cx="245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Cubist</a:t>
            </a:r>
            <a:r>
              <a:rPr lang="fr-FR" sz="1200" dirty="0" smtClean="0"/>
              <a:t> </a:t>
            </a:r>
            <a:r>
              <a:rPr lang="fr-FR" sz="1200" dirty="0" err="1" smtClean="0"/>
              <a:t>predictions</a:t>
            </a:r>
            <a:endParaRPr lang="fr-FR" sz="1200" dirty="0"/>
          </a:p>
        </p:txBody>
      </p:sp>
      <p:cxnSp>
        <p:nvCxnSpPr>
          <p:cNvPr id="69" name="Connecteur droit avec flèche 68"/>
          <p:cNvCxnSpPr>
            <a:stCxn id="72" idx="3"/>
            <a:endCxn id="244" idx="1"/>
          </p:cNvCxnSpPr>
          <p:nvPr/>
        </p:nvCxnSpPr>
        <p:spPr>
          <a:xfrm>
            <a:off x="11544329" y="8063040"/>
            <a:ext cx="1521432" cy="180184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8342108" y="7412757"/>
            <a:ext cx="3202221" cy="1300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/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5.1-Cubist_preds </a:t>
            </a:r>
          </a:p>
          <a:p>
            <a:pPr marL="90488"/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5.2-Cubist_preds </a:t>
            </a:r>
          </a:p>
          <a:p>
            <a:pPr marL="90488"/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5.3-Cubist_preds</a:t>
            </a:r>
          </a:p>
          <a:p>
            <a:pPr marL="90488"/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5.4-Cubist_preds</a:t>
            </a:r>
          </a:p>
          <a:p>
            <a:pPr marL="90488"/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5.5-Cubist_preds</a:t>
            </a:r>
          </a:p>
          <a:p>
            <a:pPr marL="90488"/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5.6-Cubist_preds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297174" y="10766132"/>
            <a:ext cx="3198590" cy="833022"/>
          </a:xfrm>
          <a:prstGeom prst="rect">
            <a:avLst/>
          </a:prstGeom>
          <a:solidFill>
            <a:srgbClr val="07C1BD"/>
          </a:solidFill>
          <a:ln>
            <a:solidFill>
              <a:srgbClr val="07C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Hocine </a:t>
            </a:r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part </a:t>
            </a:r>
            <a:r>
              <a:rPr lang="fr-FR" dirty="0" err="1" smtClean="0"/>
              <a:t>with</a:t>
            </a:r>
            <a:r>
              <a:rPr lang="fr-FR" dirty="0" smtClean="0"/>
              <a:t> the software ISATIS</a:t>
            </a:r>
            <a:endParaRPr lang="fr-FR" dirty="0"/>
          </a:p>
        </p:txBody>
      </p:sp>
      <p:cxnSp>
        <p:nvCxnSpPr>
          <p:cNvPr id="84" name="Connecteur droit avec flèche 83"/>
          <p:cNvCxnSpPr>
            <a:stCxn id="225" idx="1"/>
            <a:endCxn id="83" idx="3"/>
          </p:cNvCxnSpPr>
          <p:nvPr/>
        </p:nvCxnSpPr>
        <p:spPr>
          <a:xfrm flipH="1">
            <a:off x="11495764" y="6270284"/>
            <a:ext cx="1692735" cy="4912359"/>
          </a:xfrm>
          <a:prstGeom prst="straightConnector1">
            <a:avLst/>
          </a:prstGeom>
          <a:ln w="19050">
            <a:solidFill>
              <a:srgbClr val="E14B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12989480" y="10804202"/>
            <a:ext cx="3621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Cokriged</a:t>
            </a:r>
            <a:r>
              <a:rPr lang="fr-FR" sz="1200" dirty="0" smtClean="0"/>
              <a:t> model residuals for </a:t>
            </a:r>
            <a:r>
              <a:rPr lang="fr-FR" sz="1200" dirty="0" err="1" smtClean="0"/>
              <a:t>clay-alr</a:t>
            </a:r>
            <a:r>
              <a:rPr lang="fr-FR" sz="1200" dirty="0" smtClean="0"/>
              <a:t> and </a:t>
            </a:r>
            <a:r>
              <a:rPr lang="fr-FR" sz="1200" dirty="0" err="1" smtClean="0"/>
              <a:t>silt-alr</a:t>
            </a:r>
            <a:endParaRPr lang="fr-FR" sz="1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13023809" y="11081201"/>
            <a:ext cx="3628858" cy="1169551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Input/</a:t>
            </a:r>
            <a:r>
              <a:rPr lang="en-US" sz="1400" b="1" dirty="0" err="1" smtClean="0"/>
              <a:t>Import_ISATIS</a:t>
            </a:r>
            <a:r>
              <a:rPr lang="en-US" sz="1400" b="1" dirty="0" smtClean="0"/>
              <a:t> </a:t>
            </a:r>
            <a:r>
              <a:rPr lang="en-US" sz="1400" dirty="0" smtClean="0"/>
              <a:t>/</a:t>
            </a:r>
            <a:r>
              <a:rPr lang="en-US" sz="1400" dirty="0" err="1" smtClean="0"/>
              <a:t>Results_Layer</a:t>
            </a:r>
            <a:r>
              <a:rPr lang="en-US" sz="1400" dirty="0" smtClean="0"/>
              <a:t>_*_*:</a:t>
            </a:r>
            <a:endParaRPr lang="fr-FR" sz="1400" dirty="0"/>
          </a:p>
          <a:p>
            <a:r>
              <a:rPr lang="en-US" sz="1400" dirty="0" err="1"/>
              <a:t>R_Clay</a:t>
            </a:r>
            <a:r>
              <a:rPr lang="en-US" sz="1400" dirty="0"/>
              <a:t>_*_*.</a:t>
            </a:r>
            <a:r>
              <a:rPr lang="en-US" sz="1400" dirty="0" err="1"/>
              <a:t>asc</a:t>
            </a:r>
            <a:endParaRPr lang="fr-FR" sz="1400" dirty="0"/>
          </a:p>
          <a:p>
            <a:r>
              <a:rPr lang="en-US" sz="1400" dirty="0" err="1"/>
              <a:t>R_Silt</a:t>
            </a:r>
            <a:r>
              <a:rPr lang="en-US" sz="1400" dirty="0"/>
              <a:t>_*_*.</a:t>
            </a:r>
            <a:r>
              <a:rPr lang="en-US" sz="1400" dirty="0" err="1"/>
              <a:t>asc</a:t>
            </a:r>
            <a:endParaRPr lang="fr-FR" sz="1400" dirty="0"/>
          </a:p>
          <a:p>
            <a:r>
              <a:rPr lang="en-US" sz="1400" dirty="0" err="1"/>
              <a:t>Std_R_Clay</a:t>
            </a:r>
            <a:r>
              <a:rPr lang="en-US" sz="1400" dirty="0"/>
              <a:t>_*_*.</a:t>
            </a:r>
            <a:r>
              <a:rPr lang="en-US" sz="1400" dirty="0" err="1"/>
              <a:t>asc</a:t>
            </a:r>
            <a:endParaRPr lang="fr-FR" sz="1400" dirty="0"/>
          </a:p>
          <a:p>
            <a:r>
              <a:rPr lang="en-US" sz="1400" dirty="0" err="1"/>
              <a:t>Std_R_Silt</a:t>
            </a:r>
            <a:r>
              <a:rPr lang="en-US" sz="1400" dirty="0"/>
              <a:t>_*_*.</a:t>
            </a:r>
            <a:r>
              <a:rPr lang="en-US" sz="1400" dirty="0" err="1"/>
              <a:t>asc</a:t>
            </a:r>
            <a:endParaRPr lang="fr-FR" sz="1400" dirty="0"/>
          </a:p>
        </p:txBody>
      </p:sp>
      <p:sp>
        <p:nvSpPr>
          <p:cNvPr id="104" name="Rectangle 103"/>
          <p:cNvSpPr/>
          <p:nvPr/>
        </p:nvSpPr>
        <p:spPr>
          <a:xfrm>
            <a:off x="8338477" y="12580177"/>
            <a:ext cx="3202221" cy="1300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/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6.1.1-CoK_Res_0_5</a:t>
            </a:r>
          </a:p>
          <a:p>
            <a:pPr marL="90488"/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6.2.1-CoK_Res_5_15</a:t>
            </a:r>
          </a:p>
          <a:p>
            <a:pPr marL="90488"/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6.3.1-CoK_Res_15_30</a:t>
            </a:r>
          </a:p>
          <a:p>
            <a:pPr marL="90488"/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6.4.1-CoK_Res_30_60</a:t>
            </a:r>
          </a:p>
          <a:p>
            <a:pPr marL="90488"/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6.5.1-CoK_Res_60_100</a:t>
            </a:r>
          </a:p>
          <a:p>
            <a:pPr marL="90488"/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6.6.1-CoK_Res_100_200</a:t>
            </a:r>
          </a:p>
        </p:txBody>
      </p:sp>
      <p:cxnSp>
        <p:nvCxnSpPr>
          <p:cNvPr id="105" name="Connecteur droit avec flèche 104"/>
          <p:cNvCxnSpPr>
            <a:stCxn id="46" idx="1"/>
            <a:endCxn id="104" idx="3"/>
          </p:cNvCxnSpPr>
          <p:nvPr/>
        </p:nvCxnSpPr>
        <p:spPr>
          <a:xfrm flipH="1">
            <a:off x="11540698" y="11665977"/>
            <a:ext cx="1483111" cy="1564483"/>
          </a:xfrm>
          <a:prstGeom prst="straightConnector1">
            <a:avLst/>
          </a:prstGeom>
          <a:ln w="19050">
            <a:solidFill>
              <a:srgbClr val="E14B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>
            <a:stCxn id="83" idx="3"/>
            <a:endCxn id="46" idx="1"/>
          </p:cNvCxnSpPr>
          <p:nvPr/>
        </p:nvCxnSpPr>
        <p:spPr>
          <a:xfrm>
            <a:off x="11495764" y="11182643"/>
            <a:ext cx="1528045" cy="48333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ZoneTexte 111"/>
          <p:cNvSpPr txBox="1"/>
          <p:nvPr/>
        </p:nvSpPr>
        <p:spPr>
          <a:xfrm>
            <a:off x="13065761" y="12455702"/>
            <a:ext cx="3628858" cy="1554272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 each of the six folders</a:t>
            </a:r>
          </a:p>
          <a:p>
            <a:r>
              <a:rPr lang="en-US" sz="1400" dirty="0" err="1" smtClean="0"/>
              <a:t>argile.alr.ckR</a:t>
            </a:r>
            <a:r>
              <a:rPr lang="en-US" sz="1400" dirty="0"/>
              <a:t>.*_*.</a:t>
            </a:r>
            <a:r>
              <a:rPr lang="en-US" sz="1400" dirty="0" err="1"/>
              <a:t>tif</a:t>
            </a:r>
            <a:r>
              <a:rPr lang="en-US" sz="1400" dirty="0"/>
              <a:t> </a:t>
            </a:r>
            <a:r>
              <a:rPr lang="en-US" sz="11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</a:t>
            </a:r>
            <a:r>
              <a:rPr lang="en-US" sz="1100" dirty="0" err="1"/>
              <a:t>cokriged</a:t>
            </a:r>
            <a:r>
              <a:rPr lang="en-US" sz="1100" dirty="0"/>
              <a:t> residuals for clay-</a:t>
            </a:r>
            <a:r>
              <a:rPr lang="en-US" sz="1100" dirty="0" err="1"/>
              <a:t>alr</a:t>
            </a:r>
            <a:endParaRPr lang="fr-FR" sz="1100" dirty="0"/>
          </a:p>
          <a:p>
            <a:r>
              <a:rPr lang="en-US" sz="1400" dirty="0" err="1"/>
              <a:t>argile.alr.ckSTD</a:t>
            </a:r>
            <a:r>
              <a:rPr lang="en-US" sz="1400" dirty="0"/>
              <a:t>.*_*.</a:t>
            </a:r>
            <a:r>
              <a:rPr lang="en-US" sz="1400" dirty="0" err="1"/>
              <a:t>tif</a:t>
            </a:r>
            <a:r>
              <a:rPr lang="en-US" sz="1400" dirty="0"/>
              <a:t> </a:t>
            </a:r>
            <a:r>
              <a:rPr lang="en-US" sz="11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</a:t>
            </a:r>
            <a:r>
              <a:rPr lang="en-US" sz="1100" dirty="0"/>
              <a:t>standard deviation of </a:t>
            </a:r>
            <a:r>
              <a:rPr lang="en-US" sz="1100" dirty="0" err="1"/>
              <a:t>cokriged</a:t>
            </a:r>
            <a:r>
              <a:rPr lang="en-US" sz="1100" dirty="0"/>
              <a:t> residuals for clay-</a:t>
            </a:r>
            <a:r>
              <a:rPr lang="en-US" sz="1100" dirty="0" err="1"/>
              <a:t>alr</a:t>
            </a:r>
            <a:endParaRPr lang="fr-FR" sz="1100" dirty="0"/>
          </a:p>
          <a:p>
            <a:r>
              <a:rPr lang="en-US" sz="1400" dirty="0" err="1"/>
              <a:t>limon.alr.ckR</a:t>
            </a:r>
            <a:r>
              <a:rPr lang="en-US" sz="1400" dirty="0"/>
              <a:t>.*_* </a:t>
            </a:r>
            <a:r>
              <a:rPr lang="en-US" sz="11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</a:t>
            </a:r>
            <a:r>
              <a:rPr lang="en-US" sz="1100" dirty="0" err="1"/>
              <a:t>cokriged</a:t>
            </a:r>
            <a:r>
              <a:rPr lang="en-US" sz="1100" dirty="0"/>
              <a:t> residuals for silt-</a:t>
            </a:r>
            <a:r>
              <a:rPr lang="en-US" sz="1100" dirty="0" err="1"/>
              <a:t>alr</a:t>
            </a:r>
            <a:endParaRPr lang="fr-FR" sz="1100" dirty="0"/>
          </a:p>
          <a:p>
            <a:r>
              <a:rPr lang="en-US" sz="1400" dirty="0" err="1"/>
              <a:t>limon.alr.ckSTD</a:t>
            </a:r>
            <a:r>
              <a:rPr lang="en-US" sz="1400" dirty="0"/>
              <a:t>.*_*.</a:t>
            </a:r>
            <a:r>
              <a:rPr lang="en-US" sz="1400" dirty="0" err="1"/>
              <a:t>tif</a:t>
            </a:r>
            <a:r>
              <a:rPr lang="en-US" sz="1400" dirty="0"/>
              <a:t> </a:t>
            </a:r>
            <a:r>
              <a:rPr lang="en-US" sz="11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</a:t>
            </a:r>
            <a:r>
              <a:rPr lang="en-US" sz="1100" dirty="0"/>
              <a:t>standard deviation of </a:t>
            </a:r>
            <a:r>
              <a:rPr lang="en-US" sz="1100" dirty="0" err="1"/>
              <a:t>cokriged</a:t>
            </a:r>
            <a:r>
              <a:rPr lang="en-US" sz="1100" dirty="0"/>
              <a:t> residuals for silt-</a:t>
            </a:r>
            <a:r>
              <a:rPr lang="en-US" sz="1100" dirty="0" err="1"/>
              <a:t>alr</a:t>
            </a:r>
            <a:endParaRPr lang="fr-FR" sz="1100" dirty="0"/>
          </a:p>
        </p:txBody>
      </p:sp>
      <p:pic>
        <p:nvPicPr>
          <p:cNvPr id="113" name="Image 112"/>
          <p:cNvPicPr/>
          <p:nvPr/>
        </p:nvPicPr>
        <p:blipFill>
          <a:blip r:embed="rId5"/>
          <a:stretch>
            <a:fillRect/>
          </a:stretch>
        </p:blipFill>
        <p:spPr>
          <a:xfrm>
            <a:off x="15029158" y="11528010"/>
            <a:ext cx="1342955" cy="1212596"/>
          </a:xfrm>
          <a:prstGeom prst="rect">
            <a:avLst/>
          </a:prstGeom>
        </p:spPr>
      </p:pic>
      <p:cxnSp>
        <p:nvCxnSpPr>
          <p:cNvPr id="114" name="Connecteur droit avec flèche 113"/>
          <p:cNvCxnSpPr>
            <a:stCxn id="104" idx="3"/>
            <a:endCxn id="112" idx="1"/>
          </p:cNvCxnSpPr>
          <p:nvPr/>
        </p:nvCxnSpPr>
        <p:spPr>
          <a:xfrm>
            <a:off x="11540698" y="13230460"/>
            <a:ext cx="1525063" cy="237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ZoneTexte 116"/>
          <p:cNvSpPr txBox="1"/>
          <p:nvPr/>
        </p:nvSpPr>
        <p:spPr>
          <a:xfrm>
            <a:off x="1644182" y="10736367"/>
            <a:ext cx="1819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  <a:r>
              <a:rPr lang="fr-FR" dirty="0" smtClean="0"/>
              <a:t>. Cokriging the residuals in a 90m x 90m</a:t>
            </a:r>
            <a:r>
              <a:rPr lang="fr-FR" sz="1600" dirty="0"/>
              <a:t> </a:t>
            </a:r>
            <a:r>
              <a:rPr lang="fr-FR" dirty="0" err="1" smtClean="0"/>
              <a:t>grid</a:t>
            </a:r>
            <a:r>
              <a:rPr lang="fr-FR" sz="1600" dirty="0" smtClean="0"/>
              <a:t>.</a:t>
            </a:r>
          </a:p>
        </p:txBody>
      </p:sp>
      <p:sp>
        <p:nvSpPr>
          <p:cNvPr id="118" name="ZoneTexte 117"/>
          <p:cNvSpPr txBox="1"/>
          <p:nvPr/>
        </p:nvSpPr>
        <p:spPr>
          <a:xfrm>
            <a:off x="1635934" y="12479529"/>
            <a:ext cx="1819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4. </a:t>
            </a:r>
            <a:r>
              <a:rPr lang="fr-FR" dirty="0" err="1" smtClean="0"/>
              <a:t>Resample</a:t>
            </a:r>
            <a:r>
              <a:rPr lang="fr-FR" dirty="0" smtClean="0"/>
              <a:t> and </a:t>
            </a:r>
            <a:r>
              <a:rPr lang="fr-FR" dirty="0" err="1" smtClean="0"/>
              <a:t>align</a:t>
            </a:r>
            <a:r>
              <a:rPr lang="fr-FR" dirty="0" smtClean="0"/>
              <a:t> </a:t>
            </a:r>
            <a:r>
              <a:rPr lang="fr-FR" dirty="0" err="1" smtClean="0"/>
              <a:t>cokriged</a:t>
            </a:r>
            <a:r>
              <a:rPr lang="fr-FR" dirty="0" smtClean="0"/>
              <a:t> residuals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cubist</a:t>
            </a:r>
            <a:r>
              <a:rPr lang="fr-FR" dirty="0" smtClean="0"/>
              <a:t> </a:t>
            </a:r>
            <a:r>
              <a:rPr lang="fr-FR" dirty="0" err="1" smtClean="0"/>
              <a:t>predictions</a:t>
            </a:r>
            <a:r>
              <a:rPr lang="fr-FR" dirty="0" smtClean="0"/>
              <a:t>. </a:t>
            </a:r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400835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4427296" y="1000180"/>
            <a:ext cx="3082074" cy="13098174"/>
          </a:xfrm>
          <a:prstGeom prst="rect">
            <a:avLst/>
          </a:prstGeom>
          <a:solidFill>
            <a:srgbClr val="D7FFA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91630" y="1000180"/>
            <a:ext cx="3809678" cy="13098172"/>
          </a:xfrm>
          <a:prstGeom prst="rect">
            <a:avLst/>
          </a:prstGeom>
          <a:solidFill>
            <a:srgbClr val="8FFBF8"/>
          </a:solidFill>
          <a:ln>
            <a:solidFill>
              <a:srgbClr val="07C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07089" y="190644"/>
            <a:ext cx="3295291" cy="448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Home directory: AWC_DSM </a:t>
            </a:r>
          </a:p>
        </p:txBody>
      </p:sp>
      <p:sp>
        <p:nvSpPr>
          <p:cNvPr id="7" name="Rectangle 6"/>
          <p:cNvSpPr/>
          <p:nvPr/>
        </p:nvSpPr>
        <p:spPr>
          <a:xfrm>
            <a:off x="12319663" y="1000178"/>
            <a:ext cx="5358737" cy="13098174"/>
          </a:xfrm>
          <a:prstGeom prst="rect">
            <a:avLst/>
          </a:prstGeom>
          <a:solidFill>
            <a:srgbClr val="DCACBB"/>
          </a:solidFill>
          <a:ln>
            <a:solidFill>
              <a:srgbClr val="BE2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157" name="Rectangle 156"/>
          <p:cNvSpPr/>
          <p:nvPr/>
        </p:nvSpPr>
        <p:spPr>
          <a:xfrm>
            <a:off x="5354778" y="1183352"/>
            <a:ext cx="1279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cs typeface="Courier New" panose="02070309020205020404" pitchFamily="49" charset="0"/>
              </a:rPr>
              <a:t>Other input</a:t>
            </a:r>
            <a:endParaRPr lang="fr-FR" dirty="0"/>
          </a:p>
        </p:txBody>
      </p:sp>
      <p:sp>
        <p:nvSpPr>
          <p:cNvPr id="159" name="Rectangle 158"/>
          <p:cNvSpPr/>
          <p:nvPr/>
        </p:nvSpPr>
        <p:spPr>
          <a:xfrm>
            <a:off x="13505404" y="1290375"/>
            <a:ext cx="2303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fr-FR" dirty="0"/>
              <a:t>: </a:t>
            </a:r>
            <a:r>
              <a:rPr lang="fr-FR" dirty="0" err="1"/>
              <a:t>Clean_Output</a:t>
            </a:r>
            <a:endParaRPr lang="fr-FR" dirty="0"/>
          </a:p>
        </p:txBody>
      </p:sp>
      <p:sp>
        <p:nvSpPr>
          <p:cNvPr id="176" name="Rectangle 175"/>
          <p:cNvSpPr/>
          <p:nvPr/>
        </p:nvSpPr>
        <p:spPr>
          <a:xfrm>
            <a:off x="8632053" y="1206754"/>
            <a:ext cx="2528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Scripts</a:t>
            </a:r>
            <a:r>
              <a:rPr lang="fr-FR" dirty="0"/>
              <a:t>: </a:t>
            </a:r>
            <a:r>
              <a:rPr lang="fr-FR" dirty="0" err="1"/>
              <a:t>Clean_Scripts</a:t>
            </a:r>
            <a:endParaRPr lang="fr-FR" dirty="0"/>
          </a:p>
        </p:txBody>
      </p:sp>
      <p:sp>
        <p:nvSpPr>
          <p:cNvPr id="183" name="Rectangle 182"/>
          <p:cNvSpPr/>
          <p:nvPr/>
        </p:nvSpPr>
        <p:spPr>
          <a:xfrm>
            <a:off x="1130746" y="1000178"/>
            <a:ext cx="2842409" cy="13098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695098" y="1142267"/>
            <a:ext cx="1677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>
                <a:cs typeface="Courier New" panose="02070309020205020404" pitchFamily="49" charset="0"/>
              </a:rPr>
              <a:t>Modelling</a:t>
            </a:r>
            <a:r>
              <a:rPr lang="fr-FR" dirty="0">
                <a:cs typeface="Courier New" panose="02070309020205020404" pitchFamily="49" charset="0"/>
              </a:rPr>
              <a:t> stage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0" y="1801450"/>
            <a:ext cx="18000663" cy="6696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COARSE ELEMENTS</a:t>
            </a:r>
            <a:r>
              <a:rPr lang="fr-FR" sz="2400" b="1" dirty="0" smtClean="0"/>
              <a:t> </a:t>
            </a:r>
            <a:endParaRPr lang="fr-FR" sz="2400" b="1" dirty="0"/>
          </a:p>
        </p:txBody>
      </p:sp>
      <p:sp>
        <p:nvSpPr>
          <p:cNvPr id="55" name="Rectangle 54"/>
          <p:cNvSpPr/>
          <p:nvPr/>
        </p:nvSpPr>
        <p:spPr>
          <a:xfrm>
            <a:off x="1535542" y="2852171"/>
            <a:ext cx="2020520" cy="1386296"/>
          </a:xfrm>
          <a:prstGeom prst="rect">
            <a:avLst/>
          </a:prstGeom>
          <a:solidFill>
            <a:srgbClr val="FFFFEB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1728936" y="3064741"/>
            <a:ext cx="1662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Preparation</a:t>
            </a:r>
            <a:r>
              <a:rPr lang="fr-FR" dirty="0" smtClean="0"/>
              <a:t> of calibration </a:t>
            </a:r>
            <a:r>
              <a:rPr lang="fr-FR" dirty="0" err="1" smtClean="0"/>
              <a:t>dataset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8217937" y="2760963"/>
            <a:ext cx="3202221" cy="444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/>
            <a:r>
              <a:rPr lang="fr-FR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2.1-CropChelsa</a:t>
            </a:r>
            <a:endParaRPr lang="fr-F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17936" y="3394113"/>
            <a:ext cx="3202221" cy="444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/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2.2-CovariatesChelsa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217935" y="4058052"/>
            <a:ext cx="3202221" cy="444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/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2.3-CovariatesAddChelsa</a:t>
            </a:r>
            <a:endParaRPr lang="fr-F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4664637" y="3478083"/>
            <a:ext cx="262689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Covariates/CHELSA/90m</a:t>
            </a:r>
            <a:endParaRPr lang="fr-FR" sz="1200" dirty="0">
              <a:latin typeface="+mj-lt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12697844" y="3478083"/>
            <a:ext cx="2626890" cy="307777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Covariates/CHELSA/90m</a:t>
            </a:r>
            <a:endParaRPr lang="fr-FR" sz="1400" dirty="0">
              <a:latin typeface="+mj-lt"/>
            </a:endParaRPr>
          </a:p>
        </p:txBody>
      </p:sp>
      <p:cxnSp>
        <p:nvCxnSpPr>
          <p:cNvPr id="64" name="Connecteur droit avec flèche 63"/>
          <p:cNvCxnSpPr>
            <a:stCxn id="61" idx="3"/>
            <a:endCxn id="59" idx="1"/>
          </p:cNvCxnSpPr>
          <p:nvPr/>
        </p:nvCxnSpPr>
        <p:spPr>
          <a:xfrm>
            <a:off x="7291527" y="3616583"/>
            <a:ext cx="926409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stCxn id="59" idx="3"/>
            <a:endCxn id="62" idx="1"/>
          </p:cNvCxnSpPr>
          <p:nvPr/>
        </p:nvCxnSpPr>
        <p:spPr>
          <a:xfrm>
            <a:off x="11420157" y="3616583"/>
            <a:ext cx="1277687" cy="1538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62" idx="1"/>
            <a:endCxn id="60" idx="3"/>
          </p:cNvCxnSpPr>
          <p:nvPr/>
        </p:nvCxnSpPr>
        <p:spPr>
          <a:xfrm flipH="1">
            <a:off x="11420156" y="3631972"/>
            <a:ext cx="1277688" cy="64855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4664637" y="4156339"/>
            <a:ext cx="262689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Covariates/Tiff</a:t>
            </a:r>
            <a:endParaRPr lang="fr-FR" sz="1200" dirty="0">
              <a:latin typeface="+mj-lt"/>
            </a:endParaRPr>
          </a:p>
        </p:txBody>
      </p:sp>
      <p:cxnSp>
        <p:nvCxnSpPr>
          <p:cNvPr id="74" name="Connecteur droit avec flèche 73"/>
          <p:cNvCxnSpPr>
            <a:stCxn id="73" idx="3"/>
            <a:endCxn id="60" idx="1"/>
          </p:cNvCxnSpPr>
          <p:nvPr/>
        </p:nvCxnSpPr>
        <p:spPr>
          <a:xfrm flipV="1">
            <a:off x="7291527" y="4280522"/>
            <a:ext cx="926408" cy="1431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12697844" y="3976738"/>
            <a:ext cx="3111396" cy="640881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Clean_Output</a:t>
            </a:r>
            <a:r>
              <a:rPr lang="en-US" sz="14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4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CoarseElements</a:t>
            </a:r>
            <a:r>
              <a:rPr lang="en-US" sz="14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</a:t>
            </a: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2.3-CovariatesAddChelsa.RData</a:t>
            </a:r>
            <a:endParaRPr lang="fr-FR" sz="1400" dirty="0"/>
          </a:p>
        </p:txBody>
      </p:sp>
      <p:cxnSp>
        <p:nvCxnSpPr>
          <p:cNvPr id="82" name="Connecteur droit avec flèche 81"/>
          <p:cNvCxnSpPr>
            <a:stCxn id="60" idx="3"/>
            <a:endCxn id="81" idx="1"/>
          </p:cNvCxnSpPr>
          <p:nvPr/>
        </p:nvCxnSpPr>
        <p:spPr>
          <a:xfrm>
            <a:off x="11420156" y="4280522"/>
            <a:ext cx="1277688" cy="1665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8217934" y="5304480"/>
            <a:ext cx="3202221" cy="444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2.4-ReclassParentMaterial</a:t>
            </a:r>
            <a:endParaRPr lang="fr-F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217934" y="6696361"/>
            <a:ext cx="3202221" cy="444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2.5-RasterizeParentMaterial</a:t>
            </a:r>
            <a:endParaRPr lang="fr-F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12697844" y="5327176"/>
            <a:ext cx="3111396" cy="369332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smu.RF.csvv</a:t>
            </a:r>
            <a:endParaRPr lang="fr-FR" sz="1400" dirty="0"/>
          </a:p>
        </p:txBody>
      </p:sp>
      <p:sp>
        <p:nvSpPr>
          <p:cNvPr id="91" name="ZoneTexte 90"/>
          <p:cNvSpPr txBox="1"/>
          <p:nvPr/>
        </p:nvSpPr>
        <p:spPr>
          <a:xfrm>
            <a:off x="12697844" y="6005822"/>
            <a:ext cx="4878957" cy="1815882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Folder: Input/</a:t>
            </a:r>
            <a:r>
              <a:rPr lang="en-US" sz="1400" dirty="0" err="1"/>
              <a:t>CoarseElements</a:t>
            </a:r>
            <a:r>
              <a:rPr lang="en-US" sz="1400" dirty="0"/>
              <a:t>/BDGSF/</a:t>
            </a:r>
            <a:r>
              <a:rPr lang="en-US" sz="1400" dirty="0" err="1"/>
              <a:t>GeoTiff</a:t>
            </a:r>
            <a:endParaRPr lang="fr-FR" sz="1400" dirty="0"/>
          </a:p>
          <a:p>
            <a:r>
              <a:rPr lang="en-US" sz="1400" dirty="0"/>
              <a:t>New classification parent material tiff</a:t>
            </a:r>
            <a:endParaRPr lang="fr-FR" sz="1400" dirty="0"/>
          </a:p>
          <a:p>
            <a:r>
              <a:rPr lang="en-US" sz="1400" b="1" dirty="0" err="1"/>
              <a:t>MAT_RF.tif</a:t>
            </a:r>
            <a:endParaRPr lang="fr-FR" sz="1400" dirty="0"/>
          </a:p>
          <a:p>
            <a:r>
              <a:rPr lang="en-US" sz="1400" b="1" dirty="0" err="1"/>
              <a:t>AGL_RF.tif</a:t>
            </a:r>
            <a:endParaRPr lang="fr-FR" sz="1400" dirty="0"/>
          </a:p>
          <a:p>
            <a:r>
              <a:rPr lang="en-US" sz="1400" dirty="0"/>
              <a:t> </a:t>
            </a:r>
            <a:endParaRPr lang="fr-FR" sz="1400" dirty="0"/>
          </a:p>
          <a:p>
            <a:r>
              <a:rPr lang="en-US" sz="1400" dirty="0"/>
              <a:t>Session image</a:t>
            </a:r>
            <a:endParaRPr lang="fr-FR" sz="1400" dirty="0"/>
          </a:p>
          <a:p>
            <a:r>
              <a:rPr lang="en-US" sz="1400" dirty="0"/>
              <a:t>Folder: </a:t>
            </a:r>
            <a:r>
              <a:rPr lang="en-US" sz="1400" dirty="0" err="1"/>
              <a:t>Clean_Output</a:t>
            </a:r>
            <a:r>
              <a:rPr lang="en-US" sz="1400" dirty="0"/>
              <a:t>/</a:t>
            </a:r>
            <a:r>
              <a:rPr lang="en-US" sz="1400" dirty="0" err="1"/>
              <a:t>CoarseElements</a:t>
            </a:r>
            <a:endParaRPr lang="fr-FR" sz="1400" dirty="0"/>
          </a:p>
          <a:p>
            <a:r>
              <a:rPr lang="en-US" sz="1400" b="1" dirty="0"/>
              <a:t>2.PredictorStack.RData</a:t>
            </a:r>
            <a:endParaRPr lang="fr-FR" sz="1400" dirty="0"/>
          </a:p>
        </p:txBody>
      </p:sp>
      <p:cxnSp>
        <p:nvCxnSpPr>
          <p:cNvPr id="92" name="Connecteur droit avec flèche 91"/>
          <p:cNvCxnSpPr>
            <a:stCxn id="90" idx="1"/>
            <a:endCxn id="88" idx="3"/>
          </p:cNvCxnSpPr>
          <p:nvPr/>
        </p:nvCxnSpPr>
        <p:spPr>
          <a:xfrm flipH="1">
            <a:off x="11420155" y="5511842"/>
            <a:ext cx="1277689" cy="1406989"/>
          </a:xfrm>
          <a:prstGeom prst="straightConnector1">
            <a:avLst/>
          </a:prstGeom>
          <a:ln w="19050">
            <a:solidFill>
              <a:srgbClr val="E14B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87" idx="3"/>
            <a:endCxn id="90" idx="1"/>
          </p:cNvCxnSpPr>
          <p:nvPr/>
        </p:nvCxnSpPr>
        <p:spPr>
          <a:xfrm flipV="1">
            <a:off x="11420155" y="5511842"/>
            <a:ext cx="1277689" cy="151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4595633" y="4906039"/>
            <a:ext cx="2742946" cy="12339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4738158" y="5047883"/>
            <a:ext cx="2258087" cy="954107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Information on SMU</a:t>
            </a:r>
          </a:p>
          <a:p>
            <a:r>
              <a:rPr lang="en-US" sz="1400" dirty="0"/>
              <a:t>stu.csv</a:t>
            </a:r>
          </a:p>
          <a:p>
            <a:r>
              <a:rPr lang="en-US" sz="1400" dirty="0"/>
              <a:t>smu.csv</a:t>
            </a:r>
          </a:p>
          <a:p>
            <a:r>
              <a:rPr lang="en-US" sz="1400" dirty="0"/>
              <a:t>stu_org.csv</a:t>
            </a:r>
          </a:p>
        </p:txBody>
      </p:sp>
      <p:cxnSp>
        <p:nvCxnSpPr>
          <p:cNvPr id="105" name="Connecteur droit avec flèche 104"/>
          <p:cNvCxnSpPr>
            <a:stCxn id="102" idx="3"/>
            <a:endCxn id="87" idx="1"/>
          </p:cNvCxnSpPr>
          <p:nvPr/>
        </p:nvCxnSpPr>
        <p:spPr>
          <a:xfrm>
            <a:off x="6996245" y="5524937"/>
            <a:ext cx="1221689" cy="2013"/>
          </a:xfrm>
          <a:prstGeom prst="straightConnector1">
            <a:avLst/>
          </a:prstGeom>
          <a:ln w="19050">
            <a:solidFill>
              <a:srgbClr val="E14B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595633" y="6276023"/>
            <a:ext cx="2695894" cy="17904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107"/>
          <p:cNvSpPr txBox="1"/>
          <p:nvPr/>
        </p:nvSpPr>
        <p:spPr>
          <a:xfrm>
            <a:off x="4666895" y="6389521"/>
            <a:ext cx="2553369" cy="1600438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2.3-CovariatesAddChelsa.RData</a:t>
            </a:r>
          </a:p>
          <a:p>
            <a:r>
              <a:rPr lang="en-US" sz="1400" b="1" dirty="0" smtClean="0"/>
              <a:t>Shapefile </a:t>
            </a:r>
            <a:r>
              <a:rPr lang="en-US" sz="1400" b="1" dirty="0"/>
              <a:t>with soil map</a:t>
            </a:r>
          </a:p>
          <a:p>
            <a:r>
              <a:rPr lang="en-US" sz="1400" b="1" dirty="0"/>
              <a:t>soil2_L93.shp</a:t>
            </a:r>
          </a:p>
          <a:p>
            <a:r>
              <a:rPr lang="en-US" sz="1400" b="1" dirty="0" smtClean="0"/>
              <a:t>Covariates/</a:t>
            </a:r>
            <a:r>
              <a:rPr lang="en-US" sz="1400" b="1" dirty="0" err="1" smtClean="0"/>
              <a:t>Prediction_tiff_EG</a:t>
            </a:r>
            <a:endParaRPr lang="en-US" sz="1400" b="1" dirty="0"/>
          </a:p>
          <a:p>
            <a:r>
              <a:rPr lang="en-US" sz="1400" dirty="0"/>
              <a:t>clc06.tif</a:t>
            </a:r>
          </a:p>
          <a:p>
            <a:r>
              <a:rPr lang="en-US" sz="1400" dirty="0" err="1"/>
              <a:t>ecoclim.tif</a:t>
            </a:r>
            <a:endParaRPr lang="en-US" sz="1400" dirty="0"/>
          </a:p>
          <a:p>
            <a:r>
              <a:rPr lang="en-US" sz="1400" dirty="0"/>
              <a:t>soil1.tif</a:t>
            </a:r>
          </a:p>
        </p:txBody>
      </p:sp>
      <p:cxnSp>
        <p:nvCxnSpPr>
          <p:cNvPr id="109" name="Connecteur droit avec flèche 108"/>
          <p:cNvCxnSpPr>
            <a:stCxn id="108" idx="3"/>
            <a:endCxn id="88" idx="1"/>
          </p:cNvCxnSpPr>
          <p:nvPr/>
        </p:nvCxnSpPr>
        <p:spPr>
          <a:xfrm flipV="1">
            <a:off x="7220264" y="6918831"/>
            <a:ext cx="997670" cy="27090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>
            <a:stCxn id="88" idx="3"/>
            <a:endCxn id="91" idx="1"/>
          </p:cNvCxnSpPr>
          <p:nvPr/>
        </p:nvCxnSpPr>
        <p:spPr>
          <a:xfrm flipV="1">
            <a:off x="11420155" y="6913763"/>
            <a:ext cx="1277689" cy="506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8295356" y="9276783"/>
            <a:ext cx="3202221" cy="444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3.1-CalibrationData</a:t>
            </a:r>
            <a:endParaRPr lang="fr-F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595633" y="8263709"/>
            <a:ext cx="2695894" cy="24710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ZoneTexte 126"/>
          <p:cNvSpPr txBox="1"/>
          <p:nvPr/>
        </p:nvSpPr>
        <p:spPr>
          <a:xfrm>
            <a:off x="4579202" y="8439458"/>
            <a:ext cx="2806380" cy="307777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id_profil_sondage_normandie.csv</a:t>
            </a:r>
            <a:endParaRPr lang="en-US" sz="1400" dirty="0"/>
          </a:p>
        </p:txBody>
      </p:sp>
      <p:pic>
        <p:nvPicPr>
          <p:cNvPr id="128" name="Image 127"/>
          <p:cNvPicPr/>
          <p:nvPr/>
        </p:nvPicPr>
        <p:blipFill rotWithShape="1">
          <a:blip r:embed="rId2"/>
          <a:srcRect b="48249"/>
          <a:stretch/>
        </p:blipFill>
        <p:spPr bwMode="auto">
          <a:xfrm>
            <a:off x="4971217" y="8906985"/>
            <a:ext cx="2025028" cy="16680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29" name="Connecteur droit avec flèche 128"/>
          <p:cNvCxnSpPr>
            <a:stCxn id="126" idx="3"/>
            <a:endCxn id="125" idx="1"/>
          </p:cNvCxnSpPr>
          <p:nvPr/>
        </p:nvCxnSpPr>
        <p:spPr>
          <a:xfrm flipV="1">
            <a:off x="7291527" y="9499253"/>
            <a:ext cx="1003829" cy="1"/>
          </a:xfrm>
          <a:prstGeom prst="straightConnector1">
            <a:avLst/>
          </a:prstGeom>
          <a:ln w="19050">
            <a:solidFill>
              <a:srgbClr val="E14B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Image 1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760" y="8191355"/>
            <a:ext cx="2332993" cy="1798033"/>
          </a:xfrm>
          <a:prstGeom prst="rect">
            <a:avLst/>
          </a:prstGeom>
        </p:spPr>
      </p:pic>
      <p:cxnSp>
        <p:nvCxnSpPr>
          <p:cNvPr id="134" name="Connecteur droit avec flèche 133"/>
          <p:cNvCxnSpPr>
            <a:stCxn id="125" idx="3"/>
            <a:endCxn id="133" idx="1"/>
          </p:cNvCxnSpPr>
          <p:nvPr/>
        </p:nvCxnSpPr>
        <p:spPr>
          <a:xfrm flipV="1">
            <a:off x="11497577" y="9090372"/>
            <a:ext cx="1512183" cy="40888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8295356" y="11045953"/>
            <a:ext cx="3202221" cy="444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/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3.2-CalDatParentMaterial</a:t>
            </a:r>
            <a:endParaRPr lang="fr-F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9" name="Connecteur droit avec flèche 138"/>
          <p:cNvCxnSpPr>
            <a:stCxn id="133" idx="1"/>
            <a:endCxn id="138" idx="3"/>
          </p:cNvCxnSpPr>
          <p:nvPr/>
        </p:nvCxnSpPr>
        <p:spPr>
          <a:xfrm flipH="1">
            <a:off x="11497577" y="9090372"/>
            <a:ext cx="1512183" cy="2178051"/>
          </a:xfrm>
          <a:prstGeom prst="straightConnector1">
            <a:avLst/>
          </a:prstGeom>
          <a:ln w="19050">
            <a:solidFill>
              <a:srgbClr val="E14B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4593375" y="10918508"/>
            <a:ext cx="2695894" cy="699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ZoneTexte 142"/>
          <p:cNvSpPr txBox="1"/>
          <p:nvPr/>
        </p:nvSpPr>
        <p:spPr>
          <a:xfrm>
            <a:off x="4664637" y="11006813"/>
            <a:ext cx="2553369" cy="523220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Shapefile </a:t>
            </a:r>
            <a:r>
              <a:rPr lang="en-US" sz="1400" b="1" dirty="0"/>
              <a:t>with soil map</a:t>
            </a:r>
          </a:p>
          <a:p>
            <a:r>
              <a:rPr lang="en-US" sz="1400" b="1" dirty="0" smtClean="0"/>
              <a:t>soil2_L93.shp</a:t>
            </a:r>
            <a:endParaRPr lang="en-US" sz="1400" b="1" dirty="0"/>
          </a:p>
        </p:txBody>
      </p:sp>
      <p:cxnSp>
        <p:nvCxnSpPr>
          <p:cNvPr id="144" name="Connecteur droit avec flèche 143"/>
          <p:cNvCxnSpPr>
            <a:stCxn id="143" idx="3"/>
            <a:endCxn id="138" idx="1"/>
          </p:cNvCxnSpPr>
          <p:nvPr/>
        </p:nvCxnSpPr>
        <p:spPr>
          <a:xfrm>
            <a:off x="7218006" y="11268423"/>
            <a:ext cx="1077350" cy="0"/>
          </a:xfrm>
          <a:prstGeom prst="straightConnector1">
            <a:avLst/>
          </a:prstGeom>
          <a:ln w="19050">
            <a:solidFill>
              <a:srgbClr val="E14B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Image 1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5583" y="10372977"/>
            <a:ext cx="2798309" cy="1823774"/>
          </a:xfrm>
          <a:prstGeom prst="rect">
            <a:avLst/>
          </a:prstGeom>
        </p:spPr>
      </p:pic>
      <p:cxnSp>
        <p:nvCxnSpPr>
          <p:cNvPr id="148" name="Connecteur droit avec flèche 147"/>
          <p:cNvCxnSpPr>
            <a:stCxn id="138" idx="3"/>
            <a:endCxn id="135" idx="1"/>
          </p:cNvCxnSpPr>
          <p:nvPr/>
        </p:nvCxnSpPr>
        <p:spPr>
          <a:xfrm>
            <a:off x="11497577" y="11268423"/>
            <a:ext cx="1488006" cy="1644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8313406" y="12573928"/>
            <a:ext cx="3202221" cy="444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/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3.3-CalDatChelsa</a:t>
            </a:r>
            <a:endParaRPr lang="fr-F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4" name="Connecteur droit avec flèche 53"/>
          <p:cNvCxnSpPr>
            <a:stCxn id="135" idx="1"/>
            <a:endCxn id="169" idx="3"/>
          </p:cNvCxnSpPr>
          <p:nvPr/>
        </p:nvCxnSpPr>
        <p:spPr>
          <a:xfrm flipH="1">
            <a:off x="11515627" y="11284864"/>
            <a:ext cx="1469956" cy="1511534"/>
          </a:xfrm>
          <a:prstGeom prst="straightConnector1">
            <a:avLst/>
          </a:prstGeom>
          <a:ln w="19050">
            <a:solidFill>
              <a:srgbClr val="E14B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81" idx="1"/>
            <a:endCxn id="169" idx="0"/>
          </p:cNvCxnSpPr>
          <p:nvPr/>
        </p:nvCxnSpPr>
        <p:spPr>
          <a:xfrm flipH="1">
            <a:off x="9914517" y="4297179"/>
            <a:ext cx="2783327" cy="8276749"/>
          </a:xfrm>
          <a:prstGeom prst="straightConnector1">
            <a:avLst/>
          </a:prstGeom>
          <a:ln w="19050">
            <a:solidFill>
              <a:srgbClr val="E14B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12697844" y="12605854"/>
            <a:ext cx="3111396" cy="369332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CalibrationDataCoarse.RData</a:t>
            </a:r>
            <a:endParaRPr lang="fr-FR" sz="1400" dirty="0"/>
          </a:p>
        </p:txBody>
      </p:sp>
      <p:cxnSp>
        <p:nvCxnSpPr>
          <p:cNvPr id="67" name="Connecteur droit avec flèche 66"/>
          <p:cNvCxnSpPr>
            <a:stCxn id="169" idx="3"/>
            <a:endCxn id="63" idx="1"/>
          </p:cNvCxnSpPr>
          <p:nvPr/>
        </p:nvCxnSpPr>
        <p:spPr>
          <a:xfrm flipV="1">
            <a:off x="11515627" y="12790520"/>
            <a:ext cx="1182217" cy="587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4427296" y="1000180"/>
            <a:ext cx="3082074" cy="13098174"/>
          </a:xfrm>
          <a:prstGeom prst="rect">
            <a:avLst/>
          </a:prstGeom>
          <a:solidFill>
            <a:srgbClr val="D7FFA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595632" y="4281521"/>
            <a:ext cx="2742947" cy="18584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991630" y="1000180"/>
            <a:ext cx="3809678" cy="13098172"/>
          </a:xfrm>
          <a:prstGeom prst="rect">
            <a:avLst/>
          </a:prstGeom>
          <a:solidFill>
            <a:srgbClr val="8FFBF8"/>
          </a:solidFill>
          <a:ln>
            <a:solidFill>
              <a:srgbClr val="07C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07089" y="190644"/>
            <a:ext cx="3295291" cy="448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Home directory: AWC_DSM </a:t>
            </a:r>
          </a:p>
        </p:txBody>
      </p:sp>
      <p:sp>
        <p:nvSpPr>
          <p:cNvPr id="7" name="Rectangle 6"/>
          <p:cNvSpPr/>
          <p:nvPr/>
        </p:nvSpPr>
        <p:spPr>
          <a:xfrm>
            <a:off x="12319663" y="1000178"/>
            <a:ext cx="5358737" cy="13098174"/>
          </a:xfrm>
          <a:prstGeom prst="rect">
            <a:avLst/>
          </a:prstGeom>
          <a:solidFill>
            <a:srgbClr val="DCACBB"/>
          </a:solidFill>
          <a:ln>
            <a:solidFill>
              <a:srgbClr val="BE2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157" name="Rectangle 156"/>
          <p:cNvSpPr/>
          <p:nvPr/>
        </p:nvSpPr>
        <p:spPr>
          <a:xfrm>
            <a:off x="5354778" y="1183352"/>
            <a:ext cx="1279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cs typeface="Courier New" panose="02070309020205020404" pitchFamily="49" charset="0"/>
              </a:rPr>
              <a:t>Other input</a:t>
            </a:r>
            <a:endParaRPr lang="fr-FR" dirty="0"/>
          </a:p>
        </p:txBody>
      </p:sp>
      <p:sp>
        <p:nvSpPr>
          <p:cNvPr id="159" name="Rectangle 158"/>
          <p:cNvSpPr/>
          <p:nvPr/>
        </p:nvSpPr>
        <p:spPr>
          <a:xfrm>
            <a:off x="13505404" y="1290375"/>
            <a:ext cx="2303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fr-FR" dirty="0"/>
              <a:t>: </a:t>
            </a:r>
            <a:r>
              <a:rPr lang="fr-FR" dirty="0" err="1"/>
              <a:t>Clean_Output</a:t>
            </a:r>
            <a:endParaRPr lang="fr-FR" dirty="0"/>
          </a:p>
        </p:txBody>
      </p:sp>
      <p:sp>
        <p:nvSpPr>
          <p:cNvPr id="176" name="Rectangle 175"/>
          <p:cNvSpPr/>
          <p:nvPr/>
        </p:nvSpPr>
        <p:spPr>
          <a:xfrm>
            <a:off x="8632053" y="1206754"/>
            <a:ext cx="2528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Scripts</a:t>
            </a:r>
            <a:r>
              <a:rPr lang="fr-FR" dirty="0"/>
              <a:t>: </a:t>
            </a:r>
            <a:r>
              <a:rPr lang="fr-FR" dirty="0" err="1"/>
              <a:t>Clean_Scripts</a:t>
            </a:r>
            <a:endParaRPr lang="fr-FR" dirty="0"/>
          </a:p>
        </p:txBody>
      </p:sp>
      <p:sp>
        <p:nvSpPr>
          <p:cNvPr id="183" name="Rectangle 182"/>
          <p:cNvSpPr/>
          <p:nvPr/>
        </p:nvSpPr>
        <p:spPr>
          <a:xfrm>
            <a:off x="1130746" y="1000178"/>
            <a:ext cx="2842409" cy="13098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695098" y="1142267"/>
            <a:ext cx="1677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>
                <a:cs typeface="Courier New" panose="02070309020205020404" pitchFamily="49" charset="0"/>
              </a:rPr>
              <a:t>Modelling</a:t>
            </a:r>
            <a:r>
              <a:rPr lang="fr-FR" dirty="0">
                <a:cs typeface="Courier New" panose="02070309020205020404" pitchFamily="49" charset="0"/>
              </a:rPr>
              <a:t> stage</a:t>
            </a:r>
            <a:endParaRPr lang="fr-FR" dirty="0"/>
          </a:p>
        </p:txBody>
      </p:sp>
      <p:sp>
        <p:nvSpPr>
          <p:cNvPr id="220" name="Rectangle 219"/>
          <p:cNvSpPr/>
          <p:nvPr/>
        </p:nvSpPr>
        <p:spPr>
          <a:xfrm>
            <a:off x="1535542" y="1690747"/>
            <a:ext cx="2020520" cy="1060771"/>
          </a:xfrm>
          <a:prstGeom prst="rect">
            <a:avLst/>
          </a:prstGeom>
          <a:solidFill>
            <a:srgbClr val="FFFFEB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ZoneTexte 220"/>
          <p:cNvSpPr txBox="1"/>
          <p:nvPr/>
        </p:nvSpPr>
        <p:spPr>
          <a:xfrm>
            <a:off x="1624113" y="1828188"/>
            <a:ext cx="1819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Spatial </a:t>
            </a:r>
            <a:r>
              <a:rPr lang="fr-FR" dirty="0" err="1" smtClean="0"/>
              <a:t>modelling</a:t>
            </a:r>
            <a:r>
              <a:rPr lang="fr-FR" dirty="0" smtClean="0"/>
              <a:t> of </a:t>
            </a:r>
            <a:r>
              <a:rPr lang="fr-FR" dirty="0" err="1" smtClean="0"/>
              <a:t>coarse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endParaRPr lang="fr-FR" dirty="0" smtClean="0"/>
          </a:p>
        </p:txBody>
      </p:sp>
      <p:sp>
        <p:nvSpPr>
          <p:cNvPr id="68" name="ZoneTexte 67"/>
          <p:cNvSpPr txBox="1"/>
          <p:nvPr/>
        </p:nvSpPr>
        <p:spPr>
          <a:xfrm>
            <a:off x="4703571" y="4418850"/>
            <a:ext cx="2557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Cubist</a:t>
            </a:r>
            <a:r>
              <a:rPr lang="fr-FR" sz="1200" dirty="0" smtClean="0"/>
              <a:t> </a:t>
            </a:r>
            <a:r>
              <a:rPr lang="fr-FR" sz="1200" dirty="0" err="1" smtClean="0"/>
              <a:t>predictions</a:t>
            </a:r>
            <a:r>
              <a:rPr lang="fr-FR" sz="1200" dirty="0" smtClean="0"/>
              <a:t> and </a:t>
            </a:r>
            <a:r>
              <a:rPr lang="fr-FR" sz="1200" dirty="0" err="1" smtClean="0"/>
              <a:t>cokriged</a:t>
            </a:r>
            <a:r>
              <a:rPr lang="fr-FR" sz="1200" dirty="0" smtClean="0"/>
              <a:t> model residuals for </a:t>
            </a:r>
            <a:r>
              <a:rPr lang="fr-FR" sz="1200" dirty="0" err="1" smtClean="0"/>
              <a:t>clay-alr</a:t>
            </a:r>
            <a:r>
              <a:rPr lang="fr-FR" sz="1200" dirty="0" smtClean="0"/>
              <a:t> and </a:t>
            </a:r>
            <a:r>
              <a:rPr lang="fr-FR" sz="1200" dirty="0" err="1" smtClean="0"/>
              <a:t>silt-alr</a:t>
            </a:r>
            <a:endParaRPr lang="fr-FR" sz="1200" dirty="0"/>
          </a:p>
        </p:txBody>
      </p:sp>
      <p:cxnSp>
        <p:nvCxnSpPr>
          <p:cNvPr id="69" name="Connecteur droit avec flèche 68"/>
          <p:cNvCxnSpPr>
            <a:stCxn id="112" idx="3"/>
            <a:endCxn id="104" idx="1"/>
          </p:cNvCxnSpPr>
          <p:nvPr/>
        </p:nvCxnSpPr>
        <p:spPr>
          <a:xfrm>
            <a:off x="7026119" y="5498489"/>
            <a:ext cx="1123672" cy="64947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8149791" y="5497684"/>
            <a:ext cx="3202221" cy="1300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/>
            <a:r>
              <a:rPr lang="fr-FR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6.1.2-CoK_Res_0_5</a:t>
            </a:r>
            <a:endParaRPr lang="fr-F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0488"/>
            <a:r>
              <a:rPr lang="fr-FR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6.2.2-CoK_Res_5_15</a:t>
            </a:r>
            <a:endParaRPr lang="fr-F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0488"/>
            <a:r>
              <a:rPr lang="fr-FR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6.3.2-CoK_Res_15_30</a:t>
            </a:r>
            <a:endParaRPr lang="fr-F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0488"/>
            <a:r>
              <a:rPr lang="fr-FR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6.4.2-CoK_Res_30_60</a:t>
            </a:r>
            <a:endParaRPr lang="fr-F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0488"/>
            <a:r>
              <a:rPr lang="fr-FR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6.5.2-CoK_Res_60_100</a:t>
            </a:r>
            <a:endParaRPr lang="fr-F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0488"/>
            <a:r>
              <a:rPr lang="fr-FR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6.6.2-CoK_Res_100_200</a:t>
            </a:r>
            <a:endParaRPr lang="fr-F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4768031" y="4913713"/>
            <a:ext cx="2258088" cy="1169551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For each GSM depth</a:t>
            </a:r>
          </a:p>
          <a:p>
            <a:r>
              <a:rPr lang="en-US" sz="1400" dirty="0" err="1" smtClean="0"/>
              <a:t>argile.alr.ckR</a:t>
            </a:r>
            <a:r>
              <a:rPr lang="en-US" sz="1400" dirty="0"/>
              <a:t>.*_*.</a:t>
            </a:r>
            <a:r>
              <a:rPr lang="en-US" sz="1400" dirty="0" err="1"/>
              <a:t>tif</a:t>
            </a:r>
            <a:r>
              <a:rPr lang="en-US" sz="1400" dirty="0"/>
              <a:t> </a:t>
            </a:r>
            <a:r>
              <a:rPr lang="en-US" sz="1400" dirty="0" err="1" smtClean="0"/>
              <a:t>limon.alr.ckR</a:t>
            </a:r>
            <a:r>
              <a:rPr lang="en-US" sz="1400" dirty="0" smtClean="0"/>
              <a:t>.*_*.</a:t>
            </a:r>
            <a:r>
              <a:rPr lang="en-US" sz="1400" dirty="0" err="1" smtClean="0"/>
              <a:t>tif</a:t>
            </a:r>
            <a:endParaRPr lang="en-US" sz="1400" dirty="0" smtClean="0"/>
          </a:p>
          <a:p>
            <a:r>
              <a:rPr lang="en-US" sz="1400" dirty="0" err="1" smtClean="0"/>
              <a:t>argile.alr.cub</a:t>
            </a:r>
            <a:r>
              <a:rPr lang="en-US" sz="1400" dirty="0" smtClean="0"/>
              <a:t>.*_*.</a:t>
            </a:r>
            <a:r>
              <a:rPr lang="en-US" sz="1400" dirty="0" err="1" smtClean="0"/>
              <a:t>tif</a:t>
            </a:r>
            <a:endParaRPr lang="en-US" sz="1400" dirty="0" smtClean="0"/>
          </a:p>
          <a:p>
            <a:r>
              <a:rPr lang="en-US" sz="1400" dirty="0" err="1"/>
              <a:t>s</a:t>
            </a:r>
            <a:r>
              <a:rPr lang="en-US" sz="1400" dirty="0" err="1" smtClean="0"/>
              <a:t>ilt.alr.cub</a:t>
            </a:r>
            <a:r>
              <a:rPr lang="en-US" sz="1400" dirty="0" smtClean="0"/>
              <a:t>.*_*.</a:t>
            </a:r>
            <a:r>
              <a:rPr lang="en-US" sz="1400" dirty="0" err="1" smtClean="0"/>
              <a:t>tif</a:t>
            </a:r>
            <a:endParaRPr lang="fr-FR" sz="1100" dirty="0"/>
          </a:p>
        </p:txBody>
      </p:sp>
      <p:sp>
        <p:nvSpPr>
          <p:cNvPr id="76" name="ZoneTexte 75"/>
          <p:cNvSpPr txBox="1"/>
          <p:nvPr/>
        </p:nvSpPr>
        <p:spPr>
          <a:xfrm>
            <a:off x="12511315" y="1842090"/>
            <a:ext cx="5065486" cy="1415772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8-CoarseElementsMaps</a:t>
            </a:r>
            <a:endParaRPr lang="en-US" sz="1400" b="1" dirty="0" smtClean="0"/>
          </a:p>
          <a:p>
            <a:r>
              <a:rPr lang="en-US" sz="1400" dirty="0" smtClean="0"/>
              <a:t>For each of the 6 GSM depth intervals</a:t>
            </a:r>
          </a:p>
          <a:p>
            <a:r>
              <a:rPr lang="en-US" sz="1400" dirty="0" smtClean="0"/>
              <a:t>coarse_*_*.preds.05p.tif </a:t>
            </a:r>
            <a:r>
              <a:rPr lang="en-US" sz="1400" dirty="0" smtClean="0">
                <a:sym typeface="Wingdings" panose="05000000000000000000" pitchFamily="2" charset="2"/>
              </a:rPr>
              <a:t> 5 % percentile</a:t>
            </a:r>
            <a:endParaRPr lang="fr-FR" sz="1100" dirty="0"/>
          </a:p>
          <a:p>
            <a:r>
              <a:rPr lang="en-US" sz="1400" dirty="0"/>
              <a:t>coarse_*_*.</a:t>
            </a:r>
            <a:r>
              <a:rPr lang="en-US" sz="1400" dirty="0" smtClean="0"/>
              <a:t>preds.95p.tif </a:t>
            </a:r>
            <a:r>
              <a:rPr lang="en-US" sz="1400" dirty="0" smtClean="0">
                <a:sym typeface="Wingdings" panose="05000000000000000000" pitchFamily="2" charset="2"/>
              </a:rPr>
              <a:t> 95 % percentile</a:t>
            </a:r>
            <a:endParaRPr lang="en-US" sz="1400" dirty="0" smtClean="0"/>
          </a:p>
          <a:p>
            <a:r>
              <a:rPr lang="en-US" sz="1400" dirty="0"/>
              <a:t>coarse_*_*.</a:t>
            </a:r>
            <a:r>
              <a:rPr lang="en-US" sz="1400" dirty="0" err="1" smtClean="0"/>
              <a:t>preds.mean.tif</a:t>
            </a:r>
            <a:r>
              <a:rPr lang="en-US" sz="1400" dirty="0" smtClean="0"/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 mean</a:t>
            </a:r>
            <a:endParaRPr lang="fr-FR" sz="1100" dirty="0"/>
          </a:p>
          <a:p>
            <a:r>
              <a:rPr lang="en-US" sz="1400" dirty="0"/>
              <a:t>coarse_*_*.</a:t>
            </a:r>
            <a:r>
              <a:rPr lang="en-US" sz="1400" dirty="0" err="1" smtClean="0"/>
              <a:t>preds.sd.tif</a:t>
            </a:r>
            <a:r>
              <a:rPr lang="en-US" sz="1400" dirty="0" smtClean="0"/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 standard deviation</a:t>
            </a:r>
            <a:endParaRPr lang="en-US" sz="1400" dirty="0" smtClean="0"/>
          </a:p>
        </p:txBody>
      </p:sp>
      <p:sp>
        <p:nvSpPr>
          <p:cNvPr id="77" name="Rectangle 76"/>
          <p:cNvSpPr/>
          <p:nvPr/>
        </p:nvSpPr>
        <p:spPr>
          <a:xfrm>
            <a:off x="4595633" y="6508675"/>
            <a:ext cx="2742947" cy="12002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4941969" y="7156508"/>
            <a:ext cx="2062075" cy="448574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ContinuousPTF.RData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4749955" y="6510177"/>
            <a:ext cx="2446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Continuous</a:t>
            </a:r>
            <a:r>
              <a:rPr lang="fr-FR" sz="1200" dirty="0" smtClean="0"/>
              <a:t> pedotransfer </a:t>
            </a:r>
            <a:r>
              <a:rPr lang="fr-FR" sz="1200" dirty="0" err="1" smtClean="0"/>
              <a:t>functions</a:t>
            </a:r>
            <a:r>
              <a:rPr lang="fr-FR" sz="1200" dirty="0" smtClean="0"/>
              <a:t> </a:t>
            </a:r>
            <a:r>
              <a:rPr lang="fr-FR" sz="1200" dirty="0" err="1" smtClean="0"/>
              <a:t>developed</a:t>
            </a:r>
            <a:r>
              <a:rPr lang="fr-FR" sz="1200" dirty="0" smtClean="0"/>
              <a:t> </a:t>
            </a:r>
            <a:r>
              <a:rPr lang="fr-FR" sz="1200" dirty="0" err="1" smtClean="0"/>
              <a:t>with</a:t>
            </a:r>
            <a:r>
              <a:rPr lang="fr-FR" sz="1200" dirty="0" smtClean="0"/>
              <a:t> the SOLHYDRO </a:t>
            </a:r>
            <a:r>
              <a:rPr lang="fr-FR" sz="1200" dirty="0" err="1" smtClean="0"/>
              <a:t>dataset</a:t>
            </a:r>
            <a:r>
              <a:rPr lang="fr-FR" sz="1200" dirty="0" smtClean="0"/>
              <a:t>.</a:t>
            </a:r>
            <a:endParaRPr lang="fr-FR" sz="1200" dirty="0"/>
          </a:p>
        </p:txBody>
      </p:sp>
      <p:cxnSp>
        <p:nvCxnSpPr>
          <p:cNvPr id="25" name="Connecteur droit avec flèche 24"/>
          <p:cNvCxnSpPr>
            <a:stCxn id="79" idx="3"/>
            <a:endCxn id="104" idx="1"/>
          </p:cNvCxnSpPr>
          <p:nvPr/>
        </p:nvCxnSpPr>
        <p:spPr>
          <a:xfrm flipV="1">
            <a:off x="7004044" y="6147967"/>
            <a:ext cx="1145747" cy="1232828"/>
          </a:xfrm>
          <a:prstGeom prst="straightConnector1">
            <a:avLst/>
          </a:prstGeom>
          <a:ln w="19050">
            <a:solidFill>
              <a:srgbClr val="E14B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471930" y="4389822"/>
            <a:ext cx="2069393" cy="3087393"/>
          </a:xfrm>
          <a:prstGeom prst="rect">
            <a:avLst/>
          </a:prstGeom>
          <a:solidFill>
            <a:srgbClr val="FFFFEB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1560502" y="4527263"/>
            <a:ext cx="18197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Calculate</a:t>
            </a:r>
            <a:r>
              <a:rPr lang="fr-FR" sz="1600" dirty="0" smtClean="0"/>
              <a:t> </a:t>
            </a:r>
            <a:r>
              <a:rPr lang="fr-FR" sz="1600" dirty="0" err="1" smtClean="0"/>
              <a:t>clay</a:t>
            </a:r>
            <a:r>
              <a:rPr lang="fr-FR" sz="1600" dirty="0" smtClean="0"/>
              <a:t>, </a:t>
            </a:r>
            <a:r>
              <a:rPr lang="fr-FR" sz="1600" dirty="0" err="1" smtClean="0"/>
              <a:t>sand</a:t>
            </a:r>
            <a:r>
              <a:rPr lang="fr-FR" sz="1600" dirty="0" smtClean="0"/>
              <a:t>, silt, </a:t>
            </a:r>
            <a:r>
              <a:rPr lang="fr-FR" sz="1600" dirty="0" err="1" smtClean="0"/>
              <a:t>soil</a:t>
            </a:r>
            <a:r>
              <a:rPr lang="fr-FR" sz="1600" dirty="0" smtClean="0"/>
              <a:t> </a:t>
            </a:r>
            <a:r>
              <a:rPr lang="fr-FR" sz="1600" dirty="0" err="1" smtClean="0"/>
              <a:t>moisture</a:t>
            </a:r>
            <a:r>
              <a:rPr lang="fr-FR" sz="1600" dirty="0" smtClean="0"/>
              <a:t> at </a:t>
            </a:r>
            <a:r>
              <a:rPr lang="fr-FR" sz="1600" dirty="0" err="1" smtClean="0"/>
              <a:t>field</a:t>
            </a:r>
            <a:r>
              <a:rPr lang="fr-FR" sz="1600" dirty="0" smtClean="0"/>
              <a:t> </a:t>
            </a:r>
            <a:r>
              <a:rPr lang="fr-FR" sz="1600" dirty="0" err="1" smtClean="0"/>
              <a:t>capacity</a:t>
            </a:r>
            <a:r>
              <a:rPr lang="fr-FR" sz="1600" dirty="0" smtClean="0"/>
              <a:t>, </a:t>
            </a:r>
            <a:r>
              <a:rPr lang="fr-FR" sz="1600" dirty="0" err="1" smtClean="0"/>
              <a:t>soil</a:t>
            </a:r>
            <a:r>
              <a:rPr lang="fr-FR" sz="1600" dirty="0" smtClean="0"/>
              <a:t> </a:t>
            </a:r>
            <a:r>
              <a:rPr lang="fr-FR" sz="1600" dirty="0" err="1" smtClean="0"/>
              <a:t>moisture</a:t>
            </a:r>
            <a:r>
              <a:rPr lang="fr-FR" sz="1600" dirty="0" smtClean="0"/>
              <a:t> at permanent </a:t>
            </a:r>
            <a:r>
              <a:rPr lang="fr-FR" sz="1600" dirty="0" err="1" smtClean="0"/>
              <a:t>wilting</a:t>
            </a:r>
            <a:r>
              <a:rPr lang="fr-FR" sz="1600" dirty="0" smtClean="0"/>
              <a:t> point, and </a:t>
            </a:r>
            <a:r>
              <a:rPr lang="fr-FR" sz="1600" dirty="0" err="1" smtClean="0"/>
              <a:t>available</a:t>
            </a:r>
            <a:r>
              <a:rPr lang="fr-FR" sz="1600" dirty="0" smtClean="0"/>
              <a:t> water </a:t>
            </a:r>
            <a:r>
              <a:rPr lang="fr-FR" sz="1600" dirty="0" err="1" smtClean="0"/>
              <a:t>capacity</a:t>
            </a:r>
            <a:r>
              <a:rPr lang="fr-FR" sz="1600" dirty="0" smtClean="0"/>
              <a:t> (</a:t>
            </a:r>
            <a:r>
              <a:rPr lang="fr-FR" sz="1600" dirty="0" err="1" smtClean="0"/>
              <a:t>subtracting</a:t>
            </a:r>
            <a:r>
              <a:rPr lang="fr-FR" sz="1600" dirty="0" smtClean="0"/>
              <a:t>, and </a:t>
            </a:r>
            <a:r>
              <a:rPr lang="fr-FR" sz="1600" dirty="0" err="1" smtClean="0"/>
              <a:t>without</a:t>
            </a:r>
            <a:r>
              <a:rPr lang="fr-FR" sz="1600" dirty="0" smtClean="0"/>
              <a:t> </a:t>
            </a:r>
            <a:r>
              <a:rPr lang="fr-FR" sz="1600" dirty="0" err="1" smtClean="0"/>
              <a:t>subtracting</a:t>
            </a:r>
            <a:r>
              <a:rPr lang="fr-FR" sz="1600" dirty="0" smtClean="0"/>
              <a:t> </a:t>
            </a:r>
            <a:r>
              <a:rPr lang="fr-FR" sz="1600" dirty="0" err="1" smtClean="0"/>
              <a:t>coarse</a:t>
            </a:r>
            <a:r>
              <a:rPr lang="fr-FR" sz="1600" dirty="0" smtClean="0"/>
              <a:t> </a:t>
            </a:r>
            <a:r>
              <a:rPr lang="fr-FR" sz="1600" dirty="0" err="1" smtClean="0"/>
              <a:t>elelemts</a:t>
            </a:r>
            <a:r>
              <a:rPr lang="fr-FR" sz="1600" dirty="0" smtClean="0"/>
              <a:t>) by </a:t>
            </a:r>
            <a:r>
              <a:rPr lang="fr-FR" sz="1600" dirty="0" err="1" smtClean="0"/>
              <a:t>GlobalsoilMap</a:t>
            </a:r>
            <a:r>
              <a:rPr lang="fr-FR" sz="1600" dirty="0" smtClean="0"/>
              <a:t> layer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12511315" y="3608810"/>
            <a:ext cx="5065486" cy="5078313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6-Calculate_AWC</a:t>
            </a:r>
          </a:p>
          <a:p>
            <a:r>
              <a:rPr lang="en-US" sz="1400" dirty="0" smtClean="0"/>
              <a:t>For each of the 6 GSM depth intervals</a:t>
            </a:r>
          </a:p>
          <a:p>
            <a:r>
              <a:rPr lang="en-US" sz="1400" b="1" dirty="0" err="1"/>
              <a:t>argile.alr.preds</a:t>
            </a:r>
            <a:r>
              <a:rPr lang="en-US" sz="1400" b="1" dirty="0"/>
              <a:t>.*_*.</a:t>
            </a:r>
            <a:r>
              <a:rPr lang="en-US" sz="1400" b="1" dirty="0" err="1"/>
              <a:t>tif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Sum of cubist predictions and </a:t>
            </a:r>
            <a:r>
              <a:rPr lang="en-US" sz="1400" dirty="0" err="1"/>
              <a:t>cokriged</a:t>
            </a:r>
            <a:r>
              <a:rPr lang="en-US" sz="1400" dirty="0"/>
              <a:t> residuals for clay-</a:t>
            </a:r>
            <a:r>
              <a:rPr lang="en-US" sz="1400" dirty="0" err="1"/>
              <a:t>alr</a:t>
            </a:r>
            <a:endParaRPr lang="fr-FR" sz="1400" dirty="0"/>
          </a:p>
          <a:p>
            <a:r>
              <a:rPr lang="en-US" sz="1400" b="1" dirty="0" err="1"/>
              <a:t>limon.alr.preds</a:t>
            </a:r>
            <a:r>
              <a:rPr lang="en-US" sz="1400" b="1" dirty="0"/>
              <a:t>.*_*.</a:t>
            </a:r>
            <a:r>
              <a:rPr lang="en-US" sz="1400" b="1" dirty="0" err="1"/>
              <a:t>tif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Sum of cubist predictions and </a:t>
            </a:r>
            <a:r>
              <a:rPr lang="en-US" sz="1400" dirty="0" err="1"/>
              <a:t>cokriged</a:t>
            </a:r>
            <a:r>
              <a:rPr lang="en-US" sz="1400" dirty="0"/>
              <a:t> residuals for silt-</a:t>
            </a:r>
            <a:r>
              <a:rPr lang="en-US" sz="1400" dirty="0" err="1"/>
              <a:t>alr</a:t>
            </a:r>
            <a:endParaRPr lang="fr-FR" sz="1400" dirty="0"/>
          </a:p>
          <a:p>
            <a:r>
              <a:rPr lang="en-US" sz="1400" dirty="0"/>
              <a:t> </a:t>
            </a:r>
            <a:endParaRPr lang="fr-FR" sz="1400" dirty="0"/>
          </a:p>
          <a:p>
            <a:r>
              <a:rPr lang="en-US" sz="1400" b="1" dirty="0" err="1"/>
              <a:t>argile.preds.RK</a:t>
            </a:r>
            <a:r>
              <a:rPr lang="en-US" sz="1400" b="1" dirty="0"/>
              <a:t>.*_*.</a:t>
            </a:r>
            <a:r>
              <a:rPr lang="en-US" sz="1400" b="1" dirty="0" err="1"/>
              <a:t>tif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</a:t>
            </a:r>
            <a:r>
              <a:rPr lang="en-US" sz="1400" dirty="0" err="1"/>
              <a:t>backtransformed</a:t>
            </a:r>
            <a:r>
              <a:rPr lang="en-US" sz="1400" dirty="0"/>
              <a:t> CLAY predictions (%)</a:t>
            </a:r>
            <a:endParaRPr lang="fr-FR" sz="1400" dirty="0"/>
          </a:p>
          <a:p>
            <a:r>
              <a:rPr lang="en-US" sz="1400" b="1" dirty="0" err="1"/>
              <a:t>limon.preds.RK</a:t>
            </a:r>
            <a:r>
              <a:rPr lang="en-US" sz="1400" b="1" dirty="0"/>
              <a:t>.*_*.</a:t>
            </a:r>
            <a:r>
              <a:rPr lang="en-US" sz="1400" b="1" dirty="0" err="1"/>
              <a:t>tif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</a:t>
            </a:r>
            <a:r>
              <a:rPr lang="en-US" sz="1400" dirty="0" err="1"/>
              <a:t>backtransformed</a:t>
            </a:r>
            <a:r>
              <a:rPr lang="en-US" sz="1400" dirty="0"/>
              <a:t> SILT predictions (%)</a:t>
            </a:r>
            <a:endParaRPr lang="fr-FR" sz="1400" dirty="0"/>
          </a:p>
          <a:p>
            <a:r>
              <a:rPr lang="en-US" sz="1400" b="1" dirty="0" err="1"/>
              <a:t>sable.preds.RK</a:t>
            </a:r>
            <a:r>
              <a:rPr lang="en-US" sz="1400" b="1" dirty="0"/>
              <a:t>.*_*.</a:t>
            </a:r>
            <a:r>
              <a:rPr lang="en-US" sz="1400" b="1" dirty="0" err="1"/>
              <a:t>tif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</a:t>
            </a:r>
            <a:r>
              <a:rPr lang="en-US" sz="1400" dirty="0" err="1"/>
              <a:t>backtransformed</a:t>
            </a:r>
            <a:r>
              <a:rPr lang="en-US" sz="1400" dirty="0"/>
              <a:t> SAND predictions (%)</a:t>
            </a:r>
            <a:endParaRPr lang="fr-FR" sz="1400" dirty="0"/>
          </a:p>
          <a:p>
            <a:r>
              <a:rPr lang="en-US" sz="1400" b="1" dirty="0"/>
              <a:t>SMFC_*_*.</a:t>
            </a:r>
            <a:r>
              <a:rPr lang="en-US" sz="1400" b="1" dirty="0" err="1"/>
              <a:t>tif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volumetric soil moisture at field capacity. Unit is cm</a:t>
            </a:r>
            <a:r>
              <a:rPr lang="en-US" sz="1400" baseline="30000" dirty="0"/>
              <a:t>3</a:t>
            </a:r>
            <a:r>
              <a:rPr lang="en-US" sz="1400" dirty="0"/>
              <a:t> cm</a:t>
            </a:r>
            <a:r>
              <a:rPr lang="en-US" sz="1400" baseline="30000" dirty="0"/>
              <a:t>-3</a:t>
            </a:r>
            <a:r>
              <a:rPr lang="en-US" sz="1400" dirty="0"/>
              <a:t>.</a:t>
            </a:r>
            <a:endParaRPr lang="fr-FR" sz="1400" dirty="0"/>
          </a:p>
          <a:p>
            <a:r>
              <a:rPr lang="en-US" sz="1400" b="1" dirty="0"/>
              <a:t>SMPWP_*_*.</a:t>
            </a:r>
            <a:r>
              <a:rPr lang="en-US" sz="1400" b="1" dirty="0" err="1"/>
              <a:t>tif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volumetric soil moisture at permanent wilting point. Unit is cm</a:t>
            </a:r>
            <a:r>
              <a:rPr lang="en-US" sz="1400" baseline="30000" dirty="0"/>
              <a:t>3</a:t>
            </a:r>
            <a:r>
              <a:rPr lang="en-US" sz="1400" dirty="0"/>
              <a:t> cm</a:t>
            </a:r>
            <a:r>
              <a:rPr lang="en-US" sz="1400" baseline="30000" dirty="0"/>
              <a:t>-3</a:t>
            </a:r>
            <a:r>
              <a:rPr lang="en-US" sz="1400" dirty="0"/>
              <a:t>.</a:t>
            </a:r>
            <a:endParaRPr lang="fr-FR" sz="1400" dirty="0"/>
          </a:p>
          <a:p>
            <a:r>
              <a:rPr lang="en-US" sz="1400" b="1" dirty="0" err="1"/>
              <a:t>ru_vol</a:t>
            </a:r>
            <a:r>
              <a:rPr lang="en-US" sz="1400" b="1" dirty="0"/>
              <a:t>_*_*.</a:t>
            </a:r>
            <a:r>
              <a:rPr lang="en-US" sz="1400" b="1" dirty="0" err="1"/>
              <a:t>tif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difference between soil moisture at field capacity and soil moisture at permanent wilting point, or elementary (volumetric) available water capacity. Unit is cm</a:t>
            </a:r>
            <a:r>
              <a:rPr lang="en-US" sz="1400" baseline="30000" dirty="0"/>
              <a:t>3</a:t>
            </a:r>
            <a:r>
              <a:rPr lang="en-US" sz="1400" dirty="0"/>
              <a:t> cm</a:t>
            </a:r>
            <a:r>
              <a:rPr lang="en-US" sz="1400" baseline="30000" dirty="0"/>
              <a:t>-3</a:t>
            </a:r>
            <a:r>
              <a:rPr lang="en-US" sz="1400" dirty="0"/>
              <a:t>.</a:t>
            </a:r>
            <a:endParaRPr lang="fr-FR" sz="1400" dirty="0"/>
          </a:p>
          <a:p>
            <a:r>
              <a:rPr lang="en-US" sz="1400" b="1" dirty="0" err="1"/>
              <a:t>ru_mm</a:t>
            </a:r>
            <a:r>
              <a:rPr lang="en-US" sz="1400" b="1" dirty="0"/>
              <a:t>_*_*.</a:t>
            </a:r>
            <a:r>
              <a:rPr lang="en-US" sz="1400" b="1" dirty="0" err="1"/>
              <a:t>tif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without subtracting coarse elements (assuming all soil is fine earth), available water capacity of the GSM layer, multiplied by the layer thickness in mm. Unit is mm of water.</a:t>
            </a:r>
            <a:endParaRPr lang="fr-FR" sz="1400" dirty="0"/>
          </a:p>
          <a:p>
            <a:r>
              <a:rPr lang="en-US" sz="1400" b="1" dirty="0" err="1"/>
              <a:t>awc_mm</a:t>
            </a:r>
            <a:r>
              <a:rPr lang="en-US" sz="1400" b="1" dirty="0"/>
              <a:t>_*_*.</a:t>
            </a:r>
            <a:r>
              <a:rPr lang="en-US" sz="1400" b="1" dirty="0" err="1"/>
              <a:t>tif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Subtracting the volume of coarse elements, this is the available water capacity of the GSM layer (multiplied by the layer thickness in mm). Unit is mm of water.</a:t>
            </a:r>
            <a:endParaRPr lang="en-US" sz="1100" dirty="0" smtClean="0"/>
          </a:p>
        </p:txBody>
      </p:sp>
      <p:cxnSp>
        <p:nvCxnSpPr>
          <p:cNvPr id="32" name="Connecteur droit avec flèche 31"/>
          <p:cNvCxnSpPr>
            <a:stCxn id="104" idx="3"/>
            <a:endCxn id="31" idx="1"/>
          </p:cNvCxnSpPr>
          <p:nvPr/>
        </p:nvCxnSpPr>
        <p:spPr>
          <a:xfrm>
            <a:off x="11352012" y="6147967"/>
            <a:ext cx="115930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149791" y="10099121"/>
            <a:ext cx="3202221" cy="1300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/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7.1-AWC_Taylor_0_5</a:t>
            </a:r>
          </a:p>
          <a:p>
            <a:pPr marL="90488"/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7.2-AWC_Taylor_5_15</a:t>
            </a:r>
          </a:p>
          <a:p>
            <a:pPr marL="90488"/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7.3-AWC_Taylor_15_30</a:t>
            </a:r>
          </a:p>
          <a:p>
            <a:pPr marL="90488"/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7.4-AWC_Taylor_30_60</a:t>
            </a:r>
          </a:p>
          <a:p>
            <a:pPr marL="90488"/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7.5-AWC_Taylor_60_100</a:t>
            </a:r>
          </a:p>
          <a:p>
            <a:pPr marL="90488"/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7.6-AWC_Taylor_100_200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95633" y="9870311"/>
            <a:ext cx="2742946" cy="13078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4644616" y="10467733"/>
            <a:ext cx="2635009" cy="561985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Input/lm_w20_ClSd_coeff_cov.csv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Input/lm_w42_ClSd_coeff_cov.csv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4739069" y="9969066"/>
            <a:ext cx="2446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Matrix </a:t>
            </a:r>
            <a:r>
              <a:rPr lang="fr-FR" sz="1200" dirty="0" err="1" smtClean="0"/>
              <a:t>with</a:t>
            </a:r>
            <a:r>
              <a:rPr lang="fr-FR" sz="1200" dirty="0" smtClean="0"/>
              <a:t> variance-covariance of the </a:t>
            </a:r>
            <a:r>
              <a:rPr lang="fr-FR" sz="1200" dirty="0" err="1" smtClean="0"/>
              <a:t>PTFs</a:t>
            </a:r>
            <a:r>
              <a:rPr lang="fr-FR" sz="1200" dirty="0" smtClean="0"/>
              <a:t> coefficients</a:t>
            </a:r>
            <a:endParaRPr lang="fr-FR" sz="1200" dirty="0"/>
          </a:p>
        </p:txBody>
      </p:sp>
      <p:cxnSp>
        <p:nvCxnSpPr>
          <p:cNvPr id="40" name="Connecteur droit avec flèche 39"/>
          <p:cNvCxnSpPr>
            <a:stCxn id="38" idx="3"/>
            <a:endCxn id="36" idx="1"/>
          </p:cNvCxnSpPr>
          <p:nvPr/>
        </p:nvCxnSpPr>
        <p:spPr>
          <a:xfrm>
            <a:off x="7279625" y="10748726"/>
            <a:ext cx="870166" cy="678"/>
          </a:xfrm>
          <a:prstGeom prst="straightConnector1">
            <a:avLst/>
          </a:prstGeom>
          <a:ln w="19050">
            <a:solidFill>
              <a:srgbClr val="E14B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31" idx="1"/>
            <a:endCxn id="36" idx="0"/>
          </p:cNvCxnSpPr>
          <p:nvPr/>
        </p:nvCxnSpPr>
        <p:spPr>
          <a:xfrm flipH="1">
            <a:off x="9750902" y="6147967"/>
            <a:ext cx="2760413" cy="3951154"/>
          </a:xfrm>
          <a:prstGeom prst="straightConnector1">
            <a:avLst/>
          </a:prstGeom>
          <a:ln w="19050">
            <a:solidFill>
              <a:srgbClr val="E14B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515309" y="9072023"/>
            <a:ext cx="2069393" cy="2728138"/>
          </a:xfrm>
          <a:prstGeom prst="rect">
            <a:avLst/>
          </a:prstGeom>
          <a:solidFill>
            <a:srgbClr val="FFFFEB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1633176" y="9281930"/>
            <a:ext cx="1819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Calculate</a:t>
            </a:r>
            <a:r>
              <a:rPr lang="fr-FR" sz="1600" dirty="0" smtClean="0"/>
              <a:t> the variance of </a:t>
            </a:r>
            <a:r>
              <a:rPr lang="fr-FR" sz="1600" dirty="0" err="1" smtClean="0"/>
              <a:t>clay</a:t>
            </a:r>
            <a:r>
              <a:rPr lang="fr-FR" sz="1600" dirty="0" smtClean="0"/>
              <a:t>, </a:t>
            </a:r>
            <a:r>
              <a:rPr lang="fr-FR" sz="1600" dirty="0" err="1" smtClean="0"/>
              <a:t>sand</a:t>
            </a:r>
            <a:r>
              <a:rPr lang="fr-FR" sz="1600" dirty="0" smtClean="0"/>
              <a:t>, silt, </a:t>
            </a:r>
            <a:r>
              <a:rPr lang="fr-FR" sz="1600" dirty="0" err="1" smtClean="0"/>
              <a:t>soil</a:t>
            </a:r>
            <a:r>
              <a:rPr lang="fr-FR" sz="1600" dirty="0" smtClean="0"/>
              <a:t> </a:t>
            </a:r>
            <a:r>
              <a:rPr lang="fr-FR" sz="1600" dirty="0" err="1" smtClean="0"/>
              <a:t>moisture</a:t>
            </a:r>
            <a:r>
              <a:rPr lang="fr-FR" sz="1600" dirty="0" smtClean="0"/>
              <a:t> at </a:t>
            </a:r>
            <a:r>
              <a:rPr lang="fr-FR" sz="1600" dirty="0" err="1" smtClean="0"/>
              <a:t>field</a:t>
            </a:r>
            <a:r>
              <a:rPr lang="fr-FR" sz="1600" dirty="0" smtClean="0"/>
              <a:t> </a:t>
            </a:r>
            <a:r>
              <a:rPr lang="fr-FR" sz="1600" dirty="0" err="1" smtClean="0"/>
              <a:t>capacity</a:t>
            </a:r>
            <a:r>
              <a:rPr lang="fr-FR" sz="1600" dirty="0" smtClean="0"/>
              <a:t>, </a:t>
            </a:r>
            <a:r>
              <a:rPr lang="fr-FR" sz="1600" dirty="0" err="1" smtClean="0"/>
              <a:t>soil</a:t>
            </a:r>
            <a:r>
              <a:rPr lang="fr-FR" sz="1600" dirty="0" smtClean="0"/>
              <a:t> </a:t>
            </a:r>
            <a:r>
              <a:rPr lang="fr-FR" sz="1600" dirty="0" err="1" smtClean="0"/>
              <a:t>moisture</a:t>
            </a:r>
            <a:r>
              <a:rPr lang="fr-FR" sz="1600" dirty="0" smtClean="0"/>
              <a:t> at permanent </a:t>
            </a:r>
            <a:r>
              <a:rPr lang="fr-FR" sz="1600" dirty="0" err="1" smtClean="0"/>
              <a:t>wilting</a:t>
            </a:r>
            <a:r>
              <a:rPr lang="fr-FR" sz="1600" dirty="0" smtClean="0"/>
              <a:t> point </a:t>
            </a:r>
            <a:r>
              <a:rPr lang="fr-FR" sz="1600" dirty="0" err="1" smtClean="0"/>
              <a:t>with</a:t>
            </a:r>
            <a:r>
              <a:rPr lang="fr-FR" sz="1600" dirty="0" smtClean="0"/>
              <a:t> Taylor </a:t>
            </a:r>
            <a:r>
              <a:rPr lang="fr-FR" sz="1600" dirty="0" err="1" smtClean="0"/>
              <a:t>analysis</a:t>
            </a:r>
            <a:endParaRPr lang="fr-FR" sz="1600" dirty="0" smtClean="0"/>
          </a:p>
        </p:txBody>
      </p:sp>
      <p:sp>
        <p:nvSpPr>
          <p:cNvPr id="50" name="ZoneTexte 49"/>
          <p:cNvSpPr txBox="1"/>
          <p:nvPr/>
        </p:nvSpPr>
        <p:spPr>
          <a:xfrm>
            <a:off x="12511315" y="9072022"/>
            <a:ext cx="5065486" cy="3354765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7.X-AWC_Taylor_*_*</a:t>
            </a:r>
          </a:p>
          <a:p>
            <a:r>
              <a:rPr lang="en-US" sz="1400" b="1" dirty="0" smtClean="0"/>
              <a:t>varInput_w20</a:t>
            </a:r>
            <a:r>
              <a:rPr lang="en-US" sz="1400" b="1" dirty="0"/>
              <a:t>_*_*.</a:t>
            </a:r>
            <a:r>
              <a:rPr lang="en-US" sz="1400" b="1" dirty="0" err="1"/>
              <a:t>tif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uncertainty component for soil moisture at field capacity due to the soil input variables</a:t>
            </a:r>
            <a:endParaRPr lang="fr-FR" sz="1400" dirty="0"/>
          </a:p>
          <a:p>
            <a:r>
              <a:rPr lang="en-US" sz="1400" b="1" dirty="0"/>
              <a:t>varInput_w42_*_*.</a:t>
            </a:r>
            <a:r>
              <a:rPr lang="en-US" sz="1400" b="1" dirty="0" err="1"/>
              <a:t>tif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uncertainty component for soil moisture at permanent wilting due to the soil input variables</a:t>
            </a:r>
            <a:endParaRPr lang="fr-FR" sz="1400" dirty="0"/>
          </a:p>
          <a:p>
            <a:r>
              <a:rPr lang="en-US" sz="1400" b="1" dirty="0"/>
              <a:t>varPTF_w20_*_*.</a:t>
            </a:r>
            <a:r>
              <a:rPr lang="en-US" sz="1400" b="1" dirty="0" err="1"/>
              <a:t>tif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uncertainty component for soil moisture at field capacity due to PTFs coefficients uncertainty</a:t>
            </a:r>
            <a:endParaRPr lang="fr-FR" sz="1400" dirty="0"/>
          </a:p>
          <a:p>
            <a:r>
              <a:rPr lang="en-US" sz="1400" b="1" dirty="0"/>
              <a:t>varPTF_w42_*_*.</a:t>
            </a:r>
            <a:r>
              <a:rPr lang="en-US" sz="1400" b="1" dirty="0" err="1"/>
              <a:t>tif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uncertainty component for soil moisture at permanent wilting due to PTFs coefficients uncertainty</a:t>
            </a:r>
            <a:endParaRPr lang="fr-FR" sz="1400" dirty="0"/>
          </a:p>
          <a:p>
            <a:r>
              <a:rPr lang="en-US" sz="1400" b="1" dirty="0"/>
              <a:t>Total_var_w20.*_*.</a:t>
            </a:r>
            <a:r>
              <a:rPr lang="en-US" sz="1400" b="1" dirty="0" err="1"/>
              <a:t>tif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Variance of soil moisture at field capacity</a:t>
            </a:r>
            <a:endParaRPr lang="fr-FR" sz="1400" dirty="0"/>
          </a:p>
          <a:p>
            <a:r>
              <a:rPr lang="en-US" sz="1400" b="1" dirty="0"/>
              <a:t>Total_var_w42.*_*.</a:t>
            </a:r>
            <a:r>
              <a:rPr lang="en-US" sz="1400" b="1" dirty="0" err="1"/>
              <a:t>tif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Variance of soil moisture at permanent wilting point</a:t>
            </a:r>
            <a:endParaRPr lang="fr-FR" sz="1400" dirty="0"/>
          </a:p>
          <a:p>
            <a:r>
              <a:rPr lang="en-US" sz="1400" b="1" dirty="0" err="1"/>
              <a:t>var_clay</a:t>
            </a:r>
            <a:r>
              <a:rPr lang="en-US" sz="1400" b="1" dirty="0"/>
              <a:t>_*_*.</a:t>
            </a:r>
            <a:r>
              <a:rPr lang="en-US" sz="1400" dirty="0" err="1"/>
              <a:t>tif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 variance of </a:t>
            </a:r>
            <a:r>
              <a:rPr lang="en-US" sz="1400" dirty="0" err="1"/>
              <a:t>backtransformed</a:t>
            </a:r>
            <a:r>
              <a:rPr lang="en-US" sz="1400" dirty="0"/>
              <a:t>  clay</a:t>
            </a:r>
            <a:endParaRPr lang="fr-FR" sz="1400" dirty="0"/>
          </a:p>
          <a:p>
            <a:r>
              <a:rPr lang="en-US" sz="1400" b="1" dirty="0" err="1"/>
              <a:t>var_sand</a:t>
            </a:r>
            <a:r>
              <a:rPr lang="en-US" sz="1400" b="1" dirty="0"/>
              <a:t>_*_*.</a:t>
            </a:r>
            <a:r>
              <a:rPr lang="en-US" sz="1400" dirty="0" err="1"/>
              <a:t>tif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 variance of </a:t>
            </a:r>
            <a:r>
              <a:rPr lang="en-US" sz="1400" dirty="0" err="1"/>
              <a:t>backtransformed</a:t>
            </a:r>
            <a:r>
              <a:rPr lang="en-US" sz="1400" dirty="0"/>
              <a:t>  sand</a:t>
            </a:r>
            <a:endParaRPr lang="fr-FR" sz="1400" dirty="0"/>
          </a:p>
          <a:p>
            <a:r>
              <a:rPr lang="en-US" sz="1400" dirty="0" err="1"/>
              <a:t>v</a:t>
            </a:r>
            <a:r>
              <a:rPr lang="en-US" sz="1400" b="1" dirty="0" err="1"/>
              <a:t>ar_silt</a:t>
            </a:r>
            <a:r>
              <a:rPr lang="en-US" sz="1400" b="1" dirty="0"/>
              <a:t>_*_*.</a:t>
            </a:r>
            <a:r>
              <a:rPr lang="en-US" sz="1400" dirty="0" err="1"/>
              <a:t>tif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 variance of </a:t>
            </a:r>
            <a:r>
              <a:rPr lang="en-US" sz="1400" dirty="0" err="1"/>
              <a:t>backtransformed</a:t>
            </a:r>
            <a:r>
              <a:rPr lang="en-US" sz="1400" dirty="0"/>
              <a:t>  silt</a:t>
            </a:r>
            <a:endParaRPr lang="en-US" sz="1200" b="1" dirty="0" smtClean="0"/>
          </a:p>
        </p:txBody>
      </p:sp>
      <p:cxnSp>
        <p:nvCxnSpPr>
          <p:cNvPr id="57" name="Connecteur droit avec flèche 56"/>
          <p:cNvCxnSpPr>
            <a:stCxn id="36" idx="3"/>
            <a:endCxn id="50" idx="1"/>
          </p:cNvCxnSpPr>
          <p:nvPr/>
        </p:nvCxnSpPr>
        <p:spPr>
          <a:xfrm>
            <a:off x="11352012" y="10749404"/>
            <a:ext cx="1159303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595633" y="1736279"/>
            <a:ext cx="2742947" cy="7937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4749955" y="2013278"/>
            <a:ext cx="2419633" cy="448574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CalibrationDataCoarse.RData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4749955" y="1736279"/>
            <a:ext cx="2446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Calibration data for </a:t>
            </a:r>
            <a:r>
              <a:rPr lang="fr-FR" sz="1200" dirty="0" err="1" smtClean="0"/>
              <a:t>coarse</a:t>
            </a:r>
            <a:r>
              <a:rPr lang="fr-FR" sz="1200" dirty="0" smtClean="0"/>
              <a:t> </a:t>
            </a:r>
            <a:r>
              <a:rPr lang="fr-FR" sz="1200" dirty="0" err="1" smtClean="0"/>
              <a:t>elements</a:t>
            </a:r>
            <a:endParaRPr lang="fr-FR" sz="1200" dirty="0"/>
          </a:p>
        </p:txBody>
      </p:sp>
      <p:sp>
        <p:nvSpPr>
          <p:cNvPr id="45" name="Rectangle 44"/>
          <p:cNvSpPr/>
          <p:nvPr/>
        </p:nvSpPr>
        <p:spPr>
          <a:xfrm>
            <a:off x="4595633" y="2664188"/>
            <a:ext cx="2742946" cy="7937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4738158" y="2941187"/>
            <a:ext cx="2419633" cy="448574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2.PredictorStack.RData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4738158" y="2664188"/>
            <a:ext cx="2446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Raster </a:t>
            </a:r>
            <a:r>
              <a:rPr lang="fr-FR" sz="1200" dirty="0" err="1" smtClean="0"/>
              <a:t>stack</a:t>
            </a:r>
            <a:r>
              <a:rPr lang="fr-FR" sz="1200" dirty="0" smtClean="0"/>
              <a:t> </a:t>
            </a:r>
            <a:r>
              <a:rPr lang="fr-FR" sz="1200" dirty="0" err="1" smtClean="0"/>
              <a:t>with</a:t>
            </a:r>
            <a:r>
              <a:rPr lang="fr-FR" sz="1200" dirty="0" smtClean="0"/>
              <a:t> </a:t>
            </a:r>
            <a:r>
              <a:rPr lang="fr-FR" sz="1200" dirty="0" err="1" smtClean="0"/>
              <a:t>predictor</a:t>
            </a:r>
            <a:r>
              <a:rPr lang="fr-FR" sz="1200" dirty="0" smtClean="0"/>
              <a:t> variables</a:t>
            </a:r>
            <a:endParaRPr lang="fr-FR" sz="1200" dirty="0"/>
          </a:p>
        </p:txBody>
      </p:sp>
      <p:sp>
        <p:nvSpPr>
          <p:cNvPr id="51" name="Rectangle 50"/>
          <p:cNvSpPr/>
          <p:nvPr/>
        </p:nvSpPr>
        <p:spPr>
          <a:xfrm>
            <a:off x="8149791" y="2330977"/>
            <a:ext cx="3202221" cy="444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/>
            <a:r>
              <a:rPr lang="fr-FR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8-CoarseElementsMaps</a:t>
            </a:r>
            <a:endParaRPr lang="fr-F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Connecteur droit avec flèche 51"/>
          <p:cNvCxnSpPr>
            <a:stCxn id="47" idx="3"/>
            <a:endCxn id="51" idx="1"/>
          </p:cNvCxnSpPr>
          <p:nvPr/>
        </p:nvCxnSpPr>
        <p:spPr>
          <a:xfrm flipV="1">
            <a:off x="7157791" y="2553447"/>
            <a:ext cx="992000" cy="61202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42" idx="3"/>
            <a:endCxn id="51" idx="1"/>
          </p:cNvCxnSpPr>
          <p:nvPr/>
        </p:nvCxnSpPr>
        <p:spPr>
          <a:xfrm>
            <a:off x="7169588" y="2237565"/>
            <a:ext cx="980203" cy="315882"/>
          </a:xfrm>
          <a:prstGeom prst="straightConnector1">
            <a:avLst/>
          </a:prstGeom>
          <a:ln w="19050">
            <a:solidFill>
              <a:srgbClr val="E14B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51" idx="3"/>
            <a:endCxn id="76" idx="1"/>
          </p:cNvCxnSpPr>
          <p:nvPr/>
        </p:nvCxnSpPr>
        <p:spPr>
          <a:xfrm flipV="1">
            <a:off x="11352012" y="2549976"/>
            <a:ext cx="1159303" cy="347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2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4427296" y="1000180"/>
            <a:ext cx="3082074" cy="13098174"/>
          </a:xfrm>
          <a:prstGeom prst="rect">
            <a:avLst/>
          </a:prstGeom>
          <a:solidFill>
            <a:srgbClr val="D7FFA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91630" y="1000180"/>
            <a:ext cx="3809678" cy="13098172"/>
          </a:xfrm>
          <a:prstGeom prst="rect">
            <a:avLst/>
          </a:prstGeom>
          <a:solidFill>
            <a:srgbClr val="8FFBF8"/>
          </a:solidFill>
          <a:ln>
            <a:solidFill>
              <a:srgbClr val="07C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07089" y="190644"/>
            <a:ext cx="3295291" cy="448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Home directory: AWC_DSM </a:t>
            </a:r>
          </a:p>
        </p:txBody>
      </p:sp>
      <p:sp>
        <p:nvSpPr>
          <p:cNvPr id="7" name="Rectangle 6"/>
          <p:cNvSpPr/>
          <p:nvPr/>
        </p:nvSpPr>
        <p:spPr>
          <a:xfrm>
            <a:off x="12319663" y="1000178"/>
            <a:ext cx="5358737" cy="13098174"/>
          </a:xfrm>
          <a:prstGeom prst="rect">
            <a:avLst/>
          </a:prstGeom>
          <a:solidFill>
            <a:srgbClr val="DCACBB"/>
          </a:solidFill>
          <a:ln>
            <a:solidFill>
              <a:srgbClr val="BE2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157" name="Rectangle 156"/>
          <p:cNvSpPr/>
          <p:nvPr/>
        </p:nvSpPr>
        <p:spPr>
          <a:xfrm>
            <a:off x="5354778" y="1183352"/>
            <a:ext cx="1279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cs typeface="Courier New" panose="02070309020205020404" pitchFamily="49" charset="0"/>
              </a:rPr>
              <a:t>Other input</a:t>
            </a:r>
            <a:endParaRPr lang="fr-FR" dirty="0"/>
          </a:p>
        </p:txBody>
      </p:sp>
      <p:sp>
        <p:nvSpPr>
          <p:cNvPr id="159" name="Rectangle 158"/>
          <p:cNvSpPr/>
          <p:nvPr/>
        </p:nvSpPr>
        <p:spPr>
          <a:xfrm>
            <a:off x="13505404" y="1290375"/>
            <a:ext cx="2303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fr-FR" dirty="0"/>
              <a:t>: </a:t>
            </a:r>
            <a:r>
              <a:rPr lang="fr-FR" dirty="0" err="1"/>
              <a:t>Clean_Output</a:t>
            </a:r>
            <a:endParaRPr lang="fr-FR" dirty="0"/>
          </a:p>
        </p:txBody>
      </p:sp>
      <p:sp>
        <p:nvSpPr>
          <p:cNvPr id="176" name="Rectangle 175"/>
          <p:cNvSpPr/>
          <p:nvPr/>
        </p:nvSpPr>
        <p:spPr>
          <a:xfrm>
            <a:off x="8632053" y="1206754"/>
            <a:ext cx="2528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Scripts</a:t>
            </a:r>
            <a:r>
              <a:rPr lang="fr-FR" dirty="0"/>
              <a:t>: </a:t>
            </a:r>
            <a:r>
              <a:rPr lang="fr-FR" dirty="0" err="1"/>
              <a:t>Clean_Scripts</a:t>
            </a:r>
            <a:endParaRPr lang="fr-FR" dirty="0"/>
          </a:p>
        </p:txBody>
      </p:sp>
      <p:sp>
        <p:nvSpPr>
          <p:cNvPr id="183" name="Rectangle 182"/>
          <p:cNvSpPr/>
          <p:nvPr/>
        </p:nvSpPr>
        <p:spPr>
          <a:xfrm>
            <a:off x="1130746" y="1000178"/>
            <a:ext cx="2842409" cy="13098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695098" y="1142267"/>
            <a:ext cx="1677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>
                <a:cs typeface="Courier New" panose="02070309020205020404" pitchFamily="49" charset="0"/>
              </a:rPr>
              <a:t>Modelling</a:t>
            </a:r>
            <a:r>
              <a:rPr lang="fr-FR" dirty="0">
                <a:cs typeface="Courier New" panose="02070309020205020404" pitchFamily="49" charset="0"/>
              </a:rPr>
              <a:t> stage</a:t>
            </a:r>
            <a:endParaRPr lang="fr-FR" dirty="0"/>
          </a:p>
        </p:txBody>
      </p:sp>
      <p:sp>
        <p:nvSpPr>
          <p:cNvPr id="220" name="Rectangle 219"/>
          <p:cNvSpPr/>
          <p:nvPr/>
        </p:nvSpPr>
        <p:spPr>
          <a:xfrm>
            <a:off x="1535542" y="1690747"/>
            <a:ext cx="2020520" cy="1060771"/>
          </a:xfrm>
          <a:prstGeom prst="rect">
            <a:avLst/>
          </a:prstGeom>
          <a:solidFill>
            <a:srgbClr val="FFFFEB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ZoneTexte 220"/>
          <p:cNvSpPr txBox="1"/>
          <p:nvPr/>
        </p:nvSpPr>
        <p:spPr>
          <a:xfrm>
            <a:off x="1624113" y="1735856"/>
            <a:ext cx="180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Independent validation </a:t>
            </a:r>
            <a:r>
              <a:rPr lang="fr-FR" dirty="0" err="1" smtClean="0"/>
              <a:t>dataset</a:t>
            </a:r>
            <a:endParaRPr lang="fr-FR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4625287" y="1713911"/>
            <a:ext cx="2434366" cy="13591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4712344" y="2047336"/>
            <a:ext cx="23590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rmqs_coarse_fosses.07062018.csv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712344" y="2303828"/>
            <a:ext cx="23590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rmqs_coords_fosses.07062018.csv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4712344" y="1735856"/>
            <a:ext cx="2404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RMQS profiles data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236056" y="1846446"/>
            <a:ext cx="3202220" cy="448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3.3-RMQS_RG</a:t>
            </a:r>
            <a:endParaRPr lang="fr-F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2597579" y="1846448"/>
            <a:ext cx="3680691" cy="427090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RMQS_EG.RData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236056" y="2467059"/>
            <a:ext cx="3202220" cy="448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3.4-RMQS_RG</a:t>
            </a:r>
            <a:endParaRPr lang="fr-F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705084" y="2575182"/>
            <a:ext cx="24121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rmqs_granulo_fosses.07062018.csv</a:t>
            </a:r>
          </a:p>
        </p:txBody>
      </p:sp>
      <p:cxnSp>
        <p:nvCxnSpPr>
          <p:cNvPr id="65" name="Connecteur droit avec flèche 64"/>
          <p:cNvCxnSpPr>
            <a:stCxn id="55" idx="3"/>
            <a:endCxn id="60" idx="1"/>
          </p:cNvCxnSpPr>
          <p:nvPr/>
        </p:nvCxnSpPr>
        <p:spPr>
          <a:xfrm flipV="1">
            <a:off x="7059653" y="2070733"/>
            <a:ext cx="1176403" cy="322760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55" idx="3"/>
            <a:endCxn id="62" idx="1"/>
          </p:cNvCxnSpPr>
          <p:nvPr/>
        </p:nvCxnSpPr>
        <p:spPr>
          <a:xfrm>
            <a:off x="7059653" y="2393493"/>
            <a:ext cx="1176403" cy="29785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2597579" y="2467061"/>
            <a:ext cx="3680691" cy="448574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RMQS_granulo.RData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Connecteur droit avec flèche 69"/>
          <p:cNvCxnSpPr>
            <a:stCxn id="60" idx="3"/>
            <a:endCxn id="61" idx="1"/>
          </p:cNvCxnSpPr>
          <p:nvPr/>
        </p:nvCxnSpPr>
        <p:spPr>
          <a:xfrm flipV="1">
            <a:off x="11438276" y="2059993"/>
            <a:ext cx="1159303" cy="1074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62" idx="3"/>
            <a:endCxn id="67" idx="1"/>
          </p:cNvCxnSpPr>
          <p:nvPr/>
        </p:nvCxnSpPr>
        <p:spPr>
          <a:xfrm>
            <a:off x="11438276" y="2691346"/>
            <a:ext cx="1159303" cy="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8236056" y="3136429"/>
            <a:ext cx="3202220" cy="448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3.5-RMQS_merge</a:t>
            </a:r>
            <a:endParaRPr lang="fr-F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3" name="Connecteur droit avec flèche 72"/>
          <p:cNvCxnSpPr>
            <a:endCxn id="72" idx="3"/>
          </p:cNvCxnSpPr>
          <p:nvPr/>
        </p:nvCxnSpPr>
        <p:spPr>
          <a:xfrm flipH="1">
            <a:off x="11438276" y="2103446"/>
            <a:ext cx="1211138" cy="1257270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stCxn id="67" idx="1"/>
            <a:endCxn id="72" idx="3"/>
          </p:cNvCxnSpPr>
          <p:nvPr/>
        </p:nvCxnSpPr>
        <p:spPr>
          <a:xfrm flipH="1">
            <a:off x="11438276" y="2691348"/>
            <a:ext cx="1159303" cy="669368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2597578" y="3119808"/>
            <a:ext cx="3680691" cy="448574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RMQS.validation.RData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Connecteur droit avec flèche 81"/>
          <p:cNvCxnSpPr>
            <a:stCxn id="72" idx="3"/>
            <a:endCxn id="81" idx="1"/>
          </p:cNvCxnSpPr>
          <p:nvPr/>
        </p:nvCxnSpPr>
        <p:spPr>
          <a:xfrm flipV="1">
            <a:off x="11438276" y="3344095"/>
            <a:ext cx="1159302" cy="1662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8236055" y="6047756"/>
            <a:ext cx="3202220" cy="448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9-Validation.preds.RMQS</a:t>
            </a:r>
            <a:endParaRPr lang="fr-F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Connecteur droit avec flèche 87"/>
          <p:cNvCxnSpPr>
            <a:stCxn id="81" idx="1"/>
            <a:endCxn id="87" idx="3"/>
          </p:cNvCxnSpPr>
          <p:nvPr/>
        </p:nvCxnSpPr>
        <p:spPr>
          <a:xfrm flipH="1">
            <a:off x="11438275" y="3344095"/>
            <a:ext cx="1159303" cy="2927948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563823" y="3743822"/>
            <a:ext cx="2855977" cy="4184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/>
          <p:cNvSpPr txBox="1"/>
          <p:nvPr/>
        </p:nvSpPr>
        <p:spPr>
          <a:xfrm>
            <a:off x="4671762" y="3881151"/>
            <a:ext cx="2557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Raster with predictions for clay, sand, silt, and coarse elements, and raster with their estimated </a:t>
            </a:r>
            <a:r>
              <a:rPr lang="en-US" sz="1200" dirty="0" smtClean="0"/>
              <a:t>variances/standard deviation.</a:t>
            </a:r>
            <a:endParaRPr lang="fr-FR" sz="1200" dirty="0"/>
          </a:p>
        </p:txBody>
      </p:sp>
      <p:sp>
        <p:nvSpPr>
          <p:cNvPr id="93" name="ZoneTexte 92"/>
          <p:cNvSpPr txBox="1"/>
          <p:nvPr/>
        </p:nvSpPr>
        <p:spPr>
          <a:xfrm>
            <a:off x="4712343" y="4812083"/>
            <a:ext cx="2517061" cy="2893100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6-Calculate_AWC</a:t>
            </a:r>
          </a:p>
          <a:p>
            <a:r>
              <a:rPr lang="en-US" sz="1400" b="1" dirty="0"/>
              <a:t>7.X-AWC_Taylor_*_*</a:t>
            </a:r>
          </a:p>
          <a:p>
            <a:r>
              <a:rPr lang="en-US" sz="1400" b="1" dirty="0"/>
              <a:t>8-CoarseElementsMaps</a:t>
            </a:r>
          </a:p>
          <a:p>
            <a:endParaRPr lang="en-US" sz="1400" dirty="0"/>
          </a:p>
          <a:p>
            <a:r>
              <a:rPr lang="en-US" sz="1400" dirty="0" smtClean="0"/>
              <a:t>argile.preds.RK.0_5.tif</a:t>
            </a:r>
            <a:r>
              <a:rPr lang="en-US" sz="1400" dirty="0"/>
              <a:t>,…, limon.preds.RK.0_5.tif, …, sable.preds.RK.0_5.tif,…, coarse_0_5.preds.mean.tif,…,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var_clay_0_5.tif,…, var_silt_0_5.tif,…, var_sand_0_5.tif,…, coarse_0_5.preds.sd.tif,…</a:t>
            </a:r>
          </a:p>
        </p:txBody>
      </p:sp>
      <p:cxnSp>
        <p:nvCxnSpPr>
          <p:cNvPr id="95" name="Connecteur droit avec flèche 94"/>
          <p:cNvCxnSpPr>
            <a:stCxn id="93" idx="3"/>
            <a:endCxn id="87" idx="1"/>
          </p:cNvCxnSpPr>
          <p:nvPr/>
        </p:nvCxnSpPr>
        <p:spPr>
          <a:xfrm>
            <a:off x="7229404" y="6258633"/>
            <a:ext cx="1006651" cy="1341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535542" y="3743823"/>
            <a:ext cx="2020520" cy="1622262"/>
          </a:xfrm>
          <a:prstGeom prst="rect">
            <a:avLst/>
          </a:prstGeom>
          <a:solidFill>
            <a:srgbClr val="FFFFEB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624113" y="3788931"/>
            <a:ext cx="1806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Independent validation of </a:t>
            </a:r>
            <a:r>
              <a:rPr lang="fr-FR" dirty="0" err="1" smtClean="0"/>
              <a:t>particle</a:t>
            </a:r>
            <a:r>
              <a:rPr lang="fr-FR" dirty="0" smtClean="0"/>
              <a:t> size fractions and </a:t>
            </a:r>
            <a:r>
              <a:rPr lang="fr-FR" dirty="0" err="1" smtClean="0"/>
              <a:t>coarse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endParaRPr lang="fr-FR" dirty="0" smtClean="0"/>
          </a:p>
        </p:txBody>
      </p:sp>
      <p:sp>
        <p:nvSpPr>
          <p:cNvPr id="103" name="Rectangle 102"/>
          <p:cNvSpPr/>
          <p:nvPr/>
        </p:nvSpPr>
        <p:spPr>
          <a:xfrm>
            <a:off x="12597577" y="6041051"/>
            <a:ext cx="3680691" cy="448574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9-Validation.preds.RMQS.RData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Connecteur droit avec flèche 104"/>
          <p:cNvCxnSpPr>
            <a:stCxn id="87" idx="3"/>
            <a:endCxn id="103" idx="1"/>
          </p:cNvCxnSpPr>
          <p:nvPr/>
        </p:nvCxnSpPr>
        <p:spPr>
          <a:xfrm flipV="1">
            <a:off x="11438275" y="6265338"/>
            <a:ext cx="1159302" cy="670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236056" y="10125724"/>
            <a:ext cx="3202220" cy="448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9-Validation.preds.GEVARNOVIA</a:t>
            </a:r>
            <a:endParaRPr lang="fr-F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71083" y="1165730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4563823" y="8497797"/>
            <a:ext cx="2742946" cy="13078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4881122" y="9097880"/>
            <a:ext cx="2021488" cy="561985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BDD_LYATOU_FPT_MVA.toute_methode.csv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707259" y="8596552"/>
            <a:ext cx="2446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Independent validation </a:t>
            </a:r>
            <a:r>
              <a:rPr lang="fr-FR" sz="1200" dirty="0" err="1" smtClean="0"/>
              <a:t>dataset</a:t>
            </a:r>
            <a:r>
              <a:rPr lang="fr-FR" sz="1200" dirty="0" smtClean="0"/>
              <a:t> for </a:t>
            </a:r>
            <a:r>
              <a:rPr lang="fr-FR" sz="1200" dirty="0" err="1" smtClean="0"/>
              <a:t>soil</a:t>
            </a:r>
            <a:r>
              <a:rPr lang="fr-FR" sz="1200" dirty="0" smtClean="0"/>
              <a:t> </a:t>
            </a:r>
            <a:r>
              <a:rPr lang="fr-FR" sz="1200" dirty="0" err="1" smtClean="0"/>
              <a:t>hydraulic</a:t>
            </a:r>
            <a:r>
              <a:rPr lang="fr-FR" sz="1200" dirty="0" smtClean="0"/>
              <a:t> </a:t>
            </a:r>
            <a:r>
              <a:rPr lang="fr-FR" sz="1200" dirty="0" err="1" smtClean="0"/>
              <a:t>properties</a:t>
            </a:r>
            <a:endParaRPr lang="fr-FR" sz="1200" dirty="0"/>
          </a:p>
        </p:txBody>
      </p:sp>
      <p:sp>
        <p:nvSpPr>
          <p:cNvPr id="49" name="Rectangle 48"/>
          <p:cNvSpPr/>
          <p:nvPr/>
        </p:nvSpPr>
        <p:spPr>
          <a:xfrm>
            <a:off x="12597577" y="10119019"/>
            <a:ext cx="3680691" cy="448574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9-Validation.preds.GEVARNOVIA.RData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Connecteur droit avec flèche 49"/>
          <p:cNvCxnSpPr>
            <a:stCxn id="41" idx="3"/>
            <a:endCxn id="49" idx="1"/>
          </p:cNvCxnSpPr>
          <p:nvPr/>
        </p:nvCxnSpPr>
        <p:spPr>
          <a:xfrm flipV="1">
            <a:off x="11438276" y="10343306"/>
            <a:ext cx="1159301" cy="670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554404" y="9935308"/>
            <a:ext cx="2855977" cy="27627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4705084" y="10954354"/>
            <a:ext cx="2517061" cy="1600438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6-Calculate_AWC</a:t>
            </a:r>
          </a:p>
          <a:p>
            <a:r>
              <a:rPr lang="en-US" sz="1400" b="1" dirty="0"/>
              <a:t>7.X-AWC_Taylor_*_*</a:t>
            </a:r>
          </a:p>
          <a:p>
            <a:endParaRPr lang="en-US" sz="1400" b="1" dirty="0"/>
          </a:p>
          <a:p>
            <a:r>
              <a:rPr lang="en-US" sz="1400" dirty="0"/>
              <a:t>SMFC_*_*.</a:t>
            </a:r>
            <a:r>
              <a:rPr lang="en-US" sz="1400" dirty="0" err="1"/>
              <a:t>tif</a:t>
            </a:r>
            <a:r>
              <a:rPr lang="en-US" sz="1400" dirty="0"/>
              <a:t> </a:t>
            </a:r>
          </a:p>
          <a:p>
            <a:r>
              <a:rPr lang="en-US" sz="1400" dirty="0"/>
              <a:t>SMPWP_*_*.</a:t>
            </a:r>
            <a:r>
              <a:rPr lang="en-US" sz="1400" dirty="0" err="1"/>
              <a:t>tif</a:t>
            </a:r>
            <a:r>
              <a:rPr lang="en-US" sz="1400" dirty="0"/>
              <a:t> </a:t>
            </a:r>
          </a:p>
          <a:p>
            <a:r>
              <a:rPr lang="en-US" sz="1400" dirty="0"/>
              <a:t>Total_var_w20.*_*.</a:t>
            </a:r>
            <a:r>
              <a:rPr lang="en-US" sz="1400" dirty="0" err="1"/>
              <a:t>tif</a:t>
            </a:r>
            <a:r>
              <a:rPr lang="en-US" sz="1400" dirty="0"/>
              <a:t> </a:t>
            </a:r>
          </a:p>
          <a:p>
            <a:r>
              <a:rPr lang="en-US" sz="1400" dirty="0"/>
              <a:t>Total_var_w42.*_*.</a:t>
            </a:r>
            <a:r>
              <a:rPr lang="en-US" sz="1400" dirty="0" err="1"/>
              <a:t>tif</a:t>
            </a:r>
            <a:endParaRPr lang="en-US" sz="1400" dirty="0"/>
          </a:p>
        </p:txBody>
      </p:sp>
      <p:sp>
        <p:nvSpPr>
          <p:cNvPr id="69" name="ZoneTexte 68"/>
          <p:cNvSpPr txBox="1"/>
          <p:nvPr/>
        </p:nvSpPr>
        <p:spPr>
          <a:xfrm>
            <a:off x="4634025" y="10053939"/>
            <a:ext cx="2557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Raster with predictions for </a:t>
            </a:r>
            <a:r>
              <a:rPr lang="en-US" sz="1200" dirty="0" smtClean="0"/>
              <a:t>soil moisture at field capacity and at permanent wilting point </a:t>
            </a:r>
            <a:r>
              <a:rPr lang="en-US" sz="1200" dirty="0"/>
              <a:t>and raster with their estimated </a:t>
            </a:r>
            <a:r>
              <a:rPr lang="en-US" sz="1200" dirty="0" smtClean="0"/>
              <a:t>variances.</a:t>
            </a:r>
            <a:endParaRPr lang="fr-FR" sz="1200" dirty="0"/>
          </a:p>
        </p:txBody>
      </p:sp>
      <p:cxnSp>
        <p:nvCxnSpPr>
          <p:cNvPr id="75" name="Connecteur droit avec flèche 74"/>
          <p:cNvCxnSpPr>
            <a:stCxn id="68" idx="3"/>
            <a:endCxn id="41" idx="1"/>
          </p:cNvCxnSpPr>
          <p:nvPr/>
        </p:nvCxnSpPr>
        <p:spPr>
          <a:xfrm flipV="1">
            <a:off x="7222145" y="10350011"/>
            <a:ext cx="1013911" cy="140456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stCxn id="44" idx="3"/>
            <a:endCxn id="41" idx="1"/>
          </p:cNvCxnSpPr>
          <p:nvPr/>
        </p:nvCxnSpPr>
        <p:spPr>
          <a:xfrm>
            <a:off x="6902610" y="9378873"/>
            <a:ext cx="1333446" cy="971138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532559" y="8496757"/>
            <a:ext cx="2020520" cy="1853254"/>
          </a:xfrm>
          <a:prstGeom prst="rect">
            <a:avLst/>
          </a:prstGeom>
          <a:solidFill>
            <a:srgbClr val="FFFFEB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1621130" y="8541865"/>
            <a:ext cx="1806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Independent validation of </a:t>
            </a:r>
            <a:r>
              <a:rPr lang="fr-FR" dirty="0" err="1" smtClean="0"/>
              <a:t>soil</a:t>
            </a:r>
            <a:r>
              <a:rPr lang="fr-FR" dirty="0" smtClean="0"/>
              <a:t> </a:t>
            </a:r>
            <a:r>
              <a:rPr lang="fr-FR" dirty="0" err="1" smtClean="0"/>
              <a:t>moisture</a:t>
            </a:r>
            <a:r>
              <a:rPr lang="fr-FR" dirty="0" smtClean="0"/>
              <a:t> at </a:t>
            </a:r>
            <a:r>
              <a:rPr lang="fr-FR" dirty="0" err="1" smtClean="0"/>
              <a:t>field</a:t>
            </a:r>
            <a:r>
              <a:rPr lang="fr-FR" dirty="0" smtClean="0"/>
              <a:t> </a:t>
            </a:r>
            <a:r>
              <a:rPr lang="fr-FR" dirty="0" err="1" smtClean="0"/>
              <a:t>capacity</a:t>
            </a:r>
            <a:r>
              <a:rPr lang="fr-FR" dirty="0" smtClean="0"/>
              <a:t> and at permanent </a:t>
            </a:r>
            <a:r>
              <a:rPr lang="fr-FR" dirty="0" err="1" smtClean="0"/>
              <a:t>wilting</a:t>
            </a:r>
            <a:r>
              <a:rPr lang="fr-FR" dirty="0" smtClean="0"/>
              <a:t> point</a:t>
            </a:r>
          </a:p>
        </p:txBody>
      </p:sp>
    </p:spTree>
    <p:extLst>
      <p:ext uri="{BB962C8B-B14F-4D97-AF65-F5344CB8AC3E}">
        <p14:creationId xmlns:p14="http://schemas.microsoft.com/office/powerpoint/2010/main" val="201990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4427296" y="1000180"/>
            <a:ext cx="3082074" cy="13098174"/>
          </a:xfrm>
          <a:prstGeom prst="rect">
            <a:avLst/>
          </a:prstGeom>
          <a:solidFill>
            <a:srgbClr val="D7FFA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91630" y="1000180"/>
            <a:ext cx="3809678" cy="13098172"/>
          </a:xfrm>
          <a:prstGeom prst="rect">
            <a:avLst/>
          </a:prstGeom>
          <a:solidFill>
            <a:srgbClr val="8FFBF8"/>
          </a:solidFill>
          <a:ln>
            <a:solidFill>
              <a:srgbClr val="07C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07089" y="190644"/>
            <a:ext cx="3295291" cy="448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Home directory: AWC_DSM </a:t>
            </a:r>
          </a:p>
        </p:txBody>
      </p:sp>
      <p:sp>
        <p:nvSpPr>
          <p:cNvPr id="7" name="Rectangle 6"/>
          <p:cNvSpPr/>
          <p:nvPr/>
        </p:nvSpPr>
        <p:spPr>
          <a:xfrm>
            <a:off x="12319663" y="1000178"/>
            <a:ext cx="5358737" cy="13098174"/>
          </a:xfrm>
          <a:prstGeom prst="rect">
            <a:avLst/>
          </a:prstGeom>
          <a:solidFill>
            <a:srgbClr val="DCACBB"/>
          </a:solidFill>
          <a:ln>
            <a:solidFill>
              <a:srgbClr val="BE2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157" name="Rectangle 156"/>
          <p:cNvSpPr/>
          <p:nvPr/>
        </p:nvSpPr>
        <p:spPr>
          <a:xfrm>
            <a:off x="5354778" y="1183352"/>
            <a:ext cx="1279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cs typeface="Courier New" panose="02070309020205020404" pitchFamily="49" charset="0"/>
              </a:rPr>
              <a:t>Other input</a:t>
            </a:r>
            <a:endParaRPr lang="fr-FR" dirty="0"/>
          </a:p>
        </p:txBody>
      </p:sp>
      <p:sp>
        <p:nvSpPr>
          <p:cNvPr id="159" name="Rectangle 158"/>
          <p:cNvSpPr/>
          <p:nvPr/>
        </p:nvSpPr>
        <p:spPr>
          <a:xfrm>
            <a:off x="13505404" y="1290375"/>
            <a:ext cx="2303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fr-FR" dirty="0"/>
              <a:t>: </a:t>
            </a:r>
            <a:r>
              <a:rPr lang="fr-FR" dirty="0" err="1"/>
              <a:t>Clean_Output</a:t>
            </a:r>
            <a:endParaRPr lang="fr-FR" dirty="0"/>
          </a:p>
        </p:txBody>
      </p:sp>
      <p:sp>
        <p:nvSpPr>
          <p:cNvPr id="176" name="Rectangle 175"/>
          <p:cNvSpPr/>
          <p:nvPr/>
        </p:nvSpPr>
        <p:spPr>
          <a:xfrm>
            <a:off x="8632053" y="1206754"/>
            <a:ext cx="2528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Scripts</a:t>
            </a:r>
            <a:r>
              <a:rPr lang="fr-FR" dirty="0"/>
              <a:t>: </a:t>
            </a:r>
            <a:r>
              <a:rPr lang="fr-FR" dirty="0" err="1"/>
              <a:t>Clean_Scripts</a:t>
            </a:r>
            <a:endParaRPr lang="fr-FR" dirty="0"/>
          </a:p>
        </p:txBody>
      </p:sp>
      <p:sp>
        <p:nvSpPr>
          <p:cNvPr id="183" name="Rectangle 182"/>
          <p:cNvSpPr/>
          <p:nvPr/>
        </p:nvSpPr>
        <p:spPr>
          <a:xfrm>
            <a:off x="1130746" y="1000178"/>
            <a:ext cx="2842409" cy="13098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695098" y="1142267"/>
            <a:ext cx="1677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>
                <a:cs typeface="Courier New" panose="02070309020205020404" pitchFamily="49" charset="0"/>
              </a:rPr>
              <a:t>Modelling</a:t>
            </a:r>
            <a:r>
              <a:rPr lang="fr-FR" dirty="0">
                <a:cs typeface="Courier New" panose="02070309020205020404" pitchFamily="49" charset="0"/>
              </a:rPr>
              <a:t> stage</a:t>
            </a:r>
            <a:endParaRPr lang="fr-FR" dirty="0"/>
          </a:p>
        </p:txBody>
      </p:sp>
      <p:sp>
        <p:nvSpPr>
          <p:cNvPr id="220" name="Rectangle 219"/>
          <p:cNvSpPr/>
          <p:nvPr/>
        </p:nvSpPr>
        <p:spPr>
          <a:xfrm>
            <a:off x="1510142" y="5902661"/>
            <a:ext cx="2020520" cy="1060771"/>
          </a:xfrm>
          <a:prstGeom prst="rect">
            <a:avLst/>
          </a:prstGeom>
          <a:solidFill>
            <a:srgbClr val="FFFFEB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ZoneTexte 220"/>
          <p:cNvSpPr txBox="1"/>
          <p:nvPr/>
        </p:nvSpPr>
        <p:spPr>
          <a:xfrm>
            <a:off x="1617060" y="5952962"/>
            <a:ext cx="180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Calculate</a:t>
            </a:r>
            <a:r>
              <a:rPr lang="fr-FR" dirty="0" smtClean="0"/>
              <a:t> total AWC and </a:t>
            </a:r>
            <a:r>
              <a:rPr lang="fr-FR" dirty="0" err="1" smtClean="0"/>
              <a:t>its</a:t>
            </a:r>
            <a:r>
              <a:rPr lang="fr-FR" dirty="0" smtClean="0"/>
              <a:t> variance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612501" y="6058330"/>
            <a:ext cx="2740799" cy="24588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4612502" y="6125561"/>
            <a:ext cx="2711792" cy="2254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/>
              <a:t>6-Calculate_AWC</a:t>
            </a:r>
          </a:p>
          <a:p>
            <a:r>
              <a:rPr lang="fr-FR" sz="1100" b="1" dirty="0"/>
              <a:t>ru_vol_0_5.tif, …</a:t>
            </a:r>
          </a:p>
          <a:p>
            <a:r>
              <a:rPr lang="fr-FR" sz="1100" b="1" dirty="0"/>
              <a:t>awc_mm_0_5.tif, …</a:t>
            </a:r>
          </a:p>
          <a:p>
            <a:r>
              <a:rPr lang="fr-FR" sz="1100" b="1" dirty="0" smtClean="0"/>
              <a:t>8-CoarseElementsMaps</a:t>
            </a:r>
            <a:endParaRPr lang="fr-FR" sz="1100" b="1" dirty="0"/>
          </a:p>
          <a:p>
            <a:r>
              <a:rPr lang="fr-FR" sz="1100" b="1" dirty="0"/>
              <a:t>coarse_0_5.preds.mean.tif, …</a:t>
            </a:r>
          </a:p>
          <a:p>
            <a:r>
              <a:rPr lang="fr-FR" sz="1100" b="1" dirty="0" smtClean="0"/>
              <a:t>Input/</a:t>
            </a:r>
            <a:r>
              <a:rPr lang="fr-FR" sz="1100" b="1" dirty="0" err="1" smtClean="0"/>
              <a:t>soil_depth_mm.tif</a:t>
            </a:r>
            <a:endParaRPr lang="fr-FR" sz="1100" b="1" dirty="0"/>
          </a:p>
          <a:p>
            <a:r>
              <a:rPr lang="fr-FR" sz="1100" b="1" dirty="0" smtClean="0"/>
              <a:t>10-SensitivityAWC_general</a:t>
            </a:r>
            <a:r>
              <a:rPr lang="fr-FR" sz="1100" b="1" dirty="0"/>
              <a:t>/</a:t>
            </a:r>
          </a:p>
          <a:p>
            <a:pPr marL="177800" indent="-177800"/>
            <a:r>
              <a:rPr lang="fr-FR" sz="1100" dirty="0" smtClean="0"/>
              <a:t>•</a:t>
            </a:r>
            <a:r>
              <a:rPr lang="fr-FR" sz="1050" dirty="0" smtClean="0"/>
              <a:t>varAWC.0_5/var.E.AWC.dec.0_5.tif</a:t>
            </a:r>
            <a:endParaRPr lang="fr-FR" sz="1050" dirty="0"/>
          </a:p>
          <a:p>
            <a:pPr marL="177800" indent="-177800"/>
            <a:r>
              <a:rPr lang="fr-FR" sz="1050" dirty="0" smtClean="0"/>
              <a:t>•varAWC.5_15/var.E.AWC.dec.5_15.tif</a:t>
            </a:r>
            <a:endParaRPr lang="fr-FR" sz="1050" dirty="0"/>
          </a:p>
          <a:p>
            <a:pPr marL="177800" indent="-177800"/>
            <a:r>
              <a:rPr lang="fr-FR" sz="1050" dirty="0" smtClean="0"/>
              <a:t>•varAWC.15_30/var.E.AWC.dec.15_30.tif</a:t>
            </a:r>
            <a:endParaRPr lang="fr-FR" sz="1050" dirty="0"/>
          </a:p>
          <a:p>
            <a:pPr marL="177800" indent="-177800"/>
            <a:r>
              <a:rPr lang="fr-FR" sz="1050" dirty="0" smtClean="0"/>
              <a:t>•varAWC.30_60/var.E.AWC.dec.30_60.tif</a:t>
            </a:r>
            <a:endParaRPr lang="fr-FR" sz="1050" dirty="0"/>
          </a:p>
          <a:p>
            <a:pPr marL="177800" indent="-177800"/>
            <a:r>
              <a:rPr lang="fr-FR" sz="1050" dirty="0" smtClean="0"/>
              <a:t>•varAWC.60_100/var.E.AWC.dec.60_100.tif</a:t>
            </a:r>
            <a:endParaRPr lang="fr-FR" sz="1050" dirty="0"/>
          </a:p>
          <a:p>
            <a:pPr marL="177800" indent="-177800"/>
            <a:r>
              <a:rPr lang="fr-FR" sz="1050" dirty="0" smtClean="0"/>
              <a:t>•varAWC.100_200/var.E.AWC.dec.100_200.tif</a:t>
            </a:r>
            <a:endParaRPr lang="fr-FR" sz="1400" b="1" dirty="0"/>
          </a:p>
        </p:txBody>
      </p:sp>
      <p:sp>
        <p:nvSpPr>
          <p:cNvPr id="60" name="Rectangle 59"/>
          <p:cNvSpPr/>
          <p:nvPr/>
        </p:nvSpPr>
        <p:spPr>
          <a:xfrm>
            <a:off x="8215690" y="7063362"/>
            <a:ext cx="3202220" cy="448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11-AWC_TotalDepth</a:t>
            </a:r>
            <a:endParaRPr lang="fr-F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0" name="Connecteur droit avec flèche 69"/>
          <p:cNvCxnSpPr>
            <a:stCxn id="60" idx="3"/>
            <a:endCxn id="77" idx="1"/>
          </p:cNvCxnSpPr>
          <p:nvPr/>
        </p:nvCxnSpPr>
        <p:spPr>
          <a:xfrm>
            <a:off x="11417910" y="7287649"/>
            <a:ext cx="979265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55" idx="3"/>
            <a:endCxn id="60" idx="1"/>
          </p:cNvCxnSpPr>
          <p:nvPr/>
        </p:nvCxnSpPr>
        <p:spPr>
          <a:xfrm flipV="1">
            <a:off x="7353300" y="7287649"/>
            <a:ext cx="862390" cy="12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2397175" y="5423960"/>
            <a:ext cx="3334554" cy="3727378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/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11-AWC_TotalDepth.RData</a:t>
            </a:r>
          </a:p>
          <a:p>
            <a:pPr marL="177800" indent="-177800"/>
            <a:endParaRPr lang="fr-FR" sz="12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/>
            <a:r>
              <a:rPr lang="fr-FR" sz="1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awc_R_vol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_*_*.tif </a:t>
            </a: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volumetric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AWC (cm3 cm-3),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accounting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volume of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coarse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by GSM layer.</a:t>
            </a:r>
          </a:p>
          <a:p>
            <a:pPr marL="177800" indent="-177800"/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AWCr_mm_0_200.tif </a:t>
            </a: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AWC in mm,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considering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coarse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the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Maximum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2 m.</a:t>
            </a:r>
          </a:p>
          <a:p>
            <a:pPr marL="177800" indent="-177800"/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AWCr_mm_0_200.VAR.tif </a:t>
            </a: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 of total AWC (maximum 2 m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to the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estimated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calculated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Taylor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considering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volumetric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AWC (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considering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coarse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7800" indent="-177800"/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AWCr_mm_0_200.sd.tif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deviation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total AWC (mm).</a:t>
            </a:r>
          </a:p>
          <a:p>
            <a:pPr marL="177800" indent="-177800"/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rel_error_AWC.tif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 of variation of total AWC</a:t>
            </a: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510142" y="2097897"/>
            <a:ext cx="2020520" cy="1060771"/>
          </a:xfrm>
          <a:prstGeom prst="rect">
            <a:avLst/>
          </a:prstGeom>
          <a:solidFill>
            <a:srgbClr val="FFFFEB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82"/>
          <p:cNvSpPr txBox="1"/>
          <p:nvPr/>
        </p:nvSpPr>
        <p:spPr>
          <a:xfrm>
            <a:off x="1598713" y="2143006"/>
            <a:ext cx="180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Variance of </a:t>
            </a:r>
            <a:r>
              <a:rPr lang="fr-FR" dirty="0" err="1" smtClean="0"/>
              <a:t>elementary</a:t>
            </a:r>
            <a:r>
              <a:rPr lang="fr-FR" dirty="0" smtClean="0"/>
              <a:t> AWC by GSM layer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612501" y="2097897"/>
            <a:ext cx="2740799" cy="235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4612502" y="2165128"/>
            <a:ext cx="2711792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/>
              <a:t>6-Calculate_AWC</a:t>
            </a:r>
          </a:p>
          <a:p>
            <a:r>
              <a:rPr lang="fr-FR" sz="1100" dirty="0"/>
              <a:t>ru_vol_0_5.tif, …</a:t>
            </a:r>
          </a:p>
          <a:p>
            <a:r>
              <a:rPr lang="fr-FR" sz="1100" dirty="0"/>
              <a:t>awc_mm_0_5.tif, …</a:t>
            </a:r>
          </a:p>
          <a:p>
            <a:r>
              <a:rPr lang="fr-FR" sz="1100" b="1" dirty="0" smtClean="0"/>
              <a:t>8-CoarseElementsMaps</a:t>
            </a:r>
            <a:endParaRPr lang="fr-FR" sz="1100" b="1" dirty="0"/>
          </a:p>
          <a:p>
            <a:r>
              <a:rPr lang="fr-FR" sz="1100" dirty="0"/>
              <a:t>coarse_0_5.preds.mean.tif, …</a:t>
            </a:r>
          </a:p>
          <a:p>
            <a:r>
              <a:rPr lang="fr-FR" sz="1100" dirty="0" smtClean="0"/>
              <a:t>Input/</a:t>
            </a:r>
            <a:r>
              <a:rPr lang="fr-FR" sz="1100" dirty="0" err="1" smtClean="0"/>
              <a:t>soil_depth_mm.tif</a:t>
            </a:r>
            <a:endParaRPr lang="fr-FR" sz="1100" dirty="0" smtClean="0"/>
          </a:p>
          <a:p>
            <a:endParaRPr lang="fr-FR" sz="1100" b="1" dirty="0"/>
          </a:p>
          <a:p>
            <a:r>
              <a:rPr lang="fr-FR" sz="1100" dirty="0"/>
              <a:t>Pedotransfer </a:t>
            </a:r>
            <a:r>
              <a:rPr lang="fr-FR" sz="1100" dirty="0" err="1"/>
              <a:t>functions</a:t>
            </a:r>
            <a:endParaRPr lang="fr-FR" sz="1100" dirty="0"/>
          </a:p>
          <a:p>
            <a:r>
              <a:rPr lang="fr-FR" sz="1100" b="1" dirty="0" err="1"/>
              <a:t>ContinuousPTF.RData</a:t>
            </a:r>
            <a:endParaRPr lang="fr-FR" sz="1100" b="1" dirty="0"/>
          </a:p>
          <a:p>
            <a:r>
              <a:rPr lang="fr-FR" sz="1100" dirty="0" smtClean="0"/>
              <a:t>variance-covariance </a:t>
            </a:r>
            <a:r>
              <a:rPr lang="fr-FR" sz="1100" dirty="0"/>
              <a:t>matrix of the </a:t>
            </a:r>
            <a:r>
              <a:rPr lang="fr-FR" sz="1100" dirty="0" err="1"/>
              <a:t>PTFs</a:t>
            </a:r>
            <a:r>
              <a:rPr lang="fr-FR" sz="1100" dirty="0"/>
              <a:t> coefficients</a:t>
            </a:r>
          </a:p>
          <a:p>
            <a:r>
              <a:rPr lang="fr-FR" sz="1100" b="1" dirty="0"/>
              <a:t>Input/lm_w20_ClSd_coeff_cov.csv</a:t>
            </a:r>
          </a:p>
          <a:p>
            <a:r>
              <a:rPr lang="fr-FR" sz="1100" b="1" dirty="0" smtClean="0"/>
              <a:t>Input/lm_w42_ClSd_coeff_cov.csv</a:t>
            </a:r>
            <a:endParaRPr lang="fr-FR" sz="1100" b="1" dirty="0"/>
          </a:p>
        </p:txBody>
      </p:sp>
      <p:sp>
        <p:nvSpPr>
          <p:cNvPr id="86" name="Rectangle 85"/>
          <p:cNvSpPr/>
          <p:nvPr/>
        </p:nvSpPr>
        <p:spPr>
          <a:xfrm>
            <a:off x="8215690" y="3039429"/>
            <a:ext cx="3202220" cy="448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10-SensitivityAWC_general</a:t>
            </a:r>
          </a:p>
        </p:txBody>
      </p:sp>
      <p:cxnSp>
        <p:nvCxnSpPr>
          <p:cNvPr id="89" name="Connecteur droit avec flèche 88"/>
          <p:cNvCxnSpPr>
            <a:stCxn id="86" idx="3"/>
            <a:endCxn id="94" idx="1"/>
          </p:cNvCxnSpPr>
          <p:nvPr/>
        </p:nvCxnSpPr>
        <p:spPr>
          <a:xfrm>
            <a:off x="11417910" y="3263716"/>
            <a:ext cx="1056777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>
            <a:stCxn id="84" idx="3"/>
            <a:endCxn id="86" idx="1"/>
          </p:cNvCxnSpPr>
          <p:nvPr/>
        </p:nvCxnSpPr>
        <p:spPr>
          <a:xfrm flipV="1">
            <a:off x="7353300" y="3263716"/>
            <a:ext cx="862390" cy="1060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2474687" y="2140192"/>
            <a:ext cx="3451113" cy="2247047"/>
          </a:xfrm>
          <a:prstGeom prst="rect">
            <a:avLst/>
          </a:prstGeom>
          <a:solidFill>
            <a:schemeClr val="bg1"/>
          </a:solidFill>
          <a:ln>
            <a:solidFill>
              <a:srgbClr val="E1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/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10-SensitivityAWC_general</a:t>
            </a:r>
            <a:r>
              <a:rPr lang="fr-FR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marL="177800" indent="-177800"/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 of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elementary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AWC by GSM layer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/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•varAWC.0_5/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var.E.AWC.dec.0_5.tif</a:t>
            </a:r>
          </a:p>
          <a:p>
            <a:pPr marL="177800" indent="-177800"/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varAWC.5_15/</a:t>
            </a:r>
            <a:r>
              <a:rPr lang="fr-FR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var.E.AWC.dec.5_15.tif</a:t>
            </a:r>
          </a:p>
          <a:p>
            <a:pPr marL="177800" indent="-177800"/>
            <a:r>
              <a:rPr lang="fr-FR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varAWC.15_30/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var.E.AWC.dec.15_30.tif</a:t>
            </a:r>
          </a:p>
          <a:p>
            <a:pPr marL="177800" indent="-177800"/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varAWC.30_60/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var.E.AWC.dec.30_60.tif</a:t>
            </a:r>
          </a:p>
          <a:p>
            <a:pPr marL="177800" indent="-177800"/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•varAWC.60_100/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var.E.AWC.dec.60_100.tif</a:t>
            </a:r>
          </a:p>
          <a:p>
            <a:pPr marL="177800" indent="-177800"/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varAWC.100_200/</a:t>
            </a:r>
            <a:r>
              <a:rPr lang="fr-FR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var.E.AWC.dec.100_200.tif</a:t>
            </a:r>
          </a:p>
          <a:p>
            <a:pPr marL="177800" indent="-177800"/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/>
            <a:r>
              <a:rPr lang="fr-FR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fr-FR" sz="1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GSM </a:t>
            </a:r>
            <a:r>
              <a:rPr lang="fr-FR" sz="1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fr-FR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described</a:t>
            </a:r>
            <a:r>
              <a:rPr lang="fr-FR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fr-FR" sz="1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fr-FR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 suivi.doc) </a:t>
            </a:r>
            <a:r>
              <a:rPr lang="fr-FR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fr-FR" sz="12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9240" y="1659707"/>
            <a:ext cx="2001443" cy="7276985"/>
          </a:xfrm>
          <a:prstGeom prst="rect">
            <a:avLst/>
          </a:prstGeom>
        </p:spPr>
      </p:pic>
      <p:cxnSp>
        <p:nvCxnSpPr>
          <p:cNvPr id="98" name="Connecteur droit avec flèche 97"/>
          <p:cNvCxnSpPr>
            <a:stCxn id="94" idx="1"/>
            <a:endCxn id="60" idx="0"/>
          </p:cNvCxnSpPr>
          <p:nvPr/>
        </p:nvCxnSpPr>
        <p:spPr>
          <a:xfrm flipH="1">
            <a:off x="9816800" y="3263716"/>
            <a:ext cx="2657887" cy="379964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8295359" y="10379423"/>
            <a:ext cx="3202220" cy="448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12-Sensitivity_FC_PWP</a:t>
            </a:r>
            <a:endParaRPr lang="fr-F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12501" y="9171376"/>
            <a:ext cx="2740799" cy="2867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107"/>
          <p:cNvSpPr/>
          <p:nvPr/>
        </p:nvSpPr>
        <p:spPr>
          <a:xfrm>
            <a:off x="4612502" y="9238607"/>
            <a:ext cx="271179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/>
              <a:t>Pedotransfer </a:t>
            </a:r>
            <a:r>
              <a:rPr lang="fr-FR" sz="1100" b="1" dirty="0" err="1"/>
              <a:t>functions</a:t>
            </a:r>
            <a:endParaRPr lang="fr-FR" sz="1100" b="1" dirty="0"/>
          </a:p>
          <a:p>
            <a:r>
              <a:rPr lang="fr-FR" sz="1100" b="1" dirty="0" err="1"/>
              <a:t>ContinuousPTF.RData</a:t>
            </a:r>
            <a:endParaRPr lang="fr-FR" sz="1100" b="1" dirty="0"/>
          </a:p>
          <a:p>
            <a:endParaRPr lang="fr-FR" sz="1100" b="1" dirty="0"/>
          </a:p>
          <a:p>
            <a:r>
              <a:rPr lang="fr-FR" sz="1100" b="1" dirty="0"/>
              <a:t>variance-covariance matrix of the </a:t>
            </a:r>
            <a:r>
              <a:rPr lang="fr-FR" sz="1100" b="1" dirty="0" err="1"/>
              <a:t>PTFs</a:t>
            </a:r>
            <a:r>
              <a:rPr lang="fr-FR" sz="1100" b="1" dirty="0"/>
              <a:t> coefficients</a:t>
            </a:r>
          </a:p>
          <a:p>
            <a:r>
              <a:rPr lang="fr-FR" sz="1100" b="1" dirty="0"/>
              <a:t>Input/lm_w20_ClSd_coeff_cov.csv</a:t>
            </a:r>
          </a:p>
          <a:p>
            <a:r>
              <a:rPr lang="fr-FR" sz="1100" b="1" dirty="0"/>
              <a:t>Input/lm_w42_ClSd_coeff_cov.csv</a:t>
            </a:r>
          </a:p>
          <a:p>
            <a:endParaRPr lang="fr-FR" sz="1100" b="1" dirty="0"/>
          </a:p>
          <a:p>
            <a:r>
              <a:rPr lang="fr-FR" sz="1100" b="1" dirty="0" smtClean="0"/>
              <a:t>Raster </a:t>
            </a:r>
            <a:r>
              <a:rPr lang="fr-FR" sz="1100" b="1" dirty="0"/>
              <a:t>files:</a:t>
            </a:r>
          </a:p>
          <a:p>
            <a:r>
              <a:rPr lang="fr-FR" sz="1100" b="1" dirty="0"/>
              <a:t>6.1-CoK_Res_0_5/argile.alr.ckSTD.0_5.tif, …</a:t>
            </a:r>
          </a:p>
          <a:p>
            <a:r>
              <a:rPr lang="fr-FR" sz="1100" b="1" dirty="0"/>
              <a:t>6.1-CoK_Res_0_5/limon.alr.ckSTD.0_5.tif, …</a:t>
            </a:r>
          </a:p>
          <a:p>
            <a:r>
              <a:rPr lang="fr-FR" sz="1100" b="1" dirty="0"/>
              <a:t>6-Calculate_AWC</a:t>
            </a:r>
          </a:p>
          <a:p>
            <a:r>
              <a:rPr lang="fr-FR" sz="1100" b="1" dirty="0"/>
              <a:t>argile.alr.preds.0_5.tif, …</a:t>
            </a:r>
          </a:p>
          <a:p>
            <a:r>
              <a:rPr lang="fr-FR" sz="1100" b="1" dirty="0"/>
              <a:t>limon.alr.preds.0_5.tif, …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10142" y="9177039"/>
            <a:ext cx="2020520" cy="2076434"/>
          </a:xfrm>
          <a:prstGeom prst="rect">
            <a:avLst/>
          </a:prstGeom>
          <a:solidFill>
            <a:srgbClr val="FFFFEB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1598713" y="9222148"/>
            <a:ext cx="18066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Sensitivity</a:t>
            </a:r>
            <a:r>
              <a:rPr lang="fr-FR" dirty="0" smtClean="0"/>
              <a:t> of </a:t>
            </a:r>
            <a:r>
              <a:rPr lang="fr-FR" dirty="0" err="1" smtClean="0"/>
              <a:t>soil</a:t>
            </a:r>
            <a:r>
              <a:rPr lang="fr-FR" dirty="0" smtClean="0"/>
              <a:t> </a:t>
            </a:r>
            <a:r>
              <a:rPr lang="fr-FR" dirty="0" err="1" smtClean="0"/>
              <a:t>moisture</a:t>
            </a:r>
            <a:r>
              <a:rPr lang="fr-FR" dirty="0" smtClean="0"/>
              <a:t> at </a:t>
            </a:r>
            <a:r>
              <a:rPr lang="fr-FR" dirty="0" err="1" smtClean="0"/>
              <a:t>field</a:t>
            </a:r>
            <a:r>
              <a:rPr lang="fr-FR" dirty="0" smtClean="0"/>
              <a:t> </a:t>
            </a:r>
            <a:r>
              <a:rPr lang="fr-FR" dirty="0" err="1" smtClean="0"/>
              <a:t>capacity</a:t>
            </a:r>
            <a:r>
              <a:rPr lang="fr-FR" dirty="0" smtClean="0"/>
              <a:t> and at permanent </a:t>
            </a:r>
            <a:r>
              <a:rPr lang="fr-FR" dirty="0" err="1" smtClean="0"/>
              <a:t>wilting</a:t>
            </a:r>
            <a:r>
              <a:rPr lang="fr-FR" dirty="0" smtClean="0"/>
              <a:t> point to </a:t>
            </a:r>
            <a:r>
              <a:rPr lang="fr-FR" dirty="0" err="1" smtClean="0"/>
              <a:t>different</a:t>
            </a:r>
            <a:r>
              <a:rPr lang="fr-FR" dirty="0" smtClean="0"/>
              <a:t> variables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t="47337"/>
          <a:stretch/>
        </p:blipFill>
        <p:spPr>
          <a:xfrm>
            <a:off x="14838956" y="10383177"/>
            <a:ext cx="2173687" cy="334073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 rotWithShape="1">
          <a:blip r:embed="rId3"/>
          <a:srcRect b="52119"/>
          <a:stretch/>
        </p:blipFill>
        <p:spPr>
          <a:xfrm>
            <a:off x="12687754" y="10383177"/>
            <a:ext cx="2173687" cy="30373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76511" y="9784318"/>
            <a:ext cx="43248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of the GSM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described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document suivi.doc) </a:t>
            </a:r>
            <a:endParaRPr lang="fr-FR" sz="1600" dirty="0"/>
          </a:p>
        </p:txBody>
      </p:sp>
      <p:cxnSp>
        <p:nvCxnSpPr>
          <p:cNvPr id="37" name="Connecteur droit avec flèche 36"/>
          <p:cNvCxnSpPr>
            <a:stCxn id="106" idx="3"/>
            <a:endCxn id="35" idx="1"/>
          </p:cNvCxnSpPr>
          <p:nvPr/>
        </p:nvCxnSpPr>
        <p:spPr>
          <a:xfrm>
            <a:off x="11497579" y="10603710"/>
            <a:ext cx="1190175" cy="129816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107" idx="3"/>
            <a:endCxn id="106" idx="1"/>
          </p:cNvCxnSpPr>
          <p:nvPr/>
        </p:nvCxnSpPr>
        <p:spPr>
          <a:xfrm flipV="1">
            <a:off x="7353300" y="10603710"/>
            <a:ext cx="942059" cy="166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24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2071</TotalTime>
  <Words>1035</Words>
  <Application>Microsoft Office PowerPoint</Application>
  <PresentationFormat>Personnalisé</PresentationFormat>
  <Paragraphs>280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Mercedes Roman-Dobarco</dc:creator>
  <cp:lastModifiedBy>Mercedes Roman-Dobarco</cp:lastModifiedBy>
  <cp:revision>67</cp:revision>
  <dcterms:created xsi:type="dcterms:W3CDTF">2018-10-11T08:37:34Z</dcterms:created>
  <dcterms:modified xsi:type="dcterms:W3CDTF">2018-10-25T16:24:22Z</dcterms:modified>
</cp:coreProperties>
</file>