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2" r:id="rId3"/>
    <p:sldId id="264" r:id="rId4"/>
    <p:sldId id="265" r:id="rId5"/>
    <p:sldId id="268" r:id="rId6"/>
    <p:sldId id="287" r:id="rId7"/>
    <p:sldId id="271" r:id="rId8"/>
    <p:sldId id="272" r:id="rId9"/>
    <p:sldId id="288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6" r:id="rId19"/>
    <p:sldId id="284" r:id="rId20"/>
    <p:sldId id="282" r:id="rId21"/>
    <p:sldId id="283" r:id="rId22"/>
    <p:sldId id="266" r:id="rId23"/>
    <p:sldId id="289" r:id="rId24"/>
    <p:sldId id="278" r:id="rId25"/>
    <p:sldId id="285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 sudheer" initials="as" lastIdx="2" clrIdx="0">
    <p:extLst>
      <p:ext uri="{19B8F6BF-5375-455C-9EA6-DF929625EA0E}">
        <p15:presenceInfo xmlns:p15="http://schemas.microsoft.com/office/powerpoint/2012/main" userId="8492caa369f38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2224D-B471-4B0D-895D-AA6E681F3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18D1-342C-49B8-8C46-E0E0DC4954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88976-8904-45C9-8F2C-36479A44A82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D9AC6-BF35-46D5-B3D1-61038686B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Snow Level Change Detection using Image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FCF4C-F45F-4AE6-AD61-91888757B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F64D-F628-4BBA-8DED-E89D99A2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90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FF94-D1CB-495C-8308-EC48476492F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Snow Level Change Detection using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5DFFC-4A31-41FD-B91C-E84419F8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8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91440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3352800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59108"/>
            <a:ext cx="685800" cy="1615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fld id="{AF1F5B14-3F1E-43F5-B1FF-9E1CFB5346E4}" type="slidenum">
              <a:rPr lang="en-US" sz="1050" i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sz="1050" i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6658820"/>
            <a:ext cx="59817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i="0" baseline="0" dirty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 – Snow Level Change detection using Image Processing</a:t>
            </a:r>
            <a:endParaRPr lang="en-US" sz="1050" i="0" dirty="0">
              <a:solidFill>
                <a:srgbClr val="101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701426" y="-3719"/>
            <a:ext cx="1434182" cy="720000"/>
            <a:chOff x="7701426" y="-3719"/>
            <a:chExt cx="1434182" cy="720000"/>
          </a:xfrm>
        </p:grpSpPr>
        <p:pic>
          <p:nvPicPr>
            <p:cNvPr id="33" name="Picture 2" descr="Birla Institute of Technology and Science, Pilani - Wikiped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426" y="-371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Indira Gandhi Centre for Atomic Research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609" y="-3719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1554241-83C2-425C-97B6-E62ACD1CFF5F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Snow Level Change Detection using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 level change detection using image 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133725" y="5314950"/>
            <a:ext cx="6019800" cy="762000"/>
          </a:xfrm>
        </p:spPr>
        <p:txBody>
          <a:bodyPr/>
          <a:lstStyle/>
          <a:p>
            <a:r>
              <a:rPr lang="en-US" dirty="0"/>
              <a:t>Sudheer Arja</a:t>
            </a:r>
          </a:p>
          <a:p>
            <a:r>
              <a:rPr lang="en-US" dirty="0"/>
              <a:t>Somya Sawlani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77000" y="19874"/>
            <a:ext cx="2628900" cy="1278000"/>
            <a:chOff x="6477000" y="19874"/>
            <a:chExt cx="2628900" cy="1278000"/>
          </a:xfrm>
        </p:grpSpPr>
        <p:pic>
          <p:nvPicPr>
            <p:cNvPr id="1026" name="Picture 2" descr="Birla Institute of Technology and Science, Pilani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9874"/>
              <a:ext cx="1278000" cy="127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ira Gandhi Centre for Atomic Research - Wikiped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550" y="19874"/>
              <a:ext cx="1276350" cy="1276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133725" y="6076950"/>
            <a:ext cx="6019800" cy="6041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Ms. Vinita Daiya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7649-5BBE-4D6E-AB9E-660ED3BB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Algorithm development we have used Canny edge detection operator because: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able to detect both strong and weak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Maintains the edges very thin and precise.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efficient than Sobel and Prewitt. By noise cancellation and Hysteresis Thresholding.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Canny edge detection operator is computationally more expensive.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DCC1-4ECB-4D4F-AA29-D01D928709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Algorithm Development 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84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44DCE8-7F00-4B5B-977D-006F7D6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popular technique to detect any shape, if we can represent that shape in mathematical form.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detect the shape even if it is broken or distorted a little bit.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Computer vision it is mainly used for counting the no of edges and edges length obtained using edge detection methods.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DC31-3FD7-46FF-A79F-8170CD53C5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Hough Line Transformation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93AAA-8112-4B67-9B67-F7DB8628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Hough Line transformation in computer vision calculates the parameters for all the pixels.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Thus forming Hough space for the expression with the parameters.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then use some Threshold value to identify the required lines in the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this requires so much processing time. We modified algorithm to use Probabilistic Hough line Transformation.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69AE-F158-4F1A-A851-2D206CCEC1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Hough Line Transformation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8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91B83D-B20A-4FD7-A8EC-AB2CC08F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Probabilistic Hough line Transform is an optimization of Hough line transform.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taking all the points into consideration, it only takes random subsets of points and that is sufficient for line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we need to decrease the Threshold for this. As it creates a week Hough space.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gives an output of the lines end points instead of the Hough space.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24E7-FA78-41F3-8554-55F1B31D7C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Hough Line Transformation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7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A5CB-10A2-482A-ACFA-6A90F4C722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52400"/>
            <a:ext cx="6324600" cy="6096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Code Development: Phase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94D543-354F-47BB-B6D8-D9994DE6BD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69212"/>
              </p:ext>
            </p:extLst>
          </p:nvPr>
        </p:nvGraphicFramePr>
        <p:xfrm>
          <a:off x="2100263" y="762000"/>
          <a:ext cx="4230687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3" imgW="5943600" imgH="8144640" progId="Word.Document.12">
                  <p:embed/>
                </p:oleObj>
              </mc:Choice>
              <mc:Fallback>
                <p:oleObj name="Document" r:id="rId3" imgW="5943600" imgH="8144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762000"/>
                        <a:ext cx="4230687" cy="579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59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9F04E-FA79-4BE2-8603-B646D4B4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1"/>
            <a:ext cx="8229600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developed a code to detect the snow level just by using image processing techniques on the images.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Reference pole Calculations: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estimate the snow level cover in a region we used pole length differences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the pole length before snow fall and the pixel to metric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calculated these manually using ROI and line command.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E656-ADBD-41FF-81F7-665191874F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Code Development: Phase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CE677-1D16-491A-8D63-691C6870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2920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Snow Level Detection: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used Canny for edge Detection. Hough Line transformation for line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separated the lines found by Hough which are greater than 85 degrees from horizontal.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lines detected by Hough are at least 135 in pixel length. So, we can avoid noise. This threshold can be adjusted.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separated lines we have taken the two lines which are most closer to 90 degrees with horizontal.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060B-FAE0-48CE-8335-E5CB701413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1"/>
            <a:ext cx="6324600" cy="8381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Code Development: Phase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5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BFBFDC-878E-4708-9DC5-D5BEA800C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29199"/>
          </a:xfrm>
        </p:spPr>
        <p:txBody>
          <a:bodyPr>
            <a:normAutofit/>
          </a:bodyPr>
          <a:lstStyle/>
          <a:p>
            <a:r>
              <a:rPr lang="en-US" b="1" dirty="0"/>
              <a:t>Snow Level Detection: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selected two lines we get the start point and end point.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u="sng" dirty="0"/>
              <a:t>Case(1):</a:t>
            </a:r>
            <a:r>
              <a:rPr lang="en-US" dirty="0"/>
              <a:t> If the lines have a difference in lengths less than 20 pixels then we take the mid points of selected lines end points.</a:t>
            </a:r>
          </a:p>
          <a:p>
            <a:pPr marL="0" indent="0"/>
            <a:r>
              <a:rPr lang="en-US" u="sng" dirty="0"/>
              <a:t>Case(2):</a:t>
            </a:r>
            <a:r>
              <a:rPr lang="en-US" dirty="0"/>
              <a:t> If not then we use the largest of the lines.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done this to avoid distorted line detections by Hough as shown in the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3FAB-8AFB-4FEB-BE24-3D165AFDC9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914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Code Development: Phase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field, grass, standing&#10;&#10;Description automatically generated">
            <a:extLst>
              <a:ext uri="{FF2B5EF4-FFF2-40B4-BE49-F238E27FC236}">
                <a16:creationId xmlns:a16="http://schemas.microsoft.com/office/drawing/2014/main" id="{FAAB159D-6864-447E-907B-04C4167C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54484"/>
            <a:ext cx="6670375" cy="50653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EE9A-C307-4569-9CFE-294E5F37DD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Code Development: Phase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4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7A8B-79B3-4111-8CF6-1A99482A8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Code Development: Phase 2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0372D2-6572-4D59-B650-DF1C2213E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3419475" cy="4695825"/>
          </a:xfrm>
        </p:spPr>
      </p:pic>
      <p:pic>
        <p:nvPicPr>
          <p:cNvPr id="15" name="Picture 14" descr="A picture containing outdoor, snow, holding, water&#10;&#10;Description automatically generated">
            <a:extLst>
              <a:ext uri="{FF2B5EF4-FFF2-40B4-BE49-F238E27FC236}">
                <a16:creationId xmlns:a16="http://schemas.microsoft.com/office/drawing/2014/main" id="{B9D2E03D-A436-493E-9549-CEF3E5B6C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19212"/>
            <a:ext cx="34480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Project is on using various Image Processing techniques to measure snow level change.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WSN Avalanche Project uses wireless sensor network to identify the possibility of Avalanche occurrence.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sensor is called node and there will be an embedded system along with it. Reference poles and low power cameras are being set near them.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observe various parameters such as temperature, pressure and snow level etc. At the site.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Motivation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79247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7354-7830-4A00-B928-BA5280E02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Code Development: Phase 2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096BA9-BB0D-4C53-AB79-9AB1BF7679C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40782"/>
              </p:ext>
            </p:extLst>
          </p:nvPr>
        </p:nvGraphicFramePr>
        <p:xfrm>
          <a:off x="2408238" y="768350"/>
          <a:ext cx="41402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5943600" imgH="8204760" progId="Word.Document.12">
                  <p:embed/>
                </p:oleObj>
              </mc:Choice>
              <mc:Fallback>
                <p:oleObj name="Document" r:id="rId3" imgW="5943600" imgH="8204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238" y="768350"/>
                        <a:ext cx="414020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06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64449-0B82-4C43-B8C6-6D14189D6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952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tried to optimize the code by explicitly defining the Canny operator.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tried using findContours method but the results were not satisfactory.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Cyclomatic Complexity for the code has not crossed the threshold of 15 on evaluation using Lizard.</a:t>
            </a:r>
          </a:p>
          <a:p>
            <a:pPr marL="0" indent="0"/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A66C-6BF4-41F5-9AF5-8E6E90EAA4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Optimization and Complexity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F20FF-DB7D-4938-AF9A-4C02D2AE7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45" y="4914899"/>
            <a:ext cx="2743438" cy="78492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2C37F-8BAF-40AE-86DC-8402FFC11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37" y="5059691"/>
            <a:ext cx="2530059" cy="495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356ED-7EC1-4B74-A8FE-5E26D295107B}"/>
              </a:ext>
            </a:extLst>
          </p:cNvPr>
          <p:cNvSpPr/>
          <p:nvPr/>
        </p:nvSpPr>
        <p:spPr>
          <a:xfrm>
            <a:off x="1033925" y="5718992"/>
            <a:ext cx="2743438" cy="35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Inbuilt Canny Operator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19C1D6-34B0-4F27-9BB8-5D6EE2EF4E12}"/>
              </a:ext>
            </a:extLst>
          </p:cNvPr>
          <p:cNvSpPr/>
          <p:nvPr/>
        </p:nvSpPr>
        <p:spPr>
          <a:xfrm>
            <a:off x="4602637" y="5718992"/>
            <a:ext cx="2743438" cy="35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 written Operator</a:t>
            </a:r>
          </a:p>
        </p:txBody>
      </p:sp>
    </p:spTree>
    <p:extLst>
      <p:ext uri="{BB962C8B-B14F-4D97-AF65-F5344CB8AC3E}">
        <p14:creationId xmlns:p14="http://schemas.microsoft.com/office/powerpoint/2010/main" val="101569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developed an algorithm for edge length calculation.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searched for optimal Edge detection Algorithms for the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developed the code for the Snow level detection in Python 3 using OpenCV in Jupyter.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Results and Discussion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4AA9D5D-B8D4-4C4F-B3BA-36CC58BA6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45680"/>
              </p:ext>
            </p:extLst>
          </p:nvPr>
        </p:nvGraphicFramePr>
        <p:xfrm>
          <a:off x="762000" y="34290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405289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229832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52578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6577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type/method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Canny</a:t>
                      </a:r>
                    </a:p>
                    <a:p>
                      <a:r>
                        <a:rPr lang="en-US" dirty="0"/>
                        <a:t>CPU usage%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Sobel</a:t>
                      </a:r>
                    </a:p>
                    <a:p>
                      <a:r>
                        <a:rPr lang="en-US" dirty="0"/>
                        <a:t>CPU usage%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Prewitt</a:t>
                      </a:r>
                    </a:p>
                    <a:p>
                      <a:r>
                        <a:rPr lang="en-US" dirty="0"/>
                        <a:t>CPU usage%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7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5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80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51721-DBF3-42E7-B152-4F747FA8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1"/>
            <a:ext cx="8229600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got high accurate results from the developed code in phase-1. But the tested images are simpler.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got considerably accurate results from the developed code in phase-2.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tested Phase-2 on 3 field images. The snow levels received are</a:t>
            </a:r>
          </a:p>
          <a:p>
            <a:pPr marL="457200" indent="-457200">
              <a:buAutoNum type="arabicParenBoth"/>
            </a:pPr>
            <a:r>
              <a:rPr lang="en-US" dirty="0"/>
              <a:t>63.38 cms</a:t>
            </a:r>
          </a:p>
          <a:p>
            <a:pPr marL="457200" indent="-457200">
              <a:buAutoNum type="arabicParenBoth"/>
            </a:pPr>
            <a:r>
              <a:rPr lang="en-US" dirty="0"/>
              <a:t>49.22 cms</a:t>
            </a:r>
          </a:p>
          <a:p>
            <a:pPr marL="457200" indent="-457200">
              <a:buAutoNum type="arabicParenBoth"/>
            </a:pPr>
            <a:r>
              <a:rPr lang="en-US" dirty="0"/>
              <a:t>111.17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952C-86D0-49BA-9B36-4412B7ED84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Results and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228069-7DD1-4121-AE26-89618E08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1"/>
            <a:ext cx="8229600" cy="4876800"/>
          </a:xfrm>
        </p:spPr>
        <p:txBody>
          <a:bodyPr/>
          <a:lstStyle/>
          <a:p>
            <a:pPr marL="0" indent="0"/>
            <a:r>
              <a:rPr lang="en-US" dirty="0"/>
              <a:t>We have used </a:t>
            </a:r>
            <a:r>
              <a:rPr lang="en-US" dirty="0" err="1"/>
              <a:t>timeit</a:t>
            </a:r>
            <a:r>
              <a:rPr lang="en-US" dirty="0"/>
              <a:t> module in the Python3 to get the processing time for the developed codes.</a:t>
            </a:r>
          </a:p>
          <a:p>
            <a:pPr marL="0" indent="0"/>
            <a:r>
              <a:rPr lang="en-US" dirty="0"/>
              <a:t>Phase 1: A simple image with (198x256) Resolution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Phase 2: on using a field image with (1944x2560) Resolution.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44A8-F2BF-40D8-A1F4-A4B8E1B490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Results and Discussion</a:t>
            </a:r>
          </a:p>
          <a:p>
            <a:endParaRPr lang="en-US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56AE7A-D5EE-4078-A2BB-AEB2B4D6B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13577"/>
            <a:ext cx="6332769" cy="96782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570EB-5B58-431B-B468-669F7D57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0" y="4648200"/>
            <a:ext cx="562404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0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D62DC4-A116-4B0B-AEBE-42D952E8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1"/>
            <a:ext cx="8229600" cy="4724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maximum limit of Snow Level that can be detected. This depends on the Threshold on Hough.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should manually adjust Threshold values and ROI. Which can affect the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factors like shadows which are very close to the pole can cause deviations in line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Hough line detection can be affected by the resolution and accuracy of Edge detection.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88B7-0B88-4AC8-ADA8-2CA9467D2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9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ADE32-0BE0-4A82-8DD2-FB9EC16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developed the algorithm based on the traditional methods and techniques in computer vision.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reduce the processing time even more, we have to develop the inbuilt edge detection operator.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possibility to further automate the developed code using Machine Learning.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proposed the Algorithm and developed the code which is most suitable for the Embedded system.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Future Scope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7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the Embedded systems to evaluate, we need to provide the required environment and programming  files.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aim is to develop an optimized Algorithm and implement the same in Python3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Python?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maintain between the accuracy and power usage by the embedded system.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135265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3058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as the first step, we have done a literature survey on level detection to gain some pre-requisite knowledge.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the survey, we went through many research papers online and got a basic outline regarding the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briefly divided the process of Image Processing for level detection into three steps:</a:t>
            </a:r>
          </a:p>
          <a:p>
            <a:pPr marL="457200" indent="-457200">
              <a:buAutoNum type="arabicParenBoth"/>
            </a:pPr>
            <a:r>
              <a:rPr lang="en-US" dirty="0"/>
              <a:t>Image filtering.</a:t>
            </a:r>
          </a:p>
          <a:p>
            <a:pPr marL="457200" indent="-457200">
              <a:buAutoNum type="arabicParenBoth"/>
            </a:pPr>
            <a:r>
              <a:rPr lang="en-US" dirty="0"/>
              <a:t>Image segmentation.</a:t>
            </a:r>
          </a:p>
          <a:p>
            <a:pPr marL="457200" indent="-457200">
              <a:buAutoNum type="arabicParenBoth"/>
            </a:pPr>
            <a:r>
              <a:rPr lang="en-US" dirty="0"/>
              <a:t>Analysis and calibration.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Literature Survey </a:t>
            </a:r>
          </a:p>
        </p:txBody>
      </p:sp>
    </p:spTree>
    <p:extLst>
      <p:ext uri="{BB962C8B-B14F-4D97-AF65-F5344CB8AC3E}">
        <p14:creationId xmlns:p14="http://schemas.microsoft.com/office/powerpoint/2010/main" val="164937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Image filtering is generally the first step in any Image Processing technique.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is nothing but applying an image filter over the image for smoothening, changing contrast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Image filters generally use kernel convolution method.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CC"/>
                </a:solidFill>
              </a:rPr>
              <a:t>Literature Survey: Image Filtering </a:t>
            </a:r>
          </a:p>
        </p:txBody>
      </p:sp>
    </p:spTree>
    <p:extLst>
      <p:ext uri="{BB962C8B-B14F-4D97-AF65-F5344CB8AC3E}">
        <p14:creationId xmlns:p14="http://schemas.microsoft.com/office/powerpoint/2010/main" val="35990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F2A6FC-02FC-4EA3-BE74-75BF7E0A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Kernel is nothing but a small matrix or a 2D array.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Convolution is a mathematical operation applied on two functions expressing how one can modify the shape of other.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Most commonly used filters are Gaussian Filter and RGB to Grayscale filter.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F35A-BE70-473D-842B-F5D37AD8DB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580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Literature Survey: Image Filtering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8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8E2CE5-4993-43D5-A978-CBDD6EDF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Segmentation is nothing but partitioning an image into many segments.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step is mainly done for simplifying analysis. ROI, Edge Detection and Thresholding are mostly used.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Thresholding creates a binary image by setting a pixel intensity from original image.</a:t>
            </a:r>
          </a:p>
          <a:p>
            <a:pPr marL="0" indent="0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319E-BE0B-40B8-A211-726B340E23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7086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Literature Survey: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3057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C0594-0D8F-4BBD-817A-AA585D17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Widely used edge detection algorithms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Canny Edge detection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Sobel Edge detection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Prewitt Edge detection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Laplacian Edge detection operator(uses second derivatives)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All the edge detection operators calculate gradients or second derivatives. Then uses Thresholding on them.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A239-E806-4017-8052-BD4C19AFF9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7856" y="0"/>
            <a:ext cx="7086600" cy="1219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Literature Survey: Image Segmentation</a:t>
            </a:r>
          </a:p>
          <a:p>
            <a:endParaRPr lang="en-US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8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2325BDE9-560B-46DC-95C9-A169F2E20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14400"/>
            <a:ext cx="1488440" cy="558165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53E8-4462-4B3B-9D8A-9434804799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Image Segmentation</a:t>
            </a:r>
          </a:p>
          <a:p>
            <a:endParaRPr lang="en-US" dirty="0"/>
          </a:p>
        </p:txBody>
      </p:sp>
      <p:pic>
        <p:nvPicPr>
          <p:cNvPr id="7" name="Picture 6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FA36F471-18B9-485A-AF50-3D852CBD9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914400"/>
            <a:ext cx="1488440" cy="55816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D20CDA-7879-4CD2-AF79-584AF10A4123}"/>
              </a:ext>
            </a:extLst>
          </p:cNvPr>
          <p:cNvSpPr/>
          <p:nvPr/>
        </p:nvSpPr>
        <p:spPr>
          <a:xfrm>
            <a:off x="2819400" y="30480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Pole in field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2D671-F715-4AF8-8D55-4B56493119E5}"/>
              </a:ext>
            </a:extLst>
          </p:cNvPr>
          <p:cNvSpPr/>
          <p:nvPr/>
        </p:nvSpPr>
        <p:spPr>
          <a:xfrm>
            <a:off x="6553200" y="32766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applying Canny</a:t>
            </a:r>
          </a:p>
        </p:txBody>
      </p:sp>
    </p:spTree>
    <p:extLst>
      <p:ext uri="{BB962C8B-B14F-4D97-AF65-F5344CB8AC3E}">
        <p14:creationId xmlns:p14="http://schemas.microsoft.com/office/powerpoint/2010/main" val="422580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1298</Words>
  <Application>Microsoft Office PowerPoint</Application>
  <PresentationFormat>On-screen Show (4:3)</PresentationFormat>
  <Paragraphs>186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Office Theme</vt:lpstr>
      <vt:lpstr>Document</vt:lpstr>
      <vt:lpstr>Snow level change detection using image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arja sudheer</cp:lastModifiedBy>
  <cp:revision>173</cp:revision>
  <dcterms:created xsi:type="dcterms:W3CDTF">2011-09-14T09:42:05Z</dcterms:created>
  <dcterms:modified xsi:type="dcterms:W3CDTF">2020-06-21T10:46:56Z</dcterms:modified>
</cp:coreProperties>
</file>