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61" r:id="rId4"/>
    <p:sldId id="264" r:id="rId5"/>
    <p:sldId id="258" r:id="rId6"/>
    <p:sldId id="273" r:id="rId7"/>
    <p:sldId id="274" r:id="rId8"/>
    <p:sldId id="275" r:id="rId9"/>
    <p:sldId id="276" r:id="rId10"/>
    <p:sldId id="259" r:id="rId11"/>
    <p:sldId id="260" r:id="rId12"/>
    <p:sldId id="262" r:id="rId13"/>
    <p:sldId id="263" r:id="rId14"/>
    <p:sldId id="265" r:id="rId15"/>
    <p:sldId id="266" r:id="rId16"/>
    <p:sldId id="268" r:id="rId17"/>
    <p:sldId id="267" r:id="rId18"/>
    <p:sldId id="269"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00C4F8-6F5B-42A4-8EC6-D7198D30C235}" type="datetimeFigureOut">
              <a:rPr lang="en-US" smtClean="0"/>
              <a:t>7/27/2024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0497202-EB50-422B-A217-CFE2B63586E1}" type="slidenum">
              <a:rPr lang="en-US" smtClean="0"/>
              <a:t>‹#›</a:t>
            </a:fld>
            <a:endParaRPr lang="en-US"/>
          </a:p>
        </p:txBody>
      </p:sp>
    </p:spTree>
    <p:extLst>
      <p:ext uri="{BB962C8B-B14F-4D97-AF65-F5344CB8AC3E}">
        <p14:creationId xmlns:p14="http://schemas.microsoft.com/office/powerpoint/2010/main" val="4065472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00C4F8-6F5B-42A4-8EC6-D7198D30C235}" type="datetimeFigureOut">
              <a:rPr lang="en-US" smtClean="0"/>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497202-EB50-422B-A217-CFE2B63586E1}" type="slidenum">
              <a:rPr lang="en-US" smtClean="0"/>
              <a:t>‹#›</a:t>
            </a:fld>
            <a:endParaRPr lang="en-US"/>
          </a:p>
        </p:txBody>
      </p:sp>
    </p:spTree>
    <p:extLst>
      <p:ext uri="{BB962C8B-B14F-4D97-AF65-F5344CB8AC3E}">
        <p14:creationId xmlns:p14="http://schemas.microsoft.com/office/powerpoint/2010/main" val="2032942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00C4F8-6F5B-42A4-8EC6-D7198D30C235}"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497202-EB50-422B-A217-CFE2B63586E1}" type="slidenum">
              <a:rPr lang="en-US" smtClean="0"/>
              <a:t>‹#›</a:t>
            </a:fld>
            <a:endParaRPr lang="en-US"/>
          </a:p>
        </p:txBody>
      </p:sp>
    </p:spTree>
    <p:extLst>
      <p:ext uri="{BB962C8B-B14F-4D97-AF65-F5344CB8AC3E}">
        <p14:creationId xmlns:p14="http://schemas.microsoft.com/office/powerpoint/2010/main" val="284805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00C4F8-6F5B-42A4-8EC6-D7198D30C235}"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497202-EB50-422B-A217-CFE2B63586E1}" type="slidenum">
              <a:rPr lang="en-US" smtClean="0"/>
              <a:t>‹#›</a:t>
            </a:fld>
            <a:endParaRPr lang="en-US"/>
          </a:p>
        </p:txBody>
      </p:sp>
    </p:spTree>
    <p:extLst>
      <p:ext uri="{BB962C8B-B14F-4D97-AF65-F5344CB8AC3E}">
        <p14:creationId xmlns:p14="http://schemas.microsoft.com/office/powerpoint/2010/main" val="1017735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00C4F8-6F5B-42A4-8EC6-D7198D30C235}"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497202-EB50-422B-A217-CFE2B63586E1}" type="slidenum">
              <a:rPr lang="en-US" smtClean="0"/>
              <a:t>‹#›</a:t>
            </a:fld>
            <a:endParaRPr lang="en-US"/>
          </a:p>
        </p:txBody>
      </p:sp>
    </p:spTree>
    <p:extLst>
      <p:ext uri="{BB962C8B-B14F-4D97-AF65-F5344CB8AC3E}">
        <p14:creationId xmlns:p14="http://schemas.microsoft.com/office/powerpoint/2010/main" val="276154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00C4F8-6F5B-42A4-8EC6-D7198D30C235}"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497202-EB50-422B-A217-CFE2B63586E1}" type="slidenum">
              <a:rPr lang="en-US" smtClean="0"/>
              <a:t>‹#›</a:t>
            </a:fld>
            <a:endParaRPr lang="en-US"/>
          </a:p>
        </p:txBody>
      </p:sp>
    </p:spTree>
    <p:extLst>
      <p:ext uri="{BB962C8B-B14F-4D97-AF65-F5344CB8AC3E}">
        <p14:creationId xmlns:p14="http://schemas.microsoft.com/office/powerpoint/2010/main" val="1389542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00C4F8-6F5B-42A4-8EC6-D7198D30C235}"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497202-EB50-422B-A217-CFE2B63586E1}" type="slidenum">
              <a:rPr lang="en-US" smtClean="0"/>
              <a:t>‹#›</a:t>
            </a:fld>
            <a:endParaRPr lang="en-US"/>
          </a:p>
        </p:txBody>
      </p:sp>
    </p:spTree>
    <p:extLst>
      <p:ext uri="{BB962C8B-B14F-4D97-AF65-F5344CB8AC3E}">
        <p14:creationId xmlns:p14="http://schemas.microsoft.com/office/powerpoint/2010/main" val="161199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00C4F8-6F5B-42A4-8EC6-D7198D30C235}"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497202-EB50-422B-A217-CFE2B63586E1}" type="slidenum">
              <a:rPr lang="en-US" smtClean="0"/>
              <a:t>‹#›</a:t>
            </a:fld>
            <a:endParaRPr lang="en-US"/>
          </a:p>
        </p:txBody>
      </p:sp>
    </p:spTree>
    <p:extLst>
      <p:ext uri="{BB962C8B-B14F-4D97-AF65-F5344CB8AC3E}">
        <p14:creationId xmlns:p14="http://schemas.microsoft.com/office/powerpoint/2010/main" val="39974746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00C4F8-6F5B-42A4-8EC6-D7198D30C235}"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497202-EB50-422B-A217-CFE2B63586E1}" type="slidenum">
              <a:rPr lang="en-US" smtClean="0"/>
              <a:t>‹#›</a:t>
            </a:fld>
            <a:endParaRPr lang="en-US"/>
          </a:p>
        </p:txBody>
      </p:sp>
    </p:spTree>
    <p:extLst>
      <p:ext uri="{BB962C8B-B14F-4D97-AF65-F5344CB8AC3E}">
        <p14:creationId xmlns:p14="http://schemas.microsoft.com/office/powerpoint/2010/main" val="2339822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00C4F8-6F5B-42A4-8EC6-D7198D30C235}"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0497202-EB50-422B-A217-CFE2B63586E1}" type="slidenum">
              <a:rPr lang="en-US" smtClean="0"/>
              <a:t>‹#›</a:t>
            </a:fld>
            <a:endParaRPr lang="en-US"/>
          </a:p>
        </p:txBody>
      </p:sp>
    </p:spTree>
    <p:extLst>
      <p:ext uri="{BB962C8B-B14F-4D97-AF65-F5344CB8AC3E}">
        <p14:creationId xmlns:p14="http://schemas.microsoft.com/office/powerpoint/2010/main" val="4154022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00C4F8-6F5B-42A4-8EC6-D7198D30C235}"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497202-EB50-422B-A217-CFE2B63586E1}" type="slidenum">
              <a:rPr lang="en-US" smtClean="0"/>
              <a:t>‹#›</a:t>
            </a:fld>
            <a:endParaRPr lang="en-US"/>
          </a:p>
        </p:txBody>
      </p:sp>
    </p:spTree>
    <p:extLst>
      <p:ext uri="{BB962C8B-B14F-4D97-AF65-F5344CB8AC3E}">
        <p14:creationId xmlns:p14="http://schemas.microsoft.com/office/powerpoint/2010/main" val="4093389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00C4F8-6F5B-42A4-8EC6-D7198D30C235}" type="datetimeFigureOut">
              <a:rPr lang="en-US" smtClean="0"/>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497202-EB50-422B-A217-CFE2B63586E1}" type="slidenum">
              <a:rPr lang="en-US" smtClean="0"/>
              <a:t>‹#›</a:t>
            </a:fld>
            <a:endParaRPr lang="en-US"/>
          </a:p>
        </p:txBody>
      </p:sp>
    </p:spTree>
    <p:extLst>
      <p:ext uri="{BB962C8B-B14F-4D97-AF65-F5344CB8AC3E}">
        <p14:creationId xmlns:p14="http://schemas.microsoft.com/office/powerpoint/2010/main" val="2889068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00C4F8-6F5B-42A4-8EC6-D7198D30C235}" type="datetimeFigureOut">
              <a:rPr lang="en-US" smtClean="0"/>
              <a:t>7/27/2024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497202-EB50-422B-A217-CFE2B63586E1}" type="slidenum">
              <a:rPr lang="en-US" smtClean="0"/>
              <a:t>‹#›</a:t>
            </a:fld>
            <a:endParaRPr lang="en-US"/>
          </a:p>
        </p:txBody>
      </p:sp>
    </p:spTree>
    <p:extLst>
      <p:ext uri="{BB962C8B-B14F-4D97-AF65-F5344CB8AC3E}">
        <p14:creationId xmlns:p14="http://schemas.microsoft.com/office/powerpoint/2010/main" val="1050623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00C4F8-6F5B-42A4-8EC6-D7198D30C235}" type="datetimeFigureOut">
              <a:rPr lang="en-US" smtClean="0"/>
              <a:t>7/27/2024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497202-EB50-422B-A217-CFE2B63586E1}" type="slidenum">
              <a:rPr lang="en-US" smtClean="0"/>
              <a:t>‹#›</a:t>
            </a:fld>
            <a:endParaRPr lang="en-US"/>
          </a:p>
        </p:txBody>
      </p:sp>
    </p:spTree>
    <p:extLst>
      <p:ext uri="{BB962C8B-B14F-4D97-AF65-F5344CB8AC3E}">
        <p14:creationId xmlns:p14="http://schemas.microsoft.com/office/powerpoint/2010/main" val="293361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00C4F8-6F5B-42A4-8EC6-D7198D30C235}" type="datetimeFigureOut">
              <a:rPr lang="en-US" smtClean="0"/>
              <a:t>7/27/2024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497202-EB50-422B-A217-CFE2B63586E1}" type="slidenum">
              <a:rPr lang="en-US" smtClean="0"/>
              <a:t>‹#›</a:t>
            </a:fld>
            <a:endParaRPr lang="en-US"/>
          </a:p>
        </p:txBody>
      </p:sp>
    </p:spTree>
    <p:extLst>
      <p:ext uri="{BB962C8B-B14F-4D97-AF65-F5344CB8AC3E}">
        <p14:creationId xmlns:p14="http://schemas.microsoft.com/office/powerpoint/2010/main" val="3789120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00C4F8-6F5B-42A4-8EC6-D7198D30C235}" type="datetimeFigureOut">
              <a:rPr lang="en-US" smtClean="0"/>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497202-EB50-422B-A217-CFE2B63586E1}" type="slidenum">
              <a:rPr lang="en-US" smtClean="0"/>
              <a:t>‹#›</a:t>
            </a:fld>
            <a:endParaRPr lang="en-US"/>
          </a:p>
        </p:txBody>
      </p:sp>
    </p:spTree>
    <p:extLst>
      <p:ext uri="{BB962C8B-B14F-4D97-AF65-F5344CB8AC3E}">
        <p14:creationId xmlns:p14="http://schemas.microsoft.com/office/powerpoint/2010/main" val="1796273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00C4F8-6F5B-42A4-8EC6-D7198D30C235}" type="datetimeFigureOut">
              <a:rPr lang="en-US" smtClean="0"/>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497202-EB50-422B-A217-CFE2B63586E1}" type="slidenum">
              <a:rPr lang="en-US" smtClean="0"/>
              <a:t>‹#›</a:t>
            </a:fld>
            <a:endParaRPr lang="en-US"/>
          </a:p>
        </p:txBody>
      </p:sp>
    </p:spTree>
    <p:extLst>
      <p:ext uri="{BB962C8B-B14F-4D97-AF65-F5344CB8AC3E}">
        <p14:creationId xmlns:p14="http://schemas.microsoft.com/office/powerpoint/2010/main" val="2077814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600C4F8-6F5B-42A4-8EC6-D7198D30C235}" type="datetimeFigureOut">
              <a:rPr lang="en-US" smtClean="0"/>
              <a:t>7/27/2024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0497202-EB50-422B-A217-CFE2B63586E1}" type="slidenum">
              <a:rPr lang="en-US" smtClean="0"/>
              <a:t>‹#›</a:t>
            </a:fld>
            <a:endParaRPr lang="en-US"/>
          </a:p>
        </p:txBody>
      </p:sp>
    </p:spTree>
    <p:extLst>
      <p:ext uri="{BB962C8B-B14F-4D97-AF65-F5344CB8AC3E}">
        <p14:creationId xmlns:p14="http://schemas.microsoft.com/office/powerpoint/2010/main" val="189966576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geeksforgeeks.org/" TargetMode="External"/><Relationship Id="rId2" Type="http://schemas.openxmlformats.org/officeDocument/2006/relationships/hyperlink" Target="https://rmarkdown.rstudio.com/" TargetMode="External"/><Relationship Id="rId1" Type="http://schemas.openxmlformats.org/officeDocument/2006/relationships/slideLayout" Target="../slideLayouts/slideLayout2.xml"/><Relationship Id="rId4" Type="http://schemas.openxmlformats.org/officeDocument/2006/relationships/hyperlink" Target="https://cran.r-project.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arashnic/fitbi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B0345-E70E-902E-3F18-F8568A0A9407}"/>
              </a:ext>
            </a:extLst>
          </p:cNvPr>
          <p:cNvSpPr>
            <a:spLocks noGrp="1"/>
          </p:cNvSpPr>
          <p:nvPr>
            <p:ph type="ctrTitle"/>
          </p:nvPr>
        </p:nvSpPr>
        <p:spPr>
          <a:xfrm>
            <a:off x="1119116" y="812801"/>
            <a:ext cx="10904562" cy="2616199"/>
          </a:xfrm>
        </p:spPr>
        <p:txBody>
          <a:bodyPr/>
          <a:lstStyle/>
          <a:p>
            <a:r>
              <a:rPr lang="en-US" b="1" dirty="0">
                <a:latin typeface="Times New Roman" panose="02020603050405020304" pitchFamily="18" charset="0"/>
                <a:cs typeface="Times New Roman" panose="02020603050405020304" pitchFamily="18" charset="0"/>
              </a:rPr>
              <a:t>BellaBeat</a:t>
            </a:r>
            <a:r>
              <a:rPr lang="en-US" sz="6600" b="1" dirty="0">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ea typeface="Cambria" panose="02040503050406030204" pitchFamily="18" charset="0"/>
                <a:cs typeface="Times New Roman" panose="02020603050405020304" pitchFamily="18" charset="0"/>
              </a:rPr>
              <a:t>How </a:t>
            </a:r>
            <a:r>
              <a:rPr lang="en-US" sz="3000" b="1" dirty="0">
                <a:effectLst/>
                <a:latin typeface="Times New Roman" panose="02020603050405020304" pitchFamily="18" charset="0"/>
                <a:ea typeface="Cambria" panose="02040503050406030204" pitchFamily="18" charset="0"/>
                <a:cs typeface="Times New Roman" panose="02020603050405020304" pitchFamily="18" charset="0"/>
              </a:rPr>
              <a:t>consumers use their smart devices</a:t>
            </a:r>
            <a:endParaRPr lang="en-US" sz="3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C0FAF0E-EC50-35D0-3B43-47D8B0A3A228}"/>
              </a:ext>
            </a:extLst>
          </p:cNvPr>
          <p:cNvSpPr>
            <a:spLocks noGrp="1"/>
          </p:cNvSpPr>
          <p:nvPr>
            <p:ph type="subTitle" idx="1"/>
          </p:nvPr>
        </p:nvSpPr>
        <p:spPr>
          <a:xfrm>
            <a:off x="3328021" y="3429000"/>
            <a:ext cx="6987645" cy="1388534"/>
          </a:xfrm>
        </p:spPr>
        <p:txBody>
          <a:bodyPr/>
          <a:lstStyle/>
          <a:p>
            <a:pPr algn="ctr"/>
            <a:r>
              <a:rPr lang="en-US" dirty="0"/>
              <a:t>Author: Tamakloe Vivian Anuoluwa</a:t>
            </a:r>
          </a:p>
          <a:p>
            <a:pPr algn="ctr"/>
            <a:r>
              <a:rPr lang="en-US" dirty="0"/>
              <a:t>July 2024</a:t>
            </a:r>
          </a:p>
        </p:txBody>
      </p:sp>
    </p:spTree>
    <p:extLst>
      <p:ext uri="{BB962C8B-B14F-4D97-AF65-F5344CB8AC3E}">
        <p14:creationId xmlns:p14="http://schemas.microsoft.com/office/powerpoint/2010/main" val="1670757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2E71BDF-AA62-1D00-198D-8A8F2E3AAF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9493" y="245660"/>
            <a:ext cx="6675847" cy="6496334"/>
          </a:xfrm>
        </p:spPr>
      </p:pic>
      <p:sp>
        <p:nvSpPr>
          <p:cNvPr id="8" name="TextBox 7">
            <a:extLst>
              <a:ext uri="{FF2B5EF4-FFF2-40B4-BE49-F238E27FC236}">
                <a16:creationId xmlns:a16="http://schemas.microsoft.com/office/drawing/2014/main" id="{BD550780-FB43-495A-CDA1-4C3FD90E819D}"/>
              </a:ext>
            </a:extLst>
          </p:cNvPr>
          <p:cNvSpPr txBox="1"/>
          <p:nvPr/>
        </p:nvSpPr>
        <p:spPr>
          <a:xfrm>
            <a:off x="8543499" y="1883391"/>
            <a:ext cx="3521121" cy="3785652"/>
          </a:xfrm>
          <a:prstGeom prst="rect">
            <a:avLst/>
          </a:prstGeom>
          <a:noFill/>
        </p:spPr>
        <p:txBody>
          <a:bodyPr wrap="square" rtlCol="0">
            <a:spAutoFit/>
          </a:bodyPr>
          <a:lstStyle/>
          <a:p>
            <a:pPr marL="0" marR="0">
              <a:spcBef>
                <a:spcPts val="900"/>
              </a:spcBef>
              <a:spcAft>
                <a:spcPts val="900"/>
              </a:spcAft>
            </a:pPr>
            <a:r>
              <a:rPr lang="en-US" sz="2400" dirty="0">
                <a:latin typeface="Times New Roman" panose="02020603050405020304" pitchFamily="18" charset="0"/>
                <a:ea typeface="Cambria" panose="02040503050406030204" pitchFamily="18" charset="0"/>
                <a:cs typeface="Times New Roman" panose="02020603050405020304" pitchFamily="18" charset="0"/>
              </a:rPr>
              <a:t>A</a:t>
            </a:r>
            <a:r>
              <a:rPr lang="en-US" sz="2400" dirty="0">
                <a:effectLst/>
                <a:latin typeface="Times New Roman" panose="02020603050405020304" pitchFamily="18" charset="0"/>
                <a:ea typeface="Cambria" panose="02040503050406030204" pitchFamily="18" charset="0"/>
                <a:cs typeface="Times New Roman" panose="02020603050405020304" pitchFamily="18" charset="0"/>
              </a:rPr>
              <a:t> negative relationship exists between Total Steps and Sedentary Minutes, i.e.  the higher the Sedentary Minutes, the lower the Total steps. So therefore, to increase the Total Step of Bellabeat Users, sedentary time must be reduced</a:t>
            </a:r>
          </a:p>
        </p:txBody>
      </p:sp>
    </p:spTree>
    <p:extLst>
      <p:ext uri="{BB962C8B-B14F-4D97-AF65-F5344CB8AC3E}">
        <p14:creationId xmlns:p14="http://schemas.microsoft.com/office/powerpoint/2010/main" val="476420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9FF872E-8541-DBB9-4112-74DD94542A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5405" y="177421"/>
            <a:ext cx="7229161" cy="6537278"/>
          </a:xfrm>
        </p:spPr>
      </p:pic>
      <p:sp>
        <p:nvSpPr>
          <p:cNvPr id="6" name="TextBox 5">
            <a:extLst>
              <a:ext uri="{FF2B5EF4-FFF2-40B4-BE49-F238E27FC236}">
                <a16:creationId xmlns:a16="http://schemas.microsoft.com/office/drawing/2014/main" id="{3A1ECEE2-9CC2-D512-DED8-0EB657EB28CA}"/>
              </a:ext>
            </a:extLst>
          </p:cNvPr>
          <p:cNvSpPr txBox="1"/>
          <p:nvPr/>
        </p:nvSpPr>
        <p:spPr>
          <a:xfrm>
            <a:off x="8872325" y="1585078"/>
            <a:ext cx="2928938" cy="3693319"/>
          </a:xfrm>
          <a:prstGeom prst="rect">
            <a:avLst/>
          </a:prstGeom>
          <a:noFill/>
        </p:spPr>
        <p:txBody>
          <a:bodyPr wrap="square" rtlCol="0">
            <a:spAutoFit/>
          </a:bodyPr>
          <a:lstStyle/>
          <a:p>
            <a:r>
              <a:rPr lang="en-US" sz="2400" dirty="0">
                <a:latin typeface="Times New Roman" panose="02020603050405020304" pitchFamily="18" charset="0"/>
                <a:ea typeface="Cambria" panose="02040503050406030204" pitchFamily="18" charset="0"/>
                <a:cs typeface="Times New Roman" panose="02020603050405020304" pitchFamily="18" charset="0"/>
              </a:rPr>
              <a:t>A</a:t>
            </a:r>
            <a:r>
              <a:rPr lang="en-US" sz="2400" dirty="0">
                <a:effectLst/>
                <a:latin typeface="Times New Roman" panose="02020603050405020304" pitchFamily="18" charset="0"/>
                <a:ea typeface="Cambria" panose="02040503050406030204" pitchFamily="18" charset="0"/>
                <a:cs typeface="Times New Roman" panose="02020603050405020304" pitchFamily="18" charset="0"/>
              </a:rPr>
              <a:t> positive linear relationship exists between Total Minutes Asleep and Total Time in Bed, i.e. the higher the Total Minutes Asleep, the higher the Total Time in Bed.</a:t>
            </a:r>
          </a:p>
          <a:p>
            <a:endParaRPr lang="en-US" dirty="0"/>
          </a:p>
        </p:txBody>
      </p:sp>
    </p:spTree>
    <p:extLst>
      <p:ext uri="{BB962C8B-B14F-4D97-AF65-F5344CB8AC3E}">
        <p14:creationId xmlns:p14="http://schemas.microsoft.com/office/powerpoint/2010/main" val="4067757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4C71EEC-CED2-B20D-0F0C-2395373034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8425" y="477671"/>
            <a:ext cx="7478972" cy="6100549"/>
          </a:xfrm>
        </p:spPr>
      </p:pic>
      <p:sp>
        <p:nvSpPr>
          <p:cNvPr id="6" name="TextBox 5">
            <a:extLst>
              <a:ext uri="{FF2B5EF4-FFF2-40B4-BE49-F238E27FC236}">
                <a16:creationId xmlns:a16="http://schemas.microsoft.com/office/drawing/2014/main" id="{7436E9AD-6A0F-326E-E0CF-F2DF1D32BA27}"/>
              </a:ext>
            </a:extLst>
          </p:cNvPr>
          <p:cNvSpPr txBox="1"/>
          <p:nvPr/>
        </p:nvSpPr>
        <p:spPr>
          <a:xfrm>
            <a:off x="9144001" y="2306472"/>
            <a:ext cx="2934268" cy="3385542"/>
          </a:xfrm>
          <a:prstGeom prst="rect">
            <a:avLst/>
          </a:prstGeom>
          <a:noFill/>
        </p:spPr>
        <p:txBody>
          <a:bodyPr wrap="square" rtlCol="0">
            <a:spAutoFit/>
          </a:bodyPr>
          <a:lstStyle/>
          <a:p>
            <a:r>
              <a:rPr lang="en-US" sz="2800" dirty="0">
                <a:effectLst/>
                <a:latin typeface="Times New Roman" panose="02020603050405020304" pitchFamily="18" charset="0"/>
                <a:ea typeface="Cambria" panose="02040503050406030204" pitchFamily="18" charset="0"/>
                <a:cs typeface="Times New Roman" panose="02020603050405020304" pitchFamily="18" charset="0"/>
              </a:rPr>
              <a:t>A positive relationship exist between Total Step  taken and Calories, i.e</a:t>
            </a:r>
            <a:r>
              <a:rPr lang="en-US" sz="2800" dirty="0">
                <a:latin typeface="Times New Roman" panose="02020603050405020304" pitchFamily="18" charset="0"/>
                <a:ea typeface="Cambria" panose="02040503050406030204" pitchFamily="18" charset="0"/>
                <a:cs typeface="Times New Roman" panose="02020603050405020304" pitchFamily="18" charset="0"/>
              </a:rPr>
              <a:t>. </a:t>
            </a:r>
            <a:r>
              <a:rPr lang="en-US" sz="2800" dirty="0">
                <a:effectLst/>
                <a:latin typeface="Times New Roman" panose="02020603050405020304" pitchFamily="18" charset="0"/>
                <a:ea typeface="Cambria" panose="02040503050406030204" pitchFamily="18" charset="0"/>
                <a:cs typeface="Times New Roman" panose="02020603050405020304" pitchFamily="18" charset="0"/>
              </a:rPr>
              <a:t>the more steps taken, the more Calories are burnt.</a:t>
            </a:r>
          </a:p>
          <a:p>
            <a:endParaRPr lang="en-US" dirty="0"/>
          </a:p>
        </p:txBody>
      </p:sp>
    </p:spTree>
    <p:extLst>
      <p:ext uri="{BB962C8B-B14F-4D97-AF65-F5344CB8AC3E}">
        <p14:creationId xmlns:p14="http://schemas.microsoft.com/office/powerpoint/2010/main" val="2839751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5F584C3-03C6-FFE5-8AD6-2AF9672A15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9241" y="214952"/>
            <a:ext cx="7847463" cy="6428096"/>
          </a:xfrm>
        </p:spPr>
      </p:pic>
      <p:sp>
        <p:nvSpPr>
          <p:cNvPr id="6" name="TextBox 5">
            <a:extLst>
              <a:ext uri="{FF2B5EF4-FFF2-40B4-BE49-F238E27FC236}">
                <a16:creationId xmlns:a16="http://schemas.microsoft.com/office/drawing/2014/main" id="{FF4EA021-1603-81B6-CB7B-0B993E94A478}"/>
              </a:ext>
            </a:extLst>
          </p:cNvPr>
          <p:cNvSpPr txBox="1"/>
          <p:nvPr/>
        </p:nvSpPr>
        <p:spPr>
          <a:xfrm>
            <a:off x="9116704" y="2274838"/>
            <a:ext cx="3075296" cy="3323987"/>
          </a:xfrm>
          <a:prstGeom prst="rect">
            <a:avLst/>
          </a:prstGeom>
          <a:noFill/>
        </p:spPr>
        <p:txBody>
          <a:bodyPr wrap="square" rtlCol="0">
            <a:spAutoFit/>
          </a:bodyPr>
          <a:lstStyle/>
          <a:p>
            <a:r>
              <a:rPr lang="en-US" sz="2400" dirty="0">
                <a:effectLst/>
                <a:latin typeface="Times New Roman" panose="02020603050405020304" pitchFamily="18" charset="0"/>
                <a:ea typeface="Cambria" panose="02040503050406030204" pitchFamily="18" charset="0"/>
                <a:cs typeface="Times New Roman" panose="02020603050405020304" pitchFamily="18" charset="0"/>
              </a:rPr>
              <a:t>The chart above shows that most customers are more active during morning hours at around 6:30am - 8am and during evening hours at around 11:40pm -11:59pm</a:t>
            </a:r>
          </a:p>
          <a:p>
            <a:endParaRPr lang="en-US" dirty="0"/>
          </a:p>
        </p:txBody>
      </p:sp>
    </p:spTree>
    <p:extLst>
      <p:ext uri="{BB962C8B-B14F-4D97-AF65-F5344CB8AC3E}">
        <p14:creationId xmlns:p14="http://schemas.microsoft.com/office/powerpoint/2010/main" val="3351382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3F651-6511-6BC0-2157-DEB8236DCFAF}"/>
              </a:ext>
            </a:extLst>
          </p:cNvPr>
          <p:cNvSpPr>
            <a:spLocks noGrp="1"/>
          </p:cNvSpPr>
          <p:nvPr>
            <p:ph type="title"/>
          </p:nvPr>
        </p:nvSpPr>
        <p:spPr>
          <a:xfrm>
            <a:off x="1484310" y="0"/>
            <a:ext cx="10018713" cy="979227"/>
          </a:xfrm>
        </p:spPr>
        <p:txBody>
          <a:bodyPr/>
          <a:lstStyle/>
          <a:p>
            <a:r>
              <a:rPr lang="en-US" b="1" dirty="0">
                <a:latin typeface="+mn-lt"/>
              </a:rPr>
              <a:t>KEY FINDINGS</a:t>
            </a:r>
          </a:p>
        </p:txBody>
      </p:sp>
      <p:sp>
        <p:nvSpPr>
          <p:cNvPr id="3" name="Content Placeholder 2">
            <a:extLst>
              <a:ext uri="{FF2B5EF4-FFF2-40B4-BE49-F238E27FC236}">
                <a16:creationId xmlns:a16="http://schemas.microsoft.com/office/drawing/2014/main" id="{92E1AAF7-A336-8712-C7DE-C446A012B253}"/>
              </a:ext>
            </a:extLst>
          </p:cNvPr>
          <p:cNvSpPr>
            <a:spLocks noGrp="1"/>
          </p:cNvSpPr>
          <p:nvPr>
            <p:ph idx="1"/>
          </p:nvPr>
        </p:nvSpPr>
        <p:spPr>
          <a:xfrm>
            <a:off x="1702674" y="979227"/>
            <a:ext cx="10307356" cy="5878773"/>
          </a:xfrm>
        </p:spPr>
        <p:txBody>
          <a:bodyPr>
            <a:normAutofit/>
          </a:bodyPr>
          <a:lstStyle/>
          <a:p>
            <a:pPr marL="342900" marR="0" lvl="0" indent="-342900">
              <a:spcBef>
                <a:spcPts val="180"/>
              </a:spcBef>
              <a:spcAft>
                <a:spcPts val="180"/>
              </a:spcAft>
              <a:buFont typeface="Arial" panose="020B0604020202020204" pitchFamily="34" charset="0"/>
              <a:buChar char="•"/>
            </a:pPr>
            <a:r>
              <a:rPr lang="en-US" sz="2800" dirty="0">
                <a:effectLst/>
                <a:latin typeface="Times New Roman" panose="02020603050405020304" pitchFamily="18" charset="0"/>
                <a:ea typeface="Cambria" panose="02040503050406030204" pitchFamily="18" charset="0"/>
                <a:cs typeface="Times New Roman" panose="02020603050405020304" pitchFamily="18" charset="0"/>
              </a:rPr>
              <a:t>The Maximum Sedentary time is high 1440mins(24hrs)</a:t>
            </a:r>
          </a:p>
          <a:p>
            <a:pPr marL="342900" marR="0" lvl="0" indent="-342900">
              <a:spcBef>
                <a:spcPts val="180"/>
              </a:spcBef>
              <a:spcAft>
                <a:spcPts val="180"/>
              </a:spcAft>
              <a:buFont typeface="Arial" panose="020B0604020202020204" pitchFamily="34" charset="0"/>
              <a:buChar char="•"/>
            </a:pPr>
            <a:r>
              <a:rPr lang="en-US" sz="2800" dirty="0">
                <a:effectLst/>
                <a:latin typeface="Times New Roman" panose="02020603050405020304" pitchFamily="18" charset="0"/>
                <a:ea typeface="Cambria" panose="02040503050406030204" pitchFamily="18" charset="0"/>
                <a:cs typeface="Times New Roman" panose="02020603050405020304" pitchFamily="18" charset="0"/>
              </a:rPr>
              <a:t>The Average Sedentary time is high 991.2mins(16hours and 52seconds)</a:t>
            </a:r>
          </a:p>
          <a:p>
            <a:pPr marL="342900" marR="0" lvl="0" indent="-342900">
              <a:spcBef>
                <a:spcPts val="180"/>
              </a:spcBef>
              <a:spcAft>
                <a:spcPts val="180"/>
              </a:spcAft>
              <a:buFont typeface="Arial" panose="020B0604020202020204" pitchFamily="34" charset="0"/>
              <a:buChar char="•"/>
            </a:pPr>
            <a:r>
              <a:rPr lang="en-US" sz="2800" dirty="0">
                <a:effectLst/>
                <a:latin typeface="Times New Roman" panose="02020603050405020304" pitchFamily="18" charset="0"/>
                <a:ea typeface="Cambria" panose="02040503050406030204" pitchFamily="18" charset="0"/>
                <a:cs typeface="Times New Roman" panose="02020603050405020304" pitchFamily="18" charset="0"/>
              </a:rPr>
              <a:t>The mean Total Distance is low 5.490</a:t>
            </a:r>
          </a:p>
          <a:p>
            <a:pPr marL="342900" marR="0" lvl="0" indent="-342900">
              <a:spcBef>
                <a:spcPts val="180"/>
              </a:spcBef>
              <a:spcAft>
                <a:spcPts val="180"/>
              </a:spcAft>
              <a:buFont typeface="Arial" panose="020B0604020202020204" pitchFamily="34" charset="0"/>
              <a:buChar char="•"/>
            </a:pPr>
            <a:r>
              <a:rPr lang="en-US" sz="2800" dirty="0">
                <a:effectLst/>
                <a:latin typeface="Times New Roman" panose="02020603050405020304" pitchFamily="18" charset="0"/>
                <a:ea typeface="Cambria" panose="02040503050406030204" pitchFamily="18" charset="0"/>
                <a:cs typeface="Times New Roman" panose="02020603050405020304" pitchFamily="18" charset="0"/>
              </a:rPr>
              <a:t>The average Total steps is low 7630</a:t>
            </a:r>
          </a:p>
          <a:p>
            <a:pPr marL="342900" marR="0" lvl="0" indent="-342900">
              <a:spcBef>
                <a:spcPts val="180"/>
              </a:spcBef>
              <a:spcAft>
                <a:spcPts val="180"/>
              </a:spcAft>
              <a:buFont typeface="Arial" panose="020B0604020202020204" pitchFamily="34" charset="0"/>
              <a:buChar char="•"/>
            </a:pPr>
            <a:r>
              <a:rPr lang="en-US" sz="2800" dirty="0">
                <a:effectLst/>
                <a:latin typeface="Times New Roman" panose="02020603050405020304" pitchFamily="18" charset="0"/>
                <a:ea typeface="Cambria" panose="02040503050406030204" pitchFamily="18" charset="0"/>
                <a:cs typeface="Times New Roman" panose="02020603050405020304" pitchFamily="18" charset="0"/>
              </a:rPr>
              <a:t>Majority of these Users are lightly active, posses lightly-active-distance and have a high sedentary time</a:t>
            </a:r>
          </a:p>
          <a:p>
            <a:pPr marL="342900" marR="0" lvl="0" indent="-342900">
              <a:spcBef>
                <a:spcPts val="180"/>
              </a:spcBef>
              <a:spcAft>
                <a:spcPts val="180"/>
              </a:spcAft>
              <a:buFont typeface="Arial" panose="020B0604020202020204" pitchFamily="34" charset="0"/>
              <a:buChar char="•"/>
            </a:pPr>
            <a:r>
              <a:rPr lang="en-US" sz="2800" dirty="0">
                <a:effectLst/>
                <a:latin typeface="Times New Roman" panose="02020603050405020304" pitchFamily="18" charset="0"/>
                <a:ea typeface="Cambria" panose="02040503050406030204" pitchFamily="18" charset="0"/>
                <a:cs typeface="Times New Roman" panose="02020603050405020304" pitchFamily="18" charset="0"/>
              </a:rPr>
              <a:t>Average sleep time of almost 7hours is observed</a:t>
            </a:r>
          </a:p>
          <a:p>
            <a:pPr marL="342900" marR="0" lvl="0" indent="-342900">
              <a:spcBef>
                <a:spcPts val="180"/>
              </a:spcBef>
              <a:spcAft>
                <a:spcPts val="180"/>
              </a:spcAft>
              <a:buFont typeface="Arial" panose="020B0604020202020204" pitchFamily="34" charset="0"/>
              <a:buChar char="•"/>
            </a:pPr>
            <a:r>
              <a:rPr lang="en-US" sz="2800" dirty="0">
                <a:effectLst/>
                <a:latin typeface="Times New Roman" panose="02020603050405020304" pitchFamily="18" charset="0"/>
                <a:ea typeface="Cambria" panose="02040503050406030204" pitchFamily="18" charset="0"/>
                <a:cs typeface="Times New Roman" panose="02020603050405020304" pitchFamily="18" charset="0"/>
              </a:rPr>
              <a:t>A User slept for 796 mins(over 13hours) as recorded by Maximum Total Minutes Asleep</a:t>
            </a:r>
          </a:p>
          <a:p>
            <a:pPr marL="342900" marR="0" lvl="0" indent="-342900">
              <a:spcBef>
                <a:spcPts val="180"/>
              </a:spcBef>
              <a:spcAft>
                <a:spcPts val="180"/>
              </a:spcAft>
              <a:buFont typeface="Arial" panose="020B0604020202020204" pitchFamily="34" charset="0"/>
              <a:buChar char="•"/>
            </a:pPr>
            <a:r>
              <a:rPr lang="en-US" sz="2800" dirty="0">
                <a:effectLst/>
                <a:latin typeface="Times New Roman" panose="02020603050405020304" pitchFamily="18" charset="0"/>
                <a:ea typeface="Cambria" panose="02040503050406030204" pitchFamily="18" charset="0"/>
                <a:cs typeface="Times New Roman" panose="02020603050405020304" pitchFamily="18" charset="0"/>
              </a:rPr>
              <a:t>A User was in bed for 961 mins(over 16hours) as recorded by Maximum Total Time in bed</a:t>
            </a:r>
          </a:p>
          <a:p>
            <a:endParaRPr lang="en-US" dirty="0"/>
          </a:p>
        </p:txBody>
      </p:sp>
    </p:spTree>
    <p:extLst>
      <p:ext uri="{BB962C8B-B14F-4D97-AF65-F5344CB8AC3E}">
        <p14:creationId xmlns:p14="http://schemas.microsoft.com/office/powerpoint/2010/main" val="2313657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58260-BD58-9E04-D4F7-89C49D8B731D}"/>
              </a:ext>
            </a:extLst>
          </p:cNvPr>
          <p:cNvSpPr>
            <a:spLocks noGrp="1"/>
          </p:cNvSpPr>
          <p:nvPr>
            <p:ph type="title"/>
          </p:nvPr>
        </p:nvSpPr>
        <p:spPr>
          <a:xfrm>
            <a:off x="1347832" y="0"/>
            <a:ext cx="10018713" cy="870045"/>
          </a:xfrm>
        </p:spPr>
        <p:txBody>
          <a:bodyPr/>
          <a:lstStyle/>
          <a:p>
            <a:r>
              <a:rPr lang="en-US" b="1" dirty="0">
                <a:latin typeface="+mn-lt"/>
              </a:rPr>
              <a:t>RECOMMENDATIONS</a:t>
            </a:r>
          </a:p>
        </p:txBody>
      </p:sp>
      <p:sp>
        <p:nvSpPr>
          <p:cNvPr id="3" name="Content Placeholder 2">
            <a:extLst>
              <a:ext uri="{FF2B5EF4-FFF2-40B4-BE49-F238E27FC236}">
                <a16:creationId xmlns:a16="http://schemas.microsoft.com/office/drawing/2014/main" id="{F670BD32-89EB-05A8-E4E9-9442AAEF6451}"/>
              </a:ext>
            </a:extLst>
          </p:cNvPr>
          <p:cNvSpPr>
            <a:spLocks noGrp="1"/>
          </p:cNvSpPr>
          <p:nvPr>
            <p:ph idx="1"/>
          </p:nvPr>
        </p:nvSpPr>
        <p:spPr>
          <a:xfrm>
            <a:off x="1566196" y="750628"/>
            <a:ext cx="10389243" cy="5895832"/>
          </a:xfrm>
        </p:spPr>
        <p:txBody>
          <a:bodyPr>
            <a:normAutofit/>
          </a:bodyPr>
          <a:lstStyle/>
          <a:p>
            <a:pPr marL="0" marR="0" lvl="0" indent="0">
              <a:spcBef>
                <a:spcPts val="180"/>
              </a:spcBef>
              <a:spcAft>
                <a:spcPts val="180"/>
              </a:spcAft>
              <a:buNone/>
            </a:pPr>
            <a:r>
              <a:rPr lang="en-US" sz="4800" b="1" dirty="0">
                <a:solidFill>
                  <a:srgbClr val="C00000"/>
                </a:solidFill>
                <a:effectLst/>
                <a:latin typeface="Times New Roman" panose="02020603050405020304" pitchFamily="18" charset="0"/>
                <a:ea typeface="Cambria" panose="02040503050406030204" pitchFamily="18" charset="0"/>
                <a:cs typeface="Times New Roman" panose="02020603050405020304" pitchFamily="18" charset="0"/>
              </a:rPr>
              <a:t>1. </a:t>
            </a:r>
            <a:r>
              <a:rPr lang="en-US" sz="3000" b="1" dirty="0">
                <a:effectLst/>
                <a:latin typeface="Times New Roman" panose="02020603050405020304" pitchFamily="18" charset="0"/>
                <a:ea typeface="Cambria" panose="02040503050406030204" pitchFamily="18" charset="0"/>
                <a:cs typeface="Times New Roman" panose="02020603050405020304" pitchFamily="18" charset="0"/>
              </a:rPr>
              <a:t>BellaBeat App should be redesigned to have an alarm/notification function which should be able to notify users periodically during the day to take a walk, thereby encouraging activeness and burning of calories</a:t>
            </a:r>
          </a:p>
          <a:p>
            <a:pPr marL="0" marR="0" lvl="0" indent="0">
              <a:spcBef>
                <a:spcPts val="180"/>
              </a:spcBef>
              <a:spcAft>
                <a:spcPts val="180"/>
              </a:spcAft>
              <a:buNone/>
            </a:pPr>
            <a:r>
              <a:rPr lang="en-US" sz="2800" dirty="0">
                <a:effectLst/>
                <a:latin typeface="Times New Roman" panose="02020603050405020304" pitchFamily="18" charset="0"/>
                <a:ea typeface="Cambria" panose="02040503050406030204" pitchFamily="18" charset="0"/>
                <a:cs typeface="Times New Roman" panose="02020603050405020304" pitchFamily="18" charset="0"/>
              </a:rPr>
              <a:t>Recommended steps according to Howdy Health 7,000-10,000steps per day for adults aged 18-59years. 6,000-8,000steps per day for adults aged 60+years. 7,500steps per day for adults aged 62-101years.These steps could be achieved in bits during the day, say 4 notification per day, each notification aiming to achieve 2,000steps</a:t>
            </a:r>
          </a:p>
          <a:p>
            <a:pPr marL="0" marR="0" lvl="0" indent="0">
              <a:spcBef>
                <a:spcPts val="180"/>
              </a:spcBef>
              <a:spcAft>
                <a:spcPts val="180"/>
              </a:spcAft>
              <a:buNone/>
            </a:pPr>
            <a:endParaRPr lang="en-US" sz="1800" dirty="0">
              <a:effectLst/>
              <a:latin typeface="Times New Roman" panose="02020603050405020304" pitchFamily="18" charset="0"/>
              <a:ea typeface="Cambria" panose="020405030504060302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1245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BB7337-8DA4-441A-4416-B10A85ABE33E}"/>
              </a:ext>
            </a:extLst>
          </p:cNvPr>
          <p:cNvSpPr>
            <a:spLocks noGrp="1"/>
          </p:cNvSpPr>
          <p:nvPr>
            <p:ph idx="1"/>
          </p:nvPr>
        </p:nvSpPr>
        <p:spPr>
          <a:xfrm>
            <a:off x="1484310" y="354843"/>
            <a:ext cx="10018713" cy="6086900"/>
          </a:xfrm>
        </p:spPr>
        <p:txBody>
          <a:bodyPr>
            <a:normAutofit/>
          </a:bodyPr>
          <a:lstStyle/>
          <a:p>
            <a:pPr marL="0" marR="0" lvl="0" indent="0">
              <a:spcBef>
                <a:spcPts val="180"/>
              </a:spcBef>
              <a:spcAft>
                <a:spcPts val="180"/>
              </a:spcAft>
              <a:buNone/>
            </a:pPr>
            <a:r>
              <a:rPr lang="en-US" sz="4800" b="1" dirty="0">
                <a:solidFill>
                  <a:srgbClr val="C00000"/>
                </a:solidFill>
                <a:effectLst/>
                <a:latin typeface="Times New Roman" panose="02020603050405020304" pitchFamily="18" charset="0"/>
                <a:ea typeface="Cambria" panose="02040503050406030204" pitchFamily="18" charset="0"/>
                <a:cs typeface="Times New Roman" panose="02020603050405020304" pitchFamily="18" charset="0"/>
              </a:rPr>
              <a:t>2. </a:t>
            </a:r>
            <a:r>
              <a:rPr lang="en-US" sz="3000" b="1" dirty="0">
                <a:effectLst/>
                <a:latin typeface="Times New Roman" panose="02020603050405020304" pitchFamily="18" charset="0"/>
                <a:ea typeface="Cambria" panose="02040503050406030204" pitchFamily="18" charset="0"/>
                <a:cs typeface="Times New Roman" panose="02020603050405020304" pitchFamily="18" charset="0"/>
              </a:rPr>
              <a:t>BellaBeat App should be redesigned to have an alarm/notification function which should be able to notify users when to sleep, calculate the recommended sleep hours and also notify Users when to wake up so as to encourage a healthy sleeping habit.</a:t>
            </a:r>
            <a:endParaRPr lang="en-US" sz="3000" dirty="0">
              <a:effectLst/>
              <a:latin typeface="Times New Roman" panose="02020603050405020304" pitchFamily="18" charset="0"/>
              <a:ea typeface="Cambria" panose="02040503050406030204" pitchFamily="18" charset="0"/>
              <a:cs typeface="Times New Roman" panose="02020603050405020304" pitchFamily="18" charset="0"/>
            </a:endParaRPr>
          </a:p>
          <a:p>
            <a:pPr marL="0" marR="0" indent="0">
              <a:spcBef>
                <a:spcPts val="900"/>
              </a:spcBef>
              <a:spcAft>
                <a:spcPts val="900"/>
              </a:spcAft>
              <a:buNone/>
            </a:pPr>
            <a:r>
              <a:rPr lang="en-US" sz="2800" dirty="0">
                <a:effectLst/>
                <a:latin typeface="Times New Roman" panose="02020603050405020304" pitchFamily="18" charset="0"/>
                <a:ea typeface="Cambria" panose="02040503050406030204" pitchFamily="18" charset="0"/>
                <a:cs typeface="Times New Roman" panose="02020603050405020304" pitchFamily="18" charset="0"/>
              </a:rPr>
              <a:t>According to the National Sleep Foundation’s recommendations, adult aged 18 to 64years require 7-9hrs of sleep a night, while adults older than 64years require 7-8hrs of sleep.</a:t>
            </a:r>
          </a:p>
          <a:p>
            <a:pPr marL="0" indent="0">
              <a:buNone/>
            </a:pPr>
            <a:endParaRPr lang="en-US" dirty="0"/>
          </a:p>
        </p:txBody>
      </p:sp>
    </p:spTree>
    <p:extLst>
      <p:ext uri="{BB962C8B-B14F-4D97-AF65-F5344CB8AC3E}">
        <p14:creationId xmlns:p14="http://schemas.microsoft.com/office/powerpoint/2010/main" val="595247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0D5AF8-9E6E-B21C-D58E-A0F948A7F00C}"/>
              </a:ext>
            </a:extLst>
          </p:cNvPr>
          <p:cNvSpPr>
            <a:spLocks noGrp="1"/>
          </p:cNvSpPr>
          <p:nvPr>
            <p:ph idx="1"/>
          </p:nvPr>
        </p:nvSpPr>
        <p:spPr>
          <a:xfrm>
            <a:off x="1484310" y="191069"/>
            <a:ext cx="10018713" cy="6359856"/>
          </a:xfrm>
        </p:spPr>
        <p:txBody>
          <a:bodyPr>
            <a:normAutofit/>
          </a:bodyPr>
          <a:lstStyle/>
          <a:p>
            <a:pPr marL="0" marR="0" lvl="0" indent="0">
              <a:spcBef>
                <a:spcPts val="180"/>
              </a:spcBef>
              <a:spcAft>
                <a:spcPts val="180"/>
              </a:spcAft>
              <a:buNone/>
            </a:pPr>
            <a:r>
              <a:rPr lang="en-US" sz="4800" b="1" dirty="0">
                <a:solidFill>
                  <a:srgbClr val="C00000"/>
                </a:solidFill>
                <a:effectLst/>
                <a:latin typeface="Times New Roman" panose="02020603050405020304" pitchFamily="18" charset="0"/>
                <a:ea typeface="Cambria" panose="02040503050406030204" pitchFamily="18" charset="0"/>
                <a:cs typeface="Times New Roman" panose="02020603050405020304" pitchFamily="18" charset="0"/>
              </a:rPr>
              <a:t>3. </a:t>
            </a:r>
            <a:r>
              <a:rPr lang="en-US" sz="3000" b="1" dirty="0">
                <a:effectLst/>
                <a:latin typeface="Times New Roman" panose="02020603050405020304" pitchFamily="18" charset="0"/>
                <a:ea typeface="Cambria" panose="02040503050406030204" pitchFamily="18" charset="0"/>
                <a:cs typeface="Times New Roman" panose="02020603050405020304" pitchFamily="18" charset="0"/>
              </a:rPr>
              <a:t>BellaBeat App should be redesigned to calculate and give feedback to User on their progress.</a:t>
            </a:r>
            <a:endParaRPr lang="en-US" sz="3000" dirty="0">
              <a:effectLst/>
              <a:latin typeface="Times New Roman" panose="02020603050405020304" pitchFamily="18" charset="0"/>
              <a:ea typeface="Cambria" panose="02040503050406030204" pitchFamily="18" charset="0"/>
              <a:cs typeface="Times New Roman" panose="02020603050405020304" pitchFamily="18" charset="0"/>
            </a:endParaRPr>
          </a:p>
          <a:p>
            <a:pPr marL="0" marR="0" indent="0">
              <a:spcBef>
                <a:spcPts val="900"/>
              </a:spcBef>
              <a:spcAft>
                <a:spcPts val="900"/>
              </a:spcAft>
              <a:buNone/>
            </a:pPr>
            <a:r>
              <a:rPr lang="en-US" sz="2800" dirty="0">
                <a:effectLst/>
                <a:latin typeface="Times New Roman" panose="02020603050405020304" pitchFamily="18" charset="0"/>
                <a:ea typeface="Cambria" panose="02040503050406030204" pitchFamily="18" charset="0"/>
                <a:cs typeface="Times New Roman" panose="02020603050405020304" pitchFamily="18" charset="0"/>
              </a:rPr>
              <a:t>These feedback should be weekly, which will encourage User to do better in the new week. These feedback should be in percentages. Total Recommended Steps per week should be 52,500steps so 26,250steps will be a 50% progress. Total Recommended Hours of sleep per week should be 56hrs so 45hrs should be 80% progress. Total Recommended Calories that should be burned by women per week 12,425 (as recommended by WebMD Fitness and Exercise is 1600-1950 per day, averagely 1775 ) so 8,000 should be 64%</a:t>
            </a:r>
          </a:p>
          <a:p>
            <a:pPr marL="0" indent="0">
              <a:buNone/>
            </a:pPr>
            <a:endParaRPr lang="en-US" dirty="0"/>
          </a:p>
        </p:txBody>
      </p:sp>
    </p:spTree>
    <p:extLst>
      <p:ext uri="{BB962C8B-B14F-4D97-AF65-F5344CB8AC3E}">
        <p14:creationId xmlns:p14="http://schemas.microsoft.com/office/powerpoint/2010/main" val="2810530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8F10FC-5070-FBF0-2AF3-6B9D086B954C}"/>
              </a:ext>
            </a:extLst>
          </p:cNvPr>
          <p:cNvSpPr>
            <a:spLocks noGrp="1"/>
          </p:cNvSpPr>
          <p:nvPr>
            <p:ph idx="1"/>
          </p:nvPr>
        </p:nvSpPr>
        <p:spPr>
          <a:xfrm>
            <a:off x="1525253" y="655093"/>
            <a:ext cx="10018713" cy="5841241"/>
          </a:xfrm>
        </p:spPr>
        <p:txBody>
          <a:bodyPr/>
          <a:lstStyle/>
          <a:p>
            <a:pPr marL="0" marR="0" lvl="0" indent="0">
              <a:spcBef>
                <a:spcPts val="180"/>
              </a:spcBef>
              <a:spcAft>
                <a:spcPts val="180"/>
              </a:spcAft>
              <a:buNone/>
            </a:pPr>
            <a:r>
              <a:rPr lang="en-US" sz="4800" b="1" dirty="0">
                <a:solidFill>
                  <a:srgbClr val="C00000"/>
                </a:solidFill>
                <a:latin typeface="Times New Roman" panose="02020603050405020304" pitchFamily="18" charset="0"/>
                <a:ea typeface="Cambria" panose="02040503050406030204" pitchFamily="18" charset="0"/>
                <a:cs typeface="Times New Roman" panose="02020603050405020304" pitchFamily="18" charset="0"/>
              </a:rPr>
              <a:t>4. </a:t>
            </a:r>
            <a:r>
              <a:rPr lang="en-US" sz="3000" b="1" dirty="0">
                <a:effectLst/>
                <a:latin typeface="Times New Roman" panose="02020603050405020304" pitchFamily="18" charset="0"/>
                <a:ea typeface="Cambria" panose="02040503050406030204" pitchFamily="18" charset="0"/>
                <a:cs typeface="Times New Roman" panose="02020603050405020304" pitchFamily="18" charset="0"/>
              </a:rPr>
              <a:t>BellaBeat App should be redesigned to have an information section</a:t>
            </a:r>
            <a:r>
              <a:rPr lang="en-US" sz="2400" b="1" dirty="0">
                <a:effectLst/>
                <a:latin typeface="Times New Roman" panose="02020603050405020304" pitchFamily="18" charset="0"/>
                <a:ea typeface="Cambria" panose="02040503050406030204" pitchFamily="18" charset="0"/>
                <a:cs typeface="Times New Roman" panose="02020603050405020304" pitchFamily="18" charset="0"/>
              </a:rPr>
              <a:t>.</a:t>
            </a:r>
            <a:endParaRPr lang="en-US" sz="2400" dirty="0">
              <a:effectLst/>
              <a:latin typeface="Times New Roman" panose="02020603050405020304" pitchFamily="18" charset="0"/>
              <a:ea typeface="Cambria" panose="02040503050406030204" pitchFamily="18" charset="0"/>
              <a:cs typeface="Times New Roman" panose="02020603050405020304" pitchFamily="18" charset="0"/>
            </a:endParaRPr>
          </a:p>
          <a:p>
            <a:pPr marL="0" marR="0" indent="0">
              <a:spcBef>
                <a:spcPts val="900"/>
              </a:spcBef>
              <a:spcAft>
                <a:spcPts val="900"/>
              </a:spcAft>
              <a:buNone/>
            </a:pPr>
            <a:r>
              <a:rPr lang="en-US" sz="2800" dirty="0">
                <a:effectLst/>
                <a:latin typeface="Times New Roman" panose="02020603050405020304" pitchFamily="18" charset="0"/>
                <a:ea typeface="Cambria" panose="02040503050406030204" pitchFamily="18" charset="0"/>
                <a:cs typeface="Times New Roman" panose="02020603050405020304" pitchFamily="18" charset="0"/>
              </a:rPr>
              <a:t>This information section should be able to inform users on the benefits of healthy lifestyle, which includes taking walks, sleeping adequately, eating healthy which we help reduce calories in take.</a:t>
            </a:r>
          </a:p>
          <a:p>
            <a:pPr marL="0" marR="0" lvl="0" indent="0">
              <a:spcBef>
                <a:spcPts val="180"/>
              </a:spcBef>
              <a:spcAft>
                <a:spcPts val="180"/>
              </a:spcAft>
              <a:buNone/>
            </a:pPr>
            <a:r>
              <a:rPr lang="en-US" sz="4800" b="1" dirty="0">
                <a:solidFill>
                  <a:srgbClr val="C00000"/>
                </a:solidFill>
                <a:latin typeface="Times New Roman" panose="02020603050405020304" pitchFamily="18" charset="0"/>
                <a:ea typeface="Cambria" panose="02040503050406030204" pitchFamily="18" charset="0"/>
                <a:cs typeface="Times New Roman" panose="02020603050405020304" pitchFamily="18" charset="0"/>
              </a:rPr>
              <a:t>5. </a:t>
            </a:r>
            <a:r>
              <a:rPr lang="en-US" sz="3000" b="1" dirty="0">
                <a:effectLst/>
                <a:latin typeface="Times New Roman" panose="02020603050405020304" pitchFamily="18" charset="0"/>
                <a:ea typeface="Cambria" panose="02040503050406030204" pitchFamily="18" charset="0"/>
                <a:cs typeface="Times New Roman" panose="02020603050405020304" pitchFamily="18" charset="0"/>
              </a:rPr>
              <a:t>Intensity-over-time chart should be created so as to monitors users activity and constantly come up with strategy that will help keep BellaBeat in trend, unique and up-to-date.</a:t>
            </a:r>
            <a:endParaRPr lang="en-US" sz="3000" dirty="0">
              <a:effectLst/>
              <a:latin typeface="Times New Roman" panose="02020603050405020304" pitchFamily="18" charset="0"/>
              <a:ea typeface="Cambria" panose="020405030504060302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340137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A396-CB17-D493-9E0C-6CF88451F228}"/>
              </a:ext>
            </a:extLst>
          </p:cNvPr>
          <p:cNvSpPr>
            <a:spLocks noGrp="1"/>
          </p:cNvSpPr>
          <p:nvPr>
            <p:ph type="title"/>
          </p:nvPr>
        </p:nvSpPr>
        <p:spPr>
          <a:xfrm>
            <a:off x="1484310" y="46630"/>
            <a:ext cx="10018713" cy="1020170"/>
          </a:xfrm>
        </p:spPr>
        <p:txBody>
          <a:bodyPr>
            <a:normAutofit/>
          </a:bodyPr>
          <a:lstStyle/>
          <a:p>
            <a:r>
              <a:rPr lang="en-US" b="1" dirty="0">
                <a:effectLst/>
                <a:latin typeface="Calibri" panose="020F0502020204030204" pitchFamily="34" charset="0"/>
                <a:ea typeface="Times New Roman" panose="02020603050405020304" pitchFamily="18" charset="0"/>
                <a:cs typeface="Times New Roman" panose="02020603050405020304" pitchFamily="18" charset="0"/>
              </a:rPr>
              <a:t>REFERENCES</a:t>
            </a:r>
            <a:endParaRPr lang="en-US" dirty="0"/>
          </a:p>
        </p:txBody>
      </p:sp>
      <p:sp>
        <p:nvSpPr>
          <p:cNvPr id="3" name="Content Placeholder 2">
            <a:extLst>
              <a:ext uri="{FF2B5EF4-FFF2-40B4-BE49-F238E27FC236}">
                <a16:creationId xmlns:a16="http://schemas.microsoft.com/office/drawing/2014/main" id="{63BE62C9-F195-47BE-ACC1-03440B1BB01A}"/>
              </a:ext>
            </a:extLst>
          </p:cNvPr>
          <p:cNvSpPr>
            <a:spLocks noGrp="1"/>
          </p:cNvSpPr>
          <p:nvPr>
            <p:ph idx="1"/>
          </p:nvPr>
        </p:nvSpPr>
        <p:spPr>
          <a:xfrm>
            <a:off x="1866447" y="1405720"/>
            <a:ext cx="10018713" cy="4576549"/>
          </a:xfrm>
        </p:spPr>
        <p:txBody>
          <a:bodyPr/>
          <a:lstStyle/>
          <a:p>
            <a:pPr marL="0" marR="0" indent="0">
              <a:spcBef>
                <a:spcPts val="900"/>
              </a:spcBef>
              <a:spcAft>
                <a:spcPts val="900"/>
              </a:spcAft>
              <a:buNone/>
            </a:pPr>
            <a:r>
              <a:rPr lang="en-US" sz="2800" dirty="0">
                <a:latin typeface="Times New Roman" panose="02020603050405020304" pitchFamily="18" charset="0"/>
                <a:ea typeface="Cambria" panose="02040503050406030204" pitchFamily="18" charset="0"/>
                <a:cs typeface="Times New Roman" panose="02020603050405020304" pitchFamily="18" charset="0"/>
              </a:rPr>
              <a:t>T</a:t>
            </a:r>
            <a:r>
              <a:rPr lang="en-US" sz="2800" dirty="0">
                <a:effectLst/>
                <a:latin typeface="Times New Roman" panose="02020603050405020304" pitchFamily="18" charset="0"/>
                <a:ea typeface="Cambria" panose="02040503050406030204" pitchFamily="18" charset="0"/>
                <a:cs typeface="Times New Roman" panose="02020603050405020304" pitchFamily="18" charset="0"/>
              </a:rPr>
              <a:t>his analysis was done with help of sample R codes and guidelines from the following site</a:t>
            </a:r>
          </a:p>
          <a:p>
            <a:pPr marL="342900" marR="0" lvl="0" indent="-342900">
              <a:spcBef>
                <a:spcPts val="180"/>
              </a:spcBef>
              <a:spcAft>
                <a:spcPts val="180"/>
              </a:spcAft>
              <a:buFont typeface="Arial" panose="020B0604020202020204" pitchFamily="34" charset="0"/>
              <a:buChar char="•"/>
            </a:pPr>
            <a:r>
              <a:rPr lang="en-US" sz="2800" dirty="0">
                <a:effectLst/>
                <a:latin typeface="Times New Roman" panose="02020603050405020304" pitchFamily="18" charset="0"/>
                <a:ea typeface="Cambria" panose="02040503050406030204" pitchFamily="18" charset="0"/>
                <a:cs typeface="Times New Roman" panose="02020603050405020304" pitchFamily="18" charset="0"/>
              </a:rPr>
              <a:t>Coursera notes</a:t>
            </a:r>
          </a:p>
          <a:p>
            <a:pPr marL="342900" marR="0" lvl="0" indent="-342900">
              <a:spcBef>
                <a:spcPts val="180"/>
              </a:spcBef>
              <a:spcAft>
                <a:spcPts val="180"/>
              </a:spcAft>
              <a:buFont typeface="Arial" panose="020B0604020202020204" pitchFamily="34" charset="0"/>
              <a:buChar char="•"/>
            </a:pPr>
            <a:r>
              <a:rPr lang="en-US" sz="2800" dirty="0">
                <a:effectLst/>
                <a:latin typeface="Times New Roman" panose="02020603050405020304" pitchFamily="18" charset="0"/>
                <a:ea typeface="Cambria" panose="02040503050406030204" pitchFamily="18" charset="0"/>
                <a:cs typeface="Times New Roman" panose="02020603050405020304" pitchFamily="18" charset="0"/>
              </a:rPr>
              <a:t>Case-study guidelines</a:t>
            </a:r>
          </a:p>
          <a:p>
            <a:pPr marL="342900" marR="0" lvl="0" indent="-342900">
              <a:spcBef>
                <a:spcPts val="180"/>
              </a:spcBef>
              <a:spcAft>
                <a:spcPts val="180"/>
              </a:spcAft>
              <a:buFont typeface="Arial" panose="020B0604020202020204" pitchFamily="34" charset="0"/>
              <a:buChar char="•"/>
            </a:pPr>
            <a:r>
              <a:rPr lang="en-US" sz="2800" dirty="0">
                <a:effectLst/>
                <a:latin typeface="Times New Roman" panose="02020603050405020304" pitchFamily="18" charset="0"/>
                <a:ea typeface="Cambria" panose="02040503050406030204" pitchFamily="18" charset="0"/>
                <a:cs typeface="Times New Roman" panose="02020603050405020304" pitchFamily="18" charset="0"/>
              </a:rPr>
              <a:t>Case-study roadmap</a:t>
            </a:r>
          </a:p>
          <a:p>
            <a:pPr marL="342900" marR="0" lvl="0" indent="-342900">
              <a:spcBef>
                <a:spcPts val="180"/>
              </a:spcBef>
              <a:spcAft>
                <a:spcPts val="180"/>
              </a:spcAft>
              <a:buFont typeface="Arial" panose="020B0604020202020204" pitchFamily="34" charset="0"/>
              <a:buChar char="•"/>
            </a:pPr>
            <a:r>
              <a:rPr lang="en-US" sz="2800" dirty="0">
                <a:solidFill>
                  <a:srgbClr val="4F81BD"/>
                </a:solidFill>
                <a:effectLst/>
                <a:latin typeface="Times New Roman" panose="02020603050405020304" pitchFamily="18" charset="0"/>
                <a:ea typeface="Cambria" panose="02040503050406030204" pitchFamily="18" charset="0"/>
                <a:cs typeface="Times New Roman" panose="02020603050405020304" pitchFamily="18" charset="0"/>
                <a:hlinkClick r:id="rId2"/>
              </a:rPr>
              <a:t>https://rmarkdown.rstudio.com</a:t>
            </a:r>
            <a:endParaRPr lang="en-US" sz="2800" dirty="0">
              <a:effectLst/>
              <a:latin typeface="Times New Roman" panose="02020603050405020304" pitchFamily="18" charset="0"/>
              <a:ea typeface="Cambria" panose="02040503050406030204" pitchFamily="18" charset="0"/>
              <a:cs typeface="Times New Roman" panose="02020603050405020304" pitchFamily="18" charset="0"/>
            </a:endParaRPr>
          </a:p>
          <a:p>
            <a:pPr marL="342900" marR="0" lvl="0" indent="-342900">
              <a:spcBef>
                <a:spcPts val="180"/>
              </a:spcBef>
              <a:spcAft>
                <a:spcPts val="180"/>
              </a:spcAft>
              <a:buFont typeface="Arial" panose="020B0604020202020204" pitchFamily="34" charset="0"/>
              <a:buChar char="•"/>
            </a:pPr>
            <a:r>
              <a:rPr lang="en-US" sz="2800" dirty="0">
                <a:solidFill>
                  <a:srgbClr val="4F81BD"/>
                </a:solidFill>
                <a:effectLst/>
                <a:latin typeface="Times New Roman" panose="02020603050405020304" pitchFamily="18" charset="0"/>
                <a:ea typeface="Cambria" panose="02040503050406030204" pitchFamily="18" charset="0"/>
                <a:cs typeface="Times New Roman" panose="02020603050405020304" pitchFamily="18" charset="0"/>
                <a:hlinkClick r:id="rId3"/>
              </a:rPr>
              <a:t>https://www.geeksforgeeks.org</a:t>
            </a:r>
            <a:endParaRPr lang="en-US" sz="2800" dirty="0">
              <a:effectLst/>
              <a:latin typeface="Times New Roman" panose="02020603050405020304" pitchFamily="18" charset="0"/>
              <a:ea typeface="Cambria" panose="02040503050406030204" pitchFamily="18" charset="0"/>
              <a:cs typeface="Times New Roman" panose="02020603050405020304" pitchFamily="18" charset="0"/>
            </a:endParaRPr>
          </a:p>
          <a:p>
            <a:pPr marL="342900" marR="0" lvl="0" indent="-342900">
              <a:spcBef>
                <a:spcPts val="180"/>
              </a:spcBef>
              <a:spcAft>
                <a:spcPts val="180"/>
              </a:spcAft>
              <a:buFont typeface="Arial" panose="020B0604020202020204" pitchFamily="34" charset="0"/>
              <a:buChar char="•"/>
            </a:pPr>
            <a:r>
              <a:rPr lang="en-US" sz="2800" dirty="0">
                <a:solidFill>
                  <a:srgbClr val="4F81BD"/>
                </a:solidFill>
                <a:effectLst/>
                <a:latin typeface="Times New Roman" panose="02020603050405020304" pitchFamily="18" charset="0"/>
                <a:ea typeface="Cambria" panose="02040503050406030204" pitchFamily="18" charset="0"/>
                <a:cs typeface="Times New Roman" panose="02020603050405020304" pitchFamily="18" charset="0"/>
                <a:hlinkClick r:id="rId4"/>
              </a:rPr>
              <a:t>https://cran.r-project.org</a:t>
            </a:r>
            <a:endParaRPr lang="en-US" sz="2800" dirty="0">
              <a:effectLst/>
              <a:latin typeface="Times New Roman" panose="02020603050405020304" pitchFamily="18" charset="0"/>
              <a:ea typeface="Cambria" panose="020405030504060302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146112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59DE5-09D3-6368-9BCA-70CAA9DF3525}"/>
              </a:ext>
            </a:extLst>
          </p:cNvPr>
          <p:cNvSpPr>
            <a:spLocks noGrp="1"/>
          </p:cNvSpPr>
          <p:nvPr>
            <p:ph type="title"/>
          </p:nvPr>
        </p:nvSpPr>
        <p:spPr>
          <a:xfrm>
            <a:off x="1361481" y="0"/>
            <a:ext cx="10018713" cy="941695"/>
          </a:xfrm>
        </p:spPr>
        <p:txBody>
          <a:bodyPr/>
          <a:lstStyle/>
          <a:p>
            <a:r>
              <a:rPr lang="en-US" sz="4000" b="1" dirty="0">
                <a:effectLst/>
                <a:latin typeface="Calibri" panose="020F0502020204030204" pitchFamily="34" charset="0"/>
                <a:ea typeface="Times New Roman" panose="02020603050405020304" pitchFamily="18" charset="0"/>
                <a:cs typeface="Times New Roman" panose="02020603050405020304" pitchFamily="18" charset="0"/>
              </a:rPr>
              <a:t>INTRODUCTION </a:t>
            </a:r>
            <a:endParaRPr lang="en-US" dirty="0"/>
          </a:p>
        </p:txBody>
      </p:sp>
      <p:sp>
        <p:nvSpPr>
          <p:cNvPr id="3" name="Content Placeholder 2">
            <a:extLst>
              <a:ext uri="{FF2B5EF4-FFF2-40B4-BE49-F238E27FC236}">
                <a16:creationId xmlns:a16="http://schemas.microsoft.com/office/drawing/2014/main" id="{A835399F-25E6-4055-7D3A-E7AD05B07845}"/>
              </a:ext>
            </a:extLst>
          </p:cNvPr>
          <p:cNvSpPr>
            <a:spLocks noGrp="1"/>
          </p:cNvSpPr>
          <p:nvPr>
            <p:ph idx="1"/>
          </p:nvPr>
        </p:nvSpPr>
        <p:spPr>
          <a:xfrm>
            <a:off x="1361481" y="941695"/>
            <a:ext cx="10707690" cy="5704765"/>
          </a:xfrm>
        </p:spPr>
        <p:txBody>
          <a:bodyPr>
            <a:normAutofit fontScale="92500" lnSpcReduction="20000"/>
          </a:bodyPr>
          <a:lstStyle/>
          <a:p>
            <a:pPr marL="0" marR="0" indent="0" algn="ctr">
              <a:lnSpc>
                <a:spcPct val="110000"/>
              </a:lnSpc>
              <a:spcBef>
                <a:spcPts val="1000"/>
              </a:spcBef>
              <a:spcAft>
                <a:spcPts val="0"/>
              </a:spcAft>
              <a:buNone/>
            </a:pPr>
            <a:r>
              <a:rPr lang="en-US" sz="3000" b="1" dirty="0">
                <a:effectLst/>
                <a:latin typeface="Times New Roman" panose="02020603050405020304" pitchFamily="18" charset="0"/>
                <a:ea typeface="Times New Roman" panose="02020603050405020304" pitchFamily="18" charset="0"/>
                <a:cs typeface="Times New Roman" panose="02020603050405020304" pitchFamily="18" charset="0"/>
              </a:rPr>
              <a:t>About Bellabeat</a:t>
            </a:r>
          </a:p>
          <a:p>
            <a:pPr marL="0" marR="0" indent="0">
              <a:spcBef>
                <a:spcPts val="900"/>
              </a:spcBef>
              <a:spcAft>
                <a:spcPts val="900"/>
              </a:spcAft>
              <a:buNone/>
            </a:pPr>
            <a:r>
              <a:rPr lang="en-US" sz="3000" dirty="0">
                <a:effectLst/>
                <a:latin typeface="Times New Roman" panose="02020603050405020304" pitchFamily="18" charset="0"/>
                <a:ea typeface="Cambria" panose="02040503050406030204" pitchFamily="18" charset="0"/>
                <a:cs typeface="Times New Roman" panose="02020603050405020304" pitchFamily="18" charset="0"/>
              </a:rPr>
              <a:t>Bellabeat is a high-tech company that manufactures health-focused smart products which are based on beautifully designed technology that informs and inspires women around the world. Collecting data on activity, sleep, stress, and reproductive health has allowed Bellabeat to empower women with knowledge about their own health and habits. One can say Bellabeat is a tech-driven wellness company for women.</a:t>
            </a:r>
          </a:p>
          <a:p>
            <a:pPr marL="0" marR="0" indent="0">
              <a:spcBef>
                <a:spcPts val="1000"/>
              </a:spcBef>
              <a:spcAft>
                <a:spcPts val="0"/>
              </a:spcAft>
              <a:buNone/>
            </a:pPr>
            <a:r>
              <a:rPr lang="en-US" sz="3000" b="1" dirty="0">
                <a:effectLst/>
                <a:latin typeface="Times New Roman" panose="02020603050405020304" pitchFamily="18" charset="0"/>
                <a:ea typeface="Times New Roman" panose="02020603050405020304" pitchFamily="18" charset="0"/>
                <a:cs typeface="Times New Roman" panose="02020603050405020304" pitchFamily="18" charset="0"/>
              </a:rPr>
              <a:t>Bellabeat’s Product</a:t>
            </a:r>
          </a:p>
          <a:p>
            <a:pPr marL="342900" marR="0" lvl="0" indent="-342900">
              <a:spcBef>
                <a:spcPts val="180"/>
              </a:spcBef>
              <a:spcAft>
                <a:spcPts val="180"/>
              </a:spcAft>
              <a:buFont typeface="Arial" panose="020B0604020202020204" pitchFamily="34" charset="0"/>
              <a:buChar char="•"/>
            </a:pPr>
            <a:r>
              <a:rPr lang="en-US" sz="3000" dirty="0">
                <a:effectLst/>
                <a:latin typeface="Times New Roman" panose="02020603050405020304" pitchFamily="18" charset="0"/>
                <a:ea typeface="Cambria" panose="02040503050406030204" pitchFamily="18" charset="0"/>
                <a:cs typeface="Times New Roman" panose="02020603050405020304" pitchFamily="18" charset="0"/>
              </a:rPr>
              <a:t>Bellabeat App</a:t>
            </a:r>
          </a:p>
          <a:p>
            <a:pPr marL="342900" marR="0" lvl="0" indent="-342900">
              <a:spcBef>
                <a:spcPts val="180"/>
              </a:spcBef>
              <a:spcAft>
                <a:spcPts val="180"/>
              </a:spcAft>
              <a:buFont typeface="Arial" panose="020B0604020202020204" pitchFamily="34" charset="0"/>
              <a:buChar char="•"/>
            </a:pPr>
            <a:r>
              <a:rPr lang="en-US" sz="3000" dirty="0">
                <a:effectLst/>
                <a:latin typeface="Times New Roman" panose="02020603050405020304" pitchFamily="18" charset="0"/>
                <a:ea typeface="Cambria" panose="02040503050406030204" pitchFamily="18" charset="0"/>
                <a:cs typeface="Times New Roman" panose="02020603050405020304" pitchFamily="18" charset="0"/>
              </a:rPr>
              <a:t>Leaf</a:t>
            </a:r>
          </a:p>
          <a:p>
            <a:pPr marL="342900" marR="0" lvl="0" indent="-342900">
              <a:spcBef>
                <a:spcPts val="180"/>
              </a:spcBef>
              <a:spcAft>
                <a:spcPts val="180"/>
              </a:spcAft>
              <a:buFont typeface="Arial" panose="020B0604020202020204" pitchFamily="34" charset="0"/>
              <a:buChar char="•"/>
            </a:pPr>
            <a:r>
              <a:rPr lang="en-US" sz="3000" dirty="0">
                <a:effectLst/>
                <a:latin typeface="Times New Roman" panose="02020603050405020304" pitchFamily="18" charset="0"/>
                <a:ea typeface="Cambria" panose="02040503050406030204" pitchFamily="18" charset="0"/>
                <a:cs typeface="Times New Roman" panose="02020603050405020304" pitchFamily="18" charset="0"/>
              </a:rPr>
              <a:t>Time</a:t>
            </a:r>
          </a:p>
          <a:p>
            <a:pPr marL="342900" marR="0" lvl="0" indent="-342900">
              <a:spcBef>
                <a:spcPts val="180"/>
              </a:spcBef>
              <a:spcAft>
                <a:spcPts val="180"/>
              </a:spcAft>
              <a:buFont typeface="Arial" panose="020B0604020202020204" pitchFamily="34" charset="0"/>
              <a:buChar char="•"/>
            </a:pPr>
            <a:r>
              <a:rPr lang="en-US" sz="3000" dirty="0">
                <a:effectLst/>
                <a:latin typeface="Times New Roman" panose="02020603050405020304" pitchFamily="18" charset="0"/>
                <a:ea typeface="Cambria" panose="02040503050406030204" pitchFamily="18" charset="0"/>
                <a:cs typeface="Times New Roman" panose="02020603050405020304" pitchFamily="18" charset="0"/>
              </a:rPr>
              <a:t>Spring</a:t>
            </a:r>
          </a:p>
          <a:p>
            <a:pPr marL="342900" marR="0" lvl="0" indent="-342900">
              <a:spcBef>
                <a:spcPts val="180"/>
              </a:spcBef>
              <a:spcAft>
                <a:spcPts val="180"/>
              </a:spcAft>
              <a:buFont typeface="Arial" panose="020B0604020202020204" pitchFamily="34" charset="0"/>
              <a:buChar char="•"/>
            </a:pPr>
            <a:r>
              <a:rPr lang="en-US" sz="3000" dirty="0">
                <a:effectLst/>
                <a:latin typeface="Times New Roman" panose="02020603050405020304" pitchFamily="18" charset="0"/>
                <a:ea typeface="Cambria" panose="02040503050406030204" pitchFamily="18" charset="0"/>
                <a:cs typeface="Times New Roman" panose="02020603050405020304" pitchFamily="18" charset="0"/>
              </a:rPr>
              <a:t>Bellabeat Membership</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8203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45B168-AA65-81A9-25EF-4F182C83A221}"/>
              </a:ext>
            </a:extLst>
          </p:cNvPr>
          <p:cNvSpPr>
            <a:spLocks noGrp="1"/>
          </p:cNvSpPr>
          <p:nvPr>
            <p:ph idx="1"/>
          </p:nvPr>
        </p:nvSpPr>
        <p:spPr>
          <a:xfrm>
            <a:off x="1610435" y="0"/>
            <a:ext cx="10261077" cy="6857999"/>
          </a:xfrm>
        </p:spPr>
        <p:txBody>
          <a:bodyPr>
            <a:normAutofit lnSpcReduction="10000"/>
          </a:bodyPr>
          <a:lstStyle/>
          <a:p>
            <a:pPr marL="0" marR="0" indent="0">
              <a:lnSpc>
                <a:spcPct val="110000"/>
              </a:lnSpc>
              <a:spcBef>
                <a:spcPts val="1000"/>
              </a:spcBef>
              <a:spcAft>
                <a:spcPts val="0"/>
              </a:spcAft>
              <a:buNone/>
            </a:pPr>
            <a:endParaRPr lang="en-US" sz="3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ctr">
              <a:lnSpc>
                <a:spcPct val="110000"/>
              </a:lnSpc>
              <a:spcBef>
                <a:spcPts val="1000"/>
              </a:spcBef>
              <a:spcAft>
                <a:spcPts val="0"/>
              </a:spcAft>
              <a:buNone/>
            </a:pPr>
            <a:r>
              <a:rPr lang="en-US" sz="3000" b="1" dirty="0">
                <a:effectLst/>
                <a:latin typeface="Times New Roman" panose="02020603050405020304" pitchFamily="18" charset="0"/>
                <a:ea typeface="Times New Roman" panose="02020603050405020304" pitchFamily="18" charset="0"/>
                <a:cs typeface="Times New Roman" panose="02020603050405020304" pitchFamily="18" charset="0"/>
              </a:rPr>
              <a:t>Scenario</a:t>
            </a:r>
          </a:p>
          <a:p>
            <a:pPr marL="0" marR="0" indent="0">
              <a:spcBef>
                <a:spcPts val="900"/>
              </a:spcBef>
              <a:spcAft>
                <a:spcPts val="900"/>
              </a:spcAft>
              <a:buNone/>
            </a:pPr>
            <a:r>
              <a:rPr lang="en-US" sz="3000" dirty="0">
                <a:effectLst/>
                <a:latin typeface="Times New Roman" panose="02020603050405020304" pitchFamily="18" charset="0"/>
                <a:ea typeface="Cambria" panose="02040503050406030204" pitchFamily="18" charset="0"/>
                <a:cs typeface="Times New Roman" panose="02020603050405020304" pitchFamily="18" charset="0"/>
              </a:rPr>
              <a:t>I am a junior data analyst working on the marketing analyst team at Bellabeat. I have been asked to focus on one of Bellabeat’s products and analyze smart device data to gain insight into how consumers are using their smart devices. This insights will help guide marketing strategy for the company.</a:t>
            </a:r>
          </a:p>
          <a:p>
            <a:pPr marL="0" marR="0" indent="0">
              <a:spcBef>
                <a:spcPts val="900"/>
              </a:spcBef>
              <a:spcAft>
                <a:spcPts val="900"/>
              </a:spcAft>
              <a:buNone/>
            </a:pPr>
            <a:endParaRPr lang="en-US" sz="3000" dirty="0">
              <a:effectLst/>
              <a:latin typeface="Times New Roman" panose="02020603050405020304" pitchFamily="18" charset="0"/>
              <a:ea typeface="Cambria" panose="02040503050406030204" pitchFamily="18" charset="0"/>
              <a:cs typeface="Times New Roman" panose="02020603050405020304" pitchFamily="18" charset="0"/>
            </a:endParaRPr>
          </a:p>
          <a:p>
            <a:pPr marL="0" marR="0" indent="0" algn="ctr">
              <a:spcBef>
                <a:spcPts val="1000"/>
              </a:spcBef>
              <a:spcAft>
                <a:spcPts val="0"/>
              </a:spcAft>
              <a:buNone/>
            </a:pPr>
            <a:r>
              <a:rPr lang="en-US" sz="3000" b="1" dirty="0">
                <a:effectLst/>
                <a:latin typeface="Times New Roman" panose="02020603050405020304" pitchFamily="18" charset="0"/>
                <a:ea typeface="Times New Roman" panose="02020603050405020304" pitchFamily="18" charset="0"/>
                <a:cs typeface="Times New Roman" panose="02020603050405020304" pitchFamily="18" charset="0"/>
              </a:rPr>
              <a:t>Target Audience</a:t>
            </a:r>
          </a:p>
          <a:p>
            <a:pPr marL="0" marR="0" indent="0">
              <a:spcBef>
                <a:spcPts val="900"/>
              </a:spcBef>
              <a:spcAft>
                <a:spcPts val="900"/>
              </a:spcAft>
              <a:buNone/>
            </a:pPr>
            <a:r>
              <a:rPr lang="en-US" sz="3000" dirty="0">
                <a:effectLst/>
                <a:latin typeface="Times New Roman" panose="02020603050405020304" pitchFamily="18" charset="0"/>
                <a:ea typeface="Cambria" panose="02040503050406030204" pitchFamily="18" charset="0"/>
                <a:cs typeface="Times New Roman" panose="02020603050405020304" pitchFamily="18" charset="0"/>
              </a:rPr>
              <a:t>The targeted audience of this analysis business tasks are women, who are busy with their daily activities and need to strike a balance between their work life and health using BellaBeat products</a:t>
            </a:r>
          </a:p>
          <a:p>
            <a:pPr marL="0" marR="0" indent="0">
              <a:spcBef>
                <a:spcPts val="900"/>
              </a:spcBef>
              <a:spcAft>
                <a:spcPts val="900"/>
              </a:spcAft>
              <a:buNone/>
            </a:pPr>
            <a:endParaRPr lang="en-US" sz="2400" dirty="0">
              <a:effectLst/>
              <a:latin typeface="Times New Roman" panose="02020603050405020304" pitchFamily="18" charset="0"/>
              <a:ea typeface="Cambria" panose="020405030504060302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121816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41B1A4-D166-7B58-F0EC-1E61B65A1DA9}"/>
              </a:ext>
            </a:extLst>
          </p:cNvPr>
          <p:cNvSpPr>
            <a:spLocks noGrp="1"/>
          </p:cNvSpPr>
          <p:nvPr>
            <p:ph idx="1"/>
          </p:nvPr>
        </p:nvSpPr>
        <p:spPr>
          <a:xfrm>
            <a:off x="1470663" y="122830"/>
            <a:ext cx="10018713" cy="6018662"/>
          </a:xfrm>
        </p:spPr>
        <p:txBody>
          <a:bodyPr>
            <a:normAutofit/>
          </a:bodyPr>
          <a:lstStyle/>
          <a:p>
            <a:pPr marL="0" marR="0" indent="0">
              <a:spcBef>
                <a:spcPts val="1000"/>
              </a:spcBef>
              <a:spcAft>
                <a:spcPts val="0"/>
              </a:spcAft>
              <a:buNone/>
            </a:pPr>
            <a:r>
              <a:rPr lang="en-US" sz="3000" b="1" dirty="0">
                <a:effectLst/>
                <a:latin typeface="Times New Roman" panose="02020603050405020304" pitchFamily="18" charset="0"/>
                <a:ea typeface="Times New Roman" panose="02020603050405020304" pitchFamily="18" charset="0"/>
                <a:cs typeface="Times New Roman" panose="02020603050405020304" pitchFamily="18" charset="0"/>
              </a:rPr>
              <a:t>Product: </a:t>
            </a:r>
            <a:r>
              <a:rPr lang="en-US" sz="3000" dirty="0">
                <a:effectLst/>
                <a:latin typeface="Times New Roman" panose="02020603050405020304" pitchFamily="18" charset="0"/>
                <a:ea typeface="Cambria" panose="02040503050406030204" pitchFamily="18" charset="0"/>
                <a:cs typeface="Times New Roman" panose="02020603050405020304" pitchFamily="18" charset="0"/>
              </a:rPr>
              <a:t>The focused product of this analysis is BellaBeat App</a:t>
            </a:r>
          </a:p>
          <a:p>
            <a:pPr marL="0" marR="0" indent="0">
              <a:spcBef>
                <a:spcPts val="900"/>
              </a:spcBef>
              <a:spcAft>
                <a:spcPts val="900"/>
              </a:spcAft>
              <a:buNone/>
            </a:pPr>
            <a:r>
              <a:rPr lang="en-US" sz="3000" b="1" dirty="0">
                <a:latin typeface="Times New Roman" panose="02020603050405020304" pitchFamily="18" charset="0"/>
                <a:ea typeface="Cambria" panose="02040503050406030204" pitchFamily="18" charset="0"/>
                <a:cs typeface="Times New Roman" panose="02020603050405020304" pitchFamily="18" charset="0"/>
              </a:rPr>
              <a:t>Tool used: </a:t>
            </a:r>
            <a:r>
              <a:rPr lang="en-US" sz="3000" dirty="0">
                <a:effectLst/>
                <a:latin typeface="Times New Roman" panose="02020603050405020304" pitchFamily="18" charset="0"/>
                <a:ea typeface="Cambria" panose="02040503050406030204" pitchFamily="18" charset="0"/>
                <a:cs typeface="Times New Roman" panose="02020603050405020304" pitchFamily="18" charset="0"/>
              </a:rPr>
              <a:t>R programming language</a:t>
            </a:r>
          </a:p>
          <a:p>
            <a:pPr marL="0" indent="0">
              <a:buNone/>
            </a:pPr>
            <a:r>
              <a:rPr lang="en-US" sz="3000" b="1" dirty="0">
                <a:latin typeface="Times New Roman" panose="02020603050405020304" pitchFamily="18" charset="0"/>
                <a:cs typeface="Times New Roman" panose="02020603050405020304" pitchFamily="18" charset="0"/>
              </a:rPr>
              <a:t>Dataset used:•	</a:t>
            </a:r>
            <a:r>
              <a:rPr lang="en-US" sz="3000" b="1" dirty="0" err="1">
                <a:latin typeface="Times New Roman" panose="02020603050405020304" pitchFamily="18" charset="0"/>
                <a:cs typeface="Times New Roman" panose="02020603050405020304" pitchFamily="18" charset="0"/>
              </a:rPr>
              <a:t>FitBit</a:t>
            </a:r>
            <a:r>
              <a:rPr lang="en-US" sz="3000" b="1" dirty="0">
                <a:latin typeface="Times New Roman" panose="02020603050405020304" pitchFamily="18" charset="0"/>
                <a:cs typeface="Times New Roman" panose="02020603050405020304" pitchFamily="18" charset="0"/>
              </a:rPr>
              <a:t> Fitness Tracker Data </a:t>
            </a:r>
            <a:r>
              <a:rPr lang="en-US" sz="3000" dirty="0">
                <a:latin typeface="Times New Roman" panose="02020603050405020304" pitchFamily="18" charset="0"/>
                <a:cs typeface="Times New Roman" panose="02020603050405020304" pitchFamily="18" charset="0"/>
                <a:hlinkClick r:id="rId2"/>
              </a:rPr>
              <a:t>https://www.kaggle.com/datasets/arashnic/fitbit</a:t>
            </a:r>
            <a:r>
              <a:rPr lang="en-US" sz="3000" dirty="0">
                <a:latin typeface="Times New Roman" panose="02020603050405020304" pitchFamily="18" charset="0"/>
                <a:cs typeface="Times New Roman" panose="02020603050405020304" pitchFamily="18" charset="0"/>
              </a:rPr>
              <a:t> </a:t>
            </a:r>
          </a:p>
          <a:p>
            <a:pPr marL="0" indent="0" algn="ctr">
              <a:buNone/>
            </a:pPr>
            <a:r>
              <a:rPr lang="en-US" sz="3000" dirty="0">
                <a:latin typeface="Times New Roman" panose="02020603050405020304" pitchFamily="18" charset="0"/>
                <a:cs typeface="Times New Roman" panose="02020603050405020304" pitchFamily="18" charset="0"/>
              </a:rPr>
              <a:t>(CC0: Public Domain, dataset made available through Mobius)</a:t>
            </a:r>
          </a:p>
        </p:txBody>
      </p:sp>
    </p:spTree>
    <p:extLst>
      <p:ext uri="{BB962C8B-B14F-4D97-AF65-F5344CB8AC3E}">
        <p14:creationId xmlns:p14="http://schemas.microsoft.com/office/powerpoint/2010/main" val="1928629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DA9C-6FDC-77D4-05E5-B898B846665B}"/>
              </a:ext>
            </a:extLst>
          </p:cNvPr>
          <p:cNvSpPr>
            <a:spLocks noGrp="1"/>
          </p:cNvSpPr>
          <p:nvPr>
            <p:ph type="title"/>
          </p:nvPr>
        </p:nvSpPr>
        <p:spPr>
          <a:xfrm>
            <a:off x="1579843" y="19334"/>
            <a:ext cx="10018713" cy="1454624"/>
          </a:xfrm>
        </p:spPr>
        <p:txBody>
          <a:bodyPr/>
          <a:lstStyle/>
          <a:p>
            <a:r>
              <a:rPr lang="en-US" b="1" dirty="0">
                <a:latin typeface="+mn-lt"/>
              </a:rPr>
              <a:t>BUSINESS TASK</a:t>
            </a:r>
          </a:p>
        </p:txBody>
      </p:sp>
      <p:sp>
        <p:nvSpPr>
          <p:cNvPr id="3" name="Content Placeholder 2">
            <a:extLst>
              <a:ext uri="{FF2B5EF4-FFF2-40B4-BE49-F238E27FC236}">
                <a16:creationId xmlns:a16="http://schemas.microsoft.com/office/drawing/2014/main" id="{73A0C021-6909-C05C-0AFC-E281C26E9B81}"/>
              </a:ext>
            </a:extLst>
          </p:cNvPr>
          <p:cNvSpPr>
            <a:spLocks noGrp="1"/>
          </p:cNvSpPr>
          <p:nvPr>
            <p:ph idx="1"/>
          </p:nvPr>
        </p:nvSpPr>
        <p:spPr>
          <a:xfrm>
            <a:off x="1484310" y="1473958"/>
            <a:ext cx="10018713" cy="5036023"/>
          </a:xfrm>
        </p:spPr>
        <p:txBody>
          <a:bodyPr>
            <a:normAutofit/>
          </a:bodyPr>
          <a:lstStyle/>
          <a:p>
            <a:pPr marL="0" indent="0">
              <a:buNone/>
            </a:pPr>
            <a:r>
              <a:rPr lang="en-US" sz="4000" dirty="0">
                <a:effectLst/>
                <a:latin typeface="Times New Roman" panose="02020603050405020304" pitchFamily="18" charset="0"/>
                <a:ea typeface="Cambria" panose="02040503050406030204" pitchFamily="18" charset="0"/>
                <a:cs typeface="Times New Roman" panose="02020603050405020304" pitchFamily="18" charset="0"/>
              </a:rPr>
              <a:t>Focusing on Bellabeat product and analyzing how people are already using their smart devices in order to gain insights that would reveal more opportunities for growth and recommendations for Bellabeat marketing team based on trends in smart device data usage.</a:t>
            </a:r>
          </a:p>
          <a:p>
            <a:pPr marL="0" indent="0">
              <a:buNone/>
            </a:pPr>
            <a:endParaRPr lang="en-US" dirty="0"/>
          </a:p>
        </p:txBody>
      </p:sp>
    </p:spTree>
    <p:extLst>
      <p:ext uri="{BB962C8B-B14F-4D97-AF65-F5344CB8AC3E}">
        <p14:creationId xmlns:p14="http://schemas.microsoft.com/office/powerpoint/2010/main" val="2758582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236036-B97C-4008-C49D-A5280E359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1254" y="371901"/>
            <a:ext cx="9758149" cy="6114197"/>
          </a:xfrm>
          <a:prstGeom prst="rect">
            <a:avLst/>
          </a:prstGeom>
        </p:spPr>
      </p:pic>
    </p:spTree>
    <p:extLst>
      <p:ext uri="{BB962C8B-B14F-4D97-AF65-F5344CB8AC3E}">
        <p14:creationId xmlns:p14="http://schemas.microsoft.com/office/powerpoint/2010/main" val="3159875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265CC0B0-2578-EF1E-0511-3C364BDE79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0662" y="474260"/>
            <a:ext cx="9256477" cy="5909479"/>
          </a:xfrm>
        </p:spPr>
      </p:pic>
    </p:spTree>
    <p:extLst>
      <p:ext uri="{BB962C8B-B14F-4D97-AF65-F5344CB8AC3E}">
        <p14:creationId xmlns:p14="http://schemas.microsoft.com/office/powerpoint/2010/main" val="306356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5C0C6F-4908-AC0C-084C-6D720E1769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875" y="385549"/>
            <a:ext cx="9178787" cy="6086902"/>
          </a:xfrm>
          <a:prstGeom prst="rect">
            <a:avLst/>
          </a:prstGeom>
        </p:spPr>
      </p:pic>
    </p:spTree>
    <p:extLst>
      <p:ext uri="{BB962C8B-B14F-4D97-AF65-F5344CB8AC3E}">
        <p14:creationId xmlns:p14="http://schemas.microsoft.com/office/powerpoint/2010/main" val="3994227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13EBB3-73D0-1197-C60D-75A0E72361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3706" y="382137"/>
            <a:ext cx="9894627" cy="6223379"/>
          </a:xfrm>
          <a:prstGeom prst="rect">
            <a:avLst/>
          </a:prstGeom>
        </p:spPr>
      </p:pic>
    </p:spTree>
    <p:extLst>
      <p:ext uri="{BB962C8B-B14F-4D97-AF65-F5344CB8AC3E}">
        <p14:creationId xmlns:p14="http://schemas.microsoft.com/office/powerpoint/2010/main" val="23645111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emplate>TM03457496[[fn=Parallax]]</Template>
  <TotalTime>153</TotalTime>
  <Words>909</Words>
  <Application>Microsoft Office PowerPoint</Application>
  <PresentationFormat>Widescreen</PresentationFormat>
  <Paragraphs>55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Parallax</vt:lpstr>
      <vt:lpstr>BellaBeat: How consumers use their smart devices</vt:lpstr>
      <vt:lpstr>INTRODUCTION </vt:lpstr>
      <vt:lpstr>PowerPoint Presentation</vt:lpstr>
      <vt:lpstr>PowerPoint Presentation</vt:lpstr>
      <vt:lpstr>BUSINESS TASK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FINDINGS</vt:lpstr>
      <vt:lpstr>RECOMMENDATIONS</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BellaBeat: How consumers use their smart devices</dc:title>
  <dc:creator>Vivian Tamakloe</dc:creator>
  <cp:lastModifiedBy>Vivian Tamakloe</cp:lastModifiedBy>
  <cp:revision>11</cp:revision>
  <dcterms:created xsi:type="dcterms:W3CDTF">2024-07-12T16:51:55Z</dcterms:created>
  <dcterms:modified xsi:type="dcterms:W3CDTF">2024-07-27T16:36:28Z</dcterms:modified>
</cp:coreProperties>
</file>