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8288000" cy="10287000"/>
  <p:notesSz cx="6858000" cy="9144000"/>
  <p:embeddedFontLst>
    <p:embeddedFont>
      <p:font typeface="Aileron Heavy" pitchFamily="2" charset="77"/>
      <p:regular r:id="rId30"/>
      <p:bold r:id="rId31"/>
    </p:embeddedFont>
    <p:embeddedFont>
      <p:font typeface="Aileron Heavy Bold" pitchFamily="2" charset="77"/>
      <p:regular r:id="rId32"/>
      <p:bold r:id="rId33"/>
    </p:embeddedFont>
    <p:embeddedFont>
      <p:font typeface="Anonymous Pro" panose="02060609030202000504" pitchFamily="49" charset="0"/>
      <p:regular r:id="rId34"/>
    </p:embeddedFont>
    <p:embeddedFont>
      <p:font typeface="Arimo" panose="020B0604020202020204" pitchFamily="34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 autoAdjust="0"/>
    <p:restoredTop sz="94615" autoAdjust="0"/>
  </p:normalViewPr>
  <p:slideViewPr>
    <p:cSldViewPr>
      <p:cViewPr varScale="1">
        <p:scale>
          <a:sx n="70" d="100"/>
          <a:sy n="70" d="100"/>
        </p:scale>
        <p:origin x="97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70888" y="1028700"/>
            <a:ext cx="15546224" cy="893616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930178"/>
            <a:ext cx="4737444" cy="473744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 rot="-5400000">
            <a:off x="-2313614" y="6071008"/>
            <a:ext cx="6006283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4"/>
              </a:lnSpc>
            </a:pPr>
            <a:r>
              <a:rPr lang="en-US" sz="2500" spc="625">
                <a:solidFill>
                  <a:srgbClr val="F8F7ED"/>
                </a:solidFill>
                <a:latin typeface="Anonymous Pro"/>
              </a:rPr>
              <a:t>JUNE 29, 2021</a:t>
            </a:r>
          </a:p>
        </p:txBody>
      </p:sp>
      <p:sp>
        <p:nvSpPr>
          <p:cNvPr id="7" name="AutoShape 7"/>
          <p:cNvSpPr/>
          <p:nvPr/>
        </p:nvSpPr>
        <p:spPr>
          <a:xfrm rot="2700000">
            <a:off x="12531789" y="885807"/>
            <a:ext cx="5358352" cy="25392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8" name="Group 8"/>
          <p:cNvGrpSpPr/>
          <p:nvPr/>
        </p:nvGrpSpPr>
        <p:grpSpPr>
          <a:xfrm>
            <a:off x="2106926" y="1604447"/>
            <a:ext cx="15708393" cy="8453596"/>
            <a:chOff x="0" y="66675"/>
            <a:chExt cx="20944524" cy="11271460"/>
          </a:xfrm>
        </p:grpSpPr>
        <p:sp>
          <p:nvSpPr>
            <p:cNvPr id="9" name="TextBox 9"/>
            <p:cNvSpPr txBox="1"/>
            <p:nvPr/>
          </p:nvSpPr>
          <p:spPr>
            <a:xfrm>
              <a:off x="0" y="66675"/>
              <a:ext cx="20944524" cy="112714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70"/>
                </a:lnSpc>
              </a:pPr>
              <a:r>
                <a:rPr lang="en-US" sz="7699" spc="153" dirty="0">
                  <a:solidFill>
                    <a:srgbClr val="F8F7ED"/>
                  </a:solidFill>
                  <a:latin typeface="Aileron Heavy"/>
                </a:rPr>
                <a:t>STORYTELLING IM KONTEXT VON LIVESTREAMING-EVENTS -</a:t>
              </a:r>
            </a:p>
            <a:p>
              <a:pPr>
                <a:lnSpc>
                  <a:spcPts val="8470"/>
                </a:lnSpc>
              </a:pPr>
              <a:r>
                <a:rPr lang="en-US" sz="7699" spc="153" dirty="0">
                  <a:solidFill>
                    <a:srgbClr val="F8F7ED"/>
                  </a:solidFill>
                  <a:latin typeface="Aileron Heavy"/>
                </a:rPr>
                <a:t>EINE UNTERSUCHUNG AM BEISPIEL DER STUDIO-/LIVEPRODUKTION ZUM  VORLESTAGES 2018</a:t>
              </a:r>
            </a:p>
            <a:p>
              <a:pPr>
                <a:lnSpc>
                  <a:spcPts val="8470"/>
                </a:lnSpc>
              </a:pPr>
              <a:r>
                <a:rPr lang="en-US" sz="199" spc="3" dirty="0">
                  <a:solidFill>
                    <a:srgbClr val="F8F7ED"/>
                  </a:solidFill>
                  <a:latin typeface="Arimo"/>
                </a:rPr>
                <a:t> EINE UNTERSUCHUNG AM BEISPIEL DER STUDIO-</a:t>
              </a:r>
            </a:p>
            <a:p>
              <a:pPr>
                <a:lnSpc>
                  <a:spcPts val="8470"/>
                </a:lnSpc>
              </a:pPr>
              <a:r>
                <a:rPr lang="en-US" sz="199" spc="3" dirty="0">
                  <a:solidFill>
                    <a:srgbClr val="F8F7ED"/>
                  </a:solidFill>
                  <a:latin typeface="Arimo"/>
                </a:rPr>
                <a:t> /LIVEPRODUKTION ZUM VORLESETAG 2018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250002"/>
              <a:ext cx="18209399" cy="1271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 lang="en-US" sz="2800" spc="420" dirty="0">
                <a:solidFill>
                  <a:srgbClr val="F8F7ED"/>
                </a:solidFill>
                <a:latin typeface="Anonymous Pro"/>
              </a:endParaRPr>
            </a:p>
            <a:p>
              <a:pPr>
                <a:lnSpc>
                  <a:spcPts val="3919"/>
                </a:lnSpc>
              </a:pPr>
              <a:r>
                <a:rPr lang="en-US" sz="2800" spc="420" dirty="0">
                  <a:solidFill>
                    <a:srgbClr val="F8F7ED"/>
                  </a:solidFill>
                  <a:latin typeface="Anonymous Pro"/>
                </a:rPr>
                <a:t>Buket Sacu &amp; </a:t>
              </a:r>
              <a:r>
                <a:rPr lang="en-US" sz="2800" spc="420" dirty="0" err="1">
                  <a:solidFill>
                    <a:srgbClr val="F8F7ED"/>
                  </a:solidFill>
                  <a:latin typeface="Anonymous Pro"/>
                </a:rPr>
                <a:t>Merve</a:t>
              </a:r>
              <a:r>
                <a:rPr lang="en-US" sz="2800" spc="420" dirty="0">
                  <a:solidFill>
                    <a:srgbClr val="F8F7ED"/>
                  </a:solidFill>
                  <a:latin typeface="Anonymous Pro"/>
                </a:rPr>
                <a:t> </a:t>
              </a:r>
              <a:r>
                <a:rPr lang="en-US" sz="2800" spc="420" dirty="0" err="1">
                  <a:solidFill>
                    <a:srgbClr val="F8F7ED"/>
                  </a:solidFill>
                  <a:latin typeface="Anonymous Pro"/>
                </a:rPr>
                <a:t>Aymergen</a:t>
              </a:r>
              <a:endParaRPr lang="en-US" sz="2800" spc="420" dirty="0">
                <a:solidFill>
                  <a:srgbClr val="F8F7ED"/>
                </a:solidFill>
                <a:latin typeface="Anonymous Pro"/>
              </a:endParaRP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5440012" y="5238587"/>
            <a:ext cx="4208308" cy="4208308"/>
          </a:xfrm>
          <a:prstGeom prst="rect">
            <a:avLst/>
          </a:prstGeom>
        </p:spPr>
      </p:pic>
      <p:sp>
        <p:nvSpPr>
          <p:cNvPr id="12" name="AutoShape 12"/>
          <p:cNvSpPr/>
          <p:nvPr/>
        </p:nvSpPr>
        <p:spPr>
          <a:xfrm rot="2700000">
            <a:off x="10833379" y="9161212"/>
            <a:ext cx="4887458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13" name="AutoShape 13"/>
          <p:cNvSpPr/>
          <p:nvPr/>
        </p:nvSpPr>
        <p:spPr>
          <a:xfrm rot="2700000">
            <a:off x="16322434" y="7849959"/>
            <a:ext cx="3375642" cy="30897"/>
          </a:xfrm>
          <a:prstGeom prst="rect">
            <a:avLst/>
          </a:prstGeom>
          <a:solidFill>
            <a:srgbClr val="FBCBFF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7444" y="3630933"/>
            <a:ext cx="8556381" cy="3033244"/>
            <a:chOff x="0" y="0"/>
            <a:chExt cx="11408508" cy="404432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408508" cy="4044325"/>
              <a:chOff x="0" y="0"/>
              <a:chExt cx="19159334" cy="6792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59334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19159334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19159334" y="6791999"/>
                    </a:lnTo>
                    <a:lnTo>
                      <a:pt x="19159334" y="0"/>
                    </a:lnTo>
                    <a:lnTo>
                      <a:pt x="0" y="0"/>
                    </a:lnTo>
                    <a:close/>
                    <a:moveTo>
                      <a:pt x="19098374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19098374" y="59690"/>
                    </a:lnTo>
                    <a:lnTo>
                      <a:pt x="19098374" y="6731040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933179" y="777986"/>
              <a:ext cx="9604886" cy="2545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DIGITAL STORYTELLING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736368" y="3392453"/>
            <a:ext cx="7522932" cy="5275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Welche</a:t>
            </a:r>
            <a:r>
              <a:rPr lang="en-US" sz="3000" spc="126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Medien</a:t>
            </a:r>
            <a:r>
              <a:rPr lang="en-US" sz="3000" spc="126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we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rden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verwendet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Komfortabel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Geschichte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überall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wieder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erkennbar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: Header,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Hintergrund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Informationsgrafiken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Video</a:t>
            </a:r>
          </a:p>
          <a:p>
            <a:pPr>
              <a:lnSpc>
                <a:spcPts val="4620"/>
              </a:lnSpc>
            </a:pP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495425"/>
            <a:ext cx="16230600" cy="2099794"/>
            <a:chOff x="0" y="0"/>
            <a:chExt cx="21640800" cy="279972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1640800" cy="2799725"/>
              <a:chOff x="0" y="0"/>
              <a:chExt cx="36343342" cy="4701831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6343341" cy="4701831"/>
              </a:xfrm>
              <a:custGeom>
                <a:avLst/>
                <a:gdLst/>
                <a:ahLst/>
                <a:cxnLst/>
                <a:rect l="l" t="t" r="r" b="b"/>
                <a:pathLst>
                  <a:path w="36343341" h="4701831">
                    <a:moveTo>
                      <a:pt x="0" y="0"/>
                    </a:moveTo>
                    <a:lnTo>
                      <a:pt x="0" y="4701831"/>
                    </a:lnTo>
                    <a:lnTo>
                      <a:pt x="36343341" y="4701831"/>
                    </a:lnTo>
                    <a:lnTo>
                      <a:pt x="36343341" y="0"/>
                    </a:lnTo>
                    <a:lnTo>
                      <a:pt x="0" y="0"/>
                    </a:lnTo>
                    <a:close/>
                    <a:moveTo>
                      <a:pt x="36282381" y="4640871"/>
                    </a:moveTo>
                    <a:lnTo>
                      <a:pt x="59690" y="4640871"/>
                    </a:lnTo>
                    <a:lnTo>
                      <a:pt x="59690" y="59690"/>
                    </a:lnTo>
                    <a:lnTo>
                      <a:pt x="36282381" y="59690"/>
                    </a:lnTo>
                    <a:lnTo>
                      <a:pt x="36282381" y="4640871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770147" y="777986"/>
              <a:ext cx="18219509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707BFB"/>
                  </a:solidFill>
                  <a:latin typeface="Aileron Heavy Bold"/>
                </a:rPr>
                <a:t>VORGEHEN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3736724"/>
            <a:ext cx="16230600" cy="508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Es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gibt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kein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Strukturiertes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Vorgehen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Einleitung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Hauptteil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Schluss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3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Akten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im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Hauptteil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Plot</a:t>
            </a: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welches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Ziel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?</a:t>
            </a: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Laut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W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erner T. Fuchs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gibt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es 22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Themen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für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eine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Erzählung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950"/>
              </a:lnSpc>
            </a:pP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950"/>
              </a:lnSpc>
            </a:pP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4453482" y="5254133"/>
            <a:ext cx="8923051" cy="25339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024311" y="1373851"/>
            <a:ext cx="7853958" cy="3270927"/>
            <a:chOff x="0" y="-9525"/>
            <a:chExt cx="10471944" cy="4361235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0471944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400"/>
                </a:lnSpc>
              </a:pPr>
              <a:r>
                <a:rPr lang="en-US" sz="4500" spc="450" dirty="0">
                  <a:solidFill>
                    <a:srgbClr val="707BFB"/>
                  </a:solidFill>
                  <a:latin typeface="Aileron Heavy Bold"/>
                </a:rPr>
                <a:t>ENTDECKUNG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50776"/>
              <a:ext cx="10471944" cy="3100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Findung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von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sich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selbst</a:t>
              </a:r>
              <a:endParaRPr lang="en-US" sz="3000" spc="126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1209040" lvl="2" indent="-403013">
                <a:lnSpc>
                  <a:spcPts val="4620"/>
                </a:lnSpc>
                <a:buFont typeface="Arial"/>
                <a:buChar char="⚬"/>
              </a:pP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Neue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Lösungswege</a:t>
              </a: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,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Denkweisen</a:t>
              </a: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 &amp;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Handlungsoptionen</a:t>
              </a: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72257" y="4534637"/>
            <a:ext cx="6891432" cy="4450737"/>
            <a:chOff x="0" y="-9525"/>
            <a:chExt cx="9188576" cy="593431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9188576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sz="4500" spc="450" dirty="0">
                  <a:solidFill>
                    <a:srgbClr val="707BFB"/>
                  </a:solidFill>
                  <a:latin typeface="Aileron Heavy Bold"/>
                </a:rPr>
                <a:t>ABENTEUER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50776"/>
              <a:ext cx="9188576" cy="4674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sehr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populär</a:t>
              </a:r>
              <a:endParaRPr lang="en-US" sz="3000" spc="126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Held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bekämpft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Probleme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und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Schwierigkeiten</a:t>
              </a:r>
              <a:endParaRPr lang="en-US" sz="3000" spc="126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Charakterzüge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definieren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→ </a:t>
              </a: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Identifikation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      </a:t>
              </a:r>
            </a:p>
            <a:p>
              <a:pPr>
                <a:lnSpc>
                  <a:spcPts val="4620"/>
                </a:lnSpc>
              </a:pPr>
              <a:endParaRPr lang="en-US" sz="3000" spc="126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2911228">
            <a:off x="4453482" y="5254133"/>
            <a:ext cx="8923051" cy="25339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378994" y="1669264"/>
            <a:ext cx="7853958" cy="3263361"/>
            <a:chOff x="0" y="-9525"/>
            <a:chExt cx="10471944" cy="4351147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0471944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400"/>
                </a:lnSpc>
              </a:pPr>
              <a:r>
                <a:rPr lang="en-US" sz="4500" spc="450" dirty="0">
                  <a:solidFill>
                    <a:srgbClr val="707BFB"/>
                  </a:solidFill>
                  <a:latin typeface="Aileron Heavy Bold"/>
                </a:rPr>
                <a:t>OPFER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50776"/>
              <a:ext cx="10471944" cy="30908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just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Opferungen</a:t>
              </a:r>
              <a:r>
                <a:rPr lang="en-US" sz="3000" spc="126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</a:p>
            <a:p>
              <a:pPr marL="604519" lvl="1" indent="-302260" algn="just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707BFB"/>
                  </a:solidFill>
                  <a:latin typeface="Courier" pitchFamily="2" charset="0"/>
                </a:rPr>
                <a:t>Ziel</a:t>
              </a: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erreichen</a:t>
              </a: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604519" lvl="1" indent="-302260" algn="just">
                <a:lnSpc>
                  <a:spcPts val="4619"/>
                </a:lnSpc>
                <a:buFont typeface="Arial"/>
                <a:buChar char="•"/>
              </a:pP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Dilemma</a:t>
              </a:r>
            </a:p>
            <a:p>
              <a:pPr algn="just">
                <a:lnSpc>
                  <a:spcPts val="4620"/>
                </a:lnSpc>
              </a:pP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632640" y="5695058"/>
            <a:ext cx="6626660" cy="4270520"/>
            <a:chOff x="0" y="-9525"/>
            <a:chExt cx="8835546" cy="569402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8835546" cy="8887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92"/>
                </a:lnSpc>
              </a:pPr>
              <a:r>
                <a:rPr lang="en-US" sz="4327" spc="432" dirty="0">
                  <a:solidFill>
                    <a:srgbClr val="707BFB"/>
                  </a:solidFill>
                  <a:latin typeface="Aileron Heavy Bold"/>
                </a:rPr>
                <a:t>RÄTSEL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07122"/>
              <a:ext cx="8835546" cy="4477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1294" lvl="1" indent="-290647">
                <a:lnSpc>
                  <a:spcPts val="4442"/>
                </a:lnSpc>
                <a:buFont typeface="Arial"/>
                <a:buChar char="•"/>
              </a:pP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Rätsel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werden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gelöst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,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Fragen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werden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beantwortet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.</a:t>
              </a:r>
            </a:p>
            <a:p>
              <a:pPr marL="581294" lvl="1" indent="-290647">
                <a:lnSpc>
                  <a:spcPts val="4442"/>
                </a:lnSpc>
                <a:buFont typeface="Arial"/>
                <a:buChar char="•"/>
              </a:pP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Rätsel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im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Fokus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und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nicht</a:t>
              </a:r>
              <a:r>
                <a:rPr lang="en-US" sz="3000" spc="121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1" dirty="0" err="1">
                  <a:solidFill>
                    <a:srgbClr val="707BFB"/>
                  </a:solidFill>
                  <a:latin typeface="Courier" pitchFamily="2" charset="0"/>
                </a:rPr>
                <a:t>Figuren</a:t>
              </a:r>
              <a:endParaRPr lang="en-US" sz="3000" spc="121" dirty="0">
                <a:solidFill>
                  <a:srgbClr val="707BFB"/>
                </a:solidFill>
                <a:latin typeface="Courier" pitchFamily="2" charset="0"/>
              </a:endParaRPr>
            </a:p>
            <a:p>
              <a:pPr>
                <a:lnSpc>
                  <a:spcPts val="4442"/>
                </a:lnSpc>
              </a:pPr>
              <a:endParaRPr lang="en-US" sz="3000" spc="121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4453482" y="5254133"/>
            <a:ext cx="8923051" cy="25339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206783" y="1449297"/>
            <a:ext cx="7853958" cy="2673456"/>
            <a:chOff x="0" y="-9525"/>
            <a:chExt cx="10471944" cy="3564607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0471944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400"/>
                </a:lnSpc>
              </a:pPr>
              <a:r>
                <a:rPr lang="en-US" sz="4500" spc="450" dirty="0">
                  <a:solidFill>
                    <a:srgbClr val="707BFB"/>
                  </a:solidFill>
                  <a:latin typeface="Aileron Heavy Bold"/>
                </a:rPr>
                <a:t>VERLIERER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250776"/>
              <a:ext cx="10471944" cy="23043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keine</a:t>
              </a: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Sympathie</a:t>
              </a: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604520" lvl="1" indent="-302260">
                <a:lnSpc>
                  <a:spcPts val="4620"/>
                </a:lnSpc>
                <a:buFont typeface="Arial"/>
                <a:buChar char="•"/>
              </a:pP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Lehre</a:t>
              </a:r>
              <a:r>
                <a:rPr lang="en-US" sz="3000" spc="125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ziehen</a:t>
              </a: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  <a:p>
              <a:pPr>
                <a:lnSpc>
                  <a:spcPts val="4619"/>
                </a:lnSpc>
              </a:pPr>
              <a:endParaRPr lang="en-US" sz="3000" spc="125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78994" y="6283041"/>
            <a:ext cx="6891432" cy="2681022"/>
            <a:chOff x="0" y="-9525"/>
            <a:chExt cx="9188576" cy="357469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9188576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sz="4500" spc="450" dirty="0">
                  <a:solidFill>
                    <a:srgbClr val="707BFB"/>
                  </a:solidFill>
                  <a:latin typeface="Aileron Heavy Bold"/>
                </a:rPr>
                <a:t>RIVALITÄT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50776"/>
              <a:ext cx="9188576" cy="23143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54" dirty="0" err="1">
                  <a:solidFill>
                    <a:srgbClr val="707BFB"/>
                  </a:solidFill>
                  <a:latin typeface="Courier" pitchFamily="2" charset="0"/>
                </a:rPr>
                <a:t>gleiche</a:t>
              </a:r>
              <a:r>
                <a:rPr lang="en-US" sz="3000" spc="54" dirty="0">
                  <a:solidFill>
                    <a:srgbClr val="707BFB"/>
                  </a:solidFill>
                  <a:latin typeface="Courier" pitchFamily="2" charset="0"/>
                </a:rPr>
                <a:t> </a:t>
              </a:r>
              <a:r>
                <a:rPr lang="en-US" sz="3000" spc="54" dirty="0" err="1">
                  <a:solidFill>
                    <a:srgbClr val="707BFB"/>
                  </a:solidFill>
                  <a:latin typeface="Courier" pitchFamily="2" charset="0"/>
                </a:rPr>
                <a:t>Ziele</a:t>
              </a:r>
              <a:endParaRPr lang="en-US" sz="3000" spc="54" dirty="0">
                <a:solidFill>
                  <a:srgbClr val="707BFB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5" dirty="0" err="1">
                  <a:solidFill>
                    <a:srgbClr val="707BFB"/>
                  </a:solidFill>
                  <a:latin typeface="Courier" pitchFamily="2" charset="0"/>
                </a:rPr>
                <a:t>H</a:t>
              </a:r>
              <a:r>
                <a:rPr lang="en-US" sz="3000" spc="54" dirty="0" err="1">
                  <a:solidFill>
                    <a:srgbClr val="707BFB"/>
                  </a:solidFill>
                  <a:latin typeface="Courier" pitchFamily="2" charset="0"/>
                </a:rPr>
                <a:t>ürden</a:t>
              </a:r>
              <a:endParaRPr lang="en-US" sz="3000" spc="54" dirty="0">
                <a:solidFill>
                  <a:srgbClr val="707BFB"/>
                </a:solidFill>
                <a:latin typeface="Courier" pitchFamily="2" charset="0"/>
              </a:endParaRPr>
            </a:p>
            <a:p>
              <a:pPr>
                <a:lnSpc>
                  <a:spcPts val="4620"/>
                </a:lnSpc>
              </a:pPr>
              <a:endParaRPr lang="en-US" sz="3000" spc="54" dirty="0">
                <a:solidFill>
                  <a:srgbClr val="707BFB"/>
                </a:solidFill>
                <a:latin typeface="Courier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91453" y="-1842109"/>
            <a:ext cx="6442066" cy="644206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73594" y="1412969"/>
            <a:ext cx="16226962" cy="2066149"/>
            <a:chOff x="0" y="0"/>
            <a:chExt cx="11527176" cy="404432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1527176" cy="4044325"/>
              <a:chOff x="0" y="0"/>
              <a:chExt cx="19358624" cy="6792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358625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19358625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19358625" y="6791999"/>
                    </a:lnTo>
                    <a:lnTo>
                      <a:pt x="19358625" y="0"/>
                    </a:lnTo>
                    <a:lnTo>
                      <a:pt x="0" y="0"/>
                    </a:lnTo>
                    <a:close/>
                    <a:moveTo>
                      <a:pt x="19297664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19297664" y="59690"/>
                    </a:lnTo>
                    <a:lnTo>
                      <a:pt x="19297664" y="6731040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942887" y="777987"/>
              <a:ext cx="9704793" cy="2530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DIE 3 AKTE STRUKTUR</a:t>
              </a:r>
            </a:p>
          </p:txBody>
        </p:sp>
      </p:grpSp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B25916D2-224B-A44B-B695-F632D5483E63}"/>
              </a:ext>
            </a:extLst>
          </p:cNvPr>
          <p:cNvCxnSpPr>
            <a:cxnSpLocks/>
          </p:cNvCxnSpPr>
          <p:nvPr/>
        </p:nvCxnSpPr>
        <p:spPr>
          <a:xfrm flipV="1">
            <a:off x="1716773" y="7857564"/>
            <a:ext cx="15397633" cy="3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3B1FDEE5-27CA-A04C-92CF-4E768AA496A0}"/>
              </a:ext>
            </a:extLst>
          </p:cNvPr>
          <p:cNvCxnSpPr>
            <a:cxnSpLocks/>
          </p:cNvCxnSpPr>
          <p:nvPr/>
        </p:nvCxnSpPr>
        <p:spPr>
          <a:xfrm flipV="1">
            <a:off x="2091838" y="4784410"/>
            <a:ext cx="10100162" cy="307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6E3BA59-3325-1641-9547-AE15B0B5E41D}"/>
              </a:ext>
            </a:extLst>
          </p:cNvPr>
          <p:cNvCxnSpPr>
            <a:cxnSpLocks/>
          </p:cNvCxnSpPr>
          <p:nvPr/>
        </p:nvCxnSpPr>
        <p:spPr>
          <a:xfrm>
            <a:off x="12192000" y="4784410"/>
            <a:ext cx="3957452" cy="307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F6CAC8B3-F5EB-9548-8C29-C42E3BE6A1D0}"/>
              </a:ext>
            </a:extLst>
          </p:cNvPr>
          <p:cNvCxnSpPr>
            <a:cxnSpLocks/>
          </p:cNvCxnSpPr>
          <p:nvPr/>
        </p:nvCxnSpPr>
        <p:spPr>
          <a:xfrm>
            <a:off x="16149452" y="6552272"/>
            <a:ext cx="46710" cy="172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16846D26-7FC8-AD42-A7A1-D8251121924A}"/>
              </a:ext>
            </a:extLst>
          </p:cNvPr>
          <p:cNvCxnSpPr>
            <a:cxnSpLocks/>
          </p:cNvCxnSpPr>
          <p:nvPr/>
        </p:nvCxnSpPr>
        <p:spPr>
          <a:xfrm>
            <a:off x="12192000" y="4348808"/>
            <a:ext cx="0" cy="412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647093E1-BF9B-0C41-B689-614E488BFA45}"/>
              </a:ext>
            </a:extLst>
          </p:cNvPr>
          <p:cNvCxnSpPr>
            <a:cxnSpLocks/>
          </p:cNvCxnSpPr>
          <p:nvPr/>
        </p:nvCxnSpPr>
        <p:spPr>
          <a:xfrm>
            <a:off x="9415589" y="4631199"/>
            <a:ext cx="0" cy="3263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0CD122C0-3500-4A49-BA32-7391CC11D179}"/>
              </a:ext>
            </a:extLst>
          </p:cNvPr>
          <p:cNvCxnSpPr>
            <a:cxnSpLocks/>
          </p:cNvCxnSpPr>
          <p:nvPr/>
        </p:nvCxnSpPr>
        <p:spPr>
          <a:xfrm>
            <a:off x="6264114" y="5143500"/>
            <a:ext cx="0" cy="333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0D2DA7E3-A0FF-0143-B2B4-99075C63D48D}"/>
              </a:ext>
            </a:extLst>
          </p:cNvPr>
          <p:cNvCxnSpPr>
            <a:cxnSpLocks/>
          </p:cNvCxnSpPr>
          <p:nvPr/>
        </p:nvCxnSpPr>
        <p:spPr>
          <a:xfrm>
            <a:off x="2050274" y="6552272"/>
            <a:ext cx="0" cy="1342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B5E52A21-99D4-1943-9EBB-2A8D351F72E4}"/>
              </a:ext>
            </a:extLst>
          </p:cNvPr>
          <p:cNvSpPr txBox="1"/>
          <p:nvPr/>
        </p:nvSpPr>
        <p:spPr>
          <a:xfrm>
            <a:off x="1632716" y="6057299"/>
            <a:ext cx="193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ourier" pitchFamily="2" charset="0"/>
              </a:rPr>
              <a:t>ANFANG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D8F73B2-571F-B946-B687-DDA91DEB9E3A}"/>
              </a:ext>
            </a:extLst>
          </p:cNvPr>
          <p:cNvSpPr txBox="1"/>
          <p:nvPr/>
        </p:nvSpPr>
        <p:spPr>
          <a:xfrm>
            <a:off x="5458138" y="4782039"/>
            <a:ext cx="222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ourier" pitchFamily="2" charset="0"/>
              </a:rPr>
              <a:t>1. WENDEPUNKT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65008CC-E964-DE46-8683-7D86314E7308}"/>
              </a:ext>
            </a:extLst>
          </p:cNvPr>
          <p:cNvSpPr txBox="1"/>
          <p:nvPr/>
        </p:nvSpPr>
        <p:spPr>
          <a:xfrm>
            <a:off x="8360148" y="4202319"/>
            <a:ext cx="254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ourier" pitchFamily="2" charset="0"/>
              </a:rPr>
              <a:t>ZENTRALER PUNKT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CC2C21F-E022-0A4C-9E62-74FE7C2C11E5}"/>
              </a:ext>
            </a:extLst>
          </p:cNvPr>
          <p:cNvSpPr txBox="1"/>
          <p:nvPr/>
        </p:nvSpPr>
        <p:spPr>
          <a:xfrm>
            <a:off x="11206783" y="3890237"/>
            <a:ext cx="222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ourier" pitchFamily="2" charset="0"/>
              </a:rPr>
              <a:t>2. WENDEPUNKT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0C98F26-1F1C-FC4C-B081-4E504B93360F}"/>
              </a:ext>
            </a:extLst>
          </p:cNvPr>
          <p:cNvSpPr txBox="1"/>
          <p:nvPr/>
        </p:nvSpPr>
        <p:spPr>
          <a:xfrm>
            <a:off x="15896392" y="6105186"/>
            <a:ext cx="222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ourier" pitchFamily="2" charset="0"/>
              </a:rPr>
              <a:t>ENDE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748E2F1-3EC3-AF45-A75B-83AF525BCB17}"/>
              </a:ext>
            </a:extLst>
          </p:cNvPr>
          <p:cNvSpPr txBox="1"/>
          <p:nvPr/>
        </p:nvSpPr>
        <p:spPr>
          <a:xfrm>
            <a:off x="2907587" y="8238815"/>
            <a:ext cx="222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" pitchFamily="2" charset="0"/>
              </a:rPr>
              <a:t>1. AKT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3A5FE39-610F-BE48-9758-F4DFABD162B2}"/>
              </a:ext>
            </a:extLst>
          </p:cNvPr>
          <p:cNvSpPr txBox="1"/>
          <p:nvPr/>
        </p:nvSpPr>
        <p:spPr>
          <a:xfrm>
            <a:off x="8317236" y="8182665"/>
            <a:ext cx="222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" pitchFamily="2" charset="0"/>
              </a:rPr>
              <a:t>2. AKT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2DD11AF-ED2E-D342-98F4-AAF9B0394FE7}"/>
              </a:ext>
            </a:extLst>
          </p:cNvPr>
          <p:cNvSpPr txBox="1"/>
          <p:nvPr/>
        </p:nvSpPr>
        <p:spPr>
          <a:xfrm>
            <a:off x="13443471" y="8115203"/>
            <a:ext cx="222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ourier" pitchFamily="2" charset="0"/>
              </a:rPr>
              <a:t>3. AKT</a:t>
            </a:r>
          </a:p>
        </p:txBody>
      </p:sp>
    </p:spTree>
    <p:extLst>
      <p:ext uri="{BB962C8B-B14F-4D97-AF65-F5344CB8AC3E}">
        <p14:creationId xmlns:p14="http://schemas.microsoft.com/office/powerpoint/2010/main" val="124466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8" name="AutoShape 8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9" name="Group 9"/>
          <p:cNvGrpSpPr/>
          <p:nvPr/>
        </p:nvGrpSpPr>
        <p:grpSpPr>
          <a:xfrm>
            <a:off x="1028700" y="3626878"/>
            <a:ext cx="16230600" cy="3033244"/>
            <a:chOff x="0" y="0"/>
            <a:chExt cx="21640800" cy="4044325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1640800" cy="4044325"/>
              <a:chOff x="0" y="0"/>
              <a:chExt cx="36343342" cy="6792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36343341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36343341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36343341" y="6791999"/>
                    </a:lnTo>
                    <a:lnTo>
                      <a:pt x="36343341" y="0"/>
                    </a:lnTo>
                    <a:lnTo>
                      <a:pt x="0" y="0"/>
                    </a:lnTo>
                    <a:close/>
                    <a:moveTo>
                      <a:pt x="36282381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36282381" y="59690"/>
                    </a:lnTo>
                    <a:lnTo>
                      <a:pt x="36282381" y="6731040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392066" y="777986"/>
              <a:ext cx="18856668" cy="2545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F8F7ED"/>
                  </a:solidFill>
                  <a:latin typeface="Aileron Heavy Bold"/>
                </a:rPr>
                <a:t>WAS IST STUDIO- UND LIVEPRODUKTION?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8" name="AutoShape 8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9" name="TextBox 9"/>
          <p:cNvSpPr txBox="1"/>
          <p:nvPr/>
        </p:nvSpPr>
        <p:spPr>
          <a:xfrm>
            <a:off x="1028700" y="2325688"/>
            <a:ext cx="16230600" cy="563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Produktion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von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Fernsehprogrammen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oder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für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Social Media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genaue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Planung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von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Anfang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bis Ende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wird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meistens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in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einem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Studio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aufgenommen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mehrere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Aufgabengebiete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Produktionsstätte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Fernsehproduktion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Interviews</a:t>
            </a:r>
          </a:p>
          <a:p>
            <a:pPr marL="1511300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Live </a:t>
            </a: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Übertragung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72257" y="1085850"/>
            <a:ext cx="13445300" cy="189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70"/>
              </a:lnSpc>
            </a:pPr>
            <a:r>
              <a:rPr lang="en-US" sz="6700" spc="201" dirty="0">
                <a:solidFill>
                  <a:srgbClr val="F8F7ED"/>
                </a:solidFill>
                <a:latin typeface="Aileron Heavy Bold"/>
              </a:rPr>
              <a:t>STORYTELLING &amp; STUDIO-/LIVEPRODUKTION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72257" y="5440397"/>
            <a:ext cx="5673558" cy="2736323"/>
            <a:chOff x="0" y="-76200"/>
            <a:chExt cx="7564744" cy="3648429"/>
          </a:xfrm>
        </p:grpSpPr>
        <p:sp>
          <p:nvSpPr>
            <p:cNvPr id="8" name="TextBox 8"/>
            <p:cNvSpPr txBox="1"/>
            <p:nvPr/>
          </p:nvSpPr>
          <p:spPr>
            <a:xfrm>
              <a:off x="0" y="-76200"/>
              <a:ext cx="7564744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b="1" spc="525" dirty="0">
                  <a:solidFill>
                    <a:srgbClr val="F8F7ED"/>
                  </a:solidFill>
                  <a:latin typeface="Anonymous Pro"/>
                </a:rPr>
                <a:t>STUDIOPRODUKTION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10018"/>
              <a:ext cx="7564744" cy="2462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4"/>
                </a:lnSpc>
              </a:pP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individueller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Strahlungstag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,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mit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vorproduzierung</a:t>
              </a:r>
              <a:endParaRPr lang="en-US" sz="2500" spc="125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algn="ctr">
                <a:lnSpc>
                  <a:spcPts val="3625"/>
                </a:lnSpc>
              </a:pPr>
              <a:endParaRPr lang="en-US" sz="3000" spc="125" dirty="0">
                <a:solidFill>
                  <a:srgbClr val="F8F7ED"/>
                </a:solidFill>
                <a:latin typeface="Courier" pitchFamily="2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992123" y="5497547"/>
            <a:ext cx="5673558" cy="2174745"/>
            <a:chOff x="0" y="0"/>
            <a:chExt cx="7564744" cy="289965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7564744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spc="525" dirty="0">
                  <a:solidFill>
                    <a:srgbClr val="F8F7ED"/>
                  </a:solidFill>
                  <a:latin typeface="Anonymous Pro"/>
                </a:rPr>
                <a:t>LIVEPRODUKTION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10018"/>
              <a:ext cx="7564744" cy="1789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4"/>
                </a:lnSpc>
              </a:pP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fester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Strahlungstag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,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ohne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Vorproduzierung</a:t>
              </a:r>
              <a:endParaRPr lang="en-US" sz="2500" spc="125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algn="ctr">
                <a:lnSpc>
                  <a:spcPts val="3625"/>
                </a:lnSpc>
              </a:pPr>
              <a:endParaRPr lang="en-US" sz="2500" spc="125" dirty="0">
                <a:solidFill>
                  <a:srgbClr val="F8F7ED"/>
                </a:solidFill>
                <a:latin typeface="Anonymous Pr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685143" y="3124126"/>
            <a:ext cx="16574157" cy="5779189"/>
            <a:chOff x="0" y="0"/>
            <a:chExt cx="37112631" cy="129406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7112631" cy="12940681"/>
            </a:xfrm>
            <a:custGeom>
              <a:avLst/>
              <a:gdLst/>
              <a:ahLst/>
              <a:cxnLst/>
              <a:rect l="l" t="t" r="r" b="b"/>
              <a:pathLst>
                <a:path w="37112631" h="12940681">
                  <a:moveTo>
                    <a:pt x="0" y="0"/>
                  </a:moveTo>
                  <a:lnTo>
                    <a:pt x="0" y="12940681"/>
                  </a:lnTo>
                  <a:lnTo>
                    <a:pt x="37112631" y="12940681"/>
                  </a:lnTo>
                  <a:lnTo>
                    <a:pt x="37112631" y="0"/>
                  </a:lnTo>
                  <a:lnTo>
                    <a:pt x="0" y="0"/>
                  </a:lnTo>
                  <a:close/>
                  <a:moveTo>
                    <a:pt x="37051670" y="12879722"/>
                  </a:moveTo>
                  <a:lnTo>
                    <a:pt x="59690" y="12879722"/>
                  </a:lnTo>
                  <a:lnTo>
                    <a:pt x="59690" y="59690"/>
                  </a:lnTo>
                  <a:lnTo>
                    <a:pt x="37051670" y="59690"/>
                  </a:lnTo>
                  <a:lnTo>
                    <a:pt x="37051670" y="12879722"/>
                  </a:lnTo>
                  <a:close/>
                </a:path>
              </a:pathLst>
            </a:custGeom>
            <a:solidFill>
              <a:srgbClr val="F8F7E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1406149"/>
            <a:ext cx="15887043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500" spc="220" dirty="0">
                <a:solidFill>
                  <a:srgbClr val="F8F7ED"/>
                </a:solidFill>
                <a:latin typeface="Aileron Heavy"/>
              </a:rPr>
              <a:t>DIE AUFGABENGEBIETE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6905" y="3620644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Ablaufregie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66905" y="4346973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525" dirty="0" err="1">
                <a:solidFill>
                  <a:srgbClr val="F8F7ED"/>
                </a:solidFill>
                <a:latin typeface="Courier" pitchFamily="2" charset="0"/>
              </a:rPr>
              <a:t>Aufnahmeleitung</a:t>
            </a:r>
            <a:endParaRPr lang="en-US" sz="35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66905" y="5138068"/>
            <a:ext cx="617306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Außenmoderation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66905" y="5937520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Bildregie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66905" y="6731683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Grafik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66905" y="7516252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Kamera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86027" y="3620644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Making Of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39970" y="4346973"/>
            <a:ext cx="6976779" cy="584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Technisches</a:t>
            </a: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 Department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486027" y="5067300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Ton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439970" y="5937520"/>
            <a:ext cx="5640782" cy="58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Reportageteam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439970" y="6731683"/>
            <a:ext cx="5640782" cy="58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Social Media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439970" y="7516252"/>
            <a:ext cx="564078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000" spc="525" dirty="0" err="1">
                <a:solidFill>
                  <a:srgbClr val="F8F7ED"/>
                </a:solidFill>
                <a:latin typeface="Courier" pitchFamily="2" charset="0"/>
              </a:rPr>
              <a:t>Szenenbild</a:t>
            </a:r>
            <a:endParaRPr lang="en-US" sz="3000" spc="525" dirty="0">
              <a:solidFill>
                <a:srgbClr val="F8F7ED"/>
              </a:solidFill>
              <a:latin typeface="Couri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8" name="AutoShape 8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9" name="Group 9"/>
          <p:cNvGrpSpPr/>
          <p:nvPr/>
        </p:nvGrpSpPr>
        <p:grpSpPr>
          <a:xfrm>
            <a:off x="887444" y="1191928"/>
            <a:ext cx="16871672" cy="2099794"/>
            <a:chOff x="0" y="0"/>
            <a:chExt cx="22495562" cy="2799725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495562" cy="2799725"/>
              <a:chOff x="0" y="0"/>
              <a:chExt cx="37778821" cy="470183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37778820" cy="4701831"/>
              </a:xfrm>
              <a:custGeom>
                <a:avLst/>
                <a:gdLst/>
                <a:ahLst/>
                <a:cxnLst/>
                <a:rect l="l" t="t" r="r" b="b"/>
                <a:pathLst>
                  <a:path w="37778820" h="4701831">
                    <a:moveTo>
                      <a:pt x="0" y="0"/>
                    </a:moveTo>
                    <a:lnTo>
                      <a:pt x="0" y="4701831"/>
                    </a:lnTo>
                    <a:lnTo>
                      <a:pt x="37778820" y="4701831"/>
                    </a:lnTo>
                    <a:lnTo>
                      <a:pt x="37778820" y="0"/>
                    </a:lnTo>
                    <a:lnTo>
                      <a:pt x="0" y="0"/>
                    </a:lnTo>
                    <a:close/>
                    <a:moveTo>
                      <a:pt x="37717862" y="4640871"/>
                    </a:moveTo>
                    <a:lnTo>
                      <a:pt x="59690" y="4640871"/>
                    </a:lnTo>
                    <a:lnTo>
                      <a:pt x="59690" y="59690"/>
                    </a:lnTo>
                    <a:lnTo>
                      <a:pt x="37717862" y="59690"/>
                    </a:lnTo>
                    <a:lnTo>
                      <a:pt x="37717862" y="4640871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447050" y="777986"/>
              <a:ext cx="19601463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F8F7ED"/>
                  </a:solidFill>
                  <a:latin typeface="Aileron Heavy Bold"/>
                </a:rPr>
                <a:t>INHALTSVERZEICHNIS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87444" y="3698875"/>
            <a:ext cx="16871672" cy="5611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MOTIVATION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FORSCHUNGSFRAGE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WAS IST STORYTELLING?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DIE VERSCHIEDENEN ARTEN 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VORGEHEN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WAS IST STUDIO-/LIVEPRODUKTION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UNTERSCHIED ZWISCHEN STUDIO- UND LIVEPRODUKTION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DIE AUFGABENGEBIETE</a:t>
            </a:r>
          </a:p>
          <a:p>
            <a:pPr marL="1511300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DER ABLAUF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372257" y="1999175"/>
            <a:ext cx="8118136" cy="6966804"/>
            <a:chOff x="0" y="0"/>
            <a:chExt cx="10824181" cy="9289073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0824181" cy="2470738"/>
              <a:chOff x="0" y="0"/>
              <a:chExt cx="18178021" cy="414933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8178021" cy="4149333"/>
              </a:xfrm>
              <a:custGeom>
                <a:avLst/>
                <a:gdLst/>
                <a:ahLst/>
                <a:cxnLst/>
                <a:rect l="l" t="t" r="r" b="b"/>
                <a:pathLst>
                  <a:path w="18178021" h="4149333">
                    <a:moveTo>
                      <a:pt x="0" y="0"/>
                    </a:moveTo>
                    <a:lnTo>
                      <a:pt x="0" y="4149333"/>
                    </a:lnTo>
                    <a:lnTo>
                      <a:pt x="18178021" y="4149333"/>
                    </a:lnTo>
                    <a:lnTo>
                      <a:pt x="18178021" y="0"/>
                    </a:lnTo>
                    <a:lnTo>
                      <a:pt x="0" y="0"/>
                    </a:lnTo>
                    <a:close/>
                    <a:moveTo>
                      <a:pt x="18117062" y="4088373"/>
                    </a:moveTo>
                    <a:lnTo>
                      <a:pt x="59690" y="4088373"/>
                    </a:lnTo>
                    <a:lnTo>
                      <a:pt x="59690" y="59690"/>
                    </a:lnTo>
                    <a:lnTo>
                      <a:pt x="18117062" y="59690"/>
                    </a:lnTo>
                    <a:lnTo>
                      <a:pt x="18117062" y="4088373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61137" y="613492"/>
              <a:ext cx="9499111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F8F7ED"/>
                  </a:solidFill>
                  <a:latin typeface="Aileron Heavy Bold"/>
                </a:rPr>
                <a:t>DER ABLAUF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041976"/>
              <a:ext cx="10821385" cy="6247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Ablaufplan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/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Struktur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muss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erstellt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werden</a:t>
              </a: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Technische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Geräte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werden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geprüft</a:t>
              </a: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Testaufnahmen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werden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gestartet</a:t>
              </a: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Studio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wird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vorbereitet</a:t>
              </a: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marL="604519" lvl="1" indent="-302260">
                <a:lnSpc>
                  <a:spcPts val="4619"/>
                </a:lnSpc>
                <a:buFont typeface="Arial"/>
                <a:buChar char="•"/>
              </a:pP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Skripte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werden</a:t>
              </a:r>
              <a:r>
                <a:rPr lang="en-US" sz="30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3000" spc="126" dirty="0" err="1">
                  <a:solidFill>
                    <a:srgbClr val="F8F7ED"/>
                  </a:solidFill>
                  <a:latin typeface="Courier" pitchFamily="2" charset="0"/>
                </a:rPr>
                <a:t>geschrieben</a:t>
              </a: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>
                <a:lnSpc>
                  <a:spcPts val="4620"/>
                </a:lnSpc>
              </a:pPr>
              <a:endParaRPr lang="en-US" sz="3000" spc="126" dirty="0">
                <a:solidFill>
                  <a:srgbClr val="F8F7ED"/>
                </a:solidFill>
                <a:latin typeface="Courier" pitchFamily="2" charset="0"/>
              </a:endParaRP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alphaModFix amt="59000"/>
          </a:blip>
          <a:srcRect/>
          <a:stretch>
            <a:fillRect/>
          </a:stretch>
        </p:blipFill>
        <p:spPr>
          <a:xfrm>
            <a:off x="10817679" y="2673804"/>
            <a:ext cx="5781806" cy="6022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3726573"/>
            <a:ext cx="16230600" cy="2833854"/>
            <a:chOff x="0" y="0"/>
            <a:chExt cx="21640800" cy="377847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1640800" cy="3778472"/>
              <a:chOff x="0" y="0"/>
              <a:chExt cx="36343342" cy="634552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6343341" cy="6345528"/>
              </a:xfrm>
              <a:custGeom>
                <a:avLst/>
                <a:gdLst/>
                <a:ahLst/>
                <a:cxnLst/>
                <a:rect l="l" t="t" r="r" b="b"/>
                <a:pathLst>
                  <a:path w="36343341" h="6345528">
                    <a:moveTo>
                      <a:pt x="0" y="0"/>
                    </a:moveTo>
                    <a:lnTo>
                      <a:pt x="0" y="6345528"/>
                    </a:lnTo>
                    <a:lnTo>
                      <a:pt x="36343341" y="6345528"/>
                    </a:lnTo>
                    <a:lnTo>
                      <a:pt x="36343341" y="0"/>
                    </a:lnTo>
                    <a:lnTo>
                      <a:pt x="0" y="0"/>
                    </a:lnTo>
                    <a:close/>
                    <a:moveTo>
                      <a:pt x="36282381" y="6284568"/>
                    </a:moveTo>
                    <a:lnTo>
                      <a:pt x="59690" y="6284568"/>
                    </a:lnTo>
                    <a:lnTo>
                      <a:pt x="59690" y="59690"/>
                    </a:lnTo>
                    <a:lnTo>
                      <a:pt x="36282381" y="59690"/>
                    </a:lnTo>
                    <a:lnTo>
                      <a:pt x="36282381" y="6284568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770147" y="768461"/>
              <a:ext cx="18219509" cy="2289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00"/>
                </a:lnSpc>
              </a:pPr>
              <a:r>
                <a:rPr lang="en-US" sz="6000" spc="180">
                  <a:solidFill>
                    <a:srgbClr val="707BFB"/>
                  </a:solidFill>
                  <a:latin typeface="Aileron Heavy"/>
                </a:rPr>
                <a:t>STORYTELLING &amp; STUDIO-/LIVEPRODUKTION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AutoShape 11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2" name="AutoShape 12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356310" y="2135747"/>
            <a:ext cx="13664631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180" dirty="0">
                <a:solidFill>
                  <a:srgbClr val="707BFB"/>
                </a:solidFill>
                <a:latin typeface="Aileron Heavy"/>
              </a:rPr>
              <a:t>DIE VERBINDUNG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4397829"/>
            <a:ext cx="16230600" cy="310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Publikum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leiten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beeinflussen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Aufmerksamkeit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Interesse</a:t>
            </a: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Beziehungen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aufbauen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verstärken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950"/>
              </a:lnSpc>
            </a:pPr>
            <a:endParaRPr lang="en-US" sz="1200" spc="54" dirty="0">
              <a:solidFill>
                <a:srgbClr val="707BFB"/>
              </a:solidFill>
              <a:latin typeface="Arimo"/>
            </a:endParaRPr>
          </a:p>
        </p:txBody>
      </p:sp>
      <p:sp>
        <p:nvSpPr>
          <p:cNvPr id="9" name="AutoShape 9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0" name="AutoShape 10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24485" y="4398084"/>
            <a:ext cx="14834231" cy="345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Verbindung</a:t>
            </a:r>
            <a:r>
              <a:rPr lang="en-US" sz="3000" spc="126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aufbauen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Interesse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wecken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</a:p>
          <a:p>
            <a:pPr marL="604520" lvl="1" indent="-302260">
              <a:lnSpc>
                <a:spcPts val="4620"/>
              </a:lnSpc>
              <a:buFont typeface="Arial"/>
              <a:buChar char="•"/>
            </a:pP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an die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Geschichte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fesseln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Interaktion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Sympathie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620"/>
              </a:lnSpc>
            </a:pPr>
            <a:endParaRPr lang="en-US" sz="2800" spc="128" dirty="0">
              <a:solidFill>
                <a:srgbClr val="707BFB"/>
              </a:solidFill>
              <a:latin typeface="Anonymous Pr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6789" y="849030"/>
            <a:ext cx="14649623" cy="329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89"/>
              </a:lnSpc>
            </a:pPr>
            <a:r>
              <a:rPr lang="en-US" sz="5900" spc="177" dirty="0">
                <a:solidFill>
                  <a:srgbClr val="707BFB"/>
                </a:solidFill>
                <a:latin typeface="Aileron Heavy"/>
              </a:rPr>
              <a:t>WELCHE ZIELE UND FOLGEN HAT DAS STORYTELLING BEZOGEN AUF DIE ERREICHBARKEIT DER ZUSCHAUER?</a:t>
            </a:r>
          </a:p>
          <a:p>
            <a:pPr>
              <a:lnSpc>
                <a:spcPts val="6490"/>
              </a:lnSpc>
            </a:pPr>
            <a:endParaRPr lang="en-US" sz="5900" spc="177" dirty="0">
              <a:solidFill>
                <a:srgbClr val="707BFB"/>
              </a:solidFill>
              <a:latin typeface="Aileron Heavy"/>
            </a:endParaRPr>
          </a:p>
        </p:txBody>
      </p:sp>
      <p:sp>
        <p:nvSpPr>
          <p:cNvPr id="9" name="AutoShape 9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0" name="AutoShape 10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372257" y="4216906"/>
            <a:ext cx="6577560" cy="1853187"/>
            <a:chOff x="0" y="0"/>
            <a:chExt cx="8770080" cy="247091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8770080" cy="2470916"/>
              <a:chOff x="0" y="0"/>
              <a:chExt cx="14728384" cy="414963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728385" cy="4149632"/>
              </a:xfrm>
              <a:custGeom>
                <a:avLst/>
                <a:gdLst/>
                <a:ahLst/>
                <a:cxnLst/>
                <a:rect l="l" t="t" r="r" b="b"/>
                <a:pathLst>
                  <a:path w="14728385" h="4149632">
                    <a:moveTo>
                      <a:pt x="0" y="0"/>
                    </a:moveTo>
                    <a:lnTo>
                      <a:pt x="0" y="4149632"/>
                    </a:lnTo>
                    <a:lnTo>
                      <a:pt x="14728385" y="4149632"/>
                    </a:lnTo>
                    <a:lnTo>
                      <a:pt x="14728385" y="0"/>
                    </a:lnTo>
                    <a:lnTo>
                      <a:pt x="0" y="0"/>
                    </a:lnTo>
                    <a:close/>
                    <a:moveTo>
                      <a:pt x="14667424" y="4088672"/>
                    </a:moveTo>
                    <a:lnTo>
                      <a:pt x="59690" y="4088672"/>
                    </a:lnTo>
                    <a:lnTo>
                      <a:pt x="59690" y="59690"/>
                    </a:lnTo>
                    <a:lnTo>
                      <a:pt x="14667424" y="59690"/>
                    </a:lnTo>
                    <a:lnTo>
                      <a:pt x="14667424" y="4088672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83234" y="613581"/>
              <a:ext cx="7403611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F8F7ED"/>
                  </a:solidFill>
                  <a:latin typeface="Aileron Heavy Bold"/>
                </a:rPr>
                <a:t>DIE THESE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44000" y="2437152"/>
            <a:ext cx="7701712" cy="6322950"/>
            <a:chOff x="0" y="-76200"/>
            <a:chExt cx="10268950" cy="843059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en-US" sz="3500" spc="525" dirty="0">
                  <a:solidFill>
                    <a:srgbClr val="F8F7ED"/>
                  </a:solidFill>
                  <a:latin typeface="Anonymous Pro"/>
                </a:rPr>
                <a:t>FORSCHUNGSFRAGE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086770"/>
              <a:ext cx="10268950" cy="22676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19"/>
                </a:lnSpc>
              </a:pP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Quiz/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Spiele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/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Rätsel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einbauen</a:t>
              </a:r>
              <a:endParaRPr lang="en-US" sz="28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>
                <a:lnSpc>
                  <a:spcPts val="4619"/>
                </a:lnSpc>
              </a:pP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andere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Plattformen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nutzen</a:t>
              </a:r>
              <a:endParaRPr lang="en-US" sz="2800" spc="126" dirty="0">
                <a:solidFill>
                  <a:srgbClr val="F8F7ED"/>
                </a:solidFill>
                <a:latin typeface="Courier" pitchFamily="2" charset="0"/>
              </a:endParaRPr>
            </a:p>
            <a:p>
              <a:pPr>
                <a:lnSpc>
                  <a:spcPts val="4620"/>
                </a:lnSpc>
              </a:pPr>
              <a:endParaRPr lang="en-US" sz="2800" spc="126" dirty="0">
                <a:solidFill>
                  <a:srgbClr val="F8F7ED"/>
                </a:solidFill>
                <a:latin typeface="Anonymous Pro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78939"/>
              <a:ext cx="10268950" cy="38774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Welches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Konzept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können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wir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entwickeln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um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bei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einer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Studioproduktion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und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Livesendung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,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mehr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Klicks in Social Media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generieren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zu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800" spc="126" dirty="0" err="1">
                  <a:solidFill>
                    <a:srgbClr val="F8F7ED"/>
                  </a:solidFill>
                  <a:latin typeface="Courier" pitchFamily="2" charset="0"/>
                </a:rPr>
                <a:t>können</a:t>
              </a:r>
              <a:r>
                <a:rPr lang="en-US" sz="2800" spc="126" dirty="0">
                  <a:solidFill>
                    <a:srgbClr val="F8F7ED"/>
                  </a:solidFill>
                  <a:latin typeface="Courier" pitchFamily="2" charset="0"/>
                </a:rPr>
                <a:t>?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258817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en-US" sz="3500" spc="525" dirty="0">
                  <a:solidFill>
                    <a:srgbClr val="F8F7ED"/>
                  </a:solidFill>
                  <a:latin typeface="Anonymous Pro"/>
                </a:rPr>
                <a:t>LÖSUNG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495425"/>
            <a:ext cx="16230600" cy="1853187"/>
            <a:chOff x="0" y="0"/>
            <a:chExt cx="21640800" cy="24709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1640800" cy="2470916"/>
              <a:chOff x="0" y="0"/>
              <a:chExt cx="36343342" cy="414963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6343341" cy="4149632"/>
              </a:xfrm>
              <a:custGeom>
                <a:avLst/>
                <a:gdLst/>
                <a:ahLst/>
                <a:cxnLst/>
                <a:rect l="l" t="t" r="r" b="b"/>
                <a:pathLst>
                  <a:path w="36343341" h="4149632">
                    <a:moveTo>
                      <a:pt x="0" y="0"/>
                    </a:moveTo>
                    <a:lnTo>
                      <a:pt x="0" y="4149632"/>
                    </a:lnTo>
                    <a:lnTo>
                      <a:pt x="36343341" y="4149632"/>
                    </a:lnTo>
                    <a:lnTo>
                      <a:pt x="36343341" y="0"/>
                    </a:lnTo>
                    <a:lnTo>
                      <a:pt x="0" y="0"/>
                    </a:lnTo>
                    <a:close/>
                    <a:moveTo>
                      <a:pt x="36282381" y="4088672"/>
                    </a:moveTo>
                    <a:lnTo>
                      <a:pt x="59690" y="4088672"/>
                    </a:lnTo>
                    <a:lnTo>
                      <a:pt x="59690" y="59690"/>
                    </a:lnTo>
                    <a:lnTo>
                      <a:pt x="36282381" y="59690"/>
                    </a:lnTo>
                    <a:lnTo>
                      <a:pt x="36282381" y="4088672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685930" y="613581"/>
              <a:ext cx="18268941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DAS KONZEPT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3524759"/>
            <a:ext cx="16230600" cy="636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Thema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Rivalität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Quiz,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Fragen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Wettkampf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Reise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mit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Emotionen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Ehrgeiz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Glücklichkeit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Trauer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Zielgruppe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erweitern</a:t>
            </a:r>
            <a:endParaRPr lang="en-US" sz="3000" spc="135" dirty="0">
              <a:solidFill>
                <a:srgbClr val="707BFB"/>
              </a:solidFill>
              <a:latin typeface="Courier" pitchFamily="2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v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erschiedene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Literaturen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Teammitglieder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Reichweite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G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ewinne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Spenden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</a:t>
            </a: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Bibliotheken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Kitas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</a:rPr>
              <a:t>Schulen</a:t>
            </a: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950"/>
              </a:lnSpc>
            </a:pPr>
            <a:endParaRPr lang="en-US" sz="3000" spc="54" dirty="0">
              <a:solidFill>
                <a:srgbClr val="707BFB"/>
              </a:solidFill>
              <a:latin typeface="Couri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72257" y="337820"/>
            <a:ext cx="15543485" cy="338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180" dirty="0">
                <a:solidFill>
                  <a:srgbClr val="F8F7ED"/>
                </a:solidFill>
                <a:latin typeface="Aileron Heavy Bold"/>
              </a:rPr>
              <a:t>WANN &amp; WIE WIRD DAS STORYTELLING IN EINER STUDIO-/LVEPRODUKTION EINGESETZT?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4400" y="4664763"/>
            <a:ext cx="7462084" cy="2174745"/>
            <a:chOff x="0" y="0"/>
            <a:chExt cx="9949446" cy="2899659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9949446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spc="525" dirty="0">
                  <a:solidFill>
                    <a:srgbClr val="F8F7ED"/>
                  </a:solidFill>
                  <a:latin typeface="Anonymous Pro"/>
                </a:rPr>
                <a:t>VORPRODUKTION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10018"/>
              <a:ext cx="9949446" cy="1789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4"/>
                </a:lnSpc>
              </a:pP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Werbung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durch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Zuschauer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,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Teammitglieder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und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Veranstalter</a:t>
              </a:r>
              <a:endParaRPr lang="en-US" sz="2500" spc="125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algn="ctr">
                <a:lnSpc>
                  <a:spcPts val="3625"/>
                </a:lnSpc>
              </a:pPr>
              <a:endParaRPr lang="en-US" sz="2500" spc="125" dirty="0">
                <a:solidFill>
                  <a:srgbClr val="F8F7ED"/>
                </a:solidFill>
                <a:latin typeface="Anonymous Pro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31193" y="4130400"/>
            <a:ext cx="7584549" cy="4075985"/>
            <a:chOff x="0" y="-76200"/>
            <a:chExt cx="10112731" cy="543464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0112731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spc="525">
                  <a:solidFill>
                    <a:srgbClr val="F8F7ED"/>
                  </a:solidFill>
                  <a:latin typeface="Anonymous Pro"/>
                </a:rPr>
                <a:t>IN DER PRODUKTION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10018"/>
              <a:ext cx="10112731" cy="42484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>
                <a:lnSpc>
                  <a:spcPts val="3624"/>
                </a:lnSpc>
                <a:buFont typeface="Arial"/>
                <a:buChar char="•"/>
              </a:pP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Motivationsreden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→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Beziehung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zwischen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Teammitglieder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und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Zuschauer</a:t>
              </a:r>
              <a:endParaRPr lang="en-US" sz="2500" spc="125" dirty="0">
                <a:solidFill>
                  <a:srgbClr val="F8F7ED"/>
                </a:solidFill>
                <a:latin typeface="Courier" pitchFamily="2" charset="0"/>
              </a:endParaRPr>
            </a:p>
            <a:p>
              <a:pPr marL="539749" lvl="1" indent="-269875">
                <a:lnSpc>
                  <a:spcPts val="3624"/>
                </a:lnSpc>
                <a:buFont typeface="Arial"/>
                <a:buChar char="•"/>
              </a:pP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Helden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Rolle →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Teammitglieder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und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vereinzelte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Zuschauer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 (Random </a:t>
              </a:r>
              <a:r>
                <a:rPr lang="en-US" sz="2500" spc="125" dirty="0" err="1">
                  <a:solidFill>
                    <a:srgbClr val="F8F7ED"/>
                  </a:solidFill>
                  <a:latin typeface="Courier" pitchFamily="2" charset="0"/>
                </a:rPr>
                <a:t>Prinzip</a:t>
              </a:r>
              <a:r>
                <a:rPr lang="en-US" sz="2500" spc="125" dirty="0">
                  <a:solidFill>
                    <a:srgbClr val="F8F7ED"/>
                  </a:solidFill>
                  <a:latin typeface="Courier" pitchFamily="2" charset="0"/>
                </a:rPr>
                <a:t>)</a:t>
              </a:r>
            </a:p>
            <a:p>
              <a:pPr algn="ctr">
                <a:lnSpc>
                  <a:spcPts val="3625"/>
                </a:lnSpc>
              </a:pPr>
              <a:endParaRPr lang="en-US" sz="2500" spc="125" dirty="0">
                <a:solidFill>
                  <a:srgbClr val="F8F7ED"/>
                </a:solidFill>
                <a:latin typeface="Anonymous Pr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91838" y="4097658"/>
            <a:ext cx="5908198" cy="2099794"/>
            <a:chOff x="0" y="0"/>
            <a:chExt cx="7877597" cy="279972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7877597" cy="2799725"/>
              <a:chOff x="0" y="0"/>
              <a:chExt cx="13229558" cy="470183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3229558" cy="4701831"/>
              </a:xfrm>
              <a:custGeom>
                <a:avLst/>
                <a:gdLst/>
                <a:ahLst/>
                <a:cxnLst/>
                <a:rect l="l" t="t" r="r" b="b"/>
                <a:pathLst>
                  <a:path w="13229558" h="4701831">
                    <a:moveTo>
                      <a:pt x="0" y="0"/>
                    </a:moveTo>
                    <a:lnTo>
                      <a:pt x="0" y="4701831"/>
                    </a:lnTo>
                    <a:lnTo>
                      <a:pt x="13229558" y="4701831"/>
                    </a:lnTo>
                    <a:lnTo>
                      <a:pt x="13229558" y="0"/>
                    </a:lnTo>
                    <a:lnTo>
                      <a:pt x="0" y="0"/>
                    </a:lnTo>
                    <a:close/>
                    <a:moveTo>
                      <a:pt x="13168598" y="4640871"/>
                    </a:moveTo>
                    <a:lnTo>
                      <a:pt x="59690" y="4640871"/>
                    </a:lnTo>
                    <a:lnTo>
                      <a:pt x="59690" y="59690"/>
                    </a:lnTo>
                    <a:lnTo>
                      <a:pt x="13168598" y="59690"/>
                    </a:lnTo>
                    <a:lnTo>
                      <a:pt x="13168598" y="4640871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644362" y="777986"/>
              <a:ext cx="6632193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707BFB"/>
                  </a:solidFill>
                  <a:latin typeface="Aileron Heavy Bold"/>
                </a:rPr>
                <a:t>DAS FAZIT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048462" y="1898578"/>
            <a:ext cx="7147226" cy="644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2800" spc="126" dirty="0" err="1">
                <a:solidFill>
                  <a:srgbClr val="707BFB"/>
                </a:solidFill>
                <a:latin typeface="Courier" pitchFamily="2" charset="0"/>
              </a:rPr>
              <a:t>Durch</a:t>
            </a:r>
            <a:r>
              <a:rPr lang="en-US" sz="2800" spc="126" dirty="0">
                <a:solidFill>
                  <a:srgbClr val="707BFB"/>
                </a:solidFill>
                <a:latin typeface="Courier" pitchFamily="2" charset="0"/>
              </a:rPr>
              <a:t> die </a:t>
            </a:r>
            <a:r>
              <a:rPr lang="en-US" sz="2800" spc="126" dirty="0" err="1">
                <a:solidFill>
                  <a:srgbClr val="707BFB"/>
                </a:solidFill>
                <a:latin typeface="Courier" pitchFamily="2" charset="0"/>
              </a:rPr>
              <a:t>Maßn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ahmen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könnten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mehr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Klicks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generiert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werden</a:t>
            </a:r>
            <a:endParaRPr lang="en-US" sz="28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Eine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Achterbahn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der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Gefühle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könnten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erzeugt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werden</a:t>
            </a:r>
            <a:endParaRPr lang="en-US" sz="28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Storytelling und Studio-/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Livesendung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bauen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aufeinander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auf</a:t>
            </a:r>
          </a:p>
          <a:p>
            <a:pPr marL="1209040" lvl="2" indent="-403013">
              <a:lnSpc>
                <a:spcPts val="4620"/>
              </a:lnSpc>
              <a:buFont typeface="Arial"/>
              <a:buChar char="⚬"/>
            </a:pP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Spannende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Geschichte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</a:p>
          <a:p>
            <a:pPr marL="1209039" lvl="2" indent="-403013">
              <a:lnSpc>
                <a:spcPts val="4619"/>
              </a:lnSpc>
              <a:buFont typeface="Arial"/>
              <a:buChar char="⚬"/>
            </a:pP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Beeinflussung</a:t>
            </a:r>
            <a:endParaRPr lang="en-US" sz="28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1209039" lvl="2" indent="-403013">
              <a:lnSpc>
                <a:spcPts val="4619"/>
              </a:lnSpc>
              <a:buFont typeface="Arial"/>
              <a:buChar char="⚬"/>
            </a:pP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Beziehung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aufbauen</a:t>
            </a:r>
            <a:endParaRPr lang="en-US" sz="28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1209040" lvl="2" indent="-403013">
              <a:lnSpc>
                <a:spcPts val="4620"/>
              </a:lnSpc>
              <a:buFont typeface="Arial"/>
              <a:buChar char="⚬"/>
            </a:pP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Aufrufe</a:t>
            </a:r>
            <a:r>
              <a:rPr lang="en-US" sz="28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2800" spc="128" dirty="0" err="1">
                <a:solidFill>
                  <a:srgbClr val="707BFB"/>
                </a:solidFill>
                <a:latin typeface="Courier" pitchFamily="2" charset="0"/>
              </a:rPr>
              <a:t>generieren</a:t>
            </a:r>
            <a:endParaRPr lang="en-US" sz="2800" spc="128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70888" y="1028700"/>
            <a:ext cx="15546224" cy="1554622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930178"/>
            <a:ext cx="4737444" cy="4737444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2700000">
            <a:off x="12529842" y="885001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5440012" y="5238587"/>
            <a:ext cx="4208308" cy="420830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0833379" y="9161212"/>
            <a:ext cx="4887458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9" name="AutoShape 9"/>
          <p:cNvSpPr/>
          <p:nvPr/>
        </p:nvSpPr>
        <p:spPr>
          <a:xfrm rot="2700000">
            <a:off x="16325609" y="7851274"/>
            <a:ext cx="3375642" cy="21917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10" name="Group 10"/>
          <p:cNvGrpSpPr/>
          <p:nvPr/>
        </p:nvGrpSpPr>
        <p:grpSpPr>
          <a:xfrm>
            <a:off x="2106926" y="1838975"/>
            <a:ext cx="10037885" cy="3315081"/>
            <a:chOff x="0" y="0"/>
            <a:chExt cx="13383846" cy="442010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3383846" cy="4420108"/>
              <a:chOff x="0" y="0"/>
              <a:chExt cx="22476697" cy="742308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2476696" cy="7423084"/>
              </a:xfrm>
              <a:custGeom>
                <a:avLst/>
                <a:gdLst/>
                <a:ahLst/>
                <a:cxnLst/>
                <a:rect l="l" t="t" r="r" b="b"/>
                <a:pathLst>
                  <a:path w="22476696" h="7423084">
                    <a:moveTo>
                      <a:pt x="0" y="0"/>
                    </a:moveTo>
                    <a:lnTo>
                      <a:pt x="0" y="7423084"/>
                    </a:lnTo>
                    <a:lnTo>
                      <a:pt x="22476696" y="7423084"/>
                    </a:lnTo>
                    <a:lnTo>
                      <a:pt x="22476696" y="0"/>
                    </a:lnTo>
                    <a:lnTo>
                      <a:pt x="0" y="0"/>
                    </a:lnTo>
                    <a:close/>
                    <a:moveTo>
                      <a:pt x="22415737" y="7362124"/>
                    </a:moveTo>
                    <a:lnTo>
                      <a:pt x="59690" y="7362124"/>
                    </a:lnTo>
                    <a:lnTo>
                      <a:pt x="59690" y="59690"/>
                    </a:lnTo>
                    <a:lnTo>
                      <a:pt x="22415737" y="59690"/>
                    </a:lnTo>
                    <a:lnTo>
                      <a:pt x="22415737" y="7362124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923717" y="842223"/>
              <a:ext cx="11536413" cy="175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 spc="270">
                  <a:solidFill>
                    <a:srgbClr val="F8F7ED"/>
                  </a:solidFill>
                  <a:latin typeface="Aileron Heavy Bold"/>
                </a:rPr>
                <a:t>VIELEN DANK!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23717" y="2870918"/>
              <a:ext cx="11536413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en-US" sz="3500" spc="525">
                  <a:solidFill>
                    <a:srgbClr val="F8F7ED"/>
                  </a:solidFill>
                  <a:latin typeface="Anonymous Pro"/>
                </a:rPr>
                <a:t>HABT IHR FRAGEN?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8" name="AutoShape 8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9" name="Group 9"/>
          <p:cNvGrpSpPr/>
          <p:nvPr/>
        </p:nvGrpSpPr>
        <p:grpSpPr>
          <a:xfrm>
            <a:off x="887444" y="1191928"/>
            <a:ext cx="16871672" cy="2099794"/>
            <a:chOff x="0" y="0"/>
            <a:chExt cx="22495562" cy="2799725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495562" cy="2799725"/>
              <a:chOff x="0" y="0"/>
              <a:chExt cx="37778821" cy="470183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37778820" cy="4701831"/>
              </a:xfrm>
              <a:custGeom>
                <a:avLst/>
                <a:gdLst/>
                <a:ahLst/>
                <a:cxnLst/>
                <a:rect l="l" t="t" r="r" b="b"/>
                <a:pathLst>
                  <a:path w="37778820" h="4701831">
                    <a:moveTo>
                      <a:pt x="0" y="0"/>
                    </a:moveTo>
                    <a:lnTo>
                      <a:pt x="0" y="4701831"/>
                    </a:lnTo>
                    <a:lnTo>
                      <a:pt x="37778820" y="4701831"/>
                    </a:lnTo>
                    <a:lnTo>
                      <a:pt x="37778820" y="0"/>
                    </a:lnTo>
                    <a:lnTo>
                      <a:pt x="0" y="0"/>
                    </a:lnTo>
                    <a:close/>
                    <a:moveTo>
                      <a:pt x="37717862" y="4640871"/>
                    </a:moveTo>
                    <a:lnTo>
                      <a:pt x="59690" y="4640871"/>
                    </a:lnTo>
                    <a:lnTo>
                      <a:pt x="59690" y="59690"/>
                    </a:lnTo>
                    <a:lnTo>
                      <a:pt x="37717862" y="59690"/>
                    </a:lnTo>
                    <a:lnTo>
                      <a:pt x="37717862" y="4640871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447050" y="777986"/>
              <a:ext cx="19601463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>
                  <a:solidFill>
                    <a:srgbClr val="F8F7ED"/>
                  </a:solidFill>
                  <a:latin typeface="Aileron Heavy Bold"/>
                </a:rPr>
                <a:t>INHALTSVERZEICHNIS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87444" y="3497095"/>
            <a:ext cx="16871672" cy="500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STORYTELLING UND STUDIO-/LIVEPRODUKTION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DIE VERBINDUNG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ZIELE &amp; FOLGEN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DIE THESE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DAS KONZEPT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WANN &amp; WIE WIRD DAS STORYTELLING IN EINER STUDIO-/LVEPRODUKTION EINGESETZT?</a:t>
            </a:r>
          </a:p>
          <a:p>
            <a:pPr marL="755650" lvl="1" indent="-377825">
              <a:lnSpc>
                <a:spcPts val="4900"/>
              </a:lnSpc>
              <a:buFont typeface="Arial"/>
              <a:buChar char="•"/>
            </a:pPr>
            <a:r>
              <a:rPr lang="en-US" sz="3000" spc="525" dirty="0">
                <a:solidFill>
                  <a:srgbClr val="F8F7ED"/>
                </a:solidFill>
                <a:latin typeface="Courier" pitchFamily="2" charset="0"/>
              </a:rPr>
              <a:t>DAS FAZIT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7444" y="4097658"/>
            <a:ext cx="7112592" cy="2099794"/>
            <a:chOff x="0" y="0"/>
            <a:chExt cx="9483455" cy="279972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9483455" cy="2799725"/>
              <a:chOff x="0" y="0"/>
              <a:chExt cx="15926420" cy="470183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5926420" cy="4701831"/>
              </a:xfrm>
              <a:custGeom>
                <a:avLst/>
                <a:gdLst/>
                <a:ahLst/>
                <a:cxnLst/>
                <a:rect l="l" t="t" r="r" b="b"/>
                <a:pathLst>
                  <a:path w="15926420" h="4701831">
                    <a:moveTo>
                      <a:pt x="0" y="0"/>
                    </a:moveTo>
                    <a:lnTo>
                      <a:pt x="0" y="4701831"/>
                    </a:lnTo>
                    <a:lnTo>
                      <a:pt x="15926420" y="4701831"/>
                    </a:lnTo>
                    <a:lnTo>
                      <a:pt x="15926420" y="0"/>
                    </a:lnTo>
                    <a:lnTo>
                      <a:pt x="0" y="0"/>
                    </a:lnTo>
                    <a:close/>
                    <a:moveTo>
                      <a:pt x="15865459" y="4640871"/>
                    </a:moveTo>
                    <a:lnTo>
                      <a:pt x="59690" y="4640871"/>
                    </a:lnTo>
                    <a:lnTo>
                      <a:pt x="59690" y="59690"/>
                    </a:lnTo>
                    <a:lnTo>
                      <a:pt x="15865459" y="59690"/>
                    </a:lnTo>
                    <a:lnTo>
                      <a:pt x="15865459" y="4640871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775716" y="777986"/>
              <a:ext cx="7984173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MOTIVATION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048462" y="1642355"/>
            <a:ext cx="7147226" cy="760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Durch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das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</a:rPr>
              <a:t>Studium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</a:rPr>
              <a:t> h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at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sich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das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Interessenfeld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im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Medialen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Bereich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erweitert</a:t>
            </a:r>
            <a:endParaRPr lang="en-US" sz="3000" spc="138" dirty="0">
              <a:solidFill>
                <a:srgbClr val="707BFB"/>
              </a:solidFill>
              <a:latin typeface="Courier" pitchFamily="2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Die Module AVM, Image und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Industriefilm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Studioproduktion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Livesendung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konnten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wir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mehr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Erfahrungen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sammeln</a:t>
            </a:r>
            <a:endParaRPr lang="en-US" sz="3000" spc="138" dirty="0">
              <a:solidFill>
                <a:srgbClr val="707BFB"/>
              </a:solidFill>
              <a:latin typeface="Courier" pitchFamily="2" charset="0"/>
            </a:endParaRPr>
          </a:p>
          <a:p>
            <a:pPr marL="647699" lvl="1" indent="-323850">
              <a:lnSpc>
                <a:spcPts val="4949"/>
              </a:lnSpc>
              <a:buFont typeface="Arial"/>
              <a:buChar char="•"/>
            </a:pP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Social Media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spielt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eine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große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Rolle in </a:t>
            </a:r>
            <a:r>
              <a:rPr lang="en-US" sz="3000" spc="138" dirty="0" err="1">
                <a:solidFill>
                  <a:srgbClr val="707BFB"/>
                </a:solidFill>
                <a:latin typeface="Courier" pitchFamily="2" charset="0"/>
              </a:rPr>
              <a:t>unserem</a:t>
            </a:r>
            <a:r>
              <a:rPr lang="en-US" sz="3000" spc="138" dirty="0">
                <a:solidFill>
                  <a:srgbClr val="707BFB"/>
                </a:solidFill>
                <a:latin typeface="Courier" pitchFamily="2" charset="0"/>
              </a:rPr>
              <a:t> Leben</a:t>
            </a:r>
          </a:p>
          <a:p>
            <a:pPr>
              <a:lnSpc>
                <a:spcPts val="4950"/>
              </a:lnSpc>
            </a:pPr>
            <a:endParaRPr lang="en-US" sz="3000" spc="138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12004" y="1495425"/>
            <a:ext cx="16247296" cy="1853187"/>
            <a:chOff x="0" y="0"/>
            <a:chExt cx="21663061" cy="247091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21663061" cy="2470916"/>
              <a:chOff x="0" y="0"/>
              <a:chExt cx="36380728" cy="414963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6380728" cy="4149632"/>
              </a:xfrm>
              <a:custGeom>
                <a:avLst/>
                <a:gdLst/>
                <a:ahLst/>
                <a:cxnLst/>
                <a:rect l="l" t="t" r="r" b="b"/>
                <a:pathLst>
                  <a:path w="36380728" h="4149632">
                    <a:moveTo>
                      <a:pt x="0" y="0"/>
                    </a:moveTo>
                    <a:lnTo>
                      <a:pt x="0" y="4149632"/>
                    </a:lnTo>
                    <a:lnTo>
                      <a:pt x="36380728" y="4149632"/>
                    </a:lnTo>
                    <a:lnTo>
                      <a:pt x="36380728" y="0"/>
                    </a:lnTo>
                    <a:lnTo>
                      <a:pt x="0" y="0"/>
                    </a:lnTo>
                    <a:close/>
                    <a:moveTo>
                      <a:pt x="36319768" y="4088672"/>
                    </a:moveTo>
                    <a:lnTo>
                      <a:pt x="59690" y="4088672"/>
                    </a:lnTo>
                    <a:lnTo>
                      <a:pt x="59690" y="59690"/>
                    </a:lnTo>
                    <a:lnTo>
                      <a:pt x="36319768" y="59690"/>
                    </a:lnTo>
                    <a:lnTo>
                      <a:pt x="36319768" y="4088672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1687664" y="613581"/>
              <a:ext cx="18287733" cy="1300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70"/>
                </a:lnSpc>
              </a:pPr>
              <a:r>
                <a:rPr lang="en-US" sz="6700" spc="201" dirty="0">
                  <a:solidFill>
                    <a:srgbClr val="F8F7ED"/>
                  </a:solidFill>
                  <a:latin typeface="Aileron Heavy Bold"/>
                </a:rPr>
                <a:t>FORSCHUNGSFRAGE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42288" y="2668579"/>
            <a:ext cx="7701712" cy="4949842"/>
            <a:chOff x="0" y="0"/>
            <a:chExt cx="10268950" cy="659979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392019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78939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905100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436881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4949961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11325" y="2668579"/>
            <a:ext cx="7701712" cy="4949842"/>
            <a:chOff x="0" y="0"/>
            <a:chExt cx="10268950" cy="659979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76200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3392019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78939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5905100"/>
              <a:ext cx="10268950" cy="694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20"/>
                </a:lnSpc>
              </a:pPr>
              <a:endParaRPr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2436881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4949961"/>
              <a:ext cx="10268950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12004" y="4155515"/>
            <a:ext cx="16242632" cy="311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endParaRPr dirty="0">
              <a:latin typeface="Courier" pitchFamily="2" charset="0"/>
            </a:endParaRP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525" dirty="0">
                <a:solidFill>
                  <a:srgbClr val="FFFFFF"/>
                </a:solidFill>
                <a:latin typeface="Courier" pitchFamily="2" charset="0"/>
              </a:rPr>
              <a:t>DIE FORSCHUNGSFRAGE HIERBEI LAUTET: WELCHES KONZEPT WIR ENTWICKELN KÖNNEN UM BEI EINER STUDIOPRODUKTION UND LIVESENDUNG, MEHR KLICKS IN SOCIAL MEDIA GENERIEREN ZU KÖNNEN?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3626878"/>
            <a:ext cx="16230600" cy="3033244"/>
            <a:chOff x="0" y="0"/>
            <a:chExt cx="21640800" cy="404432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1640800" cy="4044325"/>
              <a:chOff x="0" y="0"/>
              <a:chExt cx="36343342" cy="6792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6343341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36343341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36343341" y="6791999"/>
                    </a:lnTo>
                    <a:lnTo>
                      <a:pt x="36343341" y="0"/>
                    </a:lnTo>
                    <a:lnTo>
                      <a:pt x="0" y="0"/>
                    </a:lnTo>
                    <a:close/>
                    <a:moveTo>
                      <a:pt x="36282381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36282381" y="59690"/>
                    </a:lnTo>
                    <a:lnTo>
                      <a:pt x="36282381" y="6731040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770147" y="777986"/>
              <a:ext cx="18219509" cy="2545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9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WAS IST </a:t>
              </a:r>
            </a:p>
            <a:p>
              <a:pPr>
                <a:lnSpc>
                  <a:spcPts val="7370"/>
                </a:lnSpc>
              </a:pPr>
              <a:r>
                <a:rPr lang="en-US" sz="6699" spc="200" dirty="0">
                  <a:solidFill>
                    <a:srgbClr val="707BFB"/>
                  </a:solidFill>
                  <a:latin typeface="Aileron Heavy Bold"/>
                </a:rPr>
                <a:t>STORYTELLING?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AutoShape 11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2" name="AutoShape 12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2602831"/>
            <a:ext cx="16230600" cy="5645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Methode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für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die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Erzählung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von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Geschichten</a:t>
            </a:r>
            <a:endParaRPr lang="en-US" sz="3000" spc="135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 marL="1295400" lvl="2" indent="-431800">
              <a:lnSpc>
                <a:spcPts val="4950"/>
              </a:lnSpc>
              <a:buFont typeface="Arial"/>
              <a:buChar char="⚬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Geschichten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: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fiktional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und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nicht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fiktional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Vergangenheit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, </a:t>
            </a: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Gegenwart</a:t>
            </a:r>
            <a:r>
              <a:rPr lang="en-US" sz="3000" spc="135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, Zukunft</a:t>
            </a: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Reduz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ierung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der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Komplexität</a:t>
            </a:r>
            <a:endParaRPr lang="en-US" sz="3000" spc="54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Kommunikationsinstrument</a:t>
            </a:r>
            <a:endParaRPr lang="en-US" sz="3000" spc="54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Beziehung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zwischen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Erzähler</a:t>
            </a:r>
            <a:r>
              <a:rPr lang="en-US" sz="3000" spc="54" dirty="0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 und 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Publikum</a:t>
            </a:r>
            <a:endParaRPr lang="en-US" sz="3000" spc="54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I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dentifizierung</a:t>
            </a:r>
            <a:endParaRPr lang="en-US" sz="3000" spc="54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 marL="647700" lvl="1" indent="-323850">
              <a:lnSpc>
                <a:spcPts val="4950"/>
              </a:lnSpc>
              <a:buFont typeface="Arial"/>
              <a:buChar char="•"/>
            </a:pPr>
            <a:r>
              <a:rPr lang="en-US" sz="3000" spc="135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Sy</a:t>
            </a:r>
            <a:r>
              <a:rPr lang="en-US" sz="3000" spc="54" dirty="0" err="1">
                <a:solidFill>
                  <a:srgbClr val="707BFB"/>
                </a:solidFill>
                <a:latin typeface="Courier" pitchFamily="2" charset="0"/>
                <a:cs typeface="DaunPenh" panose="020F0502020204030204" pitchFamily="34" charset="0"/>
              </a:rPr>
              <a:t>mpathie</a:t>
            </a:r>
            <a:endParaRPr lang="en-US" sz="3000" spc="54" dirty="0">
              <a:solidFill>
                <a:srgbClr val="707BFB"/>
              </a:solidFill>
              <a:latin typeface="Courier" pitchFamily="2" charset="0"/>
              <a:cs typeface="DaunPenh" panose="020F0502020204030204" pitchFamily="34" charset="0"/>
            </a:endParaRPr>
          </a:p>
          <a:p>
            <a:pPr>
              <a:lnSpc>
                <a:spcPts val="4950"/>
              </a:lnSpc>
            </a:pPr>
            <a:endParaRPr lang="en-US" sz="1200" spc="54" dirty="0">
              <a:solidFill>
                <a:srgbClr val="707BFB"/>
              </a:solidFill>
              <a:latin typeface="Arimo"/>
            </a:endParaRPr>
          </a:p>
        </p:txBody>
      </p:sp>
      <p:sp>
        <p:nvSpPr>
          <p:cNvPr id="8" name="AutoShape 8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9" name="AutoShape 9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30933"/>
            <a:ext cx="8555145" cy="3033244"/>
            <a:chOff x="0" y="0"/>
            <a:chExt cx="11406861" cy="404432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406861" cy="4044325"/>
              <a:chOff x="0" y="0"/>
              <a:chExt cx="19156567" cy="6792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56567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19156567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19156567" y="6791999"/>
                    </a:lnTo>
                    <a:lnTo>
                      <a:pt x="19156567" y="0"/>
                    </a:lnTo>
                    <a:lnTo>
                      <a:pt x="0" y="0"/>
                    </a:lnTo>
                    <a:close/>
                    <a:moveTo>
                      <a:pt x="19095607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19095607" y="59690"/>
                    </a:lnTo>
                    <a:lnTo>
                      <a:pt x="19095607" y="6731040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933044" y="777986"/>
              <a:ext cx="9603499" cy="2545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MÜNDLICHES STORYTELLING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306418" y="1898578"/>
            <a:ext cx="6807987" cy="7044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>
              <a:lnSpc>
                <a:spcPts val="4620"/>
              </a:lnSpc>
              <a:buFont typeface="Arial"/>
              <a:buChar char="•"/>
            </a:pP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Bedeutung</a:t>
            </a:r>
            <a:r>
              <a:rPr lang="en-US" sz="3000" spc="126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Moral,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Perspektive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Ziel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ändern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durch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Wörter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Formulierung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sprachlicher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Mittel und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Erzählweise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F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okus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auaf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eine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Aussage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20" lvl="1" indent="-302260">
              <a:lnSpc>
                <a:spcPts val="4620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Lehre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Handlungen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Denkweise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,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Verhalten</a:t>
            </a: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 und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Sichtweise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Kreativität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>
              <a:lnSpc>
                <a:spcPts val="4620"/>
              </a:lnSpc>
            </a:pP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613918" y="3630933"/>
            <a:ext cx="8645382" cy="3033244"/>
            <a:chOff x="0" y="0"/>
            <a:chExt cx="11527176" cy="404432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1527176" cy="4044325"/>
              <a:chOff x="0" y="0"/>
              <a:chExt cx="19358624" cy="6792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358625" cy="6791999"/>
              </a:xfrm>
              <a:custGeom>
                <a:avLst/>
                <a:gdLst/>
                <a:ahLst/>
                <a:cxnLst/>
                <a:rect l="l" t="t" r="r" b="b"/>
                <a:pathLst>
                  <a:path w="19358625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19358625" y="6791999"/>
                    </a:lnTo>
                    <a:lnTo>
                      <a:pt x="19358625" y="0"/>
                    </a:lnTo>
                    <a:lnTo>
                      <a:pt x="0" y="0"/>
                    </a:lnTo>
                    <a:close/>
                    <a:moveTo>
                      <a:pt x="19297664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19297664" y="59690"/>
                    </a:lnTo>
                    <a:lnTo>
                      <a:pt x="19297664" y="6731040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942886" y="777986"/>
              <a:ext cx="9704793" cy="2545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70"/>
                </a:lnSpc>
              </a:pPr>
              <a:r>
                <a:rPr lang="en-US" sz="6700" spc="201" dirty="0">
                  <a:solidFill>
                    <a:srgbClr val="707BFB"/>
                  </a:solidFill>
                  <a:latin typeface="Aileron Heavy Bold"/>
                </a:rPr>
                <a:t>VISUELLES STORYTELLING</a:t>
              </a:r>
            </a:p>
          </p:txBody>
        </p:sp>
      </p:grpSp>
      <p:sp>
        <p:nvSpPr>
          <p:cNvPr id="8" name="AutoShape 8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707BFB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4222678"/>
            <a:ext cx="7147226" cy="1735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619"/>
              </a:lnSpc>
              <a:buFont typeface="Arial"/>
              <a:buChar char="•"/>
            </a:pP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Bilder</a:t>
            </a:r>
            <a:r>
              <a:rPr lang="en-US" sz="3000" spc="126" dirty="0">
                <a:solidFill>
                  <a:srgbClr val="707BFB"/>
                </a:solidFill>
                <a:latin typeface="Courier" pitchFamily="2" charset="0"/>
              </a:rPr>
              <a:t> </a:t>
            </a:r>
            <a:r>
              <a:rPr lang="en-US" sz="3000" spc="126" dirty="0" err="1">
                <a:solidFill>
                  <a:srgbClr val="707BFB"/>
                </a:solidFill>
                <a:latin typeface="Courier" pitchFamily="2" charset="0"/>
              </a:rPr>
              <a:t>hinzufügen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  <a:p>
            <a:pPr marL="604520" lvl="1" indent="-302260">
              <a:lnSpc>
                <a:spcPts val="4620"/>
              </a:lnSpc>
              <a:buFont typeface="Arial"/>
              <a:buChar char="•"/>
            </a:pP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Harmonie</a:t>
            </a:r>
          </a:p>
          <a:p>
            <a:pPr marL="604520" lvl="1" indent="-302260">
              <a:lnSpc>
                <a:spcPts val="4620"/>
              </a:lnSpc>
              <a:buFont typeface="Arial"/>
              <a:buChar char="•"/>
            </a:pPr>
            <a:r>
              <a:rPr lang="en-US" sz="3000" spc="128" dirty="0">
                <a:solidFill>
                  <a:srgbClr val="707BFB"/>
                </a:solidFill>
                <a:latin typeface="Courier" pitchFamily="2" charset="0"/>
              </a:rPr>
              <a:t>Zeit und </a:t>
            </a:r>
            <a:r>
              <a:rPr lang="en-US" sz="3000" spc="128" dirty="0" err="1">
                <a:solidFill>
                  <a:srgbClr val="707BFB"/>
                </a:solidFill>
                <a:latin typeface="Courier" pitchFamily="2" charset="0"/>
              </a:rPr>
              <a:t>Inhalt</a:t>
            </a:r>
            <a:endParaRPr lang="en-US" sz="3000" spc="128" dirty="0">
              <a:solidFill>
                <a:srgbClr val="707BFB"/>
              </a:solidFill>
              <a:latin typeface="Courier" pitchFamily="2" charset="0"/>
            </a:endParaRPr>
          </a:p>
        </p:txBody>
      </p:sp>
      <p:sp>
        <p:nvSpPr>
          <p:cNvPr id="12" name="AutoShape 12"/>
          <p:cNvSpPr/>
          <p:nvPr/>
        </p:nvSpPr>
        <p:spPr>
          <a:xfrm rot="2700000">
            <a:off x="404017" y="235804"/>
            <a:ext cx="3375642" cy="30897"/>
          </a:xfrm>
          <a:prstGeom prst="rect">
            <a:avLst/>
          </a:prstGeom>
          <a:solidFill>
            <a:srgbClr val="707BFB"/>
          </a:solidFill>
        </p:spPr>
      </p:sp>
      <p:sp>
        <p:nvSpPr>
          <p:cNvPr id="13" name="AutoShape 13"/>
          <p:cNvSpPr/>
          <p:nvPr/>
        </p:nvSpPr>
        <p:spPr>
          <a:xfrm rot="2700000">
            <a:off x="10417767" y="9602443"/>
            <a:ext cx="3375642" cy="30897"/>
          </a:xfrm>
          <a:prstGeom prst="rect">
            <a:avLst/>
          </a:prstGeom>
          <a:solidFill>
            <a:srgbClr val="707BFB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Macintosh PowerPoint</Application>
  <PresentationFormat>Benutzerdefiniert</PresentationFormat>
  <Paragraphs>169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Aileron Heavy Bold</vt:lpstr>
      <vt:lpstr>Arimo</vt:lpstr>
      <vt:lpstr>Courier</vt:lpstr>
      <vt:lpstr>Calibri</vt:lpstr>
      <vt:lpstr>Anonymous Pro</vt:lpstr>
      <vt:lpstr>Arial</vt:lpstr>
      <vt:lpstr>Aileron Heavy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IM KONTEXT VON LIVESTREAMING-EVENTS - EINE UNTERSUCHUNG AM BEISPIEL DER STUDIO- /LIVEPRODUKTION ZUM VORLESETAG 2018</dc:title>
  <cp:lastModifiedBy>Selin Sacu</cp:lastModifiedBy>
  <cp:revision>7</cp:revision>
  <dcterms:created xsi:type="dcterms:W3CDTF">2006-08-16T00:00:00Z</dcterms:created>
  <dcterms:modified xsi:type="dcterms:W3CDTF">2021-06-28T21:03:10Z</dcterms:modified>
  <dc:identifier>DAEisknzieg</dc:identifier>
</cp:coreProperties>
</file>