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1" r:id="rId6"/>
    <p:sldId id="293" r:id="rId7"/>
    <p:sldId id="260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63" r:id="rId16"/>
    <p:sldId id="304" r:id="rId17"/>
    <p:sldId id="305" r:id="rId18"/>
    <p:sldId id="306" r:id="rId19"/>
    <p:sldId id="307" r:id="rId20"/>
    <p:sldId id="308" r:id="rId21"/>
    <p:sldId id="270" r:id="rId22"/>
    <p:sldId id="284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4660"/>
  </p:normalViewPr>
  <p:slideViewPr>
    <p:cSldViewPr>
      <p:cViewPr varScale="1">
        <p:scale>
          <a:sx n="85" d="100"/>
          <a:sy n="85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18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B8F-9A1E-437F-96CD-787AE518EEB0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518B9-820E-46F6-B83D-4D3AC3DAD7F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B1C51-E75D-4861-AA88-CDD2295AAD95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F488B-DD53-4753-A198-9E53E5C84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3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F488B-DD53-4753-A198-9E53E5C84A3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67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50144E-2EE9-4D24-BB15-020C64D9191E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50144E-2EE9-4D24-BB15-020C64D9191E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shade val="40000"/>
                <a:satMod val="150000"/>
              </a:schemeClr>
            </a:gs>
            <a:gs pos="30000">
              <a:schemeClr val="bg2">
                <a:shade val="60000"/>
                <a:satMod val="150000"/>
              </a:schemeClr>
            </a:gs>
            <a:gs pos="100000">
              <a:schemeClr val="bg2">
                <a:tint val="83000"/>
                <a:satMod val="200000"/>
              </a:schemeClr>
            </a:gs>
          </a:gsLst>
          <a:lin ang="1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916832"/>
            <a:ext cx="8175384" cy="1800201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Отчет по Производственной практике </a:t>
            </a:r>
            <a:br>
              <a:rPr lang="ru-RU" sz="3600" dirty="0" smtClean="0"/>
            </a:br>
            <a:r>
              <a:rPr lang="ru-RU" sz="3600" dirty="0"/>
              <a:t>ПМ.04.Сопровождение и обслуживание программного обеспечения компьютерных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3050" y="332656"/>
            <a:ext cx="8387422" cy="1800200"/>
          </a:xfrm>
        </p:spPr>
        <p:txBody>
          <a:bodyPr>
            <a:normAutofit/>
          </a:bodyPr>
          <a:lstStyle/>
          <a:p>
            <a:pPr algn="ctr"/>
            <a:r>
              <a:rPr lang="ru-RU" cap="all" dirty="0" smtClean="0"/>
              <a:t>Министерство образования Кировской области</a:t>
            </a:r>
          </a:p>
          <a:p>
            <a:pPr algn="ctr"/>
            <a:r>
              <a:rPr lang="ru-RU" dirty="0" smtClean="0"/>
              <a:t>Кировское областное государственное профессиональное бюджетное учреждение </a:t>
            </a:r>
          </a:p>
          <a:p>
            <a:pPr algn="ctr"/>
            <a:r>
              <a:rPr lang="ru-RU" dirty="0" smtClean="0"/>
              <a:t>«Слободской колледж педагогики и социальных отношений»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752020" y="4147047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Студент Катаргин Никита Андреевич</a:t>
            </a:r>
          </a:p>
          <a:p>
            <a:r>
              <a:rPr lang="ru-RU" dirty="0" smtClean="0"/>
              <a:t>Группа 20П-1</a:t>
            </a:r>
          </a:p>
          <a:p>
            <a:r>
              <a:rPr lang="ru-RU" dirty="0" smtClean="0"/>
              <a:t>Специальность 09.02.07 Информационные системы и программирование</a:t>
            </a:r>
          </a:p>
          <a:p>
            <a:r>
              <a:rPr lang="ru-RU" dirty="0" smtClean="0"/>
              <a:t>Руководитель практики от колледжа</a:t>
            </a:r>
          </a:p>
          <a:p>
            <a:r>
              <a:rPr lang="ru-RU" dirty="0" err="1"/>
              <a:t>Пентин</a:t>
            </a:r>
            <a:r>
              <a:rPr lang="ru-RU" dirty="0"/>
              <a:t> Николай Сергеевич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3928" y="621166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2022 – 2023 г.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компонентов</a:t>
            </a:r>
            <a:endParaRPr lang="ru-RU" dirty="0" smtClean="0"/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435" y="1445819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67744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008852"/>
              </p:ext>
            </p:extLst>
          </p:nvPr>
        </p:nvGraphicFramePr>
        <p:xfrm>
          <a:off x="1483990" y="2411764"/>
          <a:ext cx="5456188" cy="371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3" imgW="6686335" imgH="4533785" progId="Visio.Drawing.15">
                  <p:embed/>
                </p:oleObj>
              </mc:Choice>
              <mc:Fallback>
                <p:oleObj name="Visio" r:id="rId3" imgW="6686335" imgH="45337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990" y="2411764"/>
                        <a:ext cx="5456188" cy="371563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40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потоков </a:t>
            </a:r>
            <a:r>
              <a:rPr lang="ru-RU" dirty="0" smtClean="0"/>
              <a:t>данных</a:t>
            </a:r>
            <a:endParaRPr lang="ru-RU" dirty="0" smtClean="0"/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435" y="1445819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47664" y="2492896"/>
            <a:ext cx="9144000" cy="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028724"/>
              </p:ext>
            </p:extLst>
          </p:nvPr>
        </p:nvGraphicFramePr>
        <p:xfrm>
          <a:off x="1547664" y="2682010"/>
          <a:ext cx="55054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3" imgW="5829042" imgH="2990735" progId="Visio.Drawing.15">
                  <p:embed/>
                </p:oleObj>
              </mc:Choice>
              <mc:Fallback>
                <p:oleObj name="Visio" r:id="rId3" imgW="5829042" imgH="299073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682010"/>
                        <a:ext cx="5505450" cy="2819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75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развертывания</a:t>
            </a:r>
            <a:endParaRPr lang="ru-RU" dirty="0" smtClean="0"/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435" y="1445819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672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063718"/>
              </p:ext>
            </p:extLst>
          </p:nvPr>
        </p:nvGraphicFramePr>
        <p:xfrm>
          <a:off x="1183404" y="2492896"/>
          <a:ext cx="6717401" cy="3489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3" imgW="8562953" imgH="4448060" progId="Visio.Drawing.15">
                  <p:embed/>
                </p:oleObj>
              </mc:Choice>
              <mc:Fallback>
                <p:oleObj name="Visio" r:id="rId3" imgW="8562953" imgH="44480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404" y="2492896"/>
                        <a:ext cx="6717401" cy="348925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01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деятельности</a:t>
            </a:r>
            <a:endParaRPr lang="ru-RU" dirty="0" smtClean="0"/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435" y="1445819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444203"/>
              </p:ext>
            </p:extLst>
          </p:nvPr>
        </p:nvGraphicFramePr>
        <p:xfrm>
          <a:off x="6156176" y="189156"/>
          <a:ext cx="2808312" cy="655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3" imgW="3457381" imgH="8286750" progId="Visio.Drawing.15">
                  <p:embed/>
                </p:oleObj>
              </mc:Choice>
              <mc:Fallback>
                <p:oleObj name="Visio" r:id="rId3" imgW="3457381" imgH="82867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89156"/>
                        <a:ext cx="2808312" cy="655221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36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классов</a:t>
            </a:r>
            <a:endParaRPr lang="ru-RU" dirty="0" smtClean="0"/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435" y="1445819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47664" y="29249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826803"/>
              </p:ext>
            </p:extLst>
          </p:nvPr>
        </p:nvGraphicFramePr>
        <p:xfrm>
          <a:off x="251520" y="2852936"/>
          <a:ext cx="8627112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3" imgW="8934493" imgH="2990735" progId="Visio.Drawing.15">
                  <p:embed/>
                </p:oleObj>
              </mc:Choice>
              <mc:Fallback>
                <p:oleObj name="Visio" r:id="rId3" imgW="8934493" imgH="299073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852936"/>
                        <a:ext cx="8627112" cy="28803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23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программы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71559" y="1417638"/>
            <a:ext cx="7467600" cy="4525963"/>
          </a:xfrm>
        </p:spPr>
        <p:txBody>
          <a:bodyPr/>
          <a:lstStyle/>
          <a:p>
            <a:r>
              <a:rPr lang="ru-RU" dirty="0" smtClean="0"/>
              <a:t>Окно авторизации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2348880"/>
            <a:ext cx="5940425" cy="314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6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программы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71559" y="1417638"/>
            <a:ext cx="7467600" cy="4525963"/>
          </a:xfrm>
        </p:spPr>
        <p:txBody>
          <a:bodyPr/>
          <a:lstStyle/>
          <a:p>
            <a:r>
              <a:rPr lang="ru-RU" dirty="0" smtClean="0"/>
              <a:t>Окно администратора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2348880"/>
            <a:ext cx="5940425" cy="3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41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программы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71559" y="1417638"/>
            <a:ext cx="7467600" cy="4525963"/>
          </a:xfrm>
        </p:spPr>
        <p:txBody>
          <a:bodyPr/>
          <a:lstStyle/>
          <a:p>
            <a:r>
              <a:rPr lang="ru-RU" dirty="0" smtClean="0"/>
              <a:t>Окно сотрудника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204864"/>
            <a:ext cx="5940425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программы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71559" y="1417638"/>
            <a:ext cx="7467600" cy="4525963"/>
          </a:xfrm>
        </p:spPr>
        <p:txBody>
          <a:bodyPr/>
          <a:lstStyle/>
          <a:p>
            <a:r>
              <a:rPr lang="ru-RU" dirty="0" smtClean="0"/>
              <a:t>Окно добавления товара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68484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3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программы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71558" y="1417638"/>
            <a:ext cx="7628833" cy="4525963"/>
          </a:xfrm>
        </p:spPr>
        <p:txBody>
          <a:bodyPr/>
          <a:lstStyle/>
          <a:p>
            <a:r>
              <a:rPr lang="ru-RU" dirty="0" smtClean="0"/>
              <a:t>Окно изменения или добавления цены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20787" y="2539843"/>
            <a:ext cx="5940425" cy="30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6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практики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836911"/>
          </a:xfrm>
        </p:spPr>
        <p:txBody>
          <a:bodyPr>
            <a:normAutofit fontScale="85000" lnSpcReduction="20000"/>
          </a:bodyPr>
          <a:lstStyle/>
          <a:p>
            <a:r>
              <a:rPr lang="ru-RU" sz="2000" dirty="0" smtClean="0"/>
              <a:t>Название организации: Мастер Софт.</a:t>
            </a:r>
          </a:p>
          <a:p>
            <a:r>
              <a:rPr lang="ru-RU" sz="2000" dirty="0" smtClean="0"/>
              <a:t>Контактный адрес</a:t>
            </a:r>
            <a:r>
              <a:rPr lang="ru-RU" sz="2100" dirty="0"/>
              <a:t>: ул. </a:t>
            </a:r>
            <a:r>
              <a:rPr lang="ru-RU" sz="2100" dirty="0" err="1"/>
              <a:t>Маклина</a:t>
            </a:r>
            <a:r>
              <a:rPr lang="ru-RU" sz="2100" dirty="0"/>
              <a:t>, 40, Киров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Номер телефона: </a:t>
            </a:r>
            <a:r>
              <a:rPr lang="ru-RU" sz="2100" dirty="0" smtClean="0"/>
              <a:t>+</a:t>
            </a:r>
            <a:r>
              <a:rPr lang="ru-RU" sz="2100" dirty="0"/>
              <a:t>7 (8332) 22-22-44,.</a:t>
            </a:r>
          </a:p>
          <a:p>
            <a:r>
              <a:rPr lang="ru-RU" sz="2000" dirty="0" smtClean="0"/>
              <a:t>Сфера деятельности организации</a:t>
            </a:r>
            <a:r>
              <a:rPr lang="en-US" sz="2000" dirty="0" smtClean="0"/>
              <a:t>: </a:t>
            </a:r>
            <a:r>
              <a:rPr lang="ru-RU" sz="2000" dirty="0" smtClean="0"/>
              <a:t>выполнение работ, оказание услуг в сфере 1С.</a:t>
            </a:r>
          </a:p>
          <a:p>
            <a:r>
              <a:rPr lang="ru-RU" sz="2000" dirty="0" smtClean="0"/>
              <a:t>ФИО программиста</a:t>
            </a:r>
            <a:r>
              <a:rPr lang="ru-RU" sz="2000" dirty="0"/>
              <a:t>: Кузнецова Елизавета Сергеевна </a:t>
            </a:r>
            <a:endParaRPr lang="ru-RU" sz="2000" dirty="0" smtClean="0"/>
          </a:p>
          <a:p>
            <a:r>
              <a:rPr lang="ru-RU" sz="2000" dirty="0" smtClean="0"/>
              <a:t>Должностные обязанности: осуществляет руководство отделением многопрофильного колледжа, организует текущее и перспективное планирование его деятельности.</a:t>
            </a:r>
          </a:p>
          <a:p>
            <a:r>
              <a:rPr lang="ru-RU" sz="2000" dirty="0" smtClean="0"/>
              <a:t>Наименование используемых программ: </a:t>
            </a:r>
            <a:r>
              <a:rPr lang="en-US" sz="2100" dirty="0"/>
              <a:t>1C:</a:t>
            </a:r>
            <a:r>
              <a:rPr lang="ru-RU" sz="2100" dirty="0" smtClean="0"/>
              <a:t>Предприятие</a:t>
            </a:r>
            <a:r>
              <a:rPr lang="en-US" sz="2000" dirty="0" smtClean="0"/>
              <a:t>, Visio, PowerPoint, Microsoft Word. </a:t>
            </a: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9686" y="45811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Фото предприятия: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293096"/>
            <a:ext cx="3240360" cy="2395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программы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71558" y="1417638"/>
            <a:ext cx="7628833" cy="4525963"/>
          </a:xfrm>
        </p:spPr>
        <p:txBody>
          <a:bodyPr/>
          <a:lstStyle/>
          <a:p>
            <a:r>
              <a:rPr lang="ru-RU" dirty="0" smtClean="0"/>
              <a:t>Окно отчёта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15761" y="2348880"/>
            <a:ext cx="5940425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8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М</a:t>
            </a:r>
            <a:r>
              <a:rPr lang="ru-RU" dirty="0" smtClean="0"/>
              <a:t>одульное </a:t>
            </a:r>
            <a:r>
              <a:rPr lang="ru-RU" dirty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05868"/>
            <a:ext cx="3610744" cy="129128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Создание и заполнение </a:t>
            </a:r>
            <a:r>
              <a:rPr lang="en-US" dirty="0" err="1"/>
              <a:t>TestCase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84988"/>
              </p:ext>
            </p:extLst>
          </p:nvPr>
        </p:nvGraphicFramePr>
        <p:xfrm>
          <a:off x="4067944" y="116633"/>
          <a:ext cx="4874348" cy="6669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424">
                  <a:extLst>
                    <a:ext uri="{9D8B030D-6E8A-4147-A177-3AD203B41FA5}">
                      <a16:colId xmlns:a16="http://schemas.microsoft.com/office/drawing/2014/main" val="3405876566"/>
                    </a:ext>
                  </a:extLst>
                </a:gridCol>
                <a:gridCol w="3384924">
                  <a:extLst>
                    <a:ext uri="{9D8B030D-6E8A-4147-A177-3AD203B41FA5}">
                      <a16:colId xmlns:a16="http://schemas.microsoft.com/office/drawing/2014/main" val="4149494505"/>
                    </a:ext>
                  </a:extLst>
                </a:gridCol>
              </a:tblGrid>
              <a:tr h="370626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TestCase #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TC1_CODE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1985648642"/>
                  </a:ext>
                </a:extLst>
              </a:tr>
              <a:tr h="61421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Приоритет теста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Высокий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3811024481"/>
                  </a:ext>
                </a:extLst>
              </a:tr>
              <a:tr h="310926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Название тестирования/Имя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Тест на генерацию </a:t>
                      </a:r>
                      <a:r>
                        <a:rPr lang="en-US" sz="1200" dirty="0">
                          <a:effectLst/>
                        </a:rPr>
                        <a:t>QR</a:t>
                      </a:r>
                      <a:r>
                        <a:rPr lang="ru-RU" sz="1200" dirty="0">
                          <a:effectLst/>
                        </a:rPr>
                        <a:t>-кода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3839625125"/>
                  </a:ext>
                </a:extLst>
              </a:tr>
              <a:tr h="457824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Резюме испытания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Проверка правильности генерации </a:t>
                      </a:r>
                      <a:r>
                        <a:rPr lang="en-US" sz="1200">
                          <a:effectLst/>
                        </a:rPr>
                        <a:t>QR</a:t>
                      </a:r>
                      <a:r>
                        <a:rPr lang="ru-RU" sz="1200">
                          <a:effectLst/>
                        </a:rPr>
                        <a:t>-кода на основе введенных данных из полей.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747864134"/>
                  </a:ext>
                </a:extLst>
              </a:tr>
              <a:tr h="300930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Шаги тестирования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1) Выбрать данные из списка.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2) Нажать на кнопку "Сгенерировать </a:t>
                      </a:r>
                      <a:r>
                        <a:rPr lang="en-US" sz="1200">
                          <a:effectLst/>
                        </a:rPr>
                        <a:t>Qr</a:t>
                      </a:r>
                      <a:r>
                        <a:rPr lang="ru-RU" sz="1200">
                          <a:effectLst/>
                        </a:rPr>
                        <a:t>-код".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3)Проверить, что на форме отобразилось сгенерированное изображение </a:t>
                      </a:r>
                      <a:r>
                        <a:rPr lang="en-US" sz="1200">
                          <a:effectLst/>
                        </a:rPr>
                        <a:t>Qr</a:t>
                      </a:r>
                      <a:r>
                        <a:rPr lang="ru-RU" sz="1200">
                          <a:effectLst/>
                        </a:rPr>
                        <a:t>-кода.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447016054"/>
                  </a:ext>
                </a:extLst>
              </a:tr>
              <a:tr h="398567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Данные тестирования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Выбор в списке для создания </a:t>
                      </a:r>
                      <a:r>
                        <a:rPr lang="en-US" sz="1200">
                          <a:effectLst/>
                        </a:rPr>
                        <a:t>Qr</a:t>
                      </a:r>
                      <a:r>
                        <a:rPr lang="ru-RU" sz="1200">
                          <a:effectLst/>
                        </a:rPr>
                        <a:t>-кода: "Снуп"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377574601"/>
                  </a:ext>
                </a:extLst>
              </a:tr>
              <a:tr h="457824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Ожидаемый результат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 форме отобразится корректно сгенерированное изображение </a:t>
                      </a:r>
                      <a:r>
                        <a:rPr lang="en-US" sz="1200">
                          <a:effectLst/>
                        </a:rPr>
                        <a:t>Qr</a:t>
                      </a:r>
                      <a:r>
                        <a:rPr lang="ru-RU" sz="1200">
                          <a:effectLst/>
                        </a:rPr>
                        <a:t>-кода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3523203388"/>
                  </a:ext>
                </a:extLst>
              </a:tr>
              <a:tr h="1731684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Фактический результат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Qr-</a:t>
                      </a:r>
                      <a:r>
                        <a:rPr lang="en-US" sz="1200" dirty="0" err="1">
                          <a:effectLst/>
                        </a:rPr>
                        <a:t>код</a:t>
                      </a:r>
                      <a:r>
                        <a:rPr lang="en-US" sz="1200" dirty="0">
                          <a:effectLst/>
                        </a:rPr>
                        <a:t> “</a:t>
                      </a:r>
                      <a:r>
                        <a:rPr lang="ru-RU" sz="1200" dirty="0" err="1">
                          <a:effectLst/>
                        </a:rPr>
                        <a:t>Снуп</a:t>
                      </a:r>
                      <a:r>
                        <a:rPr lang="en-US" sz="1200" dirty="0" smtClean="0">
                          <a:effectLst/>
                        </a:rPr>
                        <a:t>”</a:t>
                      </a:r>
                      <a:endParaRPr lang="ru-RU" sz="12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3800365447"/>
                  </a:ext>
                </a:extLst>
              </a:tr>
              <a:tr h="370626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Предпосылки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Перейти в</a:t>
                      </a:r>
                      <a:r>
                        <a:rPr lang="en-US" sz="1200">
                          <a:effectLst/>
                        </a:rPr>
                        <a:t> окно </a:t>
                      </a:r>
                      <a:r>
                        <a:rPr lang="ru-RU" sz="1200">
                          <a:effectLst/>
                        </a:rPr>
                        <a:t>Отчёт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1489481930"/>
                  </a:ext>
                </a:extLst>
              </a:tr>
              <a:tr h="398567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Постусловия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Переходим к дальнейшему использованию приложения 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1900793643"/>
                  </a:ext>
                </a:extLst>
              </a:tr>
              <a:tr h="238919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Статус</a:t>
                      </a:r>
                      <a:br>
                        <a:rPr lang="ru-RU" sz="1200">
                          <a:effectLst/>
                        </a:rPr>
                      </a:br>
                      <a:r>
                        <a:rPr lang="ru-RU" sz="1200">
                          <a:effectLst/>
                        </a:rPr>
                        <a:t>(Pass/Fail)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1411307682"/>
                  </a:ext>
                </a:extLst>
              </a:tr>
              <a:tr h="370626">
                <a:tc>
                  <a:txBody>
                    <a:bodyPr/>
                    <a:lstStyle/>
                    <a:p>
                      <a:pPr indent="152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Комментарии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71" marR="67971" marT="0" marB="0" anchor="ctr"/>
                </a:tc>
                <a:extLst>
                  <a:ext uri="{0D108BD9-81ED-4DB2-BD59-A6C34878D82A}">
                    <a16:rowId xmlns:a16="http://schemas.microsoft.com/office/drawing/2014/main" val="4226685257"/>
                  </a:ext>
                </a:extLst>
              </a:tr>
            </a:tbl>
          </a:graphicData>
        </a:graphic>
      </p:graphicFrame>
      <p:pic>
        <p:nvPicPr>
          <p:cNvPr id="9219" name="Рисунок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861048"/>
            <a:ext cx="1171575" cy="13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192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700808"/>
            <a:ext cx="6336704" cy="3523530"/>
          </a:xfrm>
        </p:spPr>
        <p:txBody>
          <a:bodyPr>
            <a:normAutofit fontScale="77500" lnSpcReduction="20000"/>
          </a:bodyPr>
          <a:lstStyle/>
          <a:p>
            <a:pPr marL="36576" indent="0" algn="just">
              <a:buNone/>
            </a:pPr>
            <a:r>
              <a:rPr lang="ru-RU" dirty="0"/>
              <a:t>В процессе прохождения практики я закрепил знания и умения в интеграции программных модулей, изучил структуру возможных заданий и основных принципов деятельности данной профессии, а также продемонстрировал знания, по построению </a:t>
            </a:r>
            <a:r>
              <a:rPr lang="en-US" dirty="0"/>
              <a:t>UML </a:t>
            </a:r>
            <a:r>
              <a:rPr lang="ru-RU" dirty="0"/>
              <a:t>диаграмм полученные при обучении в колледже, выработал навыки работы с функциями тестирования, принятия решений и исправлении ошибок в практической деятельности.</a:t>
            </a:r>
          </a:p>
          <a:p>
            <a:pPr marL="36576" lvl="0" indent="0" algn="just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0630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практики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Рабочее место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5091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Фото рабочего места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134076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Характеристики компьютера: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1988840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Процессор: </a:t>
            </a:r>
            <a:r>
              <a:rPr lang="en-US" dirty="0" err="1" smtClean="0"/>
              <a:t>i</a:t>
            </a:r>
            <a:r>
              <a:rPr lang="ru-RU" dirty="0" smtClean="0"/>
              <a:t>5</a:t>
            </a:r>
            <a:r>
              <a:rPr lang="en-US" dirty="0" smtClean="0"/>
              <a:t>-</a:t>
            </a:r>
            <a:r>
              <a:rPr lang="ru-RU" dirty="0" smtClean="0"/>
              <a:t>104</a:t>
            </a:r>
            <a:r>
              <a:rPr lang="en-US" dirty="0" smtClean="0"/>
              <a:t>00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Видеокарта: </a:t>
            </a:r>
            <a:r>
              <a:rPr lang="en-US" dirty="0" smtClean="0"/>
              <a:t>RTX 3050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ОЗУ:</a:t>
            </a:r>
            <a:r>
              <a:rPr lang="en-US" dirty="0" smtClean="0"/>
              <a:t> 16Gb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Память:</a:t>
            </a:r>
            <a:r>
              <a:rPr lang="en-US" dirty="0" smtClean="0"/>
              <a:t> 3TB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Установлена </a:t>
            </a:r>
            <a:r>
              <a:rPr lang="en-US" dirty="0" smtClean="0"/>
              <a:t>Windows 11</a:t>
            </a:r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32040" y="37170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Переферия: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4149080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Монитор: </a:t>
            </a:r>
            <a:r>
              <a:rPr lang="en-US" dirty="0" smtClean="0"/>
              <a:t>BENQ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Мышь:</a:t>
            </a:r>
            <a:r>
              <a:rPr lang="en-US" dirty="0" smtClean="0"/>
              <a:t> Logitech</a:t>
            </a:r>
            <a:r>
              <a:rPr lang="ru-RU" dirty="0" smtClean="0"/>
              <a:t> </a:t>
            </a:r>
            <a:r>
              <a:rPr lang="en-US" dirty="0" smtClean="0"/>
              <a:t>G102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Клавиатура:</a:t>
            </a:r>
            <a:r>
              <a:rPr lang="en-US" dirty="0" smtClean="0"/>
              <a:t> MSI GK30</a:t>
            </a:r>
            <a:endParaRPr lang="ru-RU" dirty="0"/>
          </a:p>
        </p:txBody>
      </p:sp>
      <p:pic>
        <p:nvPicPr>
          <p:cNvPr id="1026" name="Picture 2" descr="https://sun9-75.userapi.com/impg/rgzzGFSFA-gIFa5GmCRnKJsk85TRsRAuC_hZpw/xnITuw_itOA.jpg?size=1280x960&amp;quality=96&amp;sign=375fce0856bd0a751fb89749cb724e45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9768"/>
            <a:ext cx="3384376" cy="25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Риски практики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6851104" cy="467565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Во время прохождения практики в Мастер Софт возникли риски</a:t>
            </a:r>
            <a:r>
              <a:rPr lang="en-US" dirty="0" smtClean="0"/>
              <a:t>:</a:t>
            </a:r>
          </a:p>
          <a:p>
            <a:pPr algn="just"/>
            <a:r>
              <a:rPr lang="ru-RU" dirty="0" smtClean="0"/>
              <a:t>Большое расстояние до офиса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r>
              <a:rPr lang="ru-RU" dirty="0" smtClean="0"/>
              <a:t>Сбои в работе </a:t>
            </a:r>
            <a:r>
              <a:rPr lang="en-US" dirty="0" smtClean="0"/>
              <a:t>VS</a:t>
            </a: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Система </a:t>
            </a:r>
            <a:r>
              <a:rPr lang="ru-RU" dirty="0"/>
              <a:t>контроля версий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9"/>
            <a:ext cx="7467600" cy="28034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Я выбрал систему контроля версий </a:t>
            </a:r>
            <a:r>
              <a:rPr lang="en-US" dirty="0"/>
              <a:t>GitHub</a:t>
            </a:r>
            <a:r>
              <a:rPr lang="ru-RU" dirty="0"/>
              <a:t> где, загружал новые версии, и их изменения, на протяжении всей </a:t>
            </a:r>
            <a:r>
              <a:rPr lang="ru-RU" dirty="0" smtClean="0"/>
              <a:t>практики. </a:t>
            </a:r>
            <a:r>
              <a:rPr lang="ru-RU" dirty="0"/>
              <a:t>Ссылка на </a:t>
            </a:r>
            <a:r>
              <a:rPr lang="en-US" dirty="0"/>
              <a:t>GitHub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https</a:t>
            </a:r>
            <a:r>
              <a:rPr lang="ru-RU" dirty="0"/>
              <a:t>://github.com/Mercik43/PM02.PRACTIK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4189997"/>
            <a:ext cx="4536504" cy="21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7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</a:t>
            </a:r>
            <a:r>
              <a:rPr lang="en-US" dirty="0" smtClean="0"/>
              <a:t> </a:t>
            </a:r>
            <a:r>
              <a:rPr lang="ru-RU" dirty="0" smtClean="0"/>
              <a:t>вариантов использования</a:t>
            </a:r>
            <a:endParaRPr lang="ru-RU" dirty="0" smtClean="0"/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435" y="1445819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2525762"/>
            <a:ext cx="120840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711759"/>
              </p:ext>
            </p:extLst>
          </p:nvPr>
        </p:nvGraphicFramePr>
        <p:xfrm>
          <a:off x="971600" y="2363618"/>
          <a:ext cx="6781439" cy="378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9077260" imgH="5095645" progId="Visio.Drawing.15">
                  <p:embed/>
                </p:oleObj>
              </mc:Choice>
              <mc:Fallback>
                <p:oleObj name="Visio" r:id="rId3" imgW="9077260" imgH="509564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363618"/>
                        <a:ext cx="6781439" cy="37829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	</a:t>
            </a:r>
            <a:endParaRPr lang="ru-RU" dirty="0" smtClean="0"/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435" y="1445819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751" y="2492895"/>
            <a:ext cx="131671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053927"/>
              </p:ext>
            </p:extLst>
          </p:nvPr>
        </p:nvGraphicFramePr>
        <p:xfrm>
          <a:off x="2339751" y="2276872"/>
          <a:ext cx="4320480" cy="427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3000181" imgH="4457700" progId="Visio.Drawing.15">
                  <p:embed/>
                </p:oleObj>
              </mc:Choice>
              <mc:Fallback>
                <p:oleObj name="Visio" r:id="rId3" imgW="3000181" imgH="44577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1" y="2276872"/>
                        <a:ext cx="4320480" cy="427590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9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кооперации</a:t>
            </a:r>
            <a:endParaRPr lang="ru-RU" dirty="0" smtClean="0"/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435" y="1445819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760" y="2348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607434"/>
              </p:ext>
            </p:extLst>
          </p:nvPr>
        </p:nvGraphicFramePr>
        <p:xfrm>
          <a:off x="2411760" y="2348880"/>
          <a:ext cx="358140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3581228" imgH="3447935" progId="Visio.Drawing.15">
                  <p:embed/>
                </p:oleObj>
              </mc:Choice>
              <mc:Fallback>
                <p:oleObj name="Visio" r:id="rId3" imgW="3581228" imgH="344793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348880"/>
                        <a:ext cx="3581400" cy="3448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8509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465</Words>
  <Application>Microsoft Office PowerPoint</Application>
  <PresentationFormat>Экран (4:3)</PresentationFormat>
  <Paragraphs>101</Paragraphs>
  <Slides>22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Franklin Gothic Book</vt:lpstr>
      <vt:lpstr>Times New Roman</vt:lpstr>
      <vt:lpstr>Wingdings 2</vt:lpstr>
      <vt:lpstr>Техническая</vt:lpstr>
      <vt:lpstr>Документ Microsoft Visio</vt:lpstr>
      <vt:lpstr>Отчет по Производственной практике  ПМ.04.Сопровождение и обслуживание программного обеспечения компьютерных систем</vt:lpstr>
      <vt:lpstr>База практики</vt:lpstr>
      <vt:lpstr>План практики</vt:lpstr>
      <vt:lpstr>Рабочее место</vt:lpstr>
      <vt:lpstr>Риски практики</vt:lpstr>
      <vt:lpstr>Система контроля версий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Модульное тестирование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практике  ПМ.02 Осуществление интеграции программных модулей</dc:title>
  <dc:creator>Admin</dc:creator>
  <cp:lastModifiedBy>Mercedes Benz</cp:lastModifiedBy>
  <cp:revision>49</cp:revision>
  <dcterms:created xsi:type="dcterms:W3CDTF">2023-05-12T11:02:49Z</dcterms:created>
  <dcterms:modified xsi:type="dcterms:W3CDTF">2023-06-28T07:25:29Z</dcterms:modified>
</cp:coreProperties>
</file>