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0" r:id="rId1"/>
  </p:sldMasterIdLst>
  <p:notesMasterIdLst>
    <p:notesMasterId r:id="rId16"/>
  </p:notesMasterIdLst>
  <p:sldIdLst>
    <p:sldId id="256" r:id="rId2"/>
    <p:sldId id="270" r:id="rId3"/>
    <p:sldId id="258" r:id="rId4"/>
    <p:sldId id="259" r:id="rId5"/>
    <p:sldId id="257" r:id="rId6"/>
    <p:sldId id="260" r:id="rId7"/>
    <p:sldId id="261" r:id="rId8"/>
    <p:sldId id="263" r:id="rId9"/>
    <p:sldId id="266" r:id="rId10"/>
    <p:sldId id="271" r:id="rId11"/>
    <p:sldId id="268" r:id="rId12"/>
    <p:sldId id="272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27C66-CFB8-9144-8265-0358FA7949DF}" type="datetimeFigureOut">
              <a:rPr lang="en-CZ" smtClean="0"/>
              <a:t>28.11.2022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BFD46-9809-6548-8D8F-055157ADF1DE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048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3F84-3CC1-6C43-A00E-B2946C22ED6B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080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E89-1095-1C44-BD35-3D4DA2F4BD75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3587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A7DB-9FAD-AD44-A263-495F63FB758A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701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8A74-5D8C-6447-A2A9-065C13813EAA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6000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5C-487C-A941-A56B-430EC2FD30FC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5689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5E54-75F6-9B40-98BD-912AB659E335}" type="datetime1">
              <a:rPr lang="cs-CZ" smtClean="0"/>
              <a:t>28.11.2022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63403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284A-4CB2-FC49-837D-E30B21BEFFA8}" type="datetime1">
              <a:rPr lang="cs-CZ" smtClean="0"/>
              <a:t>28.11.2022</a:t>
            </a:fld>
            <a:endParaRPr lang="en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6146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C970-A095-3844-AEE0-8287C9221700}" type="datetime1">
              <a:rPr lang="cs-CZ" smtClean="0"/>
              <a:t>28.11.2022</a:t>
            </a:fld>
            <a:endParaRPr lang="en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4799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32D-C1C7-E44D-AC09-AE6AFFAE79C0}" type="datetime1">
              <a:rPr lang="cs-CZ" smtClean="0"/>
              <a:t>28.11.2022</a:t>
            </a:fld>
            <a:endParaRPr lang="en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683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6103-2397-EA4E-9FA7-3DB17DCD843A}" type="datetime1">
              <a:rPr lang="cs-CZ" smtClean="0"/>
              <a:t>28.11.2022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78905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DA56-8B44-E24C-BDEC-179E8405F2A8}" type="datetime1">
              <a:rPr lang="cs-CZ" smtClean="0"/>
              <a:t>28.11.2022</a:t>
            </a:fld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7060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1435-8DEA-F046-9244-A59D39424C7B}" type="datetime1">
              <a:rPr lang="cs-CZ" smtClean="0"/>
              <a:t>28.11.2022</a:t>
            </a:fld>
            <a:endParaRPr lang="en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9F5C-0EDD-9441-9E91-6763F9E3E194}" type="slidenum">
              <a:rPr lang="en-CZ" smtClean="0"/>
              <a:t>‹#›</a:t>
            </a:fld>
            <a:endParaRPr lang="en-C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93082-EC7C-728A-4C6E-C7E3514B66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785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Z" sz="1200">
                <a:solidFill>
                  <a:srgbClr val="8E6A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0512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0DF019-8F87-9582-A939-FDE2FEB4A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CZ" sz="5200" dirty="0">
                <a:solidFill>
                  <a:schemeClr val="tx2"/>
                </a:solidFill>
              </a:rPr>
              <a:t>Biosynthetic Gene Clusters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1E2EB-D992-F942-C265-5C0105FA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CZ" sz="1500" dirty="0">
                <a:solidFill>
                  <a:schemeClr val="tx2"/>
                </a:solidFill>
              </a:rPr>
              <a:t>Lucie Cervenkova</a:t>
            </a:r>
          </a:p>
          <a:p>
            <a:r>
              <a:rPr lang="en-CZ" sz="1500" dirty="0">
                <a:solidFill>
                  <a:schemeClr val="tx2"/>
                </a:solidFill>
              </a:rPr>
              <a:t>2022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56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FF8C-6EE8-473C-DDCF-3EE3FED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Overfitting issues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DE4E-F18D-B983-EB80-1254D9621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6888" cy="4667250"/>
          </a:xfrm>
        </p:spPr>
        <p:txBody>
          <a:bodyPr/>
          <a:lstStyle/>
          <a:p>
            <a:r>
              <a:rPr lang="en-CZ" dirty="0"/>
              <a:t>Fig.: Overfitting with One-H</a:t>
            </a:r>
            <a:r>
              <a:rPr lang="en-GB" dirty="0"/>
              <a:t>o</a:t>
            </a:r>
            <a:r>
              <a:rPr lang="en-CZ" dirty="0"/>
              <a:t>t Encoding representation</a:t>
            </a:r>
          </a:p>
          <a:p>
            <a:pPr lvl="1"/>
            <a:r>
              <a:rPr lang="en-GB" dirty="0"/>
              <a:t>T</a:t>
            </a:r>
            <a:r>
              <a:rPr lang="en-CZ" dirty="0"/>
              <a:t>raining loss keeps decreasing</a:t>
            </a:r>
          </a:p>
          <a:p>
            <a:r>
              <a:rPr lang="en-CZ" dirty="0"/>
              <a:t>Dropout in between layers (0.2)</a:t>
            </a:r>
          </a:p>
          <a:p>
            <a:r>
              <a:rPr lang="en-CZ" dirty="0"/>
              <a:t>Early stopping (patience = 10)</a:t>
            </a:r>
          </a:p>
          <a:p>
            <a:r>
              <a:rPr lang="en-CZ" dirty="0"/>
              <a:t>Decreasing learning rate (10-100x)</a:t>
            </a:r>
          </a:p>
          <a:p>
            <a:endParaRPr lang="en-CZ" dirty="0"/>
          </a:p>
          <a:p>
            <a:r>
              <a:rPr lang="en-CZ" dirty="0"/>
              <a:t>One-Hot Encoding input appears unsuitable for MLP  </a:t>
            </a:r>
            <a:r>
              <a:rPr lang="en-CZ" dirty="0">
                <a:sym typeface="Wingdings" pitchFamily="2" charset="2"/>
              </a:rPr>
              <a:t> </a:t>
            </a:r>
            <a:endParaRPr lang="en-CZ" dirty="0"/>
          </a:p>
          <a:p>
            <a:endParaRPr lang="en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5D3B6-DCCC-7811-74B0-EB408D90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10</a:t>
            </a:fld>
            <a:endParaRPr lang="en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4BB16-9649-D1DC-0013-01A27F9C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3" y="2024063"/>
            <a:ext cx="5181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8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3757-F631-8E38-1169-55A162E3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Neural networks AUC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D1FF4-0283-B058-E567-E75AEF2F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11</a:t>
            </a:fld>
            <a:endParaRPr lang="en-CZ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9F9FB3A-52D0-0473-C7BA-E2A0DC272D5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105395"/>
              </p:ext>
            </p:extLst>
          </p:nvPr>
        </p:nvGraphicFramePr>
        <p:xfrm>
          <a:off x="1066800" y="1900865"/>
          <a:ext cx="102870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287000" imgH="3327400" progId="Excel.Sheet.12">
                  <p:embed/>
                </p:oleObj>
              </mc:Choice>
              <mc:Fallback>
                <p:oleObj name="Worksheet" r:id="rId2" imgW="10287000" imgH="3327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1900865"/>
                        <a:ext cx="10287000" cy="332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34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4C7-74A1-FC3A-7F90-FA44833E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Neural networks AUC comparison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68D4566-351F-712A-FDE7-96518576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689" y="1457270"/>
            <a:ext cx="7348621" cy="48990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1DC6-10E5-854B-5CB6-645B33DB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12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4047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35B-1E44-0504-D2DC-2E9F8A9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NN2 (2 hidden layers, 100 nodes) + Pfam2Vec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C3A8A-52D3-1958-BF00-3629B08A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13</a:t>
            </a:fld>
            <a:endParaRPr lang="en-CZ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51269BAC-321C-9DE6-3CD2-CFC3F4D6E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9850"/>
            <a:ext cx="3147484" cy="2360613"/>
          </a:xfr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35CB7D4-9FC3-72DC-8C13-B7305A9E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25" y="1409699"/>
            <a:ext cx="3196167" cy="239712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5DDA61F8-7359-A4D4-57B0-9A2EEB727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09699"/>
            <a:ext cx="3147484" cy="2360613"/>
          </a:xfrm>
          <a:prstGeom prst="rect">
            <a:avLst/>
          </a:prstGeom>
        </p:spPr>
      </p:pic>
      <p:pic>
        <p:nvPicPr>
          <p:cNvPr id="20" name="Picture 19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5E5A9F5-B72C-61F7-C9F2-CE14B63D2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0500" y="1427956"/>
            <a:ext cx="3147484" cy="2360613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51BDEE06-36C6-D3E8-6D42-BE7066E37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110" y="3922514"/>
            <a:ext cx="3391430" cy="2543572"/>
          </a:xfrm>
          <a:prstGeom prst="rect">
            <a:avLst/>
          </a:prstGeom>
        </p:spPr>
      </p:pic>
      <p:pic>
        <p:nvPicPr>
          <p:cNvPr id="24" name="Picture 2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D6880BA-11B4-C21A-8788-99F4D5F4CD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277" y="3908423"/>
            <a:ext cx="3391429" cy="2543572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6009424D-7C9B-872E-33ED-7A9D010A6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7769" y="3908423"/>
            <a:ext cx="3391429" cy="25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A61E-D1CF-277B-A040-977198D0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7F8F-C745-97CC-8181-20B7BE4C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Multiple layer perceptron is unsuitable for BGCs classification problem</a:t>
            </a:r>
          </a:p>
          <a:p>
            <a:pPr lvl="1"/>
            <a:r>
              <a:rPr lang="en-CZ" dirty="0"/>
              <a:t>Overfitting issues (especially for one-hot encoding input)</a:t>
            </a:r>
          </a:p>
          <a:p>
            <a:pPr lvl="1"/>
            <a:r>
              <a:rPr lang="en-CZ" dirty="0"/>
              <a:t>Poor performance compared to simpler sklearn methods</a:t>
            </a:r>
          </a:p>
          <a:p>
            <a:r>
              <a:rPr lang="en-CZ" dirty="0"/>
              <a:t>Current strategy (Random Forest) could be replaced with Extra Trees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48699-0D18-F6B7-4FC3-8474BE9D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14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64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6E32-F34F-3F8D-36D4-09BAA9A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2AC89-3B82-5FA6-A7A5-30F609DC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771"/>
            <a:ext cx="5719763" cy="4631192"/>
          </a:xfrm>
        </p:spPr>
        <p:txBody>
          <a:bodyPr>
            <a:normAutofit/>
          </a:bodyPr>
          <a:lstStyle/>
          <a:p>
            <a:r>
              <a:rPr lang="en-CZ" dirty="0"/>
              <a:t>Biosynthetic Gene Clusters </a:t>
            </a:r>
            <a:r>
              <a:rPr lang="en-CZ" b="1" dirty="0"/>
              <a:t>(BGCs)</a:t>
            </a:r>
            <a:r>
              <a:rPr lang="en-CZ" dirty="0"/>
              <a:t> </a:t>
            </a:r>
          </a:p>
          <a:p>
            <a:pPr lvl="1"/>
            <a:r>
              <a:rPr lang="en-GB" dirty="0"/>
              <a:t>Co-localized microbial genes producing small molecules as their secondary metabolites </a:t>
            </a:r>
          </a:p>
          <a:p>
            <a:pPr lvl="2"/>
            <a:r>
              <a:rPr lang="en-GB" u="sng" dirty="0"/>
              <a:t>Drug candidates </a:t>
            </a:r>
            <a:r>
              <a:rPr lang="en-GB" dirty="0"/>
              <a:t>– antimicrobial drugs, anticancer therapies, immunomodulatory agents</a:t>
            </a:r>
            <a:r>
              <a:rPr lang="en-CZ" dirty="0"/>
              <a:t>	</a:t>
            </a:r>
          </a:p>
          <a:p>
            <a:r>
              <a:rPr lang="en-CZ" b="1" dirty="0"/>
              <a:t>DeepBGC</a:t>
            </a:r>
            <a:r>
              <a:rPr lang="en-CZ" dirty="0"/>
              <a:t> (Hannigan et al., 2019, </a:t>
            </a:r>
            <a:r>
              <a:rPr lang="en-CZ" i="1" dirty="0"/>
              <a:t>Nucleic Acids Res.</a:t>
            </a:r>
            <a:r>
              <a:rPr lang="en-CZ" dirty="0"/>
              <a:t>)</a:t>
            </a:r>
          </a:p>
          <a:p>
            <a:pPr lvl="1"/>
            <a:r>
              <a:rPr lang="en-CZ" dirty="0"/>
              <a:t>Detects BGCs and classifies them into groups based on their product</a:t>
            </a:r>
            <a:endParaRPr lang="en-CZ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5E8A8-6186-C5FE-B29D-FCC68EE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2</a:t>
            </a:fld>
            <a:endParaRPr lang="en-C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4AB7E-531D-5177-98F3-D2CC6FE8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611" y="1545771"/>
            <a:ext cx="4938713" cy="3982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523EC7-3011-985B-FC72-31B03B3DDA7F}"/>
              </a:ext>
            </a:extLst>
          </p:cNvPr>
          <p:cNvSpPr/>
          <p:nvPr/>
        </p:nvSpPr>
        <p:spPr>
          <a:xfrm>
            <a:off x="6624635" y="5020932"/>
            <a:ext cx="5300663" cy="614363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9901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578A-A356-9DDE-3886-D4640C86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Target variables (multi-label classification)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6E54EF1-6077-8D07-B8F5-E3081E49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71" y="1456104"/>
            <a:ext cx="6738111" cy="513483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B560-0CE9-40B2-3B88-96DF77F2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3</a:t>
            </a:fld>
            <a:endParaRPr lang="en-C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4DE9F-B829-66D6-2494-B343FAC28782}"/>
              </a:ext>
            </a:extLst>
          </p:cNvPr>
          <p:cNvSpPr txBox="1"/>
          <p:nvPr/>
        </p:nvSpPr>
        <p:spPr>
          <a:xfrm>
            <a:off x="8034943" y="1690688"/>
            <a:ext cx="33188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sz="2800" dirty="0"/>
              <a:t>MiBIG database 1.3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Z" sz="2800" dirty="0"/>
              <a:t>1355 BGCs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Z" sz="2800" dirty="0"/>
              <a:t>MiBIG database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Z" sz="2800" b="1" dirty="0"/>
              <a:t>2508 BGCs</a:t>
            </a:r>
          </a:p>
        </p:txBody>
      </p:sp>
    </p:spTree>
    <p:extLst>
      <p:ext uri="{BB962C8B-B14F-4D97-AF65-F5344CB8AC3E}">
        <p14:creationId xmlns:p14="http://schemas.microsoft.com/office/powerpoint/2010/main" val="16734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9942-5D45-2808-4F96-24351356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en-CZ" dirty="0"/>
              <a:t>Input variables: one-hot encoding vs. pfam2vec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F6D7B4B2-332B-8224-476B-02AA7F3D6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30" y="3906398"/>
            <a:ext cx="10091739" cy="2628859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0A87389-4CAF-A9E7-D741-821D57FE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54" y="1580487"/>
            <a:ext cx="8525889" cy="233704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C769B-B730-2661-52DE-42720E7C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4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7154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B817-EDDA-3087-BE68-BD501BA6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410"/>
            <a:ext cx="10515600" cy="1325563"/>
          </a:xfrm>
        </p:spPr>
        <p:txBody>
          <a:bodyPr/>
          <a:lstStyle/>
          <a:p>
            <a:pPr algn="ctr"/>
            <a:r>
              <a:rPr lang="en-CZ" dirty="0"/>
              <a:t>Scikit models for multi-label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2C9E-60D0-4328-63A8-991B6394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73"/>
            <a:ext cx="10515600" cy="4351338"/>
          </a:xfrm>
        </p:spPr>
        <p:txBody>
          <a:bodyPr/>
          <a:lstStyle/>
          <a:p>
            <a:r>
              <a:rPr lang="en-GB" dirty="0" err="1"/>
              <a:t>tree.</a:t>
            </a:r>
            <a:r>
              <a:rPr lang="en-GB" dirty="0" err="1">
                <a:solidFill>
                  <a:schemeClr val="accent5"/>
                </a:solidFill>
              </a:rPr>
              <a:t>DecisionTreeClassifier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CZ" dirty="0"/>
              <a:t>tree.</a:t>
            </a:r>
            <a:r>
              <a:rPr lang="en-CZ" dirty="0">
                <a:solidFill>
                  <a:schemeClr val="accent5"/>
                </a:solidFill>
              </a:rPr>
              <a:t>ExtraTreeClassifier</a:t>
            </a:r>
          </a:p>
          <a:p>
            <a:r>
              <a:rPr lang="en-GB" dirty="0"/>
              <a:t>e</a:t>
            </a:r>
            <a:r>
              <a:rPr lang="en-CZ" dirty="0"/>
              <a:t>nsemble.</a:t>
            </a:r>
            <a:r>
              <a:rPr lang="en-CZ" dirty="0">
                <a:solidFill>
                  <a:schemeClr val="accent5"/>
                </a:solidFill>
              </a:rPr>
              <a:t>RandomForestClassifier</a:t>
            </a:r>
          </a:p>
          <a:p>
            <a:r>
              <a:rPr lang="en-GB" dirty="0"/>
              <a:t>e</a:t>
            </a:r>
            <a:r>
              <a:rPr lang="en-CZ" dirty="0"/>
              <a:t>nsemble.</a:t>
            </a:r>
            <a:r>
              <a:rPr lang="en-CZ" dirty="0">
                <a:solidFill>
                  <a:schemeClr val="accent5"/>
                </a:solidFill>
              </a:rPr>
              <a:t>ExtraTreesClassifier</a:t>
            </a:r>
          </a:p>
          <a:p>
            <a:r>
              <a:rPr lang="en-GB" dirty="0"/>
              <a:t>n</a:t>
            </a:r>
            <a:r>
              <a:rPr lang="en-CZ" dirty="0"/>
              <a:t>eighbors.</a:t>
            </a:r>
            <a:r>
              <a:rPr lang="en-CZ" dirty="0">
                <a:solidFill>
                  <a:schemeClr val="accent5"/>
                </a:solidFill>
              </a:rPr>
              <a:t>KNearestNeighbors</a:t>
            </a:r>
          </a:p>
          <a:p>
            <a:r>
              <a:rPr lang="en-GB" dirty="0"/>
              <a:t>n</a:t>
            </a:r>
            <a:r>
              <a:rPr lang="en-CZ" dirty="0"/>
              <a:t>eural_network.</a:t>
            </a:r>
            <a:r>
              <a:rPr lang="en-CZ" dirty="0">
                <a:solidFill>
                  <a:schemeClr val="accent5"/>
                </a:solidFill>
              </a:rPr>
              <a:t>MLPClassifier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7043-EA46-3FB6-912D-EA9FAE0E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5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6120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F039-9FAB-A5BC-4256-F7E45E3E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Models comparison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B6392F-46C8-ACD3-5B47-7B22A4C9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6</a:t>
            </a:fld>
            <a:endParaRPr lang="en-C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FF0DC-3D49-8EC2-81A0-283D147B3362}"/>
              </a:ext>
            </a:extLst>
          </p:cNvPr>
          <p:cNvSpPr txBox="1"/>
          <p:nvPr/>
        </p:nvSpPr>
        <p:spPr>
          <a:xfrm>
            <a:off x="718910" y="6156295"/>
            <a:ext cx="3310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sz="2000" dirty="0"/>
              <a:t>Previous dataset: </a:t>
            </a:r>
            <a:r>
              <a:rPr lang="en-CZ" sz="2000" b="1" dirty="0">
                <a:solidFill>
                  <a:srgbClr val="C00000"/>
                </a:solidFill>
              </a:rPr>
              <a:t>AUC = 0,792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F0B934-1CEA-C777-4E6A-5925BA4B96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2971"/>
              </p:ext>
            </p:extLst>
          </p:nvPr>
        </p:nvGraphicFramePr>
        <p:xfrm>
          <a:off x="838200" y="1489075"/>
          <a:ext cx="10515600" cy="446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077700" imgH="5130800" progId="Excel.Sheet.12">
                  <p:embed/>
                </p:oleObj>
              </mc:Choice>
              <mc:Fallback>
                <p:oleObj name="Worksheet" r:id="rId2" imgW="12077700" imgH="51308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489075"/>
                        <a:ext cx="10515600" cy="446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0CBA20A-8B97-677E-6B16-18956294FF7E}"/>
              </a:ext>
            </a:extLst>
          </p:cNvPr>
          <p:cNvSpPr/>
          <p:nvPr/>
        </p:nvSpPr>
        <p:spPr>
          <a:xfrm>
            <a:off x="5998029" y="2884714"/>
            <a:ext cx="1001485" cy="304800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0FB1F-66F3-700D-3E69-A9F88D5616F1}"/>
              </a:ext>
            </a:extLst>
          </p:cNvPr>
          <p:cNvSpPr txBox="1"/>
          <p:nvPr/>
        </p:nvSpPr>
        <p:spPr>
          <a:xfrm>
            <a:off x="718910" y="898278"/>
            <a:ext cx="129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Z" dirty="0">
                <a:solidFill>
                  <a:srgbClr val="0070C0"/>
                </a:solidFill>
              </a:rPr>
              <a:t>Overfitting?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7DA3A9-8586-32DD-8911-7A98E2671BFA}"/>
              </a:ext>
            </a:extLst>
          </p:cNvPr>
          <p:cNvCxnSpPr>
            <a:cxnSpLocks/>
          </p:cNvCxnSpPr>
          <p:nvPr/>
        </p:nvCxnSpPr>
        <p:spPr>
          <a:xfrm>
            <a:off x="1368734" y="1238251"/>
            <a:ext cx="0" cy="552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02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BD19-96C4-5473-EC07-7BE419CB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Random Forest + One-Hot Encoding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1DD90DC5-868F-2ACE-01F2-F655CB23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871"/>
            <a:ext cx="3251992" cy="2438994"/>
          </a:xfrm>
          <a:prstGeom prst="rect">
            <a:avLst/>
          </a:prstGeom>
        </p:spPr>
      </p:pic>
      <p:pic>
        <p:nvPicPr>
          <p:cNvPr id="15" name="Picture 14" descr="A picture containing chart&#10;&#10;Description automatically generated">
            <a:extLst>
              <a:ext uri="{FF2B5EF4-FFF2-40B4-BE49-F238E27FC236}">
                <a16:creationId xmlns:a16="http://schemas.microsoft.com/office/drawing/2014/main" id="{47A3F8F5-574E-B586-27DF-EA2A20C27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077" y="1452110"/>
            <a:ext cx="3249006" cy="2436755"/>
          </a:xfrm>
          <a:prstGeom prst="rect">
            <a:avLst/>
          </a:prstGeom>
        </p:spPr>
      </p:pic>
      <p:pic>
        <p:nvPicPr>
          <p:cNvPr id="17" name="Picture 1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CB3413E-A203-C3EF-977E-42AEB84E8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17" y="1436745"/>
            <a:ext cx="3249006" cy="2436755"/>
          </a:xfrm>
          <a:prstGeom prst="rect">
            <a:avLst/>
          </a:prstGeom>
        </p:spPr>
      </p:pic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40FF4AB3-C60A-236B-7FEC-FA7E23A46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757" y="1421380"/>
            <a:ext cx="3249006" cy="2436755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8CA2B4D1-49FA-C47F-C2BF-7E1887F33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489" y="4005260"/>
            <a:ext cx="3249007" cy="2436755"/>
          </a:xfrm>
          <a:prstGeom prst="rect">
            <a:avLst/>
          </a:prstGeom>
        </p:spPr>
      </p:pic>
      <p:pic>
        <p:nvPicPr>
          <p:cNvPr id="23" name="Picture 2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97989FB-8C78-1571-3037-0A02FB708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1496" y="4005261"/>
            <a:ext cx="3249007" cy="2436755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DA5496C-0B1B-72CE-E4AC-C12CA8177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5419" y="4018472"/>
            <a:ext cx="3249007" cy="2436755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164E1A0-69C8-6BF1-DB24-2886C909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7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250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F7E4-9FC4-829F-0E08-2CB5D65A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Scikit Multi Layer Perceptron+ Pfam2Vec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F045D-DD4C-9C82-53D9-8FA0F6B0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8</a:t>
            </a:fld>
            <a:endParaRPr lang="en-CZ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BB4A4DDC-EF5A-DC09-5864-7F9850F7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56" y="1425279"/>
            <a:ext cx="3193387" cy="239504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149221E-2FDC-3A40-CCFA-0466D0F47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3962"/>
            <a:ext cx="3193388" cy="2395041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8D305B3-A72B-0994-B689-AD303B7CA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614" y="1481946"/>
            <a:ext cx="3193386" cy="2395040"/>
          </a:xfrm>
          <a:prstGeom prst="rect">
            <a:avLst/>
          </a:prstGeom>
        </p:spPr>
      </p:pic>
      <p:pic>
        <p:nvPicPr>
          <p:cNvPr id="14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CF51BE0-00D9-A058-042F-4D76F22B6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430" y="1297236"/>
            <a:ext cx="3193386" cy="2395040"/>
          </a:xfrm>
          <a:prstGeom prst="rect">
            <a:avLst/>
          </a:prstGeom>
        </p:spPr>
      </p:pic>
      <p:pic>
        <p:nvPicPr>
          <p:cNvPr id="21" name="Picture 20" descr="A picture containing chart&#10;&#10;Description automatically generated">
            <a:extLst>
              <a:ext uri="{FF2B5EF4-FFF2-40B4-BE49-F238E27FC236}">
                <a16:creationId xmlns:a16="http://schemas.microsoft.com/office/drawing/2014/main" id="{AED1B1F5-550D-A1A0-56F1-6C6385665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919" y="4094692"/>
            <a:ext cx="3193387" cy="2395040"/>
          </a:xfrm>
          <a:prstGeom prst="rect">
            <a:avLst/>
          </a:prstGeom>
        </p:spPr>
      </p:pic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82FF6E1E-561A-3F01-8D30-A2FA27D97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306" y="4094692"/>
            <a:ext cx="3193387" cy="2395040"/>
          </a:xfrm>
          <a:prstGeom prst="rect">
            <a:avLst/>
          </a:prstGeom>
        </p:spPr>
      </p:pic>
      <p:pic>
        <p:nvPicPr>
          <p:cNvPr id="27" name="Picture 2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AC776EA-12F2-EAE1-09B0-1295077DC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9202" y="4094692"/>
            <a:ext cx="3193387" cy="23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C54D-2520-2916-D126-019D0EF0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dirty="0"/>
              <a:t>Neural 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6188-4BAF-50A0-A6CC-24C09CF9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371"/>
            <a:ext cx="10428514" cy="4783592"/>
          </a:xfrm>
        </p:spPr>
        <p:txBody>
          <a:bodyPr/>
          <a:lstStyle/>
          <a:p>
            <a:r>
              <a:rPr lang="en-CZ" dirty="0"/>
              <a:t>Tensorflow + Keras</a:t>
            </a:r>
          </a:p>
          <a:p>
            <a:r>
              <a:rPr lang="en-CZ" dirty="0"/>
              <a:t>Multi layer perceptrons with different hyperparamaters</a:t>
            </a:r>
          </a:p>
          <a:p>
            <a:r>
              <a:rPr lang="en-CZ" dirty="0"/>
              <a:t>3 times repeated 5-fold cross validation with random splits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ADAA-5CAA-8F41-0279-8AD78D7E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F5C-0EDD-9441-9E91-6763F9E3E194}" type="slidenum">
              <a:rPr lang="en-CZ" smtClean="0"/>
              <a:t>9</a:t>
            </a:fld>
            <a:endParaRPr lang="en-CZ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0A1703-A8F8-2430-6204-5740D619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772909"/>
              </p:ext>
            </p:extLst>
          </p:nvPr>
        </p:nvGraphicFramePr>
        <p:xfrm>
          <a:off x="1988457" y="2998078"/>
          <a:ext cx="812799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8666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167894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3205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Hidden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Neurons per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6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01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3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3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0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Z" dirty="0"/>
                        <a:t>NN8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Z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25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6674</TotalTime>
  <Words>301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Worksheet</vt:lpstr>
      <vt:lpstr>Biosynthetic Gene Clusters classification</vt:lpstr>
      <vt:lpstr>Introduction</vt:lpstr>
      <vt:lpstr>Target variables (multi-label classification)</vt:lpstr>
      <vt:lpstr>Input variables: one-hot encoding vs. pfam2vec</vt:lpstr>
      <vt:lpstr>Scikit models for multi-label classification</vt:lpstr>
      <vt:lpstr>Models comparison</vt:lpstr>
      <vt:lpstr>Random Forest + One-Hot Encoding</vt:lpstr>
      <vt:lpstr>Scikit Multi Layer Perceptron+ Pfam2Vec</vt:lpstr>
      <vt:lpstr>Neural network architectures</vt:lpstr>
      <vt:lpstr>Overfitting issues and strategies</vt:lpstr>
      <vt:lpstr>Neural networks AUC comparison</vt:lpstr>
      <vt:lpstr>Neural networks AUC comparison</vt:lpstr>
      <vt:lpstr>NN2 (2 hidden layers, 100 nodes) + Pfam2Vec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DeepBGC classification strategies </dc:title>
  <dc:creator>Cervenkova, Lucie</dc:creator>
  <cp:lastModifiedBy>Cervenkova, Lucie</cp:lastModifiedBy>
  <cp:revision>19</cp:revision>
  <dcterms:created xsi:type="dcterms:W3CDTF">2022-11-08T10:32:15Z</dcterms:created>
  <dcterms:modified xsi:type="dcterms:W3CDTF">2022-11-29T17:14:10Z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56a699-e9bd-437a-8412-901342082749_Enabled">
    <vt:lpwstr>true</vt:lpwstr>
  </property>
  <property fmtid="{D5CDD505-2E9C-101B-9397-08002B2CF9AE}" pid="3" name="MSIP_Label_2c56a699-e9bd-437a-8412-901342082749_SetDate">
    <vt:lpwstr>2022-11-08T13:45:08Z</vt:lpwstr>
  </property>
  <property fmtid="{D5CDD505-2E9C-101B-9397-08002B2CF9AE}" pid="4" name="MSIP_Label_2c56a699-e9bd-437a-8412-901342082749_Method">
    <vt:lpwstr>Privileged</vt:lpwstr>
  </property>
  <property fmtid="{D5CDD505-2E9C-101B-9397-08002B2CF9AE}" pid="5" name="MSIP_Label_2c56a699-e9bd-437a-8412-901342082749_Name">
    <vt:lpwstr>2c56a699-e9bd-437a-8412-901342082749</vt:lpwstr>
  </property>
  <property fmtid="{D5CDD505-2E9C-101B-9397-08002B2CF9AE}" pid="6" name="MSIP_Label_2c56a699-e9bd-437a-8412-901342082749_SiteId">
    <vt:lpwstr>a00de4ec-48a8-43a6-be74-e31274e2060d</vt:lpwstr>
  </property>
  <property fmtid="{D5CDD505-2E9C-101B-9397-08002B2CF9AE}" pid="7" name="MSIP_Label_2c56a699-e9bd-437a-8412-901342082749_ActionId">
    <vt:lpwstr>573fd6d3-1e14-4618-b393-4c3524e74e4d</vt:lpwstr>
  </property>
  <property fmtid="{D5CDD505-2E9C-101B-9397-08002B2CF9AE}" pid="8" name="MSIP_Label_2c56a699-e9bd-437a-8412-901342082749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Confidential</vt:lpwstr>
  </property>
</Properties>
</file>