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7"/>
  </p:notesMasterIdLst>
  <p:sldIdLst>
    <p:sldId id="301" r:id="rId5"/>
    <p:sldId id="302" r:id="rId6"/>
    <p:sldId id="31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5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092" autoAdjust="0"/>
  </p:normalViewPr>
  <p:slideViewPr>
    <p:cSldViewPr>
      <p:cViewPr varScale="1">
        <p:scale>
          <a:sx n="82" d="100"/>
          <a:sy n="82" d="100"/>
        </p:scale>
        <p:origin x="52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E3BE-87E6-4956-9420-A92C45ECD06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9A2B-39C4-41C0-ACA4-A3576BD8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E23B2-AB0A-418E-8392-565540EE3C7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54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80984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04097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28175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66506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09480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40072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421562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27844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395192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8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143826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5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2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0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5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5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04" y="332656"/>
            <a:ext cx="7543800" cy="1088068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rtl="0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КҮН ТӘРТІБІНДЕ</a:t>
            </a:r>
            <a:b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spc="36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2000" b="1" spc="18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тоқсанның</a:t>
            </a:r>
            <a:r>
              <a:rPr lang="ru-RU" sz="2000" b="1" spc="18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11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en-US" sz="2000" b="1" spc="11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ru-RU" sz="2000" b="1" spc="11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en-US" sz="2000" b="1" spc="11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ru-RU" sz="2000" b="1" spc="11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 </a:t>
            </a:r>
            <a:r>
              <a:rPr lang="ru-RU" sz="2000" b="1" spc="9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сапасының</a:t>
            </a:r>
            <a:r>
              <a:rPr lang="ru-RU" sz="2000" b="1" spc="9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spc="18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</a:t>
            </a:r>
            <a:r>
              <a:rPr lang="en-US" sz="2000" b="1" spc="18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324D3-CE13-FCDD-D04A-D80269D9013E}"/>
              </a:ext>
            </a:extLst>
          </p:cNvPr>
          <p:cNvSpPr txBox="1"/>
          <p:nvPr/>
        </p:nvSpPr>
        <p:spPr>
          <a:xfrm>
            <a:off x="395536" y="1628800"/>
            <a:ext cx="7543800" cy="1744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06400" indent="-12700">
              <a:lnSpc>
                <a:spcPct val="115500"/>
              </a:lnSpc>
              <a:spcBef>
                <a:spcPts val="100"/>
              </a:spcBef>
              <a:tabLst>
                <a:tab pos="0" algn="l"/>
              </a:tabLst>
            </a:pPr>
            <a:r>
              <a:rPr lang="ru-RU" sz="1400" b="1" spc="70" dirty="0" err="1">
                <a:solidFill>
                  <a:srgbClr val="345EB4"/>
                </a:solidFill>
                <a:latin typeface="Arial"/>
                <a:cs typeface="Arial"/>
              </a:rPr>
              <a:t>Бастауыш</a:t>
            </a:r>
            <a:r>
              <a:rPr lang="ru-RU" sz="1400" b="1" spc="-80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75" dirty="0" err="1">
                <a:solidFill>
                  <a:srgbClr val="345EB4"/>
                </a:solidFill>
                <a:latin typeface="Arial"/>
                <a:cs typeface="Arial"/>
              </a:rPr>
              <a:t>сыныптар</a:t>
            </a:r>
            <a:r>
              <a:rPr lang="ru-RU" sz="1400" b="1" spc="-75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165" dirty="0" err="1">
                <a:solidFill>
                  <a:srgbClr val="345EB4"/>
                </a:solidFill>
                <a:latin typeface="Arial"/>
                <a:cs typeface="Arial"/>
              </a:rPr>
              <a:t>бойынша</a:t>
            </a:r>
            <a:r>
              <a:rPr lang="ru-RU" sz="1400" b="1" spc="165" dirty="0">
                <a:solidFill>
                  <a:srgbClr val="345EB4"/>
                </a:solidFill>
                <a:latin typeface="Arial"/>
                <a:cs typeface="Arial"/>
              </a:rPr>
              <a:t>	</a:t>
            </a:r>
            <a:endParaRPr lang="ru-RU" sz="1400" spc="-860" dirty="0">
              <a:solidFill>
                <a:srgbClr val="345EB4"/>
              </a:solidFill>
              <a:latin typeface="Microsoft Sans Serif"/>
              <a:cs typeface="Microsoft Sans Serif"/>
            </a:endParaRPr>
          </a:p>
          <a:p>
            <a:pPr marL="12700" marR="406400" indent="-12700">
              <a:lnSpc>
                <a:spcPct val="115500"/>
              </a:lnSpc>
              <a:spcBef>
                <a:spcPts val="100"/>
              </a:spcBef>
              <a:tabLst>
                <a:tab pos="0" algn="l"/>
              </a:tabLst>
            </a:pPr>
            <a:r>
              <a:rPr lang="ru-RU" sz="1400" b="1" dirty="0">
                <a:solidFill>
                  <a:srgbClr val="345EB4"/>
                </a:solidFill>
                <a:latin typeface="Times New Roman"/>
                <a:cs typeface="Times New Roman"/>
              </a:rPr>
              <a:t>5-11 </a:t>
            </a:r>
            <a:r>
              <a:rPr lang="ru-RU" sz="1400" b="1" spc="75" dirty="0" err="1">
                <a:solidFill>
                  <a:srgbClr val="345EB4"/>
                </a:solidFill>
                <a:latin typeface="Arial"/>
                <a:cs typeface="Arial"/>
              </a:rPr>
              <a:t>сыныптар</a:t>
            </a:r>
            <a:r>
              <a:rPr lang="ru-RU" sz="1400" b="1" spc="-100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165" dirty="0" err="1">
                <a:solidFill>
                  <a:srgbClr val="345EB4"/>
                </a:solidFill>
                <a:latin typeface="Arial"/>
                <a:cs typeface="Arial"/>
              </a:rPr>
              <a:t>бойынша</a:t>
            </a:r>
            <a:endParaRPr lang="ru-RU" sz="1400" b="1" spc="165" dirty="0">
              <a:solidFill>
                <a:srgbClr val="345EB4"/>
              </a:solidFill>
              <a:latin typeface="Arial"/>
              <a:cs typeface="Arial"/>
            </a:endParaRPr>
          </a:p>
          <a:p>
            <a:pPr marL="12700" marR="406400" indent="-12700">
              <a:lnSpc>
                <a:spcPct val="115500"/>
              </a:lnSpc>
              <a:spcBef>
                <a:spcPts val="100"/>
              </a:spcBef>
              <a:tabLst>
                <a:tab pos="0" algn="l"/>
              </a:tabLst>
            </a:pPr>
            <a:r>
              <a:rPr lang="ru-RU" sz="1400" b="1" spc="165" dirty="0" err="1">
                <a:solidFill>
                  <a:srgbClr val="345EB4"/>
                </a:solidFill>
                <a:latin typeface="Arial"/>
                <a:cs typeface="Arial"/>
              </a:rPr>
              <a:t>Электронды</a:t>
            </a:r>
            <a:r>
              <a:rPr lang="ru-RU" sz="1400" b="1" spc="165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165" dirty="0" err="1">
                <a:solidFill>
                  <a:srgbClr val="345EB4"/>
                </a:solidFill>
                <a:latin typeface="Arial"/>
                <a:cs typeface="Arial"/>
              </a:rPr>
              <a:t>сынып</a:t>
            </a:r>
            <a:r>
              <a:rPr lang="ru-RU" sz="1400" b="1" spc="165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165" dirty="0" err="1">
                <a:solidFill>
                  <a:srgbClr val="345EB4"/>
                </a:solidFill>
                <a:latin typeface="Arial"/>
                <a:cs typeface="Arial"/>
              </a:rPr>
              <a:t>журналдарының</a:t>
            </a:r>
            <a:r>
              <a:rPr lang="ru-RU" sz="1400" b="1" spc="165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165" dirty="0" err="1">
                <a:solidFill>
                  <a:srgbClr val="345EB4"/>
                </a:solidFill>
                <a:latin typeface="Arial"/>
                <a:cs typeface="Arial"/>
              </a:rPr>
              <a:t>жүргізілуі</a:t>
            </a:r>
            <a:endParaRPr lang="ru-RU" sz="1400" dirty="0">
              <a:latin typeface="Microsoft Sans Serif"/>
              <a:cs typeface="Microsoft Sans Serif"/>
            </a:endParaRPr>
          </a:p>
          <a:p>
            <a:pPr marL="12065">
              <a:lnSpc>
                <a:spcPct val="100000"/>
              </a:lnSpc>
              <a:spcBef>
                <a:spcPts val="615"/>
              </a:spcBef>
              <a:tabLst>
                <a:tab pos="535940" algn="l"/>
                <a:tab pos="536575" algn="l"/>
                <a:tab pos="8884285" algn="l"/>
              </a:tabLst>
            </a:pPr>
            <a:r>
              <a:rPr lang="ru-RU" sz="1400" b="1" spc="365" dirty="0">
                <a:solidFill>
                  <a:srgbClr val="345EB4"/>
                </a:solidFill>
                <a:latin typeface="Arial"/>
                <a:cs typeface="Arial"/>
              </a:rPr>
              <a:t>І</a:t>
            </a:r>
            <a:r>
              <a:rPr lang="ru-RU" sz="1400" b="1" spc="-30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180" dirty="0" err="1">
                <a:solidFill>
                  <a:srgbClr val="345EB4"/>
                </a:solidFill>
                <a:latin typeface="Arial"/>
                <a:cs typeface="Arial"/>
              </a:rPr>
              <a:t>тоқсанның</a:t>
            </a:r>
            <a:r>
              <a:rPr lang="ru-RU" sz="1400" b="1" spc="-30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170" dirty="0" err="1">
                <a:solidFill>
                  <a:srgbClr val="345EB4"/>
                </a:solidFill>
                <a:latin typeface="Arial"/>
                <a:cs typeface="Arial"/>
              </a:rPr>
              <a:t>жет</a:t>
            </a:r>
            <a:r>
              <a:rPr lang="en-US" sz="1400" b="1" spc="170" dirty="0">
                <a:solidFill>
                  <a:srgbClr val="345EB4"/>
                </a:solidFill>
                <a:latin typeface="Arial"/>
                <a:cs typeface="Arial"/>
              </a:rPr>
              <a:t>ı</a:t>
            </a:r>
            <a:r>
              <a:rPr lang="ru-RU" sz="1400" b="1" spc="170" dirty="0" err="1">
                <a:solidFill>
                  <a:srgbClr val="345EB4"/>
                </a:solidFill>
                <a:latin typeface="Arial"/>
                <a:cs typeface="Arial"/>
              </a:rPr>
              <a:t>ст</a:t>
            </a:r>
            <a:r>
              <a:rPr lang="en-US" sz="1400" b="1" spc="170" dirty="0">
                <a:solidFill>
                  <a:srgbClr val="345EB4"/>
                </a:solidFill>
                <a:latin typeface="Arial"/>
                <a:cs typeface="Arial"/>
              </a:rPr>
              <a:t>ı</a:t>
            </a:r>
            <a:r>
              <a:rPr lang="ru-RU" sz="1400" b="1" spc="170" dirty="0" err="1">
                <a:solidFill>
                  <a:srgbClr val="345EB4"/>
                </a:solidFill>
                <a:latin typeface="Arial"/>
                <a:cs typeface="Arial"/>
              </a:rPr>
              <a:t>ктер</a:t>
            </a:r>
            <a:r>
              <a:rPr lang="ru-RU" sz="1400" b="1" spc="-30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35" dirty="0" err="1">
                <a:solidFill>
                  <a:srgbClr val="345EB4"/>
                </a:solidFill>
                <a:latin typeface="Arial"/>
                <a:cs typeface="Arial"/>
              </a:rPr>
              <a:t>есеб</a:t>
            </a:r>
            <a:r>
              <a:rPr lang="en-US" sz="1400" b="1" spc="35" dirty="0">
                <a:solidFill>
                  <a:srgbClr val="345EB4"/>
                </a:solidFill>
                <a:latin typeface="Arial"/>
                <a:cs typeface="Arial"/>
              </a:rPr>
              <a:t>ı</a:t>
            </a:r>
            <a:endParaRPr lang="ru-RU" sz="1400" dirty="0">
              <a:latin typeface="Microsoft Sans Serif"/>
              <a:cs typeface="Microsoft Sans Serif"/>
            </a:endParaRPr>
          </a:p>
          <a:p>
            <a:pPr marL="12065">
              <a:lnSpc>
                <a:spcPct val="100000"/>
              </a:lnSpc>
              <a:spcBef>
                <a:spcPts val="615"/>
              </a:spcBef>
              <a:tabLst>
                <a:tab pos="431800" algn="l"/>
              </a:tabLst>
            </a:pPr>
            <a:r>
              <a:rPr lang="ru-RU" sz="1400" b="1" spc="265" dirty="0">
                <a:solidFill>
                  <a:srgbClr val="345EB4"/>
                </a:solidFill>
                <a:latin typeface="Times New Roman"/>
                <a:cs typeface="Times New Roman"/>
              </a:rPr>
              <a:t>«</a:t>
            </a:r>
            <a:r>
              <a:rPr lang="ru-RU" sz="1400" b="1" spc="265" dirty="0" err="1">
                <a:solidFill>
                  <a:srgbClr val="345EB4"/>
                </a:solidFill>
                <a:latin typeface="Arial"/>
                <a:cs typeface="Arial"/>
              </a:rPr>
              <a:t>Құқық</a:t>
            </a:r>
            <a:r>
              <a:rPr lang="ru-RU" sz="1400" b="1" spc="-90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160" dirty="0" err="1">
                <a:solidFill>
                  <a:srgbClr val="345EB4"/>
                </a:solidFill>
                <a:latin typeface="Arial"/>
                <a:cs typeface="Arial"/>
              </a:rPr>
              <a:t>бұзушылықтың</a:t>
            </a:r>
            <a:r>
              <a:rPr lang="ru-RU" sz="1400" b="1" spc="-90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90" dirty="0" err="1">
                <a:solidFill>
                  <a:srgbClr val="345EB4"/>
                </a:solidFill>
                <a:latin typeface="Arial"/>
                <a:cs typeface="Arial"/>
              </a:rPr>
              <a:t>алдын</a:t>
            </a:r>
            <a:r>
              <a:rPr lang="ru-RU" sz="1400" b="1" spc="-85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55" dirty="0" err="1">
                <a:solidFill>
                  <a:srgbClr val="345EB4"/>
                </a:solidFill>
                <a:latin typeface="Arial"/>
                <a:cs typeface="Arial"/>
              </a:rPr>
              <a:t>алу</a:t>
            </a:r>
            <a:r>
              <a:rPr lang="ru-RU" sz="1400" b="1" spc="55" dirty="0">
                <a:solidFill>
                  <a:srgbClr val="345EB4"/>
                </a:solidFill>
                <a:latin typeface="Times New Roman"/>
                <a:cs typeface="Times New Roman"/>
              </a:rPr>
              <a:t>»</a:t>
            </a:r>
            <a:r>
              <a:rPr lang="ru-RU" sz="1400" b="1" spc="5" dirty="0">
                <a:solidFill>
                  <a:srgbClr val="345EB4"/>
                </a:solidFill>
                <a:latin typeface="Times New Roman"/>
                <a:cs typeface="Times New Roman"/>
              </a:rPr>
              <a:t> </a:t>
            </a:r>
            <a:r>
              <a:rPr lang="ru-RU" sz="1400" b="1" spc="125" dirty="0" err="1">
                <a:solidFill>
                  <a:srgbClr val="345EB4"/>
                </a:solidFill>
                <a:latin typeface="Arial"/>
                <a:cs typeface="Arial"/>
              </a:rPr>
              <a:t>тақырыбында</a:t>
            </a:r>
            <a:r>
              <a:rPr lang="ru-RU" sz="1400" b="1" spc="-85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140" dirty="0" err="1">
                <a:solidFill>
                  <a:srgbClr val="345EB4"/>
                </a:solidFill>
                <a:latin typeface="Arial"/>
                <a:cs typeface="Arial"/>
              </a:rPr>
              <a:t>баяндама</a:t>
            </a:r>
            <a:endParaRPr lang="ru-RU" sz="1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615"/>
              </a:spcBef>
              <a:tabLst>
                <a:tab pos="431800" algn="l"/>
                <a:tab pos="5933440" algn="l"/>
              </a:tabLst>
            </a:pPr>
            <a:r>
              <a:rPr lang="ru-RU" sz="1400" b="1" spc="114" dirty="0" err="1">
                <a:solidFill>
                  <a:srgbClr val="345EB4"/>
                </a:solidFill>
                <a:latin typeface="Arial"/>
                <a:cs typeface="Arial"/>
              </a:rPr>
              <a:t>Ағымдағы</a:t>
            </a:r>
            <a:r>
              <a:rPr lang="ru-RU" sz="1400" b="1" spc="145" dirty="0">
                <a:solidFill>
                  <a:srgbClr val="345EB4"/>
                </a:solidFill>
                <a:latin typeface="Arial"/>
                <a:cs typeface="Arial"/>
              </a:rPr>
              <a:t> </a:t>
            </a:r>
            <a:r>
              <a:rPr lang="ru-RU" sz="1400" b="1" spc="85" dirty="0" err="1">
                <a:solidFill>
                  <a:srgbClr val="345EB4"/>
                </a:solidFill>
                <a:latin typeface="Arial"/>
                <a:cs typeface="Arial"/>
              </a:rPr>
              <a:t>мәселелер</a:t>
            </a:r>
            <a:r>
              <a:rPr lang="ru-RU" sz="1400" b="1" spc="85" dirty="0">
                <a:solidFill>
                  <a:srgbClr val="345EB4"/>
                </a:solidFill>
                <a:latin typeface="Arial"/>
                <a:cs typeface="Arial"/>
              </a:rPr>
              <a:t>  </a:t>
            </a:r>
            <a:r>
              <a:rPr lang="ru-RU" sz="1400" spc="110" dirty="0" err="1">
                <a:solidFill>
                  <a:srgbClr val="345EB4"/>
                </a:solidFill>
                <a:latin typeface="Microsoft Sans Serif"/>
                <a:cs typeface="Microsoft Sans Serif"/>
              </a:rPr>
              <a:t>Мектеп</a:t>
            </a:r>
            <a:r>
              <a:rPr lang="ru-RU" sz="1400" spc="-65" dirty="0">
                <a:solidFill>
                  <a:srgbClr val="345EB4"/>
                </a:solidFill>
                <a:latin typeface="Microsoft Sans Serif"/>
                <a:cs typeface="Microsoft Sans Serif"/>
              </a:rPr>
              <a:t> </a:t>
            </a:r>
            <a:r>
              <a:rPr lang="ru-RU" sz="1400" spc="130" dirty="0">
                <a:solidFill>
                  <a:srgbClr val="345EB4"/>
                </a:solidFill>
                <a:latin typeface="Microsoft Sans Serif"/>
                <a:cs typeface="Microsoft Sans Serif"/>
              </a:rPr>
              <a:t>директоры:</a:t>
            </a:r>
            <a:endParaRPr lang="ru-RU" sz="1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708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07504" y="332656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14508"/>
              </p:ext>
            </p:extLst>
          </p:nvPr>
        </p:nvGraphicFramePr>
        <p:xfrm>
          <a:off x="683568" y="1196752"/>
          <a:ext cx="698477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9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 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29.1%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29.1%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25.9%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 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8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080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07504" y="332656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92041"/>
              </p:ext>
            </p:extLst>
          </p:nvPr>
        </p:nvGraphicFramePr>
        <p:xfrm>
          <a:off x="683568" y="1196752"/>
          <a:ext cx="6984775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10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 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11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55.1%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45.8%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41.6%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390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8CF641F-5A22-6957-5E7D-CEC0B37E6685}"/>
              </a:ext>
            </a:extLst>
          </p:cNvPr>
          <p:cNvGrpSpPr/>
          <p:nvPr/>
        </p:nvGrpSpPr>
        <p:grpSpPr>
          <a:xfrm>
            <a:off x="-36512" y="1401933"/>
            <a:ext cx="6480721" cy="3962300"/>
            <a:chOff x="-36512" y="1401933"/>
            <a:chExt cx="7301065" cy="3962300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195F4B65-95C3-A7D4-13F0-E9707D6C79BD}"/>
                </a:ext>
              </a:extLst>
            </p:cNvPr>
            <p:cNvSpPr/>
            <p:nvPr/>
          </p:nvSpPr>
          <p:spPr>
            <a:xfrm>
              <a:off x="0" y="1401933"/>
              <a:ext cx="5436096" cy="453239"/>
            </a:xfrm>
            <a:custGeom>
              <a:avLst/>
              <a:gdLst>
                <a:gd name="connsiteX0" fmla="*/ 75541 w 5436096"/>
                <a:gd name="connsiteY0" fmla="*/ 0 h 453239"/>
                <a:gd name="connsiteX1" fmla="*/ 5436096 w 5436096"/>
                <a:gd name="connsiteY1" fmla="*/ 0 h 453239"/>
                <a:gd name="connsiteX2" fmla="*/ 5436096 w 5436096"/>
                <a:gd name="connsiteY2" fmla="*/ 0 h 453239"/>
                <a:gd name="connsiteX3" fmla="*/ 5436096 w 5436096"/>
                <a:gd name="connsiteY3" fmla="*/ 377698 h 453239"/>
                <a:gd name="connsiteX4" fmla="*/ 5360555 w 5436096"/>
                <a:gd name="connsiteY4" fmla="*/ 453239 h 453239"/>
                <a:gd name="connsiteX5" fmla="*/ 0 w 5436096"/>
                <a:gd name="connsiteY5" fmla="*/ 453239 h 453239"/>
                <a:gd name="connsiteX6" fmla="*/ 0 w 5436096"/>
                <a:gd name="connsiteY6" fmla="*/ 453239 h 453239"/>
                <a:gd name="connsiteX7" fmla="*/ 0 w 5436096"/>
                <a:gd name="connsiteY7" fmla="*/ 75541 h 453239"/>
                <a:gd name="connsiteX8" fmla="*/ 75541 w 5436096"/>
                <a:gd name="connsiteY8" fmla="*/ 0 h 4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6096" h="453239">
                  <a:moveTo>
                    <a:pt x="75541" y="0"/>
                  </a:moveTo>
                  <a:lnTo>
                    <a:pt x="5436096" y="0"/>
                  </a:lnTo>
                  <a:lnTo>
                    <a:pt x="5436096" y="0"/>
                  </a:lnTo>
                  <a:lnTo>
                    <a:pt x="5436096" y="377698"/>
                  </a:lnTo>
                  <a:cubicBezTo>
                    <a:pt x="5436096" y="419418"/>
                    <a:pt x="5402275" y="453239"/>
                    <a:pt x="5360555" y="453239"/>
                  </a:cubicBezTo>
                  <a:lnTo>
                    <a:pt x="0" y="453239"/>
                  </a:lnTo>
                  <a:lnTo>
                    <a:pt x="0" y="453239"/>
                  </a:lnTo>
                  <a:lnTo>
                    <a:pt x="0" y="75541"/>
                  </a:lnTo>
                  <a:cubicBezTo>
                    <a:pt x="0" y="33821"/>
                    <a:pt x="33821" y="0"/>
                    <a:pt x="7554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1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325" tIns="128805" rIns="128805" bIns="128805" numCol="1" spcCol="1270" anchor="ctr" anchorCtr="0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800" b="0" i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endParaRPr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3FB0314C-C9BE-8010-D47D-7FAE95CD450D}"/>
                </a:ext>
              </a:extLst>
            </p:cNvPr>
            <p:cNvSpPr/>
            <p:nvPr/>
          </p:nvSpPr>
          <p:spPr>
            <a:xfrm>
              <a:off x="-36512" y="1855172"/>
              <a:ext cx="6408712" cy="1228185"/>
            </a:xfrm>
            <a:custGeom>
              <a:avLst/>
              <a:gdLst>
                <a:gd name="connsiteX0" fmla="*/ 0 w 5436096"/>
                <a:gd name="connsiteY0" fmla="*/ 0 h 1228185"/>
                <a:gd name="connsiteX1" fmla="*/ 5436096 w 5436096"/>
                <a:gd name="connsiteY1" fmla="*/ 0 h 1228185"/>
                <a:gd name="connsiteX2" fmla="*/ 5436096 w 5436096"/>
                <a:gd name="connsiteY2" fmla="*/ 1228185 h 1228185"/>
                <a:gd name="connsiteX3" fmla="*/ 0 w 5436096"/>
                <a:gd name="connsiteY3" fmla="*/ 1228185 h 1228185"/>
                <a:gd name="connsiteX4" fmla="*/ 0 w 5436096"/>
                <a:gd name="connsiteY4" fmla="*/ 0 h 122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096" h="1228185">
                  <a:moveTo>
                    <a:pt x="0" y="0"/>
                  </a:moveTo>
                  <a:lnTo>
                    <a:pt x="5436096" y="0"/>
                  </a:lnTo>
                  <a:lnTo>
                    <a:pt x="5436096" y="1228185"/>
                  </a:lnTo>
                  <a:lnTo>
                    <a:pt x="0" y="12281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4720" tIns="182880" rIns="128016" bIns="182880" numCol="1" spcCol="1270" anchor="ctr" anchorCtr="0">
              <a:noAutofit/>
            </a:bodyPr>
            <a:lstStyle/>
            <a:p>
              <a:pPr marL="0" lvl="1" algn="l" defTabSz="914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None/>
              </a:pPr>
              <a:endParaRPr lang="ru-RU" sz="22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endParaRP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42210608-DF3D-31F2-65A0-9F9F2B27FDE0}"/>
                </a:ext>
              </a:extLst>
            </p:cNvPr>
            <p:cNvSpPr/>
            <p:nvPr/>
          </p:nvSpPr>
          <p:spPr>
            <a:xfrm>
              <a:off x="0" y="3083357"/>
              <a:ext cx="5436096" cy="453239"/>
            </a:xfrm>
            <a:custGeom>
              <a:avLst/>
              <a:gdLst>
                <a:gd name="connsiteX0" fmla="*/ 75541 w 5436096"/>
                <a:gd name="connsiteY0" fmla="*/ 0 h 453239"/>
                <a:gd name="connsiteX1" fmla="*/ 5436096 w 5436096"/>
                <a:gd name="connsiteY1" fmla="*/ 0 h 453239"/>
                <a:gd name="connsiteX2" fmla="*/ 5436096 w 5436096"/>
                <a:gd name="connsiteY2" fmla="*/ 0 h 453239"/>
                <a:gd name="connsiteX3" fmla="*/ 5436096 w 5436096"/>
                <a:gd name="connsiteY3" fmla="*/ 377698 h 453239"/>
                <a:gd name="connsiteX4" fmla="*/ 5360555 w 5436096"/>
                <a:gd name="connsiteY4" fmla="*/ 453239 h 453239"/>
                <a:gd name="connsiteX5" fmla="*/ 0 w 5436096"/>
                <a:gd name="connsiteY5" fmla="*/ 453239 h 453239"/>
                <a:gd name="connsiteX6" fmla="*/ 0 w 5436096"/>
                <a:gd name="connsiteY6" fmla="*/ 453239 h 453239"/>
                <a:gd name="connsiteX7" fmla="*/ 0 w 5436096"/>
                <a:gd name="connsiteY7" fmla="*/ 75541 h 453239"/>
                <a:gd name="connsiteX8" fmla="*/ 75541 w 5436096"/>
                <a:gd name="connsiteY8" fmla="*/ 0 h 4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6096" h="453239">
                  <a:moveTo>
                    <a:pt x="75541" y="0"/>
                  </a:moveTo>
                  <a:lnTo>
                    <a:pt x="5436096" y="0"/>
                  </a:lnTo>
                  <a:lnTo>
                    <a:pt x="5436096" y="0"/>
                  </a:lnTo>
                  <a:lnTo>
                    <a:pt x="5436096" y="377698"/>
                  </a:lnTo>
                  <a:cubicBezTo>
                    <a:pt x="5436096" y="419418"/>
                    <a:pt x="5402275" y="453239"/>
                    <a:pt x="5360555" y="453239"/>
                  </a:cubicBezTo>
                  <a:lnTo>
                    <a:pt x="0" y="453239"/>
                  </a:lnTo>
                  <a:lnTo>
                    <a:pt x="0" y="453239"/>
                  </a:lnTo>
                  <a:lnTo>
                    <a:pt x="0" y="75541"/>
                  </a:lnTo>
                  <a:cubicBezTo>
                    <a:pt x="0" y="33821"/>
                    <a:pt x="33821" y="0"/>
                    <a:pt x="75541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325" tIns="128805" rIns="128805" bIns="128805" numCol="1" spcCol="1270" anchor="ctr" anchorCtr="0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800" b="0" i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40C5A735-C33D-E693-19BB-B563BEC3A6A2}"/>
                </a:ext>
              </a:extLst>
            </p:cNvPr>
            <p:cNvSpPr/>
            <p:nvPr/>
          </p:nvSpPr>
          <p:spPr>
            <a:xfrm>
              <a:off x="1" y="3536596"/>
              <a:ext cx="7264552" cy="1374397"/>
            </a:xfrm>
            <a:custGeom>
              <a:avLst/>
              <a:gdLst>
                <a:gd name="connsiteX0" fmla="*/ 0 w 5436096"/>
                <a:gd name="connsiteY0" fmla="*/ 0 h 1374397"/>
                <a:gd name="connsiteX1" fmla="*/ 5436096 w 5436096"/>
                <a:gd name="connsiteY1" fmla="*/ 0 h 1374397"/>
                <a:gd name="connsiteX2" fmla="*/ 5436096 w 5436096"/>
                <a:gd name="connsiteY2" fmla="*/ 1374397 h 1374397"/>
                <a:gd name="connsiteX3" fmla="*/ 0 w 5436096"/>
                <a:gd name="connsiteY3" fmla="*/ 1374397 h 1374397"/>
                <a:gd name="connsiteX4" fmla="*/ 0 w 5436096"/>
                <a:gd name="connsiteY4" fmla="*/ 0 h 137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096" h="1374397">
                  <a:moveTo>
                    <a:pt x="0" y="0"/>
                  </a:moveTo>
                  <a:lnTo>
                    <a:pt x="5436096" y="0"/>
                  </a:lnTo>
                  <a:lnTo>
                    <a:pt x="5436096" y="1374397"/>
                  </a:lnTo>
                  <a:lnTo>
                    <a:pt x="0" y="137439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4720" tIns="182880" rIns="128016" bIns="182880" numCol="1" spcCol="1270" anchor="ctr" anchorCtr="0">
              <a:noAutofit/>
            </a:bodyPr>
            <a:lstStyle/>
            <a:p>
              <a:pPr marL="0" lvl="1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None/>
              </a:pPr>
              <a:endParaRPr lang="ru-RU" sz="22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D9F5C6E8-7880-395D-25A8-5D4D57932E94}"/>
                </a:ext>
              </a:extLst>
            </p:cNvPr>
            <p:cNvSpPr/>
            <p:nvPr/>
          </p:nvSpPr>
          <p:spPr>
            <a:xfrm>
              <a:off x="0" y="4910994"/>
              <a:ext cx="5436096" cy="453239"/>
            </a:xfrm>
            <a:custGeom>
              <a:avLst/>
              <a:gdLst>
                <a:gd name="connsiteX0" fmla="*/ 75541 w 5436096"/>
                <a:gd name="connsiteY0" fmla="*/ 0 h 453239"/>
                <a:gd name="connsiteX1" fmla="*/ 5436096 w 5436096"/>
                <a:gd name="connsiteY1" fmla="*/ 0 h 453239"/>
                <a:gd name="connsiteX2" fmla="*/ 5436096 w 5436096"/>
                <a:gd name="connsiteY2" fmla="*/ 0 h 453239"/>
                <a:gd name="connsiteX3" fmla="*/ 5436096 w 5436096"/>
                <a:gd name="connsiteY3" fmla="*/ 377698 h 453239"/>
                <a:gd name="connsiteX4" fmla="*/ 5360555 w 5436096"/>
                <a:gd name="connsiteY4" fmla="*/ 453239 h 453239"/>
                <a:gd name="connsiteX5" fmla="*/ 0 w 5436096"/>
                <a:gd name="connsiteY5" fmla="*/ 453239 h 453239"/>
                <a:gd name="connsiteX6" fmla="*/ 0 w 5436096"/>
                <a:gd name="connsiteY6" fmla="*/ 453239 h 453239"/>
                <a:gd name="connsiteX7" fmla="*/ 0 w 5436096"/>
                <a:gd name="connsiteY7" fmla="*/ 75541 h 453239"/>
                <a:gd name="connsiteX8" fmla="*/ 75541 w 5436096"/>
                <a:gd name="connsiteY8" fmla="*/ 0 h 4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36096" h="453239">
                  <a:moveTo>
                    <a:pt x="75541" y="0"/>
                  </a:moveTo>
                  <a:lnTo>
                    <a:pt x="5436096" y="0"/>
                  </a:lnTo>
                  <a:lnTo>
                    <a:pt x="5436096" y="0"/>
                  </a:lnTo>
                  <a:lnTo>
                    <a:pt x="5436096" y="377698"/>
                  </a:lnTo>
                  <a:cubicBezTo>
                    <a:pt x="5436096" y="419418"/>
                    <a:pt x="5402275" y="453239"/>
                    <a:pt x="5360555" y="453239"/>
                  </a:cubicBezTo>
                  <a:lnTo>
                    <a:pt x="0" y="453239"/>
                  </a:lnTo>
                  <a:lnTo>
                    <a:pt x="0" y="453239"/>
                  </a:lnTo>
                  <a:lnTo>
                    <a:pt x="0" y="75541"/>
                  </a:lnTo>
                  <a:cubicBezTo>
                    <a:pt x="0" y="33821"/>
                    <a:pt x="33821" y="0"/>
                    <a:pt x="75541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6">
                    <a:alpha val="10000"/>
                  </a:schemeClr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65325" tIns="128805" rIns="128805" bIns="128805" numCol="1" spcCol="1270" anchor="ctr" anchorCtr="0">
              <a:noAutofit/>
            </a:bodyPr>
            <a:lstStyle/>
            <a:p>
              <a:pPr marL="0" lvl="0" indent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ru-RU" sz="2800" b="0" i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endParaRPr>
            </a:p>
          </p:txBody>
        </p:sp>
      </p:grp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A68F837F-3247-4D31-A599-156D3CDA5D15}"/>
              </a:ext>
            </a:extLst>
          </p:cNvPr>
          <p:cNvSpPr/>
          <p:nvPr/>
        </p:nvSpPr>
        <p:spPr>
          <a:xfrm>
            <a:off x="107504" y="332656"/>
            <a:ext cx="7620000" cy="750186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flip="none" rotWithShape="1">
            <a:gsLst>
              <a:gs pos="28000">
                <a:schemeClr val="accent4">
                  <a:lumMod val="75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ctr" defTabSz="914400">
              <a:spcBef>
                <a:spcPct val="0"/>
              </a:spcBef>
              <a:buNone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2022 – 2023 о</a:t>
            </a:r>
            <a:r>
              <a:rPr lang="kk-KZ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қу жылы </a:t>
            </a:r>
          </a:p>
          <a:p>
            <a:pPr marL="0" lvl="0" indent="0" algn="ctr" defTabSz="914400">
              <a:spcBef>
                <a:spcPct val="0"/>
              </a:spcBef>
              <a:buNone/>
            </a:pPr>
            <a:r>
              <a:rPr lang="kk-KZ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І тоқсанның қорытындысы</a:t>
            </a:r>
            <a:endParaRPr lang="ru-RU" sz="2400" b="1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1EEF3510-FB9A-2FFC-2919-92B70C947679}"/>
              </a:ext>
            </a:extLst>
          </p:cNvPr>
          <p:cNvSpPr/>
          <p:nvPr/>
        </p:nvSpPr>
        <p:spPr>
          <a:xfrm>
            <a:off x="4888795" y="1299564"/>
            <a:ext cx="576064" cy="5344368"/>
          </a:xfrm>
          <a:prstGeom prst="rightBrace">
            <a:avLst>
              <a:gd name="adj1" fmla="val 47206"/>
              <a:gd name="adj2" fmla="val 479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DAE51-97AE-29BC-ED60-110B8D611CB3}"/>
              </a:ext>
            </a:extLst>
          </p:cNvPr>
          <p:cNvSpPr txBox="1"/>
          <p:nvPr/>
        </p:nvSpPr>
        <p:spPr>
          <a:xfrm>
            <a:off x="1259632" y="1874238"/>
            <a:ext cx="2502024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Оқушылар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саны - 747</a:t>
            </a:r>
          </a:p>
          <a:p>
            <a:pPr marL="0" lvl="1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Озат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- 145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Екп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інді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295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Сапасы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– 58.9%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FABC6-6A7C-4732-1A8C-0C407421D9DB}"/>
              </a:ext>
            </a:extLst>
          </p:cNvPr>
          <p:cNvSpPr txBox="1"/>
          <p:nvPr/>
        </p:nvSpPr>
        <p:spPr>
          <a:xfrm>
            <a:off x="971600" y="3548215"/>
            <a:ext cx="243934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  О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қушылар саны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- 1379</a:t>
            </a:r>
          </a:p>
          <a:p>
            <a:pPr marL="171450" lvl="1" indent="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Озат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- 66 </a:t>
            </a:r>
          </a:p>
          <a:p>
            <a:pPr marL="171450" lvl="1" indent="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Екп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інді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491</a:t>
            </a:r>
          </a:p>
          <a:p>
            <a:pPr marL="171450" lvl="1" indent="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Б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ілім сапасы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40.3%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51395-E54E-C117-06D7-66351E322A28}"/>
              </a:ext>
            </a:extLst>
          </p:cNvPr>
          <p:cNvSpPr txBox="1"/>
          <p:nvPr/>
        </p:nvSpPr>
        <p:spPr>
          <a:xfrm>
            <a:off x="1182451" y="3056641"/>
            <a:ext cx="325070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400" b="0" i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5 – 9 </a:t>
            </a:r>
            <a:r>
              <a:rPr lang="ru-RU" sz="2400" b="0" i="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сыныптар</a:t>
            </a:r>
            <a:endParaRPr lang="ru-RU" sz="2400" b="0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0E134-812A-8767-1699-564CB5087AF5}"/>
              </a:ext>
            </a:extLst>
          </p:cNvPr>
          <p:cNvSpPr txBox="1"/>
          <p:nvPr/>
        </p:nvSpPr>
        <p:spPr>
          <a:xfrm>
            <a:off x="1223019" y="1407911"/>
            <a:ext cx="459066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400" b="1" i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2 – 4 </a:t>
            </a:r>
            <a:r>
              <a:rPr lang="ru-RU" sz="2400" b="1" i="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сыныптар</a:t>
            </a:r>
            <a:endParaRPr lang="ru-RU" sz="2400" b="1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221A86-6B76-DBF7-E929-BE16AC21CFB0}"/>
              </a:ext>
            </a:extLst>
          </p:cNvPr>
          <p:cNvSpPr txBox="1"/>
          <p:nvPr/>
        </p:nvSpPr>
        <p:spPr>
          <a:xfrm>
            <a:off x="1115615" y="4887987"/>
            <a:ext cx="338437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400" b="1" i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10 – 11 </a:t>
            </a:r>
            <a:r>
              <a:rPr lang="ru-RU" sz="2400" b="1" i="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  <a:ea typeface="+mn-ea"/>
                <a:cs typeface="+mn-cs"/>
              </a:rPr>
              <a:t>сыныптар</a:t>
            </a:r>
            <a:endParaRPr lang="ru-RU" sz="2400" b="1" i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D674D1B7-237F-3281-5C92-7B59A07FB4A2}"/>
              </a:ext>
            </a:extLst>
          </p:cNvPr>
          <p:cNvSpPr/>
          <p:nvPr/>
        </p:nvSpPr>
        <p:spPr>
          <a:xfrm>
            <a:off x="251520" y="5364233"/>
            <a:ext cx="5688632" cy="1228185"/>
          </a:xfrm>
          <a:custGeom>
            <a:avLst/>
            <a:gdLst>
              <a:gd name="connsiteX0" fmla="*/ 0 w 5436096"/>
              <a:gd name="connsiteY0" fmla="*/ 0 h 1228185"/>
              <a:gd name="connsiteX1" fmla="*/ 5436096 w 5436096"/>
              <a:gd name="connsiteY1" fmla="*/ 0 h 1228185"/>
              <a:gd name="connsiteX2" fmla="*/ 5436096 w 5436096"/>
              <a:gd name="connsiteY2" fmla="*/ 1228185 h 1228185"/>
              <a:gd name="connsiteX3" fmla="*/ 0 w 5436096"/>
              <a:gd name="connsiteY3" fmla="*/ 1228185 h 1228185"/>
              <a:gd name="connsiteX4" fmla="*/ 0 w 5436096"/>
              <a:gd name="connsiteY4" fmla="*/ 0 h 122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6096" h="1228185">
                <a:moveTo>
                  <a:pt x="0" y="0"/>
                </a:moveTo>
                <a:lnTo>
                  <a:pt x="5436096" y="0"/>
                </a:lnTo>
                <a:lnTo>
                  <a:pt x="5436096" y="1228185"/>
                </a:lnTo>
                <a:lnTo>
                  <a:pt x="0" y="122818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4720" tIns="182880" rIns="128016" bIns="182880" numCol="1" spcCol="1270" anchor="ctr" anchorCtr="0">
            <a:noAutofit/>
          </a:bodyPr>
          <a:lstStyle/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endParaRPr lang="ru-RU" sz="2200" b="0" i="0" kern="1200" dirty="0">
              <a:solidFill>
                <a:schemeClr val="bg1">
                  <a:lumMod val="50000"/>
                </a:schemeClr>
              </a:solidFill>
              <a:latin typeface="Franklin Gothic Medium Cond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B40289-ED15-FFF6-77D8-7A5489BE1340}"/>
              </a:ext>
            </a:extLst>
          </p:cNvPr>
          <p:cNvSpPr txBox="1"/>
          <p:nvPr/>
        </p:nvSpPr>
        <p:spPr>
          <a:xfrm>
            <a:off x="1115615" y="5388204"/>
            <a:ext cx="3528393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қушылар саны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- 225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Озат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- 11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Екп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інді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85</a:t>
            </a:r>
          </a:p>
          <a:p>
            <a:pPr marL="171450" lvl="1" indent="-171450" algn="l" defTabSz="9144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Білім сапасы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42.6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A9BDD-4ABC-551E-DC32-C3AC404F7FD2}"/>
              </a:ext>
            </a:extLst>
          </p:cNvPr>
          <p:cNvSpPr txBox="1"/>
          <p:nvPr/>
        </p:nvSpPr>
        <p:spPr>
          <a:xfrm>
            <a:off x="5300732" y="2440514"/>
            <a:ext cx="4590660" cy="2346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Мектеп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</a:t>
            </a: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бойынша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о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қушылар саны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2614</a:t>
            </a:r>
          </a:p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2 – 11 </a:t>
            </a: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сынып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тарда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 о</a:t>
            </a:r>
            <a:r>
              <a:rPr lang="kk-KZ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қушы саны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 - 2351</a:t>
            </a:r>
            <a:endParaRPr lang="ru-RU" sz="1800" b="0" i="0" kern="1200" dirty="0">
              <a:solidFill>
                <a:schemeClr val="bg1">
                  <a:lumMod val="50000"/>
                </a:schemeClr>
              </a:solidFill>
              <a:latin typeface="Franklin Gothic Medium Cond"/>
              <a:ea typeface="+mn-ea"/>
              <a:cs typeface="+mn-cs"/>
            </a:endParaRPr>
          </a:p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Озат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 -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222</a:t>
            </a:r>
            <a:endParaRPr lang="ru-RU" sz="1800" b="0" i="0" kern="1200" dirty="0">
              <a:solidFill>
                <a:schemeClr val="bg1">
                  <a:lumMod val="50000"/>
                </a:schemeClr>
              </a:solidFill>
              <a:latin typeface="Franklin Gothic Medium Cond"/>
              <a:ea typeface="+mn-ea"/>
              <a:cs typeface="+mn-cs"/>
            </a:endParaRPr>
          </a:p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ru-RU" sz="1800" b="0" i="0" kern="1200" dirty="0" err="1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Екп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інді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871</a:t>
            </a:r>
            <a:endParaRPr lang="ru-RU" sz="1800" b="0" i="0" kern="1200" dirty="0">
              <a:solidFill>
                <a:schemeClr val="bg1">
                  <a:lumMod val="50000"/>
                </a:schemeClr>
              </a:solidFill>
              <a:latin typeface="Franklin Gothic Medium Cond"/>
              <a:ea typeface="+mn-ea"/>
              <a:cs typeface="+mn-cs"/>
            </a:endParaRPr>
          </a:p>
          <a:p>
            <a:pPr marL="171450" lvl="1" indent="-171450" algn="l" defTabSz="9144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kk-KZ" dirty="0">
                <a:solidFill>
                  <a:schemeClr val="bg1">
                    <a:lumMod val="50000"/>
                  </a:schemeClr>
                </a:solidFill>
                <a:latin typeface="Franklin Gothic Medium Cond"/>
              </a:rPr>
              <a:t>Мектеп бойынша б</a:t>
            </a:r>
            <a:r>
              <a:rPr lang="kk-KZ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ілім сапасы </a:t>
            </a:r>
            <a:r>
              <a:rPr lang="ru-RU" sz="1800" b="0" i="0" kern="1200" dirty="0">
                <a:solidFill>
                  <a:schemeClr val="bg1">
                    <a:lumMod val="50000"/>
                  </a:schemeClr>
                </a:solidFill>
                <a:latin typeface="Franklin Gothic Medium Cond"/>
                <a:ea typeface="+mn-ea"/>
                <a:cs typeface="+mn-cs"/>
              </a:rPr>
              <a:t>– 46.6%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4105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D7E7159-2824-70D1-A8B9-C58034258B2D}"/>
              </a:ext>
            </a:extLst>
          </p:cNvPr>
          <p:cNvSpPr/>
          <p:nvPr/>
        </p:nvSpPr>
        <p:spPr>
          <a:xfrm>
            <a:off x="107504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1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2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B60E6974-91A7-10DE-1D76-63C8D805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14736"/>
              </p:ext>
            </p:extLst>
          </p:nvPr>
        </p:nvGraphicFramePr>
        <p:xfrm>
          <a:off x="323528" y="1196752"/>
          <a:ext cx="6528049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61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885589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982575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580324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58.3%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62.5%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 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56%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4690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19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D7E7159-2824-70D1-A8B9-C58034258B2D}"/>
              </a:ext>
            </a:extLst>
          </p:cNvPr>
          <p:cNvSpPr/>
          <p:nvPr/>
        </p:nvSpPr>
        <p:spPr>
          <a:xfrm>
            <a:off x="107504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1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3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B60E6974-91A7-10DE-1D76-63C8D805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25678"/>
              </p:ext>
            </p:extLst>
          </p:nvPr>
        </p:nvGraphicFramePr>
        <p:xfrm>
          <a:off x="323528" y="1196752"/>
          <a:ext cx="6528049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61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885589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982575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580324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81.4%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66.6%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59.2%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53.8%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56%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55.5%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60.3%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5000">
                          <a:schemeClr val="bg1"/>
                        </a:gs>
                        <a:gs pos="92000">
                          <a:schemeClr val="bg1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4690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988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D7E7159-2824-70D1-A8B9-C58034258B2D}"/>
              </a:ext>
            </a:extLst>
          </p:cNvPr>
          <p:cNvSpPr/>
          <p:nvPr/>
        </p:nvSpPr>
        <p:spPr>
          <a:xfrm>
            <a:off x="107504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1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3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B60E6974-91A7-10DE-1D76-63C8D805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67959"/>
              </p:ext>
            </p:extLst>
          </p:nvPr>
        </p:nvGraphicFramePr>
        <p:xfrm>
          <a:off x="683568" y="1196752"/>
          <a:ext cx="6168009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553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917545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917545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343366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81.4%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53.8%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 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55.5%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4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5436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9000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D7E7159-2824-70D1-A8B9-C58034258B2D}"/>
              </a:ext>
            </a:extLst>
          </p:cNvPr>
          <p:cNvSpPr/>
          <p:nvPr/>
        </p:nvSpPr>
        <p:spPr>
          <a:xfrm>
            <a:off x="107504" y="188640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1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4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B60E6974-91A7-10DE-1D76-63C8D805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29719"/>
              </p:ext>
            </p:extLst>
          </p:nvPr>
        </p:nvGraphicFramePr>
        <p:xfrm>
          <a:off x="827584" y="1196752"/>
          <a:ext cx="6023993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537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917545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917545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343366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57.6%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53.8%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59.2%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60%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9399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07504" y="332656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5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66334"/>
              </p:ext>
            </p:extLst>
          </p:nvPr>
        </p:nvGraphicFramePr>
        <p:xfrm>
          <a:off x="683568" y="1196752"/>
          <a:ext cx="698477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51.8%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kumimoji="0" lang="kk-K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Ғ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33.3%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 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4782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07504" y="332656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6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22460"/>
              </p:ext>
            </p:extLst>
          </p:nvPr>
        </p:nvGraphicFramePr>
        <p:xfrm>
          <a:off x="683568" y="1196752"/>
          <a:ext cx="698477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kumimoji="0" lang="kk-K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Ғ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37.5%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34.6%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3282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07504" y="332656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7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62966"/>
              </p:ext>
            </p:extLst>
          </p:nvPr>
        </p:nvGraphicFramePr>
        <p:xfrm>
          <a:off x="683568" y="1196752"/>
          <a:ext cx="698477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80.7%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kumimoji="0" lang="kk-KZ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Ғ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21.4%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 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29.6%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42.3%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739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BD95245-1D4E-AD21-844A-D65472A94BA9}"/>
              </a:ext>
            </a:extLst>
          </p:cNvPr>
          <p:cNvSpPr/>
          <p:nvPr/>
        </p:nvSpPr>
        <p:spPr>
          <a:xfrm>
            <a:off x="107504" y="332656"/>
            <a:ext cx="7620000" cy="612801"/>
          </a:xfrm>
          <a:custGeom>
            <a:avLst/>
            <a:gdLst>
              <a:gd name="connsiteX0" fmla="*/ 102136 w 7620000"/>
              <a:gd name="connsiteY0" fmla="*/ 0 h 612801"/>
              <a:gd name="connsiteX1" fmla="*/ 7620000 w 7620000"/>
              <a:gd name="connsiteY1" fmla="*/ 0 h 612801"/>
              <a:gd name="connsiteX2" fmla="*/ 7620000 w 7620000"/>
              <a:gd name="connsiteY2" fmla="*/ 0 h 612801"/>
              <a:gd name="connsiteX3" fmla="*/ 7620000 w 7620000"/>
              <a:gd name="connsiteY3" fmla="*/ 510665 h 612801"/>
              <a:gd name="connsiteX4" fmla="*/ 7517864 w 7620000"/>
              <a:gd name="connsiteY4" fmla="*/ 612801 h 612801"/>
              <a:gd name="connsiteX5" fmla="*/ 0 w 7620000"/>
              <a:gd name="connsiteY5" fmla="*/ 612801 h 612801"/>
              <a:gd name="connsiteX6" fmla="*/ 0 w 7620000"/>
              <a:gd name="connsiteY6" fmla="*/ 612801 h 612801"/>
              <a:gd name="connsiteX7" fmla="*/ 0 w 7620000"/>
              <a:gd name="connsiteY7" fmla="*/ 102136 h 612801"/>
              <a:gd name="connsiteX8" fmla="*/ 102136 w 7620000"/>
              <a:gd name="connsiteY8" fmla="*/ 0 h 6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612801">
                <a:moveTo>
                  <a:pt x="102136" y="0"/>
                </a:moveTo>
                <a:lnTo>
                  <a:pt x="7620000" y="0"/>
                </a:lnTo>
                <a:lnTo>
                  <a:pt x="7620000" y="0"/>
                </a:lnTo>
                <a:lnTo>
                  <a:pt x="7620000" y="510665"/>
                </a:lnTo>
                <a:cubicBezTo>
                  <a:pt x="7620000" y="567073"/>
                  <a:pt x="7574272" y="612801"/>
                  <a:pt x="7517864" y="612801"/>
                </a:cubicBezTo>
                <a:lnTo>
                  <a:pt x="0" y="612801"/>
                </a:lnTo>
                <a:lnTo>
                  <a:pt x="0" y="612801"/>
                </a:lnTo>
                <a:lnTo>
                  <a:pt x="0" y="102136"/>
                </a:lnTo>
                <a:cubicBezTo>
                  <a:pt x="0" y="45728"/>
                  <a:pt x="45728" y="0"/>
                  <a:pt x="102136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73114" tIns="151834" rIns="151834" bIns="151834" numCol="1" spcCol="1270" anchor="ctr" anchorCtr="0">
            <a:noAutofit/>
          </a:bodyPr>
          <a:lstStyle/>
          <a:p>
            <a:pPr marL="0" lvl="0" indent="0" algn="l" defTabSz="914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8 –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сыныптар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/>
              </a:rPr>
              <a:t>бойынша</a:t>
            </a:r>
            <a:endParaRPr lang="ru-RU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/>
              <a:ea typeface="+mn-ea"/>
              <a:cs typeface="+mn-cs"/>
            </a:endParaRPr>
          </a:p>
        </p:txBody>
      </p:sp>
      <p:graphicFrame>
        <p:nvGraphicFramePr>
          <p:cNvPr id="10" name="Таблица 12">
            <a:extLst>
              <a:ext uri="{FF2B5EF4-FFF2-40B4-BE49-F238E27FC236}">
                <a16:creationId xmlns:a16="http://schemas.microsoft.com/office/drawing/2014/main" id="{0EC736DF-7417-C3A6-0F50-304C95C4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59179"/>
              </p:ext>
            </p:extLst>
          </p:nvPr>
        </p:nvGraphicFramePr>
        <p:xfrm>
          <a:off x="683568" y="1196752"/>
          <a:ext cx="6984775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766211892"/>
                    </a:ext>
                  </a:extLst>
                </a:gridCol>
                <a:gridCol w="1085406">
                  <a:extLst>
                    <a:ext uri="{9D8B030D-6E8A-4147-A177-3AD203B41FA5}">
                      <a16:colId xmlns:a16="http://schemas.microsoft.com/office/drawing/2014/main" val="143263640"/>
                    </a:ext>
                  </a:extLst>
                </a:gridCol>
                <a:gridCol w="1168898">
                  <a:extLst>
                    <a:ext uri="{9D8B030D-6E8A-4147-A177-3AD203B41FA5}">
                      <a16:colId xmlns:a16="http://schemas.microsoft.com/office/drawing/2014/main" val="951259642"/>
                    </a:ext>
                  </a:extLst>
                </a:gridCol>
                <a:gridCol w="3645065">
                  <a:extLst>
                    <a:ext uri="{9D8B030D-6E8A-4147-A177-3AD203B41FA5}">
                      <a16:colId xmlns:a16="http://schemas.microsoft.com/office/drawing/2014/main" val="320401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сыныбы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Оқушы</a:t>
                      </a:r>
                      <a:r>
                        <a:rPr lang="ru-RU" dirty="0"/>
                        <a:t> саны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сапасы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Сынып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жетекш</a:t>
                      </a:r>
                      <a:r>
                        <a:rPr lang="kk-KZ" dirty="0"/>
                        <a:t>ісі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kk-KZ" dirty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38.4%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32.1%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11.5%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19.2%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6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 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8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271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loating_SmartArt_bullet_list_TP1020116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Executable xmlns="9d035d7d-02e5-4a00-8b62-9a556aabc7b5" xsi:nil="true"/>
    <DirectSourceMarket xmlns="9d035d7d-02e5-4a00-8b62-9a556aabc7b5">english</DirectSourceMarket>
    <ThumbnailAssetId xmlns="9d035d7d-02e5-4a00-8b62-9a556aabc7b5" xsi:nil="true"/>
    <AssetType xmlns="9d035d7d-02e5-4a00-8b62-9a556aabc7b5" xsi:nil="true"/>
    <Milestone xmlns="9d035d7d-02e5-4a00-8b62-9a556aabc7b5" xsi:nil="true"/>
    <OriginAsset xmlns="9d035d7d-02e5-4a00-8b62-9a556aabc7b5" xsi:nil="true"/>
    <TPComponent xmlns="9d035d7d-02e5-4a00-8b62-9a556aabc7b5" xsi:nil="true"/>
    <AssetId xmlns="9d035d7d-02e5-4a00-8b62-9a556aabc7b5">TP102011613</AssetId>
    <TPFriendlyName xmlns="9d035d7d-02e5-4a00-8b62-9a556aabc7b5" xsi:nil="true"/>
    <SourceTitle xmlns="9d035d7d-02e5-4a00-8b62-9a556aabc7b5" xsi:nil="true"/>
    <TPApplication xmlns="9d035d7d-02e5-4a00-8b62-9a556aabc7b5" xsi:nil="true"/>
    <TPLaunchHelpLink xmlns="9d035d7d-02e5-4a00-8b62-9a556aabc7b5" xsi:nil="true"/>
    <OpenTemplate xmlns="9d035d7d-02e5-4a00-8b62-9a556aabc7b5">true</OpenTemplate>
    <PlannedPubDate xmlns="9d035d7d-02e5-4a00-8b62-9a556aabc7b5">2010-09-01T06:26:00+00:00</PlannedPubDate>
    <CrawlForDependencies xmlns="9d035d7d-02e5-4a00-8b62-9a556aabc7b5">false</CrawlForDependencies>
    <TrustLevel xmlns="9d035d7d-02e5-4a00-8b62-9a556aabc7b5">1 Microsoft Managed Content</TrustLevel>
    <PublishStatusLookup xmlns="9d035d7d-02e5-4a00-8b62-9a556aabc7b5">
      <Value>360291</Value>
      <Value>391772</Value>
    </PublishStatusLookup>
    <LocLastLocAttemptVersionLookup xmlns="9d035d7d-02e5-4a00-8b62-9a556aabc7b5">157992</LocLastLocAttemptVersionLookup>
    <TemplateTemplateType xmlns="9d035d7d-02e5-4a00-8b62-9a556aabc7b5">PowerPoint Presentation Template</TemplateTemplateType>
    <TPNamespace xmlns="9d035d7d-02e5-4a00-8b62-9a556aabc7b5" xsi:nil="true"/>
    <Markets xmlns="9d035d7d-02e5-4a00-8b62-9a556aabc7b5"/>
    <OriginalSourceMarket xmlns="9d035d7d-02e5-4a00-8b62-9a556aabc7b5">english</OriginalSourceMarket>
    <TPInstallLocation xmlns="9d035d7d-02e5-4a00-8b62-9a556aabc7b5" xsi:nil="true"/>
    <TPAppVersion xmlns="9d035d7d-02e5-4a00-8b62-9a556aabc7b5" xsi:nil="true"/>
    <TPCommandLine xmlns="9d035d7d-02e5-4a00-8b62-9a556aabc7b5" xsi:nil="true"/>
    <APAuthor xmlns="9d035d7d-02e5-4a00-8b62-9a556aabc7b5">
      <UserInfo>
        <DisplayName/>
        <AccountId>1073741823</AccountId>
        <AccountType/>
      </UserInfo>
    </APAuthor>
    <EditorialStatus xmlns="9d035d7d-02e5-4a00-8b62-9a556aabc7b5" xsi:nil="true"/>
    <PublishTargets xmlns="9d035d7d-02e5-4a00-8b62-9a556aabc7b5">OfficeOnline</PublishTargets>
    <TPLaunchHelpLinkType xmlns="9d035d7d-02e5-4a00-8b62-9a556aabc7b5">Template</TPLaunchHelpLinkType>
    <OriginalRelease xmlns="9d035d7d-02e5-4a00-8b62-9a556aabc7b5" xsi:nil="true"/>
    <TPClientViewer xmlns="9d035d7d-02e5-4a00-8b62-9a556aabc7b5" xsi:nil="true"/>
    <CSXHash xmlns="9d035d7d-02e5-4a00-8b62-9a556aabc7b5" xsi:nil="true"/>
    <IsDeleted xmlns="9d035d7d-02e5-4a00-8b62-9a556aabc7b5">false</IsDeleted>
    <UANotes xmlns="9d035d7d-02e5-4a00-8b62-9a556aabc7b5" xsi:nil="true"/>
    <TemplateStatus xmlns="9d035d7d-02e5-4a00-8b62-9a556aabc7b5" xsi:nil="true"/>
    <Downloads xmlns="9d035d7d-02e5-4a00-8b62-9a556aabc7b5">0</Downloads>
    <ApprovalStatus xmlns="9d035d7d-02e5-4a00-8b62-9a556aabc7b5">InProgress</ApprovalStatus>
    <BlockPublish xmlns="9d035d7d-02e5-4a00-8b62-9a556aabc7b5">false</BlockPublish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>false</MarketSpecific>
    <LocComments xmlns="9d035d7d-02e5-4a00-8b62-9a556aabc7b5" xsi:nil="true"/>
    <VoteCount xmlns="9d035d7d-02e5-4a00-8b62-9a556aabc7b5" xsi:nil="true"/>
    <HandoffToMSDN xmlns="9d035d7d-02e5-4a00-8b62-9a556aabc7b5" xsi:nil="true"/>
    <IntlLangReview xmlns="9d035d7d-02e5-4a00-8b62-9a556aabc7b5">false</IntlLangReview>
    <NumericId xmlns="9d035d7d-02e5-4a00-8b62-9a556aabc7b5" xsi:nil="true"/>
    <OOCacheId xmlns="9d035d7d-02e5-4a00-8b62-9a556aabc7b5" xsi:nil="true"/>
    <ClipArtFilename xmlns="9d035d7d-02e5-4a00-8b62-9a556aabc7b5" xsi:nil="true"/>
    <LastHandOff xmlns="9d035d7d-02e5-4a00-8b62-9a556aabc7b5" xsi:nil="true"/>
    <Providers xmlns="9d035d7d-02e5-4a00-8b62-9a556aabc7b5" xsi:nil="true"/>
    <IsSearchable xmlns="9d035d7d-02e5-4a00-8b62-9a556aabc7b5">false</IsSearchable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DSATActionTaken xmlns="9d035d7d-02e5-4a00-8b62-9a556aabc7b5" xsi:nil="true"/>
    <PolicheckWords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UALocRecommendation xmlns="9d035d7d-02e5-4a00-8b62-9a556aabc7b5">Localize</UALocRecommendation>
    <APEditor xmlns="9d035d7d-02e5-4a00-8b62-9a556aabc7b5">
      <UserInfo>
        <DisplayName/>
        <AccountId xsi:nil="true"/>
        <AccountType/>
      </UserInfo>
    </APEditor>
    <PrimaryImageGen xmlns="9d035d7d-02e5-4a00-8b62-9a556aabc7b5">false</PrimaryImageGen>
    <Manager xmlns="9d035d7d-02e5-4a00-8b62-9a556aabc7b5" xsi:nil="true"/>
    <ParentAssetId xmlns="9d035d7d-02e5-4a00-8b62-9a556aabc7b5" xsi:nil="true"/>
    <SubmitterId xmlns="9d035d7d-02e5-4a00-8b62-9a556aabc7b5" xsi:nil="true"/>
    <APDescription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BusinessGroup xmlns="9d035d7d-02e5-4a00-8b62-9a556aabc7b5" xsi:nil="true"/>
    <RecommendationsModifier xmlns="9d035d7d-02e5-4a00-8b62-9a556aabc7b5" xsi:nil="true"/>
    <Component xmlns="91e8d559-4d54-460d-ba58-5d5027f88b4d" xsi:nil="true"/>
    <AcquiredFrom xmlns="9d035d7d-02e5-4a00-8b62-9a556aabc7b5">Internal MS</AcquiredFrom>
    <CSXSubmissionMarket xmlns="9d035d7d-02e5-4a00-8b62-9a556aabc7b5" xsi:nil="true"/>
    <ArtSampleDocs xmlns="9d035d7d-02e5-4a00-8b62-9a556aabc7b5" xsi:nil="true"/>
    <ShowIn xmlns="9d035d7d-02e5-4a00-8b62-9a556aabc7b5">Show everywhere</ShowIn>
    <IntlLangReviewDate xmlns="9d035d7d-02e5-4a00-8b62-9a556aabc7b5" xsi:nil="true"/>
    <AverageRating xmlns="9d035d7d-02e5-4a00-8b62-9a556aabc7b5" xsi:nil="true"/>
    <AssetStart xmlns="9d035d7d-02e5-4a00-8b62-9a556aabc7b5">2012-01-12T12:22:55+00:00</AssetStart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>false</LocManualTestRequired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UACurrentWords xmlns="9d035d7d-02e5-4a00-8b62-9a556aabc7b5" xsi:nil="true"/>
    <AssetExpire xmlns="9d035d7d-02e5-4a00-8b62-9a556aabc7b5">2035-01-01T00:00:00+00:00</AssetExpire>
    <MachineTranslated xmlns="9d035d7d-02e5-4a00-8b62-9a556aabc7b5">false</MachineTranslated>
    <OutputCachingOn xmlns="9d035d7d-02e5-4a00-8b62-9a556aabc7b5">false</OutputCachingOn>
    <Description0 xmlns="91e8d559-4d54-460d-ba58-5d5027f88b4d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IntlLocPriority xmlns="9d035d7d-02e5-4a00-8b62-9a556aabc7b5" xsi:nil="true"/>
    <CSXSubmissionDate xmlns="9d035d7d-02e5-4a00-8b62-9a556aabc7b5" xsi:nil="true"/>
    <LocMarketGroupTiers2 xmlns="9d035d7d-02e5-4a00-8b62-9a556aabc7b5" xsi:nil="true"/>
  </documentManagement>
</p:properties>
</file>

<file path=customXml/itemProps1.xml><?xml version="1.0" encoding="utf-8"?>
<ds:datastoreItem xmlns:ds="http://schemas.openxmlformats.org/officeDocument/2006/customXml" ds:itemID="{004E512F-6F98-486E-87ED-DD3B4076CD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74D4EF-214B-4348-92FC-E4BEE298DB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9E388A-0653-4454-AE6D-47EFE6848AFC}">
  <ds:schemaRefs>
    <ds:schemaRef ds:uri="http://schemas.microsoft.com/office/2006/metadata/properties"/>
    <ds:schemaRef ds:uri="http://schemas.microsoft.com/office/infopath/2007/PartnerControls"/>
    <ds:schemaRef ds:uri="9d035d7d-02e5-4a00-8b62-9a556aabc7b5"/>
    <ds:schemaRef ds:uri="91e8d559-4d54-460d-ba58-5d5027f88b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Выплывающий маркированный список SmartArt</Template>
  <TotalTime>140</TotalTime>
  <Words>769</Words>
  <Application>Microsoft Office PowerPoint</Application>
  <PresentationFormat>Экран (4:3)</PresentationFormat>
  <Paragraphs>387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Demi Cond</vt:lpstr>
      <vt:lpstr>Franklin Gothic Medium Cond</vt:lpstr>
      <vt:lpstr>Microsoft Sans Serif</vt:lpstr>
      <vt:lpstr>Times New Roman</vt:lpstr>
      <vt:lpstr>Floating_SmartArt_bullet_list_TP102011613</vt:lpstr>
      <vt:lpstr>КҮН ТӘРТІБІНДЕ І тоқсанның бıлıм сапасының мониторингı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КҮН ТӘРТІБІНДЕ І тоқсанның бıлıм сапасының мониторингı</dc:title>
  <dc:creator>Sunkar Hairatuly</dc:creator>
  <cp:lastModifiedBy>Sunkar Hairatuly</cp:lastModifiedBy>
  <cp:revision>6</cp:revision>
  <dcterms:created xsi:type="dcterms:W3CDTF">2022-11-02T17:09:24Z</dcterms:created>
  <dcterms:modified xsi:type="dcterms:W3CDTF">2022-11-02T19:30:21Z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</Properties>
</file>