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7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8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9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30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31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32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33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34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37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38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39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40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41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42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43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46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47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notesSlides/notesSlide48.xml" ContentType="application/vnd.openxmlformats-officedocument.presentationml.notesSl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49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50.xml" ContentType="application/vnd.openxmlformats-officedocument.presentationml.notesSl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51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notesSlides/notesSlide52.xml" ContentType="application/vnd.openxmlformats-officedocument.presentationml.notesSl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notesSlides/notesSlide53.xml" ContentType="application/vnd.openxmlformats-officedocument.presentationml.notesSl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60"/>
  </p:notesMasterIdLst>
  <p:sldIdLst>
    <p:sldId id="301" r:id="rId5"/>
    <p:sldId id="302" r:id="rId6"/>
    <p:sldId id="311" r:id="rId7"/>
    <p:sldId id="313" r:id="rId8"/>
    <p:sldId id="305" r:id="rId9"/>
    <p:sldId id="320" r:id="rId10"/>
    <p:sldId id="321" r:id="rId11"/>
    <p:sldId id="322" r:id="rId12"/>
    <p:sldId id="323" r:id="rId13"/>
    <p:sldId id="324" r:id="rId14"/>
    <p:sldId id="325" r:id="rId15"/>
    <p:sldId id="314" r:id="rId16"/>
    <p:sldId id="326" r:id="rId17"/>
    <p:sldId id="327" r:id="rId18"/>
    <p:sldId id="328" r:id="rId19"/>
    <p:sldId id="329" r:id="rId20"/>
    <p:sldId id="330" r:id="rId21"/>
    <p:sldId id="315" r:id="rId22"/>
    <p:sldId id="331" r:id="rId23"/>
    <p:sldId id="332" r:id="rId24"/>
    <p:sldId id="333" r:id="rId25"/>
    <p:sldId id="334" r:id="rId26"/>
    <p:sldId id="335" r:id="rId27"/>
    <p:sldId id="336" r:id="rId28"/>
    <p:sldId id="31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17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18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256" r:id="rId58"/>
    <p:sldId id="319" r:id="rId59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092" autoAdjust="0"/>
  </p:normalViewPr>
  <p:slideViewPr>
    <p:cSldViewPr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Сапасы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5Б</c:v>
                </c:pt>
                <c:pt idx="1">
                  <c:v>5 Ә</c:v>
                </c:pt>
                <c:pt idx="2">
                  <c:v>5 А</c:v>
                </c:pt>
                <c:pt idx="3">
                  <c:v>5 Г</c:v>
                </c:pt>
                <c:pt idx="4">
                  <c:v>5 Д</c:v>
                </c:pt>
                <c:pt idx="5">
                  <c:v>5 Е</c:v>
                </c:pt>
                <c:pt idx="6">
                  <c:v>5 Ж</c:v>
                </c:pt>
                <c:pt idx="7">
                  <c:v>5 В</c:v>
                </c:pt>
                <c:pt idx="8">
                  <c:v>5 Ғ</c:v>
                </c:pt>
                <c:pt idx="9">
                  <c:v>5 З</c:v>
                </c:pt>
                <c:pt idx="10">
                  <c:v>жалпы</c:v>
                </c:pt>
              </c:strCache>
            </c:strRef>
          </c:cat>
          <c:val>
            <c:numRef>
              <c:f>Лист1!$B$2:$B$12</c:f>
              <c:numCache>
                <c:formatCode>0.00%</c:formatCode>
                <c:ptCount val="11"/>
                <c:pt idx="0">
                  <c:v>0.79100000000000004</c:v>
                </c:pt>
                <c:pt idx="1">
                  <c:v>0.76900000000000002</c:v>
                </c:pt>
                <c:pt idx="2" formatCode="0%">
                  <c:v>0.73</c:v>
                </c:pt>
                <c:pt idx="3">
                  <c:v>0.51800000000000002</c:v>
                </c:pt>
                <c:pt idx="4" formatCode="0%">
                  <c:v>0.48</c:v>
                </c:pt>
                <c:pt idx="5">
                  <c:v>0.33300000000000002</c:v>
                </c:pt>
                <c:pt idx="6" formatCode="0%">
                  <c:v>0.32</c:v>
                </c:pt>
                <c:pt idx="7" formatCode="0%">
                  <c:v>0.28000000000000003</c:v>
                </c:pt>
                <c:pt idx="8" formatCode="0%">
                  <c:v>0.28000000000000003</c:v>
                </c:pt>
                <c:pt idx="9" formatCode="0%">
                  <c:v>0.26</c:v>
                </c:pt>
                <c:pt idx="10">
                  <c:v>0.48199999999999998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80-41DE-819B-4F1F3F57D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589208"/>
        <c:axId val="396585680"/>
      </c:barChart>
      <c:catAx>
        <c:axId val="39658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6585680"/>
        <c:crosses val="autoZero"/>
        <c:auto val="1"/>
        <c:lblAlgn val="ctr"/>
        <c:lblOffset val="100"/>
        <c:noMultiLvlLbl val="0"/>
      </c:catAx>
      <c:valAx>
        <c:axId val="3965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658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Орыс</a:t>
            </a:r>
            <a:r>
              <a:rPr lang="kk-KZ" baseline="0" dirty="0"/>
              <a:t> тілі мен әдебиеті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Орыс тілі мен әдебиеті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6А</c:v>
                </c:pt>
                <c:pt idx="1">
                  <c:v>6Ә</c:v>
                </c:pt>
                <c:pt idx="2">
                  <c:v>6Г</c:v>
                </c:pt>
                <c:pt idx="3">
                  <c:v>6Ғ</c:v>
                </c:pt>
                <c:pt idx="4">
                  <c:v>6В</c:v>
                </c:pt>
                <c:pt idx="5">
                  <c:v>6Б</c:v>
                </c:pt>
                <c:pt idx="6">
                  <c:v>6Е</c:v>
                </c:pt>
                <c:pt idx="7">
                  <c:v>6Д</c:v>
                </c:pt>
                <c:pt idx="8">
                  <c:v>6З</c:v>
                </c:pt>
                <c:pt idx="9">
                  <c:v>6И</c:v>
                </c:pt>
                <c:pt idx="10">
                  <c:v>6Ж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0.86</c:v>
                </c:pt>
                <c:pt idx="2">
                  <c:v>0.72</c:v>
                </c:pt>
                <c:pt idx="3">
                  <c:v>0.64</c:v>
                </c:pt>
                <c:pt idx="4">
                  <c:v>0.6</c:v>
                </c:pt>
                <c:pt idx="5">
                  <c:v>0.54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0.44</c:v>
                </c:pt>
                <c:pt idx="10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Қаза тілі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Қазақстан тарихы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6А</c:v>
                </c:pt>
                <c:pt idx="1">
                  <c:v>6Ә</c:v>
                </c:pt>
                <c:pt idx="2">
                  <c:v>6Ғ</c:v>
                </c:pt>
                <c:pt idx="3">
                  <c:v>6И</c:v>
                </c:pt>
                <c:pt idx="4">
                  <c:v>6З</c:v>
                </c:pt>
                <c:pt idx="5">
                  <c:v>6Д</c:v>
                </c:pt>
                <c:pt idx="6">
                  <c:v>6В</c:v>
                </c:pt>
                <c:pt idx="7">
                  <c:v>6Б</c:v>
                </c:pt>
                <c:pt idx="8">
                  <c:v>6Ж</c:v>
                </c:pt>
                <c:pt idx="9">
                  <c:v>6Г</c:v>
                </c:pt>
                <c:pt idx="10">
                  <c:v>6Е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0.91</c:v>
                </c:pt>
                <c:pt idx="2">
                  <c:v>0.72</c:v>
                </c:pt>
                <c:pt idx="3">
                  <c:v>0.64</c:v>
                </c:pt>
                <c:pt idx="4">
                  <c:v>0.61</c:v>
                </c:pt>
                <c:pt idx="5">
                  <c:v>0.57999999999999996</c:v>
                </c:pt>
                <c:pt idx="6">
                  <c:v>0.56000000000000005</c:v>
                </c:pt>
                <c:pt idx="7">
                  <c:v>0.54</c:v>
                </c:pt>
                <c:pt idx="8">
                  <c:v>0.54</c:v>
                </c:pt>
                <c:pt idx="9">
                  <c:v>0.52</c:v>
                </c:pt>
                <c:pt idx="10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Алгебра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Алгебра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7Б</c:v>
                </c:pt>
                <c:pt idx="1">
                  <c:v>7А</c:v>
                </c:pt>
                <c:pt idx="2">
                  <c:v>7В</c:v>
                </c:pt>
                <c:pt idx="3">
                  <c:v>7Г</c:v>
                </c:pt>
                <c:pt idx="4">
                  <c:v>7Ә</c:v>
                </c:pt>
                <c:pt idx="5">
                  <c:v>7И</c:v>
                </c:pt>
                <c:pt idx="6">
                  <c:v>7Д</c:v>
                </c:pt>
                <c:pt idx="7">
                  <c:v>7Е</c:v>
                </c:pt>
                <c:pt idx="8">
                  <c:v>7Ж</c:v>
                </c:pt>
                <c:pt idx="9">
                  <c:v>7З</c:v>
                </c:pt>
                <c:pt idx="10">
                  <c:v>7Ғ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0.88</c:v>
                </c:pt>
                <c:pt idx="2">
                  <c:v>0.75</c:v>
                </c:pt>
                <c:pt idx="3">
                  <c:v>0.64</c:v>
                </c:pt>
                <c:pt idx="4">
                  <c:v>0.51</c:v>
                </c:pt>
                <c:pt idx="5">
                  <c:v>0.51</c:v>
                </c:pt>
                <c:pt idx="6">
                  <c:v>0.44</c:v>
                </c:pt>
                <c:pt idx="7">
                  <c:v>0.42</c:v>
                </c:pt>
                <c:pt idx="8">
                  <c:v>0.4</c:v>
                </c:pt>
                <c:pt idx="9">
                  <c:v>0.37</c:v>
                </c:pt>
                <c:pt idx="10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Биология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Биология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7Б</c:v>
                </c:pt>
                <c:pt idx="1">
                  <c:v>7Ә</c:v>
                </c:pt>
                <c:pt idx="2">
                  <c:v>7А</c:v>
                </c:pt>
                <c:pt idx="3">
                  <c:v>7Е</c:v>
                </c:pt>
                <c:pt idx="4">
                  <c:v>7Ж</c:v>
                </c:pt>
                <c:pt idx="5">
                  <c:v>7И</c:v>
                </c:pt>
                <c:pt idx="6">
                  <c:v>7Г</c:v>
                </c:pt>
                <c:pt idx="7">
                  <c:v>7Д</c:v>
                </c:pt>
                <c:pt idx="8">
                  <c:v>7В</c:v>
                </c:pt>
                <c:pt idx="9">
                  <c:v>7Ғ</c:v>
                </c:pt>
                <c:pt idx="10">
                  <c:v>7З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0.88</c:v>
                </c:pt>
                <c:pt idx="3">
                  <c:v>0.84</c:v>
                </c:pt>
                <c:pt idx="4">
                  <c:v>0.84</c:v>
                </c:pt>
                <c:pt idx="5">
                  <c:v>0.66</c:v>
                </c:pt>
                <c:pt idx="6">
                  <c:v>0.6</c:v>
                </c:pt>
                <c:pt idx="7">
                  <c:v>0.59</c:v>
                </c:pt>
                <c:pt idx="8">
                  <c:v>0.53</c:v>
                </c:pt>
                <c:pt idx="9">
                  <c:v>0.46</c:v>
                </c:pt>
                <c:pt idx="10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География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Биология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7Б</c:v>
                </c:pt>
                <c:pt idx="1">
                  <c:v>7А</c:v>
                </c:pt>
                <c:pt idx="2">
                  <c:v>7Ә</c:v>
                </c:pt>
                <c:pt idx="3">
                  <c:v>7Ж</c:v>
                </c:pt>
                <c:pt idx="4">
                  <c:v>7Ғ</c:v>
                </c:pt>
                <c:pt idx="5">
                  <c:v>7И</c:v>
                </c:pt>
                <c:pt idx="6">
                  <c:v>7Г</c:v>
                </c:pt>
                <c:pt idx="7">
                  <c:v>7З</c:v>
                </c:pt>
                <c:pt idx="8">
                  <c:v>7Е</c:v>
                </c:pt>
                <c:pt idx="9">
                  <c:v>7В</c:v>
                </c:pt>
                <c:pt idx="10">
                  <c:v>7Д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0.92</c:v>
                </c:pt>
                <c:pt idx="3">
                  <c:v>0.76</c:v>
                </c:pt>
                <c:pt idx="4">
                  <c:v>0.67</c:v>
                </c:pt>
                <c:pt idx="5">
                  <c:v>0.62</c:v>
                </c:pt>
                <c:pt idx="6">
                  <c:v>0.6</c:v>
                </c:pt>
                <c:pt idx="7">
                  <c:v>0.59</c:v>
                </c:pt>
                <c:pt idx="8">
                  <c:v>0.56999999999999995</c:v>
                </c:pt>
                <c:pt idx="9">
                  <c:v>0.53</c:v>
                </c:pt>
                <c:pt idx="10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Қазақ тілі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Қазақ тілі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7Б</c:v>
                </c:pt>
                <c:pt idx="1">
                  <c:v>7А</c:v>
                </c:pt>
                <c:pt idx="2">
                  <c:v>7В</c:v>
                </c:pt>
                <c:pt idx="3">
                  <c:v>7Ә</c:v>
                </c:pt>
                <c:pt idx="4">
                  <c:v>7Е</c:v>
                </c:pt>
                <c:pt idx="5">
                  <c:v>7Ж</c:v>
                </c:pt>
                <c:pt idx="6">
                  <c:v>7Д</c:v>
                </c:pt>
                <c:pt idx="7">
                  <c:v>7Ғ</c:v>
                </c:pt>
                <c:pt idx="8">
                  <c:v>7Г</c:v>
                </c:pt>
                <c:pt idx="9">
                  <c:v>7И</c:v>
                </c:pt>
                <c:pt idx="10">
                  <c:v>7З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0.96</c:v>
                </c:pt>
                <c:pt idx="1">
                  <c:v>0.92</c:v>
                </c:pt>
                <c:pt idx="2">
                  <c:v>0.82</c:v>
                </c:pt>
                <c:pt idx="3">
                  <c:v>0.81</c:v>
                </c:pt>
                <c:pt idx="4">
                  <c:v>0.76</c:v>
                </c:pt>
                <c:pt idx="5">
                  <c:v>0.72</c:v>
                </c:pt>
                <c:pt idx="6">
                  <c:v>0.7</c:v>
                </c:pt>
                <c:pt idx="7">
                  <c:v>0.67</c:v>
                </c:pt>
                <c:pt idx="8">
                  <c:v>0.64</c:v>
                </c:pt>
                <c:pt idx="9">
                  <c:v>0.62</c:v>
                </c:pt>
                <c:pt idx="10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Орыс тілі мен әдебиеті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Орыс тілі мен әдебиеті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7Б</c:v>
                </c:pt>
                <c:pt idx="1">
                  <c:v>7А</c:v>
                </c:pt>
                <c:pt idx="2">
                  <c:v>7Ә</c:v>
                </c:pt>
                <c:pt idx="3">
                  <c:v>7Ғ</c:v>
                </c:pt>
                <c:pt idx="4">
                  <c:v>7В</c:v>
                </c:pt>
                <c:pt idx="5">
                  <c:v>7Е</c:v>
                </c:pt>
                <c:pt idx="6">
                  <c:v>7Ж</c:v>
                </c:pt>
                <c:pt idx="7">
                  <c:v>7Г</c:v>
                </c:pt>
                <c:pt idx="8">
                  <c:v>7З</c:v>
                </c:pt>
                <c:pt idx="9">
                  <c:v>7И</c:v>
                </c:pt>
                <c:pt idx="10">
                  <c:v>7Д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0.92</c:v>
                </c:pt>
                <c:pt idx="2">
                  <c:v>0.92</c:v>
                </c:pt>
                <c:pt idx="3">
                  <c:v>0.89</c:v>
                </c:pt>
                <c:pt idx="4">
                  <c:v>0.78</c:v>
                </c:pt>
                <c:pt idx="5">
                  <c:v>0.73</c:v>
                </c:pt>
                <c:pt idx="6">
                  <c:v>0.68</c:v>
                </c:pt>
                <c:pt idx="7">
                  <c:v>0.68</c:v>
                </c:pt>
                <c:pt idx="8">
                  <c:v>0.62</c:v>
                </c:pt>
                <c:pt idx="9">
                  <c:v>0.59</c:v>
                </c:pt>
                <c:pt idx="10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Ағылшын тілі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Ағылшын тілі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7А</c:v>
                </c:pt>
                <c:pt idx="1">
                  <c:v>7Б</c:v>
                </c:pt>
                <c:pt idx="2">
                  <c:v>7Г</c:v>
                </c:pt>
                <c:pt idx="3">
                  <c:v>7Ә</c:v>
                </c:pt>
                <c:pt idx="4">
                  <c:v>7Ғ</c:v>
                </c:pt>
                <c:pt idx="5">
                  <c:v>7Ж</c:v>
                </c:pt>
                <c:pt idx="6">
                  <c:v>7И</c:v>
                </c:pt>
                <c:pt idx="7">
                  <c:v>7Д</c:v>
                </c:pt>
                <c:pt idx="8">
                  <c:v>7В</c:v>
                </c:pt>
                <c:pt idx="9">
                  <c:v>7Е</c:v>
                </c:pt>
                <c:pt idx="10">
                  <c:v>7З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0.85</c:v>
                </c:pt>
                <c:pt idx="5">
                  <c:v>0.84</c:v>
                </c:pt>
                <c:pt idx="6">
                  <c:v>0.81</c:v>
                </c:pt>
                <c:pt idx="7">
                  <c:v>0.81</c:v>
                </c:pt>
                <c:pt idx="8">
                  <c:v>0.75</c:v>
                </c:pt>
                <c:pt idx="9">
                  <c:v>0.73</c:v>
                </c:pt>
                <c:pt idx="10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Алгебра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Алгебра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8 А</c:v>
                </c:pt>
                <c:pt idx="1">
                  <c:v>8 Ә</c:v>
                </c:pt>
                <c:pt idx="2">
                  <c:v>8 Б</c:v>
                </c:pt>
                <c:pt idx="3">
                  <c:v>8 В</c:v>
                </c:pt>
                <c:pt idx="4">
                  <c:v>8 Г</c:v>
                </c:pt>
                <c:pt idx="5">
                  <c:v>8 З</c:v>
                </c:pt>
                <c:pt idx="6">
                  <c:v>8 Д</c:v>
                </c:pt>
                <c:pt idx="7">
                  <c:v>8 Ж</c:v>
                </c:pt>
                <c:pt idx="8">
                  <c:v>8 К</c:v>
                </c:pt>
                <c:pt idx="9">
                  <c:v>8 и</c:v>
                </c:pt>
                <c:pt idx="10">
                  <c:v>8 Е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0.88</c:v>
                </c:pt>
                <c:pt idx="1">
                  <c:v>0.68</c:v>
                </c:pt>
                <c:pt idx="2">
                  <c:v>0.57999999999999996</c:v>
                </c:pt>
                <c:pt idx="3">
                  <c:v>0.52</c:v>
                </c:pt>
                <c:pt idx="4">
                  <c:v>0.46</c:v>
                </c:pt>
                <c:pt idx="5">
                  <c:v>0.42</c:v>
                </c:pt>
                <c:pt idx="6">
                  <c:v>0.38</c:v>
                </c:pt>
                <c:pt idx="7">
                  <c:v>0.34</c:v>
                </c:pt>
                <c:pt idx="8">
                  <c:v>0.33</c:v>
                </c:pt>
                <c:pt idx="9">
                  <c:v>0.32</c:v>
                </c:pt>
                <c:pt idx="1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Биология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Биология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8 А</c:v>
                </c:pt>
                <c:pt idx="1">
                  <c:v>8 Д</c:v>
                </c:pt>
                <c:pt idx="2">
                  <c:v>8 Б</c:v>
                </c:pt>
                <c:pt idx="3">
                  <c:v>8 Г</c:v>
                </c:pt>
                <c:pt idx="4">
                  <c:v>8 и</c:v>
                </c:pt>
                <c:pt idx="5">
                  <c:v>8 Ә</c:v>
                </c:pt>
                <c:pt idx="6">
                  <c:v>8 В</c:v>
                </c:pt>
                <c:pt idx="7">
                  <c:v>8 З</c:v>
                </c:pt>
                <c:pt idx="8">
                  <c:v>8 Е</c:v>
                </c:pt>
                <c:pt idx="9">
                  <c:v>8 Ж</c:v>
                </c:pt>
                <c:pt idx="10">
                  <c:v>8 К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0.89</c:v>
                </c:pt>
                <c:pt idx="2">
                  <c:v>0.87</c:v>
                </c:pt>
                <c:pt idx="3">
                  <c:v>0.8</c:v>
                </c:pt>
                <c:pt idx="4">
                  <c:v>0.78</c:v>
                </c:pt>
                <c:pt idx="5">
                  <c:v>0.76</c:v>
                </c:pt>
                <c:pt idx="6">
                  <c:v>0.76</c:v>
                </c:pt>
                <c:pt idx="7">
                  <c:v>0.69</c:v>
                </c:pt>
                <c:pt idx="8">
                  <c:v>0.61</c:v>
                </c:pt>
                <c:pt idx="9">
                  <c:v>0.42</c:v>
                </c:pt>
                <c:pt idx="1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Қазақ тілі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5Б</c:v>
                </c:pt>
                <c:pt idx="1">
                  <c:v>5 Ә</c:v>
                </c:pt>
                <c:pt idx="2">
                  <c:v>5 А</c:v>
                </c:pt>
                <c:pt idx="3">
                  <c:v>5 Е</c:v>
                </c:pt>
                <c:pt idx="4">
                  <c:v>5 Д</c:v>
                </c:pt>
                <c:pt idx="5">
                  <c:v>5 Ғ</c:v>
                </c:pt>
                <c:pt idx="6">
                  <c:v>5 В</c:v>
                </c:pt>
                <c:pt idx="7">
                  <c:v>5 Ж</c:v>
                </c:pt>
                <c:pt idx="8">
                  <c:v>5 З</c:v>
                </c:pt>
                <c:pt idx="9">
                  <c:v>5 Г</c:v>
                </c:pt>
              </c:strCache>
            </c:strRef>
          </c:cat>
          <c:val>
            <c:numRef>
              <c:f>Лист1!$B$2:$B$11</c:f>
              <c:numCache>
                <c:formatCode>0.00%</c:formatCode>
                <c:ptCount val="10"/>
                <c:pt idx="0">
                  <c:v>1</c:v>
                </c:pt>
                <c:pt idx="1">
                  <c:v>0.92300000000000004</c:v>
                </c:pt>
                <c:pt idx="2" formatCode="0%">
                  <c:v>0.92</c:v>
                </c:pt>
                <c:pt idx="3">
                  <c:v>0.66</c:v>
                </c:pt>
                <c:pt idx="4" formatCode="0%">
                  <c:v>0.6</c:v>
                </c:pt>
                <c:pt idx="5" formatCode="0%">
                  <c:v>0.6</c:v>
                </c:pt>
                <c:pt idx="6" formatCode="0%">
                  <c:v>0.59199999999999997</c:v>
                </c:pt>
                <c:pt idx="7" formatCode="0%">
                  <c:v>0.56999999999999995</c:v>
                </c:pt>
                <c:pt idx="8" formatCode="0%">
                  <c:v>0.56000000000000005</c:v>
                </c:pt>
                <c:pt idx="9">
                  <c:v>0.51800000000000002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7-4992-ABCF-964C6FC79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798128"/>
        <c:axId val="506802440"/>
      </c:barChart>
      <c:catAx>
        <c:axId val="50679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6802440"/>
        <c:crosses val="autoZero"/>
        <c:auto val="1"/>
        <c:lblAlgn val="ctr"/>
        <c:lblOffset val="100"/>
        <c:noMultiLvlLbl val="0"/>
      </c:catAx>
      <c:valAx>
        <c:axId val="50680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679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География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География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8 А</c:v>
                </c:pt>
                <c:pt idx="1">
                  <c:v>8 Б</c:v>
                </c:pt>
                <c:pt idx="2">
                  <c:v>8 Ә</c:v>
                </c:pt>
                <c:pt idx="3">
                  <c:v>8 Г</c:v>
                </c:pt>
                <c:pt idx="4">
                  <c:v>8 Д</c:v>
                </c:pt>
                <c:pt idx="5">
                  <c:v>8 В</c:v>
                </c:pt>
                <c:pt idx="6">
                  <c:v>8 и</c:v>
                </c:pt>
                <c:pt idx="7">
                  <c:v>8 Ж</c:v>
                </c:pt>
                <c:pt idx="8">
                  <c:v>8 Е</c:v>
                </c:pt>
                <c:pt idx="9">
                  <c:v>8 З</c:v>
                </c:pt>
                <c:pt idx="10">
                  <c:v>8 К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0.88</c:v>
                </c:pt>
                <c:pt idx="1">
                  <c:v>0.87</c:v>
                </c:pt>
                <c:pt idx="2">
                  <c:v>0.76</c:v>
                </c:pt>
                <c:pt idx="3">
                  <c:v>0.65</c:v>
                </c:pt>
                <c:pt idx="4">
                  <c:v>0.64</c:v>
                </c:pt>
                <c:pt idx="5">
                  <c:v>0.64</c:v>
                </c:pt>
                <c:pt idx="6">
                  <c:v>0.56999999999999995</c:v>
                </c:pt>
                <c:pt idx="7">
                  <c:v>0.56999999999999995</c:v>
                </c:pt>
                <c:pt idx="8">
                  <c:v>0.53</c:v>
                </c:pt>
                <c:pt idx="9">
                  <c:v>0.46</c:v>
                </c:pt>
                <c:pt idx="1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Қазақ</a:t>
            </a:r>
            <a:r>
              <a:rPr lang="kk-KZ" baseline="0" dirty="0"/>
              <a:t> тілі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Қазақ тілі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8 А</c:v>
                </c:pt>
                <c:pt idx="1">
                  <c:v>8 Б</c:v>
                </c:pt>
                <c:pt idx="2">
                  <c:v>8 Ә</c:v>
                </c:pt>
                <c:pt idx="3">
                  <c:v>8 В</c:v>
                </c:pt>
                <c:pt idx="4">
                  <c:v>8 Е</c:v>
                </c:pt>
                <c:pt idx="5">
                  <c:v>8 Д</c:v>
                </c:pt>
                <c:pt idx="6">
                  <c:v>8 Ж</c:v>
                </c:pt>
                <c:pt idx="7">
                  <c:v>8 К</c:v>
                </c:pt>
                <c:pt idx="8">
                  <c:v>8 З</c:v>
                </c:pt>
                <c:pt idx="9">
                  <c:v>8 Г</c:v>
                </c:pt>
                <c:pt idx="10">
                  <c:v>8 и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0.95</c:v>
                </c:pt>
                <c:pt idx="2">
                  <c:v>0.92</c:v>
                </c:pt>
                <c:pt idx="3">
                  <c:v>0.76</c:v>
                </c:pt>
                <c:pt idx="4">
                  <c:v>0.76</c:v>
                </c:pt>
                <c:pt idx="5">
                  <c:v>0.75</c:v>
                </c:pt>
                <c:pt idx="6">
                  <c:v>0.65</c:v>
                </c:pt>
                <c:pt idx="7">
                  <c:v>0.59</c:v>
                </c:pt>
                <c:pt idx="8">
                  <c:v>0.56999999999999995</c:v>
                </c:pt>
                <c:pt idx="9">
                  <c:v>0.5</c:v>
                </c:pt>
                <c:pt idx="10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Қазақстан тарихы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Қазақстан тарихы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8 А</c:v>
                </c:pt>
                <c:pt idx="1">
                  <c:v>8 Ә</c:v>
                </c:pt>
                <c:pt idx="2">
                  <c:v>8 Б</c:v>
                </c:pt>
                <c:pt idx="3">
                  <c:v>8 В</c:v>
                </c:pt>
                <c:pt idx="4">
                  <c:v>8 К</c:v>
                </c:pt>
                <c:pt idx="5">
                  <c:v>8 З</c:v>
                </c:pt>
                <c:pt idx="6">
                  <c:v>8 Г</c:v>
                </c:pt>
                <c:pt idx="7">
                  <c:v>8 Д</c:v>
                </c:pt>
                <c:pt idx="8">
                  <c:v>8 Ж</c:v>
                </c:pt>
                <c:pt idx="9">
                  <c:v>8 и</c:v>
                </c:pt>
                <c:pt idx="10">
                  <c:v>8 Е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0.92</c:v>
                </c:pt>
                <c:pt idx="1">
                  <c:v>0.92</c:v>
                </c:pt>
                <c:pt idx="2">
                  <c:v>0.91</c:v>
                </c:pt>
                <c:pt idx="3">
                  <c:v>0.88</c:v>
                </c:pt>
                <c:pt idx="4">
                  <c:v>0.66</c:v>
                </c:pt>
                <c:pt idx="5">
                  <c:v>0.65</c:v>
                </c:pt>
                <c:pt idx="6">
                  <c:v>0.65</c:v>
                </c:pt>
                <c:pt idx="7">
                  <c:v>0.56999999999999995</c:v>
                </c:pt>
                <c:pt idx="8">
                  <c:v>0.56999999999999995</c:v>
                </c:pt>
                <c:pt idx="9">
                  <c:v>0.56999999999999995</c:v>
                </c:pt>
                <c:pt idx="10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Орыс тілі мен әдебиеті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Орыс тілі мен әдебиеті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8 А</c:v>
                </c:pt>
                <c:pt idx="1">
                  <c:v>8 Б</c:v>
                </c:pt>
                <c:pt idx="2">
                  <c:v>8 Ә</c:v>
                </c:pt>
                <c:pt idx="3">
                  <c:v>8 В</c:v>
                </c:pt>
                <c:pt idx="4">
                  <c:v>8 Е</c:v>
                </c:pt>
                <c:pt idx="5">
                  <c:v>8 и</c:v>
                </c:pt>
                <c:pt idx="6">
                  <c:v>8 З</c:v>
                </c:pt>
                <c:pt idx="7">
                  <c:v>8 Г</c:v>
                </c:pt>
                <c:pt idx="8">
                  <c:v>8 Д</c:v>
                </c:pt>
                <c:pt idx="9">
                  <c:v>8 Ж</c:v>
                </c:pt>
                <c:pt idx="10">
                  <c:v>8 К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0.96</c:v>
                </c:pt>
                <c:pt idx="1">
                  <c:v>0.95</c:v>
                </c:pt>
                <c:pt idx="2">
                  <c:v>0.92</c:v>
                </c:pt>
                <c:pt idx="3">
                  <c:v>0.84</c:v>
                </c:pt>
                <c:pt idx="4">
                  <c:v>0.8</c:v>
                </c:pt>
                <c:pt idx="5">
                  <c:v>0.71</c:v>
                </c:pt>
                <c:pt idx="6">
                  <c:v>0.65</c:v>
                </c:pt>
                <c:pt idx="7">
                  <c:v>0.65</c:v>
                </c:pt>
                <c:pt idx="8">
                  <c:v>0.6</c:v>
                </c:pt>
                <c:pt idx="9">
                  <c:v>0.56999999999999995</c:v>
                </c:pt>
                <c:pt idx="10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Физика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8 А</c:v>
                </c:pt>
                <c:pt idx="1">
                  <c:v>8 В</c:v>
                </c:pt>
                <c:pt idx="2">
                  <c:v>8 Б</c:v>
                </c:pt>
                <c:pt idx="3">
                  <c:v>8 Ә</c:v>
                </c:pt>
                <c:pt idx="4">
                  <c:v>8 З</c:v>
                </c:pt>
                <c:pt idx="5">
                  <c:v>8 Г</c:v>
                </c:pt>
                <c:pt idx="6">
                  <c:v>8 Е</c:v>
                </c:pt>
                <c:pt idx="7">
                  <c:v>8 Ж</c:v>
                </c:pt>
                <c:pt idx="8">
                  <c:v>8 Д</c:v>
                </c:pt>
                <c:pt idx="9">
                  <c:v>8 К</c:v>
                </c:pt>
                <c:pt idx="10">
                  <c:v>8 и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0.96</c:v>
                </c:pt>
                <c:pt idx="1">
                  <c:v>0.76</c:v>
                </c:pt>
                <c:pt idx="2">
                  <c:v>0.66</c:v>
                </c:pt>
                <c:pt idx="3">
                  <c:v>0.64</c:v>
                </c:pt>
                <c:pt idx="4">
                  <c:v>0.56999999999999995</c:v>
                </c:pt>
                <c:pt idx="5">
                  <c:v>0.56999999999999995</c:v>
                </c:pt>
                <c:pt idx="6">
                  <c:v>0.34</c:v>
                </c:pt>
                <c:pt idx="7">
                  <c:v>0.34</c:v>
                </c:pt>
                <c:pt idx="8">
                  <c:v>0.33</c:v>
                </c:pt>
                <c:pt idx="9">
                  <c:v>0.33</c:v>
                </c:pt>
                <c:pt idx="10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Химия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8 Ә</c:v>
                </c:pt>
                <c:pt idx="1">
                  <c:v>8 А</c:v>
                </c:pt>
                <c:pt idx="2">
                  <c:v>8 В</c:v>
                </c:pt>
                <c:pt idx="3">
                  <c:v>8 Б</c:v>
                </c:pt>
                <c:pt idx="4">
                  <c:v>8 Ж</c:v>
                </c:pt>
                <c:pt idx="5">
                  <c:v>8 З</c:v>
                </c:pt>
                <c:pt idx="6">
                  <c:v>8 Д</c:v>
                </c:pt>
                <c:pt idx="7">
                  <c:v>8 и</c:v>
                </c:pt>
                <c:pt idx="8">
                  <c:v>8 Г</c:v>
                </c:pt>
                <c:pt idx="9">
                  <c:v>8 Е</c:v>
                </c:pt>
                <c:pt idx="10">
                  <c:v>8 К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0.88</c:v>
                </c:pt>
                <c:pt idx="2">
                  <c:v>0.8</c:v>
                </c:pt>
                <c:pt idx="3">
                  <c:v>0.75</c:v>
                </c:pt>
                <c:pt idx="4">
                  <c:v>0.56999999999999995</c:v>
                </c:pt>
                <c:pt idx="5">
                  <c:v>0.53</c:v>
                </c:pt>
                <c:pt idx="6">
                  <c:v>0.53</c:v>
                </c:pt>
                <c:pt idx="7">
                  <c:v>0.53</c:v>
                </c:pt>
                <c:pt idx="8">
                  <c:v>0.5</c:v>
                </c:pt>
                <c:pt idx="9">
                  <c:v>0.5</c:v>
                </c:pt>
                <c:pt idx="10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Ағылшын</a:t>
            </a:r>
            <a:r>
              <a:rPr lang="kk-KZ" baseline="0" dirty="0"/>
              <a:t> тілі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Ағылшын тілі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8 Б</c:v>
                </c:pt>
                <c:pt idx="1">
                  <c:v>8 Ә</c:v>
                </c:pt>
                <c:pt idx="2">
                  <c:v>8 А</c:v>
                </c:pt>
                <c:pt idx="3">
                  <c:v>8 В</c:v>
                </c:pt>
                <c:pt idx="4">
                  <c:v>8 и</c:v>
                </c:pt>
                <c:pt idx="5">
                  <c:v>8 З</c:v>
                </c:pt>
                <c:pt idx="6">
                  <c:v>8 Е</c:v>
                </c:pt>
                <c:pt idx="7">
                  <c:v>8 Д</c:v>
                </c:pt>
                <c:pt idx="8">
                  <c:v>8 К</c:v>
                </c:pt>
                <c:pt idx="9">
                  <c:v>8 Ж</c:v>
                </c:pt>
                <c:pt idx="10">
                  <c:v>8 Г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0.88</c:v>
                </c:pt>
                <c:pt idx="2">
                  <c:v>0.88</c:v>
                </c:pt>
                <c:pt idx="3">
                  <c:v>0.84</c:v>
                </c:pt>
                <c:pt idx="4">
                  <c:v>0.78</c:v>
                </c:pt>
                <c:pt idx="5">
                  <c:v>0.69</c:v>
                </c:pt>
                <c:pt idx="6">
                  <c:v>0.69</c:v>
                </c:pt>
                <c:pt idx="7">
                  <c:v>0.64</c:v>
                </c:pt>
                <c:pt idx="8">
                  <c:v>0.62</c:v>
                </c:pt>
                <c:pt idx="9">
                  <c:v>0.61</c:v>
                </c:pt>
                <c:pt idx="10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Алгебра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Алгебра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9 А</c:v>
                </c:pt>
                <c:pt idx="1">
                  <c:v>9 Ә</c:v>
                </c:pt>
                <c:pt idx="2">
                  <c:v>9 Б</c:v>
                </c:pt>
                <c:pt idx="3">
                  <c:v>9 В</c:v>
                </c:pt>
                <c:pt idx="4">
                  <c:v>9 Л</c:v>
                </c:pt>
                <c:pt idx="5">
                  <c:v>9 Г</c:v>
                </c:pt>
                <c:pt idx="6">
                  <c:v>9 Ж</c:v>
                </c:pt>
                <c:pt idx="7">
                  <c:v>9 Е</c:v>
                </c:pt>
                <c:pt idx="8">
                  <c:v>9 К</c:v>
                </c:pt>
                <c:pt idx="9">
                  <c:v>9 Д</c:v>
                </c:pt>
                <c:pt idx="10">
                  <c:v>9 З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0.91</c:v>
                </c:pt>
                <c:pt idx="1">
                  <c:v>0.9</c:v>
                </c:pt>
                <c:pt idx="2">
                  <c:v>0.66</c:v>
                </c:pt>
                <c:pt idx="3">
                  <c:v>0.57999999999999996</c:v>
                </c:pt>
                <c:pt idx="4">
                  <c:v>0.53</c:v>
                </c:pt>
                <c:pt idx="5">
                  <c:v>0.46</c:v>
                </c:pt>
                <c:pt idx="6">
                  <c:v>0.44</c:v>
                </c:pt>
                <c:pt idx="7">
                  <c:v>0.41</c:v>
                </c:pt>
                <c:pt idx="8">
                  <c:v>0.37</c:v>
                </c:pt>
                <c:pt idx="9">
                  <c:v>0.28999999999999998</c:v>
                </c:pt>
                <c:pt idx="10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Биология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Биология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9 Ә</c:v>
                </c:pt>
                <c:pt idx="1">
                  <c:v>9 Б</c:v>
                </c:pt>
                <c:pt idx="2">
                  <c:v>9 А</c:v>
                </c:pt>
                <c:pt idx="3">
                  <c:v>9 В</c:v>
                </c:pt>
                <c:pt idx="4">
                  <c:v>9 Е</c:v>
                </c:pt>
                <c:pt idx="5">
                  <c:v>9 З</c:v>
                </c:pt>
                <c:pt idx="6">
                  <c:v>9 Ж</c:v>
                </c:pt>
                <c:pt idx="7">
                  <c:v>9 Д</c:v>
                </c:pt>
                <c:pt idx="8">
                  <c:v>9 Л</c:v>
                </c:pt>
                <c:pt idx="9">
                  <c:v>9 Г</c:v>
                </c:pt>
                <c:pt idx="10">
                  <c:v>9 К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0.95</c:v>
                </c:pt>
                <c:pt idx="1">
                  <c:v>0.95</c:v>
                </c:pt>
                <c:pt idx="2">
                  <c:v>0.83</c:v>
                </c:pt>
                <c:pt idx="3">
                  <c:v>0.75</c:v>
                </c:pt>
                <c:pt idx="4">
                  <c:v>0.66</c:v>
                </c:pt>
                <c:pt idx="5">
                  <c:v>0.65</c:v>
                </c:pt>
                <c:pt idx="6">
                  <c:v>0.55000000000000004</c:v>
                </c:pt>
                <c:pt idx="7">
                  <c:v>0.54</c:v>
                </c:pt>
                <c:pt idx="8">
                  <c:v>0.53</c:v>
                </c:pt>
                <c:pt idx="9">
                  <c:v>0.53</c:v>
                </c:pt>
                <c:pt idx="10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География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География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9 Ә</c:v>
                </c:pt>
                <c:pt idx="1">
                  <c:v>9 А</c:v>
                </c:pt>
                <c:pt idx="2">
                  <c:v>9 Б</c:v>
                </c:pt>
                <c:pt idx="3">
                  <c:v>9 В</c:v>
                </c:pt>
                <c:pt idx="4">
                  <c:v>9 К</c:v>
                </c:pt>
                <c:pt idx="5">
                  <c:v>9 Д</c:v>
                </c:pt>
                <c:pt idx="6">
                  <c:v>9 Л</c:v>
                </c:pt>
                <c:pt idx="7">
                  <c:v>9 Г</c:v>
                </c:pt>
                <c:pt idx="8">
                  <c:v>9 Ж</c:v>
                </c:pt>
                <c:pt idx="9">
                  <c:v>9 З</c:v>
                </c:pt>
                <c:pt idx="10">
                  <c:v>9 Е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0.87</c:v>
                </c:pt>
                <c:pt idx="2">
                  <c:v>0.75</c:v>
                </c:pt>
                <c:pt idx="3">
                  <c:v>0.7</c:v>
                </c:pt>
                <c:pt idx="4">
                  <c:v>0.59</c:v>
                </c:pt>
                <c:pt idx="5">
                  <c:v>0.54</c:v>
                </c:pt>
                <c:pt idx="6">
                  <c:v>0.53</c:v>
                </c:pt>
                <c:pt idx="7">
                  <c:v>0.5</c:v>
                </c:pt>
                <c:pt idx="8">
                  <c:v>0.44</c:v>
                </c:pt>
                <c:pt idx="9">
                  <c:v>0.38</c:v>
                </c:pt>
                <c:pt idx="10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математика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Қазақ тілі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5 А</c:v>
                </c:pt>
                <c:pt idx="1">
                  <c:v>5Б</c:v>
                </c:pt>
                <c:pt idx="2">
                  <c:v>5 Ә</c:v>
                </c:pt>
                <c:pt idx="3">
                  <c:v>5 Г</c:v>
                </c:pt>
                <c:pt idx="4">
                  <c:v>5 Д</c:v>
                </c:pt>
                <c:pt idx="5">
                  <c:v>5 Ғ</c:v>
                </c:pt>
                <c:pt idx="6">
                  <c:v>5 З</c:v>
                </c:pt>
                <c:pt idx="7">
                  <c:v>5 Е</c:v>
                </c:pt>
                <c:pt idx="8">
                  <c:v>5 Ж</c:v>
                </c:pt>
                <c:pt idx="9">
                  <c:v>5 В</c:v>
                </c:pt>
              </c:strCache>
            </c:strRef>
          </c:cat>
          <c:val>
            <c:numRef>
              <c:f>Лист1!$B$2:$B$11</c:f>
              <c:numCache>
                <c:formatCode>0.00%</c:formatCode>
                <c:ptCount val="10"/>
                <c:pt idx="0" formatCode="0%">
                  <c:v>0.88</c:v>
                </c:pt>
                <c:pt idx="1">
                  <c:v>0.83</c:v>
                </c:pt>
                <c:pt idx="2">
                  <c:v>0.68</c:v>
                </c:pt>
                <c:pt idx="3">
                  <c:v>0.59</c:v>
                </c:pt>
                <c:pt idx="4" formatCode="0%">
                  <c:v>0.48</c:v>
                </c:pt>
                <c:pt idx="5" formatCode="0%">
                  <c:v>0.4</c:v>
                </c:pt>
                <c:pt idx="6" formatCode="0%">
                  <c:v>0.39</c:v>
                </c:pt>
                <c:pt idx="7" formatCode="0%">
                  <c:v>0.37</c:v>
                </c:pt>
                <c:pt idx="8" formatCode="0%">
                  <c:v>0.36</c:v>
                </c:pt>
                <c:pt idx="9" formatCode="0%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88-42BD-849E-53AF0E6CC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564232"/>
        <c:axId val="443565016"/>
      </c:barChart>
      <c:catAx>
        <c:axId val="443564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3565016"/>
        <c:crosses val="autoZero"/>
        <c:auto val="1"/>
        <c:lblAlgn val="ctr"/>
        <c:lblOffset val="100"/>
        <c:noMultiLvlLbl val="0"/>
      </c:catAx>
      <c:valAx>
        <c:axId val="44356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3564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Қазақ</a:t>
            </a:r>
            <a:r>
              <a:rPr lang="kk-KZ" baseline="0" dirty="0"/>
              <a:t> тілі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Қазақ тілі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9 Ә</c:v>
                </c:pt>
                <c:pt idx="1">
                  <c:v>9 А</c:v>
                </c:pt>
                <c:pt idx="2">
                  <c:v>9 В</c:v>
                </c:pt>
                <c:pt idx="3">
                  <c:v>9 Б</c:v>
                </c:pt>
                <c:pt idx="4">
                  <c:v>9 Г</c:v>
                </c:pt>
                <c:pt idx="5">
                  <c:v>9 Ж</c:v>
                </c:pt>
                <c:pt idx="6">
                  <c:v>9 Е</c:v>
                </c:pt>
                <c:pt idx="7">
                  <c:v>9 З</c:v>
                </c:pt>
                <c:pt idx="8">
                  <c:v>9 К</c:v>
                </c:pt>
                <c:pt idx="9">
                  <c:v>9 Д</c:v>
                </c:pt>
                <c:pt idx="10">
                  <c:v>9 Л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0.95</c:v>
                </c:pt>
                <c:pt idx="1">
                  <c:v>0.95</c:v>
                </c:pt>
                <c:pt idx="2">
                  <c:v>0.79</c:v>
                </c:pt>
                <c:pt idx="3">
                  <c:v>0.75</c:v>
                </c:pt>
                <c:pt idx="4">
                  <c:v>0.73</c:v>
                </c:pt>
                <c:pt idx="5">
                  <c:v>0.7</c:v>
                </c:pt>
                <c:pt idx="6">
                  <c:v>0.7</c:v>
                </c:pt>
                <c:pt idx="7">
                  <c:v>0.69</c:v>
                </c:pt>
                <c:pt idx="8">
                  <c:v>0.62</c:v>
                </c:pt>
                <c:pt idx="9">
                  <c:v>0.54</c:v>
                </c:pt>
                <c:pt idx="10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Қазақстан</a:t>
            </a:r>
            <a:r>
              <a:rPr lang="kk-KZ" baseline="0" dirty="0"/>
              <a:t> тарихы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Қазақстан тарихы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9 А</c:v>
                </c:pt>
                <c:pt idx="1">
                  <c:v>9 Ә</c:v>
                </c:pt>
                <c:pt idx="2">
                  <c:v>9 Б</c:v>
                </c:pt>
                <c:pt idx="3">
                  <c:v>9 В</c:v>
                </c:pt>
                <c:pt idx="4">
                  <c:v>9 З</c:v>
                </c:pt>
                <c:pt idx="5">
                  <c:v>9 Д</c:v>
                </c:pt>
                <c:pt idx="6">
                  <c:v>9 Г</c:v>
                </c:pt>
                <c:pt idx="7">
                  <c:v>9 Л</c:v>
                </c:pt>
                <c:pt idx="8">
                  <c:v>9 К</c:v>
                </c:pt>
                <c:pt idx="9">
                  <c:v>9 Е</c:v>
                </c:pt>
                <c:pt idx="10">
                  <c:v>9 Ж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0.83</c:v>
                </c:pt>
                <c:pt idx="1">
                  <c:v>0.77</c:v>
                </c:pt>
                <c:pt idx="2">
                  <c:v>0.75</c:v>
                </c:pt>
                <c:pt idx="3">
                  <c:v>0.62</c:v>
                </c:pt>
                <c:pt idx="4">
                  <c:v>0.56999999999999995</c:v>
                </c:pt>
                <c:pt idx="5">
                  <c:v>0.54</c:v>
                </c:pt>
                <c:pt idx="6">
                  <c:v>0.53</c:v>
                </c:pt>
                <c:pt idx="7">
                  <c:v>0.53</c:v>
                </c:pt>
                <c:pt idx="8">
                  <c:v>0.51</c:v>
                </c:pt>
                <c:pt idx="9">
                  <c:v>0.45</c:v>
                </c:pt>
                <c:pt idx="1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Орыс тілі мен әдебиеті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Орыс тілі мен әдебиеті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9 А</c:v>
                </c:pt>
                <c:pt idx="1">
                  <c:v>9 Ә</c:v>
                </c:pt>
                <c:pt idx="2">
                  <c:v>9 Г</c:v>
                </c:pt>
                <c:pt idx="3">
                  <c:v>9 Д</c:v>
                </c:pt>
                <c:pt idx="4">
                  <c:v>9 К</c:v>
                </c:pt>
                <c:pt idx="5">
                  <c:v>9 Б</c:v>
                </c:pt>
                <c:pt idx="6">
                  <c:v>9 Е</c:v>
                </c:pt>
                <c:pt idx="7">
                  <c:v>9 Ж</c:v>
                </c:pt>
                <c:pt idx="8">
                  <c:v>9 В</c:v>
                </c:pt>
                <c:pt idx="9">
                  <c:v>9 Л</c:v>
                </c:pt>
                <c:pt idx="10">
                  <c:v>9 З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1</c:v>
                </c:pt>
                <c:pt idx="1">
                  <c:v>0.95</c:v>
                </c:pt>
                <c:pt idx="2">
                  <c:v>0.92</c:v>
                </c:pt>
                <c:pt idx="3">
                  <c:v>0.91</c:v>
                </c:pt>
                <c:pt idx="4">
                  <c:v>0.74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0.62</c:v>
                </c:pt>
                <c:pt idx="9">
                  <c:v>0.53</c:v>
                </c:pt>
                <c:pt idx="10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Физика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9 Ә</c:v>
                </c:pt>
                <c:pt idx="1">
                  <c:v>9 А</c:v>
                </c:pt>
                <c:pt idx="2">
                  <c:v>9 В</c:v>
                </c:pt>
                <c:pt idx="3">
                  <c:v>9 Б</c:v>
                </c:pt>
                <c:pt idx="4">
                  <c:v>9 Л</c:v>
                </c:pt>
                <c:pt idx="5">
                  <c:v>9 Г</c:v>
                </c:pt>
                <c:pt idx="6">
                  <c:v>9 Е</c:v>
                </c:pt>
                <c:pt idx="7">
                  <c:v>9 Д</c:v>
                </c:pt>
                <c:pt idx="8">
                  <c:v>9 К</c:v>
                </c:pt>
                <c:pt idx="9">
                  <c:v>9 Ж</c:v>
                </c:pt>
                <c:pt idx="10">
                  <c:v>9 З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0.95</c:v>
                </c:pt>
                <c:pt idx="1">
                  <c:v>0.79</c:v>
                </c:pt>
                <c:pt idx="2">
                  <c:v>0.75</c:v>
                </c:pt>
                <c:pt idx="3">
                  <c:v>0.66</c:v>
                </c:pt>
                <c:pt idx="4">
                  <c:v>0.53</c:v>
                </c:pt>
                <c:pt idx="5">
                  <c:v>0.5</c:v>
                </c:pt>
                <c:pt idx="6">
                  <c:v>0.5</c:v>
                </c:pt>
                <c:pt idx="7">
                  <c:v>0.41</c:v>
                </c:pt>
                <c:pt idx="8">
                  <c:v>0.4</c:v>
                </c:pt>
                <c:pt idx="9">
                  <c:v>0.37</c:v>
                </c:pt>
                <c:pt idx="1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Физика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9 Ә</c:v>
                </c:pt>
                <c:pt idx="1">
                  <c:v>9 А</c:v>
                </c:pt>
                <c:pt idx="2">
                  <c:v>9 В</c:v>
                </c:pt>
                <c:pt idx="3">
                  <c:v>9 Б</c:v>
                </c:pt>
                <c:pt idx="4">
                  <c:v>9 Л</c:v>
                </c:pt>
                <c:pt idx="5">
                  <c:v>9 Г</c:v>
                </c:pt>
                <c:pt idx="6">
                  <c:v>9 Е</c:v>
                </c:pt>
                <c:pt idx="7">
                  <c:v>9 Д</c:v>
                </c:pt>
                <c:pt idx="8">
                  <c:v>9 К</c:v>
                </c:pt>
                <c:pt idx="9">
                  <c:v>9 Ж</c:v>
                </c:pt>
                <c:pt idx="10">
                  <c:v>9 З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0.95</c:v>
                </c:pt>
                <c:pt idx="1">
                  <c:v>0.79</c:v>
                </c:pt>
                <c:pt idx="2">
                  <c:v>0.75</c:v>
                </c:pt>
                <c:pt idx="3">
                  <c:v>0.66</c:v>
                </c:pt>
                <c:pt idx="4">
                  <c:v>0.53</c:v>
                </c:pt>
                <c:pt idx="5">
                  <c:v>0.5</c:v>
                </c:pt>
                <c:pt idx="6">
                  <c:v>0.5</c:v>
                </c:pt>
                <c:pt idx="7">
                  <c:v>0.41</c:v>
                </c:pt>
                <c:pt idx="8">
                  <c:v>0.4</c:v>
                </c:pt>
                <c:pt idx="9">
                  <c:v>0.37</c:v>
                </c:pt>
                <c:pt idx="1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Ағылшын тілі</c:v>
                </c:pt>
                <c:pt idx="1">
                  <c:v>Қазақ тілі</c:v>
                </c:pt>
                <c:pt idx="2">
                  <c:v>Қазақстан тарихы</c:v>
                </c:pt>
                <c:pt idx="3">
                  <c:v>Орыс тілі мен әдебиеті</c:v>
                </c:pt>
                <c:pt idx="4">
                  <c:v>ДЖТ</c:v>
                </c:pt>
                <c:pt idx="5">
                  <c:v>Алгебра</c:v>
                </c:pt>
              </c:strCache>
            </c:strRef>
          </c:cat>
          <c:val>
            <c:numRef>
              <c:f>Лист1!$B$2:$B$7</c:f>
              <c:numCache>
                <c:formatCode>0%</c:formatCode>
                <c:ptCount val="6"/>
                <c:pt idx="0">
                  <c:v>0.89</c:v>
                </c:pt>
                <c:pt idx="1">
                  <c:v>0.79</c:v>
                </c:pt>
                <c:pt idx="2">
                  <c:v>0.68</c:v>
                </c:pt>
                <c:pt idx="3">
                  <c:v>0.65</c:v>
                </c:pt>
                <c:pt idx="4">
                  <c:v>0.62</c:v>
                </c:pt>
                <c:pt idx="5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Ағылшын тілі</c:v>
                </c:pt>
                <c:pt idx="1">
                  <c:v>ДЖТ</c:v>
                </c:pt>
                <c:pt idx="2">
                  <c:v>Қазақстан тарихы</c:v>
                </c:pt>
                <c:pt idx="3">
                  <c:v>Қазақ тілі</c:v>
                </c:pt>
                <c:pt idx="4">
                  <c:v>Орыс тілі мен әдебиеті</c:v>
                </c:pt>
                <c:pt idx="5">
                  <c:v>Алгебра</c:v>
                </c:pt>
              </c:strCache>
            </c:strRef>
          </c:cat>
          <c:val>
            <c:numRef>
              <c:f>Лист1!$B$2:$B$7</c:f>
              <c:numCache>
                <c:formatCode>0%</c:formatCode>
                <c:ptCount val="6"/>
                <c:pt idx="0">
                  <c:v>0.85</c:v>
                </c:pt>
                <c:pt idx="1">
                  <c:v>0.8</c:v>
                </c:pt>
                <c:pt idx="2">
                  <c:v>0.76</c:v>
                </c:pt>
                <c:pt idx="3">
                  <c:v>0.72</c:v>
                </c:pt>
                <c:pt idx="4">
                  <c:v>0.69</c:v>
                </c:pt>
                <c:pt idx="5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Ағылшын тілі</c:v>
                </c:pt>
                <c:pt idx="1">
                  <c:v>Химия</c:v>
                </c:pt>
                <c:pt idx="2">
                  <c:v>Қазақстан тарихы</c:v>
                </c:pt>
                <c:pt idx="3">
                  <c:v>Биология</c:v>
                </c:pt>
                <c:pt idx="4">
                  <c:v>География</c:v>
                </c:pt>
                <c:pt idx="5">
                  <c:v>Геометрия</c:v>
                </c:pt>
                <c:pt idx="6">
                  <c:v>Орыс тілі мен әдебиеті</c:v>
                </c:pt>
                <c:pt idx="7">
                  <c:v>Физика</c:v>
                </c:pt>
                <c:pt idx="8">
                  <c:v>Алгебра</c:v>
                </c:pt>
              </c:strCache>
            </c:strRef>
          </c:cat>
          <c:val>
            <c:numRef>
              <c:f>Лист1!$B$2:$B$10</c:f>
              <c:numCache>
                <c:formatCode>0%</c:formatCode>
                <c:ptCount val="9"/>
                <c:pt idx="0">
                  <c:v>0.82</c:v>
                </c:pt>
                <c:pt idx="1">
                  <c:v>0.82</c:v>
                </c:pt>
                <c:pt idx="2">
                  <c:v>0.65</c:v>
                </c:pt>
                <c:pt idx="3">
                  <c:v>0.65</c:v>
                </c:pt>
                <c:pt idx="4">
                  <c:v>0.6</c:v>
                </c:pt>
                <c:pt idx="5">
                  <c:v>0.56000000000000005</c:v>
                </c:pt>
                <c:pt idx="6">
                  <c:v>0.52</c:v>
                </c:pt>
                <c:pt idx="7">
                  <c:v>0.52</c:v>
                </c:pt>
                <c:pt idx="8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Биология</c:v>
                </c:pt>
                <c:pt idx="1">
                  <c:v>Химия</c:v>
                </c:pt>
                <c:pt idx="2">
                  <c:v>Қазақстан тарихы</c:v>
                </c:pt>
                <c:pt idx="3">
                  <c:v>Ағылшын тілі</c:v>
                </c:pt>
                <c:pt idx="4">
                  <c:v>География</c:v>
                </c:pt>
                <c:pt idx="5">
                  <c:v>Орыс тілі мен әдебиеті</c:v>
                </c:pt>
                <c:pt idx="6">
                  <c:v>Геометрия</c:v>
                </c:pt>
                <c:pt idx="7">
                  <c:v>Физика</c:v>
                </c:pt>
                <c:pt idx="8">
                  <c:v>Алгебра</c:v>
                </c:pt>
              </c:strCache>
            </c:strRef>
          </c:cat>
          <c:val>
            <c:numRef>
              <c:f>Лист1!$B$2:$B$10</c:f>
              <c:numCache>
                <c:formatCode>0%</c:formatCode>
                <c:ptCount val="9"/>
                <c:pt idx="0">
                  <c:v>0.8</c:v>
                </c:pt>
                <c:pt idx="1">
                  <c:v>0.75</c:v>
                </c:pt>
                <c:pt idx="2">
                  <c:v>0.65</c:v>
                </c:pt>
                <c:pt idx="3">
                  <c:v>0.6</c:v>
                </c:pt>
                <c:pt idx="4">
                  <c:v>0.55000000000000004</c:v>
                </c:pt>
                <c:pt idx="5">
                  <c:v>0.55000000000000004</c:v>
                </c:pt>
                <c:pt idx="6">
                  <c:v>0.5</c:v>
                </c:pt>
                <c:pt idx="7">
                  <c:v>0.5</c:v>
                </c:pt>
                <c:pt idx="8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Орыс тілі мен әдебиеті</c:v>
                </c:pt>
                <c:pt idx="1">
                  <c:v>Биология</c:v>
                </c:pt>
                <c:pt idx="2">
                  <c:v>Қазақстан тарихы</c:v>
                </c:pt>
                <c:pt idx="3">
                  <c:v>Ағылшын тілі</c:v>
                </c:pt>
                <c:pt idx="4">
                  <c:v>География</c:v>
                </c:pt>
                <c:pt idx="5">
                  <c:v>Химия</c:v>
                </c:pt>
                <c:pt idx="6">
                  <c:v>Геометрия</c:v>
                </c:pt>
                <c:pt idx="7">
                  <c:v>Физика</c:v>
                </c:pt>
                <c:pt idx="8">
                  <c:v>Алгебра</c:v>
                </c:pt>
              </c:strCache>
            </c:strRef>
          </c:cat>
          <c:val>
            <c:numRef>
              <c:f>Лист1!$B$2:$B$10</c:f>
              <c:numCache>
                <c:formatCode>0%</c:formatCode>
                <c:ptCount val="9"/>
                <c:pt idx="0">
                  <c:v>0.8</c:v>
                </c:pt>
                <c:pt idx="1">
                  <c:v>0.72</c:v>
                </c:pt>
                <c:pt idx="2">
                  <c:v>0.56000000000000005</c:v>
                </c:pt>
                <c:pt idx="3">
                  <c:v>0.56000000000000005</c:v>
                </c:pt>
                <c:pt idx="4">
                  <c:v>0.52</c:v>
                </c:pt>
                <c:pt idx="5">
                  <c:v>0.48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Ағылшын</a:t>
            </a:r>
            <a:r>
              <a:rPr lang="kk-KZ" baseline="0" dirty="0"/>
              <a:t> тілі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Ағылшын тілі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5 Ә</c:v>
                </c:pt>
                <c:pt idx="1">
                  <c:v>5 А</c:v>
                </c:pt>
                <c:pt idx="2">
                  <c:v>5Б</c:v>
                </c:pt>
                <c:pt idx="3">
                  <c:v>5 Д</c:v>
                </c:pt>
                <c:pt idx="4">
                  <c:v>5 Е</c:v>
                </c:pt>
                <c:pt idx="5">
                  <c:v>5 Г</c:v>
                </c:pt>
                <c:pt idx="6">
                  <c:v>5 В</c:v>
                </c:pt>
                <c:pt idx="7">
                  <c:v>5 З</c:v>
                </c:pt>
                <c:pt idx="8">
                  <c:v>5 Ж</c:v>
                </c:pt>
                <c:pt idx="9">
                  <c:v>5 Ғ</c:v>
                </c:pt>
              </c:strCache>
            </c:strRef>
          </c:cat>
          <c:val>
            <c:numRef>
              <c:f>Лист1!$B$2:$B$11</c:f>
              <c:numCache>
                <c:formatCode>0%</c:formatCode>
                <c:ptCount val="10"/>
                <c:pt idx="0">
                  <c:v>0.96</c:v>
                </c:pt>
                <c:pt idx="1">
                  <c:v>0.92</c:v>
                </c:pt>
                <c:pt idx="2">
                  <c:v>0.91</c:v>
                </c:pt>
                <c:pt idx="3">
                  <c:v>0.88</c:v>
                </c:pt>
                <c:pt idx="4">
                  <c:v>0.66</c:v>
                </c:pt>
                <c:pt idx="5">
                  <c:v>0.65</c:v>
                </c:pt>
                <c:pt idx="6">
                  <c:v>0.6</c:v>
                </c:pt>
                <c:pt idx="7">
                  <c:v>0.56000000000000005</c:v>
                </c:pt>
                <c:pt idx="8">
                  <c:v>0.48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81-4A28-9D21-5A734DD38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186840"/>
        <c:axId val="444187624"/>
      </c:barChart>
      <c:catAx>
        <c:axId val="44418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187624"/>
        <c:crosses val="autoZero"/>
        <c:auto val="1"/>
        <c:lblAlgn val="ctr"/>
        <c:lblOffset val="100"/>
        <c:noMultiLvlLbl val="0"/>
      </c:catAx>
      <c:valAx>
        <c:axId val="44418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186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Қазақ тілі</c:v>
                </c:pt>
                <c:pt idx="1">
                  <c:v>Ағылшын тілі</c:v>
                </c:pt>
                <c:pt idx="2">
                  <c:v>Орыс тілі мен әдебиеті</c:v>
                </c:pt>
                <c:pt idx="3">
                  <c:v>Қазақстан тарихы</c:v>
                </c:pt>
                <c:pt idx="4">
                  <c:v>ДЖТ</c:v>
                </c:pt>
                <c:pt idx="5">
                  <c:v>Алгебра</c:v>
                </c:pt>
              </c:strCache>
            </c:strRef>
          </c:cat>
          <c:val>
            <c:numRef>
              <c:f>Лист1!$B$2:$B$7</c:f>
              <c:numCache>
                <c:formatCode>0%</c:formatCode>
                <c:ptCount val="6"/>
                <c:pt idx="0">
                  <c:v>0.95</c:v>
                </c:pt>
                <c:pt idx="1">
                  <c:v>0.86</c:v>
                </c:pt>
                <c:pt idx="2">
                  <c:v>0.82</c:v>
                </c:pt>
                <c:pt idx="3">
                  <c:v>0.82</c:v>
                </c:pt>
                <c:pt idx="4">
                  <c:v>0.82</c:v>
                </c:pt>
                <c:pt idx="5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Ағылшын тілі</c:v>
                </c:pt>
                <c:pt idx="1">
                  <c:v>Биология</c:v>
                </c:pt>
                <c:pt idx="2">
                  <c:v>Орыс тілі мен әдебиеті</c:v>
                </c:pt>
                <c:pt idx="3">
                  <c:v>Қазақстан тарихы</c:v>
                </c:pt>
                <c:pt idx="4">
                  <c:v>Химия</c:v>
                </c:pt>
                <c:pt idx="5">
                  <c:v>Физика</c:v>
                </c:pt>
                <c:pt idx="6">
                  <c:v>География</c:v>
                </c:pt>
                <c:pt idx="7">
                  <c:v>Геометрия</c:v>
                </c:pt>
                <c:pt idx="8">
                  <c:v>Алгебра</c:v>
                </c:pt>
              </c:strCache>
            </c:strRef>
          </c:cat>
          <c:val>
            <c:numRef>
              <c:f>Лист1!$B$2:$B$10</c:f>
              <c:numCache>
                <c:formatCode>0%</c:formatCode>
                <c:ptCount val="9"/>
                <c:pt idx="0">
                  <c:v>0.7</c:v>
                </c:pt>
                <c:pt idx="1">
                  <c:v>0.7</c:v>
                </c:pt>
                <c:pt idx="2">
                  <c:v>0.67</c:v>
                </c:pt>
                <c:pt idx="3">
                  <c:v>0.67</c:v>
                </c:pt>
                <c:pt idx="4">
                  <c:v>0.57999999999999996</c:v>
                </c:pt>
                <c:pt idx="5">
                  <c:v>0.54</c:v>
                </c:pt>
                <c:pt idx="6">
                  <c:v>0.54</c:v>
                </c:pt>
                <c:pt idx="7">
                  <c:v>0.46</c:v>
                </c:pt>
                <c:pt idx="8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Ағылшын тілі</c:v>
                </c:pt>
                <c:pt idx="1">
                  <c:v>Биология</c:v>
                </c:pt>
                <c:pt idx="2">
                  <c:v>Физика</c:v>
                </c:pt>
                <c:pt idx="3">
                  <c:v>Орыс тілі мен әдебиеті</c:v>
                </c:pt>
                <c:pt idx="4">
                  <c:v>Геометрия</c:v>
                </c:pt>
                <c:pt idx="5">
                  <c:v>Химия</c:v>
                </c:pt>
                <c:pt idx="6">
                  <c:v>Алгебра</c:v>
                </c:pt>
                <c:pt idx="7">
                  <c:v>Қазақстан тарихы</c:v>
                </c:pt>
                <c:pt idx="8">
                  <c:v>География</c:v>
                </c:pt>
              </c:strCache>
            </c:strRef>
          </c:cat>
          <c:val>
            <c:numRef>
              <c:f>Лист1!$B$2:$B$10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0.72</c:v>
                </c:pt>
                <c:pt idx="3">
                  <c:v>0.67</c:v>
                </c:pt>
                <c:pt idx="4">
                  <c:v>0.59</c:v>
                </c:pt>
                <c:pt idx="5">
                  <c:v>0.54</c:v>
                </c:pt>
                <c:pt idx="6">
                  <c:v>0.5</c:v>
                </c:pt>
                <c:pt idx="7">
                  <c:v>0.45</c:v>
                </c:pt>
                <c:pt idx="8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Физика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Ағылшын тілі</c:v>
                </c:pt>
                <c:pt idx="1">
                  <c:v>Орыс тілі мен әдебиеті</c:v>
                </c:pt>
                <c:pt idx="2">
                  <c:v>Қазақстан тарихы</c:v>
                </c:pt>
                <c:pt idx="3">
                  <c:v>География</c:v>
                </c:pt>
                <c:pt idx="4">
                  <c:v>Биология</c:v>
                </c:pt>
                <c:pt idx="5">
                  <c:v>Физика</c:v>
                </c:pt>
                <c:pt idx="6">
                  <c:v>Химия</c:v>
                </c:pt>
                <c:pt idx="7">
                  <c:v>Геометрия</c:v>
                </c:pt>
                <c:pt idx="8">
                  <c:v>Алгебра</c:v>
                </c:pt>
              </c:strCache>
            </c:strRef>
          </c:cat>
          <c:val>
            <c:numRef>
              <c:f>Лист1!$B$2:$B$10</c:f>
              <c:numCache>
                <c:formatCode>0%</c:formatCode>
                <c:ptCount val="9"/>
                <c:pt idx="0">
                  <c:v>0.91</c:v>
                </c:pt>
                <c:pt idx="1">
                  <c:v>0.83</c:v>
                </c:pt>
                <c:pt idx="2">
                  <c:v>0.83</c:v>
                </c:pt>
                <c:pt idx="3">
                  <c:v>0.75</c:v>
                </c:pt>
                <c:pt idx="4">
                  <c:v>0.7</c:v>
                </c:pt>
                <c:pt idx="5">
                  <c:v>0.66</c:v>
                </c:pt>
                <c:pt idx="6">
                  <c:v>0.66</c:v>
                </c:pt>
                <c:pt idx="7">
                  <c:v>0.41</c:v>
                </c:pt>
                <c:pt idx="8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Орыс тілі мен әдебиеті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Орыс тілі мен әдебиеті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5Б</c:v>
                </c:pt>
                <c:pt idx="1">
                  <c:v>5 А</c:v>
                </c:pt>
                <c:pt idx="2">
                  <c:v>5 Ә</c:v>
                </c:pt>
                <c:pt idx="3">
                  <c:v>5 Е</c:v>
                </c:pt>
                <c:pt idx="4">
                  <c:v>5 Ғ</c:v>
                </c:pt>
                <c:pt idx="5">
                  <c:v>5 Д</c:v>
                </c:pt>
                <c:pt idx="6">
                  <c:v>5 В</c:v>
                </c:pt>
                <c:pt idx="7">
                  <c:v>5 Г</c:v>
                </c:pt>
                <c:pt idx="8">
                  <c:v>5 Ж</c:v>
                </c:pt>
                <c:pt idx="9">
                  <c:v>5 З</c:v>
                </c:pt>
              </c:strCache>
            </c:strRef>
          </c:cat>
          <c:val>
            <c:numRef>
              <c:f>Лист1!$B$2:$B$11</c:f>
              <c:numCache>
                <c:formatCode>0%</c:formatCode>
                <c:ptCount val="10"/>
                <c:pt idx="0">
                  <c:v>1</c:v>
                </c:pt>
                <c:pt idx="1">
                  <c:v>0.92</c:v>
                </c:pt>
                <c:pt idx="2">
                  <c:v>0.88</c:v>
                </c:pt>
                <c:pt idx="3">
                  <c:v>0.79</c:v>
                </c:pt>
                <c:pt idx="4">
                  <c:v>0.72</c:v>
                </c:pt>
                <c:pt idx="5">
                  <c:v>0.6</c:v>
                </c:pt>
                <c:pt idx="6">
                  <c:v>0.6</c:v>
                </c:pt>
                <c:pt idx="7">
                  <c:v>0.55000000000000004</c:v>
                </c:pt>
                <c:pt idx="8">
                  <c:v>0.48</c:v>
                </c:pt>
                <c:pt idx="9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ED-4D64-9700-0798CFCF6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709680"/>
        <c:axId val="230707720"/>
      </c:barChart>
      <c:catAx>
        <c:axId val="23070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0707720"/>
        <c:crosses val="autoZero"/>
        <c:auto val="1"/>
        <c:lblAlgn val="ctr"/>
        <c:lblOffset val="100"/>
        <c:noMultiLvlLbl val="0"/>
      </c:catAx>
      <c:valAx>
        <c:axId val="230707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070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Қазақстан тарихы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Орыс тілі мен әдебиеті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5Б</c:v>
                </c:pt>
                <c:pt idx="1">
                  <c:v>5 А</c:v>
                </c:pt>
                <c:pt idx="2">
                  <c:v>5 Ә</c:v>
                </c:pt>
                <c:pt idx="3">
                  <c:v>5 Ғ</c:v>
                </c:pt>
                <c:pt idx="4">
                  <c:v>5 Е</c:v>
                </c:pt>
                <c:pt idx="5">
                  <c:v>5 Д</c:v>
                </c:pt>
                <c:pt idx="6">
                  <c:v>5 Г</c:v>
                </c:pt>
                <c:pt idx="7">
                  <c:v>5 З</c:v>
                </c:pt>
                <c:pt idx="8">
                  <c:v>5 Ж</c:v>
                </c:pt>
                <c:pt idx="9">
                  <c:v>5 В</c:v>
                </c:pt>
              </c:strCache>
            </c:strRef>
          </c:cat>
          <c:val>
            <c:numRef>
              <c:f>Лист1!$B$2:$B$11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0.92</c:v>
                </c:pt>
                <c:pt idx="3">
                  <c:v>0.72</c:v>
                </c:pt>
                <c:pt idx="4">
                  <c:v>0.7</c:v>
                </c:pt>
                <c:pt idx="5">
                  <c:v>0.64</c:v>
                </c:pt>
                <c:pt idx="6">
                  <c:v>0.62</c:v>
                </c:pt>
                <c:pt idx="7">
                  <c:v>0.6</c:v>
                </c:pt>
                <c:pt idx="8">
                  <c:v>0.56000000000000005</c:v>
                </c:pt>
                <c:pt idx="9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7-4F69-8613-1120BFDD8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013920"/>
        <c:axId val="230507400"/>
      </c:barChart>
      <c:catAx>
        <c:axId val="50601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0507400"/>
        <c:crosses val="autoZero"/>
        <c:auto val="1"/>
        <c:lblAlgn val="ctr"/>
        <c:lblOffset val="100"/>
        <c:noMultiLvlLbl val="0"/>
      </c:catAx>
      <c:valAx>
        <c:axId val="230507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601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Қаза тілі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Орыс тілі мен әдебиеті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6А</c:v>
                </c:pt>
                <c:pt idx="1">
                  <c:v>6Ә</c:v>
                </c:pt>
                <c:pt idx="2">
                  <c:v>6Б</c:v>
                </c:pt>
                <c:pt idx="3">
                  <c:v>6И</c:v>
                </c:pt>
                <c:pt idx="4">
                  <c:v>6Д</c:v>
                </c:pt>
                <c:pt idx="5">
                  <c:v>6В</c:v>
                </c:pt>
                <c:pt idx="6">
                  <c:v>6Ғ</c:v>
                </c:pt>
                <c:pt idx="7">
                  <c:v>6Г</c:v>
                </c:pt>
                <c:pt idx="8">
                  <c:v>6Ж</c:v>
                </c:pt>
                <c:pt idx="9">
                  <c:v>6З</c:v>
                </c:pt>
                <c:pt idx="10">
                  <c:v>6Е</c:v>
                </c:pt>
              </c:strCache>
            </c:strRef>
          </c:cat>
          <c:val>
            <c:numRef>
              <c:f>Лист1!$B$2:$B$12</c:f>
              <c:numCache>
                <c:formatCode>0</c:formatCode>
                <c:ptCount val="11"/>
                <c:pt idx="0">
                  <c:v>96</c:v>
                </c:pt>
                <c:pt idx="1">
                  <c:v>91</c:v>
                </c:pt>
                <c:pt idx="2">
                  <c:v>72</c:v>
                </c:pt>
                <c:pt idx="3">
                  <c:v>72</c:v>
                </c:pt>
                <c:pt idx="4">
                  <c:v>66</c:v>
                </c:pt>
                <c:pt idx="5">
                  <c:v>64</c:v>
                </c:pt>
                <c:pt idx="6">
                  <c:v>64</c:v>
                </c:pt>
                <c:pt idx="7">
                  <c:v>60</c:v>
                </c:pt>
                <c:pt idx="8">
                  <c:v>58</c:v>
                </c:pt>
                <c:pt idx="9">
                  <c:v>57</c:v>
                </c:pt>
                <c:pt idx="1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Математика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Математика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6А</c:v>
                </c:pt>
                <c:pt idx="1">
                  <c:v>6Ә</c:v>
                </c:pt>
                <c:pt idx="2">
                  <c:v>6Г</c:v>
                </c:pt>
                <c:pt idx="3">
                  <c:v>6Ғ</c:v>
                </c:pt>
                <c:pt idx="4">
                  <c:v>6Ж</c:v>
                </c:pt>
                <c:pt idx="5">
                  <c:v>6Д</c:v>
                </c:pt>
                <c:pt idx="6">
                  <c:v>6З</c:v>
                </c:pt>
                <c:pt idx="7">
                  <c:v>6И</c:v>
                </c:pt>
                <c:pt idx="8">
                  <c:v>6Е</c:v>
                </c:pt>
                <c:pt idx="9">
                  <c:v>6Б</c:v>
                </c:pt>
                <c:pt idx="10">
                  <c:v>6В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0.72</c:v>
                </c:pt>
                <c:pt idx="1">
                  <c:v>0.69</c:v>
                </c:pt>
                <c:pt idx="2">
                  <c:v>0.56000000000000005</c:v>
                </c:pt>
                <c:pt idx="3">
                  <c:v>0.56000000000000005</c:v>
                </c:pt>
                <c:pt idx="4">
                  <c:v>0.52</c:v>
                </c:pt>
                <c:pt idx="5">
                  <c:v>0.5</c:v>
                </c:pt>
                <c:pt idx="6">
                  <c:v>0.5</c:v>
                </c:pt>
                <c:pt idx="7">
                  <c:v>0.48</c:v>
                </c:pt>
                <c:pt idx="8">
                  <c:v>0.46</c:v>
                </c:pt>
                <c:pt idx="9">
                  <c:v>0.37</c:v>
                </c:pt>
                <c:pt idx="10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k-KZ" dirty="0"/>
              <a:t>Ағылшын</a:t>
            </a:r>
            <a:r>
              <a:rPr lang="kk-KZ" baseline="0" dirty="0"/>
              <a:t> тілі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Орыс тілі мен әдебиеті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6Ә</c:v>
                </c:pt>
                <c:pt idx="1">
                  <c:v>6Е</c:v>
                </c:pt>
                <c:pt idx="2">
                  <c:v>6В</c:v>
                </c:pt>
                <c:pt idx="3">
                  <c:v>6И</c:v>
                </c:pt>
                <c:pt idx="4">
                  <c:v>6Б</c:v>
                </c:pt>
                <c:pt idx="5">
                  <c:v>6А</c:v>
                </c:pt>
                <c:pt idx="6">
                  <c:v>6Г</c:v>
                </c:pt>
                <c:pt idx="7">
                  <c:v>6Ғ</c:v>
                </c:pt>
                <c:pt idx="8">
                  <c:v>6З</c:v>
                </c:pt>
                <c:pt idx="9">
                  <c:v>6Ж</c:v>
                </c:pt>
                <c:pt idx="10">
                  <c:v>6Д</c:v>
                </c:pt>
              </c:strCache>
            </c:strRef>
          </c:cat>
          <c:val>
            <c:numRef>
              <c:f>Лист1!$B$2:$B$12</c:f>
              <c:numCache>
                <c:formatCode>0%</c:formatCode>
                <c:ptCount val="11"/>
                <c:pt idx="0">
                  <c:v>0.91</c:v>
                </c:pt>
                <c:pt idx="1">
                  <c:v>0.84</c:v>
                </c:pt>
                <c:pt idx="2">
                  <c:v>0.76</c:v>
                </c:pt>
                <c:pt idx="3">
                  <c:v>0.76</c:v>
                </c:pt>
                <c:pt idx="4">
                  <c:v>0.75</c:v>
                </c:pt>
                <c:pt idx="5">
                  <c:v>0.72</c:v>
                </c:pt>
                <c:pt idx="6">
                  <c:v>0.72</c:v>
                </c:pt>
                <c:pt idx="7">
                  <c:v>0.68</c:v>
                </c:pt>
                <c:pt idx="8">
                  <c:v>0.61</c:v>
                </c:pt>
                <c:pt idx="9">
                  <c:v>0.57999999999999996</c:v>
                </c:pt>
                <c:pt idx="10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0-4D03-BDC5-DA1724EBE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649744"/>
        <c:axId val="509651312"/>
      </c:barChart>
      <c:catAx>
        <c:axId val="50964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51312"/>
        <c:crosses val="autoZero"/>
        <c:auto val="1"/>
        <c:lblAlgn val="ctr"/>
        <c:lblOffset val="100"/>
        <c:noMultiLvlLbl val="0"/>
      </c:catAx>
      <c:valAx>
        <c:axId val="5096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964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E3BE-87E6-4956-9420-A92C45ECD06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9A2B-39C4-41C0-ACA4-A3576BD8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E23B2-AB0A-418E-8392-565540EE3C7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54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298720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089808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06738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464744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866576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549230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2196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415344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26751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14324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281755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218960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2219992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297148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623103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2129776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2712324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484538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4234206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940262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47177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665061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447242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786173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380503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2506333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2295306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86547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2660017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91930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2214209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43784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932508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4184835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40344960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2755504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4991420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8284743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076012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2234119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032468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8905037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95996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4215621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3990866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2428945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42184858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20577714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5977880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7990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53179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69213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169180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01638" y="547688"/>
            <a:ext cx="3419475" cy="2565400"/>
          </a:xfrm>
        </p:spPr>
      </p:sp>
    </p:spTree>
    <p:extLst>
      <p:ext uri="{BB962C8B-B14F-4D97-AF65-F5344CB8AC3E}">
        <p14:creationId xmlns:p14="http://schemas.microsoft.com/office/powerpoint/2010/main" val="26746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5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6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2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0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1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5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5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1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7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1B324D3-CE13-FCDD-D04A-D80269D9013E}"/>
              </a:ext>
            </a:extLst>
          </p:cNvPr>
          <p:cNvSpPr txBox="1"/>
          <p:nvPr/>
        </p:nvSpPr>
        <p:spPr>
          <a:xfrm>
            <a:off x="989806" y="2556517"/>
            <a:ext cx="7543800" cy="415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06400" indent="-12700">
              <a:lnSpc>
                <a:spcPct val="150000"/>
              </a:lnSpc>
              <a:spcBef>
                <a:spcPts val="100"/>
              </a:spcBef>
              <a:tabLst>
                <a:tab pos="0" algn="l"/>
              </a:tabLst>
            </a:pPr>
            <a:r>
              <a:rPr lang="ru-RU" sz="1600" b="1" spc="165" dirty="0">
                <a:solidFill>
                  <a:srgbClr val="345EB4"/>
                </a:solidFill>
                <a:latin typeface="Arial"/>
                <a:cs typeface="Arial"/>
              </a:rPr>
              <a:t>	</a:t>
            </a:r>
            <a:endParaRPr lang="ru-RU" sz="1600" spc="-860" dirty="0">
              <a:solidFill>
                <a:srgbClr val="345EB4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79613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C363F-0190-9C3F-B842-2F7C75789743}"/>
              </a:ext>
            </a:extLst>
          </p:cNvPr>
          <p:cNvSpPr txBox="1"/>
          <p:nvPr/>
        </p:nvSpPr>
        <p:spPr>
          <a:xfrm>
            <a:off x="2555776" y="397837"/>
            <a:ext cx="54006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spc="18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kk-KZ" sz="2000" b="1" spc="18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қырыбы: «Олқылықты жою: білім сапасын арттырудың әлеуетті деңгейі»</a:t>
            </a:r>
            <a:endParaRPr lang="ru-RU" sz="20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B26B329-97CF-4AE3-1DA9-4D71AF63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08" y="3036007"/>
            <a:ext cx="8664592" cy="1088068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l" rtl="0"/>
            <a:br>
              <a:rPr lang="ru-RU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КҮН ТӘРТІБІНДЕ</a:t>
            </a:r>
            <a:br>
              <a:rPr lang="ru-RU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</a:t>
            </a:r>
            <a:r>
              <a:rPr lang="ru-RU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тоқсан бойынша білім алушылардың үлгеріміне ағымдық бақылау жүргізудің қорытындысы, ІІ</a:t>
            </a:r>
            <a:r>
              <a:rPr lang="ru-RU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тоқсанның мақсаты мен міндеттерін айқындау.</a:t>
            </a:r>
            <a:br>
              <a:rPr lang="en-US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Сараптамашы: Едильбаева Ж.</a:t>
            </a:r>
            <a:b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Электрондық журналдың жүргізілуі және мүмкіндіктері.</a:t>
            </a:r>
            <a:b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ДОТЖО: Саяхат Б.</a:t>
            </a:r>
            <a:b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.Зорлық зомбылықсыз балалық шақ (Буллинг).</a:t>
            </a:r>
            <a:b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Мектеп психологы: Бейсенова Г.</a:t>
            </a:r>
            <a:b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Білім алушылардың білім жетістіктеріне мониторинг жүргізу. МОДО (</a:t>
            </a:r>
            <a:r>
              <a:rPr lang="ru-RU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4-9</a:t>
            </a: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сыныптар</a:t>
            </a:r>
            <a:r>
              <a:rPr lang="en-US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ДОТЖО:Сулейменова Г. </a:t>
            </a:r>
            <a:b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Ағымдағы мәселелер.</a:t>
            </a:r>
            <a:b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Мектеп директоры: Алмагамбетова П.</a:t>
            </a:r>
            <a:br>
              <a:rPr lang="kk-KZ" sz="18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5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020639316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46936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5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559625303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49600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07505" y="188640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6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0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84065"/>
              </p:ext>
            </p:extLst>
          </p:nvPr>
        </p:nvGraphicFramePr>
        <p:xfrm>
          <a:off x="611560" y="980728"/>
          <a:ext cx="7115945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789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34747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261892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713517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сыныбы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Оқушы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саны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сапасы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Сынып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жетекш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ісі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 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Махамберді Жансая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60.8%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Нысанбай Әйкен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29.1%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Жекенова Меруерт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Асанханова Фариза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36%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Жетпісбаева Қарылғаш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kumimoji="0" lang="kk-K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Ғ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Жакипова Шынар 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37.5%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Нұралықызы Айнур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34.6%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Уразымбетова Мерей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20.8%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Тлеукулова Ботагөз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46.1%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Муслимова Клара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Ықылыасова</a:t>
                      </a:r>
                      <a:r>
                        <a:rPr lang="kk-KZ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Арайлым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697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0424" y="5935347"/>
            <a:ext cx="706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жоғарғы сапа – 6 А – 72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   </a:t>
            </a:r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 жетекшісі: Махамберді Ж.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төменгі сапа – 6 Ж – 20.8%. Сынып жетекшісі: Тлеукулова Б</a:t>
            </a:r>
          </a:p>
          <a:p>
            <a:r>
              <a:rPr lang="kk-KZ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6 Б – 29,1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Жекенова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М.</a:t>
            </a:r>
          </a:p>
          <a:p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550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6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810906947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4134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6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86636644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75797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6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4204799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73590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6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59150811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394221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6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149194725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797652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73630" y="188640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7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0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55645"/>
              </p:ext>
            </p:extLst>
          </p:nvPr>
        </p:nvGraphicFramePr>
        <p:xfrm>
          <a:off x="611560" y="980728"/>
          <a:ext cx="6984775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85406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168898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645065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сыныбы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Оқушы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саны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сапасы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Сынып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жетекш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ісі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 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Дәулет Гүлзихан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44.4%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Ташкенбаева Айгерім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80.7%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Атажанова Эльмира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39.2%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Хакимова Гулбану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36%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Бектұрсынова Мәдина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kumimoji="0" lang="kk-K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Ғ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21.4%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Тағаева Айнур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 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29.6%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Қиқымбаева Қарлығаш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42.3%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Ақадил Данара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Салқынбаева Құндыз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29.6%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Алгожаева Айжан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44.4%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Әлі Әсем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697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0424" y="5935347"/>
            <a:ext cx="7123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жоғарғы сапа – 7 Б – 80.7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   </a:t>
            </a:r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 жетекшісі: Атажанова Э.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төменгі сапа – 7 Ж – 24%. Сынып жетекшісі: Салқынбаева Қ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</a:rPr>
              <a:t>                                     7 Ғ  - 21.4</a:t>
            </a:r>
            <a:r>
              <a:rPr lang="ru-RU" b="1" dirty="0">
                <a:solidFill>
                  <a:srgbClr val="C00000"/>
                </a:solidFill>
              </a:rPr>
              <a:t>%</a:t>
            </a:r>
            <a:r>
              <a:rPr lang="kk-KZ" b="1" dirty="0">
                <a:solidFill>
                  <a:srgbClr val="C00000"/>
                </a:solidFill>
              </a:rPr>
              <a:t>. Сынып жетекшісі: Тағаева А.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7103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7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39083716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01867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D7E7159-2824-70D1-A8B9-C58034258B2D}"/>
              </a:ext>
            </a:extLst>
          </p:cNvPr>
          <p:cNvSpPr/>
          <p:nvPr/>
        </p:nvSpPr>
        <p:spPr>
          <a:xfrm>
            <a:off x="107504" y="188640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1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2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B60E6974-91A7-10DE-1D76-63C8D8056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69"/>
              </p:ext>
            </p:extLst>
          </p:nvPr>
        </p:nvGraphicFramePr>
        <p:xfrm>
          <a:off x="323528" y="1196752"/>
          <a:ext cx="6528049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61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885589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982575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580324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Кулумканова Ұлболсын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Тоқтамбетова Зарина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Избасарова Құралай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Шортанбаева Мадина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Райханова Әйгерім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Айдарова Назерке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58.3%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Рақымбек Аяужан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Жұманазарова Төрегүл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62.5%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Қалиева Жадыра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56%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Оразова Сандуғаш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469056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4549" y="5661248"/>
            <a:ext cx="7349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жоғарғы сапа – 2 А – 64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   </a:t>
            </a:r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 жетекшісі: Кулумканова Ұ.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төменгі сапа – 2 В – 48%. Сынып жетекшісі: Шортанбаева М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1987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7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438891873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30648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7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18929618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507175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7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249692302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59411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7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695156431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72018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7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3234367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200497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76132" y="188640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0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69317"/>
              </p:ext>
            </p:extLst>
          </p:nvPr>
        </p:nvGraphicFramePr>
        <p:xfrm>
          <a:off x="680525" y="980728"/>
          <a:ext cx="6984775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85406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168898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645065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сыныбы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Оқушы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саны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сапасы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Сынып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жетекш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ісі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 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Сагындыкова</a:t>
                      </a:r>
                      <a:r>
                        <a:rPr lang="kk-KZ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Майра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Сбанкулова Айгерім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45.8%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Сутенова Гулназира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44%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Нусипова Нургул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38.4%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Сарсенбаева Камшат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32.1%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Турысбекова Ақерке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11.5%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Райжанова Айгерім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19.2%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Ерболатова Мақпал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42.3%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Турлашева Алина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21.4%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Жұмабек Фарида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К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29.6%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Шынтемірова Салтанат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697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196" y="5700048"/>
            <a:ext cx="7293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жоғарғы сапа – 8 А – 68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   </a:t>
            </a:r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 жетекшісі: Сагындықова М.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төменгі сапа – 8 Е – 11.5%. Сынып жетекшісі: Райжанова А.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</a:rPr>
              <a:t>                                    8 Ж  - 19.2</a:t>
            </a:r>
            <a:r>
              <a:rPr lang="ru-RU" b="1" dirty="0">
                <a:solidFill>
                  <a:srgbClr val="C00000"/>
                </a:solidFill>
              </a:rPr>
              <a:t>%</a:t>
            </a:r>
            <a:r>
              <a:rPr lang="kk-KZ" b="1" dirty="0">
                <a:solidFill>
                  <a:srgbClr val="C00000"/>
                </a:solidFill>
              </a:rPr>
              <a:t>. Сынып жетекшісі: Ерболатова М.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6456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84015877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2932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691430809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713976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553780782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90608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23015263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45655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D7E7159-2824-70D1-A8B9-C58034258B2D}"/>
              </a:ext>
            </a:extLst>
          </p:cNvPr>
          <p:cNvSpPr/>
          <p:nvPr/>
        </p:nvSpPr>
        <p:spPr>
          <a:xfrm>
            <a:off x="107504" y="188640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1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3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B60E6974-91A7-10DE-1D76-63C8D8056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65864"/>
              </p:ext>
            </p:extLst>
          </p:nvPr>
        </p:nvGraphicFramePr>
        <p:xfrm>
          <a:off x="755576" y="1196752"/>
          <a:ext cx="6528049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61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885589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982575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580324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81.4%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Каниева Ләззат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Саметаева</a:t>
                      </a:r>
                      <a:r>
                        <a:rPr lang="kk-KZ" baseline="0" dirty="0"/>
                        <a:t> Жазира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66.6%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Кишкеева Мақпал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59.2%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Дуйсенова Бакытгул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54%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Төпей Балауса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53.8%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Мекебаева Айжан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56%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Иманкулова Айнур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Тұрсын Айдана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55.5%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Жеңіс Баян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60.3%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469056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4549" y="5661248"/>
            <a:ext cx="6656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жоғарғы сапа – 3 А – 64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   </a:t>
            </a:r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 жетекшісі: Каниева Л.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төменгі сапа – 3 Ә – 52%. Сынып жетекшісі: Саметаева Ж.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9887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724684795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99720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402608839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181558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85327758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626225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62977908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5221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27403955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087081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49357" y="188640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9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0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41670"/>
              </p:ext>
            </p:extLst>
          </p:nvPr>
        </p:nvGraphicFramePr>
        <p:xfrm>
          <a:off x="684582" y="980728"/>
          <a:ext cx="6984775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85406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168898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645065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сыныбы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Оқушы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саны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сапасы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Сынып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жетекш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ісі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 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70.8%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Исмайлова Жазира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68.1%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Кусайнова Лунара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58.3%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Дәулетова Индира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Турашова Бакытгул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30.7%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Абдуллина</a:t>
                      </a:r>
                      <a:r>
                        <a:rPr lang="kk-KZ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Сауле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 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29.1%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Кекилова Лунара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29.1%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Киргизбаева Гулшат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25.9%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Есенкулова Гульнр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Ибраимолдаева Гулназира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К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29.6%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Галимова Гулназ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Л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26,9%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Иембердиева Бағила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697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6253" y="5700048"/>
            <a:ext cx="7123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жоғарғы сапа – 9 А – 70.8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   </a:t>
            </a:r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 жетекшісі: Исмайлова Ж.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төменгі сапа – 9 З – 23%. Сынып жетекшісі: Ибраимолдаева Г.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</a:rPr>
              <a:t>                                     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7841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9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940550156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347674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9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056430661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757752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9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313265689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767474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9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55337155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57864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D7E7159-2824-70D1-A8B9-C58034258B2D}"/>
              </a:ext>
            </a:extLst>
          </p:cNvPr>
          <p:cNvSpPr/>
          <p:nvPr/>
        </p:nvSpPr>
        <p:spPr>
          <a:xfrm>
            <a:off x="107504" y="188640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1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4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B60E6974-91A7-10DE-1D76-63C8D8056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00251"/>
              </p:ext>
            </p:extLst>
          </p:nvPr>
        </p:nvGraphicFramePr>
        <p:xfrm>
          <a:off x="323528" y="1196752"/>
          <a:ext cx="6528049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61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885589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982575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580324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59.2%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Касымова Эльба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61.5%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Ерманова Алия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55.5%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Ракымбаева Зинура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70.3%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Мәжитов Берік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44%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Исаева Таңсұлу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57.6%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Аханаева Индира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53.8%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Найзабекова Малика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59.2%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Манаш Айнара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Бегенова Қарлығаш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Амангелді Динара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57.6%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469056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0424" y="5935347"/>
            <a:ext cx="6944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жоғарғы сапа – 4 В – 64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   </a:t>
            </a:r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 жетекшісі: Мәжитов Б.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төменгі сапа – 4 Г – 44%. Сынып жетекшісі: Исаева Т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1467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9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67213347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322797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9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27157522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618605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9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9353869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769659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9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387100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12">
            <a:extLst>
              <a:ext uri="{FF2B5EF4-FFF2-40B4-BE49-F238E27FC236}">
                <a16:creationId xmlns:a16="http://schemas.microsoft.com/office/drawing/2014/main" id="{D9F5C6E8-7880-395D-25A8-5D4D57932E94}"/>
              </a:ext>
            </a:extLst>
          </p:cNvPr>
          <p:cNvSpPr/>
          <p:nvPr/>
        </p:nvSpPr>
        <p:spPr>
          <a:xfrm>
            <a:off x="683568" y="260648"/>
            <a:ext cx="6912768" cy="576064"/>
          </a:xfrm>
          <a:custGeom>
            <a:avLst/>
            <a:gdLst>
              <a:gd name="connsiteX0" fmla="*/ 75541 w 5436096"/>
              <a:gd name="connsiteY0" fmla="*/ 0 h 453239"/>
              <a:gd name="connsiteX1" fmla="*/ 5436096 w 5436096"/>
              <a:gd name="connsiteY1" fmla="*/ 0 h 453239"/>
              <a:gd name="connsiteX2" fmla="*/ 5436096 w 5436096"/>
              <a:gd name="connsiteY2" fmla="*/ 0 h 453239"/>
              <a:gd name="connsiteX3" fmla="*/ 5436096 w 5436096"/>
              <a:gd name="connsiteY3" fmla="*/ 377698 h 453239"/>
              <a:gd name="connsiteX4" fmla="*/ 5360555 w 5436096"/>
              <a:gd name="connsiteY4" fmla="*/ 453239 h 453239"/>
              <a:gd name="connsiteX5" fmla="*/ 0 w 5436096"/>
              <a:gd name="connsiteY5" fmla="*/ 453239 h 453239"/>
              <a:gd name="connsiteX6" fmla="*/ 0 w 5436096"/>
              <a:gd name="connsiteY6" fmla="*/ 453239 h 453239"/>
              <a:gd name="connsiteX7" fmla="*/ 0 w 5436096"/>
              <a:gd name="connsiteY7" fmla="*/ 75541 h 453239"/>
              <a:gd name="connsiteX8" fmla="*/ 75541 w 5436096"/>
              <a:gd name="connsiteY8" fmla="*/ 0 h 45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6096" h="453239">
                <a:moveTo>
                  <a:pt x="75541" y="0"/>
                </a:moveTo>
                <a:lnTo>
                  <a:pt x="5436096" y="0"/>
                </a:lnTo>
                <a:lnTo>
                  <a:pt x="5436096" y="0"/>
                </a:lnTo>
                <a:lnTo>
                  <a:pt x="5436096" y="377698"/>
                </a:lnTo>
                <a:cubicBezTo>
                  <a:pt x="5436096" y="419418"/>
                  <a:pt x="5402275" y="453239"/>
                  <a:pt x="5360555" y="453239"/>
                </a:cubicBezTo>
                <a:lnTo>
                  <a:pt x="0" y="453239"/>
                </a:lnTo>
                <a:lnTo>
                  <a:pt x="0" y="453239"/>
                </a:lnTo>
                <a:lnTo>
                  <a:pt x="0" y="75541"/>
                </a:lnTo>
                <a:cubicBezTo>
                  <a:pt x="0" y="33821"/>
                  <a:pt x="33821" y="0"/>
                  <a:pt x="75541" y="0"/>
                </a:cubicBezTo>
                <a:close/>
              </a:path>
            </a:pathLst>
          </a:custGeom>
          <a:gradFill rotWithShape="0">
            <a:gsLst>
              <a:gs pos="0">
                <a:schemeClr val="accent6">
                  <a:alpha val="10000"/>
                </a:schemeClr>
              </a:gs>
              <a:gs pos="100000">
                <a:schemeClr val="accent6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65325" tIns="128805" rIns="128805" bIns="128805" numCol="1" spcCol="127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10-11 </a:t>
            </a:r>
            <a:r>
              <a:rPr lang="kk-KZ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 бойынша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</a:endParaRPr>
          </a:p>
        </p:txBody>
      </p:sp>
      <p:graphicFrame>
        <p:nvGraphicFramePr>
          <p:cNvPr id="5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66809"/>
              </p:ext>
            </p:extLst>
          </p:nvPr>
        </p:nvGraphicFramePr>
        <p:xfrm>
          <a:off x="683568" y="1196752"/>
          <a:ext cx="6984775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85406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168898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645065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сыныбы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Оқушы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саны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сапасы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Сынып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жетекш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ісі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 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Утегенова Алия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 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Даулетова Бағиза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 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Нусипова Гаухар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 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Сейдахметова Жанар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 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Абдешова Айнур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 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55.1%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Аширбекова Назгүл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 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45.8%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Магзумова Жанар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 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27.2%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Дулатова Айгул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 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41.6%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Кайсанова Асем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5239" y="5301208"/>
            <a:ext cx="722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жоғарғы сапа – 11 А – 55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   </a:t>
            </a:r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 жетекшісі: Аширбекова Н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төменгі сапа –   11 Б – 27.2%. Сынып жетекшісі: Дулатова А.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</a:rPr>
              <a:t>                                      10 Г -  36,9.4</a:t>
            </a:r>
            <a:r>
              <a:rPr lang="ru-RU" b="1" dirty="0">
                <a:solidFill>
                  <a:srgbClr val="C00000"/>
                </a:solidFill>
              </a:rPr>
              <a:t>%</a:t>
            </a:r>
            <a:r>
              <a:rPr lang="kk-KZ" b="1" dirty="0">
                <a:solidFill>
                  <a:srgbClr val="C00000"/>
                </a:solidFill>
              </a:rPr>
              <a:t>. Сынып жетекшісі: Абдешова А.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9741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10 А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09815866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608678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10 Ә–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442913475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616939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10 Б–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59831520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815218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10 В–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462356859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283220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10 Г–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663660512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10001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5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0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63339"/>
              </p:ext>
            </p:extLst>
          </p:nvPr>
        </p:nvGraphicFramePr>
        <p:xfrm>
          <a:off x="660309" y="1014913"/>
          <a:ext cx="6984775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85406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168898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645065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сыныбы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Оқушы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саны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сапасы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Сынып</a:t>
                      </a:r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жетекш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ісі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 </a:t>
                      </a:r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73%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Шарипова Меруерт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76.9%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Мусаева Еркеназ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79.1%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Нұржанова Айгерім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Мураталықызы Эльмира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51.8%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Әбдібаева Қалия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kumimoji="0" lang="kk-K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Ғ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Атеева</a:t>
                      </a:r>
                      <a:r>
                        <a:rPr lang="kk-KZ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Мөлдір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48%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Ахан Айдана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33.3%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Сырлыбек Бағила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32%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Өмірзақова Балауса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Ашимбаева Мөлдір</a:t>
                      </a:r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48.2%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697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0518" y="5739362"/>
            <a:ext cx="711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жоғарғы сапа – 5 Б – 79.1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   </a:t>
            </a:r>
            <a:r>
              <a:rPr lang="kk-KZ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 жетекшісі: Нұржанова А.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 төменгі сапа – 5 В, Ғ – 28%; 5Е – 33.3%; 5 З – 26%, 5 Ж – 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32%</a:t>
            </a:r>
            <a:endParaRPr lang="kk-KZ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7823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11 А–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168660595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182492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11 </a:t>
            </a:r>
            <a:r>
              <a:rPr lang="kk-KZ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Ә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851707986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745724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11 </a:t>
            </a:r>
            <a:r>
              <a:rPr lang="kk-KZ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20959996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347682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11 </a:t>
            </a:r>
            <a:r>
              <a:rPr lang="kk-KZ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В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81338294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320705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8CF641F-5A22-6957-5E7D-CEC0B37E6685}"/>
              </a:ext>
            </a:extLst>
          </p:cNvPr>
          <p:cNvGrpSpPr/>
          <p:nvPr/>
        </p:nvGrpSpPr>
        <p:grpSpPr>
          <a:xfrm>
            <a:off x="-36512" y="1401933"/>
            <a:ext cx="6480721" cy="3962300"/>
            <a:chOff x="-36512" y="1401933"/>
            <a:chExt cx="7301065" cy="3962300"/>
          </a:xfrm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195F4B65-95C3-A7D4-13F0-E9707D6C79BD}"/>
                </a:ext>
              </a:extLst>
            </p:cNvPr>
            <p:cNvSpPr/>
            <p:nvPr/>
          </p:nvSpPr>
          <p:spPr>
            <a:xfrm>
              <a:off x="0" y="1401933"/>
              <a:ext cx="5436096" cy="453239"/>
            </a:xfrm>
            <a:custGeom>
              <a:avLst/>
              <a:gdLst>
                <a:gd name="connsiteX0" fmla="*/ 75541 w 5436096"/>
                <a:gd name="connsiteY0" fmla="*/ 0 h 453239"/>
                <a:gd name="connsiteX1" fmla="*/ 5436096 w 5436096"/>
                <a:gd name="connsiteY1" fmla="*/ 0 h 453239"/>
                <a:gd name="connsiteX2" fmla="*/ 5436096 w 5436096"/>
                <a:gd name="connsiteY2" fmla="*/ 0 h 453239"/>
                <a:gd name="connsiteX3" fmla="*/ 5436096 w 5436096"/>
                <a:gd name="connsiteY3" fmla="*/ 377698 h 453239"/>
                <a:gd name="connsiteX4" fmla="*/ 5360555 w 5436096"/>
                <a:gd name="connsiteY4" fmla="*/ 453239 h 453239"/>
                <a:gd name="connsiteX5" fmla="*/ 0 w 5436096"/>
                <a:gd name="connsiteY5" fmla="*/ 453239 h 453239"/>
                <a:gd name="connsiteX6" fmla="*/ 0 w 5436096"/>
                <a:gd name="connsiteY6" fmla="*/ 453239 h 453239"/>
                <a:gd name="connsiteX7" fmla="*/ 0 w 5436096"/>
                <a:gd name="connsiteY7" fmla="*/ 75541 h 453239"/>
                <a:gd name="connsiteX8" fmla="*/ 75541 w 5436096"/>
                <a:gd name="connsiteY8" fmla="*/ 0 h 4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36096" h="453239">
                  <a:moveTo>
                    <a:pt x="75541" y="0"/>
                  </a:moveTo>
                  <a:lnTo>
                    <a:pt x="5436096" y="0"/>
                  </a:lnTo>
                  <a:lnTo>
                    <a:pt x="5436096" y="0"/>
                  </a:lnTo>
                  <a:lnTo>
                    <a:pt x="5436096" y="377698"/>
                  </a:lnTo>
                  <a:cubicBezTo>
                    <a:pt x="5436096" y="419418"/>
                    <a:pt x="5402275" y="453239"/>
                    <a:pt x="5360555" y="453239"/>
                  </a:cubicBezTo>
                  <a:lnTo>
                    <a:pt x="0" y="453239"/>
                  </a:lnTo>
                  <a:lnTo>
                    <a:pt x="0" y="453239"/>
                  </a:lnTo>
                  <a:lnTo>
                    <a:pt x="0" y="75541"/>
                  </a:lnTo>
                  <a:cubicBezTo>
                    <a:pt x="0" y="33821"/>
                    <a:pt x="33821" y="0"/>
                    <a:pt x="7554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1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65325" tIns="128805" rIns="128805" bIns="128805" numCol="1" spcCol="1270" anchor="ctr" anchorCtr="0">
              <a:noAutofit/>
            </a:bodyPr>
            <a:lstStyle/>
            <a:p>
              <a:pPr marL="0" lvl="0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800" b="0" i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endParaRPr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3FB0314C-C9BE-8010-D47D-7FAE95CD450D}"/>
                </a:ext>
              </a:extLst>
            </p:cNvPr>
            <p:cNvSpPr/>
            <p:nvPr/>
          </p:nvSpPr>
          <p:spPr>
            <a:xfrm>
              <a:off x="-36512" y="1855172"/>
              <a:ext cx="6408712" cy="1228185"/>
            </a:xfrm>
            <a:custGeom>
              <a:avLst/>
              <a:gdLst>
                <a:gd name="connsiteX0" fmla="*/ 0 w 5436096"/>
                <a:gd name="connsiteY0" fmla="*/ 0 h 1228185"/>
                <a:gd name="connsiteX1" fmla="*/ 5436096 w 5436096"/>
                <a:gd name="connsiteY1" fmla="*/ 0 h 1228185"/>
                <a:gd name="connsiteX2" fmla="*/ 5436096 w 5436096"/>
                <a:gd name="connsiteY2" fmla="*/ 1228185 h 1228185"/>
                <a:gd name="connsiteX3" fmla="*/ 0 w 5436096"/>
                <a:gd name="connsiteY3" fmla="*/ 1228185 h 1228185"/>
                <a:gd name="connsiteX4" fmla="*/ 0 w 5436096"/>
                <a:gd name="connsiteY4" fmla="*/ 0 h 122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096" h="1228185">
                  <a:moveTo>
                    <a:pt x="0" y="0"/>
                  </a:moveTo>
                  <a:lnTo>
                    <a:pt x="5436096" y="0"/>
                  </a:lnTo>
                  <a:lnTo>
                    <a:pt x="5436096" y="1228185"/>
                  </a:lnTo>
                  <a:lnTo>
                    <a:pt x="0" y="12281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4720" tIns="182880" rIns="128016" bIns="182880" numCol="1" spcCol="1270" anchor="ctr" anchorCtr="0">
              <a:noAutofit/>
            </a:bodyPr>
            <a:lstStyle/>
            <a:p>
              <a:pPr marL="0" lvl="1" algn="l" defTabSz="914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None/>
              </a:pPr>
              <a:endParaRPr lang="ru-RU" sz="22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endParaRP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42210608-DF3D-31F2-65A0-9F9F2B27FDE0}"/>
                </a:ext>
              </a:extLst>
            </p:cNvPr>
            <p:cNvSpPr/>
            <p:nvPr/>
          </p:nvSpPr>
          <p:spPr>
            <a:xfrm>
              <a:off x="0" y="3083357"/>
              <a:ext cx="5436096" cy="453239"/>
            </a:xfrm>
            <a:custGeom>
              <a:avLst/>
              <a:gdLst>
                <a:gd name="connsiteX0" fmla="*/ 75541 w 5436096"/>
                <a:gd name="connsiteY0" fmla="*/ 0 h 453239"/>
                <a:gd name="connsiteX1" fmla="*/ 5436096 w 5436096"/>
                <a:gd name="connsiteY1" fmla="*/ 0 h 453239"/>
                <a:gd name="connsiteX2" fmla="*/ 5436096 w 5436096"/>
                <a:gd name="connsiteY2" fmla="*/ 0 h 453239"/>
                <a:gd name="connsiteX3" fmla="*/ 5436096 w 5436096"/>
                <a:gd name="connsiteY3" fmla="*/ 377698 h 453239"/>
                <a:gd name="connsiteX4" fmla="*/ 5360555 w 5436096"/>
                <a:gd name="connsiteY4" fmla="*/ 453239 h 453239"/>
                <a:gd name="connsiteX5" fmla="*/ 0 w 5436096"/>
                <a:gd name="connsiteY5" fmla="*/ 453239 h 453239"/>
                <a:gd name="connsiteX6" fmla="*/ 0 w 5436096"/>
                <a:gd name="connsiteY6" fmla="*/ 453239 h 453239"/>
                <a:gd name="connsiteX7" fmla="*/ 0 w 5436096"/>
                <a:gd name="connsiteY7" fmla="*/ 75541 h 453239"/>
                <a:gd name="connsiteX8" fmla="*/ 75541 w 5436096"/>
                <a:gd name="connsiteY8" fmla="*/ 0 h 4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36096" h="453239">
                  <a:moveTo>
                    <a:pt x="75541" y="0"/>
                  </a:moveTo>
                  <a:lnTo>
                    <a:pt x="5436096" y="0"/>
                  </a:lnTo>
                  <a:lnTo>
                    <a:pt x="5436096" y="0"/>
                  </a:lnTo>
                  <a:lnTo>
                    <a:pt x="5436096" y="377698"/>
                  </a:lnTo>
                  <a:cubicBezTo>
                    <a:pt x="5436096" y="419418"/>
                    <a:pt x="5402275" y="453239"/>
                    <a:pt x="5360555" y="453239"/>
                  </a:cubicBezTo>
                  <a:lnTo>
                    <a:pt x="0" y="453239"/>
                  </a:lnTo>
                  <a:lnTo>
                    <a:pt x="0" y="453239"/>
                  </a:lnTo>
                  <a:lnTo>
                    <a:pt x="0" y="75541"/>
                  </a:lnTo>
                  <a:cubicBezTo>
                    <a:pt x="0" y="33821"/>
                    <a:pt x="33821" y="0"/>
                    <a:pt x="75541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65325" tIns="128805" rIns="128805" bIns="128805" numCol="1" spcCol="1270" anchor="ctr" anchorCtr="0">
              <a:noAutofit/>
            </a:bodyPr>
            <a:lstStyle/>
            <a:p>
              <a:pPr marL="0" lvl="0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800" b="0" i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40C5A735-C33D-E693-19BB-B563BEC3A6A2}"/>
                </a:ext>
              </a:extLst>
            </p:cNvPr>
            <p:cNvSpPr/>
            <p:nvPr/>
          </p:nvSpPr>
          <p:spPr>
            <a:xfrm>
              <a:off x="1" y="3536596"/>
              <a:ext cx="7264552" cy="1374397"/>
            </a:xfrm>
            <a:custGeom>
              <a:avLst/>
              <a:gdLst>
                <a:gd name="connsiteX0" fmla="*/ 0 w 5436096"/>
                <a:gd name="connsiteY0" fmla="*/ 0 h 1374397"/>
                <a:gd name="connsiteX1" fmla="*/ 5436096 w 5436096"/>
                <a:gd name="connsiteY1" fmla="*/ 0 h 1374397"/>
                <a:gd name="connsiteX2" fmla="*/ 5436096 w 5436096"/>
                <a:gd name="connsiteY2" fmla="*/ 1374397 h 1374397"/>
                <a:gd name="connsiteX3" fmla="*/ 0 w 5436096"/>
                <a:gd name="connsiteY3" fmla="*/ 1374397 h 1374397"/>
                <a:gd name="connsiteX4" fmla="*/ 0 w 5436096"/>
                <a:gd name="connsiteY4" fmla="*/ 0 h 137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096" h="1374397">
                  <a:moveTo>
                    <a:pt x="0" y="0"/>
                  </a:moveTo>
                  <a:lnTo>
                    <a:pt x="5436096" y="0"/>
                  </a:lnTo>
                  <a:lnTo>
                    <a:pt x="5436096" y="1374397"/>
                  </a:lnTo>
                  <a:lnTo>
                    <a:pt x="0" y="137439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4720" tIns="182880" rIns="128016" bIns="182880" numCol="1" spcCol="1270" anchor="ctr" anchorCtr="0">
              <a:noAutofit/>
            </a:bodyPr>
            <a:lstStyle/>
            <a:p>
              <a:pPr marL="0" lvl="1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None/>
              </a:pPr>
              <a:endParaRPr lang="ru-RU" sz="22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endParaRPr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D9F5C6E8-7880-395D-25A8-5D4D57932E94}"/>
                </a:ext>
              </a:extLst>
            </p:cNvPr>
            <p:cNvSpPr/>
            <p:nvPr/>
          </p:nvSpPr>
          <p:spPr>
            <a:xfrm>
              <a:off x="0" y="4910994"/>
              <a:ext cx="5436096" cy="453239"/>
            </a:xfrm>
            <a:custGeom>
              <a:avLst/>
              <a:gdLst>
                <a:gd name="connsiteX0" fmla="*/ 75541 w 5436096"/>
                <a:gd name="connsiteY0" fmla="*/ 0 h 453239"/>
                <a:gd name="connsiteX1" fmla="*/ 5436096 w 5436096"/>
                <a:gd name="connsiteY1" fmla="*/ 0 h 453239"/>
                <a:gd name="connsiteX2" fmla="*/ 5436096 w 5436096"/>
                <a:gd name="connsiteY2" fmla="*/ 0 h 453239"/>
                <a:gd name="connsiteX3" fmla="*/ 5436096 w 5436096"/>
                <a:gd name="connsiteY3" fmla="*/ 377698 h 453239"/>
                <a:gd name="connsiteX4" fmla="*/ 5360555 w 5436096"/>
                <a:gd name="connsiteY4" fmla="*/ 453239 h 453239"/>
                <a:gd name="connsiteX5" fmla="*/ 0 w 5436096"/>
                <a:gd name="connsiteY5" fmla="*/ 453239 h 453239"/>
                <a:gd name="connsiteX6" fmla="*/ 0 w 5436096"/>
                <a:gd name="connsiteY6" fmla="*/ 453239 h 453239"/>
                <a:gd name="connsiteX7" fmla="*/ 0 w 5436096"/>
                <a:gd name="connsiteY7" fmla="*/ 75541 h 453239"/>
                <a:gd name="connsiteX8" fmla="*/ 75541 w 5436096"/>
                <a:gd name="connsiteY8" fmla="*/ 0 h 4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36096" h="453239">
                  <a:moveTo>
                    <a:pt x="75541" y="0"/>
                  </a:moveTo>
                  <a:lnTo>
                    <a:pt x="5436096" y="0"/>
                  </a:lnTo>
                  <a:lnTo>
                    <a:pt x="5436096" y="0"/>
                  </a:lnTo>
                  <a:lnTo>
                    <a:pt x="5436096" y="377698"/>
                  </a:lnTo>
                  <a:cubicBezTo>
                    <a:pt x="5436096" y="419418"/>
                    <a:pt x="5402275" y="453239"/>
                    <a:pt x="5360555" y="453239"/>
                  </a:cubicBezTo>
                  <a:lnTo>
                    <a:pt x="0" y="453239"/>
                  </a:lnTo>
                  <a:lnTo>
                    <a:pt x="0" y="453239"/>
                  </a:lnTo>
                  <a:lnTo>
                    <a:pt x="0" y="75541"/>
                  </a:lnTo>
                  <a:cubicBezTo>
                    <a:pt x="0" y="33821"/>
                    <a:pt x="33821" y="0"/>
                    <a:pt x="75541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6">
                    <a:alpha val="10000"/>
                  </a:schemeClr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65325" tIns="128805" rIns="128805" bIns="128805" numCol="1" spcCol="1270" anchor="ctr" anchorCtr="0">
              <a:noAutofit/>
            </a:bodyPr>
            <a:lstStyle/>
            <a:p>
              <a:pPr marL="0" lvl="0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800" b="0" i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endParaRPr>
            </a:p>
          </p:txBody>
        </p:sp>
      </p:grp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A68F837F-3247-4D31-A599-156D3CDA5D15}"/>
              </a:ext>
            </a:extLst>
          </p:cNvPr>
          <p:cNvSpPr/>
          <p:nvPr/>
        </p:nvSpPr>
        <p:spPr>
          <a:xfrm>
            <a:off x="107504" y="332656"/>
            <a:ext cx="7620000" cy="750186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flip="none" rotWithShape="1">
            <a:gsLst>
              <a:gs pos="28000">
                <a:schemeClr val="accent4">
                  <a:lumMod val="75000"/>
                </a:schemeClr>
              </a:gs>
              <a:gs pos="75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ctr" defTabSz="914400">
              <a:spcBef>
                <a:spcPct val="0"/>
              </a:spcBef>
              <a:buNone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2022 – 2023 о</a:t>
            </a:r>
            <a:r>
              <a:rPr lang="kk-KZ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қу жылы </a:t>
            </a:r>
          </a:p>
          <a:p>
            <a:pPr marL="0" lvl="0" indent="0" algn="ctr" defTabSz="914400">
              <a:spcBef>
                <a:spcPct val="0"/>
              </a:spcBef>
              <a:buNone/>
            </a:pPr>
            <a:r>
              <a:rPr lang="kk-KZ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І тоқсанның қорытындысы</a:t>
            </a:r>
            <a:endParaRPr lang="ru-RU" sz="2400" b="1" i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1EEF3510-FB9A-2FFC-2919-92B70C947679}"/>
              </a:ext>
            </a:extLst>
          </p:cNvPr>
          <p:cNvSpPr/>
          <p:nvPr/>
        </p:nvSpPr>
        <p:spPr>
          <a:xfrm>
            <a:off x="4888795" y="1299564"/>
            <a:ext cx="576064" cy="5344368"/>
          </a:xfrm>
          <a:prstGeom prst="rightBrace">
            <a:avLst>
              <a:gd name="adj1" fmla="val 47206"/>
              <a:gd name="adj2" fmla="val 479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DAE51-97AE-29BC-ED60-110B8D611CB3}"/>
              </a:ext>
            </a:extLst>
          </p:cNvPr>
          <p:cNvSpPr txBox="1"/>
          <p:nvPr/>
        </p:nvSpPr>
        <p:spPr>
          <a:xfrm>
            <a:off x="1259632" y="1874238"/>
            <a:ext cx="2502024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Оқушылар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саны - 747</a:t>
            </a:r>
          </a:p>
          <a:p>
            <a:pPr marL="0" lvl="1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Озат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- 145</a:t>
            </a: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Екп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інді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295</a:t>
            </a: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Сапасы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– 58.9%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FABC6-6A7C-4732-1A8C-0C407421D9DB}"/>
              </a:ext>
            </a:extLst>
          </p:cNvPr>
          <p:cNvSpPr txBox="1"/>
          <p:nvPr/>
        </p:nvSpPr>
        <p:spPr>
          <a:xfrm>
            <a:off x="971600" y="3548215"/>
            <a:ext cx="2439345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  О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қушылар саны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- 1379</a:t>
            </a:r>
          </a:p>
          <a:p>
            <a:pPr marL="171450" lvl="1" indent="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Озат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- 66 </a:t>
            </a:r>
          </a:p>
          <a:p>
            <a:pPr marL="171450" lvl="1" indent="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Екп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інді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491</a:t>
            </a:r>
          </a:p>
          <a:p>
            <a:pPr marL="171450" lvl="1" indent="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Б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ілім сапасы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40.3%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51395-E54E-C117-06D7-66351E322A28}"/>
              </a:ext>
            </a:extLst>
          </p:cNvPr>
          <p:cNvSpPr txBox="1"/>
          <p:nvPr/>
        </p:nvSpPr>
        <p:spPr>
          <a:xfrm>
            <a:off x="1182451" y="3056641"/>
            <a:ext cx="325070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400" b="0" i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5 – 9 </a:t>
            </a:r>
            <a:r>
              <a:rPr lang="ru-RU" sz="2400" b="0" i="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сыныптар</a:t>
            </a:r>
            <a:endParaRPr lang="ru-RU" sz="2400" b="0" i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D0E134-812A-8767-1699-564CB5087AF5}"/>
              </a:ext>
            </a:extLst>
          </p:cNvPr>
          <p:cNvSpPr txBox="1"/>
          <p:nvPr/>
        </p:nvSpPr>
        <p:spPr>
          <a:xfrm>
            <a:off x="1223019" y="1407911"/>
            <a:ext cx="459066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400" b="1" i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2 – 4 </a:t>
            </a:r>
            <a:r>
              <a:rPr lang="ru-RU" sz="2400" b="1" i="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сыныптар</a:t>
            </a:r>
            <a:endParaRPr lang="ru-RU" sz="2400" b="1" i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221A86-6B76-DBF7-E929-BE16AC21CFB0}"/>
              </a:ext>
            </a:extLst>
          </p:cNvPr>
          <p:cNvSpPr txBox="1"/>
          <p:nvPr/>
        </p:nvSpPr>
        <p:spPr>
          <a:xfrm>
            <a:off x="1115615" y="4887987"/>
            <a:ext cx="338437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400" b="1" i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10 – 11 </a:t>
            </a:r>
            <a:r>
              <a:rPr lang="ru-RU" sz="2400" b="1" i="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сыныптар</a:t>
            </a:r>
            <a:endParaRPr lang="ru-RU" sz="2400" b="1" i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D674D1B7-237F-3281-5C92-7B59A07FB4A2}"/>
              </a:ext>
            </a:extLst>
          </p:cNvPr>
          <p:cNvSpPr/>
          <p:nvPr/>
        </p:nvSpPr>
        <p:spPr>
          <a:xfrm>
            <a:off x="251520" y="5364233"/>
            <a:ext cx="5688632" cy="1228185"/>
          </a:xfrm>
          <a:custGeom>
            <a:avLst/>
            <a:gdLst>
              <a:gd name="connsiteX0" fmla="*/ 0 w 5436096"/>
              <a:gd name="connsiteY0" fmla="*/ 0 h 1228185"/>
              <a:gd name="connsiteX1" fmla="*/ 5436096 w 5436096"/>
              <a:gd name="connsiteY1" fmla="*/ 0 h 1228185"/>
              <a:gd name="connsiteX2" fmla="*/ 5436096 w 5436096"/>
              <a:gd name="connsiteY2" fmla="*/ 1228185 h 1228185"/>
              <a:gd name="connsiteX3" fmla="*/ 0 w 5436096"/>
              <a:gd name="connsiteY3" fmla="*/ 1228185 h 1228185"/>
              <a:gd name="connsiteX4" fmla="*/ 0 w 5436096"/>
              <a:gd name="connsiteY4" fmla="*/ 0 h 122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6096" h="1228185">
                <a:moveTo>
                  <a:pt x="0" y="0"/>
                </a:moveTo>
                <a:lnTo>
                  <a:pt x="5436096" y="0"/>
                </a:lnTo>
                <a:lnTo>
                  <a:pt x="5436096" y="1228185"/>
                </a:lnTo>
                <a:lnTo>
                  <a:pt x="0" y="122818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4720" tIns="182880" rIns="128016" bIns="182880" numCol="1" spcCol="1270" anchor="ctr" anchorCtr="0">
            <a:noAutofit/>
          </a:bodyPr>
          <a:lstStyle/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endParaRPr lang="ru-RU" sz="2200" b="0" i="0" kern="1200" dirty="0">
              <a:solidFill>
                <a:schemeClr val="bg1">
                  <a:lumMod val="50000"/>
                </a:schemeClr>
              </a:solidFill>
              <a:latin typeface="Franklin Gothic Medium Cond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B40289-ED15-FFF6-77D8-7A5489BE1340}"/>
              </a:ext>
            </a:extLst>
          </p:cNvPr>
          <p:cNvSpPr txBox="1"/>
          <p:nvPr/>
        </p:nvSpPr>
        <p:spPr>
          <a:xfrm>
            <a:off x="1115615" y="5388204"/>
            <a:ext cx="3528393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қушылар саны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- 225</a:t>
            </a: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Озат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- 11</a:t>
            </a: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Екп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інді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85</a:t>
            </a: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Білім сапасы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42.6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A9BDD-4ABC-551E-DC32-C3AC404F7FD2}"/>
              </a:ext>
            </a:extLst>
          </p:cNvPr>
          <p:cNvSpPr txBox="1"/>
          <p:nvPr/>
        </p:nvSpPr>
        <p:spPr>
          <a:xfrm>
            <a:off x="5300732" y="2440514"/>
            <a:ext cx="4590660" cy="2346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l" defTabSz="9144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Мектеп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</a:t>
            </a: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бойынша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о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қушылар саны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2614</a:t>
            </a:r>
          </a:p>
          <a:p>
            <a:pPr marL="171450" lvl="1" indent="-171450" algn="l" defTabSz="9144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2 – 11 </a:t>
            </a: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сынып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тарда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 о</a:t>
            </a:r>
            <a:r>
              <a:rPr lang="kk-KZ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қушы саны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 - 2351</a:t>
            </a:r>
            <a:endParaRPr lang="ru-RU" sz="1800" b="0" i="0" kern="1200" dirty="0">
              <a:solidFill>
                <a:schemeClr val="bg1">
                  <a:lumMod val="50000"/>
                </a:schemeClr>
              </a:solidFill>
              <a:latin typeface="Franklin Gothic Medium Cond"/>
              <a:ea typeface="+mn-ea"/>
              <a:cs typeface="+mn-cs"/>
            </a:endParaRPr>
          </a:p>
          <a:p>
            <a:pPr marL="171450" lvl="1" indent="-171450" algn="l" defTabSz="9144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Озат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-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222</a:t>
            </a:r>
            <a:endParaRPr lang="ru-RU" sz="1800" b="0" i="0" kern="1200" dirty="0">
              <a:solidFill>
                <a:schemeClr val="bg1">
                  <a:lumMod val="50000"/>
                </a:schemeClr>
              </a:solidFill>
              <a:latin typeface="Franklin Gothic Medium Cond"/>
              <a:ea typeface="+mn-ea"/>
              <a:cs typeface="+mn-cs"/>
            </a:endParaRPr>
          </a:p>
          <a:p>
            <a:pPr marL="171450" lvl="1" indent="-171450" algn="l" defTabSz="9144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Екп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інді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871</a:t>
            </a:r>
            <a:endParaRPr lang="ru-RU" sz="1800" b="0" i="0" kern="1200" dirty="0">
              <a:solidFill>
                <a:schemeClr val="bg1">
                  <a:lumMod val="50000"/>
                </a:schemeClr>
              </a:solidFill>
              <a:latin typeface="Franklin Gothic Medium Cond"/>
              <a:ea typeface="+mn-ea"/>
              <a:cs typeface="+mn-cs"/>
            </a:endParaRPr>
          </a:p>
          <a:p>
            <a:pPr marL="171450" lvl="1" indent="-171450" algn="l" defTabSz="9144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kk-KZ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Мектеп бойынша б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ілім сапасы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46.6%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41057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12">
            <a:extLst>
              <a:ext uri="{FF2B5EF4-FFF2-40B4-BE49-F238E27FC236}">
                <a16:creationId xmlns:a16="http://schemas.microsoft.com/office/drawing/2014/main" id="{D9F5C6E8-7880-395D-25A8-5D4D57932E94}"/>
              </a:ext>
            </a:extLst>
          </p:cNvPr>
          <p:cNvSpPr/>
          <p:nvPr/>
        </p:nvSpPr>
        <p:spPr>
          <a:xfrm>
            <a:off x="683568" y="260648"/>
            <a:ext cx="7344816" cy="576064"/>
          </a:xfrm>
          <a:custGeom>
            <a:avLst/>
            <a:gdLst>
              <a:gd name="connsiteX0" fmla="*/ 75541 w 5436096"/>
              <a:gd name="connsiteY0" fmla="*/ 0 h 453239"/>
              <a:gd name="connsiteX1" fmla="*/ 5436096 w 5436096"/>
              <a:gd name="connsiteY1" fmla="*/ 0 h 453239"/>
              <a:gd name="connsiteX2" fmla="*/ 5436096 w 5436096"/>
              <a:gd name="connsiteY2" fmla="*/ 0 h 453239"/>
              <a:gd name="connsiteX3" fmla="*/ 5436096 w 5436096"/>
              <a:gd name="connsiteY3" fmla="*/ 377698 h 453239"/>
              <a:gd name="connsiteX4" fmla="*/ 5360555 w 5436096"/>
              <a:gd name="connsiteY4" fmla="*/ 453239 h 453239"/>
              <a:gd name="connsiteX5" fmla="*/ 0 w 5436096"/>
              <a:gd name="connsiteY5" fmla="*/ 453239 h 453239"/>
              <a:gd name="connsiteX6" fmla="*/ 0 w 5436096"/>
              <a:gd name="connsiteY6" fmla="*/ 453239 h 453239"/>
              <a:gd name="connsiteX7" fmla="*/ 0 w 5436096"/>
              <a:gd name="connsiteY7" fmla="*/ 75541 h 453239"/>
              <a:gd name="connsiteX8" fmla="*/ 75541 w 5436096"/>
              <a:gd name="connsiteY8" fmla="*/ 0 h 45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6096" h="453239">
                <a:moveTo>
                  <a:pt x="75541" y="0"/>
                </a:moveTo>
                <a:lnTo>
                  <a:pt x="5436096" y="0"/>
                </a:lnTo>
                <a:lnTo>
                  <a:pt x="5436096" y="0"/>
                </a:lnTo>
                <a:lnTo>
                  <a:pt x="5436096" y="377698"/>
                </a:lnTo>
                <a:cubicBezTo>
                  <a:pt x="5436096" y="419418"/>
                  <a:pt x="5402275" y="453239"/>
                  <a:pt x="5360555" y="453239"/>
                </a:cubicBezTo>
                <a:lnTo>
                  <a:pt x="0" y="453239"/>
                </a:lnTo>
                <a:lnTo>
                  <a:pt x="0" y="453239"/>
                </a:lnTo>
                <a:lnTo>
                  <a:pt x="0" y="75541"/>
                </a:lnTo>
                <a:cubicBezTo>
                  <a:pt x="0" y="33821"/>
                  <a:pt x="33821" y="0"/>
                  <a:pt x="75541" y="0"/>
                </a:cubicBezTo>
                <a:close/>
              </a:path>
            </a:pathLst>
          </a:custGeom>
          <a:gradFill rotWithShape="0">
            <a:gsLst>
              <a:gs pos="0">
                <a:schemeClr val="accent6">
                  <a:alpha val="10000"/>
                </a:schemeClr>
              </a:gs>
              <a:gs pos="100000">
                <a:schemeClr val="accent6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65325" tIns="128805" rIns="128805" bIns="128805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k-KZ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Аудан бойынша білім сапасы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4978" t="40224" r="38187" b="22026"/>
          <a:stretch/>
        </p:blipFill>
        <p:spPr>
          <a:xfrm>
            <a:off x="251520" y="1412776"/>
            <a:ext cx="841748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763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5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4844883"/>
              </p:ext>
            </p:extLst>
          </p:nvPr>
        </p:nvGraphicFramePr>
        <p:xfrm>
          <a:off x="1043608" y="1284508"/>
          <a:ext cx="6408712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55491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5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1615753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17995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5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915588870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70074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79512" y="220273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5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9847739"/>
              </p:ext>
            </p:extLst>
          </p:nvPr>
        </p:nvGraphicFramePr>
        <p:xfrm>
          <a:off x="1043608" y="1284508"/>
          <a:ext cx="67559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6702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loating_SmartArt_bullet_list_TP1020116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Executable xmlns="9d035d7d-02e5-4a00-8b62-9a556aabc7b5" xsi:nil="true"/>
    <DirectSourceMarket xmlns="9d035d7d-02e5-4a00-8b62-9a556aabc7b5">english</DirectSourceMarket>
    <ThumbnailAssetId xmlns="9d035d7d-02e5-4a00-8b62-9a556aabc7b5" xsi:nil="true"/>
    <AssetType xmlns="9d035d7d-02e5-4a00-8b62-9a556aabc7b5" xsi:nil="true"/>
    <Milestone xmlns="9d035d7d-02e5-4a00-8b62-9a556aabc7b5" xsi:nil="true"/>
    <OriginAsset xmlns="9d035d7d-02e5-4a00-8b62-9a556aabc7b5" xsi:nil="true"/>
    <TPComponent xmlns="9d035d7d-02e5-4a00-8b62-9a556aabc7b5" xsi:nil="true"/>
    <AssetId xmlns="9d035d7d-02e5-4a00-8b62-9a556aabc7b5">TP102011613</AssetId>
    <TPFriendlyName xmlns="9d035d7d-02e5-4a00-8b62-9a556aabc7b5" xsi:nil="true"/>
    <SourceTitle xmlns="9d035d7d-02e5-4a00-8b62-9a556aabc7b5" xsi:nil="true"/>
    <TPApplication xmlns="9d035d7d-02e5-4a00-8b62-9a556aabc7b5" xsi:nil="true"/>
    <TPLaunchHelpLink xmlns="9d035d7d-02e5-4a00-8b62-9a556aabc7b5" xsi:nil="true"/>
    <OpenTemplate xmlns="9d035d7d-02e5-4a00-8b62-9a556aabc7b5">true</OpenTemplate>
    <PlannedPubDate xmlns="9d035d7d-02e5-4a00-8b62-9a556aabc7b5">2010-09-01T06:26:00+00:00</PlannedPubDate>
    <CrawlForDependencies xmlns="9d035d7d-02e5-4a00-8b62-9a556aabc7b5">false</CrawlForDependencies>
    <TrustLevel xmlns="9d035d7d-02e5-4a00-8b62-9a556aabc7b5">1 Microsoft Managed Content</TrustLevel>
    <PublishStatusLookup xmlns="9d035d7d-02e5-4a00-8b62-9a556aabc7b5">
      <Value>360291</Value>
      <Value>391772</Value>
    </PublishStatusLookup>
    <LocLastLocAttemptVersionLookup xmlns="9d035d7d-02e5-4a00-8b62-9a556aabc7b5">157992</LocLastLocAttemptVersionLookup>
    <TemplateTemplateType xmlns="9d035d7d-02e5-4a00-8b62-9a556aabc7b5">PowerPoint Presentation Template</TemplateTemplateType>
    <TPNamespace xmlns="9d035d7d-02e5-4a00-8b62-9a556aabc7b5" xsi:nil="true"/>
    <Markets xmlns="9d035d7d-02e5-4a00-8b62-9a556aabc7b5"/>
    <OriginalSourceMarket xmlns="9d035d7d-02e5-4a00-8b62-9a556aabc7b5">english</OriginalSourceMarket>
    <TPInstallLocation xmlns="9d035d7d-02e5-4a00-8b62-9a556aabc7b5" xsi:nil="true"/>
    <TPAppVersion xmlns="9d035d7d-02e5-4a00-8b62-9a556aabc7b5" xsi:nil="true"/>
    <TPCommandLine xmlns="9d035d7d-02e5-4a00-8b62-9a556aabc7b5" xsi:nil="true"/>
    <APAuthor xmlns="9d035d7d-02e5-4a00-8b62-9a556aabc7b5">
      <UserInfo>
        <DisplayName/>
        <AccountId>1073741823</AccountId>
        <AccountType/>
      </UserInfo>
    </APAuthor>
    <EditorialStatus xmlns="9d035d7d-02e5-4a00-8b62-9a556aabc7b5" xsi:nil="true"/>
    <PublishTargets xmlns="9d035d7d-02e5-4a00-8b62-9a556aabc7b5">OfficeOnline</PublishTargets>
    <TPLaunchHelpLinkType xmlns="9d035d7d-02e5-4a00-8b62-9a556aabc7b5">Template</TPLaunchHelpLinkType>
    <OriginalRelease xmlns="9d035d7d-02e5-4a00-8b62-9a556aabc7b5" xsi:nil="true"/>
    <TPClientViewer xmlns="9d035d7d-02e5-4a00-8b62-9a556aabc7b5" xsi:nil="true"/>
    <CSXHash xmlns="9d035d7d-02e5-4a00-8b62-9a556aabc7b5" xsi:nil="true"/>
    <IsDeleted xmlns="9d035d7d-02e5-4a00-8b62-9a556aabc7b5">false</IsDeleted>
    <UANotes xmlns="9d035d7d-02e5-4a00-8b62-9a556aabc7b5" xsi:nil="true"/>
    <TemplateStatus xmlns="9d035d7d-02e5-4a00-8b62-9a556aabc7b5" xsi:nil="true"/>
    <Downloads xmlns="9d035d7d-02e5-4a00-8b62-9a556aabc7b5">0</Downloads>
    <ApprovalStatus xmlns="9d035d7d-02e5-4a00-8b62-9a556aabc7b5">InProgress</ApprovalStatus>
    <BlockPublish xmlns="9d035d7d-02e5-4a00-8b62-9a556aabc7b5">false</BlockPublish>
    <EditorialTags xmlns="9d035d7d-02e5-4a00-8b62-9a556aabc7b5" xsi:nil="true"/>
    <InternalTagsTaxHTField0 xmlns="9d035d7d-02e5-4a00-8b62-9a556aabc7b5">
      <Terms xmlns="http://schemas.microsoft.com/office/infopath/2007/PartnerControls"/>
    </InternalTagsTaxHTField0>
    <MarketSpecific xmlns="9d035d7d-02e5-4a00-8b62-9a556aabc7b5">false</MarketSpecific>
    <LocComments xmlns="9d035d7d-02e5-4a00-8b62-9a556aabc7b5" xsi:nil="true"/>
    <VoteCount xmlns="9d035d7d-02e5-4a00-8b62-9a556aabc7b5" xsi:nil="true"/>
    <HandoffToMSDN xmlns="9d035d7d-02e5-4a00-8b62-9a556aabc7b5" xsi:nil="true"/>
    <IntlLangReview xmlns="9d035d7d-02e5-4a00-8b62-9a556aabc7b5">false</IntlLangReview>
    <NumericId xmlns="9d035d7d-02e5-4a00-8b62-9a556aabc7b5" xsi:nil="true"/>
    <OOCacheId xmlns="9d035d7d-02e5-4a00-8b62-9a556aabc7b5" xsi:nil="true"/>
    <ClipArtFilename xmlns="9d035d7d-02e5-4a00-8b62-9a556aabc7b5" xsi:nil="true"/>
    <LastHandOff xmlns="9d035d7d-02e5-4a00-8b62-9a556aabc7b5" xsi:nil="true"/>
    <Providers xmlns="9d035d7d-02e5-4a00-8b62-9a556aabc7b5" xsi:nil="true"/>
    <IsSearchable xmlns="9d035d7d-02e5-4a00-8b62-9a556aabc7b5">false</IsSearchable>
    <UALocComments xmlns="9d035d7d-02e5-4a00-8b62-9a556aabc7b5" xsi:nil="true"/>
    <CampaignTagsTaxHTField0 xmlns="9d035d7d-02e5-4a00-8b62-9a556aabc7b5">
      <Terms xmlns="http://schemas.microsoft.com/office/infopath/2007/PartnerControls"/>
    </CampaignTagsTaxHTField0>
    <DSATActionTaken xmlns="9d035d7d-02e5-4a00-8b62-9a556aabc7b5" xsi:nil="true"/>
    <PolicheckWords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UALocRecommendation xmlns="9d035d7d-02e5-4a00-8b62-9a556aabc7b5">Localize</UALocRecommendation>
    <APEditor xmlns="9d035d7d-02e5-4a00-8b62-9a556aabc7b5">
      <UserInfo>
        <DisplayName/>
        <AccountId xsi:nil="true"/>
        <AccountType/>
      </UserInfo>
    </APEditor>
    <PrimaryImageGen xmlns="9d035d7d-02e5-4a00-8b62-9a556aabc7b5">false</PrimaryImageGen>
    <Manager xmlns="9d035d7d-02e5-4a00-8b62-9a556aabc7b5" xsi:nil="true"/>
    <ParentAssetId xmlns="9d035d7d-02e5-4a00-8b62-9a556aabc7b5" xsi:nil="true"/>
    <SubmitterId xmlns="9d035d7d-02e5-4a00-8b62-9a556aabc7b5" xsi:nil="true"/>
    <APDescription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BusinessGroup xmlns="9d035d7d-02e5-4a00-8b62-9a556aabc7b5" xsi:nil="true"/>
    <RecommendationsModifier xmlns="9d035d7d-02e5-4a00-8b62-9a556aabc7b5" xsi:nil="true"/>
    <Component xmlns="91e8d559-4d54-460d-ba58-5d5027f88b4d" xsi:nil="true"/>
    <AcquiredFrom xmlns="9d035d7d-02e5-4a00-8b62-9a556aabc7b5">Internal MS</AcquiredFrom>
    <CSXSubmissionMarket xmlns="9d035d7d-02e5-4a00-8b62-9a556aabc7b5" xsi:nil="true"/>
    <ArtSampleDocs xmlns="9d035d7d-02e5-4a00-8b62-9a556aabc7b5" xsi:nil="true"/>
    <ShowIn xmlns="9d035d7d-02e5-4a00-8b62-9a556aabc7b5">Show everywhere</ShowIn>
    <IntlLangReviewDate xmlns="9d035d7d-02e5-4a00-8b62-9a556aabc7b5" xsi:nil="true"/>
    <AverageRating xmlns="9d035d7d-02e5-4a00-8b62-9a556aabc7b5" xsi:nil="true"/>
    <AssetStart xmlns="9d035d7d-02e5-4a00-8b62-9a556aabc7b5">2012-01-12T12:22:55+00:00</AssetStart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>false</LocManualTestRequired>
    <ScenarioTagsTaxHTField0 xmlns="9d035d7d-02e5-4a00-8b62-9a556aabc7b5">
      <Terms xmlns="http://schemas.microsoft.com/office/infopath/2007/PartnerControls"/>
    </ScenarioTagsTaxHTField0>
    <TimesCloned xmlns="9d035d7d-02e5-4a00-8b62-9a556aabc7b5" xsi:nil="true"/>
    <ContentItem xmlns="9d035d7d-02e5-4a00-8b62-9a556aabc7b5" xsi:nil="true"/>
    <UACurrentWords xmlns="9d035d7d-02e5-4a00-8b62-9a556aabc7b5" xsi:nil="true"/>
    <AssetExpire xmlns="9d035d7d-02e5-4a00-8b62-9a556aabc7b5">2035-01-01T00:00:00+00:00</AssetExpire>
    <MachineTranslated xmlns="9d035d7d-02e5-4a00-8b62-9a556aabc7b5">false</MachineTranslated>
    <OutputCachingOn xmlns="9d035d7d-02e5-4a00-8b62-9a556aabc7b5">false</OutputCachingOn>
    <Description0 xmlns="91e8d559-4d54-460d-ba58-5d5027f88b4d" xsi:nil="true"/>
    <CSXUpdate xmlns="9d035d7d-02e5-4a00-8b62-9a556aabc7b5">false</CSXUpdate>
    <FeatureTagsTaxHTField0 xmlns="9d035d7d-02e5-4a00-8b62-9a556aabc7b5">
      <Terms xmlns="http://schemas.microsoft.com/office/infopath/2007/PartnerControls"/>
    </FeatureTagsTaxHTField0>
    <IntlLangReviewer xmlns="9d035d7d-02e5-4a00-8b62-9a556aabc7b5" xsi:nil="true"/>
    <IntlLocPriority xmlns="9d035d7d-02e5-4a00-8b62-9a556aabc7b5" xsi:nil="true"/>
    <CSXSubmissionDate xmlns="9d035d7d-02e5-4a00-8b62-9a556aabc7b5" xsi:nil="true"/>
    <LocMarketGroupTiers2 xmlns="9d035d7d-02e5-4a00-8b62-9a556aabc7b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4E512F-6F98-486E-87ED-DD3B4076CD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9E388A-0653-4454-AE6D-47EFE6848AFC}">
  <ds:schemaRefs>
    <ds:schemaRef ds:uri="http://schemas.microsoft.com/office/2006/documentManagement/types"/>
    <ds:schemaRef ds:uri="9d035d7d-02e5-4a00-8b62-9a556aabc7b5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91e8d559-4d54-460d-ba58-5d5027f88b4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074D4EF-214B-4348-92FC-E4BEE298DB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Выплывающий маркированный список SmartArt</Template>
  <TotalTime>657</TotalTime>
  <Words>1531</Words>
  <Application>Microsoft Office PowerPoint</Application>
  <PresentationFormat>Экран (4:3)</PresentationFormat>
  <Paragraphs>542</Paragraphs>
  <Slides>55</Slides>
  <Notes>55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2" baseType="lpstr">
      <vt:lpstr>Arial</vt:lpstr>
      <vt:lpstr>Calibri</vt:lpstr>
      <vt:lpstr>Franklin Gothic Demi Cond</vt:lpstr>
      <vt:lpstr>Franklin Gothic Medium Cond</vt:lpstr>
      <vt:lpstr>Microsoft Sans Serif</vt:lpstr>
      <vt:lpstr>Times New Roman</vt:lpstr>
      <vt:lpstr>Floating_SmartArt_bullet_list_TP102011613</vt:lpstr>
      <vt:lpstr>  КҮН ТӘРТІБІНДЕ  1. І-тоқсан бойынша білім алушылардың үлгеріміне ағымдық бақылау жүргізудің қорытындысы, ІІ-тоқсанның мақсаты мен міндеттерін айқындау.                                        Сараптамашы: Едильбаева Ж. 2. Электрондық журналдың жүргізілуі және мүмкіндіктері.                                                    ДОТЖО: Саяхат Б. 3.Зорлық зомбылықсыз балалық шақ (Буллинг).                                 Мектеп психологы: Бейсенова Г. 4. Білім алушылардың білім жетістіктеріне мониторинг жүргізу. МОДО (4-9сыныптар).                                               ДОТЖО:Сулейменова Г.  5.Ағымдағы мәселелер.                            Мектеп директоры: Алмагамбетова П.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КҮН ТӘРТІБІНДЕ І тоқсанның бıлıм сапасының мониторингı</dc:title>
  <dc:creator>Sunkar Hairatuly</dc:creator>
  <cp:lastModifiedBy>Sunkar Hairatuly</cp:lastModifiedBy>
  <cp:revision>38</cp:revision>
  <cp:lastPrinted>2022-11-03T09:51:00Z</cp:lastPrinted>
  <dcterms:created xsi:type="dcterms:W3CDTF">2022-11-02T17:09:24Z</dcterms:created>
  <dcterms:modified xsi:type="dcterms:W3CDTF">2022-11-03T18:54:42Z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</Properties>
</file>