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ca Two" panose="020B0604020202020204" charset="0"/>
      <p:regular r:id="rId19"/>
    </p:embeddedFont>
    <p:embeddedFont>
      <p:font typeface="Roca Two Bold" panose="020B0604020202020204" charset="0"/>
      <p:regular r:id="rId20"/>
    </p:embeddedFont>
    <p:embeddedFont>
      <p:font typeface="Roca Two Ultra-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7846541" y="-3643823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64074" y="3238353"/>
            <a:ext cx="9871436" cy="2917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43"/>
              </a:lnSpc>
            </a:pPr>
            <a:r>
              <a:rPr lang="en-US" sz="9700" b="1" spc="291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SOFTWARE ENGINEERING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87477" y="6263558"/>
            <a:ext cx="8024630" cy="71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6"/>
              </a:lnSpc>
              <a:spcBef>
                <a:spcPct val="0"/>
              </a:spcBef>
            </a:pPr>
            <a:r>
              <a:rPr lang="en-US" sz="4218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CLASS CC01 - GROUP 01</a:t>
            </a:r>
          </a:p>
        </p:txBody>
      </p:sp>
      <p:sp>
        <p:nvSpPr>
          <p:cNvPr id="5" name="Freeform 5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678564">
            <a:off x="-625635" y="1430293"/>
            <a:ext cx="9415423" cy="7426415"/>
          </a:xfrm>
          <a:custGeom>
            <a:avLst/>
            <a:gdLst/>
            <a:ahLst/>
            <a:cxnLst/>
            <a:rect l="l" t="t" r="r" b="b"/>
            <a:pathLst>
              <a:path w="9415423" h="7426415">
                <a:moveTo>
                  <a:pt x="0" y="0"/>
                </a:moveTo>
                <a:lnTo>
                  <a:pt x="9415423" y="0"/>
                </a:lnTo>
                <a:lnTo>
                  <a:pt x="9415423" y="7426414"/>
                </a:lnTo>
                <a:lnTo>
                  <a:pt x="0" y="7426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650143"/>
            <a:ext cx="5078445" cy="7608157"/>
          </a:xfrm>
          <a:custGeom>
            <a:avLst/>
            <a:gdLst/>
            <a:ahLst/>
            <a:cxnLst/>
            <a:rect l="l" t="t" r="r" b="b"/>
            <a:pathLst>
              <a:path w="5078445" h="7608157">
                <a:moveTo>
                  <a:pt x="0" y="0"/>
                </a:moveTo>
                <a:lnTo>
                  <a:pt x="5078445" y="0"/>
                </a:lnTo>
                <a:lnTo>
                  <a:pt x="5078445" y="7608157"/>
                </a:lnTo>
                <a:lnTo>
                  <a:pt x="0" y="76081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" b="-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72148" y="423545"/>
            <a:ext cx="12743704" cy="121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8000" b="1" spc="240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ARCHITECTURE DESIGN</a:t>
            </a:r>
          </a:p>
        </p:txBody>
      </p:sp>
      <p:sp>
        <p:nvSpPr>
          <p:cNvPr id="5" name="Freeform 5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77412" y="1785493"/>
            <a:ext cx="10881888" cy="8096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1"/>
              </a:lnSpc>
            </a:pPr>
            <a:r>
              <a:rPr lang="en-US" sz="4100" b="1" spc="123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UI Presentation Strategy:</a:t>
            </a:r>
          </a:p>
          <a:p>
            <a:pPr marL="885197" lvl="1" indent="-442599" algn="l">
              <a:lnSpc>
                <a:spcPts val="5371"/>
              </a:lnSpc>
              <a:buFont typeface="Arial"/>
              <a:buChar char="•"/>
            </a:pPr>
            <a:r>
              <a:rPr lang="en-US" sz="4100" spc="123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Responsive web app and mobile app</a:t>
            </a:r>
          </a:p>
          <a:p>
            <a:pPr marL="885197" lvl="1" indent="-442599" algn="l">
              <a:lnSpc>
                <a:spcPts val="5371"/>
              </a:lnSpc>
              <a:buFont typeface="Arial"/>
              <a:buChar char="•"/>
            </a:pPr>
            <a:r>
              <a:rPr lang="en-US" sz="4100" spc="123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Simple, intuitive interface</a:t>
            </a:r>
          </a:p>
          <a:p>
            <a:pPr algn="l">
              <a:lnSpc>
                <a:spcPts val="5371"/>
              </a:lnSpc>
            </a:pPr>
            <a:r>
              <a:rPr lang="en-US" sz="4100" b="1" spc="123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Data Storage Approach:</a:t>
            </a:r>
          </a:p>
          <a:p>
            <a:pPr marL="885197" lvl="1" indent="-442599" algn="l">
              <a:lnSpc>
                <a:spcPts val="5371"/>
              </a:lnSpc>
              <a:buFont typeface="Arial"/>
              <a:buChar char="•"/>
            </a:pPr>
            <a:r>
              <a:rPr lang="en-US" sz="4100" spc="123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Relational database</a:t>
            </a:r>
          </a:p>
          <a:p>
            <a:pPr marL="885197" lvl="1" indent="-442599" algn="l">
              <a:lnSpc>
                <a:spcPts val="5371"/>
              </a:lnSpc>
              <a:buFont typeface="Arial"/>
              <a:buChar char="•"/>
            </a:pPr>
            <a:r>
              <a:rPr lang="en-US" sz="4100" spc="123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Scalable for large student bases</a:t>
            </a:r>
          </a:p>
          <a:p>
            <a:pPr algn="l">
              <a:lnSpc>
                <a:spcPts val="5371"/>
              </a:lnSpc>
            </a:pPr>
            <a:r>
              <a:rPr lang="en-US" sz="4100" b="1" spc="123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API Management:</a:t>
            </a:r>
          </a:p>
          <a:p>
            <a:pPr marL="885197" lvl="1" indent="-442599" algn="l">
              <a:lnSpc>
                <a:spcPts val="5371"/>
              </a:lnSpc>
              <a:buFont typeface="Arial"/>
              <a:buChar char="•"/>
            </a:pPr>
            <a:r>
              <a:rPr lang="en-US" sz="4100" spc="123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Secure external service interaction via REST APIs for HCMUT_SSO and BKPay (payment).</a:t>
            </a:r>
          </a:p>
          <a:p>
            <a:pPr marL="885197" lvl="1" indent="-442599" algn="l">
              <a:lnSpc>
                <a:spcPts val="5371"/>
              </a:lnSpc>
              <a:buFont typeface="Arial"/>
              <a:buChar char="•"/>
            </a:pPr>
            <a:r>
              <a:rPr lang="en-US" sz="4100" spc="123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API Gateway ensures efficient routing, logging, and error handling.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59254" y="4538345"/>
            <a:ext cx="3323523" cy="1210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8000" b="1" spc="24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DEMO</a:t>
            </a:r>
          </a:p>
        </p:txBody>
      </p:sp>
      <p:sp>
        <p:nvSpPr>
          <p:cNvPr id="3" name="Freeform 3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15928" y="423545"/>
            <a:ext cx="7256145" cy="121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8000" b="1" spc="24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633855"/>
            <a:ext cx="8115300" cy="476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8"/>
              </a:lnSpc>
            </a:pPr>
            <a:r>
              <a:rPr lang="en-US" sz="3200" b="1" spc="96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What have been done:</a:t>
            </a:r>
          </a:p>
          <a:p>
            <a:pPr marL="690885" lvl="1" indent="-345443" algn="l">
              <a:lnSpc>
                <a:spcPts val="3808"/>
              </a:lnSpc>
              <a:buFont typeface="Arial"/>
              <a:buChar char="•"/>
            </a:pPr>
            <a:r>
              <a:rPr lang="en-US" sz="3200" spc="96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System Architecture: Designed a robust layered architecture for HCMUT-SSPS</a:t>
            </a:r>
          </a:p>
          <a:p>
            <a:pPr marL="690885" lvl="1" indent="-345443" algn="l">
              <a:lnSpc>
                <a:spcPts val="3808"/>
              </a:lnSpc>
              <a:buFont typeface="Arial"/>
              <a:buChar char="•"/>
            </a:pPr>
            <a:r>
              <a:rPr lang="en-US" sz="3200" spc="96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Core Features: Implemented printing feature, including document upload, printing configuration, quota management</a:t>
            </a:r>
          </a:p>
          <a:p>
            <a:pPr marL="690885" lvl="1" indent="-345443" algn="l">
              <a:lnSpc>
                <a:spcPts val="3808"/>
              </a:lnSpc>
              <a:spcBef>
                <a:spcPct val="0"/>
              </a:spcBef>
              <a:buFont typeface="Arial"/>
              <a:buChar char="•"/>
            </a:pPr>
            <a:r>
              <a:rPr lang="en-US" sz="3200" spc="96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User Interface: Developed an MVP with a responsive web design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63202" y="1633855"/>
            <a:ext cx="8115300" cy="3814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8"/>
              </a:lnSpc>
            </a:pPr>
            <a:r>
              <a:rPr lang="en-US" sz="3200" b="1" spc="96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What couldn’t be done:</a:t>
            </a:r>
          </a:p>
          <a:p>
            <a:pPr marL="690885" lvl="1" indent="-345443" algn="l">
              <a:lnSpc>
                <a:spcPts val="3808"/>
              </a:lnSpc>
              <a:buFont typeface="Arial"/>
              <a:buChar char="•"/>
            </a:pPr>
            <a:r>
              <a:rPr lang="en-US" sz="3200" spc="96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Advanced features like remote management of printers and detailed analytics reports are not fully implemented due to time constraint</a:t>
            </a:r>
          </a:p>
          <a:p>
            <a:pPr marL="690885" lvl="1" indent="-345443" algn="l">
              <a:lnSpc>
                <a:spcPts val="3808"/>
              </a:lnSpc>
              <a:spcBef>
                <a:spcPct val="0"/>
              </a:spcBef>
              <a:buFont typeface="Arial"/>
              <a:buChar char="•"/>
            </a:pPr>
            <a:r>
              <a:rPr lang="en-US" sz="3200" spc="96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Limited testing due to resource constraints</a:t>
            </a:r>
          </a:p>
        </p:txBody>
      </p:sp>
      <p:sp>
        <p:nvSpPr>
          <p:cNvPr id="6" name="Freeform 6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6636512"/>
            <a:ext cx="16127557" cy="2861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8"/>
              </a:lnSpc>
            </a:pPr>
            <a:r>
              <a:rPr lang="en-US" sz="3200" b="1" spc="96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Lesson learned</a:t>
            </a:r>
            <a:r>
              <a:rPr lang="en-US" sz="3200" spc="96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:</a:t>
            </a:r>
          </a:p>
          <a:p>
            <a:pPr marL="690881" lvl="1" indent="-345440" algn="l">
              <a:lnSpc>
                <a:spcPts val="3808"/>
              </a:lnSpc>
              <a:buFont typeface="Arial"/>
              <a:buChar char="•"/>
            </a:pPr>
            <a:r>
              <a:rPr lang="en-US" sz="3200" spc="96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Development: Experience the process to develope a software</a:t>
            </a:r>
          </a:p>
          <a:p>
            <a:pPr marL="690881" lvl="1" indent="-345440" algn="l">
              <a:lnSpc>
                <a:spcPts val="3808"/>
              </a:lnSpc>
              <a:buFont typeface="Arial"/>
              <a:buChar char="•"/>
            </a:pPr>
            <a:r>
              <a:rPr lang="en-US" sz="3200" spc="96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Planning: Clear requirement definitions and milestones are crucial for timely delivery</a:t>
            </a:r>
          </a:p>
          <a:p>
            <a:pPr marL="690881" lvl="1" indent="-345440" algn="l">
              <a:lnSpc>
                <a:spcPts val="3808"/>
              </a:lnSpc>
              <a:spcBef>
                <a:spcPct val="0"/>
              </a:spcBef>
              <a:buFont typeface="Arial"/>
              <a:buChar char="•"/>
            </a:pPr>
            <a:r>
              <a:rPr lang="en-US" sz="3200" spc="96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Communication: Effective communication between team members to make a smooth development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12122" y="3938270"/>
            <a:ext cx="11463757" cy="2410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8000" b="1" spc="24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THANK YOU FOR YOUR ATTENTION!</a:t>
            </a:r>
          </a:p>
        </p:txBody>
      </p:sp>
      <p:sp>
        <p:nvSpPr>
          <p:cNvPr id="3" name="Freeform 3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24600" y="1145346"/>
            <a:ext cx="5301570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6"/>
              </a:lnSpc>
              <a:spcBef>
                <a:spcPct val="0"/>
              </a:spcBef>
            </a:pPr>
            <a:r>
              <a:rPr lang="en-US" sz="7400" b="1" spc="222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MEMBERS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116326"/>
            <a:ext cx="16230600" cy="4894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1. Bùi Phạm Thái An – 2052358</a:t>
            </a:r>
          </a:p>
          <a:p>
            <a:pPr algn="ctr">
              <a:lnSpc>
                <a:spcPts val="7840"/>
              </a:lnSpc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2. Cao Quế Phương – 2252652</a:t>
            </a:r>
          </a:p>
          <a:p>
            <a:pPr algn="ctr">
              <a:lnSpc>
                <a:spcPts val="7840"/>
              </a:lnSpc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3. Đặng Duy Tiến – 2252808</a:t>
            </a:r>
          </a:p>
          <a:p>
            <a:pPr algn="ctr">
              <a:lnSpc>
                <a:spcPts val="7840"/>
              </a:lnSpc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4. Đào Thị Hà An – 2252002</a:t>
            </a:r>
          </a:p>
          <a:p>
            <a:pPr algn="ctr">
              <a:lnSpc>
                <a:spcPts val="7840"/>
              </a:lnSpc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5. Đinh Bá Khánh – 2252323</a:t>
            </a:r>
          </a:p>
        </p:txBody>
      </p:sp>
      <p:sp>
        <p:nvSpPr>
          <p:cNvPr id="5" name="Freeform 5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29200" y="433070"/>
            <a:ext cx="8069967" cy="1131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6"/>
              </a:lnSpc>
              <a:spcBef>
                <a:spcPct val="0"/>
              </a:spcBef>
            </a:pPr>
            <a:r>
              <a:rPr lang="en-US" sz="7400" b="1" spc="222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57275" y="1839976"/>
            <a:ext cx="16230600" cy="6607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1"/>
              </a:lnSpc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Purpose: Streamline document printing for students across HCMUT campuses.</a:t>
            </a:r>
          </a:p>
          <a:p>
            <a:pPr algn="l">
              <a:lnSpc>
                <a:spcPts val="5831"/>
              </a:lnSpc>
            </a:pPr>
            <a:endParaRPr lang="en-US" sz="4900" spc="147">
              <a:solidFill>
                <a:srgbClr val="000000"/>
              </a:solidFill>
              <a:latin typeface="Roca Two"/>
              <a:ea typeface="Roca Two"/>
              <a:cs typeface="Roca Two"/>
              <a:sym typeface="Roca Two"/>
            </a:endParaRPr>
          </a:p>
          <a:p>
            <a:pPr algn="l">
              <a:lnSpc>
                <a:spcPts val="5831"/>
              </a:lnSpc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Features:</a:t>
            </a:r>
          </a:p>
          <a:p>
            <a:pPr marL="1057913" lvl="1" indent="-528956" algn="l">
              <a:lnSpc>
                <a:spcPts val="5831"/>
              </a:lnSpc>
              <a:buFont typeface="Arial"/>
              <a:buChar char="•"/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Upload and print documents with customizable properties.</a:t>
            </a:r>
          </a:p>
          <a:p>
            <a:pPr marL="1057913" lvl="1" indent="-528956" algn="l">
              <a:lnSpc>
                <a:spcPts val="5831"/>
              </a:lnSpc>
              <a:buFont typeface="Arial"/>
              <a:buChar char="•"/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Manage printing accounts with default and purchasable page quotas.</a:t>
            </a:r>
          </a:p>
          <a:p>
            <a:pPr marL="1057913" lvl="1" indent="-528956" algn="l">
              <a:lnSpc>
                <a:spcPts val="5831"/>
              </a:lnSpc>
              <a:spcBef>
                <a:spcPct val="0"/>
              </a:spcBef>
              <a:buFont typeface="Arial"/>
              <a:buChar char="•"/>
            </a:pPr>
            <a:r>
              <a:rPr lang="en-US" sz="4900" spc="147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Monitor and review printing history and usage.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112368"/>
            <a:ext cx="5145932" cy="5145932"/>
          </a:xfrm>
          <a:custGeom>
            <a:avLst/>
            <a:gdLst/>
            <a:ahLst/>
            <a:cxnLst/>
            <a:rect l="l" t="t" r="r" b="b"/>
            <a:pathLst>
              <a:path w="5145932" h="5145932">
                <a:moveTo>
                  <a:pt x="0" y="0"/>
                </a:moveTo>
                <a:lnTo>
                  <a:pt x="5145932" y="0"/>
                </a:lnTo>
                <a:lnTo>
                  <a:pt x="5145932" y="5145932"/>
                </a:lnTo>
                <a:lnTo>
                  <a:pt x="0" y="514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74415" y="433070"/>
            <a:ext cx="15739170" cy="105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0"/>
              </a:lnSpc>
              <a:spcBef>
                <a:spcPct val="0"/>
              </a:spcBef>
            </a:pPr>
            <a:r>
              <a:rPr lang="en-US" sz="7000" b="1" spc="21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STAKEHOLDERS &amp; KEY BENEFITS</a:t>
            </a:r>
          </a:p>
        </p:txBody>
      </p:sp>
      <p:sp>
        <p:nvSpPr>
          <p:cNvPr id="5" name="Freeform 5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420913" y="4393927"/>
            <a:ext cx="10838387" cy="3891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17"/>
              </a:lnSpc>
            </a:pPr>
            <a:r>
              <a:rPr lang="en-US" sz="4300" b="1" spc="129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Key benefit:</a:t>
            </a:r>
          </a:p>
          <a:p>
            <a:pPr marL="928376" lvl="1" indent="-464188" algn="l">
              <a:lnSpc>
                <a:spcPts val="5117"/>
              </a:lnSpc>
              <a:buFont typeface="Arial"/>
              <a:buChar char="•"/>
            </a:pPr>
            <a:r>
              <a:rPr lang="en-US" sz="4300" spc="12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Hassle-free, on-campus printing.</a:t>
            </a:r>
          </a:p>
          <a:p>
            <a:pPr marL="928376" lvl="1" indent="-464188" algn="l">
              <a:lnSpc>
                <a:spcPts val="5117"/>
              </a:lnSpc>
              <a:buFont typeface="Arial"/>
              <a:buChar char="•"/>
            </a:pPr>
            <a:r>
              <a:rPr lang="en-US" sz="4300" spc="12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Controlled usage and account management.</a:t>
            </a:r>
          </a:p>
          <a:p>
            <a:pPr marL="928376" lvl="1" indent="-464188" algn="l">
              <a:lnSpc>
                <a:spcPts val="5117"/>
              </a:lnSpc>
              <a:buFont typeface="Arial"/>
              <a:buChar char="•"/>
            </a:pPr>
            <a:r>
              <a:rPr lang="en-US" sz="4300" spc="12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Automated reporting for enhanced system oversight.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4826" y="2410587"/>
            <a:ext cx="17018347" cy="653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7"/>
              </a:lnSpc>
              <a:spcBef>
                <a:spcPct val="0"/>
              </a:spcBef>
            </a:pPr>
            <a:r>
              <a:rPr lang="en-US" sz="4300" b="1" spc="129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Stakeholder:</a:t>
            </a:r>
            <a:r>
              <a:rPr lang="en-US" sz="4300" spc="12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students, Student Printing Service Officer (SPSO)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45060" y="3480238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33070"/>
            <a:ext cx="18288000" cy="211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0"/>
              </a:lnSpc>
              <a:spcBef>
                <a:spcPct val="0"/>
              </a:spcBef>
            </a:pPr>
            <a:r>
              <a:rPr lang="en-US" sz="7000" b="1" spc="21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FUNCTIONAL &amp; NON-FUNTIONAL REQUIREMENT</a:t>
            </a:r>
          </a:p>
        </p:txBody>
      </p:sp>
      <p:sp>
        <p:nvSpPr>
          <p:cNvPr id="5" name="Freeform 5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980361" y="2835745"/>
            <a:ext cx="8278939" cy="702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0"/>
              </a:lnSpc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Student:</a:t>
            </a:r>
          </a:p>
          <a:p>
            <a:pPr marL="863603" lvl="1" indent="-431801" algn="l">
              <a:lnSpc>
                <a:spcPts val="556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Print document</a:t>
            </a:r>
          </a:p>
          <a:p>
            <a:pPr marL="863603" lvl="1" indent="-431801" algn="l">
              <a:lnSpc>
                <a:spcPts val="556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View printing log</a:t>
            </a:r>
          </a:p>
          <a:p>
            <a:pPr marL="863603" lvl="1" indent="-431801" algn="l">
              <a:lnSpc>
                <a:spcPts val="556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View page balance</a:t>
            </a:r>
          </a:p>
          <a:p>
            <a:pPr marL="863603" lvl="1" indent="-431801" algn="l">
              <a:lnSpc>
                <a:spcPts val="556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Buy more page</a:t>
            </a:r>
          </a:p>
          <a:p>
            <a:pPr algn="l">
              <a:lnSpc>
                <a:spcPts val="5560"/>
              </a:lnSpc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SPSO:</a:t>
            </a:r>
          </a:p>
          <a:p>
            <a:pPr marL="863603" lvl="1" indent="-431801" algn="l">
              <a:lnSpc>
                <a:spcPts val="556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View student printing history</a:t>
            </a:r>
          </a:p>
          <a:p>
            <a:pPr marL="863603" lvl="1" indent="-431801" algn="l">
              <a:lnSpc>
                <a:spcPts val="556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Manage printers</a:t>
            </a:r>
          </a:p>
          <a:p>
            <a:pPr marL="863603" lvl="1" indent="-431801" algn="l">
              <a:lnSpc>
                <a:spcPts val="556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Manage files type</a:t>
            </a:r>
          </a:p>
          <a:p>
            <a:pPr marL="863603" lvl="1" indent="-431801" algn="l">
              <a:lnSpc>
                <a:spcPts val="556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View periodical reports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4967" y="2546985"/>
            <a:ext cx="7298248" cy="7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1"/>
              </a:lnSpc>
              <a:spcBef>
                <a:spcPct val="0"/>
              </a:spcBef>
            </a:pPr>
            <a:r>
              <a:rPr lang="en-US" sz="4799" b="1" spc="143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Funtional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45060" y="3480238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33070"/>
            <a:ext cx="18288000" cy="211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0"/>
              </a:lnSpc>
              <a:spcBef>
                <a:spcPct val="0"/>
              </a:spcBef>
            </a:pPr>
            <a:r>
              <a:rPr lang="en-US" sz="7000" b="1" spc="21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FUNCTIONAL &amp; NON-FUNTIONAL REQUIREMENT (CONT.)</a:t>
            </a:r>
          </a:p>
        </p:txBody>
      </p:sp>
      <p:sp>
        <p:nvSpPr>
          <p:cNvPr id="5" name="Freeform 5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523122" y="3770903"/>
            <a:ext cx="10335513" cy="509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4" lvl="1" indent="-410212" algn="l">
              <a:lnSpc>
                <a:spcPts val="5054"/>
              </a:lnSpc>
              <a:buFont typeface="Arial"/>
              <a:buChar char="•"/>
            </a:pPr>
            <a:r>
              <a:rPr lang="en-US" sz="3800" spc="114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Implemented as web-base and mobile application</a:t>
            </a:r>
          </a:p>
          <a:p>
            <a:pPr marL="820424" lvl="1" indent="-410212" algn="l">
              <a:lnSpc>
                <a:spcPts val="5054"/>
              </a:lnSpc>
              <a:buFont typeface="Arial"/>
              <a:buChar char="•"/>
            </a:pPr>
            <a:r>
              <a:rPr lang="en-US" sz="3800" spc="114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Available 24/7, except for maintenance period</a:t>
            </a:r>
          </a:p>
          <a:p>
            <a:pPr marL="820424" lvl="1" indent="-410212" algn="l">
              <a:lnSpc>
                <a:spcPts val="5054"/>
              </a:lnSpc>
              <a:buFont typeface="Arial"/>
              <a:buChar char="•"/>
            </a:pPr>
            <a:r>
              <a:rPr lang="en-US" sz="3800" spc="114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Available for concurrent 100 000 users</a:t>
            </a:r>
          </a:p>
          <a:p>
            <a:pPr marL="820424" lvl="1" indent="-410212" algn="l">
              <a:lnSpc>
                <a:spcPts val="5054"/>
              </a:lnSpc>
              <a:buFont typeface="Arial"/>
              <a:buChar char="•"/>
            </a:pPr>
            <a:r>
              <a:rPr lang="en-US" sz="3800" spc="114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Each printer serves only 1 user per time</a:t>
            </a:r>
          </a:p>
          <a:p>
            <a:pPr marL="820424" lvl="1" indent="-410212" algn="l">
              <a:lnSpc>
                <a:spcPts val="5054"/>
              </a:lnSpc>
              <a:buFont typeface="Arial"/>
              <a:buChar char="•"/>
            </a:pPr>
            <a:r>
              <a:rPr lang="en-US" sz="3800" spc="114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All users must be authenticated before</a:t>
            </a:r>
          </a:p>
          <a:p>
            <a:pPr marL="820424" lvl="1" indent="-410212" algn="l">
              <a:lnSpc>
                <a:spcPts val="5054"/>
              </a:lnSpc>
              <a:buFont typeface="Arial"/>
              <a:buChar char="•"/>
            </a:pPr>
            <a:r>
              <a:rPr lang="en-US" sz="3800" spc="114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Payment method is made online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1021" y="2648613"/>
            <a:ext cx="8648331" cy="7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1"/>
              </a:lnSpc>
              <a:spcBef>
                <a:spcPct val="0"/>
              </a:spcBef>
            </a:pPr>
            <a:r>
              <a:rPr lang="en-US" sz="4799" b="1" spc="143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Non-funtional requirements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106684"/>
            <a:ext cx="7475240" cy="6073633"/>
          </a:xfrm>
          <a:custGeom>
            <a:avLst/>
            <a:gdLst/>
            <a:ahLst/>
            <a:cxnLst/>
            <a:rect l="l" t="t" r="r" b="b"/>
            <a:pathLst>
              <a:path w="7475240" h="6073633">
                <a:moveTo>
                  <a:pt x="0" y="0"/>
                </a:moveTo>
                <a:lnTo>
                  <a:pt x="7475240" y="0"/>
                </a:lnTo>
                <a:lnTo>
                  <a:pt x="7475240" y="6073632"/>
                </a:lnTo>
                <a:lnTo>
                  <a:pt x="0" y="60736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33800" y="423545"/>
            <a:ext cx="10707529" cy="1210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8000" b="1" spc="24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SYSTEM MODELING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3311271"/>
            <a:ext cx="8115300" cy="431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5400" spc="162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Use case diagram</a:t>
            </a:r>
          </a:p>
          <a:p>
            <a:pPr algn="l">
              <a:lnSpc>
                <a:spcPts val="8640"/>
              </a:lnSpc>
            </a:pPr>
            <a:r>
              <a:rPr lang="en-US" sz="5400" spc="162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Activity diagram</a:t>
            </a:r>
          </a:p>
          <a:p>
            <a:pPr algn="l">
              <a:lnSpc>
                <a:spcPts val="8640"/>
              </a:lnSpc>
            </a:pPr>
            <a:r>
              <a:rPr lang="en-US" sz="5400" spc="162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Sequence diagram</a:t>
            </a:r>
          </a:p>
          <a:p>
            <a:pPr algn="l">
              <a:lnSpc>
                <a:spcPts val="8640"/>
              </a:lnSpc>
            </a:pPr>
            <a:r>
              <a:rPr lang="en-US" sz="5400" spc="162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Class diagram</a:t>
            </a:r>
          </a:p>
        </p:txBody>
      </p:sp>
      <p:sp>
        <p:nvSpPr>
          <p:cNvPr id="6" name="Freeform 6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72101" y="1669102"/>
            <a:ext cx="12943798" cy="7589198"/>
          </a:xfrm>
          <a:custGeom>
            <a:avLst/>
            <a:gdLst/>
            <a:ahLst/>
            <a:cxnLst/>
            <a:rect l="l" t="t" r="r" b="b"/>
            <a:pathLst>
              <a:path w="12943798" h="7589198">
                <a:moveTo>
                  <a:pt x="0" y="0"/>
                </a:moveTo>
                <a:lnTo>
                  <a:pt x="12943798" y="0"/>
                </a:lnTo>
                <a:lnTo>
                  <a:pt x="12943798" y="7589198"/>
                </a:lnTo>
                <a:lnTo>
                  <a:pt x="0" y="7589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47801" y="423545"/>
            <a:ext cx="15286136" cy="1210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8000" b="1" spc="24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SYSTEM USECASE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88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586602" y="-2719480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450741"/>
            <a:ext cx="8659067" cy="5385517"/>
          </a:xfrm>
          <a:custGeom>
            <a:avLst/>
            <a:gdLst/>
            <a:ahLst/>
            <a:cxnLst/>
            <a:rect l="l" t="t" r="r" b="b"/>
            <a:pathLst>
              <a:path w="8659067" h="5385517">
                <a:moveTo>
                  <a:pt x="0" y="0"/>
                </a:moveTo>
                <a:lnTo>
                  <a:pt x="8659067" y="0"/>
                </a:lnTo>
                <a:lnTo>
                  <a:pt x="8659067" y="5385518"/>
                </a:lnTo>
                <a:lnTo>
                  <a:pt x="0" y="538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25498" y="423545"/>
            <a:ext cx="16133802" cy="121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8000" b="1" spc="24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PRINTING PROCESS USECASE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10002" y="2842507"/>
            <a:ext cx="7368833" cy="556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4000" b="1" spc="120">
                <a:solidFill>
                  <a:srgbClr val="000000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Details:</a:t>
            </a:r>
          </a:p>
          <a:p>
            <a:pPr marL="863651" lvl="1" indent="-431826" algn="l">
              <a:lnSpc>
                <a:spcPts val="668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Print a document</a:t>
            </a:r>
          </a:p>
          <a:p>
            <a:pPr marL="863651" lvl="1" indent="-431826" algn="l">
              <a:lnSpc>
                <a:spcPts val="668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Upload document</a:t>
            </a:r>
          </a:p>
          <a:p>
            <a:pPr marL="863651" lvl="1" indent="-431826" algn="l">
              <a:lnSpc>
                <a:spcPts val="668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Specify printing properties</a:t>
            </a:r>
          </a:p>
          <a:p>
            <a:pPr marL="863651" lvl="1" indent="-431826" algn="l">
              <a:lnSpc>
                <a:spcPts val="668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Choose printer</a:t>
            </a:r>
          </a:p>
          <a:p>
            <a:pPr marL="863651" lvl="1" indent="-431826" algn="l">
              <a:lnSpc>
                <a:spcPts val="6680"/>
              </a:lnSpc>
              <a:buFont typeface="Arial"/>
              <a:buChar char="•"/>
            </a:pPr>
            <a:r>
              <a:rPr lang="en-US" sz="4000" spc="12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Check page balance</a:t>
            </a:r>
          </a:p>
        </p:txBody>
      </p:sp>
      <p:sp>
        <p:nvSpPr>
          <p:cNvPr id="6" name="Freeform 6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Roca Two Ultra-Bold</vt:lpstr>
      <vt:lpstr>Arial</vt:lpstr>
      <vt:lpstr>Roca Two</vt:lpstr>
      <vt:lpstr>Calibri</vt:lpstr>
      <vt:lpstr>Roca Two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cp:lastModifiedBy>An Bùi</cp:lastModifiedBy>
  <cp:revision>2</cp:revision>
  <dcterms:created xsi:type="dcterms:W3CDTF">2006-08-16T00:00:00Z</dcterms:created>
  <dcterms:modified xsi:type="dcterms:W3CDTF">2024-12-12T03:40:05Z</dcterms:modified>
  <dc:identifier>DAGY5W6UOP8</dc:identifier>
</cp:coreProperties>
</file>