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D809CF-AB89-47AC-A6A5-E46943F121AF}" type="datetimeFigureOut">
              <a:rPr lang="en-KE" smtClean="0"/>
              <a:t>24/11/2024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8518A22-6F1A-4B3D-B5F9-E57721D474F8}"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96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809CF-AB89-47AC-A6A5-E46943F121AF}" type="datetimeFigureOut">
              <a:rPr lang="en-KE" smtClean="0"/>
              <a:t>24/11/2024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28386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809CF-AB89-47AC-A6A5-E46943F121AF}" type="datetimeFigureOut">
              <a:rPr lang="en-KE" smtClean="0"/>
              <a:t>24/11/2024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98992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809CF-AB89-47AC-A6A5-E46943F121AF}" type="datetimeFigureOut">
              <a:rPr lang="en-KE" smtClean="0"/>
              <a:t>24/11/2024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245552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809CF-AB89-47AC-A6A5-E46943F121AF}" type="datetimeFigureOut">
              <a:rPr lang="en-KE" smtClean="0"/>
              <a:t>24/11/2024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18518A22-6F1A-4B3D-B5F9-E57721D474F8}" type="slidenum">
              <a:rPr lang="en-KE" smtClean="0"/>
              <a:t>‹#›</a:t>
            </a:fld>
            <a:endParaRPr lang="en-K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4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D809CF-AB89-47AC-A6A5-E46943F121AF}" type="datetimeFigureOut">
              <a:rPr lang="en-KE" smtClean="0"/>
              <a:t>24/11/2024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27111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D809CF-AB89-47AC-A6A5-E46943F121AF}" type="datetimeFigureOut">
              <a:rPr lang="en-KE" smtClean="0"/>
              <a:t>24/11/2024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356458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D809CF-AB89-47AC-A6A5-E46943F121AF}" type="datetimeFigureOut">
              <a:rPr lang="en-KE" smtClean="0"/>
              <a:t>24/11/2024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250024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D809CF-AB89-47AC-A6A5-E46943F121AF}" type="datetimeFigureOut">
              <a:rPr lang="en-KE" smtClean="0"/>
              <a:t>24/11/2024</a:t>
            </a:fld>
            <a:endParaRPr lang="en-K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KE"/>
          </a:p>
        </p:txBody>
      </p:sp>
      <p:sp>
        <p:nvSpPr>
          <p:cNvPr id="9" name="Slide Number Placeholder 8"/>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158115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D809CF-AB89-47AC-A6A5-E46943F121AF}" type="datetimeFigureOut">
              <a:rPr lang="en-KE" smtClean="0"/>
              <a:t>24/11/2024</a:t>
            </a:fld>
            <a:endParaRPr lang="en-K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K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518A22-6F1A-4B3D-B5F9-E57721D474F8}" type="slidenum">
              <a:rPr lang="en-KE" smtClean="0"/>
              <a:t>‹#›</a:t>
            </a:fld>
            <a:endParaRPr lang="en-KE"/>
          </a:p>
        </p:txBody>
      </p:sp>
    </p:spTree>
    <p:extLst>
      <p:ext uri="{BB962C8B-B14F-4D97-AF65-F5344CB8AC3E}">
        <p14:creationId xmlns:p14="http://schemas.microsoft.com/office/powerpoint/2010/main" val="169503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809CF-AB89-47AC-A6A5-E46943F121AF}" type="datetimeFigureOut">
              <a:rPr lang="en-KE" smtClean="0"/>
              <a:t>24/11/2024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18518A22-6F1A-4B3D-B5F9-E57721D474F8}" type="slidenum">
              <a:rPr lang="en-KE" smtClean="0"/>
              <a:t>‹#›</a:t>
            </a:fld>
            <a:endParaRPr lang="en-KE"/>
          </a:p>
        </p:txBody>
      </p:sp>
    </p:spTree>
    <p:extLst>
      <p:ext uri="{BB962C8B-B14F-4D97-AF65-F5344CB8AC3E}">
        <p14:creationId xmlns:p14="http://schemas.microsoft.com/office/powerpoint/2010/main" val="308503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D809CF-AB89-47AC-A6A5-E46943F121AF}" type="datetimeFigureOut">
              <a:rPr lang="en-KE" smtClean="0"/>
              <a:t>24/11/2024</a:t>
            </a:fld>
            <a:endParaRPr lang="en-K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K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518A22-6F1A-4B3D-B5F9-E57721D474F8}" type="slidenum">
              <a:rPr lang="en-KE" smtClean="0"/>
              <a:t>‹#›</a:t>
            </a:fld>
            <a:endParaRPr lang="en-K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77586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rcy-Kangangi/-Analysis-on-Safest-Aircrafts-to-Purcha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AAF4-39ED-9803-D66D-632F9510A1F5}"/>
              </a:ext>
            </a:extLst>
          </p:cNvPr>
          <p:cNvSpPr>
            <a:spLocks noGrp="1"/>
          </p:cNvSpPr>
          <p:nvPr>
            <p:ph type="ctrTitle"/>
          </p:nvPr>
        </p:nvSpPr>
        <p:spPr>
          <a:xfrm>
            <a:off x="1066800" y="1015797"/>
            <a:ext cx="10577804" cy="2142868"/>
          </a:xfrm>
        </p:spPr>
        <p:txBody>
          <a:bodyPr>
            <a:normAutofit fontScale="90000"/>
          </a:bodyPr>
          <a:lstStyle/>
          <a:p>
            <a:br>
              <a:rPr lang="en-US" b="1" i="1" dirty="0"/>
            </a:br>
            <a:br>
              <a:rPr lang="en-US" b="1" i="1" dirty="0"/>
            </a:br>
            <a:r>
              <a:rPr lang="en-US" sz="7300" b="1" dirty="0"/>
              <a:t>Analysis of Aircraft Purchase Options and Risks</a:t>
            </a:r>
            <a:br>
              <a:rPr lang="en-US" sz="7300" b="1" dirty="0"/>
            </a:br>
            <a:endParaRPr lang="en-KE" sz="7300" b="1" dirty="0"/>
          </a:p>
        </p:txBody>
      </p:sp>
      <p:sp>
        <p:nvSpPr>
          <p:cNvPr id="3" name="Subtitle 2">
            <a:extLst>
              <a:ext uri="{FF2B5EF4-FFF2-40B4-BE49-F238E27FC236}">
                <a16:creationId xmlns:a16="http://schemas.microsoft.com/office/drawing/2014/main" id="{694DFB94-A277-3D0E-D728-859E5A131D23}"/>
              </a:ext>
            </a:extLst>
          </p:cNvPr>
          <p:cNvSpPr>
            <a:spLocks noGrp="1"/>
          </p:cNvSpPr>
          <p:nvPr>
            <p:ph type="subTitle" idx="1"/>
          </p:nvPr>
        </p:nvSpPr>
        <p:spPr>
          <a:xfrm>
            <a:off x="1066800" y="3335946"/>
            <a:ext cx="10058400" cy="1833213"/>
          </a:xfrm>
        </p:spPr>
        <p:txBody>
          <a:bodyPr>
            <a:normAutofit fontScale="25000" lnSpcReduction="20000"/>
          </a:bodyPr>
          <a:lstStyle/>
          <a:p>
            <a:r>
              <a:rPr lang="en-US" sz="7200" i="1" dirty="0"/>
              <a:t>Using Aviation Data (1962–2023)</a:t>
            </a:r>
          </a:p>
          <a:p>
            <a:r>
              <a:rPr lang="en-US" sz="7200" i="1" dirty="0"/>
              <a:t>From :National Transportation Safety Board</a:t>
            </a:r>
          </a:p>
          <a:p>
            <a:endParaRPr lang="en-US" sz="7200" i="1" dirty="0"/>
          </a:p>
          <a:p>
            <a:r>
              <a:rPr lang="en-US" sz="7200" i="1" dirty="0"/>
              <a:t>Presented by: Mercy Kangangi</a:t>
            </a:r>
          </a:p>
          <a:p>
            <a:r>
              <a:rPr lang="en-US" sz="7200" i="1" dirty="0" err="1"/>
              <a:t>Github:</a:t>
            </a:r>
            <a:r>
              <a:rPr lang="en-US" sz="7200" i="1" dirty="0" err="1">
                <a:hlinkClick r:id="rId2"/>
              </a:rPr>
              <a:t>Link</a:t>
            </a:r>
            <a:endParaRPr lang="en-US" sz="7200" i="1" dirty="0"/>
          </a:p>
          <a:p>
            <a:endParaRPr lang="en-US" i="1" dirty="0"/>
          </a:p>
          <a:p>
            <a:endParaRPr lang="en-KE" dirty="0"/>
          </a:p>
        </p:txBody>
      </p:sp>
    </p:spTree>
    <p:extLst>
      <p:ext uri="{BB962C8B-B14F-4D97-AF65-F5344CB8AC3E}">
        <p14:creationId xmlns:p14="http://schemas.microsoft.com/office/powerpoint/2010/main" val="70342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AA4A-D46F-D23F-6B0F-1EBD1CBF4C1B}"/>
              </a:ext>
            </a:extLst>
          </p:cNvPr>
          <p:cNvSpPr>
            <a:spLocks noGrp="1"/>
          </p:cNvSpPr>
          <p:nvPr>
            <p:ph type="title"/>
          </p:nvPr>
        </p:nvSpPr>
        <p:spPr/>
        <p:txBody>
          <a:bodyPr/>
          <a:lstStyle/>
          <a:p>
            <a:pPr algn="ctr"/>
            <a:r>
              <a:rPr lang="en-US" b="1" dirty="0"/>
              <a:t>Key Findings</a:t>
            </a:r>
            <a:endParaRPr lang="en-KE" dirty="0"/>
          </a:p>
        </p:txBody>
      </p:sp>
      <p:sp>
        <p:nvSpPr>
          <p:cNvPr id="3" name="Content Placeholder 2">
            <a:extLst>
              <a:ext uri="{FF2B5EF4-FFF2-40B4-BE49-F238E27FC236}">
                <a16:creationId xmlns:a16="http://schemas.microsoft.com/office/drawing/2014/main" id="{F9D6C4BB-DAD7-655B-D39C-5CF99279555B}"/>
              </a:ext>
            </a:extLst>
          </p:cNvPr>
          <p:cNvSpPr>
            <a:spLocks noGrp="1"/>
          </p:cNvSpPr>
          <p:nvPr>
            <p:ph idx="1"/>
          </p:nvPr>
        </p:nvSpPr>
        <p:spPr/>
        <p:txBody>
          <a:bodyPr/>
          <a:lstStyle/>
          <a:p>
            <a:pPr>
              <a:buFont typeface="Wingdings" panose="05000000000000000000" pitchFamily="2" charset="2"/>
              <a:buChar char="v"/>
            </a:pPr>
            <a:r>
              <a:rPr lang="en-US" dirty="0"/>
              <a:t>Findings on the Models/Make with the highest fatalities: Analysis showed </a:t>
            </a:r>
            <a:r>
              <a:rPr lang="en-US" b="1" dirty="0"/>
              <a:t>s</a:t>
            </a:r>
            <a:r>
              <a:rPr lang="en-US" dirty="0"/>
              <a:t>ome carriers, like Malaysian Airlines System and Ethiopian Airlines, have higher fatality rates, suggesting more risk if the organization decides to purchase these.</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Also some aircraft makes, like Boeing, show a higher number of uninjured passengers, indicating better overall safety .</a:t>
            </a:r>
          </a:p>
          <a:p>
            <a:pPr>
              <a:buFont typeface="Wingdings" panose="05000000000000000000" pitchFamily="2" charset="2"/>
              <a:buChar char="v"/>
            </a:pPr>
            <a:endParaRPr lang="en-KE" dirty="0"/>
          </a:p>
        </p:txBody>
      </p:sp>
    </p:spTree>
    <p:extLst>
      <p:ext uri="{BB962C8B-B14F-4D97-AF65-F5344CB8AC3E}">
        <p14:creationId xmlns:p14="http://schemas.microsoft.com/office/powerpoint/2010/main" val="136710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C916-A366-44F6-EB8A-4E24170674B9}"/>
              </a:ext>
            </a:extLst>
          </p:cNvPr>
          <p:cNvSpPr>
            <a:spLocks noGrp="1"/>
          </p:cNvSpPr>
          <p:nvPr>
            <p:ph type="title"/>
          </p:nvPr>
        </p:nvSpPr>
        <p:spPr/>
        <p:txBody>
          <a:bodyPr/>
          <a:lstStyle/>
          <a:p>
            <a:endParaRPr lang="en-KE"/>
          </a:p>
        </p:txBody>
      </p:sp>
      <p:pic>
        <p:nvPicPr>
          <p:cNvPr id="5" name="Content Placeholder 4">
            <a:extLst>
              <a:ext uri="{FF2B5EF4-FFF2-40B4-BE49-F238E27FC236}">
                <a16:creationId xmlns:a16="http://schemas.microsoft.com/office/drawing/2014/main" id="{25041224-CBC2-4EE2-CF41-8434B3DDCA78}"/>
              </a:ext>
            </a:extLst>
          </p:cNvPr>
          <p:cNvPicPr>
            <a:picLocks noGrp="1" noChangeAspect="1"/>
          </p:cNvPicPr>
          <p:nvPr>
            <p:ph idx="1"/>
          </p:nvPr>
        </p:nvPicPr>
        <p:blipFill>
          <a:blip r:embed="rId2"/>
          <a:stretch>
            <a:fillRect/>
          </a:stretch>
        </p:blipFill>
        <p:spPr>
          <a:xfrm>
            <a:off x="709127" y="286603"/>
            <a:ext cx="11271379" cy="4022725"/>
          </a:xfrm>
        </p:spPr>
      </p:pic>
    </p:spTree>
    <p:extLst>
      <p:ext uri="{BB962C8B-B14F-4D97-AF65-F5344CB8AC3E}">
        <p14:creationId xmlns:p14="http://schemas.microsoft.com/office/powerpoint/2010/main" val="7354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01E2-83DF-0364-6934-992A2D7E25CD}"/>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B6B2C608-F997-2BC9-3C28-B15325BCA232}"/>
              </a:ext>
            </a:extLst>
          </p:cNvPr>
          <p:cNvSpPr>
            <a:spLocks noGrp="1"/>
          </p:cNvSpPr>
          <p:nvPr>
            <p:ph idx="1"/>
          </p:nvPr>
        </p:nvSpPr>
        <p:spPr/>
        <p:txBody>
          <a:bodyPr/>
          <a:lstStyle/>
          <a:p>
            <a:endParaRPr lang="en-KE"/>
          </a:p>
        </p:txBody>
      </p:sp>
      <p:pic>
        <p:nvPicPr>
          <p:cNvPr id="7" name="Picture 6">
            <a:extLst>
              <a:ext uri="{FF2B5EF4-FFF2-40B4-BE49-F238E27FC236}">
                <a16:creationId xmlns:a16="http://schemas.microsoft.com/office/drawing/2014/main" id="{5E5786F3-E818-1B73-06C2-066EEB587C99}"/>
              </a:ext>
            </a:extLst>
          </p:cNvPr>
          <p:cNvPicPr>
            <a:picLocks noChangeAspect="1"/>
          </p:cNvPicPr>
          <p:nvPr/>
        </p:nvPicPr>
        <p:blipFill>
          <a:blip r:embed="rId2"/>
          <a:stretch>
            <a:fillRect/>
          </a:stretch>
        </p:blipFill>
        <p:spPr>
          <a:xfrm>
            <a:off x="184724" y="357284"/>
            <a:ext cx="10722762" cy="5399704"/>
          </a:xfrm>
          <a:prstGeom prst="rect">
            <a:avLst/>
          </a:prstGeom>
        </p:spPr>
      </p:pic>
    </p:spTree>
    <p:extLst>
      <p:ext uri="{BB962C8B-B14F-4D97-AF65-F5344CB8AC3E}">
        <p14:creationId xmlns:p14="http://schemas.microsoft.com/office/powerpoint/2010/main" val="282679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4E3A-3EF3-4729-174C-A0BC6AE5C0B2}"/>
              </a:ext>
            </a:extLst>
          </p:cNvPr>
          <p:cNvSpPr>
            <a:spLocks noGrp="1"/>
          </p:cNvSpPr>
          <p:nvPr>
            <p:ph type="title"/>
          </p:nvPr>
        </p:nvSpPr>
        <p:spPr/>
        <p:txBody>
          <a:bodyPr/>
          <a:lstStyle/>
          <a:p>
            <a:pPr algn="ctr"/>
            <a:r>
              <a:rPr lang="en-US" b="1" dirty="0"/>
              <a:t>Recommendations</a:t>
            </a:r>
            <a:endParaRPr lang="en-KE" b="1" dirty="0"/>
          </a:p>
        </p:txBody>
      </p:sp>
      <p:sp>
        <p:nvSpPr>
          <p:cNvPr id="3" name="Content Placeholder 2">
            <a:extLst>
              <a:ext uri="{FF2B5EF4-FFF2-40B4-BE49-F238E27FC236}">
                <a16:creationId xmlns:a16="http://schemas.microsoft.com/office/drawing/2014/main" id="{114AC88A-F755-04E4-590B-E8183DB1C7F3}"/>
              </a:ext>
            </a:extLst>
          </p:cNvPr>
          <p:cNvSpPr>
            <a:spLocks noGrp="1"/>
          </p:cNvSpPr>
          <p:nvPr>
            <p:ph idx="1"/>
          </p:nvPr>
        </p:nvSpPr>
        <p:spPr/>
        <p:txBody>
          <a:bodyPr/>
          <a:lstStyle/>
          <a:p>
            <a:pPr>
              <a:buFont typeface="Wingdings" panose="05000000000000000000" pitchFamily="2" charset="2"/>
              <a:buChar char="v"/>
            </a:pPr>
            <a:r>
              <a:rPr lang="en-US" dirty="0"/>
              <a:t>From the analysis, I would recommend that management :</a:t>
            </a:r>
          </a:p>
          <a:p>
            <a:pPr>
              <a:buFont typeface="Wingdings" panose="05000000000000000000" pitchFamily="2" charset="2"/>
              <a:buChar char="v"/>
            </a:pPr>
            <a:endParaRPr lang="en-US" dirty="0"/>
          </a:p>
          <a:p>
            <a:pPr>
              <a:buFont typeface="Wingdings" panose="05000000000000000000" pitchFamily="2" charset="2"/>
              <a:buChar char="v"/>
            </a:pPr>
            <a:r>
              <a:rPr lang="en-US" dirty="0"/>
              <a:t>Avoid aircraft from high risk carriers such as ‘Malaysian Airlines System, that reported highest number of fatalities and injuries</a:t>
            </a:r>
          </a:p>
          <a:p>
            <a:pPr>
              <a:buFont typeface="Wingdings" panose="05000000000000000000" pitchFamily="2" charset="2"/>
              <a:buChar char="v"/>
            </a:pPr>
            <a:r>
              <a:rPr lang="en-US" dirty="0"/>
              <a:t>Consider other metrics such as number of uninjured passengers as part of analysis to better help in their decisions.</a:t>
            </a:r>
            <a:endParaRPr lang="en-KE" dirty="0"/>
          </a:p>
        </p:txBody>
      </p:sp>
    </p:spTree>
    <p:extLst>
      <p:ext uri="{BB962C8B-B14F-4D97-AF65-F5344CB8AC3E}">
        <p14:creationId xmlns:p14="http://schemas.microsoft.com/office/powerpoint/2010/main" val="3796638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75F0-48A7-2556-9C5E-31838A0D3D08}"/>
              </a:ext>
            </a:extLst>
          </p:cNvPr>
          <p:cNvSpPr>
            <a:spLocks noGrp="1"/>
          </p:cNvSpPr>
          <p:nvPr>
            <p:ph type="title"/>
          </p:nvPr>
        </p:nvSpPr>
        <p:spPr/>
        <p:txBody>
          <a:bodyPr/>
          <a:lstStyle/>
          <a:p>
            <a:pPr algn="ctr"/>
            <a:r>
              <a:rPr lang="en-US" b="1" dirty="0"/>
              <a:t>Next Steps</a:t>
            </a:r>
            <a:endParaRPr lang="en-KE" b="1" dirty="0"/>
          </a:p>
        </p:txBody>
      </p:sp>
      <p:sp>
        <p:nvSpPr>
          <p:cNvPr id="3" name="Content Placeholder 2">
            <a:extLst>
              <a:ext uri="{FF2B5EF4-FFF2-40B4-BE49-F238E27FC236}">
                <a16:creationId xmlns:a16="http://schemas.microsoft.com/office/drawing/2014/main" id="{1E63B094-1D5D-8F38-2835-71F2FBE1F153}"/>
              </a:ext>
            </a:extLst>
          </p:cNvPr>
          <p:cNvSpPr>
            <a:spLocks noGrp="1"/>
          </p:cNvSpPr>
          <p:nvPr>
            <p:ph idx="1"/>
          </p:nvPr>
        </p:nvSpPr>
        <p:spPr/>
        <p:txBody>
          <a:bodyPr/>
          <a:lstStyle/>
          <a:p>
            <a:pPr>
              <a:buFont typeface="Wingdings" panose="05000000000000000000" pitchFamily="2" charset="2"/>
              <a:buChar char="v"/>
            </a:pPr>
            <a:r>
              <a:rPr lang="en-US" dirty="0"/>
              <a:t>Management can consider expanding to the Airline Business as from the Trend seen, there has been constant decline in number of flight accidents and this may be due to increase in technology, and better current standards to regulate the air industry.</a:t>
            </a:r>
          </a:p>
          <a:p>
            <a:pPr>
              <a:buFont typeface="Wingdings" panose="05000000000000000000" pitchFamily="2" charset="2"/>
              <a:buChar char="v"/>
            </a:pPr>
            <a:r>
              <a:rPr lang="en-US" dirty="0"/>
              <a:t>They can also seek services of  a flight consultant to assess further technical risks when it comes to aviation, technology to decide the make to go for if purchase is ever a question.</a:t>
            </a:r>
          </a:p>
          <a:p>
            <a:endParaRPr lang="en-KE" dirty="0"/>
          </a:p>
        </p:txBody>
      </p:sp>
    </p:spTree>
    <p:extLst>
      <p:ext uri="{BB962C8B-B14F-4D97-AF65-F5344CB8AC3E}">
        <p14:creationId xmlns:p14="http://schemas.microsoft.com/office/powerpoint/2010/main" val="376932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35D6-E58A-D1F8-52B5-49D234A2B13C}"/>
              </a:ext>
            </a:extLst>
          </p:cNvPr>
          <p:cNvSpPr>
            <a:spLocks noGrp="1"/>
          </p:cNvSpPr>
          <p:nvPr>
            <p:ph type="title"/>
          </p:nvPr>
        </p:nvSpPr>
        <p:spPr/>
        <p:txBody>
          <a:bodyPr/>
          <a:lstStyle/>
          <a:p>
            <a:endParaRPr lang="en-KE" b="1" dirty="0"/>
          </a:p>
        </p:txBody>
      </p:sp>
      <p:sp>
        <p:nvSpPr>
          <p:cNvPr id="3" name="Content Placeholder 2">
            <a:extLst>
              <a:ext uri="{FF2B5EF4-FFF2-40B4-BE49-F238E27FC236}">
                <a16:creationId xmlns:a16="http://schemas.microsoft.com/office/drawing/2014/main" id="{402AD7EB-C231-3F16-5C79-A91BA830503A}"/>
              </a:ext>
            </a:extLst>
          </p:cNvPr>
          <p:cNvSpPr>
            <a:spLocks noGrp="1"/>
          </p:cNvSpPr>
          <p:nvPr>
            <p:ph idx="1"/>
          </p:nvPr>
        </p:nvSpPr>
        <p:spPr/>
        <p:txBody>
          <a:bodyPr>
            <a:normAutofit/>
          </a:bodyPr>
          <a:lstStyle/>
          <a:p>
            <a:pPr algn="ctr"/>
            <a:r>
              <a:rPr lang="en-US" sz="9600" b="1" dirty="0"/>
              <a:t>Thank You</a:t>
            </a:r>
            <a:endParaRPr lang="en-KE" sz="8800" dirty="0"/>
          </a:p>
        </p:txBody>
      </p:sp>
    </p:spTree>
    <p:extLst>
      <p:ext uri="{BB962C8B-B14F-4D97-AF65-F5344CB8AC3E}">
        <p14:creationId xmlns:p14="http://schemas.microsoft.com/office/powerpoint/2010/main" val="194691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4BC8-6A88-0D54-B921-BFCF7E3D32F7}"/>
              </a:ext>
            </a:extLst>
          </p:cNvPr>
          <p:cNvSpPr>
            <a:spLocks noGrp="1"/>
          </p:cNvSpPr>
          <p:nvPr>
            <p:ph type="title"/>
          </p:nvPr>
        </p:nvSpPr>
        <p:spPr/>
        <p:txBody>
          <a:bodyPr/>
          <a:lstStyle/>
          <a:p>
            <a:pPr algn="ctr"/>
            <a:r>
              <a:rPr lang="en-US" b="1" dirty="0"/>
              <a:t>Business Understanding</a:t>
            </a:r>
            <a:endParaRPr lang="en-KE" b="1" dirty="0"/>
          </a:p>
        </p:txBody>
      </p:sp>
      <p:sp>
        <p:nvSpPr>
          <p:cNvPr id="3" name="Content Placeholder 2">
            <a:extLst>
              <a:ext uri="{FF2B5EF4-FFF2-40B4-BE49-F238E27FC236}">
                <a16:creationId xmlns:a16="http://schemas.microsoft.com/office/drawing/2014/main" id="{07FD8910-5EC5-2497-F218-15D7B520C062}"/>
              </a:ext>
            </a:extLst>
          </p:cNvPr>
          <p:cNvSpPr>
            <a:spLocks noGrp="1"/>
          </p:cNvSpPr>
          <p:nvPr>
            <p:ph idx="1"/>
          </p:nvPr>
        </p:nvSpPr>
        <p:spPr/>
        <p:txBody>
          <a:bodyPr/>
          <a:lstStyle/>
          <a:p>
            <a:r>
              <a:rPr lang="en-US" b="1" dirty="0"/>
              <a:t>Objective- </a:t>
            </a:r>
            <a:r>
              <a:rPr lang="en-US" dirty="0"/>
              <a:t>The goal of this project is to advise the management that is venturing into new business of Purchasing Aircrafts for Commercial and Private use by enterprises on aircrafts they can consider to purchase.</a:t>
            </a:r>
          </a:p>
          <a:p>
            <a:endParaRPr lang="en-US" dirty="0"/>
          </a:p>
          <a:p>
            <a:r>
              <a:rPr lang="en-US" dirty="0"/>
              <a:t> In my analysis, I will help management understand the potential risks of the aircraft business if they are to venture into it.</a:t>
            </a:r>
            <a:endParaRPr lang="en-KE" dirty="0"/>
          </a:p>
        </p:txBody>
      </p:sp>
    </p:spTree>
    <p:extLst>
      <p:ext uri="{BB962C8B-B14F-4D97-AF65-F5344CB8AC3E}">
        <p14:creationId xmlns:p14="http://schemas.microsoft.com/office/powerpoint/2010/main" val="350023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34DAE82-0E2D-2A70-9CD1-A9A239D73D1A}"/>
              </a:ext>
            </a:extLst>
          </p:cNvPr>
          <p:cNvSpPr>
            <a:spLocks noGrp="1" noChangeArrowheads="1"/>
          </p:cNvSpPr>
          <p:nvPr>
            <p:ph type="title"/>
          </p:nvPr>
        </p:nvSpPr>
        <p:spPr bwMode="auto">
          <a:xfrm>
            <a:off x="838200" y="597020"/>
            <a:ext cx="941614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KE" altLang="en-KE" sz="3200" b="1" i="0" u="none" strike="noStrike" cap="none" normalizeH="0" baseline="0" dirty="0">
                <a:ln>
                  <a:noFill/>
                </a:ln>
                <a:solidFill>
                  <a:schemeClr val="tx1"/>
                </a:solidFill>
                <a:effectLst/>
                <a:latin typeface="Arial" panose="020B0604020202020204" pitchFamily="34" charset="0"/>
              </a:rPr>
              <a:t>Focus Areas:</a:t>
            </a:r>
            <a:endParaRPr kumimoji="0" lang="en-KE" altLang="en-KE"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E8E1DE75-F9EA-7757-DEFE-41B47879041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KE" altLang="en-KE" sz="2800" b="0" i="0" u="none" strike="noStrike" cap="none" normalizeH="0" baseline="0" dirty="0">
                <a:ln>
                  <a:noFill/>
                </a:ln>
                <a:solidFill>
                  <a:schemeClr val="tx1"/>
                </a:solidFill>
                <a:effectLst/>
                <a:latin typeface="Arial" panose="020B0604020202020204" pitchFamily="34" charset="0"/>
              </a:rPr>
              <a:t>Identifying low-risk aircraft for purchase.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KE" altLang="en-KE" sz="2800" b="0" i="0" u="none" strike="noStrike" cap="none" normalizeH="0" baseline="0" dirty="0">
                <a:ln>
                  <a:noFill/>
                </a:ln>
                <a:solidFill>
                  <a:schemeClr val="tx1"/>
                </a:solidFill>
                <a:effectLst/>
                <a:latin typeface="Arial" panose="020B0604020202020204" pitchFamily="34" charset="0"/>
              </a:rPr>
              <a:t>Understanding potential risks in the aviation industry.</a:t>
            </a:r>
            <a:endParaRPr lang="en-KE" dirty="0"/>
          </a:p>
        </p:txBody>
      </p:sp>
    </p:spTree>
    <p:extLst>
      <p:ext uri="{BB962C8B-B14F-4D97-AF65-F5344CB8AC3E}">
        <p14:creationId xmlns:p14="http://schemas.microsoft.com/office/powerpoint/2010/main" val="163507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4FAE-F4D4-B319-04E0-3773A6AC280B}"/>
              </a:ext>
            </a:extLst>
          </p:cNvPr>
          <p:cNvSpPr>
            <a:spLocks noGrp="1"/>
          </p:cNvSpPr>
          <p:nvPr>
            <p:ph type="title"/>
          </p:nvPr>
        </p:nvSpPr>
        <p:spPr/>
        <p:txBody>
          <a:bodyPr/>
          <a:lstStyle/>
          <a:p>
            <a:pPr algn="ctr"/>
            <a:r>
              <a:rPr lang="en-US" b="1" dirty="0"/>
              <a:t>Data Understanding</a:t>
            </a:r>
            <a:endParaRPr lang="en-KE" b="1" dirty="0"/>
          </a:p>
        </p:txBody>
      </p:sp>
      <p:sp>
        <p:nvSpPr>
          <p:cNvPr id="3" name="Content Placeholder 2">
            <a:extLst>
              <a:ext uri="{FF2B5EF4-FFF2-40B4-BE49-F238E27FC236}">
                <a16:creationId xmlns:a16="http://schemas.microsoft.com/office/drawing/2014/main" id="{3BCD55F2-1D54-D049-C561-6B8168C0E6FF}"/>
              </a:ext>
            </a:extLst>
          </p:cNvPr>
          <p:cNvSpPr>
            <a:spLocks noGrp="1"/>
          </p:cNvSpPr>
          <p:nvPr>
            <p:ph idx="1"/>
          </p:nvPr>
        </p:nvSpPr>
        <p:spPr/>
        <p:txBody>
          <a:bodyPr>
            <a:normAutofit/>
          </a:bodyPr>
          <a:lstStyle/>
          <a:p>
            <a:pPr>
              <a:buFont typeface="Wingdings" panose="05000000000000000000" pitchFamily="2" charset="2"/>
              <a:buChar char="Ø"/>
            </a:pPr>
            <a:r>
              <a:rPr lang="en-US" dirty="0"/>
              <a:t>I worked on the Aviation Dataset, provided by </a:t>
            </a:r>
            <a:r>
              <a:rPr lang="fr-FR" dirty="0"/>
              <a:t>NTSB Aviation Accident </a:t>
            </a:r>
            <a:r>
              <a:rPr lang="fr-FR" dirty="0" err="1"/>
              <a:t>Database</a:t>
            </a:r>
            <a:r>
              <a:rPr lang="fr-FR" dirty="0"/>
              <a:t> (1962–2023).</a:t>
            </a:r>
          </a:p>
          <a:p>
            <a:pPr>
              <a:buFont typeface="Wingdings" panose="05000000000000000000" pitchFamily="2" charset="2"/>
              <a:buChar char="Ø"/>
            </a:pPr>
            <a:r>
              <a:rPr lang="fr-FR" dirty="0"/>
              <a:t>The data </a:t>
            </a:r>
            <a:r>
              <a:rPr lang="fr-FR" dirty="0" err="1"/>
              <a:t>contained</a:t>
            </a:r>
            <a:r>
              <a:rPr lang="fr-FR" dirty="0"/>
              <a:t> </a:t>
            </a:r>
            <a:r>
              <a:rPr lang="fr-FR" dirty="0" err="1"/>
              <a:t>historical</a:t>
            </a:r>
            <a:r>
              <a:rPr lang="fr-FR" dirty="0"/>
              <a:t> information on :</a:t>
            </a:r>
          </a:p>
          <a:p>
            <a:pPr>
              <a:buFont typeface="Courier New" panose="02070309020205020404" pitchFamily="49" charset="0"/>
              <a:buChar char="o"/>
            </a:pPr>
            <a:r>
              <a:rPr lang="fr-FR" dirty="0"/>
              <a:t>Accidents-(</a:t>
            </a:r>
            <a:r>
              <a:rPr lang="fr-FR" dirty="0" err="1"/>
              <a:t>Accident.Number</a:t>
            </a:r>
            <a:r>
              <a:rPr lang="fr-FR" dirty="0"/>
              <a:t>)</a:t>
            </a:r>
          </a:p>
          <a:p>
            <a:pPr>
              <a:buFont typeface="Courier New" panose="02070309020205020404" pitchFamily="49" charset="0"/>
              <a:buChar char="o"/>
            </a:pPr>
            <a:r>
              <a:rPr lang="fr-FR" dirty="0" err="1"/>
              <a:t>Level</a:t>
            </a:r>
            <a:r>
              <a:rPr lang="fr-FR" dirty="0"/>
              <a:t> of injuries- (Total Fatal injuries, Total </a:t>
            </a:r>
            <a:r>
              <a:rPr lang="fr-FR" dirty="0" err="1"/>
              <a:t>Serious</a:t>
            </a:r>
            <a:r>
              <a:rPr lang="fr-FR" dirty="0"/>
              <a:t> injuries, Total  Minor injuries, and Total </a:t>
            </a:r>
            <a:r>
              <a:rPr lang="fr-FR" dirty="0" err="1"/>
              <a:t>Uninjured</a:t>
            </a:r>
            <a:r>
              <a:rPr lang="fr-FR" dirty="0"/>
              <a:t>)</a:t>
            </a:r>
          </a:p>
          <a:p>
            <a:pPr>
              <a:buFont typeface="Courier New" panose="02070309020205020404" pitchFamily="49" charset="0"/>
              <a:buChar char="o"/>
            </a:pPr>
            <a:r>
              <a:rPr lang="fr-FR" dirty="0"/>
              <a:t>Aircraft </a:t>
            </a:r>
            <a:r>
              <a:rPr lang="fr-FR" dirty="0" err="1"/>
              <a:t>details</a:t>
            </a:r>
            <a:r>
              <a:rPr lang="fr-FR" dirty="0"/>
              <a:t>- (Aircraft </a:t>
            </a:r>
            <a:r>
              <a:rPr lang="fr-FR" dirty="0" err="1"/>
              <a:t>make</a:t>
            </a:r>
            <a:r>
              <a:rPr lang="fr-FR" dirty="0"/>
              <a:t>, </a:t>
            </a:r>
            <a:r>
              <a:rPr lang="fr-FR" dirty="0" err="1"/>
              <a:t>aircraft</a:t>
            </a:r>
            <a:r>
              <a:rPr lang="fr-FR" dirty="0"/>
              <a:t> model </a:t>
            </a:r>
            <a:r>
              <a:rPr lang="fr-FR" dirty="0" err="1"/>
              <a:t>etc</a:t>
            </a:r>
            <a:r>
              <a:rPr lang="fr-FR" dirty="0"/>
              <a:t>)</a:t>
            </a:r>
          </a:p>
          <a:p>
            <a:pPr>
              <a:buFont typeface="Wingdings" panose="05000000000000000000" pitchFamily="2" charset="2"/>
              <a:buChar char="Ø"/>
            </a:pPr>
            <a:r>
              <a:rPr lang="fr-FR" dirty="0"/>
              <a:t>The data </a:t>
            </a:r>
            <a:r>
              <a:rPr lang="fr-FR" dirty="0" err="1"/>
              <a:t>was</a:t>
            </a:r>
            <a:r>
              <a:rPr lang="fr-FR" dirty="0"/>
              <a:t> </a:t>
            </a:r>
            <a:r>
              <a:rPr lang="fr-FR" dirty="0" err="1"/>
              <a:t>useful</a:t>
            </a:r>
            <a:r>
              <a:rPr lang="fr-FR" dirty="0"/>
              <a:t> as </a:t>
            </a:r>
            <a:r>
              <a:rPr lang="fr-FR" dirty="0" err="1"/>
              <a:t>it</a:t>
            </a:r>
            <a:r>
              <a:rPr lang="fr-FR" dirty="0"/>
              <a:t> </a:t>
            </a:r>
            <a:r>
              <a:rPr lang="fr-FR" dirty="0" err="1"/>
              <a:t>helped</a:t>
            </a:r>
            <a:r>
              <a:rPr lang="fr-FR" dirty="0"/>
              <a:t> in </a:t>
            </a:r>
            <a:r>
              <a:rPr lang="fr-FR" dirty="0" err="1"/>
              <a:t>doing</a:t>
            </a:r>
            <a:r>
              <a:rPr lang="fr-FR" dirty="0"/>
              <a:t> </a:t>
            </a:r>
            <a:r>
              <a:rPr lang="fr-FR" dirty="0" err="1"/>
              <a:t>analysis</a:t>
            </a:r>
            <a:r>
              <a:rPr lang="fr-FR" dirty="0"/>
              <a:t> on </a:t>
            </a:r>
            <a:r>
              <a:rPr lang="fr-FR" dirty="0" err="1"/>
              <a:t>risk</a:t>
            </a:r>
            <a:r>
              <a:rPr lang="fr-FR" dirty="0"/>
              <a:t> and </a:t>
            </a:r>
            <a:r>
              <a:rPr lang="fr-FR" dirty="0" err="1"/>
              <a:t>safety</a:t>
            </a:r>
            <a:r>
              <a:rPr lang="fr-FR" dirty="0"/>
              <a:t> trends of the </a:t>
            </a:r>
            <a:r>
              <a:rPr lang="fr-FR" dirty="0" err="1"/>
              <a:t>various</a:t>
            </a:r>
            <a:r>
              <a:rPr lang="fr-FR" dirty="0"/>
              <a:t> </a:t>
            </a:r>
            <a:r>
              <a:rPr lang="fr-FR" dirty="0" err="1"/>
              <a:t>aircrafts</a:t>
            </a:r>
            <a:endParaRPr lang="fr-FR" dirty="0"/>
          </a:p>
          <a:p>
            <a:pPr marL="0" indent="0">
              <a:buNone/>
            </a:pPr>
            <a:endParaRPr lang="fr-FR" dirty="0"/>
          </a:p>
          <a:p>
            <a:pPr>
              <a:buFont typeface="Courier New" panose="02070309020205020404" pitchFamily="49" charset="0"/>
              <a:buChar char="o"/>
            </a:pPr>
            <a:endParaRPr lang="en-KE" dirty="0"/>
          </a:p>
        </p:txBody>
      </p:sp>
    </p:spTree>
    <p:extLst>
      <p:ext uri="{BB962C8B-B14F-4D97-AF65-F5344CB8AC3E}">
        <p14:creationId xmlns:p14="http://schemas.microsoft.com/office/powerpoint/2010/main" val="31727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AA7E-9E97-772D-5D0D-CBE6C51B17AD}"/>
              </a:ext>
            </a:extLst>
          </p:cNvPr>
          <p:cNvSpPr>
            <a:spLocks noGrp="1"/>
          </p:cNvSpPr>
          <p:nvPr>
            <p:ph type="title"/>
          </p:nvPr>
        </p:nvSpPr>
        <p:spPr/>
        <p:txBody>
          <a:bodyPr/>
          <a:lstStyle/>
          <a:p>
            <a:pPr algn="ctr"/>
            <a:r>
              <a:rPr lang="en-US" b="1" dirty="0"/>
              <a:t>DATA PREPARATION</a:t>
            </a:r>
            <a:endParaRPr lang="en-KE" b="1" dirty="0"/>
          </a:p>
        </p:txBody>
      </p:sp>
      <p:sp>
        <p:nvSpPr>
          <p:cNvPr id="3" name="Content Placeholder 2">
            <a:extLst>
              <a:ext uri="{FF2B5EF4-FFF2-40B4-BE49-F238E27FC236}">
                <a16:creationId xmlns:a16="http://schemas.microsoft.com/office/drawing/2014/main" id="{97F4CCA6-83DE-D4F1-ACA0-A63DF107BEE4}"/>
              </a:ext>
            </a:extLst>
          </p:cNvPr>
          <p:cNvSpPr>
            <a:spLocks noGrp="1"/>
          </p:cNvSpPr>
          <p:nvPr>
            <p:ph idx="1"/>
          </p:nvPr>
        </p:nvSpPr>
        <p:spPr/>
        <p:txBody>
          <a:bodyPr>
            <a:normAutofit/>
          </a:bodyPr>
          <a:lstStyle/>
          <a:p>
            <a:pPr>
              <a:buFont typeface="Wingdings" panose="05000000000000000000" pitchFamily="2" charset="2"/>
              <a:buChar char="v"/>
            </a:pPr>
            <a:r>
              <a:rPr lang="en-US" dirty="0"/>
              <a:t>When preparing data, it was important to do some data cleaning, to prepare the data for analysis.</a:t>
            </a:r>
          </a:p>
          <a:p>
            <a:pPr>
              <a:buFont typeface="Wingdings" panose="05000000000000000000" pitchFamily="2" charset="2"/>
              <a:buChar char="v"/>
            </a:pPr>
            <a:r>
              <a:rPr lang="en-US" dirty="0"/>
              <a:t>Checks Made:</a:t>
            </a:r>
          </a:p>
          <a:p>
            <a:r>
              <a:rPr lang="en-US" dirty="0"/>
              <a:t>1) Missing Values- When checking for missing values, Column “Schedule” had the most missing values , hence decided to drop this entire column, also since it will not help in our analysis at this stage.</a:t>
            </a:r>
          </a:p>
          <a:p>
            <a:r>
              <a:rPr lang="en-US" dirty="0"/>
              <a:t>2)Replaced other missing values with zeros(0) to better perform statistical measures </a:t>
            </a:r>
            <a:r>
              <a:rPr lang="en-US" dirty="0" err="1"/>
              <a:t>eg.</a:t>
            </a:r>
            <a:r>
              <a:rPr lang="en-US" dirty="0"/>
              <a:t> Mean, median </a:t>
            </a:r>
            <a:r>
              <a:rPr lang="en-US" dirty="0" err="1"/>
              <a:t>etc</a:t>
            </a:r>
            <a:endParaRPr lang="en-US" dirty="0"/>
          </a:p>
          <a:p>
            <a:r>
              <a:rPr lang="en-US" dirty="0"/>
              <a:t>3) Added a new column “ Total Injuries” by summing all injuries levels, to better help with analysis</a:t>
            </a:r>
          </a:p>
        </p:txBody>
      </p:sp>
    </p:spTree>
    <p:extLst>
      <p:ext uri="{BB962C8B-B14F-4D97-AF65-F5344CB8AC3E}">
        <p14:creationId xmlns:p14="http://schemas.microsoft.com/office/powerpoint/2010/main" val="50026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DA0B-B028-06E0-AA3C-306BFF9779F4}"/>
              </a:ext>
            </a:extLst>
          </p:cNvPr>
          <p:cNvSpPr>
            <a:spLocks noGrp="1"/>
          </p:cNvSpPr>
          <p:nvPr>
            <p:ph type="title"/>
          </p:nvPr>
        </p:nvSpPr>
        <p:spPr/>
        <p:txBody>
          <a:bodyPr/>
          <a:lstStyle/>
          <a:p>
            <a:pPr algn="ctr"/>
            <a:r>
              <a:rPr lang="en-US" b="1" dirty="0"/>
              <a:t>Data Analysis</a:t>
            </a:r>
            <a:endParaRPr lang="en-KE" b="1" dirty="0"/>
          </a:p>
        </p:txBody>
      </p:sp>
      <p:sp>
        <p:nvSpPr>
          <p:cNvPr id="3" name="Content Placeholder 2">
            <a:extLst>
              <a:ext uri="{FF2B5EF4-FFF2-40B4-BE49-F238E27FC236}">
                <a16:creationId xmlns:a16="http://schemas.microsoft.com/office/drawing/2014/main" id="{40EF63B6-FA5B-D63E-FFED-A1105369E7C6}"/>
              </a:ext>
            </a:extLst>
          </p:cNvPr>
          <p:cNvSpPr>
            <a:spLocks noGrp="1"/>
          </p:cNvSpPr>
          <p:nvPr>
            <p:ph idx="1"/>
          </p:nvPr>
        </p:nvSpPr>
        <p:spPr>
          <a:xfrm>
            <a:off x="1097280" y="1845734"/>
            <a:ext cx="10058400" cy="4144519"/>
          </a:xfrm>
        </p:spPr>
        <p:txBody>
          <a:bodyPr/>
          <a:lstStyle/>
          <a:p>
            <a:r>
              <a:rPr lang="en-US" dirty="0"/>
              <a:t>I used basic statistical measures in my analysis, </a:t>
            </a:r>
            <a:r>
              <a:rPr lang="en-US" dirty="0" err="1"/>
              <a:t>i.e</a:t>
            </a:r>
            <a:endParaRPr lang="en-US" dirty="0"/>
          </a:p>
          <a:p>
            <a:pPr>
              <a:buFont typeface="Arial" panose="020B0604020202020204" pitchFamily="34" charset="0"/>
              <a:buChar char="•"/>
            </a:pPr>
            <a:r>
              <a:rPr lang="en-US" dirty="0"/>
              <a:t>Correlation- .</a:t>
            </a:r>
            <a:r>
              <a:rPr lang="en-US" dirty="0" err="1"/>
              <a:t>corr</a:t>
            </a:r>
            <a:r>
              <a:rPr lang="en-US" dirty="0"/>
              <a:t>()- This was so as to find the relationship between different Variables</a:t>
            </a:r>
          </a:p>
          <a:p>
            <a:pPr>
              <a:buFont typeface="Arial" panose="020B0604020202020204" pitchFamily="34" charset="0"/>
              <a:buChar char="•"/>
            </a:pPr>
            <a:endParaRPr lang="en-US" dirty="0"/>
          </a:p>
          <a:p>
            <a:pPr>
              <a:buFont typeface="Arial" panose="020B0604020202020204" pitchFamily="34" charset="0"/>
              <a:buChar char="•"/>
            </a:pPr>
            <a:r>
              <a:rPr lang="en-US" dirty="0"/>
              <a:t>Findings: There was low correlation between ‘No of Engines’ compared to different Level of Injuries.</a:t>
            </a:r>
          </a:p>
          <a:p>
            <a:pPr>
              <a:buFont typeface="Arial" panose="020B0604020202020204" pitchFamily="34" charset="0"/>
              <a:buChar char="•"/>
            </a:pPr>
            <a:endParaRPr lang="en-US" dirty="0"/>
          </a:p>
          <a:p>
            <a:pPr marL="0" indent="0">
              <a:buNone/>
            </a:pPr>
            <a:endParaRPr lang="en-KE" dirty="0"/>
          </a:p>
        </p:txBody>
      </p:sp>
    </p:spTree>
    <p:extLst>
      <p:ext uri="{BB962C8B-B14F-4D97-AF65-F5344CB8AC3E}">
        <p14:creationId xmlns:p14="http://schemas.microsoft.com/office/powerpoint/2010/main" val="412695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572F-3E50-5543-1F81-D0336CA9ACD5}"/>
              </a:ext>
            </a:extLst>
          </p:cNvPr>
          <p:cNvSpPr>
            <a:spLocks noGrp="1"/>
          </p:cNvSpPr>
          <p:nvPr>
            <p:ph type="title"/>
          </p:nvPr>
        </p:nvSpPr>
        <p:spPr/>
        <p:txBody>
          <a:bodyPr/>
          <a:lstStyle/>
          <a:p>
            <a:endParaRPr lang="en-KE"/>
          </a:p>
        </p:txBody>
      </p:sp>
      <p:sp>
        <p:nvSpPr>
          <p:cNvPr id="3" name="Content Placeholder 2">
            <a:extLst>
              <a:ext uri="{FF2B5EF4-FFF2-40B4-BE49-F238E27FC236}">
                <a16:creationId xmlns:a16="http://schemas.microsoft.com/office/drawing/2014/main" id="{B51A93AA-7C78-9EC5-D7EA-9932E411765B}"/>
              </a:ext>
            </a:extLst>
          </p:cNvPr>
          <p:cNvSpPr>
            <a:spLocks noGrp="1"/>
          </p:cNvSpPr>
          <p:nvPr>
            <p:ph idx="1"/>
          </p:nvPr>
        </p:nvSpPr>
        <p:spPr/>
        <p:txBody>
          <a:bodyPr/>
          <a:lstStyle/>
          <a:p>
            <a:endParaRPr lang="en-KE"/>
          </a:p>
        </p:txBody>
      </p:sp>
      <p:pic>
        <p:nvPicPr>
          <p:cNvPr id="5" name="Picture 4">
            <a:extLst>
              <a:ext uri="{FF2B5EF4-FFF2-40B4-BE49-F238E27FC236}">
                <a16:creationId xmlns:a16="http://schemas.microsoft.com/office/drawing/2014/main" id="{E58B2D00-136A-BB64-C5D4-F648AD83B3D8}"/>
              </a:ext>
            </a:extLst>
          </p:cNvPr>
          <p:cNvPicPr>
            <a:picLocks noChangeAspect="1"/>
          </p:cNvPicPr>
          <p:nvPr/>
        </p:nvPicPr>
        <p:blipFill>
          <a:blip r:embed="rId2"/>
          <a:stretch>
            <a:fillRect/>
          </a:stretch>
        </p:blipFill>
        <p:spPr>
          <a:xfrm>
            <a:off x="643813" y="286603"/>
            <a:ext cx="11162073" cy="5289095"/>
          </a:xfrm>
          <a:prstGeom prst="rect">
            <a:avLst/>
          </a:prstGeom>
        </p:spPr>
      </p:pic>
    </p:spTree>
    <p:extLst>
      <p:ext uri="{BB962C8B-B14F-4D97-AF65-F5344CB8AC3E}">
        <p14:creationId xmlns:p14="http://schemas.microsoft.com/office/powerpoint/2010/main" val="420531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CCBB-6B4F-95DE-0F81-FEBEF24AE80B}"/>
              </a:ext>
            </a:extLst>
          </p:cNvPr>
          <p:cNvSpPr>
            <a:spLocks noGrp="1"/>
          </p:cNvSpPr>
          <p:nvPr>
            <p:ph type="title"/>
          </p:nvPr>
        </p:nvSpPr>
        <p:spPr/>
        <p:txBody>
          <a:bodyPr/>
          <a:lstStyle/>
          <a:p>
            <a:pPr algn="ctr"/>
            <a:r>
              <a:rPr lang="en-US" b="1" dirty="0"/>
              <a:t>Metrics For Analysis</a:t>
            </a:r>
            <a:endParaRPr lang="en-KE" b="1" dirty="0"/>
          </a:p>
        </p:txBody>
      </p:sp>
      <p:sp>
        <p:nvSpPr>
          <p:cNvPr id="3" name="Content Placeholder 2">
            <a:extLst>
              <a:ext uri="{FF2B5EF4-FFF2-40B4-BE49-F238E27FC236}">
                <a16:creationId xmlns:a16="http://schemas.microsoft.com/office/drawing/2014/main" id="{A02321DD-9C4A-E572-270A-F8151153EA23}"/>
              </a:ext>
            </a:extLst>
          </p:cNvPr>
          <p:cNvSpPr>
            <a:spLocks noGrp="1"/>
          </p:cNvSpPr>
          <p:nvPr>
            <p:ph idx="1"/>
          </p:nvPr>
        </p:nvSpPr>
        <p:spPr/>
        <p:txBody>
          <a:bodyPr/>
          <a:lstStyle/>
          <a:p>
            <a:r>
              <a:rPr lang="en-US" dirty="0"/>
              <a:t>The Key metrics I applied for analysis was to Understand:</a:t>
            </a:r>
          </a:p>
          <a:p>
            <a:endParaRPr lang="en-US" dirty="0"/>
          </a:p>
          <a:p>
            <a:pPr marL="457200" indent="-457200">
              <a:buFont typeface="+mj-lt"/>
              <a:buAutoNum type="arabicPeriod"/>
            </a:pPr>
            <a:r>
              <a:rPr lang="en-US" dirty="0"/>
              <a:t>Trend of the Aircraft Accidents over time</a:t>
            </a:r>
          </a:p>
          <a:p>
            <a:pPr marL="457200" indent="-457200">
              <a:buFont typeface="+mj-lt"/>
              <a:buAutoNum type="arabicPeriod"/>
            </a:pPr>
            <a:endParaRPr lang="en-US" dirty="0"/>
          </a:p>
          <a:p>
            <a:pPr marL="457200" indent="-457200">
              <a:buFont typeface="+mj-lt"/>
              <a:buAutoNum type="arabicPeriod"/>
            </a:pPr>
            <a:r>
              <a:rPr lang="en-US" dirty="0"/>
              <a:t>Identify which aircraft models/make have the highest fatalities </a:t>
            </a:r>
            <a:endParaRPr lang="en-KE" dirty="0"/>
          </a:p>
        </p:txBody>
      </p:sp>
    </p:spTree>
    <p:extLst>
      <p:ext uri="{BB962C8B-B14F-4D97-AF65-F5344CB8AC3E}">
        <p14:creationId xmlns:p14="http://schemas.microsoft.com/office/powerpoint/2010/main" val="93153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1020-BEFD-E088-4FB5-598C6CA81E3F}"/>
              </a:ext>
            </a:extLst>
          </p:cNvPr>
          <p:cNvSpPr>
            <a:spLocks noGrp="1"/>
          </p:cNvSpPr>
          <p:nvPr>
            <p:ph type="title"/>
          </p:nvPr>
        </p:nvSpPr>
        <p:spPr/>
        <p:txBody>
          <a:bodyPr/>
          <a:lstStyle/>
          <a:p>
            <a:pPr algn="ctr"/>
            <a:r>
              <a:rPr lang="en-US" b="1" dirty="0"/>
              <a:t>Key Findings</a:t>
            </a:r>
            <a:endParaRPr lang="en-KE" b="1" dirty="0"/>
          </a:p>
        </p:txBody>
      </p:sp>
      <p:sp>
        <p:nvSpPr>
          <p:cNvPr id="3" name="Content Placeholder 2">
            <a:extLst>
              <a:ext uri="{FF2B5EF4-FFF2-40B4-BE49-F238E27FC236}">
                <a16:creationId xmlns:a16="http://schemas.microsoft.com/office/drawing/2014/main" id="{4FA004CA-B4DB-74C7-0173-004C38F895AE}"/>
              </a:ext>
            </a:extLst>
          </p:cNvPr>
          <p:cNvSpPr>
            <a:spLocks noGrp="1"/>
          </p:cNvSpPr>
          <p:nvPr>
            <p:ph idx="1"/>
          </p:nvPr>
        </p:nvSpPr>
        <p:spPr/>
        <p:txBody>
          <a:bodyPr/>
          <a:lstStyle/>
          <a:p>
            <a:pPr>
              <a:buFont typeface="Wingdings" panose="05000000000000000000" pitchFamily="2" charset="2"/>
              <a:buChar char="v"/>
            </a:pPr>
            <a:r>
              <a:rPr lang="en-US" dirty="0"/>
              <a:t>Trends on Aircraft Accidents- It was found that the number of accidents kept reducing over the years</a:t>
            </a:r>
          </a:p>
          <a:p>
            <a:pPr>
              <a:buFont typeface="Wingdings" panose="05000000000000000000" pitchFamily="2" charset="2"/>
              <a:buChar char="v"/>
            </a:pPr>
            <a:endParaRPr lang="en-KE" dirty="0"/>
          </a:p>
        </p:txBody>
      </p:sp>
      <p:pic>
        <p:nvPicPr>
          <p:cNvPr id="5" name="Picture 4">
            <a:extLst>
              <a:ext uri="{FF2B5EF4-FFF2-40B4-BE49-F238E27FC236}">
                <a16:creationId xmlns:a16="http://schemas.microsoft.com/office/drawing/2014/main" id="{071C3C5C-37BA-6E23-97B7-283C0E0702FB}"/>
              </a:ext>
            </a:extLst>
          </p:cNvPr>
          <p:cNvPicPr>
            <a:picLocks noChangeAspect="1"/>
          </p:cNvPicPr>
          <p:nvPr/>
        </p:nvPicPr>
        <p:blipFill>
          <a:blip r:embed="rId2"/>
          <a:stretch>
            <a:fillRect/>
          </a:stretch>
        </p:blipFill>
        <p:spPr>
          <a:xfrm>
            <a:off x="2490399" y="2228361"/>
            <a:ext cx="6924190" cy="3979141"/>
          </a:xfrm>
          <a:prstGeom prst="rect">
            <a:avLst/>
          </a:prstGeom>
        </p:spPr>
      </p:pic>
    </p:spTree>
    <p:extLst>
      <p:ext uri="{BB962C8B-B14F-4D97-AF65-F5344CB8AC3E}">
        <p14:creationId xmlns:p14="http://schemas.microsoft.com/office/powerpoint/2010/main" val="1724313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TotalTime>
  <Words>594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Retrospect</vt:lpstr>
      <vt:lpstr>  Analysis of Aircraft Purchase Options and Risks </vt:lpstr>
      <vt:lpstr>Business Understanding</vt:lpstr>
      <vt:lpstr>Focus Areas: </vt:lpstr>
      <vt:lpstr>Data Understanding</vt:lpstr>
      <vt:lpstr>DATA PREPARATION</vt:lpstr>
      <vt:lpstr>Data Analysis</vt:lpstr>
      <vt:lpstr>PowerPoint Presentation</vt:lpstr>
      <vt:lpstr>Metrics For Analysis</vt:lpstr>
      <vt:lpstr>Key Findings</vt:lpstr>
      <vt:lpstr>Key Findings</vt:lpstr>
      <vt:lpstr>PowerPoint Presentation</vt:lpstr>
      <vt:lpstr>PowerPoint Presentation</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Kangangi</dc:creator>
  <cp:lastModifiedBy>Mercy Kangangi</cp:lastModifiedBy>
  <cp:revision>1</cp:revision>
  <dcterms:created xsi:type="dcterms:W3CDTF">2024-11-24T09:50:36Z</dcterms:created>
  <dcterms:modified xsi:type="dcterms:W3CDTF">2024-11-24T11:29:34Z</dcterms:modified>
</cp:coreProperties>
</file>