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C12B3-360E-40AF-B0DD-79D06D20028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98A1510-F487-410D-A349-6F28C3DB2AB6}">
      <dgm:prSet/>
      <dgm:spPr/>
      <dgm:t>
        <a:bodyPr/>
        <a:lstStyle/>
        <a:p>
          <a:r>
            <a:rPr lang="en-US" dirty="0"/>
            <a:t>Knowing the audience</a:t>
          </a:r>
        </a:p>
      </dgm:t>
    </dgm:pt>
    <dgm:pt modelId="{3F440B1B-CE97-4746-9CA1-DFA33015E193}" type="parTrans" cxnId="{BC3A4595-74E8-4388-85C1-ABB78C7D931E}">
      <dgm:prSet/>
      <dgm:spPr/>
      <dgm:t>
        <a:bodyPr/>
        <a:lstStyle/>
        <a:p>
          <a:endParaRPr lang="en-US"/>
        </a:p>
      </dgm:t>
    </dgm:pt>
    <dgm:pt modelId="{A13F7F4B-9AFB-417B-9BF3-A2645D6A828B}" type="sibTrans" cxnId="{BC3A4595-74E8-4388-85C1-ABB78C7D931E}">
      <dgm:prSet/>
      <dgm:spPr/>
      <dgm:t>
        <a:bodyPr/>
        <a:lstStyle/>
        <a:p>
          <a:endParaRPr lang="en-US"/>
        </a:p>
      </dgm:t>
    </dgm:pt>
    <dgm:pt modelId="{776AC4BE-9309-452C-AE61-437068460A9A}">
      <dgm:prSet/>
      <dgm:spPr/>
      <dgm:t>
        <a:bodyPr/>
        <a:lstStyle/>
        <a:p>
          <a:r>
            <a:rPr lang="en-US"/>
            <a:t>Large fonts, minimal text</a:t>
          </a:r>
        </a:p>
      </dgm:t>
    </dgm:pt>
    <dgm:pt modelId="{346C3029-D1A4-48CD-B973-2F0FC6FFE5BF}" type="parTrans" cxnId="{A075868D-E0AD-41A0-AAEF-451E702FA335}">
      <dgm:prSet/>
      <dgm:spPr/>
      <dgm:t>
        <a:bodyPr/>
        <a:lstStyle/>
        <a:p>
          <a:endParaRPr lang="en-US"/>
        </a:p>
      </dgm:t>
    </dgm:pt>
    <dgm:pt modelId="{B19CC645-C6F4-463F-A092-33B4766D417D}" type="sibTrans" cxnId="{A075868D-E0AD-41A0-AAEF-451E702FA335}">
      <dgm:prSet/>
      <dgm:spPr/>
      <dgm:t>
        <a:bodyPr/>
        <a:lstStyle/>
        <a:p>
          <a:endParaRPr lang="en-US"/>
        </a:p>
      </dgm:t>
    </dgm:pt>
    <dgm:pt modelId="{3C97C247-26AB-4DFF-BF48-A364E9F10E4B}">
      <dgm:prSet/>
      <dgm:spPr/>
      <dgm:t>
        <a:bodyPr/>
        <a:lstStyle/>
        <a:p>
          <a:r>
            <a:rPr lang="en-US"/>
            <a:t>Clear graphics with MINIMAL TEXT</a:t>
          </a:r>
        </a:p>
      </dgm:t>
    </dgm:pt>
    <dgm:pt modelId="{A390C3D2-00AA-4582-A366-559718B13FA4}" type="parTrans" cxnId="{6A4F3BD2-627D-4C92-8DC7-7057DDCA64CE}">
      <dgm:prSet/>
      <dgm:spPr/>
      <dgm:t>
        <a:bodyPr/>
        <a:lstStyle/>
        <a:p>
          <a:endParaRPr lang="en-US"/>
        </a:p>
      </dgm:t>
    </dgm:pt>
    <dgm:pt modelId="{9E8AA67F-742A-4AA3-B0C2-9B66DF5D1BD2}" type="sibTrans" cxnId="{6A4F3BD2-627D-4C92-8DC7-7057DDCA64CE}">
      <dgm:prSet/>
      <dgm:spPr/>
      <dgm:t>
        <a:bodyPr/>
        <a:lstStyle/>
        <a:p>
          <a:endParaRPr lang="en-US"/>
        </a:p>
      </dgm:t>
    </dgm:pt>
    <dgm:pt modelId="{1FF14C63-512D-409C-A505-5BFF1B2DC87C}">
      <dgm:prSet/>
      <dgm:spPr/>
      <dgm:t>
        <a:bodyPr/>
        <a:lstStyle/>
        <a:p>
          <a:r>
            <a:rPr lang="en-US"/>
            <a:t>Personalization/attention grabbing</a:t>
          </a:r>
        </a:p>
      </dgm:t>
    </dgm:pt>
    <dgm:pt modelId="{BE9FA141-2515-4F6D-AEED-518CA0BD6BA9}" type="parTrans" cxnId="{6E1D1362-AFA1-49F9-9B52-06ECE6440DBB}">
      <dgm:prSet/>
      <dgm:spPr/>
      <dgm:t>
        <a:bodyPr/>
        <a:lstStyle/>
        <a:p>
          <a:endParaRPr lang="en-US"/>
        </a:p>
      </dgm:t>
    </dgm:pt>
    <dgm:pt modelId="{1E909EE5-AC52-455B-BC03-4B23241BB381}" type="sibTrans" cxnId="{6E1D1362-AFA1-49F9-9B52-06ECE6440DBB}">
      <dgm:prSet/>
      <dgm:spPr/>
      <dgm:t>
        <a:bodyPr/>
        <a:lstStyle/>
        <a:p>
          <a:endParaRPr lang="en-US"/>
        </a:p>
      </dgm:t>
    </dgm:pt>
    <dgm:pt modelId="{E2DB6F32-2CC7-438B-B804-D2A4E0B7A8B8}">
      <dgm:prSet/>
      <dgm:spPr/>
      <dgm:t>
        <a:bodyPr/>
        <a:lstStyle/>
        <a:p>
          <a:r>
            <a:rPr lang="en-US"/>
            <a:t>Only put content you know 100%</a:t>
          </a:r>
        </a:p>
      </dgm:t>
    </dgm:pt>
    <dgm:pt modelId="{1FAD9AEF-24E9-4711-ADC3-977F7B66D4FE}" type="parTrans" cxnId="{60F77923-6432-4FFB-87B5-C852F6BD38E4}">
      <dgm:prSet/>
      <dgm:spPr/>
      <dgm:t>
        <a:bodyPr/>
        <a:lstStyle/>
        <a:p>
          <a:endParaRPr lang="en-US"/>
        </a:p>
      </dgm:t>
    </dgm:pt>
    <dgm:pt modelId="{183EBC70-244A-4FC2-B5D5-A3A961A3B643}" type="sibTrans" cxnId="{60F77923-6432-4FFB-87B5-C852F6BD38E4}">
      <dgm:prSet/>
      <dgm:spPr/>
      <dgm:t>
        <a:bodyPr/>
        <a:lstStyle/>
        <a:p>
          <a:endParaRPr lang="en-US"/>
        </a:p>
      </dgm:t>
    </dgm:pt>
    <dgm:pt modelId="{9DA76AFB-A1C4-4BEF-83A8-6B7DE2AF5996}">
      <dgm:prSet/>
      <dgm:spPr/>
      <dgm:t>
        <a:bodyPr/>
        <a:lstStyle/>
        <a:p>
          <a:r>
            <a:rPr lang="en-US" dirty="0"/>
            <a:t>Always set up the background</a:t>
          </a:r>
        </a:p>
      </dgm:t>
    </dgm:pt>
    <dgm:pt modelId="{2BF94618-4605-4342-8F9A-4EA6B3F3912D}" type="parTrans" cxnId="{9BE0CBAB-3B3A-434D-BEEF-C8FE41E189C3}">
      <dgm:prSet/>
      <dgm:spPr/>
    </dgm:pt>
    <dgm:pt modelId="{3B7B25DE-CAC8-4164-807B-41A5E0248713}" type="sibTrans" cxnId="{9BE0CBAB-3B3A-434D-BEEF-C8FE41E189C3}">
      <dgm:prSet/>
      <dgm:spPr/>
    </dgm:pt>
    <dgm:pt modelId="{0818421A-33CA-484B-8008-5BCCE2274501}" type="pres">
      <dgm:prSet presAssocID="{AD3C12B3-360E-40AF-B0DD-79D06D200283}" presName="linear" presStyleCnt="0">
        <dgm:presLayoutVars>
          <dgm:animLvl val="lvl"/>
          <dgm:resizeHandles val="exact"/>
        </dgm:presLayoutVars>
      </dgm:prSet>
      <dgm:spPr/>
    </dgm:pt>
    <dgm:pt modelId="{6255D5F0-6ADC-4608-A2C0-F12A9EF84F6A}" type="pres">
      <dgm:prSet presAssocID="{A98A1510-F487-410D-A349-6F28C3DB2AB6}" presName="parentText" presStyleLbl="node1" presStyleIdx="0" presStyleCnt="6">
        <dgm:presLayoutVars>
          <dgm:chMax val="0"/>
          <dgm:bulletEnabled val="1"/>
        </dgm:presLayoutVars>
      </dgm:prSet>
      <dgm:spPr/>
    </dgm:pt>
    <dgm:pt modelId="{B6A99018-9C76-4C6E-B4CE-3935B49C2DEA}" type="pres">
      <dgm:prSet presAssocID="{A13F7F4B-9AFB-417B-9BF3-A2645D6A828B}" presName="spacer" presStyleCnt="0"/>
      <dgm:spPr/>
    </dgm:pt>
    <dgm:pt modelId="{6200B04C-6C77-4269-A69C-6B165026DD34}" type="pres">
      <dgm:prSet presAssocID="{9DA76AFB-A1C4-4BEF-83A8-6B7DE2AF5996}" presName="parentText" presStyleLbl="node1" presStyleIdx="1" presStyleCnt="6">
        <dgm:presLayoutVars>
          <dgm:chMax val="0"/>
          <dgm:bulletEnabled val="1"/>
        </dgm:presLayoutVars>
      </dgm:prSet>
      <dgm:spPr/>
    </dgm:pt>
    <dgm:pt modelId="{D13AAB88-5024-4ED6-90C0-65EBBBC653AE}" type="pres">
      <dgm:prSet presAssocID="{3B7B25DE-CAC8-4164-807B-41A5E0248713}" presName="spacer" presStyleCnt="0"/>
      <dgm:spPr/>
    </dgm:pt>
    <dgm:pt modelId="{5C057C14-86C0-456D-B292-6BCC18D89B36}" type="pres">
      <dgm:prSet presAssocID="{776AC4BE-9309-452C-AE61-437068460A9A}" presName="parentText" presStyleLbl="node1" presStyleIdx="2" presStyleCnt="6">
        <dgm:presLayoutVars>
          <dgm:chMax val="0"/>
          <dgm:bulletEnabled val="1"/>
        </dgm:presLayoutVars>
      </dgm:prSet>
      <dgm:spPr/>
    </dgm:pt>
    <dgm:pt modelId="{84FCD41E-2623-4A5D-94D1-07D0E0D7AE30}" type="pres">
      <dgm:prSet presAssocID="{B19CC645-C6F4-463F-A092-33B4766D417D}" presName="spacer" presStyleCnt="0"/>
      <dgm:spPr/>
    </dgm:pt>
    <dgm:pt modelId="{FFD3FDC7-73F3-42D3-A573-FA1BC31AFC0F}" type="pres">
      <dgm:prSet presAssocID="{3C97C247-26AB-4DFF-BF48-A364E9F10E4B}" presName="parentText" presStyleLbl="node1" presStyleIdx="3" presStyleCnt="6">
        <dgm:presLayoutVars>
          <dgm:chMax val="0"/>
          <dgm:bulletEnabled val="1"/>
        </dgm:presLayoutVars>
      </dgm:prSet>
      <dgm:spPr/>
    </dgm:pt>
    <dgm:pt modelId="{3D006F86-8D8B-40EB-81DD-31B1361D11DE}" type="pres">
      <dgm:prSet presAssocID="{9E8AA67F-742A-4AA3-B0C2-9B66DF5D1BD2}" presName="spacer" presStyleCnt="0"/>
      <dgm:spPr/>
    </dgm:pt>
    <dgm:pt modelId="{FD5B21BA-8F54-4D3E-8ECD-22D33604D98B}" type="pres">
      <dgm:prSet presAssocID="{1FF14C63-512D-409C-A505-5BFF1B2DC87C}" presName="parentText" presStyleLbl="node1" presStyleIdx="4" presStyleCnt="6">
        <dgm:presLayoutVars>
          <dgm:chMax val="0"/>
          <dgm:bulletEnabled val="1"/>
        </dgm:presLayoutVars>
      </dgm:prSet>
      <dgm:spPr/>
    </dgm:pt>
    <dgm:pt modelId="{1D3BAAA4-EBEE-4BD9-AB2E-6943020C002C}" type="pres">
      <dgm:prSet presAssocID="{1E909EE5-AC52-455B-BC03-4B23241BB381}" presName="spacer" presStyleCnt="0"/>
      <dgm:spPr/>
    </dgm:pt>
    <dgm:pt modelId="{C9CC13E7-CCD4-4B4B-9FB3-27751173D6AF}" type="pres">
      <dgm:prSet presAssocID="{E2DB6F32-2CC7-438B-B804-D2A4E0B7A8B8}" presName="parentText" presStyleLbl="node1" presStyleIdx="5" presStyleCnt="6">
        <dgm:presLayoutVars>
          <dgm:chMax val="0"/>
          <dgm:bulletEnabled val="1"/>
        </dgm:presLayoutVars>
      </dgm:prSet>
      <dgm:spPr/>
    </dgm:pt>
  </dgm:ptLst>
  <dgm:cxnLst>
    <dgm:cxn modelId="{60F77923-6432-4FFB-87B5-C852F6BD38E4}" srcId="{AD3C12B3-360E-40AF-B0DD-79D06D200283}" destId="{E2DB6F32-2CC7-438B-B804-D2A4E0B7A8B8}" srcOrd="5" destOrd="0" parTransId="{1FAD9AEF-24E9-4711-ADC3-977F7B66D4FE}" sibTransId="{183EBC70-244A-4FC2-B5D5-A3A961A3B643}"/>
    <dgm:cxn modelId="{6E1D1362-AFA1-49F9-9B52-06ECE6440DBB}" srcId="{AD3C12B3-360E-40AF-B0DD-79D06D200283}" destId="{1FF14C63-512D-409C-A505-5BFF1B2DC87C}" srcOrd="4" destOrd="0" parTransId="{BE9FA141-2515-4F6D-AEED-518CA0BD6BA9}" sibTransId="{1E909EE5-AC52-455B-BC03-4B23241BB381}"/>
    <dgm:cxn modelId="{BBAE6755-642F-461D-B587-A07686166989}" type="presOf" srcId="{1FF14C63-512D-409C-A505-5BFF1B2DC87C}" destId="{FD5B21BA-8F54-4D3E-8ECD-22D33604D98B}" srcOrd="0" destOrd="0" presId="urn:microsoft.com/office/officeart/2005/8/layout/vList2"/>
    <dgm:cxn modelId="{A075868D-E0AD-41A0-AAEF-451E702FA335}" srcId="{AD3C12B3-360E-40AF-B0DD-79D06D200283}" destId="{776AC4BE-9309-452C-AE61-437068460A9A}" srcOrd="2" destOrd="0" parTransId="{346C3029-D1A4-48CD-B973-2F0FC6FFE5BF}" sibTransId="{B19CC645-C6F4-463F-A092-33B4766D417D}"/>
    <dgm:cxn modelId="{BC3A4595-74E8-4388-85C1-ABB78C7D931E}" srcId="{AD3C12B3-360E-40AF-B0DD-79D06D200283}" destId="{A98A1510-F487-410D-A349-6F28C3DB2AB6}" srcOrd="0" destOrd="0" parTransId="{3F440B1B-CE97-4746-9CA1-DFA33015E193}" sibTransId="{A13F7F4B-9AFB-417B-9BF3-A2645D6A828B}"/>
    <dgm:cxn modelId="{E32A83A3-714C-4F00-93EB-B5BB35027D2D}" type="presOf" srcId="{9DA76AFB-A1C4-4BEF-83A8-6B7DE2AF5996}" destId="{6200B04C-6C77-4269-A69C-6B165026DD34}" srcOrd="0" destOrd="0" presId="urn:microsoft.com/office/officeart/2005/8/layout/vList2"/>
    <dgm:cxn modelId="{9BE0CBAB-3B3A-434D-BEEF-C8FE41E189C3}" srcId="{AD3C12B3-360E-40AF-B0DD-79D06D200283}" destId="{9DA76AFB-A1C4-4BEF-83A8-6B7DE2AF5996}" srcOrd="1" destOrd="0" parTransId="{2BF94618-4605-4342-8F9A-4EA6B3F3912D}" sibTransId="{3B7B25DE-CAC8-4164-807B-41A5E0248713}"/>
    <dgm:cxn modelId="{47CBF8BE-38FB-4558-A324-F4962DCD090A}" type="presOf" srcId="{AD3C12B3-360E-40AF-B0DD-79D06D200283}" destId="{0818421A-33CA-484B-8008-5BCCE2274501}" srcOrd="0" destOrd="0" presId="urn:microsoft.com/office/officeart/2005/8/layout/vList2"/>
    <dgm:cxn modelId="{6D0A5ECA-599F-437F-860E-23B35D24C370}" type="presOf" srcId="{3C97C247-26AB-4DFF-BF48-A364E9F10E4B}" destId="{FFD3FDC7-73F3-42D3-A573-FA1BC31AFC0F}" srcOrd="0" destOrd="0" presId="urn:microsoft.com/office/officeart/2005/8/layout/vList2"/>
    <dgm:cxn modelId="{6A4F3BD2-627D-4C92-8DC7-7057DDCA64CE}" srcId="{AD3C12B3-360E-40AF-B0DD-79D06D200283}" destId="{3C97C247-26AB-4DFF-BF48-A364E9F10E4B}" srcOrd="3" destOrd="0" parTransId="{A390C3D2-00AA-4582-A366-559718B13FA4}" sibTransId="{9E8AA67F-742A-4AA3-B0C2-9B66DF5D1BD2}"/>
    <dgm:cxn modelId="{EFC7CDE3-E7BA-4730-8665-3A2F2A30AA86}" type="presOf" srcId="{A98A1510-F487-410D-A349-6F28C3DB2AB6}" destId="{6255D5F0-6ADC-4608-A2C0-F12A9EF84F6A}" srcOrd="0" destOrd="0" presId="urn:microsoft.com/office/officeart/2005/8/layout/vList2"/>
    <dgm:cxn modelId="{69C82DE4-0C81-4024-B482-719708E1BAB0}" type="presOf" srcId="{E2DB6F32-2CC7-438B-B804-D2A4E0B7A8B8}" destId="{C9CC13E7-CCD4-4B4B-9FB3-27751173D6AF}" srcOrd="0" destOrd="0" presId="urn:microsoft.com/office/officeart/2005/8/layout/vList2"/>
    <dgm:cxn modelId="{536092EB-AC2A-49F5-BCEA-114B13DCF6B1}" type="presOf" srcId="{776AC4BE-9309-452C-AE61-437068460A9A}" destId="{5C057C14-86C0-456D-B292-6BCC18D89B36}" srcOrd="0" destOrd="0" presId="urn:microsoft.com/office/officeart/2005/8/layout/vList2"/>
    <dgm:cxn modelId="{6DC6D067-4B66-45C5-BB64-9D9B827CD6E0}" type="presParOf" srcId="{0818421A-33CA-484B-8008-5BCCE2274501}" destId="{6255D5F0-6ADC-4608-A2C0-F12A9EF84F6A}" srcOrd="0" destOrd="0" presId="urn:microsoft.com/office/officeart/2005/8/layout/vList2"/>
    <dgm:cxn modelId="{83902718-CEEA-45AD-B3D0-38934CC237B6}" type="presParOf" srcId="{0818421A-33CA-484B-8008-5BCCE2274501}" destId="{B6A99018-9C76-4C6E-B4CE-3935B49C2DEA}" srcOrd="1" destOrd="0" presId="urn:microsoft.com/office/officeart/2005/8/layout/vList2"/>
    <dgm:cxn modelId="{EE705E21-0FCF-4E79-AE44-C6F00B39C7D4}" type="presParOf" srcId="{0818421A-33CA-484B-8008-5BCCE2274501}" destId="{6200B04C-6C77-4269-A69C-6B165026DD34}" srcOrd="2" destOrd="0" presId="urn:microsoft.com/office/officeart/2005/8/layout/vList2"/>
    <dgm:cxn modelId="{2B37B9CA-8744-4404-BE56-9CD5F32146A4}" type="presParOf" srcId="{0818421A-33CA-484B-8008-5BCCE2274501}" destId="{D13AAB88-5024-4ED6-90C0-65EBBBC653AE}" srcOrd="3" destOrd="0" presId="urn:microsoft.com/office/officeart/2005/8/layout/vList2"/>
    <dgm:cxn modelId="{50FD19F6-6667-4F07-B5A2-C67E61C73858}" type="presParOf" srcId="{0818421A-33CA-484B-8008-5BCCE2274501}" destId="{5C057C14-86C0-456D-B292-6BCC18D89B36}" srcOrd="4" destOrd="0" presId="urn:microsoft.com/office/officeart/2005/8/layout/vList2"/>
    <dgm:cxn modelId="{A01C44D4-91EB-483C-A71F-0D7CB4520497}" type="presParOf" srcId="{0818421A-33CA-484B-8008-5BCCE2274501}" destId="{84FCD41E-2623-4A5D-94D1-07D0E0D7AE30}" srcOrd="5" destOrd="0" presId="urn:microsoft.com/office/officeart/2005/8/layout/vList2"/>
    <dgm:cxn modelId="{43BFB258-E3AF-4D16-BAB4-B772A2729ED3}" type="presParOf" srcId="{0818421A-33CA-484B-8008-5BCCE2274501}" destId="{FFD3FDC7-73F3-42D3-A573-FA1BC31AFC0F}" srcOrd="6" destOrd="0" presId="urn:microsoft.com/office/officeart/2005/8/layout/vList2"/>
    <dgm:cxn modelId="{4C701A9F-612F-43F7-9E71-B1A8EAE5AA9A}" type="presParOf" srcId="{0818421A-33CA-484B-8008-5BCCE2274501}" destId="{3D006F86-8D8B-40EB-81DD-31B1361D11DE}" srcOrd="7" destOrd="0" presId="urn:microsoft.com/office/officeart/2005/8/layout/vList2"/>
    <dgm:cxn modelId="{395E303B-0857-40F0-A061-C6575CF9F75C}" type="presParOf" srcId="{0818421A-33CA-484B-8008-5BCCE2274501}" destId="{FD5B21BA-8F54-4D3E-8ECD-22D33604D98B}" srcOrd="8" destOrd="0" presId="urn:microsoft.com/office/officeart/2005/8/layout/vList2"/>
    <dgm:cxn modelId="{4FAA0E97-BD21-4AE7-8E92-0C17B2A21253}" type="presParOf" srcId="{0818421A-33CA-484B-8008-5BCCE2274501}" destId="{1D3BAAA4-EBEE-4BD9-AB2E-6943020C002C}" srcOrd="9" destOrd="0" presId="urn:microsoft.com/office/officeart/2005/8/layout/vList2"/>
    <dgm:cxn modelId="{091E5D04-2E95-417E-A397-DED528FF8530}" type="presParOf" srcId="{0818421A-33CA-484B-8008-5BCCE2274501}" destId="{C9CC13E7-CCD4-4B4B-9FB3-27751173D6A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FEDF85-A502-44D1-85D6-58A024E35EE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F4D7653-A5EB-446C-8B8E-45C6D4E3CD71}">
      <dgm:prSet/>
      <dgm:spPr/>
      <dgm:t>
        <a:bodyPr/>
        <a:lstStyle/>
        <a:p>
          <a:r>
            <a:rPr lang="en-US" dirty="0"/>
            <a:t>Background is often 20-25% of the talk!!</a:t>
          </a:r>
        </a:p>
      </dgm:t>
    </dgm:pt>
    <dgm:pt modelId="{4E2BADFC-5F9D-4300-9D13-1154990659A3}" type="parTrans" cxnId="{C21CBF5F-CFA8-4A04-83CF-BD56E8C5608C}">
      <dgm:prSet/>
      <dgm:spPr/>
      <dgm:t>
        <a:bodyPr/>
        <a:lstStyle/>
        <a:p>
          <a:endParaRPr lang="en-US"/>
        </a:p>
      </dgm:t>
    </dgm:pt>
    <dgm:pt modelId="{138646C8-10C6-4683-AD07-6470E5018C54}" type="sibTrans" cxnId="{C21CBF5F-CFA8-4A04-83CF-BD56E8C5608C}">
      <dgm:prSet/>
      <dgm:spPr/>
      <dgm:t>
        <a:bodyPr/>
        <a:lstStyle/>
        <a:p>
          <a:endParaRPr lang="en-US"/>
        </a:p>
      </dgm:t>
    </dgm:pt>
    <dgm:pt modelId="{5C6EFD10-B5EE-4EFD-A280-7827DB457C69}">
      <dgm:prSet/>
      <dgm:spPr/>
      <dgm:t>
        <a:bodyPr/>
        <a:lstStyle/>
        <a:p>
          <a:r>
            <a:rPr lang="en-US" dirty="0"/>
            <a:t>Try to establish why your work is interesting to you, your audience and people in general</a:t>
          </a:r>
        </a:p>
      </dgm:t>
    </dgm:pt>
    <dgm:pt modelId="{ADF4A075-7033-47C0-A146-9022095F0049}" type="parTrans" cxnId="{42662F95-3983-4507-A04D-AFA0CB77A925}">
      <dgm:prSet/>
      <dgm:spPr/>
      <dgm:t>
        <a:bodyPr/>
        <a:lstStyle/>
        <a:p>
          <a:endParaRPr lang="en-US"/>
        </a:p>
      </dgm:t>
    </dgm:pt>
    <dgm:pt modelId="{04ED41CA-9CB6-4ECC-8FFC-8DA3652A82E3}" type="sibTrans" cxnId="{42662F95-3983-4507-A04D-AFA0CB77A925}">
      <dgm:prSet/>
      <dgm:spPr/>
      <dgm:t>
        <a:bodyPr/>
        <a:lstStyle/>
        <a:p>
          <a:endParaRPr lang="en-US"/>
        </a:p>
      </dgm:t>
    </dgm:pt>
    <dgm:pt modelId="{58CABA96-D2EA-4011-9C8E-F550914BFDB9}">
      <dgm:prSet/>
      <dgm:spPr/>
      <dgm:t>
        <a:bodyPr/>
        <a:lstStyle/>
        <a:p>
          <a:r>
            <a:rPr lang="en-US" dirty="0"/>
            <a:t>Justify your study</a:t>
          </a:r>
        </a:p>
      </dgm:t>
    </dgm:pt>
    <dgm:pt modelId="{675443B7-B5A9-49B1-8BFB-4E79639DA9F1}" type="parTrans" cxnId="{35C8F78B-7DFA-4722-BCEF-4F797465E9F4}">
      <dgm:prSet/>
      <dgm:spPr/>
      <dgm:t>
        <a:bodyPr/>
        <a:lstStyle/>
        <a:p>
          <a:endParaRPr lang="en-US"/>
        </a:p>
      </dgm:t>
    </dgm:pt>
    <dgm:pt modelId="{E0620D3D-8C28-4C03-BCEB-1449B2FDC098}" type="sibTrans" cxnId="{35C8F78B-7DFA-4722-BCEF-4F797465E9F4}">
      <dgm:prSet/>
      <dgm:spPr/>
      <dgm:t>
        <a:bodyPr/>
        <a:lstStyle/>
        <a:p>
          <a:endParaRPr lang="en-US"/>
        </a:p>
      </dgm:t>
    </dgm:pt>
    <dgm:pt modelId="{DE12A2B9-D306-46DF-A950-B05562CE6A99}">
      <dgm:prSet/>
      <dgm:spPr/>
      <dgm:t>
        <a:bodyPr/>
        <a:lstStyle/>
        <a:p>
          <a:r>
            <a:rPr lang="en-US" dirty="0"/>
            <a:t>if study is successful, then what?</a:t>
          </a:r>
        </a:p>
      </dgm:t>
    </dgm:pt>
    <dgm:pt modelId="{D3627418-EB2F-4108-A56D-E5605F86D120}" type="parTrans" cxnId="{69A10A5C-8205-47FD-9D43-47A75C83BF00}">
      <dgm:prSet/>
      <dgm:spPr/>
      <dgm:t>
        <a:bodyPr/>
        <a:lstStyle/>
        <a:p>
          <a:endParaRPr lang="en-US"/>
        </a:p>
      </dgm:t>
    </dgm:pt>
    <dgm:pt modelId="{A119AC5C-A03A-4A8F-93A6-37B50CAF93D9}" type="sibTrans" cxnId="{69A10A5C-8205-47FD-9D43-47A75C83BF00}">
      <dgm:prSet/>
      <dgm:spPr/>
      <dgm:t>
        <a:bodyPr/>
        <a:lstStyle/>
        <a:p>
          <a:endParaRPr lang="en-US"/>
        </a:p>
      </dgm:t>
    </dgm:pt>
    <dgm:pt modelId="{FB0DC545-4E59-441D-9A18-E29074FE27E7}">
      <dgm:prSet/>
      <dgm:spPr/>
      <dgm:t>
        <a:bodyPr/>
        <a:lstStyle/>
        <a:p>
          <a:r>
            <a:rPr lang="en-US"/>
            <a:t>For long talks, repeat background/justification several times for your audience</a:t>
          </a:r>
        </a:p>
      </dgm:t>
    </dgm:pt>
    <dgm:pt modelId="{5525E0A9-DD90-4FDA-BBF2-1547AD7C53D6}" type="parTrans" cxnId="{451D3C3F-96EF-4531-87E4-8EBDF82CBE24}">
      <dgm:prSet/>
      <dgm:spPr/>
      <dgm:t>
        <a:bodyPr/>
        <a:lstStyle/>
        <a:p>
          <a:endParaRPr lang="en-US"/>
        </a:p>
      </dgm:t>
    </dgm:pt>
    <dgm:pt modelId="{827B1C3F-25BE-479C-AFA2-0D9A20AB6E10}" type="sibTrans" cxnId="{451D3C3F-96EF-4531-87E4-8EBDF82CBE24}">
      <dgm:prSet/>
      <dgm:spPr/>
      <dgm:t>
        <a:bodyPr/>
        <a:lstStyle/>
        <a:p>
          <a:endParaRPr lang="en-US"/>
        </a:p>
      </dgm:t>
    </dgm:pt>
    <dgm:pt modelId="{2C914839-E2A5-4F5B-885E-9C4C1D9CA968}">
      <dgm:prSet/>
      <dgm:spPr/>
      <dgm:t>
        <a:bodyPr/>
        <a:lstStyle/>
        <a:p>
          <a:r>
            <a:rPr lang="en-US" dirty="0"/>
            <a:t>Take breaks </a:t>
          </a:r>
          <a:r>
            <a:rPr lang="en-US" dirty="0">
              <a:sym typeface="Wingdings" panose="05000000000000000000" pitchFamily="2" charset="2"/>
            </a:rPr>
            <a:t></a:t>
          </a:r>
          <a:r>
            <a:rPr lang="en-US" dirty="0"/>
            <a:t> </a:t>
          </a:r>
        </a:p>
      </dgm:t>
    </dgm:pt>
    <dgm:pt modelId="{F6F04482-38BD-4C40-A53A-76C38C0C35F7}" type="parTrans" cxnId="{04BE5ECB-4133-4B23-A93D-F1C626388C4E}">
      <dgm:prSet/>
      <dgm:spPr/>
      <dgm:t>
        <a:bodyPr/>
        <a:lstStyle/>
        <a:p>
          <a:endParaRPr lang="en-US"/>
        </a:p>
      </dgm:t>
    </dgm:pt>
    <dgm:pt modelId="{9DD99C56-521F-459F-8B1D-B659E6434AC6}" type="sibTrans" cxnId="{04BE5ECB-4133-4B23-A93D-F1C626388C4E}">
      <dgm:prSet/>
      <dgm:spPr/>
      <dgm:t>
        <a:bodyPr/>
        <a:lstStyle/>
        <a:p>
          <a:endParaRPr lang="en-US"/>
        </a:p>
      </dgm:t>
    </dgm:pt>
    <dgm:pt modelId="{148608B5-AB7A-4738-B49F-00E03DD6B396}" type="pres">
      <dgm:prSet presAssocID="{27FEDF85-A502-44D1-85D6-58A024E35EE6}" presName="linear" presStyleCnt="0">
        <dgm:presLayoutVars>
          <dgm:animLvl val="lvl"/>
          <dgm:resizeHandles val="exact"/>
        </dgm:presLayoutVars>
      </dgm:prSet>
      <dgm:spPr/>
    </dgm:pt>
    <dgm:pt modelId="{B2A15154-615A-4532-8762-879E5C301669}" type="pres">
      <dgm:prSet presAssocID="{3F4D7653-A5EB-446C-8B8E-45C6D4E3CD71}" presName="parentText" presStyleLbl="node1" presStyleIdx="0" presStyleCnt="4">
        <dgm:presLayoutVars>
          <dgm:chMax val="0"/>
          <dgm:bulletEnabled val="1"/>
        </dgm:presLayoutVars>
      </dgm:prSet>
      <dgm:spPr/>
    </dgm:pt>
    <dgm:pt modelId="{77DADA4F-D29F-4AE4-972A-010179612C14}" type="pres">
      <dgm:prSet presAssocID="{138646C8-10C6-4683-AD07-6470E5018C54}" presName="spacer" presStyleCnt="0"/>
      <dgm:spPr/>
    </dgm:pt>
    <dgm:pt modelId="{70F19068-29DB-4BE7-9C21-13ABC794CBAE}" type="pres">
      <dgm:prSet presAssocID="{5C6EFD10-B5EE-4EFD-A280-7827DB457C69}" presName="parentText" presStyleLbl="node1" presStyleIdx="1" presStyleCnt="4">
        <dgm:presLayoutVars>
          <dgm:chMax val="0"/>
          <dgm:bulletEnabled val="1"/>
        </dgm:presLayoutVars>
      </dgm:prSet>
      <dgm:spPr/>
    </dgm:pt>
    <dgm:pt modelId="{85AB13F3-C56D-4CFF-BAE7-61AD615FCC0C}" type="pres">
      <dgm:prSet presAssocID="{04ED41CA-9CB6-4ECC-8FFC-8DA3652A82E3}" presName="spacer" presStyleCnt="0"/>
      <dgm:spPr/>
    </dgm:pt>
    <dgm:pt modelId="{80E1C0A8-4FE4-427C-B2D6-C1FCF3A379CC}" type="pres">
      <dgm:prSet presAssocID="{58CABA96-D2EA-4011-9C8E-F550914BFDB9}" presName="parentText" presStyleLbl="node1" presStyleIdx="2" presStyleCnt="4">
        <dgm:presLayoutVars>
          <dgm:chMax val="0"/>
          <dgm:bulletEnabled val="1"/>
        </dgm:presLayoutVars>
      </dgm:prSet>
      <dgm:spPr/>
    </dgm:pt>
    <dgm:pt modelId="{CE503EB3-5295-404C-ABB3-5A0006820A94}" type="pres">
      <dgm:prSet presAssocID="{58CABA96-D2EA-4011-9C8E-F550914BFDB9}" presName="childText" presStyleLbl="revTx" presStyleIdx="0" presStyleCnt="2">
        <dgm:presLayoutVars>
          <dgm:bulletEnabled val="1"/>
        </dgm:presLayoutVars>
      </dgm:prSet>
      <dgm:spPr/>
    </dgm:pt>
    <dgm:pt modelId="{1341BE89-0091-40BF-BEFA-DB2B33C6C574}" type="pres">
      <dgm:prSet presAssocID="{FB0DC545-4E59-441D-9A18-E29074FE27E7}" presName="parentText" presStyleLbl="node1" presStyleIdx="3" presStyleCnt="4">
        <dgm:presLayoutVars>
          <dgm:chMax val="0"/>
          <dgm:bulletEnabled val="1"/>
        </dgm:presLayoutVars>
      </dgm:prSet>
      <dgm:spPr/>
    </dgm:pt>
    <dgm:pt modelId="{0DBD237B-CCB8-4BAF-8A3A-A57B30176B47}" type="pres">
      <dgm:prSet presAssocID="{FB0DC545-4E59-441D-9A18-E29074FE27E7}" presName="childText" presStyleLbl="revTx" presStyleIdx="1" presStyleCnt="2">
        <dgm:presLayoutVars>
          <dgm:bulletEnabled val="1"/>
        </dgm:presLayoutVars>
      </dgm:prSet>
      <dgm:spPr/>
    </dgm:pt>
  </dgm:ptLst>
  <dgm:cxnLst>
    <dgm:cxn modelId="{76FF950C-1CDB-4354-80B2-C1F7F53D7ADC}" type="presOf" srcId="{3F4D7653-A5EB-446C-8B8E-45C6D4E3CD71}" destId="{B2A15154-615A-4532-8762-879E5C301669}" srcOrd="0" destOrd="0" presId="urn:microsoft.com/office/officeart/2005/8/layout/vList2"/>
    <dgm:cxn modelId="{CB84E31D-821F-4CD0-B60C-4240E46EEFD2}" type="presOf" srcId="{DE12A2B9-D306-46DF-A950-B05562CE6A99}" destId="{CE503EB3-5295-404C-ABB3-5A0006820A94}" srcOrd="0" destOrd="0" presId="urn:microsoft.com/office/officeart/2005/8/layout/vList2"/>
    <dgm:cxn modelId="{028E3132-41FB-4C18-B2BC-B198CE9D7A6D}" type="presOf" srcId="{27FEDF85-A502-44D1-85D6-58A024E35EE6}" destId="{148608B5-AB7A-4738-B49F-00E03DD6B396}" srcOrd="0" destOrd="0" presId="urn:microsoft.com/office/officeart/2005/8/layout/vList2"/>
    <dgm:cxn modelId="{451D3C3F-96EF-4531-87E4-8EBDF82CBE24}" srcId="{27FEDF85-A502-44D1-85D6-58A024E35EE6}" destId="{FB0DC545-4E59-441D-9A18-E29074FE27E7}" srcOrd="3" destOrd="0" parTransId="{5525E0A9-DD90-4FDA-BBF2-1547AD7C53D6}" sibTransId="{827B1C3F-25BE-479C-AFA2-0D9A20AB6E10}"/>
    <dgm:cxn modelId="{69A10A5C-8205-47FD-9D43-47A75C83BF00}" srcId="{58CABA96-D2EA-4011-9C8E-F550914BFDB9}" destId="{DE12A2B9-D306-46DF-A950-B05562CE6A99}" srcOrd="0" destOrd="0" parTransId="{D3627418-EB2F-4108-A56D-E5605F86D120}" sibTransId="{A119AC5C-A03A-4A8F-93A6-37B50CAF93D9}"/>
    <dgm:cxn modelId="{C21CBF5F-CFA8-4A04-83CF-BD56E8C5608C}" srcId="{27FEDF85-A502-44D1-85D6-58A024E35EE6}" destId="{3F4D7653-A5EB-446C-8B8E-45C6D4E3CD71}" srcOrd="0" destOrd="0" parTransId="{4E2BADFC-5F9D-4300-9D13-1154990659A3}" sibTransId="{138646C8-10C6-4683-AD07-6470E5018C54}"/>
    <dgm:cxn modelId="{1D2E3A71-06B8-4D14-8FB6-B9904D8E5AF9}" type="presOf" srcId="{58CABA96-D2EA-4011-9C8E-F550914BFDB9}" destId="{80E1C0A8-4FE4-427C-B2D6-C1FCF3A379CC}" srcOrd="0" destOrd="0" presId="urn:microsoft.com/office/officeart/2005/8/layout/vList2"/>
    <dgm:cxn modelId="{57140982-7FDE-4EAE-BD17-8DA0DB5DC91D}" type="presOf" srcId="{FB0DC545-4E59-441D-9A18-E29074FE27E7}" destId="{1341BE89-0091-40BF-BEFA-DB2B33C6C574}" srcOrd="0" destOrd="0" presId="urn:microsoft.com/office/officeart/2005/8/layout/vList2"/>
    <dgm:cxn modelId="{35C8F78B-7DFA-4722-BCEF-4F797465E9F4}" srcId="{27FEDF85-A502-44D1-85D6-58A024E35EE6}" destId="{58CABA96-D2EA-4011-9C8E-F550914BFDB9}" srcOrd="2" destOrd="0" parTransId="{675443B7-B5A9-49B1-8BFB-4E79639DA9F1}" sibTransId="{E0620D3D-8C28-4C03-BCEB-1449B2FDC098}"/>
    <dgm:cxn modelId="{42662F95-3983-4507-A04D-AFA0CB77A925}" srcId="{27FEDF85-A502-44D1-85D6-58A024E35EE6}" destId="{5C6EFD10-B5EE-4EFD-A280-7827DB457C69}" srcOrd="1" destOrd="0" parTransId="{ADF4A075-7033-47C0-A146-9022095F0049}" sibTransId="{04ED41CA-9CB6-4ECC-8FFC-8DA3652A82E3}"/>
    <dgm:cxn modelId="{04BE5ECB-4133-4B23-A93D-F1C626388C4E}" srcId="{FB0DC545-4E59-441D-9A18-E29074FE27E7}" destId="{2C914839-E2A5-4F5B-885E-9C4C1D9CA968}" srcOrd="0" destOrd="0" parTransId="{F6F04482-38BD-4C40-A53A-76C38C0C35F7}" sibTransId="{9DD99C56-521F-459F-8B1D-B659E6434AC6}"/>
    <dgm:cxn modelId="{B80564CE-F2AE-488C-9F75-F509179F72E0}" type="presOf" srcId="{5C6EFD10-B5EE-4EFD-A280-7827DB457C69}" destId="{70F19068-29DB-4BE7-9C21-13ABC794CBAE}" srcOrd="0" destOrd="0" presId="urn:microsoft.com/office/officeart/2005/8/layout/vList2"/>
    <dgm:cxn modelId="{1EA98AF2-84C1-4E5E-B0DE-02C6707C8C4A}" type="presOf" srcId="{2C914839-E2A5-4F5B-885E-9C4C1D9CA968}" destId="{0DBD237B-CCB8-4BAF-8A3A-A57B30176B47}" srcOrd="0" destOrd="0" presId="urn:microsoft.com/office/officeart/2005/8/layout/vList2"/>
    <dgm:cxn modelId="{C36F4636-A867-44C2-993D-3020E3BD2175}" type="presParOf" srcId="{148608B5-AB7A-4738-B49F-00E03DD6B396}" destId="{B2A15154-615A-4532-8762-879E5C301669}" srcOrd="0" destOrd="0" presId="urn:microsoft.com/office/officeart/2005/8/layout/vList2"/>
    <dgm:cxn modelId="{686BB826-A4A1-4222-9048-405B8D0EC52B}" type="presParOf" srcId="{148608B5-AB7A-4738-B49F-00E03DD6B396}" destId="{77DADA4F-D29F-4AE4-972A-010179612C14}" srcOrd="1" destOrd="0" presId="urn:microsoft.com/office/officeart/2005/8/layout/vList2"/>
    <dgm:cxn modelId="{8927F7AC-819F-46DC-B635-26BCF9436A31}" type="presParOf" srcId="{148608B5-AB7A-4738-B49F-00E03DD6B396}" destId="{70F19068-29DB-4BE7-9C21-13ABC794CBAE}" srcOrd="2" destOrd="0" presId="urn:microsoft.com/office/officeart/2005/8/layout/vList2"/>
    <dgm:cxn modelId="{657965E5-2F9A-49AD-A903-2E6120BF07FD}" type="presParOf" srcId="{148608B5-AB7A-4738-B49F-00E03DD6B396}" destId="{85AB13F3-C56D-4CFF-BAE7-61AD615FCC0C}" srcOrd="3" destOrd="0" presId="urn:microsoft.com/office/officeart/2005/8/layout/vList2"/>
    <dgm:cxn modelId="{EA9801A1-75B3-49C0-A197-63307D289E17}" type="presParOf" srcId="{148608B5-AB7A-4738-B49F-00E03DD6B396}" destId="{80E1C0A8-4FE4-427C-B2D6-C1FCF3A379CC}" srcOrd="4" destOrd="0" presId="urn:microsoft.com/office/officeart/2005/8/layout/vList2"/>
    <dgm:cxn modelId="{CD10B9EC-464F-48E8-9B99-65F161C359B7}" type="presParOf" srcId="{148608B5-AB7A-4738-B49F-00E03DD6B396}" destId="{CE503EB3-5295-404C-ABB3-5A0006820A94}" srcOrd="5" destOrd="0" presId="urn:microsoft.com/office/officeart/2005/8/layout/vList2"/>
    <dgm:cxn modelId="{FF1C4E3E-A8FB-4F06-A54C-5F383A97DDBE}" type="presParOf" srcId="{148608B5-AB7A-4738-B49F-00E03DD6B396}" destId="{1341BE89-0091-40BF-BEFA-DB2B33C6C574}" srcOrd="6" destOrd="0" presId="urn:microsoft.com/office/officeart/2005/8/layout/vList2"/>
    <dgm:cxn modelId="{9F045739-EC27-461C-ABDD-98FD40A8E173}" type="presParOf" srcId="{148608B5-AB7A-4738-B49F-00E03DD6B396}" destId="{0DBD237B-CCB8-4BAF-8A3A-A57B30176B4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5D5F0-6ADC-4608-A2C0-F12A9EF84F6A}">
      <dsp:nvSpPr>
        <dsp:cNvPr id="0" name=""/>
        <dsp:cNvSpPr/>
      </dsp:nvSpPr>
      <dsp:spPr>
        <a:xfrm>
          <a:off x="0" y="140228"/>
          <a:ext cx="6263640"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Knowing the audience</a:t>
          </a:r>
        </a:p>
      </dsp:txBody>
      <dsp:txXfrm>
        <a:off x="38638" y="178866"/>
        <a:ext cx="6186364" cy="714229"/>
      </dsp:txXfrm>
    </dsp:sp>
    <dsp:sp modelId="{6200B04C-6C77-4269-A69C-6B165026DD34}">
      <dsp:nvSpPr>
        <dsp:cNvPr id="0" name=""/>
        <dsp:cNvSpPr/>
      </dsp:nvSpPr>
      <dsp:spPr>
        <a:xfrm>
          <a:off x="0" y="1026773"/>
          <a:ext cx="6263640" cy="791505"/>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Always set up the background</a:t>
          </a:r>
        </a:p>
      </dsp:txBody>
      <dsp:txXfrm>
        <a:off x="38638" y="1065411"/>
        <a:ext cx="6186364" cy="714229"/>
      </dsp:txXfrm>
    </dsp:sp>
    <dsp:sp modelId="{5C057C14-86C0-456D-B292-6BCC18D89B36}">
      <dsp:nvSpPr>
        <dsp:cNvPr id="0" name=""/>
        <dsp:cNvSpPr/>
      </dsp:nvSpPr>
      <dsp:spPr>
        <a:xfrm>
          <a:off x="0" y="1913319"/>
          <a:ext cx="6263640" cy="791505"/>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Large fonts, minimal text</a:t>
          </a:r>
        </a:p>
      </dsp:txBody>
      <dsp:txXfrm>
        <a:off x="38638" y="1951957"/>
        <a:ext cx="6186364" cy="714229"/>
      </dsp:txXfrm>
    </dsp:sp>
    <dsp:sp modelId="{FFD3FDC7-73F3-42D3-A573-FA1BC31AFC0F}">
      <dsp:nvSpPr>
        <dsp:cNvPr id="0" name=""/>
        <dsp:cNvSpPr/>
      </dsp:nvSpPr>
      <dsp:spPr>
        <a:xfrm>
          <a:off x="0" y="2799864"/>
          <a:ext cx="6263640" cy="791505"/>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Clear graphics with MINIMAL TEXT</a:t>
          </a:r>
        </a:p>
      </dsp:txBody>
      <dsp:txXfrm>
        <a:off x="38638" y="2838502"/>
        <a:ext cx="6186364" cy="714229"/>
      </dsp:txXfrm>
    </dsp:sp>
    <dsp:sp modelId="{FD5B21BA-8F54-4D3E-8ECD-22D33604D98B}">
      <dsp:nvSpPr>
        <dsp:cNvPr id="0" name=""/>
        <dsp:cNvSpPr/>
      </dsp:nvSpPr>
      <dsp:spPr>
        <a:xfrm>
          <a:off x="0" y="3686409"/>
          <a:ext cx="6263640" cy="791505"/>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Personalization/attention grabbing</a:t>
          </a:r>
        </a:p>
      </dsp:txBody>
      <dsp:txXfrm>
        <a:off x="38638" y="3725047"/>
        <a:ext cx="6186364" cy="714229"/>
      </dsp:txXfrm>
    </dsp:sp>
    <dsp:sp modelId="{C9CC13E7-CCD4-4B4B-9FB3-27751173D6AF}">
      <dsp:nvSpPr>
        <dsp:cNvPr id="0" name=""/>
        <dsp:cNvSpPr/>
      </dsp:nvSpPr>
      <dsp:spPr>
        <a:xfrm>
          <a:off x="0" y="4572954"/>
          <a:ext cx="6263640"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Only put content you know 100%</a:t>
          </a:r>
        </a:p>
      </dsp:txBody>
      <dsp:txXfrm>
        <a:off x="38638" y="4611592"/>
        <a:ext cx="618636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15154-615A-4532-8762-879E5C301669}">
      <dsp:nvSpPr>
        <dsp:cNvPr id="0" name=""/>
        <dsp:cNvSpPr/>
      </dsp:nvSpPr>
      <dsp:spPr>
        <a:xfrm>
          <a:off x="0" y="175939"/>
          <a:ext cx="7559504" cy="11917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Background is often 20-25% of the talk!!</a:t>
          </a:r>
        </a:p>
      </dsp:txBody>
      <dsp:txXfrm>
        <a:off x="58177" y="234116"/>
        <a:ext cx="7443150" cy="1075400"/>
      </dsp:txXfrm>
    </dsp:sp>
    <dsp:sp modelId="{70F19068-29DB-4BE7-9C21-13ABC794CBAE}">
      <dsp:nvSpPr>
        <dsp:cNvPr id="0" name=""/>
        <dsp:cNvSpPr/>
      </dsp:nvSpPr>
      <dsp:spPr>
        <a:xfrm>
          <a:off x="0" y="1454093"/>
          <a:ext cx="7559504" cy="119175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Try to establish why your work is interesting to you, your audience and people in general</a:t>
          </a:r>
        </a:p>
      </dsp:txBody>
      <dsp:txXfrm>
        <a:off x="58177" y="1512270"/>
        <a:ext cx="7443150" cy="1075400"/>
      </dsp:txXfrm>
    </dsp:sp>
    <dsp:sp modelId="{80E1C0A8-4FE4-427C-B2D6-C1FCF3A379CC}">
      <dsp:nvSpPr>
        <dsp:cNvPr id="0" name=""/>
        <dsp:cNvSpPr/>
      </dsp:nvSpPr>
      <dsp:spPr>
        <a:xfrm>
          <a:off x="0" y="2732248"/>
          <a:ext cx="7559504" cy="119175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Justify your study</a:t>
          </a:r>
        </a:p>
      </dsp:txBody>
      <dsp:txXfrm>
        <a:off x="58177" y="2790425"/>
        <a:ext cx="7443150" cy="1075400"/>
      </dsp:txXfrm>
    </dsp:sp>
    <dsp:sp modelId="{CE503EB3-5295-404C-ABB3-5A0006820A94}">
      <dsp:nvSpPr>
        <dsp:cNvPr id="0" name=""/>
        <dsp:cNvSpPr/>
      </dsp:nvSpPr>
      <dsp:spPr>
        <a:xfrm>
          <a:off x="0" y="3924003"/>
          <a:ext cx="7559504"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if study is successful, then what?</a:t>
          </a:r>
        </a:p>
      </dsp:txBody>
      <dsp:txXfrm>
        <a:off x="0" y="3924003"/>
        <a:ext cx="7559504" cy="496800"/>
      </dsp:txXfrm>
    </dsp:sp>
    <dsp:sp modelId="{1341BE89-0091-40BF-BEFA-DB2B33C6C574}">
      <dsp:nvSpPr>
        <dsp:cNvPr id="0" name=""/>
        <dsp:cNvSpPr/>
      </dsp:nvSpPr>
      <dsp:spPr>
        <a:xfrm>
          <a:off x="0" y="4420803"/>
          <a:ext cx="7559504" cy="119175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For long talks, repeat background/justification several times for your audience</a:t>
          </a:r>
        </a:p>
      </dsp:txBody>
      <dsp:txXfrm>
        <a:off x="58177" y="4478980"/>
        <a:ext cx="7443150" cy="1075400"/>
      </dsp:txXfrm>
    </dsp:sp>
    <dsp:sp modelId="{0DBD237B-CCB8-4BAF-8A3A-A57B30176B47}">
      <dsp:nvSpPr>
        <dsp:cNvPr id="0" name=""/>
        <dsp:cNvSpPr/>
      </dsp:nvSpPr>
      <dsp:spPr>
        <a:xfrm>
          <a:off x="0" y="5612557"/>
          <a:ext cx="7559504"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Take breaks </a:t>
          </a:r>
          <a:r>
            <a:rPr lang="en-US" sz="2300" kern="1200" dirty="0">
              <a:sym typeface="Wingdings" panose="05000000000000000000" pitchFamily="2" charset="2"/>
            </a:rPr>
            <a:t></a:t>
          </a:r>
          <a:r>
            <a:rPr lang="en-US" sz="2300" kern="1200" dirty="0"/>
            <a:t> </a:t>
          </a:r>
        </a:p>
      </dsp:txBody>
      <dsp:txXfrm>
        <a:off x="0" y="5612557"/>
        <a:ext cx="7559504" cy="496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39FC-117D-7EBC-7A87-AD2D400E5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098E70-4993-56C3-D5BC-FC89C84967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8F9CAC-36BA-0FDB-EB16-4DDC9008CA03}"/>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5" name="Footer Placeholder 4">
            <a:extLst>
              <a:ext uri="{FF2B5EF4-FFF2-40B4-BE49-F238E27FC236}">
                <a16:creationId xmlns:a16="http://schemas.microsoft.com/office/drawing/2014/main" id="{3324C120-124A-D2CC-40AA-37E5101B0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882FE-E744-4EDA-C0AE-AA1DB4820F6E}"/>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416450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F0F1-01FA-FE89-471F-39AE7D91FD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03938A-5174-6D5E-7F90-3171821336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0DE55-18C9-B1B9-F6B1-17124F69A677}"/>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5" name="Footer Placeholder 4">
            <a:extLst>
              <a:ext uri="{FF2B5EF4-FFF2-40B4-BE49-F238E27FC236}">
                <a16:creationId xmlns:a16="http://schemas.microsoft.com/office/drawing/2014/main" id="{EDFE4E09-9F67-B565-7989-596A2F8D6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0C80E-CBF6-FCAC-5DA6-A96511D70B6B}"/>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295076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EAFC4-8FE5-E2D1-CFE5-DD2E447947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A8EBE5-508F-3701-8A87-437ECB6CA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CD5FC-6E2E-D0C0-30CD-1C616E667AB6}"/>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5" name="Footer Placeholder 4">
            <a:extLst>
              <a:ext uri="{FF2B5EF4-FFF2-40B4-BE49-F238E27FC236}">
                <a16:creationId xmlns:a16="http://schemas.microsoft.com/office/drawing/2014/main" id="{3B4EB222-F371-EF4F-72CC-FC373BC2F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B4738-45B8-A876-2BBF-3E1ED929BA76}"/>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154702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F66B-1BB9-6CA8-EC4F-4539E1D6C2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B25BD-DCAB-8472-FF3A-EEC1A33B8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46A82-42B0-F4CA-59F6-E2294E7DAB06}"/>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5" name="Footer Placeholder 4">
            <a:extLst>
              <a:ext uri="{FF2B5EF4-FFF2-40B4-BE49-F238E27FC236}">
                <a16:creationId xmlns:a16="http://schemas.microsoft.com/office/drawing/2014/main" id="{BCA0EF27-A695-E26B-E354-21BDD99FD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A08AC-743E-8DE9-8D52-C2C7D1766EBB}"/>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252852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379B-B11F-837E-1B19-6B2ECFEF4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80DAF4-17FA-8E86-084F-95924BDF9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5B010B-BD30-8D3D-43F8-43A5E85A6C13}"/>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5" name="Footer Placeholder 4">
            <a:extLst>
              <a:ext uri="{FF2B5EF4-FFF2-40B4-BE49-F238E27FC236}">
                <a16:creationId xmlns:a16="http://schemas.microsoft.com/office/drawing/2014/main" id="{13A9DA8A-5EB0-648D-01F6-239B2C0F9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D20ED-6C88-F6E2-9FC1-958D194F47D0}"/>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327347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2D74-6AED-7F6B-F2B0-368987DF2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8BDFA-01C4-1A32-8931-E169D36F74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9D1B1A-3742-6970-0BFD-8ABD28F5EE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1CDF83-27F4-8143-F4D9-65DA12A3FAAE}"/>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6" name="Footer Placeholder 5">
            <a:extLst>
              <a:ext uri="{FF2B5EF4-FFF2-40B4-BE49-F238E27FC236}">
                <a16:creationId xmlns:a16="http://schemas.microsoft.com/office/drawing/2014/main" id="{E7B5DCF3-869B-37FC-C379-D66B5861E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1E93E4-4767-11D2-2F1B-DC0A0051AEC7}"/>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1061139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91F4-D73B-0614-4C55-2C35C730C6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04E07-5A7D-FEFA-CAB7-3A0107048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3D5A5-FA89-2E3A-4E12-ABC0CAD1B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BC3791-2554-7698-7A96-1B18EC6970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CA945C-7DB5-514A-DF51-9BAE613D42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7985E-9D6B-70B8-F40B-DDC886EEBCCB}"/>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8" name="Footer Placeholder 7">
            <a:extLst>
              <a:ext uri="{FF2B5EF4-FFF2-40B4-BE49-F238E27FC236}">
                <a16:creationId xmlns:a16="http://schemas.microsoft.com/office/drawing/2014/main" id="{541287B9-EB3D-476A-E047-C9DA43FF08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9210F5-9705-0DC9-7E52-4D2F0BE2D548}"/>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49545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F6E7-5A8E-ED1F-CDEC-C59199164A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C08341-76EB-465C-BBE2-E54248AE5555}"/>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4" name="Footer Placeholder 3">
            <a:extLst>
              <a:ext uri="{FF2B5EF4-FFF2-40B4-BE49-F238E27FC236}">
                <a16:creationId xmlns:a16="http://schemas.microsoft.com/office/drawing/2014/main" id="{2F255955-8F25-1606-B9AD-407B536B85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0D3FAE-58F6-9ED9-421D-2CF500702AB7}"/>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229529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02DFA-E049-3E82-38DB-E3ABA88E9C02}"/>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3" name="Footer Placeholder 2">
            <a:extLst>
              <a:ext uri="{FF2B5EF4-FFF2-40B4-BE49-F238E27FC236}">
                <a16:creationId xmlns:a16="http://schemas.microsoft.com/office/drawing/2014/main" id="{EA129DA9-8582-7395-789E-5315283BA4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CDEE17-6D54-43CF-EFE7-A030FDF47C26}"/>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118878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7925-8376-800F-19BC-659870B60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1CAA81-C55D-9756-1E00-7834AA421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E7329-D15E-9A2C-DFE4-6F486FC46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98996-10DA-9DAA-A51F-28B8841F9349}"/>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6" name="Footer Placeholder 5">
            <a:extLst>
              <a:ext uri="{FF2B5EF4-FFF2-40B4-BE49-F238E27FC236}">
                <a16:creationId xmlns:a16="http://schemas.microsoft.com/office/drawing/2014/main" id="{DA792F98-8E81-68AA-7AAC-8B798A11D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16AC4-02FA-0B7C-6F64-B64B72F7FD41}"/>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349079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74DB-06EC-AEE6-0D5E-2E765886D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009BC-2A87-35DC-2CAD-0F5F0F780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897026-9962-4709-A6FA-6D015578B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394CD-E4D1-935D-C1FC-56D6E31F53A3}"/>
              </a:ext>
            </a:extLst>
          </p:cNvPr>
          <p:cNvSpPr>
            <a:spLocks noGrp="1"/>
          </p:cNvSpPr>
          <p:nvPr>
            <p:ph type="dt" sz="half" idx="10"/>
          </p:nvPr>
        </p:nvSpPr>
        <p:spPr/>
        <p:txBody>
          <a:bodyPr/>
          <a:lstStyle/>
          <a:p>
            <a:fld id="{A21A20E9-D300-41DF-9004-758916318F26}" type="datetimeFigureOut">
              <a:rPr lang="en-US" smtClean="0"/>
              <a:t>10/18/2022</a:t>
            </a:fld>
            <a:endParaRPr lang="en-US"/>
          </a:p>
        </p:txBody>
      </p:sp>
      <p:sp>
        <p:nvSpPr>
          <p:cNvPr id="6" name="Footer Placeholder 5">
            <a:extLst>
              <a:ext uri="{FF2B5EF4-FFF2-40B4-BE49-F238E27FC236}">
                <a16:creationId xmlns:a16="http://schemas.microsoft.com/office/drawing/2014/main" id="{9C3CA029-7498-F9A4-2301-FAB1A2FDA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F7D0F-FF5F-A3C1-0707-38E9379503FA}"/>
              </a:ext>
            </a:extLst>
          </p:cNvPr>
          <p:cNvSpPr>
            <a:spLocks noGrp="1"/>
          </p:cNvSpPr>
          <p:nvPr>
            <p:ph type="sldNum" sz="quarter" idx="12"/>
          </p:nvPr>
        </p:nvSpPr>
        <p:spPr/>
        <p:txBody>
          <a:bodyPr/>
          <a:lstStyle/>
          <a:p>
            <a:fld id="{203A9A06-B280-4FDA-AB4E-AA88B6BC41FF}" type="slidenum">
              <a:rPr lang="en-US" smtClean="0"/>
              <a:t>‹#›</a:t>
            </a:fld>
            <a:endParaRPr lang="en-US"/>
          </a:p>
        </p:txBody>
      </p:sp>
    </p:spTree>
    <p:extLst>
      <p:ext uri="{BB962C8B-B14F-4D97-AF65-F5344CB8AC3E}">
        <p14:creationId xmlns:p14="http://schemas.microsoft.com/office/powerpoint/2010/main" val="312385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871E82-A12A-CACE-8F5E-59A2C170A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05F2F-6862-BB9F-BCCB-C7851AD38D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E1151-62E5-78AE-4EBD-887D137F9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A20E9-D300-41DF-9004-758916318F26}" type="datetimeFigureOut">
              <a:rPr lang="en-US" smtClean="0"/>
              <a:t>10/18/2022</a:t>
            </a:fld>
            <a:endParaRPr lang="en-US"/>
          </a:p>
        </p:txBody>
      </p:sp>
      <p:sp>
        <p:nvSpPr>
          <p:cNvPr id="5" name="Footer Placeholder 4">
            <a:extLst>
              <a:ext uri="{FF2B5EF4-FFF2-40B4-BE49-F238E27FC236}">
                <a16:creationId xmlns:a16="http://schemas.microsoft.com/office/drawing/2014/main" id="{A882D2E5-7A5D-A064-952C-A2029E5C0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ACACCC-DF3B-7C90-E792-4A64A98DD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A9A06-B280-4FDA-AB4E-AA88B6BC41FF}" type="slidenum">
              <a:rPr lang="en-US" smtClean="0"/>
              <a:t>‹#›</a:t>
            </a:fld>
            <a:endParaRPr lang="en-US"/>
          </a:p>
        </p:txBody>
      </p:sp>
    </p:spTree>
    <p:extLst>
      <p:ext uri="{BB962C8B-B14F-4D97-AF65-F5344CB8AC3E}">
        <p14:creationId xmlns:p14="http://schemas.microsoft.com/office/powerpoint/2010/main" val="1231947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39BEE1-ECE8-2880-315B-3356DAD56BC7}"/>
              </a:ext>
            </a:extLst>
          </p:cNvPr>
          <p:cNvSpPr>
            <a:spLocks noGrp="1"/>
          </p:cNvSpPr>
          <p:nvPr>
            <p:ph type="ctrTitle"/>
          </p:nvPr>
        </p:nvSpPr>
        <p:spPr>
          <a:xfrm>
            <a:off x="5093520" y="2744662"/>
            <a:ext cx="6589707" cy="2387600"/>
          </a:xfrm>
        </p:spPr>
        <p:txBody>
          <a:bodyPr>
            <a:normAutofit/>
          </a:bodyPr>
          <a:lstStyle/>
          <a:p>
            <a:pPr algn="r"/>
            <a:r>
              <a:rPr lang="en-US" sz="5100">
                <a:solidFill>
                  <a:srgbClr val="FFFFFF"/>
                </a:solidFill>
              </a:rPr>
              <a:t>Giving an effective talk and project scoring</a:t>
            </a:r>
          </a:p>
        </p:txBody>
      </p:sp>
      <p:sp>
        <p:nvSpPr>
          <p:cNvPr id="3" name="Subtitle 2">
            <a:extLst>
              <a:ext uri="{FF2B5EF4-FFF2-40B4-BE49-F238E27FC236}">
                <a16:creationId xmlns:a16="http://schemas.microsoft.com/office/drawing/2014/main" id="{55FC0EED-7248-3FF4-8CE8-0E8B024E96FE}"/>
              </a:ext>
            </a:extLst>
          </p:cNvPr>
          <p:cNvSpPr>
            <a:spLocks noGrp="1"/>
          </p:cNvSpPr>
          <p:nvPr>
            <p:ph type="subTitle" idx="1"/>
          </p:nvPr>
        </p:nvSpPr>
        <p:spPr>
          <a:xfrm>
            <a:off x="5093520" y="5224337"/>
            <a:ext cx="6589707" cy="1329443"/>
          </a:xfrm>
        </p:spPr>
        <p:txBody>
          <a:bodyPr>
            <a:normAutofit/>
          </a:bodyPr>
          <a:lstStyle/>
          <a:p>
            <a:pPr algn="r"/>
            <a:endParaRPr lang="en-US">
              <a:solidFill>
                <a:srgbClr val="FFFFFF"/>
              </a:solidFill>
            </a:endParaRPr>
          </a:p>
        </p:txBody>
      </p:sp>
      <p:cxnSp>
        <p:nvCxnSpPr>
          <p:cNvPr id="12" name="Straight Connector 11">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01260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EED2F349-7BCA-22A6-C0FA-06801DDB6B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0"/>
          <a:stretch/>
        </p:blipFill>
        <p:spPr bwMode="auto">
          <a:xfrm>
            <a:off x="1" y="10"/>
            <a:ext cx="9669642" cy="6857990"/>
          </a:xfrm>
          <a:prstGeom prst="rect">
            <a:avLst/>
          </a:prstGeom>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937EA4-D400-55F9-A97D-D0CF8BA74A9C}"/>
              </a:ext>
            </a:extLst>
          </p:cNvPr>
          <p:cNvSpPr>
            <a:spLocks noGrp="1"/>
          </p:cNvSpPr>
          <p:nvPr>
            <p:ph type="title"/>
          </p:nvPr>
        </p:nvSpPr>
        <p:spPr>
          <a:xfrm>
            <a:off x="7531610" y="365125"/>
            <a:ext cx="3822189" cy="1899912"/>
          </a:xfrm>
        </p:spPr>
        <p:txBody>
          <a:bodyPr>
            <a:normAutofit/>
          </a:bodyPr>
          <a:lstStyle/>
          <a:p>
            <a:r>
              <a:rPr lang="en-US" sz="4000" b="1" dirty="0"/>
              <a:t>Personalize</a:t>
            </a:r>
          </a:p>
        </p:txBody>
      </p:sp>
      <p:sp>
        <p:nvSpPr>
          <p:cNvPr id="3" name="Content Placeholder 2">
            <a:extLst>
              <a:ext uri="{FF2B5EF4-FFF2-40B4-BE49-F238E27FC236}">
                <a16:creationId xmlns:a16="http://schemas.microsoft.com/office/drawing/2014/main" id="{0EDCAC90-CF11-7C24-D2AC-87301FC4385B}"/>
              </a:ext>
            </a:extLst>
          </p:cNvPr>
          <p:cNvSpPr>
            <a:spLocks noGrp="1"/>
          </p:cNvSpPr>
          <p:nvPr>
            <p:ph idx="1"/>
          </p:nvPr>
        </p:nvSpPr>
        <p:spPr>
          <a:xfrm>
            <a:off x="7531610" y="2434201"/>
            <a:ext cx="3822189" cy="3742762"/>
          </a:xfrm>
        </p:spPr>
        <p:txBody>
          <a:bodyPr>
            <a:normAutofit/>
          </a:bodyPr>
          <a:lstStyle/>
          <a:p>
            <a:r>
              <a:rPr lang="en-US" dirty="0"/>
              <a:t>Make your audience connect with you</a:t>
            </a:r>
          </a:p>
          <a:p>
            <a:r>
              <a:rPr lang="en-US" sz="2800" dirty="0"/>
              <a:t>If you don’t care, why do I?</a:t>
            </a:r>
            <a:endParaRPr lang="en-US" dirty="0"/>
          </a:p>
          <a:p>
            <a:r>
              <a:rPr lang="en-US" dirty="0"/>
              <a:t>Doesn’t have to relate to talk content all the time</a:t>
            </a:r>
          </a:p>
          <a:p>
            <a:pPr lvl="1"/>
            <a:r>
              <a:rPr lang="en-US" sz="2800" dirty="0"/>
              <a:t>But helps!</a:t>
            </a:r>
          </a:p>
        </p:txBody>
      </p:sp>
    </p:spTree>
    <p:extLst>
      <p:ext uri="{BB962C8B-B14F-4D97-AF65-F5344CB8AC3E}">
        <p14:creationId xmlns:p14="http://schemas.microsoft.com/office/powerpoint/2010/main" val="6209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55376-649F-3CB8-7ED3-E2ED02E0A92D}"/>
              </a:ext>
            </a:extLst>
          </p:cNvPr>
          <p:cNvSpPr>
            <a:spLocks noGrp="1"/>
          </p:cNvSpPr>
          <p:nvPr>
            <p:ph type="title"/>
          </p:nvPr>
        </p:nvSpPr>
        <p:spPr>
          <a:xfrm>
            <a:off x="838200" y="365125"/>
            <a:ext cx="10515600" cy="1325563"/>
          </a:xfrm>
        </p:spPr>
        <p:txBody>
          <a:bodyPr>
            <a:normAutofit/>
          </a:bodyPr>
          <a:lstStyle/>
          <a:p>
            <a:r>
              <a:rPr lang="en-US" sz="5400" dirty="0"/>
              <a:t>Know your content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1D5F8A6-3561-43C3-FC67-7EDDAC511671}"/>
              </a:ext>
            </a:extLst>
          </p:cNvPr>
          <p:cNvSpPr>
            <a:spLocks noGrp="1"/>
          </p:cNvSpPr>
          <p:nvPr>
            <p:ph idx="1"/>
          </p:nvPr>
        </p:nvSpPr>
        <p:spPr>
          <a:xfrm>
            <a:off x="838200" y="1929384"/>
            <a:ext cx="10515600" cy="4251960"/>
          </a:xfrm>
        </p:spPr>
        <p:txBody>
          <a:bodyPr>
            <a:normAutofit/>
          </a:bodyPr>
          <a:lstStyle/>
          <a:p>
            <a:r>
              <a:rPr lang="en-US" dirty="0"/>
              <a:t>#1 reason to fail a qual, not get a job offer, etc.</a:t>
            </a:r>
          </a:p>
          <a:p>
            <a:r>
              <a:rPr lang="en-US" dirty="0"/>
              <a:t>You control the content</a:t>
            </a:r>
          </a:p>
          <a:p>
            <a:pPr lvl="1"/>
            <a:r>
              <a:rPr lang="en-US" sz="2800" dirty="0"/>
              <a:t>You better know that content</a:t>
            </a:r>
          </a:p>
          <a:p>
            <a:pPr lvl="1"/>
            <a:r>
              <a:rPr lang="en-US" sz="2800" dirty="0"/>
              <a:t>If you put in content you don’t know…</a:t>
            </a:r>
          </a:p>
        </p:txBody>
      </p:sp>
    </p:spTree>
    <p:extLst>
      <p:ext uri="{BB962C8B-B14F-4D97-AF65-F5344CB8AC3E}">
        <p14:creationId xmlns:p14="http://schemas.microsoft.com/office/powerpoint/2010/main" val="176679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529F1-2C8B-FBA3-E571-7121B621F9CC}"/>
              </a:ext>
            </a:extLst>
          </p:cNvPr>
          <p:cNvSpPr>
            <a:spLocks noGrp="1"/>
          </p:cNvSpPr>
          <p:nvPr>
            <p:ph type="title"/>
          </p:nvPr>
        </p:nvSpPr>
        <p:spPr>
          <a:xfrm>
            <a:off x="5297762" y="329184"/>
            <a:ext cx="6251110" cy="1783080"/>
          </a:xfrm>
        </p:spPr>
        <p:txBody>
          <a:bodyPr anchor="b">
            <a:normAutofit/>
          </a:bodyPr>
          <a:lstStyle/>
          <a:p>
            <a:r>
              <a:rPr lang="en-US" sz="5400"/>
              <a:t>For our class project presentation</a:t>
            </a:r>
          </a:p>
        </p:txBody>
      </p:sp>
      <p:pic>
        <p:nvPicPr>
          <p:cNvPr id="5" name="Picture 4" descr="Different coloured question marks">
            <a:extLst>
              <a:ext uri="{FF2B5EF4-FFF2-40B4-BE49-F238E27FC236}">
                <a16:creationId xmlns:a16="http://schemas.microsoft.com/office/drawing/2014/main" id="{A46073DB-6925-BAC6-2E95-C65157EB3657}"/>
              </a:ext>
            </a:extLst>
          </p:cNvPr>
          <p:cNvPicPr>
            <a:picLocks noChangeAspect="1"/>
          </p:cNvPicPr>
          <p:nvPr/>
        </p:nvPicPr>
        <p:blipFill rotWithShape="1">
          <a:blip r:embed="rId2"/>
          <a:srcRect l="29207" r="3259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EC6C61-F941-28B3-3584-B656E291AC3E}"/>
              </a:ext>
            </a:extLst>
          </p:cNvPr>
          <p:cNvSpPr>
            <a:spLocks noGrp="1"/>
          </p:cNvSpPr>
          <p:nvPr>
            <p:ph idx="1"/>
          </p:nvPr>
        </p:nvSpPr>
        <p:spPr>
          <a:xfrm>
            <a:off x="5297762" y="2374947"/>
            <a:ext cx="6251110" cy="4483053"/>
          </a:xfrm>
        </p:spPr>
        <p:txBody>
          <a:bodyPr>
            <a:normAutofit/>
          </a:bodyPr>
          <a:lstStyle/>
          <a:p>
            <a:r>
              <a:rPr lang="en-US" sz="2400" dirty="0"/>
              <a:t>You must include</a:t>
            </a:r>
          </a:p>
          <a:p>
            <a:pPr lvl="1"/>
            <a:r>
              <a:rPr lang="en-US" dirty="0"/>
              <a:t>Background/discussion: why did you choose this? Why is it interesting? What have others already published on the matter?</a:t>
            </a:r>
          </a:p>
          <a:p>
            <a:pPr lvl="1"/>
            <a:r>
              <a:rPr lang="en-US" dirty="0"/>
              <a:t>Explain the data you collected and it’s limitations</a:t>
            </a:r>
          </a:p>
          <a:p>
            <a:pPr lvl="1"/>
            <a:r>
              <a:rPr lang="en-US" dirty="0"/>
              <a:t>A clear explanation of the analyses you performed and the results</a:t>
            </a:r>
          </a:p>
          <a:p>
            <a:pPr lvl="1"/>
            <a:r>
              <a:rPr lang="en-US" dirty="0"/>
              <a:t>Discuss the implications of your results</a:t>
            </a:r>
          </a:p>
          <a:p>
            <a:pPr lvl="1"/>
            <a:r>
              <a:rPr lang="en-US" dirty="0"/>
              <a:t>And what would be your next steps as a scientist, based on your findings</a:t>
            </a:r>
          </a:p>
        </p:txBody>
      </p:sp>
    </p:spTree>
    <p:extLst>
      <p:ext uri="{BB962C8B-B14F-4D97-AF65-F5344CB8AC3E}">
        <p14:creationId xmlns:p14="http://schemas.microsoft.com/office/powerpoint/2010/main" val="41715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F881-7DEF-982B-0E03-6AE082F7745A}"/>
              </a:ext>
            </a:extLst>
          </p:cNvPr>
          <p:cNvSpPr>
            <a:spLocks noGrp="1"/>
          </p:cNvSpPr>
          <p:nvPr>
            <p:ph type="title"/>
          </p:nvPr>
        </p:nvSpPr>
        <p:spPr/>
        <p:txBody>
          <a:bodyPr/>
          <a:lstStyle/>
          <a:p>
            <a:r>
              <a:rPr lang="en-US"/>
              <a:t>Grading</a:t>
            </a:r>
            <a:endParaRPr lang="en-US" dirty="0"/>
          </a:p>
        </p:txBody>
      </p:sp>
      <p:sp>
        <p:nvSpPr>
          <p:cNvPr id="3" name="Content Placeholder 2">
            <a:extLst>
              <a:ext uri="{FF2B5EF4-FFF2-40B4-BE49-F238E27FC236}">
                <a16:creationId xmlns:a16="http://schemas.microsoft.com/office/drawing/2014/main" id="{DB97DD69-D263-0963-B139-ABFA0F4A0C48}"/>
              </a:ext>
            </a:extLst>
          </p:cNvPr>
          <p:cNvSpPr>
            <a:spLocks noGrp="1"/>
          </p:cNvSpPr>
          <p:nvPr>
            <p:ph idx="1"/>
          </p:nvPr>
        </p:nvSpPr>
        <p:spPr>
          <a:xfrm>
            <a:off x="838200" y="1278384"/>
            <a:ext cx="10515600" cy="4898579"/>
          </a:xfrm>
        </p:spPr>
        <p:txBody>
          <a:bodyPr>
            <a:normAutofit fontScale="92500" lnSpcReduction="10000"/>
          </a:bodyPr>
          <a:lstStyle/>
          <a:p>
            <a:r>
              <a:rPr lang="en-US" dirty="0"/>
              <a:t>Presentation (50% total; 10% each)</a:t>
            </a:r>
          </a:p>
          <a:p>
            <a:pPr lvl="1"/>
            <a:r>
              <a:rPr lang="en-US" dirty="0"/>
              <a:t>Background and rationale</a:t>
            </a:r>
          </a:p>
          <a:p>
            <a:pPr lvl="1"/>
            <a:r>
              <a:rPr lang="en-US" dirty="0"/>
              <a:t>Explanation and presentation of data</a:t>
            </a:r>
          </a:p>
          <a:p>
            <a:pPr lvl="1"/>
            <a:r>
              <a:rPr lang="en-US" dirty="0"/>
              <a:t>Explanation and presentation of analysis</a:t>
            </a:r>
          </a:p>
          <a:p>
            <a:pPr lvl="1"/>
            <a:r>
              <a:rPr lang="en-US" dirty="0"/>
              <a:t>Clear summary of findings and implications</a:t>
            </a:r>
          </a:p>
          <a:p>
            <a:pPr lvl="1"/>
            <a:r>
              <a:rPr lang="en-US" dirty="0"/>
              <a:t>Clearly stated next steps</a:t>
            </a:r>
          </a:p>
          <a:p>
            <a:r>
              <a:rPr lang="en-US" dirty="0" err="1"/>
              <a:t>Github</a:t>
            </a:r>
            <a:r>
              <a:rPr lang="en-US" dirty="0"/>
              <a:t> &amp; Code (50% total)</a:t>
            </a:r>
          </a:p>
          <a:p>
            <a:pPr lvl="1"/>
            <a:r>
              <a:rPr lang="en-US" dirty="0"/>
              <a:t>Documentation (25%)</a:t>
            </a:r>
          </a:p>
          <a:p>
            <a:pPr lvl="2"/>
            <a:r>
              <a:rPr lang="en-US" dirty="0"/>
              <a:t>Clear Readme file that explains your project and summarizes your finding</a:t>
            </a:r>
          </a:p>
          <a:p>
            <a:pPr lvl="2"/>
            <a:r>
              <a:rPr lang="en-US" dirty="0"/>
              <a:t>Must includes graphics of the results in the readme</a:t>
            </a:r>
          </a:p>
          <a:p>
            <a:pPr lvl="2"/>
            <a:r>
              <a:rPr lang="en-US" dirty="0"/>
              <a:t>Code must be clearly organized and commented</a:t>
            </a:r>
          </a:p>
          <a:p>
            <a:pPr lvl="2"/>
            <a:r>
              <a:rPr lang="en-US" dirty="0" err="1"/>
              <a:t>Github</a:t>
            </a:r>
            <a:r>
              <a:rPr lang="en-US" dirty="0"/>
              <a:t> updates must be used</a:t>
            </a:r>
          </a:p>
          <a:p>
            <a:pPr lvl="1"/>
            <a:r>
              <a:rPr lang="en-US" dirty="0"/>
              <a:t>Coding Standard &amp; Execution (25%)</a:t>
            </a:r>
          </a:p>
          <a:p>
            <a:pPr lvl="2"/>
            <a:r>
              <a:rPr lang="en-US" dirty="0"/>
              <a:t>Code must be able to run and regenerate all presented results</a:t>
            </a:r>
          </a:p>
        </p:txBody>
      </p:sp>
    </p:spTree>
    <p:extLst>
      <p:ext uri="{BB962C8B-B14F-4D97-AF65-F5344CB8AC3E}">
        <p14:creationId xmlns:p14="http://schemas.microsoft.com/office/powerpoint/2010/main" val="278661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C7EBFD-31F1-9BB2-1E6D-B300F4522B4D}"/>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In short, what makes a talk effective</a:t>
            </a:r>
          </a:p>
        </p:txBody>
      </p:sp>
      <p:graphicFrame>
        <p:nvGraphicFramePr>
          <p:cNvPr id="5" name="Content Placeholder 2">
            <a:extLst>
              <a:ext uri="{FF2B5EF4-FFF2-40B4-BE49-F238E27FC236}">
                <a16:creationId xmlns:a16="http://schemas.microsoft.com/office/drawing/2014/main" id="{B7F57C5F-7893-9D6F-DF1D-397A31CC75B0}"/>
              </a:ext>
            </a:extLst>
          </p:cNvPr>
          <p:cNvGraphicFramePr>
            <a:graphicFrameLocks noGrp="1"/>
          </p:cNvGraphicFramePr>
          <p:nvPr>
            <p:ph idx="1"/>
            <p:extLst>
              <p:ext uri="{D42A27DB-BD31-4B8C-83A1-F6EECF244321}">
                <p14:modId xmlns:p14="http://schemas.microsoft.com/office/powerpoint/2010/main" val="171229481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569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7B13-9374-2E5D-73E7-DB8EEFCE4305}"/>
              </a:ext>
            </a:extLst>
          </p:cNvPr>
          <p:cNvSpPr>
            <a:spLocks noGrp="1"/>
          </p:cNvSpPr>
          <p:nvPr>
            <p:ph type="title"/>
          </p:nvPr>
        </p:nvSpPr>
        <p:spPr/>
        <p:txBody>
          <a:bodyPr/>
          <a:lstStyle/>
          <a:p>
            <a:r>
              <a:rPr lang="en-US" dirty="0"/>
              <a:t>Today, I will discuss using ODEs to model biochemical networks</a:t>
            </a:r>
          </a:p>
        </p:txBody>
      </p:sp>
      <p:sp>
        <p:nvSpPr>
          <p:cNvPr id="6" name="AutoShape 6" descr="Example of a Simple ODE Model of a Biochemical Network A simple biochemical network consists of three proteins. Each hypothetical protein can be in one of two states, phosphorylated and unphos- phorylated. The network includes three feedback interactions (curves with circles at their ends represent activation of respective reactions) between the different proteins. Even with this simplified network containing three proteins, it is hard to predict based on intuition alone what the network behavior will be. The network layout (A) is implemented as a mathematical model using ODEs with Michaelis-Menten expressions for all reactions (B). Simulations results are shown in (C). A more detailed description of this model, which is a simplified version of the biological clock model of (Igoshin et al., 2004), is presented in the Supplemental Data. ">
            <a:extLst>
              <a:ext uri="{FF2B5EF4-FFF2-40B4-BE49-F238E27FC236}">
                <a16:creationId xmlns:a16="http://schemas.microsoft.com/office/drawing/2014/main" id="{86B33A71-4E7C-7BEA-C106-B84B42431491}"/>
              </a:ext>
            </a:extLst>
          </p:cNvPr>
          <p:cNvSpPr>
            <a:spLocks noChangeAspect="1" noChangeArrowheads="1"/>
          </p:cNvSpPr>
          <p:nvPr/>
        </p:nvSpPr>
        <p:spPr bwMode="auto">
          <a:xfrm>
            <a:off x="6095999" y="3428999"/>
            <a:ext cx="4796901" cy="479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46D18F59-79B7-7445-5B08-46D9EBD144B6}"/>
              </a:ext>
            </a:extLst>
          </p:cNvPr>
          <p:cNvPicPr>
            <a:picLocks noChangeAspect="1"/>
          </p:cNvPicPr>
          <p:nvPr/>
        </p:nvPicPr>
        <p:blipFill>
          <a:blip r:embed="rId2"/>
          <a:stretch>
            <a:fillRect/>
          </a:stretch>
        </p:blipFill>
        <p:spPr>
          <a:xfrm>
            <a:off x="5631589" y="2350479"/>
            <a:ext cx="6459420" cy="2893325"/>
          </a:xfrm>
          <a:prstGeom prst="rect">
            <a:avLst/>
          </a:prstGeom>
        </p:spPr>
      </p:pic>
      <p:sp>
        <p:nvSpPr>
          <p:cNvPr id="9" name="TextBox 8">
            <a:extLst>
              <a:ext uri="{FF2B5EF4-FFF2-40B4-BE49-F238E27FC236}">
                <a16:creationId xmlns:a16="http://schemas.microsoft.com/office/drawing/2014/main" id="{2B4A1E3A-31D2-58CE-75BD-8258382B236A}"/>
              </a:ext>
            </a:extLst>
          </p:cNvPr>
          <p:cNvSpPr txBox="1"/>
          <p:nvPr/>
        </p:nvSpPr>
        <p:spPr>
          <a:xfrm>
            <a:off x="838200" y="2075744"/>
            <a:ext cx="5062422" cy="584775"/>
          </a:xfrm>
          <a:prstGeom prst="rect">
            <a:avLst/>
          </a:prstGeom>
          <a:noFill/>
        </p:spPr>
        <p:txBody>
          <a:bodyPr wrap="square" rtlCol="0">
            <a:spAutoFit/>
          </a:bodyPr>
          <a:lstStyle/>
          <a:p>
            <a:r>
              <a:rPr lang="en-US" sz="3200" dirty="0"/>
              <a:t>What’s an ODE?</a:t>
            </a:r>
          </a:p>
        </p:txBody>
      </p:sp>
      <p:grpSp>
        <p:nvGrpSpPr>
          <p:cNvPr id="10" name="Group 9">
            <a:extLst>
              <a:ext uri="{FF2B5EF4-FFF2-40B4-BE49-F238E27FC236}">
                <a16:creationId xmlns:a16="http://schemas.microsoft.com/office/drawing/2014/main" id="{DF771B6E-77E9-F58E-48ED-B71EF302F4E9}"/>
              </a:ext>
            </a:extLst>
          </p:cNvPr>
          <p:cNvGrpSpPr/>
          <p:nvPr/>
        </p:nvGrpSpPr>
        <p:grpSpPr>
          <a:xfrm>
            <a:off x="2508336" y="1782146"/>
            <a:ext cx="5311432" cy="3293706"/>
            <a:chOff x="2508336" y="1782146"/>
            <a:chExt cx="5311432" cy="3293706"/>
          </a:xfrm>
        </p:grpSpPr>
        <p:pic>
          <p:nvPicPr>
            <p:cNvPr id="1032" name="Picture 8">
              <a:extLst>
                <a:ext uri="{FF2B5EF4-FFF2-40B4-BE49-F238E27FC236}">
                  <a16:creationId xmlns:a16="http://schemas.microsoft.com/office/drawing/2014/main" id="{607B6129-8926-B2D7-4D7D-04714F553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409" y="1782146"/>
              <a:ext cx="4376359" cy="329370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4" name="Picture 10" descr="Thumbs Down Emoji Images – Browse 5,616 Stock Photos ...">
              <a:extLst>
                <a:ext uri="{FF2B5EF4-FFF2-40B4-BE49-F238E27FC236}">
                  <a16:creationId xmlns:a16="http://schemas.microsoft.com/office/drawing/2014/main" id="{7398BD21-2D2D-1650-54AA-6EF36F06028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8336" y="3257708"/>
              <a:ext cx="1439247" cy="143924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6508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000" fill="hold"/>
                                        <p:tgtEl>
                                          <p:spTgt spid="10"/>
                                        </p:tgtEl>
                                        <p:attrNameLst>
                                          <p:attrName>ppt_w</p:attrName>
                                        </p:attrNameLst>
                                      </p:cBhvr>
                                      <p:tavLst>
                                        <p:tav tm="0">
                                          <p:val>
                                            <p:fltVal val="0"/>
                                          </p:val>
                                        </p:tav>
                                        <p:tav tm="100000">
                                          <p:val>
                                            <p:strVal val="#ppt_w"/>
                                          </p:val>
                                        </p:tav>
                                      </p:tavLst>
                                    </p:anim>
                                    <p:anim calcmode="lin" valueType="num">
                                      <p:cBhvr>
                                        <p:cTn id="12" dur="1000" fill="hold"/>
                                        <p:tgtEl>
                                          <p:spTgt spid="10"/>
                                        </p:tgtEl>
                                        <p:attrNameLst>
                                          <p:attrName>ppt_h</p:attrName>
                                        </p:attrNameLst>
                                      </p:cBhvr>
                                      <p:tavLst>
                                        <p:tav tm="0">
                                          <p:val>
                                            <p:fltVal val="0"/>
                                          </p:val>
                                        </p:tav>
                                        <p:tav tm="100000">
                                          <p:val>
                                            <p:strVal val="#ppt_h"/>
                                          </p:val>
                                        </p:tav>
                                      </p:tavLst>
                                    </p:anim>
                                    <p:anim calcmode="lin" valueType="num">
                                      <p:cBhvr>
                                        <p:cTn id="13" dur="1000" fill="hold"/>
                                        <p:tgtEl>
                                          <p:spTgt spid="10"/>
                                        </p:tgtEl>
                                        <p:attrNameLst>
                                          <p:attrName>style.rotation</p:attrName>
                                        </p:attrNameLst>
                                      </p:cBhvr>
                                      <p:tavLst>
                                        <p:tav tm="0">
                                          <p:val>
                                            <p:fltVal val="90"/>
                                          </p:val>
                                        </p:tav>
                                        <p:tav tm="100000">
                                          <p:val>
                                            <p:fltVal val="0"/>
                                          </p:val>
                                        </p:tav>
                                      </p:tavLst>
                                    </p:anim>
                                    <p:animEffect transition="in" filter="fade">
                                      <p:cBhvr>
                                        <p:cTn id="1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image of hands applauding">
            <a:extLst>
              <a:ext uri="{FF2B5EF4-FFF2-40B4-BE49-F238E27FC236}">
                <a16:creationId xmlns:a16="http://schemas.microsoft.com/office/drawing/2014/main" id="{36AF206A-9D16-98BC-D65D-CE60F9D5B3F7}"/>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81768B-8751-0F8B-90F1-B70A78D04AF0}"/>
              </a:ext>
            </a:extLst>
          </p:cNvPr>
          <p:cNvSpPr>
            <a:spLocks noGrp="1"/>
          </p:cNvSpPr>
          <p:nvPr>
            <p:ph type="title"/>
          </p:nvPr>
        </p:nvSpPr>
        <p:spPr>
          <a:xfrm>
            <a:off x="7531610" y="365125"/>
            <a:ext cx="3822189" cy="1899912"/>
          </a:xfrm>
        </p:spPr>
        <p:txBody>
          <a:bodyPr>
            <a:normAutofit/>
          </a:bodyPr>
          <a:lstStyle/>
          <a:p>
            <a:r>
              <a:rPr lang="en-US" sz="4000"/>
              <a:t>Knowing your audience</a:t>
            </a:r>
          </a:p>
        </p:txBody>
      </p:sp>
      <p:sp>
        <p:nvSpPr>
          <p:cNvPr id="3" name="Content Placeholder 2">
            <a:extLst>
              <a:ext uri="{FF2B5EF4-FFF2-40B4-BE49-F238E27FC236}">
                <a16:creationId xmlns:a16="http://schemas.microsoft.com/office/drawing/2014/main" id="{6B51D861-FC20-448B-F89A-AA2D7E926EF1}"/>
              </a:ext>
            </a:extLst>
          </p:cNvPr>
          <p:cNvSpPr>
            <a:spLocks noGrp="1"/>
          </p:cNvSpPr>
          <p:nvPr>
            <p:ph idx="1"/>
          </p:nvPr>
        </p:nvSpPr>
        <p:spPr>
          <a:xfrm>
            <a:off x="7531610" y="2434201"/>
            <a:ext cx="3822189" cy="3742762"/>
          </a:xfrm>
        </p:spPr>
        <p:txBody>
          <a:bodyPr>
            <a:normAutofit/>
          </a:bodyPr>
          <a:lstStyle/>
          <a:p>
            <a:r>
              <a:rPr lang="en-US" sz="2000" dirty="0"/>
              <a:t>It’s your job to not bore us to death</a:t>
            </a:r>
          </a:p>
          <a:p>
            <a:r>
              <a:rPr lang="en-US" sz="2000" dirty="0"/>
              <a:t>Never explain to people what they already know</a:t>
            </a:r>
          </a:p>
          <a:p>
            <a:r>
              <a:rPr lang="en-US" sz="2000" dirty="0"/>
              <a:t>Give them something interesting</a:t>
            </a:r>
          </a:p>
          <a:p>
            <a:pPr lvl="1"/>
            <a:r>
              <a:rPr lang="en-US" sz="2000" dirty="0"/>
              <a:t>Focus on goals – NOT METHODS</a:t>
            </a:r>
          </a:p>
        </p:txBody>
      </p:sp>
    </p:spTree>
    <p:extLst>
      <p:ext uri="{BB962C8B-B14F-4D97-AF65-F5344CB8AC3E}">
        <p14:creationId xmlns:p14="http://schemas.microsoft.com/office/powerpoint/2010/main" val="396695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ACD8FE-425E-0379-2BA6-0258EA324E6D}"/>
              </a:ext>
            </a:extLst>
          </p:cNvPr>
          <p:cNvSpPr>
            <a:spLocks noGrp="1"/>
          </p:cNvSpPr>
          <p:nvPr>
            <p:ph type="title"/>
          </p:nvPr>
        </p:nvSpPr>
        <p:spPr>
          <a:xfrm>
            <a:off x="2672863" y="479493"/>
            <a:ext cx="8680937" cy="1325563"/>
          </a:xfrm>
        </p:spPr>
        <p:txBody>
          <a:bodyPr>
            <a:normAutofit/>
          </a:bodyPr>
          <a:lstStyle/>
          <a:p>
            <a:r>
              <a:rPr lang="en-US" dirty="0"/>
              <a:t>Maximize B-p concentration using computational modeling </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4B1CF38-BEBB-B1C5-7138-4C73EBD9A17D}"/>
              </a:ext>
            </a:extLst>
          </p:cNvPr>
          <p:cNvPicPr>
            <a:picLocks noChangeAspect="1"/>
          </p:cNvPicPr>
          <p:nvPr/>
        </p:nvPicPr>
        <p:blipFill rotWithShape="1">
          <a:blip r:embed="rId2"/>
          <a:srcRect r="8315"/>
          <a:stretch/>
        </p:blipFill>
        <p:spPr>
          <a:xfrm>
            <a:off x="821093" y="1981619"/>
            <a:ext cx="5514392" cy="448728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TextBox 6">
            <a:extLst>
              <a:ext uri="{FF2B5EF4-FFF2-40B4-BE49-F238E27FC236}">
                <a16:creationId xmlns:a16="http://schemas.microsoft.com/office/drawing/2014/main" id="{CB3E5413-09E4-EF7A-1AD4-65730C2787BE}"/>
              </a:ext>
            </a:extLst>
          </p:cNvPr>
          <p:cNvSpPr txBox="1"/>
          <p:nvPr/>
        </p:nvSpPr>
        <p:spPr>
          <a:xfrm>
            <a:off x="6680718" y="2547257"/>
            <a:ext cx="4553339" cy="1384995"/>
          </a:xfrm>
          <a:prstGeom prst="rect">
            <a:avLst/>
          </a:prstGeom>
          <a:noFill/>
        </p:spPr>
        <p:txBody>
          <a:bodyPr wrap="square" rtlCol="0">
            <a:spAutoFit/>
          </a:bodyPr>
          <a:lstStyle/>
          <a:p>
            <a:r>
              <a:rPr lang="en-US" sz="2800" dirty="0"/>
              <a:t>Modifying the Kd2 rate optimally maximizes our product concentrations</a:t>
            </a:r>
          </a:p>
        </p:txBody>
      </p:sp>
      <p:grpSp>
        <p:nvGrpSpPr>
          <p:cNvPr id="12" name="Group 11">
            <a:extLst>
              <a:ext uri="{FF2B5EF4-FFF2-40B4-BE49-F238E27FC236}">
                <a16:creationId xmlns:a16="http://schemas.microsoft.com/office/drawing/2014/main" id="{00DA4BFD-FE5D-4099-A6E0-92C888BE7F54}"/>
              </a:ext>
            </a:extLst>
          </p:cNvPr>
          <p:cNvGrpSpPr/>
          <p:nvPr/>
        </p:nvGrpSpPr>
        <p:grpSpPr>
          <a:xfrm>
            <a:off x="1152858" y="217883"/>
            <a:ext cx="8213084" cy="1078257"/>
            <a:chOff x="1152858" y="217883"/>
            <a:chExt cx="8213084" cy="1078257"/>
          </a:xfrm>
        </p:grpSpPr>
        <p:sp>
          <p:nvSpPr>
            <p:cNvPr id="8" name="Oval 7">
              <a:extLst>
                <a:ext uri="{FF2B5EF4-FFF2-40B4-BE49-F238E27FC236}">
                  <a16:creationId xmlns:a16="http://schemas.microsoft.com/office/drawing/2014/main" id="{D8C0FC98-B283-DD56-C6CA-49268C06A9D9}"/>
                </a:ext>
              </a:extLst>
            </p:cNvPr>
            <p:cNvSpPr/>
            <p:nvPr/>
          </p:nvSpPr>
          <p:spPr>
            <a:xfrm>
              <a:off x="2281561" y="389095"/>
              <a:ext cx="7084381" cy="907045"/>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BCF632C-EB39-AAB3-7443-D31779351BC5}"/>
                </a:ext>
              </a:extLst>
            </p:cNvPr>
            <p:cNvSpPr txBox="1"/>
            <p:nvPr/>
          </p:nvSpPr>
          <p:spPr>
            <a:xfrm>
              <a:off x="1152858" y="217883"/>
              <a:ext cx="1324354" cy="523220"/>
            </a:xfrm>
            <a:prstGeom prst="rect">
              <a:avLst/>
            </a:prstGeom>
            <a:noFill/>
          </p:spPr>
          <p:txBody>
            <a:bodyPr wrap="square" rtlCol="0">
              <a:spAutoFit/>
            </a:bodyPr>
            <a:lstStyle/>
            <a:p>
              <a:pPr algn="r"/>
              <a:r>
                <a:rPr lang="en-US" sz="2800" dirty="0">
                  <a:solidFill>
                    <a:schemeClr val="accent1">
                      <a:lumMod val="50000"/>
                    </a:schemeClr>
                  </a:solidFill>
                </a:rPr>
                <a:t>Goal</a:t>
              </a:r>
            </a:p>
          </p:txBody>
        </p:sp>
      </p:grpSp>
      <p:grpSp>
        <p:nvGrpSpPr>
          <p:cNvPr id="17" name="Group 16">
            <a:extLst>
              <a:ext uri="{FF2B5EF4-FFF2-40B4-BE49-F238E27FC236}">
                <a16:creationId xmlns:a16="http://schemas.microsoft.com/office/drawing/2014/main" id="{6D3142CD-CA82-F9B0-94C9-5FD344805160}"/>
              </a:ext>
            </a:extLst>
          </p:cNvPr>
          <p:cNvGrpSpPr/>
          <p:nvPr/>
        </p:nvGrpSpPr>
        <p:grpSpPr>
          <a:xfrm>
            <a:off x="2844800" y="1323850"/>
            <a:ext cx="8537553" cy="954107"/>
            <a:chOff x="2844800" y="1323850"/>
            <a:chExt cx="8537553" cy="954107"/>
          </a:xfrm>
        </p:grpSpPr>
        <p:cxnSp>
          <p:nvCxnSpPr>
            <p:cNvPr id="15" name="Straight Connector 14">
              <a:extLst>
                <a:ext uri="{FF2B5EF4-FFF2-40B4-BE49-F238E27FC236}">
                  <a16:creationId xmlns:a16="http://schemas.microsoft.com/office/drawing/2014/main" id="{DD664106-9D74-FE31-FA2B-BE190334A8DC}"/>
                </a:ext>
              </a:extLst>
            </p:cNvPr>
            <p:cNvCxnSpPr/>
            <p:nvPr/>
          </p:nvCxnSpPr>
          <p:spPr>
            <a:xfrm>
              <a:off x="2844800" y="1699491"/>
              <a:ext cx="5384800" cy="0"/>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C7D1EAE-6514-34C8-AE8B-61BC82B00580}"/>
                </a:ext>
              </a:extLst>
            </p:cNvPr>
            <p:cNvSpPr txBox="1"/>
            <p:nvPr/>
          </p:nvSpPr>
          <p:spPr>
            <a:xfrm>
              <a:off x="8201047" y="1323850"/>
              <a:ext cx="3181306" cy="954107"/>
            </a:xfrm>
            <a:prstGeom prst="rect">
              <a:avLst/>
            </a:prstGeom>
            <a:noFill/>
          </p:spPr>
          <p:txBody>
            <a:bodyPr wrap="square" rtlCol="0">
              <a:spAutoFit/>
            </a:bodyPr>
            <a:lstStyle/>
            <a:p>
              <a:r>
                <a:rPr lang="en-US" sz="2800" dirty="0">
                  <a:solidFill>
                    <a:srgbClr val="FF0000"/>
                  </a:solidFill>
                </a:rPr>
                <a:t>Brief method; described in words</a:t>
              </a:r>
            </a:p>
          </p:txBody>
        </p:sp>
      </p:grpSp>
      <p:grpSp>
        <p:nvGrpSpPr>
          <p:cNvPr id="20" name="Group 19">
            <a:extLst>
              <a:ext uri="{FF2B5EF4-FFF2-40B4-BE49-F238E27FC236}">
                <a16:creationId xmlns:a16="http://schemas.microsoft.com/office/drawing/2014/main" id="{46A0C5EA-77F2-5BC1-0F97-0FB1EBA86EAD}"/>
              </a:ext>
            </a:extLst>
          </p:cNvPr>
          <p:cNvGrpSpPr/>
          <p:nvPr/>
        </p:nvGrpSpPr>
        <p:grpSpPr>
          <a:xfrm>
            <a:off x="6419273" y="2524221"/>
            <a:ext cx="5578762" cy="2223587"/>
            <a:chOff x="6419273" y="2524221"/>
            <a:chExt cx="5578762" cy="2223587"/>
          </a:xfrm>
        </p:grpSpPr>
        <p:sp>
          <p:nvSpPr>
            <p:cNvPr id="18" name="Rectangle 17">
              <a:extLst>
                <a:ext uri="{FF2B5EF4-FFF2-40B4-BE49-F238E27FC236}">
                  <a16:creationId xmlns:a16="http://schemas.microsoft.com/office/drawing/2014/main" id="{BD643063-0D84-7F59-7465-29FA930DBE79}"/>
                </a:ext>
              </a:extLst>
            </p:cNvPr>
            <p:cNvSpPr/>
            <p:nvPr/>
          </p:nvSpPr>
          <p:spPr>
            <a:xfrm>
              <a:off x="6419273" y="2524221"/>
              <a:ext cx="4710545" cy="1678324"/>
            </a:xfrm>
            <a:prstGeom prst="rect">
              <a:avLst/>
            </a:prstGeom>
            <a:noFill/>
            <a:ln w="635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BDBA781-9DE3-594E-DC4F-7055E7A96A61}"/>
                </a:ext>
              </a:extLst>
            </p:cNvPr>
            <p:cNvSpPr txBox="1"/>
            <p:nvPr/>
          </p:nvSpPr>
          <p:spPr>
            <a:xfrm>
              <a:off x="8599054" y="4224588"/>
              <a:ext cx="3398981" cy="523220"/>
            </a:xfrm>
            <a:prstGeom prst="rect">
              <a:avLst/>
            </a:prstGeom>
            <a:noFill/>
          </p:spPr>
          <p:txBody>
            <a:bodyPr wrap="square" rtlCol="0">
              <a:spAutoFit/>
            </a:bodyPr>
            <a:lstStyle/>
            <a:p>
              <a:r>
                <a:rPr lang="en-US" sz="2800" dirty="0">
                  <a:solidFill>
                    <a:srgbClr val="92D050"/>
                  </a:solidFill>
                </a:rPr>
                <a:t>Clear result</a:t>
              </a:r>
            </a:p>
          </p:txBody>
        </p:sp>
      </p:grpSp>
    </p:spTree>
    <p:extLst>
      <p:ext uri="{BB962C8B-B14F-4D97-AF65-F5344CB8AC3E}">
        <p14:creationId xmlns:p14="http://schemas.microsoft.com/office/powerpoint/2010/main" val="24329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8410AA1-B5FE-E50D-F765-19EB68D97678}"/>
              </a:ext>
            </a:extLst>
          </p:cNvPr>
          <p:cNvSpPr>
            <a:spLocks noGrp="1"/>
          </p:cNvSpPr>
          <p:nvPr>
            <p:ph type="title"/>
          </p:nvPr>
        </p:nvSpPr>
        <p:spPr>
          <a:xfrm rot="16200000">
            <a:off x="-1325880" y="1947672"/>
            <a:ext cx="5961888" cy="2788920"/>
          </a:xfrm>
        </p:spPr>
        <p:txBody>
          <a:bodyPr anchor="ctr">
            <a:normAutofit/>
          </a:bodyPr>
          <a:lstStyle/>
          <a:p>
            <a:r>
              <a:rPr lang="en-US" sz="4800" dirty="0">
                <a:solidFill>
                  <a:schemeClr val="bg1"/>
                </a:solidFill>
              </a:rPr>
              <a:t>Background</a:t>
            </a:r>
          </a:p>
        </p:txBody>
      </p:sp>
      <p:graphicFrame>
        <p:nvGraphicFramePr>
          <p:cNvPr id="5" name="Content Placeholder 2">
            <a:extLst>
              <a:ext uri="{FF2B5EF4-FFF2-40B4-BE49-F238E27FC236}">
                <a16:creationId xmlns:a16="http://schemas.microsoft.com/office/drawing/2014/main" id="{FF4C6BAA-FE12-DCF3-9DBE-7C8A9DDCF781}"/>
              </a:ext>
            </a:extLst>
          </p:cNvPr>
          <p:cNvGraphicFramePr>
            <a:graphicFrameLocks noGrp="1"/>
          </p:cNvGraphicFramePr>
          <p:nvPr>
            <p:ph idx="1"/>
            <p:extLst>
              <p:ext uri="{D42A27DB-BD31-4B8C-83A1-F6EECF244321}">
                <p14:modId xmlns:p14="http://schemas.microsoft.com/office/powerpoint/2010/main" val="3650829036"/>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47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CAB71-D54E-A80F-4246-288817DAAF62}"/>
              </a:ext>
            </a:extLst>
          </p:cNvPr>
          <p:cNvSpPr>
            <a:spLocks noGrp="1"/>
          </p:cNvSpPr>
          <p:nvPr>
            <p:ph type="title"/>
          </p:nvPr>
        </p:nvSpPr>
        <p:spPr>
          <a:xfrm>
            <a:off x="1171074" y="1396686"/>
            <a:ext cx="3240506" cy="4064628"/>
          </a:xfrm>
        </p:spPr>
        <p:txBody>
          <a:bodyPr>
            <a:normAutofit/>
          </a:bodyPr>
          <a:lstStyle/>
          <a:p>
            <a:r>
              <a:rPr lang="en-US">
                <a:solidFill>
                  <a:srgbClr val="FFFFFF"/>
                </a:solidFill>
              </a:rPr>
              <a:t>Large fonts; minimal text</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9C95A1-1F34-A616-E6F1-AB9392CAAC94}"/>
              </a:ext>
            </a:extLst>
          </p:cNvPr>
          <p:cNvSpPr>
            <a:spLocks noGrp="1"/>
          </p:cNvSpPr>
          <p:nvPr>
            <p:ph idx="1"/>
          </p:nvPr>
        </p:nvSpPr>
        <p:spPr>
          <a:xfrm>
            <a:off x="5370153" y="1526033"/>
            <a:ext cx="5536397" cy="3935281"/>
          </a:xfrm>
        </p:spPr>
        <p:txBody>
          <a:bodyPr>
            <a:noAutofit/>
          </a:bodyPr>
          <a:lstStyle/>
          <a:p>
            <a:r>
              <a:rPr lang="en-US" sz="3200" dirty="0"/>
              <a:t>Good rule of thumbs: 28 </a:t>
            </a:r>
            <a:r>
              <a:rPr lang="en-US" sz="3200" dirty="0" err="1"/>
              <a:t>pt</a:t>
            </a:r>
            <a:r>
              <a:rPr lang="en-US" sz="3200" dirty="0"/>
              <a:t> font should be the smallest</a:t>
            </a:r>
          </a:p>
          <a:p>
            <a:r>
              <a:rPr lang="en-US" sz="3200" dirty="0"/>
              <a:t>Minimal text</a:t>
            </a:r>
          </a:p>
          <a:p>
            <a:pPr lvl="1"/>
            <a:r>
              <a:rPr lang="en-US" sz="2800" dirty="0"/>
              <a:t>Audiences </a:t>
            </a:r>
            <a:r>
              <a:rPr lang="en-US" sz="2800" b="1" dirty="0"/>
              <a:t>hate to read</a:t>
            </a:r>
          </a:p>
          <a:p>
            <a:pPr lvl="1"/>
            <a:r>
              <a:rPr lang="en-US" sz="2800" dirty="0"/>
              <a:t>Audience can only remember </a:t>
            </a:r>
            <a:r>
              <a:rPr lang="en-US" sz="2800" b="1" dirty="0"/>
              <a:t>a few things</a:t>
            </a:r>
          </a:p>
          <a:p>
            <a:r>
              <a:rPr lang="en-US" sz="3200" dirty="0"/>
              <a:t>Related to quals</a:t>
            </a:r>
          </a:p>
          <a:p>
            <a:pPr lvl="1"/>
            <a:r>
              <a:rPr lang="en-US" sz="2800" dirty="0"/>
              <a:t>the more text you put, the harder questions you will get</a:t>
            </a:r>
          </a:p>
        </p:txBody>
      </p:sp>
    </p:spTree>
    <p:extLst>
      <p:ext uri="{BB962C8B-B14F-4D97-AF65-F5344CB8AC3E}">
        <p14:creationId xmlns:p14="http://schemas.microsoft.com/office/powerpoint/2010/main" val="310323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03CAB5B-8CC5-81E0-4E9C-B1B5360CBC54}"/>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One last time: MINIMAL TEXT</a:t>
            </a:r>
          </a:p>
        </p:txBody>
      </p:sp>
      <p:sp>
        <p:nvSpPr>
          <p:cNvPr id="3" name="Content Placeholder 2">
            <a:extLst>
              <a:ext uri="{FF2B5EF4-FFF2-40B4-BE49-F238E27FC236}">
                <a16:creationId xmlns:a16="http://schemas.microsoft.com/office/drawing/2014/main" id="{E6CCE85D-5014-DBC8-C4C8-0F5969452EEC}"/>
              </a:ext>
            </a:extLst>
          </p:cNvPr>
          <p:cNvSpPr>
            <a:spLocks noGrp="1"/>
          </p:cNvSpPr>
          <p:nvPr>
            <p:ph idx="1"/>
          </p:nvPr>
        </p:nvSpPr>
        <p:spPr>
          <a:xfrm>
            <a:off x="6172200" y="804672"/>
            <a:ext cx="5221224" cy="5230368"/>
          </a:xfrm>
        </p:spPr>
        <p:txBody>
          <a:bodyPr anchor="ctr">
            <a:normAutofit/>
          </a:bodyPr>
          <a:lstStyle/>
          <a:p>
            <a:r>
              <a:rPr lang="en-US" dirty="0">
                <a:solidFill>
                  <a:schemeClr val="tx2"/>
                </a:solidFill>
              </a:rPr>
              <a:t>Common challenge for international students</a:t>
            </a:r>
          </a:p>
          <a:p>
            <a:r>
              <a:rPr lang="en-US" dirty="0">
                <a:solidFill>
                  <a:schemeClr val="tx2"/>
                </a:solidFill>
              </a:rPr>
              <a:t>I sympathize</a:t>
            </a:r>
          </a:p>
          <a:p>
            <a:r>
              <a:rPr lang="en-US" dirty="0">
                <a:solidFill>
                  <a:schemeClr val="tx2"/>
                </a:solidFill>
              </a:rPr>
              <a:t>DO NOT DO IT</a:t>
            </a:r>
          </a:p>
        </p:txBody>
      </p:sp>
    </p:spTree>
    <p:extLst>
      <p:ext uri="{BB962C8B-B14F-4D97-AF65-F5344CB8AC3E}">
        <p14:creationId xmlns:p14="http://schemas.microsoft.com/office/powerpoint/2010/main" val="363040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F4798-AC2C-9853-A6C3-754307670021}"/>
              </a:ext>
            </a:extLst>
          </p:cNvPr>
          <p:cNvSpPr>
            <a:spLocks noGrp="1"/>
          </p:cNvSpPr>
          <p:nvPr>
            <p:ph type="title"/>
          </p:nvPr>
        </p:nvSpPr>
        <p:spPr>
          <a:xfrm>
            <a:off x="630936" y="639520"/>
            <a:ext cx="3429000" cy="1719072"/>
          </a:xfrm>
        </p:spPr>
        <p:txBody>
          <a:bodyPr anchor="b">
            <a:normAutofit/>
          </a:bodyPr>
          <a:lstStyle/>
          <a:p>
            <a:r>
              <a:rPr lang="en-US" sz="5400" dirty="0"/>
              <a:t>Clear graphics</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9E5B7-042B-4EC3-D3DA-69014ECC64F4}"/>
              </a:ext>
            </a:extLst>
          </p:cNvPr>
          <p:cNvSpPr>
            <a:spLocks noGrp="1"/>
          </p:cNvSpPr>
          <p:nvPr>
            <p:ph idx="1"/>
          </p:nvPr>
        </p:nvSpPr>
        <p:spPr>
          <a:xfrm>
            <a:off x="630936" y="2807208"/>
            <a:ext cx="3429000" cy="3410712"/>
          </a:xfrm>
        </p:spPr>
        <p:txBody>
          <a:bodyPr anchor="t">
            <a:normAutofit lnSpcReduction="10000"/>
          </a:bodyPr>
          <a:lstStyle/>
          <a:p>
            <a:r>
              <a:rPr lang="en-US" dirty="0"/>
              <a:t>Super common mistake</a:t>
            </a:r>
          </a:p>
          <a:p>
            <a:r>
              <a:rPr lang="en-US" dirty="0"/>
              <a:t>Crap graphics will destroy a talk</a:t>
            </a:r>
          </a:p>
          <a:p>
            <a:r>
              <a:rPr lang="en-US" dirty="0"/>
              <a:t>Clear Labels</a:t>
            </a:r>
          </a:p>
          <a:p>
            <a:r>
              <a:rPr lang="en-US" dirty="0"/>
              <a:t>Avoid acronyms</a:t>
            </a:r>
          </a:p>
          <a:p>
            <a:pPr lvl="1"/>
            <a:r>
              <a:rPr lang="en-US" sz="2800" dirty="0"/>
              <a:t>Don’t make people learn!!</a:t>
            </a:r>
          </a:p>
          <a:p>
            <a:endParaRPr lang="en-US" sz="2200" dirty="0"/>
          </a:p>
        </p:txBody>
      </p:sp>
      <p:pic>
        <p:nvPicPr>
          <p:cNvPr id="2050" name="Picture 2" descr="U.S. Deaths Spiked as COVID-19 Continued">
            <a:extLst>
              <a:ext uri="{FF2B5EF4-FFF2-40B4-BE49-F238E27FC236}">
                <a16:creationId xmlns:a16="http://schemas.microsoft.com/office/drawing/2014/main" id="{F0539931-137A-F685-D28B-BF71235C23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73" t="18830" r="6367" b="15665"/>
          <a:stretch/>
        </p:blipFill>
        <p:spPr bwMode="auto">
          <a:xfrm>
            <a:off x="4654296" y="1660943"/>
            <a:ext cx="6903720" cy="353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6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483</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Giving an effective talk and project scoring</vt:lpstr>
      <vt:lpstr>In short, what makes a talk effective</vt:lpstr>
      <vt:lpstr>Today, I will discuss using ODEs to model biochemical networks</vt:lpstr>
      <vt:lpstr>Knowing your audience</vt:lpstr>
      <vt:lpstr>Maximize B-p concentration using computational modeling </vt:lpstr>
      <vt:lpstr>Background</vt:lpstr>
      <vt:lpstr>Large fonts; minimal text</vt:lpstr>
      <vt:lpstr>One last time: MINIMAL TEXT</vt:lpstr>
      <vt:lpstr>Clear graphics</vt:lpstr>
      <vt:lpstr>Personalize</vt:lpstr>
      <vt:lpstr>Know your content</vt:lpstr>
      <vt:lpstr>For our class project presentation</vt:lpstr>
      <vt:lpstr>Grading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Giving an effective talk and project scoring</dc:title>
  <dc:creator>Shoemaker, Jason Edward</dc:creator>
  <cp:lastModifiedBy>Shoemaker, Jason Edward</cp:lastModifiedBy>
  <cp:revision>8</cp:revision>
  <dcterms:created xsi:type="dcterms:W3CDTF">2022-10-18T13:13:14Z</dcterms:created>
  <dcterms:modified xsi:type="dcterms:W3CDTF">2022-10-18T14:20:53Z</dcterms:modified>
</cp:coreProperties>
</file>