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E7B2-35B7-5C0D-A128-1EF56B11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F8087-114A-526C-E447-9B39E8A8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741-1D9D-1D33-8944-0F84C95A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579D-57B9-2E82-0C95-9BF83CF6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82EB-CEBE-5B0E-716D-24D3457B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2689-C9BB-5E0A-9719-549A05AB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7EB7F-544C-A34D-6846-45A7FE84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4DAD-88C0-0E73-648D-C980EB27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315F-B5F2-FEBB-AFC0-F7ED15A1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56C93-88C8-E7C3-E052-4DB39CAD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2D0A6-0D92-5A51-06AE-55A3AD2D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B2709-AA5F-E1C5-B7CF-0CFBB05B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7A69-88F0-1429-92A1-F736F18A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B7DB-AA90-09FC-B859-C99E57AD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B543-DDA5-B12F-991D-40678E2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910-D342-F743-F6A3-10C59DE4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7A5-C160-1FA9-39E8-E2698798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9039-6B87-FEE7-777C-4E68EC0A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07C4-F90A-612B-1D03-F778B1A2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FF13-05C7-D5B3-4690-51A3A18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FE73-15F1-B1FB-8E78-B08DA1E1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190D0-705C-585E-435D-CC983C53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428E-FD39-F1A1-9AEB-52A80253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13E-C0A0-17F2-951B-9151E61C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08B5-3F1C-44C9-1733-D7C9827C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B83-AACF-02DE-E88D-DB436E9A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8802-E50F-D3D3-A8A7-B008E287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08017-F864-DC2E-23C4-BAB2AE6B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7433-9D0D-C342-0DC1-55B1FA11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D4BC1-DFBC-A5B2-3745-2587C24B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1C26-A9FA-F124-CEA4-1B66BB9A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87C3-A5D7-8518-03C4-5C92CA2E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3684-B1B5-56BC-FFB4-76DC7476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50180-2AF5-CC25-E7C3-343449AC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20E81-B2DD-A828-E136-459B298D1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AE44A-A420-250A-0805-CBE494619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677A-13EB-2BC8-8E5F-570F457E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08674-21F9-74A0-DEBC-EB55D183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F38F-079C-7A1A-9778-1596424C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4BF6-F0D8-5235-E26F-81C8FC26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99A14-6EDF-A7B7-1237-96FFA92A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C51DB-5076-E967-63EC-F9BD5440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9E806-12BC-30FA-1EC1-E6AC5C8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97371-9517-B5B7-9444-98772D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0EC8A-2C87-F4E2-B4A8-E2C4A356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2EC06-7EDE-EF28-33B7-60D8263A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448C-4BAE-38BC-60E2-FDF56896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DB52-04E4-5EB5-C7C3-4ADAA0B1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4C71-E599-67AC-D432-7C6D553DE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8FE89-3B0E-7ED4-CBED-50E2144A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DFAE-5CBB-493A-C850-DD50AED6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4F05-432B-D0D6-F783-5C13583D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B453-16A6-71A2-000D-47836BB5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BF74-7D23-6833-2BAF-660D1DB42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EC6B0-616C-DBD5-7A30-FCB336A3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5943-9A12-CD05-2324-EE747411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4E46-2C68-61CB-7003-8ABC0889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DFEF-8FCF-EAEE-6B68-C694B0B1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C741B-63A8-4EA9-7C6A-B55DD41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4388-7EA6-F98A-5FA4-C1A3B35B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856A-6F80-2FC0-3D35-6CA13D3D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10AB-77E9-4E12-9BC6-9AF98643D93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0335-685A-0B1A-80AE-2C9E1100B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4E1B-6E09-B2E6-22A3-300766A6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3E5B-D779-1E9B-65CD-DF23B178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B998-28E7-B5C6-2438-C29E6C4F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4"/>
            <a:ext cx="10515600" cy="549971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First Order ODEs</a:t>
            </a:r>
          </a:p>
          <a:p>
            <a:pPr lvl="2"/>
            <a:r>
              <a:rPr lang="en-US" dirty="0"/>
              <a:t>Flow</a:t>
            </a:r>
          </a:p>
          <a:p>
            <a:pPr lvl="2"/>
            <a:r>
              <a:rPr lang="en-US" dirty="0"/>
              <a:t>Bifurcation</a:t>
            </a:r>
          </a:p>
          <a:p>
            <a:pPr lvl="2"/>
            <a:r>
              <a:rPr lang="en-US" dirty="0"/>
              <a:t>Hysteresis</a:t>
            </a:r>
          </a:p>
          <a:p>
            <a:pPr lvl="1"/>
            <a:r>
              <a:rPr lang="en-US" dirty="0"/>
              <a:t>Second Order ODEs</a:t>
            </a:r>
          </a:p>
          <a:p>
            <a:pPr lvl="2"/>
            <a:r>
              <a:rPr lang="en-US" dirty="0"/>
              <a:t>Phase Portraits</a:t>
            </a:r>
          </a:p>
          <a:p>
            <a:pPr lvl="2"/>
            <a:r>
              <a:rPr lang="en-US" dirty="0"/>
              <a:t>Eigenvalues</a:t>
            </a:r>
          </a:p>
          <a:p>
            <a:pPr lvl="1"/>
            <a:r>
              <a:rPr lang="en-US" dirty="0"/>
              <a:t>Nth order ODEs</a:t>
            </a:r>
          </a:p>
          <a:p>
            <a:pPr lvl="2"/>
            <a:r>
              <a:rPr lang="en-US" dirty="0"/>
              <a:t>Numerical Methods</a:t>
            </a:r>
          </a:p>
          <a:p>
            <a:pPr lvl="2"/>
            <a:r>
              <a:rPr lang="en-US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35683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ainting&#10;&#10;Description automatically generated with low confidence">
            <a:extLst>
              <a:ext uri="{FF2B5EF4-FFF2-40B4-BE49-F238E27FC236}">
                <a16:creationId xmlns:a16="http://schemas.microsoft.com/office/drawing/2014/main" id="{A9E0F733-B0BF-93C1-AB8A-D85A45CB1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5" b="2562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2A6A6-5AF1-B118-AC56-403E629E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Project 2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6C393-D178-4365-9FDA-8CDA3D973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1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6DC0-C6F8-147E-759E-61A0B0BF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: Analyze ODE models using tools discussed in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CC0F-2418-4A06-14F5-4E5BABB7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7734"/>
          </a:xfrm>
        </p:spPr>
        <p:txBody>
          <a:bodyPr>
            <a:normAutofit/>
          </a:bodyPr>
          <a:lstStyle/>
          <a:p>
            <a:r>
              <a:rPr lang="en-US" dirty="0"/>
              <a:t>As before, the project will involve coding, a presentation and Q&amp;A. </a:t>
            </a:r>
          </a:p>
          <a:p>
            <a:r>
              <a:rPr lang="en-US" dirty="0"/>
              <a:t>You must identify a paper, preferably relevant to your research, that involves:</a:t>
            </a:r>
          </a:p>
          <a:p>
            <a:pPr lvl="1"/>
            <a:r>
              <a:rPr lang="en-US" dirty="0"/>
              <a:t>A mathematical model that as 2 or more differential equations</a:t>
            </a:r>
          </a:p>
          <a:p>
            <a:pPr lvl="1"/>
            <a:r>
              <a:rPr lang="en-US" dirty="0"/>
              <a:t>The model must be fit to data in the paper</a:t>
            </a:r>
          </a:p>
          <a:p>
            <a:r>
              <a:rPr lang="en-US" u="sng" dirty="0"/>
              <a:t>This is not difficult to find.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C184-51FB-5BC3-B8D4-65C71F92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58A4-67FF-4435-DD1C-296A130F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>
            <a:normAutofit/>
          </a:bodyPr>
          <a:lstStyle/>
          <a:p>
            <a:r>
              <a:rPr lang="en-US" dirty="0"/>
              <a:t>No two people can do the same ideas/analyses.</a:t>
            </a:r>
          </a:p>
          <a:p>
            <a:r>
              <a:rPr lang="en-US" dirty="0"/>
              <a:t>In your projects, you must</a:t>
            </a:r>
          </a:p>
          <a:p>
            <a:pPr lvl="1"/>
            <a:r>
              <a:rPr lang="en-US" dirty="0"/>
              <a:t>Perform your own model fit to the data reported in the paper.</a:t>
            </a:r>
          </a:p>
          <a:p>
            <a:pPr lvl="2"/>
            <a:r>
              <a:rPr lang="en-US" dirty="0"/>
              <a:t>Feel free to estimate the data values from the paper by sight or by using a plot </a:t>
            </a:r>
            <a:r>
              <a:rPr lang="en-US" dirty="0" err="1"/>
              <a:t>digiter</a:t>
            </a:r>
            <a:r>
              <a:rPr lang="en-US" dirty="0"/>
              <a:t> tool online: https://automeris.io/WebPlotDigitizer/</a:t>
            </a:r>
          </a:p>
          <a:p>
            <a:pPr lvl="2"/>
            <a:r>
              <a:rPr lang="en-US" dirty="0"/>
              <a:t>Should compare your estimates to the papers; they may not match.</a:t>
            </a:r>
          </a:p>
          <a:p>
            <a:pPr lvl="1"/>
            <a:r>
              <a:rPr lang="en-US" dirty="0"/>
              <a:t>Perform a bifurcation analysis by choosing a parameter of interest</a:t>
            </a:r>
          </a:p>
          <a:p>
            <a:pPr lvl="2"/>
            <a:r>
              <a:rPr lang="en-US" dirty="0"/>
              <a:t>Be sure to justify the selected parameter</a:t>
            </a:r>
          </a:p>
          <a:p>
            <a:pPr lvl="1"/>
            <a:r>
              <a:rPr lang="en-US" dirty="0"/>
              <a:t>Perform a parametric sensitivity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C4CE-9C9F-629C-77A3-A7692A8E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0F90-584E-4678-758F-6242E14C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the story; what is the problem and why is it interesting. Should incorporate background from the paper.</a:t>
            </a:r>
          </a:p>
          <a:p>
            <a:r>
              <a:rPr lang="en-US" dirty="0"/>
              <a:t>Show and succinctly describe the model and data.</a:t>
            </a:r>
          </a:p>
          <a:p>
            <a:r>
              <a:rPr lang="en-US" dirty="0"/>
              <a:t>Present the results clearly</a:t>
            </a:r>
          </a:p>
          <a:p>
            <a:r>
              <a:rPr lang="en-US" dirty="0"/>
              <a:t>Discuss the implications of each analysis</a:t>
            </a:r>
          </a:p>
          <a:p>
            <a:r>
              <a:rPr lang="en-US" dirty="0"/>
              <a:t>Length: 10 minutes. Will ask 1-2 follow up questions.</a:t>
            </a:r>
          </a:p>
        </p:txBody>
      </p:sp>
    </p:spTree>
    <p:extLst>
      <p:ext uri="{BB962C8B-B14F-4D97-AF65-F5344CB8AC3E}">
        <p14:creationId xmlns:p14="http://schemas.microsoft.com/office/powerpoint/2010/main" val="15793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D84E-041F-47CD-5C1C-B5C96B81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GitHub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D4E0-444A-7FD7-B4D2-9D0C4870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GH will be the written report</a:t>
            </a:r>
          </a:p>
          <a:p>
            <a:r>
              <a:rPr lang="en-US" dirty="0"/>
              <a:t>The readme should clearly state the project, give a useful names, and describe your results.</a:t>
            </a:r>
          </a:p>
          <a:p>
            <a:r>
              <a:rPr lang="en-US" dirty="0"/>
              <a:t>It must include graphics for the results</a:t>
            </a:r>
          </a:p>
        </p:txBody>
      </p:sp>
    </p:spTree>
    <p:extLst>
      <p:ext uri="{BB962C8B-B14F-4D97-AF65-F5344CB8AC3E}">
        <p14:creationId xmlns:p14="http://schemas.microsoft.com/office/powerpoint/2010/main" val="61500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Project 2 Details</vt:lpstr>
      <vt:lpstr>Project 2 : Analyze ODE models using tools discussed in class.</vt:lpstr>
      <vt:lpstr>Constraints and requirements</vt:lpstr>
      <vt:lpstr>The presentation</vt:lpstr>
      <vt:lpstr>The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Details</dc:title>
  <dc:creator>Shoemaker, Jason Edward</dc:creator>
  <cp:lastModifiedBy>Alaryan, Ali Sh A A H</cp:lastModifiedBy>
  <cp:revision>25</cp:revision>
  <dcterms:created xsi:type="dcterms:W3CDTF">2022-09-20T15:51:23Z</dcterms:created>
  <dcterms:modified xsi:type="dcterms:W3CDTF">2022-12-07T02:43:20Z</dcterms:modified>
</cp:coreProperties>
</file>