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59" r:id="rId6"/>
    <p:sldId id="261" r:id="rId7"/>
    <p:sldId id="262" r:id="rId8"/>
    <p:sldId id="264" r:id="rId9"/>
    <p:sldId id="265" r:id="rId10"/>
    <p:sldId id="267" r:id="rId11"/>
    <p:sldId id="266" r:id="rId12"/>
    <p:sldId id="268" r:id="rId13"/>
    <p:sldId id="270" r:id="rId14"/>
    <p:sldId id="269" r:id="rId15"/>
    <p:sldId id="271" r:id="rId16"/>
    <p:sldId id="296" r:id="rId17"/>
    <p:sldId id="273" r:id="rId18"/>
    <p:sldId id="272" r:id="rId19"/>
    <p:sldId id="275" r:id="rId20"/>
    <p:sldId id="274" r:id="rId21"/>
    <p:sldId id="276" r:id="rId22"/>
    <p:sldId id="277" r:id="rId23"/>
    <p:sldId id="278" r:id="rId24"/>
    <p:sldId id="279" r:id="rId25"/>
    <p:sldId id="280" r:id="rId26"/>
    <p:sldId id="281" r:id="rId27"/>
    <p:sldId id="283" r:id="rId28"/>
    <p:sldId id="286" r:id="rId29"/>
    <p:sldId id="285" r:id="rId30"/>
    <p:sldId id="287" r:id="rId31"/>
    <p:sldId id="288" r:id="rId32"/>
    <p:sldId id="289" r:id="rId33"/>
    <p:sldId id="290" r:id="rId34"/>
    <p:sldId id="291" r:id="rId35"/>
    <p:sldId id="292" r:id="rId36"/>
    <p:sldId id="293" r:id="rId37"/>
    <p:sldId id="29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D132A-7337-4297-BDB4-68D4D7B6F6A6}" type="datetimeFigureOut">
              <a:rPr lang="zh-CN" altLang="en-US" smtClean="0"/>
              <a:t>2021/11/25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B78DD-0FD8-4A6D-865A-4950AEFF50B6}" type="slidenum">
              <a:rPr lang="zh-CN" altLang="en-US" smtClean="0"/>
              <a:t>‹#›</a:t>
            </a:fld>
            <a:endParaRPr lang="zh-CN" altLang="en-US"/>
          </a:p>
        </p:txBody>
      </p:sp>
    </p:spTree>
    <p:extLst>
      <p:ext uri="{BB962C8B-B14F-4D97-AF65-F5344CB8AC3E}">
        <p14:creationId xmlns:p14="http://schemas.microsoft.com/office/powerpoint/2010/main" val="166115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封装是最简单也是最有用的功能。</a:t>
            </a:r>
            <a:endParaRPr lang="en-US" altLang="zh-CN" dirty="0" smtClean="0"/>
          </a:p>
          <a:p>
            <a:r>
              <a:rPr lang="zh-CN" altLang="en-US" dirty="0" smtClean="0"/>
              <a:t>继承与多态只是语法上的补充，语法看懂，没什么难度。</a:t>
            </a:r>
            <a:endParaRPr lang="en-US" altLang="zh-CN" dirty="0" smtClean="0"/>
          </a:p>
          <a:p>
            <a:r>
              <a:rPr lang="zh-CN" altLang="en-US" dirty="0" smtClean="0"/>
              <a:t>最难的是封装，封装的使用不是书中可以看到的，而是工程中的实践。</a:t>
            </a:r>
            <a:endParaRPr lang="zh-CN" altLang="en-US" dirty="0"/>
          </a:p>
        </p:txBody>
      </p:sp>
      <p:sp>
        <p:nvSpPr>
          <p:cNvPr id="4" name="灯片编号占位符 3"/>
          <p:cNvSpPr>
            <a:spLocks noGrp="1"/>
          </p:cNvSpPr>
          <p:nvPr>
            <p:ph type="sldNum" sz="quarter" idx="10"/>
          </p:nvPr>
        </p:nvSpPr>
        <p:spPr/>
        <p:txBody>
          <a:bodyPr/>
          <a:lstStyle/>
          <a:p>
            <a:fld id="{2B6B78DD-0FD8-4A6D-865A-4950AEFF50B6}" type="slidenum">
              <a:rPr lang="zh-CN" altLang="en-US" smtClean="0"/>
              <a:t>2</a:t>
            </a:fld>
            <a:endParaRPr lang="zh-CN" altLang="en-US"/>
          </a:p>
        </p:txBody>
      </p:sp>
    </p:spTree>
    <p:extLst>
      <p:ext uri="{BB962C8B-B14F-4D97-AF65-F5344CB8AC3E}">
        <p14:creationId xmlns:p14="http://schemas.microsoft.com/office/powerpoint/2010/main" val="98699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Friend </a:t>
            </a:r>
            <a:r>
              <a:rPr lang="zh-CN" altLang="en-US" dirty="0" smtClean="0"/>
              <a:t>函数不属于该类，所以不受作用域描述符限制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B6B78DD-0FD8-4A6D-865A-4950AEFF50B6}" type="slidenum">
              <a:rPr lang="zh-CN" altLang="en-US" smtClean="0"/>
              <a:t>15</a:t>
            </a:fld>
            <a:endParaRPr lang="zh-CN" altLang="en-US"/>
          </a:p>
        </p:txBody>
      </p:sp>
    </p:spTree>
    <p:extLst>
      <p:ext uri="{BB962C8B-B14F-4D97-AF65-F5344CB8AC3E}">
        <p14:creationId xmlns:p14="http://schemas.microsoft.com/office/powerpoint/2010/main" val="621890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介绍一下，基类构造函数和派生类构造函数的调用顺序</a:t>
            </a:r>
            <a:endParaRPr lang="zh-CN" altLang="en-US" dirty="0"/>
          </a:p>
        </p:txBody>
      </p:sp>
      <p:sp>
        <p:nvSpPr>
          <p:cNvPr id="4" name="灯片编号占位符 3"/>
          <p:cNvSpPr>
            <a:spLocks noGrp="1"/>
          </p:cNvSpPr>
          <p:nvPr>
            <p:ph type="sldNum" sz="quarter" idx="10"/>
          </p:nvPr>
        </p:nvSpPr>
        <p:spPr/>
        <p:txBody>
          <a:bodyPr/>
          <a:lstStyle/>
          <a:p>
            <a:fld id="{2B6B78DD-0FD8-4A6D-865A-4950AEFF50B6}" type="slidenum">
              <a:rPr lang="zh-CN" altLang="en-US" smtClean="0"/>
              <a:t>28</a:t>
            </a:fld>
            <a:endParaRPr lang="zh-CN" altLang="en-US"/>
          </a:p>
        </p:txBody>
      </p:sp>
    </p:spTree>
    <p:extLst>
      <p:ext uri="{BB962C8B-B14F-4D97-AF65-F5344CB8AC3E}">
        <p14:creationId xmlns:p14="http://schemas.microsoft.com/office/powerpoint/2010/main" val="121939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33645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26135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65086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51884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12945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19757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2613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56258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48113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68378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3A40458-811D-4390-B79E-0DB25D0F009B}"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34448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40458-811D-4390-B79E-0DB25D0F009B}" type="datetimeFigureOut">
              <a:rPr lang="zh-CN" altLang="en-US" smtClean="0"/>
              <a:t>2021/11/25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029716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面对对象简介</a:t>
            </a:r>
            <a:endParaRPr lang="zh-CN" altLang="en-US" dirty="0"/>
          </a:p>
        </p:txBody>
      </p:sp>
      <p:sp>
        <p:nvSpPr>
          <p:cNvPr id="3" name="副标题 2"/>
          <p:cNvSpPr>
            <a:spLocks noGrp="1"/>
          </p:cNvSpPr>
          <p:nvPr>
            <p:ph type="subTitle" idx="1"/>
          </p:nvPr>
        </p:nvSpPr>
        <p:spPr/>
        <p:txBody>
          <a:bodyPr/>
          <a:lstStyle/>
          <a:p>
            <a:r>
              <a:rPr lang="zh-CN" altLang="en-US" smtClean="0"/>
              <a:t>产品四部 李建聪</a:t>
            </a:r>
            <a:endParaRPr lang="zh-CN" altLang="en-US" dirty="0"/>
          </a:p>
        </p:txBody>
      </p:sp>
    </p:spTree>
    <p:extLst>
      <p:ext uri="{BB962C8B-B14F-4D97-AF65-F5344CB8AC3E}">
        <p14:creationId xmlns:p14="http://schemas.microsoft.com/office/powerpoint/2010/main" val="23794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a:t>业务联动绑定</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1290" y="124288"/>
            <a:ext cx="2931734" cy="6636058"/>
          </a:xfrm>
          <a:prstGeom prst="rect">
            <a:avLst/>
          </a:prstGeom>
        </p:spPr>
      </p:pic>
    </p:spTree>
    <p:extLst>
      <p:ext uri="{BB962C8B-B14F-4D97-AF65-F5344CB8AC3E}">
        <p14:creationId xmlns:p14="http://schemas.microsoft.com/office/powerpoint/2010/main" val="4206825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隐藏细节</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25140" y="108788"/>
            <a:ext cx="4234304" cy="6646291"/>
          </a:xfrm>
        </p:spPr>
      </p:pic>
    </p:spTree>
    <p:extLst>
      <p:ext uri="{BB962C8B-B14F-4D97-AF65-F5344CB8AC3E}">
        <p14:creationId xmlns:p14="http://schemas.microsoft.com/office/powerpoint/2010/main" val="1732350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 </a:t>
            </a:r>
            <a:r>
              <a:rPr lang="zh-CN" altLang="en-US" dirty="0" smtClean="0"/>
              <a:t>相关语法介绍</a:t>
            </a:r>
            <a:endParaRPr lang="zh-CN" altLang="en-US" dirty="0"/>
          </a:p>
        </p:txBody>
      </p:sp>
      <p:sp>
        <p:nvSpPr>
          <p:cNvPr id="3" name="内容占位符 2"/>
          <p:cNvSpPr>
            <a:spLocks noGrp="1"/>
          </p:cNvSpPr>
          <p:nvPr>
            <p:ph idx="1"/>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p>
          <a:p>
            <a:r>
              <a:rPr lang="zh-CN" altLang="en-US" dirty="0"/>
              <a:t>友</a:t>
            </a:r>
            <a:r>
              <a:rPr lang="zh-CN" altLang="en-US" dirty="0" smtClean="0"/>
              <a:t>元函数介绍 </a:t>
            </a:r>
            <a:r>
              <a:rPr lang="en-US" altLang="zh-CN" dirty="0" smtClean="0"/>
              <a:t>(`friend function`)</a:t>
            </a:r>
          </a:p>
          <a:p>
            <a:r>
              <a:rPr lang="zh-CN" altLang="en-US" dirty="0" smtClean="0"/>
              <a:t>类内 </a:t>
            </a:r>
            <a:r>
              <a:rPr lang="en-US" altLang="zh-CN" dirty="0" smtClean="0"/>
              <a:t>`static` </a:t>
            </a:r>
            <a:r>
              <a:rPr lang="zh-CN" altLang="en-US" dirty="0" smtClean="0"/>
              <a:t>与对象的关系</a:t>
            </a:r>
            <a:endParaRPr lang="zh-CN" altLang="en-US" dirty="0"/>
          </a:p>
          <a:p>
            <a:endParaRPr lang="zh-CN" altLang="en-US" dirty="0"/>
          </a:p>
        </p:txBody>
      </p:sp>
    </p:spTree>
    <p:extLst>
      <p:ext uri="{BB962C8B-B14F-4D97-AF65-F5344CB8AC3E}">
        <p14:creationId xmlns:p14="http://schemas.microsoft.com/office/powerpoint/2010/main" val="1862450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dirty="0" smtClean="0"/>
              <a:t>`public` </a:t>
            </a:r>
            <a:r>
              <a:rPr lang="zh-CN" altLang="en-US" dirty="0" smtClean="0"/>
              <a:t>类型的类内成员变量和函数，可以被类的实例调用而 </a:t>
            </a:r>
            <a:r>
              <a:rPr lang="en-US" altLang="zh-CN" dirty="0" smtClean="0"/>
              <a:t>`private` </a:t>
            </a:r>
            <a:r>
              <a:rPr lang="zh-CN" altLang="en-US" dirty="0" smtClean="0"/>
              <a:t>不能。</a:t>
            </a:r>
          </a:p>
          <a:p>
            <a:endParaRPr lang="zh-CN" altLang="en-US" dirty="0" smtClean="0"/>
          </a:p>
          <a:p>
            <a:r>
              <a:rPr lang="zh-CN" altLang="en-US" dirty="0" smtClean="0"/>
              <a:t>实例化简单来说</a:t>
            </a:r>
            <a:r>
              <a:rPr lang="zh-CN" altLang="en-US" dirty="0" smtClean="0"/>
              <a:t>就是：在</a:t>
            </a:r>
            <a:r>
              <a:rPr lang="zh-CN" altLang="en-US" dirty="0" smtClean="0"/>
              <a:t>代码中定义该对象。</a:t>
            </a:r>
            <a:r>
              <a:rPr lang="en-US" altLang="zh-CN" dirty="0" smtClean="0"/>
              <a:t>(</a:t>
            </a:r>
            <a:r>
              <a:rPr lang="zh-CN" altLang="en-US" dirty="0" smtClean="0"/>
              <a:t>如果把类的定义比作蛋糕模子， 那么类的实例就是蛋糕</a:t>
            </a:r>
            <a:r>
              <a:rPr lang="en-US" altLang="zh-CN" dirty="0" smtClean="0"/>
              <a:t>)</a:t>
            </a:r>
            <a:endParaRPr lang="zh-CN" altLang="en-US" dirty="0"/>
          </a:p>
        </p:txBody>
      </p:sp>
    </p:spTree>
    <p:extLst>
      <p:ext uri="{BB962C8B-B14F-4D97-AF65-F5344CB8AC3E}">
        <p14:creationId xmlns:p14="http://schemas.microsoft.com/office/powerpoint/2010/main" val="952995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3132" y="1471776"/>
            <a:ext cx="3905604" cy="5224588"/>
          </a:xfrm>
        </p:spPr>
      </p:pic>
    </p:spTree>
    <p:extLst>
      <p:ext uri="{BB962C8B-B14F-4D97-AF65-F5344CB8AC3E}">
        <p14:creationId xmlns:p14="http://schemas.microsoft.com/office/powerpoint/2010/main" val="2143170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友元函数介绍 </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352935" cy="4351338"/>
          </a:xfrm>
        </p:spPr>
      </p:pic>
    </p:spTree>
    <p:extLst>
      <p:ext uri="{BB962C8B-B14F-4D97-AF65-F5344CB8AC3E}">
        <p14:creationId xmlns:p14="http://schemas.microsoft.com/office/powerpoint/2010/main" val="1190213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r>
              <a:rPr lang="zh-CN" altLang="en-US" dirty="0" smtClean="0"/>
              <a:t>介绍</a:t>
            </a:r>
            <a:endParaRPr lang="zh-CN" altLang="en-US" dirty="0"/>
          </a:p>
        </p:txBody>
      </p:sp>
      <p:sp>
        <p:nvSpPr>
          <p:cNvPr id="5" name="内容占位符 4"/>
          <p:cNvSpPr>
            <a:spLocks noGrp="1"/>
          </p:cNvSpPr>
          <p:nvPr>
            <p:ph idx="1"/>
          </p:nvPr>
        </p:nvSpPr>
        <p:spPr/>
        <p:txBody>
          <a:bodyPr/>
          <a:lstStyle/>
          <a:p>
            <a:r>
              <a:rPr lang="zh-CN" altLang="en-US" dirty="0"/>
              <a:t>友元函数本质是普通函数</a:t>
            </a:r>
            <a:r>
              <a:rPr lang="zh-CN" altLang="en-US" dirty="0" smtClean="0"/>
              <a:t>，友</a:t>
            </a:r>
            <a:r>
              <a:rPr lang="zh-CN" altLang="en-US" dirty="0"/>
              <a:t>元只是描述的是对类的友</a:t>
            </a:r>
            <a:r>
              <a:rPr lang="zh-CN" altLang="en-US" dirty="0" smtClean="0"/>
              <a:t>元</a:t>
            </a:r>
            <a:endParaRPr lang="en-US" altLang="zh-CN" dirty="0" smtClean="0"/>
          </a:p>
          <a:p>
            <a:r>
              <a:rPr lang="zh-CN" altLang="en-US" dirty="0"/>
              <a:t>友元函数不属于类，是独立的函数，所以不受作用域描述符的</a:t>
            </a:r>
            <a:r>
              <a:rPr lang="zh-CN" altLang="en-US" dirty="0" smtClean="0"/>
              <a:t>限制</a:t>
            </a:r>
            <a:endParaRPr lang="en-US" altLang="zh-CN" dirty="0" smtClean="0"/>
          </a:p>
          <a:p>
            <a:r>
              <a:rPr lang="zh-CN" altLang="en-US" dirty="0"/>
              <a:t>友元函数本身可以同时成为多个类的友元函数。</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3977" y="123784"/>
            <a:ext cx="4689444" cy="6645440"/>
          </a:xfrm>
          <a:prstGeom prst="rect">
            <a:avLst/>
          </a:prstGeom>
        </p:spPr>
      </p:pic>
    </p:spTree>
    <p:extLst>
      <p:ext uri="{BB962C8B-B14F-4D97-AF65-F5344CB8AC3E}">
        <p14:creationId xmlns:p14="http://schemas.microsoft.com/office/powerpoint/2010/main" val="184132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a:xfrm>
            <a:off x="838200" y="1690688"/>
            <a:ext cx="6132947" cy="4351338"/>
          </a:xfrm>
        </p:spPr>
        <p:txBody>
          <a:bodyPr/>
          <a:lstStyle/>
          <a:p>
            <a:r>
              <a:rPr lang="zh-CN" altLang="en-US" dirty="0" smtClean="0"/>
              <a:t>在对象内的 </a:t>
            </a:r>
            <a:r>
              <a:rPr lang="en-US" altLang="zh-CN" dirty="0" smtClean="0"/>
              <a:t>`static` </a:t>
            </a:r>
            <a:r>
              <a:rPr lang="zh-CN" altLang="en-US" dirty="0" smtClean="0"/>
              <a:t>变量和函数，与对象的生命周期无关，每一个对象的所有实例都共享同一个 </a:t>
            </a:r>
            <a:r>
              <a:rPr lang="en-US" altLang="zh-CN" dirty="0" smtClean="0"/>
              <a:t>`static` </a:t>
            </a:r>
            <a:r>
              <a:rPr lang="zh-CN" altLang="en-US" dirty="0" smtClean="0"/>
              <a:t>变量和函数。</a:t>
            </a:r>
            <a:endParaRPr lang="en-US" altLang="zh-CN" dirty="0" smtClean="0"/>
          </a:p>
          <a:p>
            <a:r>
              <a:rPr lang="zh-CN" altLang="en-US" dirty="0"/>
              <a:t>类内静态成员函数是可以直接访问类内静态成员变量也可以调用类内静态成员函数</a:t>
            </a:r>
          </a:p>
          <a:p>
            <a:r>
              <a:rPr lang="zh-CN" altLang="en-US" dirty="0"/>
              <a:t>类内静态成员函数不能</a:t>
            </a:r>
            <a:r>
              <a:rPr lang="zh-CN" altLang="en-US" dirty="0"/>
              <a:t>调用类内非静态成员变量和</a:t>
            </a:r>
            <a:r>
              <a:rPr lang="zh-CN" altLang="en-US" dirty="0" smtClean="0"/>
              <a:t>函数</a:t>
            </a:r>
            <a:endParaRPr lang="en-US" altLang="zh-CN" dirty="0" smtClean="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3750" y="71022"/>
            <a:ext cx="3814240" cy="6689324"/>
          </a:xfrm>
          <a:prstGeom prst="rect">
            <a:avLst/>
          </a:prstGeom>
        </p:spPr>
      </p:pic>
    </p:spTree>
    <p:extLst>
      <p:ext uri="{BB962C8B-B14F-4D97-AF65-F5344CB8AC3E}">
        <p14:creationId xmlns:p14="http://schemas.microsoft.com/office/powerpoint/2010/main" val="137814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p:txBody>
          <a:bodyPr/>
          <a:lstStyle/>
          <a:p>
            <a:r>
              <a:rPr lang="zh-CN" altLang="en-US" dirty="0"/>
              <a:t>类内 </a:t>
            </a:r>
            <a:r>
              <a:rPr lang="en-US" altLang="zh-CN" dirty="0"/>
              <a:t>`static`</a:t>
            </a:r>
            <a:r>
              <a:rPr lang="zh-CN" altLang="en-US" dirty="0"/>
              <a:t> 函数对类内的静态成员函数、构造函数、析构函数和静态成员变量享有访问权限</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964652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p:txBody>
          <a:bodyPr/>
          <a:lstStyle/>
          <a:p>
            <a:r>
              <a:rPr lang="zh-CN" altLang="en-US" dirty="0" smtClean="0"/>
              <a:t>类静态函数在单例模式中的应用</a:t>
            </a:r>
            <a:endParaRPr lang="zh-CN" altLang="en-US" dirty="0"/>
          </a:p>
          <a:p>
            <a:endParaRPr lang="zh-CN" altLang="en-US" dirty="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96680"/>
            <a:ext cx="4732656" cy="4351338"/>
          </a:xfrm>
          <a:prstGeom prst="rect">
            <a:avLst/>
          </a:prstGeom>
        </p:spPr>
      </p:pic>
    </p:spTree>
    <p:extLst>
      <p:ext uri="{BB962C8B-B14F-4D97-AF65-F5344CB8AC3E}">
        <p14:creationId xmlns:p14="http://schemas.microsoft.com/office/powerpoint/2010/main" val="912646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面对对象</a:t>
            </a:r>
            <a:endParaRPr lang="zh-CN" altLang="en-US" dirty="0"/>
          </a:p>
        </p:txBody>
      </p:sp>
      <p:sp>
        <p:nvSpPr>
          <p:cNvPr id="3" name="内容占位符 2"/>
          <p:cNvSpPr>
            <a:spLocks noGrp="1"/>
          </p:cNvSpPr>
          <p:nvPr>
            <p:ph idx="1"/>
          </p:nvPr>
        </p:nvSpPr>
        <p:spPr/>
        <p:txBody>
          <a:bodyPr/>
          <a:lstStyle/>
          <a:p>
            <a:r>
              <a:rPr lang="zh-CN" altLang="en-US" dirty="0" smtClean="0"/>
              <a:t>封装</a:t>
            </a:r>
            <a:endParaRPr lang="en-US" altLang="zh-CN" dirty="0" smtClean="0"/>
          </a:p>
          <a:p>
            <a:r>
              <a:rPr lang="zh-CN" altLang="en-US" dirty="0" smtClean="0"/>
              <a:t>继承</a:t>
            </a:r>
            <a:endParaRPr lang="en-US" altLang="zh-CN" dirty="0" smtClean="0"/>
          </a:p>
          <a:p>
            <a:r>
              <a:rPr lang="zh-CN" altLang="en-US" dirty="0" smtClean="0"/>
              <a:t>多态</a:t>
            </a:r>
          </a:p>
          <a:p>
            <a:endParaRPr lang="zh-CN" altLang="en-US" dirty="0"/>
          </a:p>
        </p:txBody>
      </p:sp>
    </p:spTree>
    <p:extLst>
      <p:ext uri="{BB962C8B-B14F-4D97-AF65-F5344CB8AC3E}">
        <p14:creationId xmlns:p14="http://schemas.microsoft.com/office/powerpoint/2010/main" val="226597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5" name="内容占位符 4"/>
          <p:cNvSpPr>
            <a:spLocks noGrp="1"/>
          </p:cNvSpPr>
          <p:nvPr>
            <p:ph idx="1"/>
          </p:nvPr>
        </p:nvSpPr>
        <p:spPr/>
        <p:txBody>
          <a:bodyPr/>
          <a:lstStyle/>
          <a:p>
            <a:r>
              <a:rPr lang="zh-CN" altLang="en-US" dirty="0"/>
              <a:t>继承用来从基类中继承来函数或成员变量</a:t>
            </a:r>
            <a:r>
              <a:rPr lang="en-US" altLang="zh-CN" dirty="0"/>
              <a:t>, </a:t>
            </a:r>
            <a:r>
              <a:rPr lang="zh-CN" altLang="en-US" dirty="0"/>
              <a:t>省却重复定义。</a:t>
            </a:r>
          </a:p>
          <a:p>
            <a:endParaRPr lang="zh-CN" altLang="en-US" dirty="0"/>
          </a:p>
        </p:txBody>
      </p:sp>
    </p:spTree>
    <p:extLst>
      <p:ext uri="{BB962C8B-B14F-4D97-AF65-F5344CB8AC3E}">
        <p14:creationId xmlns:p14="http://schemas.microsoft.com/office/powerpoint/2010/main" val="2036462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lstStyle/>
          <a:p>
            <a:r>
              <a:rPr lang="zh-CN" altLang="en-US" dirty="0"/>
              <a:t>假如我们有很多呼叫相关的业务，都需要一个唯一的业务标识号。</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81290"/>
            <a:ext cx="5351944" cy="4433546"/>
          </a:xfrm>
          <a:prstGeom prst="rect">
            <a:avLst/>
          </a:prstGeom>
        </p:spPr>
      </p:pic>
    </p:spTree>
    <p:extLst>
      <p:ext uri="{BB962C8B-B14F-4D97-AF65-F5344CB8AC3E}">
        <p14:creationId xmlns:p14="http://schemas.microsoft.com/office/powerpoint/2010/main" val="4134057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继承：相关语法介绍</a:t>
            </a:r>
            <a:endParaRPr lang="zh-CN" altLang="en-US" dirty="0"/>
          </a:p>
        </p:txBody>
      </p:sp>
      <p:sp>
        <p:nvSpPr>
          <p:cNvPr id="3" name="内容占位符 2"/>
          <p:cNvSpPr>
            <a:spLocks noGrp="1"/>
          </p:cNvSpPr>
          <p:nvPr>
            <p:ph idx="1"/>
          </p:nvPr>
        </p:nvSpPr>
        <p:spPr/>
        <p:txBody>
          <a:bodyPr/>
          <a:lstStyle/>
          <a:p>
            <a:r>
              <a:rPr lang="en-US" altLang="zh-CN" dirty="0"/>
              <a:t>`protected</a:t>
            </a:r>
            <a:r>
              <a:rPr lang="en-US" altLang="zh-CN" dirty="0" smtClean="0"/>
              <a:t>` </a:t>
            </a:r>
            <a:r>
              <a:rPr lang="zh-CN" altLang="en-US" dirty="0" smtClean="0"/>
              <a:t>关键字</a:t>
            </a:r>
            <a:endParaRPr lang="en-US" altLang="zh-CN" dirty="0" smtClean="0"/>
          </a:p>
          <a:p>
            <a:r>
              <a:rPr lang="zh-CN" altLang="en-US" dirty="0"/>
              <a:t>多重继承</a:t>
            </a:r>
          </a:p>
          <a:p>
            <a:r>
              <a:rPr lang="zh-CN" altLang="en-US" dirty="0"/>
              <a:t>使用 </a:t>
            </a:r>
            <a:r>
              <a:rPr lang="en-US" altLang="zh-CN" dirty="0"/>
              <a:t>`virtual` </a:t>
            </a:r>
            <a:r>
              <a:rPr lang="zh-CN" altLang="en-US" dirty="0"/>
              <a:t>阻隔菱形</a:t>
            </a:r>
            <a:r>
              <a:rPr lang="zh-CN" altLang="en-US" dirty="0" smtClean="0"/>
              <a:t>继承</a:t>
            </a:r>
            <a:endParaRPr lang="en-US" altLang="zh-CN" dirty="0" smtClean="0"/>
          </a:p>
          <a:p>
            <a:r>
              <a:rPr lang="zh-CN" altLang="en-US" dirty="0"/>
              <a:t>继承的方式与访问权限</a:t>
            </a:r>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2278178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`protected` </a:t>
            </a:r>
            <a:r>
              <a:rPr lang="zh-CN" altLang="en-US" dirty="0" smtClean="0"/>
              <a:t>关键字</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825625"/>
            <a:ext cx="3538011" cy="4773468"/>
          </a:xfrm>
          <a:prstGeom prst="rect">
            <a:avLst/>
          </a:prstGeom>
        </p:spPr>
      </p:pic>
      <p:pic>
        <p:nvPicPr>
          <p:cNvPr id="9" name="内容占位符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98637" y="1825625"/>
            <a:ext cx="6024254" cy="4351338"/>
          </a:xfrm>
        </p:spPr>
      </p:pic>
    </p:spTree>
    <p:extLst>
      <p:ext uri="{BB962C8B-B14F-4D97-AF65-F5344CB8AC3E}">
        <p14:creationId xmlns:p14="http://schemas.microsoft.com/office/powerpoint/2010/main" val="265599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sp>
        <p:nvSpPr>
          <p:cNvPr id="3" name="内容占位符 2"/>
          <p:cNvSpPr>
            <a:spLocks noGrp="1"/>
          </p:cNvSpPr>
          <p:nvPr>
            <p:ph idx="1"/>
          </p:nvPr>
        </p:nvSpPr>
        <p:spPr/>
        <p:txBody>
          <a:bodyPr/>
          <a:lstStyle/>
          <a:p>
            <a:r>
              <a:rPr lang="zh-CN" altLang="en-US" dirty="0"/>
              <a:t>假设一个程序员又想拥有使用 </a:t>
            </a:r>
            <a:r>
              <a:rPr lang="en-US" altLang="zh-CN" dirty="0"/>
              <a:t>`</a:t>
            </a:r>
            <a:r>
              <a:rPr lang="en-US" altLang="zh-CN" dirty="0" err="1"/>
              <a:t>VSCode</a:t>
            </a:r>
            <a:r>
              <a:rPr lang="en-US" altLang="zh-CN" dirty="0"/>
              <a:t>` </a:t>
            </a:r>
            <a:r>
              <a:rPr lang="zh-CN" altLang="en-US" dirty="0"/>
              <a:t>的能力 又想拥有使用 </a:t>
            </a:r>
            <a:r>
              <a:rPr lang="en-US" altLang="zh-CN" dirty="0"/>
              <a:t>`source insight` </a:t>
            </a:r>
            <a:r>
              <a:rPr lang="zh-CN" altLang="en-US" dirty="0"/>
              <a:t>能力，</a:t>
            </a:r>
            <a:r>
              <a:rPr lang="en-US" altLang="zh-CN" dirty="0"/>
              <a:t>`UML` </a:t>
            </a:r>
            <a:r>
              <a:rPr lang="zh-CN" altLang="en-US" dirty="0"/>
              <a:t>图如下</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635" y="3288369"/>
            <a:ext cx="2371725" cy="1676400"/>
          </a:xfrm>
          <a:prstGeom prst="rect">
            <a:avLst/>
          </a:prstGeom>
        </p:spPr>
      </p:pic>
    </p:spTree>
    <p:extLst>
      <p:ext uri="{BB962C8B-B14F-4D97-AF65-F5344CB8AC3E}">
        <p14:creationId xmlns:p14="http://schemas.microsoft.com/office/powerpoint/2010/main" val="3287007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5548626" cy="435133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282" y="1690688"/>
            <a:ext cx="5367971" cy="2935881"/>
          </a:xfrm>
          <a:prstGeom prst="rect">
            <a:avLst/>
          </a:prstGeom>
        </p:spPr>
      </p:pic>
    </p:spTree>
    <p:extLst>
      <p:ext uri="{BB962C8B-B14F-4D97-AF65-F5344CB8AC3E}">
        <p14:creationId xmlns:p14="http://schemas.microsoft.com/office/powerpoint/2010/main" val="14431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sp>
        <p:nvSpPr>
          <p:cNvPr id="3" name="内容占位符 2"/>
          <p:cNvSpPr>
            <a:spLocks noGrp="1"/>
          </p:cNvSpPr>
          <p:nvPr>
            <p:ph idx="1"/>
          </p:nvPr>
        </p:nvSpPr>
        <p:spPr>
          <a:xfrm>
            <a:off x="838200" y="1825625"/>
            <a:ext cx="4879108" cy="4351338"/>
          </a:xfrm>
        </p:spPr>
        <p:txBody>
          <a:bodyPr/>
          <a:lstStyle/>
          <a:p>
            <a:r>
              <a:rPr lang="zh-CN" altLang="en-US" dirty="0"/>
              <a:t>如果两个基类中拥有同名成员变量或函数，则派生类使用时应标注该成员变量或函数的作用域，避免产生编译错误。</a:t>
            </a:r>
          </a:p>
          <a:p>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7308" y="365125"/>
            <a:ext cx="5179602" cy="6368472"/>
          </a:xfrm>
          <a:prstGeom prst="rect">
            <a:avLst/>
          </a:prstGeom>
        </p:spPr>
      </p:pic>
    </p:spTree>
    <p:extLst>
      <p:ext uri="{BB962C8B-B14F-4D97-AF65-F5344CB8AC3E}">
        <p14:creationId xmlns:p14="http://schemas.microsoft.com/office/powerpoint/2010/main" val="25994294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`virtual` </a:t>
            </a:r>
            <a:r>
              <a:rPr lang="zh-CN" altLang="en-US" dirty="0" smtClean="0"/>
              <a:t>阻隔菱形继承</a:t>
            </a:r>
            <a:endParaRPr lang="en-US" altLang="zh-CN" dirty="0" smtClean="0"/>
          </a:p>
        </p:txBody>
      </p:sp>
      <p:sp>
        <p:nvSpPr>
          <p:cNvPr id="3" name="内容占位符 2"/>
          <p:cNvSpPr>
            <a:spLocks noGrp="1"/>
          </p:cNvSpPr>
          <p:nvPr>
            <p:ph idx="1"/>
          </p:nvPr>
        </p:nvSpPr>
        <p:spPr>
          <a:xfrm>
            <a:off x="838200" y="1825625"/>
            <a:ext cx="10515600" cy="4351338"/>
          </a:xfrm>
        </p:spPr>
        <p:txBody>
          <a:bodyPr/>
          <a:lstStyle/>
          <a:p>
            <a:r>
              <a:rPr lang="zh-CN" altLang="en-US" dirty="0" smtClean="0"/>
              <a:t>菱形继承</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菱形继承不仅会出现二义型成员变量名或函数名，而且在虚函数的继承中，中间类每一个类都会保存一个继承的副本，导致未知问题。使用 </a:t>
            </a:r>
            <a:r>
              <a:rPr lang="en-US" altLang="zh-CN" dirty="0" smtClean="0"/>
              <a:t>`virtual` </a:t>
            </a:r>
            <a:r>
              <a:rPr lang="zh-CN" altLang="en-US" dirty="0" smtClean="0"/>
              <a:t>关键字避免菱形继承导致的问题。</a:t>
            </a:r>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00" y="1825625"/>
            <a:ext cx="2371725" cy="2705100"/>
          </a:xfrm>
          <a:prstGeom prst="rect">
            <a:avLst/>
          </a:prstGeom>
        </p:spPr>
      </p:pic>
    </p:spTree>
    <p:extLst>
      <p:ext uri="{BB962C8B-B14F-4D97-AF65-F5344CB8AC3E}">
        <p14:creationId xmlns:p14="http://schemas.microsoft.com/office/powerpoint/2010/main" val="596060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7185" y="152689"/>
            <a:ext cx="4233361" cy="6503274"/>
          </a:xfr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9421" y="152689"/>
            <a:ext cx="5734938" cy="40132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130" y="4378325"/>
            <a:ext cx="3371429" cy="1142857"/>
          </a:xfrm>
          <a:prstGeom prst="rect">
            <a:avLst/>
          </a:prstGeom>
        </p:spPr>
      </p:pic>
    </p:spTree>
    <p:extLst>
      <p:ext uri="{BB962C8B-B14F-4D97-AF65-F5344CB8AC3E}">
        <p14:creationId xmlns:p14="http://schemas.microsoft.com/office/powerpoint/2010/main" val="420350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`virtual` </a:t>
            </a:r>
            <a:r>
              <a:rPr lang="zh-CN" altLang="en-US" dirty="0" smtClean="0"/>
              <a:t>阻隔菱形继承</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3222" y="1825625"/>
            <a:ext cx="7005555" cy="4351338"/>
          </a:xfrm>
        </p:spPr>
      </p:pic>
    </p:spTree>
    <p:extLst>
      <p:ext uri="{BB962C8B-B14F-4D97-AF65-F5344CB8AC3E}">
        <p14:creationId xmlns:p14="http://schemas.microsoft.com/office/powerpoint/2010/main" val="179231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endParaRPr lang="zh-CN" altLang="en-US" dirty="0"/>
          </a:p>
        </p:txBody>
      </p:sp>
      <p:sp>
        <p:nvSpPr>
          <p:cNvPr id="3" name="内容占位符 2"/>
          <p:cNvSpPr>
            <a:spLocks noGrp="1"/>
          </p:cNvSpPr>
          <p:nvPr>
            <p:ph idx="1"/>
          </p:nvPr>
        </p:nvSpPr>
        <p:spPr/>
        <p:txBody>
          <a:bodyPr/>
          <a:lstStyle/>
          <a:p>
            <a:r>
              <a:rPr lang="zh-CN" altLang="en-US" dirty="0" smtClean="0"/>
              <a:t>把离散的函数放在一个类</a:t>
            </a:r>
            <a:r>
              <a:rPr lang="zh-CN" altLang="en-US" dirty="0" smtClean="0"/>
              <a:t>内</a:t>
            </a:r>
            <a:endParaRPr lang="en-US" altLang="zh-CN" dirty="0" smtClean="0"/>
          </a:p>
          <a:p>
            <a:r>
              <a:rPr lang="zh-CN" altLang="en-US" dirty="0" smtClean="0"/>
              <a:t>聚合数据</a:t>
            </a:r>
            <a:endParaRPr lang="zh-CN" altLang="en-US" dirty="0"/>
          </a:p>
        </p:txBody>
      </p:sp>
    </p:spTree>
    <p:extLst>
      <p:ext uri="{BB962C8B-B14F-4D97-AF65-F5344CB8AC3E}">
        <p14:creationId xmlns:p14="http://schemas.microsoft.com/office/powerpoint/2010/main" val="4069865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`public`</a:t>
            </a:r>
            <a:r>
              <a:rPr lang="zh-CN" altLang="en-US" dirty="0" smtClean="0"/>
              <a:t>、</a:t>
            </a:r>
            <a:r>
              <a:rPr lang="en-US" altLang="zh-CN" dirty="0" smtClean="0"/>
              <a:t>`private`</a:t>
            </a:r>
            <a:r>
              <a:rPr lang="zh-CN" altLang="en-US" dirty="0" smtClean="0"/>
              <a:t>、</a:t>
            </a:r>
            <a:r>
              <a:rPr lang="en-US" altLang="zh-CN" dirty="0" smtClean="0"/>
              <a:t>`protected` </a:t>
            </a:r>
            <a:r>
              <a:rPr lang="zh-CN" altLang="en-US" dirty="0" smtClean="0"/>
              <a:t>三种继承方式</a:t>
            </a:r>
            <a:endParaRPr lang="en-US" altLang="zh-CN" dirty="0" smtClean="0"/>
          </a:p>
          <a:p>
            <a:r>
              <a:rPr lang="en-US" altLang="zh-CN" dirty="0"/>
              <a:t>`public` </a:t>
            </a:r>
            <a:r>
              <a:rPr lang="zh-CN" altLang="en-US" dirty="0"/>
              <a:t>继承</a:t>
            </a:r>
            <a:r>
              <a:rPr lang="zh-CN" altLang="en-US" dirty="0" smtClean="0"/>
              <a:t>：</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`public`</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endParaRPr lang="en-US" altLang="zh-CN" dirty="0" smtClean="0"/>
          </a:p>
          <a:p>
            <a:r>
              <a:rPr lang="en-US" altLang="zh-CN" dirty="0" smtClean="0"/>
              <a:t>`protected` </a:t>
            </a:r>
            <a:r>
              <a:rPr lang="zh-CN" altLang="en-US" dirty="0" smtClean="0"/>
              <a:t>继承：</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`protected`</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endParaRPr lang="en-US" altLang="zh-CN" dirty="0"/>
          </a:p>
          <a:p>
            <a:r>
              <a:rPr lang="en-US" altLang="zh-CN" dirty="0"/>
              <a:t>`protected` </a:t>
            </a:r>
            <a:r>
              <a:rPr lang="zh-CN" altLang="en-US" dirty="0"/>
              <a:t>继承与 </a:t>
            </a:r>
            <a:r>
              <a:rPr lang="en-US" altLang="zh-CN" dirty="0"/>
              <a:t>`public` </a:t>
            </a:r>
            <a:r>
              <a:rPr lang="zh-CN" altLang="en-US" dirty="0"/>
              <a:t>继承相比， 区别在于 基类中 </a:t>
            </a:r>
            <a:r>
              <a:rPr lang="en-US" altLang="zh-CN" dirty="0"/>
              <a:t>`public` </a:t>
            </a:r>
            <a:r>
              <a:rPr lang="zh-CN" altLang="en-US" dirty="0"/>
              <a:t>成员在 </a:t>
            </a:r>
            <a:r>
              <a:rPr lang="en-US" altLang="zh-CN" dirty="0"/>
              <a:t>`protected` </a:t>
            </a:r>
            <a:r>
              <a:rPr lang="zh-CN" altLang="en-US" dirty="0"/>
              <a:t>继承中的派生类中降级为 </a:t>
            </a:r>
            <a:r>
              <a:rPr lang="en-US" altLang="zh-CN" dirty="0"/>
              <a:t>`protected`</a:t>
            </a:r>
            <a:r>
              <a:rPr lang="zh-CN" altLang="en-US" dirty="0"/>
              <a:t>。</a:t>
            </a:r>
          </a:p>
          <a:p>
            <a:endParaRPr lang="en-US" altLang="zh-CN" dirty="0" smtClean="0"/>
          </a:p>
          <a:p>
            <a:pPr lvl="1"/>
            <a:endParaRPr lang="zh-CN" altLang="en-US" dirty="0" smtClean="0"/>
          </a:p>
          <a:p>
            <a:endParaRPr lang="zh-CN" altLang="en-US" dirty="0" smtClean="0"/>
          </a:p>
          <a:p>
            <a:pPr lvl="1"/>
            <a:endParaRPr lang="en-US" altLang="zh-CN" dirty="0"/>
          </a:p>
        </p:txBody>
      </p:sp>
    </p:spTree>
    <p:extLst>
      <p:ext uri="{BB962C8B-B14F-4D97-AF65-F5344CB8AC3E}">
        <p14:creationId xmlns:p14="http://schemas.microsoft.com/office/powerpoint/2010/main" val="3075993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lstStyle/>
          <a:p>
            <a:r>
              <a:rPr lang="en-US" altLang="zh-CN" dirty="0" smtClean="0"/>
              <a:t>`private` </a:t>
            </a:r>
            <a:r>
              <a:rPr lang="zh-CN" altLang="en-US" dirty="0" smtClean="0"/>
              <a:t>继承：</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`protected`</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p>
          <a:p>
            <a:pPr marL="0" indent="0">
              <a:buNone/>
            </a:pPr>
            <a:endParaRPr lang="en-US" altLang="zh-CN" dirty="0" smtClean="0"/>
          </a:p>
          <a:p>
            <a:r>
              <a:rPr lang="en-US" altLang="zh-CN" dirty="0"/>
              <a:t>`private` </a:t>
            </a:r>
            <a:r>
              <a:rPr lang="zh-CN" altLang="en-US" dirty="0"/>
              <a:t>继承与 </a:t>
            </a:r>
            <a:r>
              <a:rPr lang="en-US" altLang="zh-CN" dirty="0"/>
              <a:t>`public` </a:t>
            </a:r>
            <a:r>
              <a:rPr lang="zh-CN" altLang="en-US" dirty="0"/>
              <a:t>继承相比， 区别在于基类中 </a:t>
            </a:r>
            <a:r>
              <a:rPr lang="en-US" altLang="zh-CN" dirty="0"/>
              <a:t>`public` </a:t>
            </a:r>
            <a:r>
              <a:rPr lang="zh-CN" altLang="en-US" dirty="0"/>
              <a:t>成员和 </a:t>
            </a:r>
            <a:r>
              <a:rPr lang="en-US" altLang="zh-CN" dirty="0"/>
              <a:t>`protected` </a:t>
            </a:r>
            <a:r>
              <a:rPr lang="zh-CN" altLang="en-US" dirty="0"/>
              <a:t>成员在 </a:t>
            </a:r>
            <a:r>
              <a:rPr lang="en-US" altLang="zh-CN" dirty="0"/>
              <a:t>`private` </a:t>
            </a:r>
            <a:r>
              <a:rPr lang="zh-CN" altLang="en-US" dirty="0"/>
              <a:t>继承中的派生类中都降级为 </a:t>
            </a:r>
            <a:r>
              <a:rPr lang="en-US" altLang="zh-CN" dirty="0"/>
              <a:t>`private`</a:t>
            </a:r>
            <a:r>
              <a:rPr lang="zh-CN" altLang="en-US" dirty="0"/>
              <a:t>。</a:t>
            </a:r>
          </a:p>
          <a:p>
            <a:pPr marL="0" indent="0">
              <a:buNone/>
            </a:pPr>
            <a:endParaRPr lang="zh-CN" altLang="en-US" dirty="0" smtClean="0"/>
          </a:p>
        </p:txBody>
      </p:sp>
    </p:spTree>
    <p:extLst>
      <p:ext uri="{BB962C8B-B14F-4D97-AF65-F5344CB8AC3E}">
        <p14:creationId xmlns:p14="http://schemas.microsoft.com/office/powerpoint/2010/main" val="2648814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lstStyle/>
          <a:p>
            <a:r>
              <a:rPr lang="zh-CN" altLang="en-US" dirty="0"/>
              <a:t>总而言之，什么类型的继承，在派生类中最高的类成员访问权限就降级为什么类型。</a:t>
            </a:r>
          </a:p>
          <a:p>
            <a:endParaRPr lang="zh-CN" altLang="en-US" dirty="0"/>
          </a:p>
        </p:txBody>
      </p:sp>
    </p:spTree>
    <p:extLst>
      <p:ext uri="{BB962C8B-B14F-4D97-AF65-F5344CB8AC3E}">
        <p14:creationId xmlns:p14="http://schemas.microsoft.com/office/powerpoint/2010/main" val="34168315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sp>
        <p:nvSpPr>
          <p:cNvPr id="3" name="内容占位符 2"/>
          <p:cNvSpPr>
            <a:spLocks noGrp="1"/>
          </p:cNvSpPr>
          <p:nvPr>
            <p:ph idx="1"/>
          </p:nvPr>
        </p:nvSpPr>
        <p:spPr/>
        <p:txBody>
          <a:bodyPr/>
          <a:lstStyle/>
          <a:p>
            <a:r>
              <a:rPr lang="zh-CN" altLang="en-US" dirty="0"/>
              <a:t>多态用于接口</a:t>
            </a:r>
            <a:r>
              <a:rPr lang="zh-CN" altLang="en-US" dirty="0" smtClean="0"/>
              <a:t>与</a:t>
            </a:r>
            <a:r>
              <a:rPr lang="zh-CN" altLang="en-US" dirty="0"/>
              <a:t>多种</a:t>
            </a:r>
            <a:r>
              <a:rPr lang="zh-CN" altLang="en-US" dirty="0" smtClean="0"/>
              <a:t>实现</a:t>
            </a:r>
            <a:r>
              <a:rPr lang="zh-CN" altLang="en-US" dirty="0"/>
              <a:t>的分离</a:t>
            </a:r>
          </a:p>
          <a:p>
            <a:endParaRPr lang="zh-CN" altLang="en-US" dirty="0"/>
          </a:p>
        </p:txBody>
      </p:sp>
    </p:spTree>
    <p:extLst>
      <p:ext uri="{BB962C8B-B14F-4D97-AF65-F5344CB8AC3E}">
        <p14:creationId xmlns:p14="http://schemas.microsoft.com/office/powerpoint/2010/main" val="3700165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假设我们定义数据库接口，插入和查询</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8364"/>
            <a:ext cx="6013263" cy="3818599"/>
          </a:xfrm>
          <a:prstGeom prst="rect">
            <a:avLst/>
          </a:prstGeom>
        </p:spPr>
      </p:pic>
    </p:spTree>
    <p:extLst>
      <p:ext uri="{BB962C8B-B14F-4D97-AF65-F5344CB8AC3E}">
        <p14:creationId xmlns:p14="http://schemas.microsoft.com/office/powerpoint/2010/main" val="3288899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根据接口，分别实现 </a:t>
            </a:r>
            <a:r>
              <a:rPr lang="en-US" altLang="zh-CN" dirty="0" smtClean="0"/>
              <a:t>MySQL </a:t>
            </a:r>
            <a:r>
              <a:rPr lang="zh-CN" altLang="en-US" dirty="0" smtClean="0"/>
              <a:t>与 </a:t>
            </a:r>
            <a:r>
              <a:rPr lang="en-US" altLang="zh-CN" dirty="0" err="1" smtClean="0"/>
              <a:t>Redis</a:t>
            </a:r>
            <a:r>
              <a:rPr lang="en-US" altLang="zh-CN" dirty="0" smtClean="0"/>
              <a:t> </a:t>
            </a:r>
            <a:r>
              <a:rPr lang="zh-CN" altLang="en-US" dirty="0" smtClean="0"/>
              <a:t>的插入与查询</a:t>
            </a:r>
            <a:endParaRPr lang="en-US" altLang="zh-CN" dirty="0" smtClean="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636" y="2298014"/>
            <a:ext cx="4559030" cy="4467621"/>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863" y="2298014"/>
            <a:ext cx="4565599" cy="4493491"/>
          </a:xfrm>
          <a:prstGeom prst="rect">
            <a:avLst/>
          </a:prstGeom>
        </p:spPr>
      </p:pic>
    </p:spTree>
    <p:extLst>
      <p:ext uri="{BB962C8B-B14F-4D97-AF65-F5344CB8AC3E}">
        <p14:creationId xmlns:p14="http://schemas.microsoft.com/office/powerpoint/2010/main" val="1906564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定义工厂类</a:t>
            </a:r>
            <a:endParaRPr lang="en-US" altLang="zh-CN" dirty="0" smtClean="0"/>
          </a:p>
          <a:p>
            <a:endParaRPr lang="en-US" altLang="zh-CN" dirty="0" smtClean="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309142"/>
            <a:ext cx="5484162" cy="4119368"/>
          </a:xfrm>
          <a:prstGeom prst="rect">
            <a:avLst/>
          </a:prstGeom>
        </p:spPr>
      </p:pic>
      <p:pic>
        <p:nvPicPr>
          <p:cNvPr id="6" name="图片 5"/>
          <p:cNvPicPr>
            <a:picLocks noChangeAspect="1"/>
          </p:cNvPicPr>
          <p:nvPr/>
        </p:nvPicPr>
        <p:blipFill>
          <a:blip r:embed="rId3"/>
          <a:stretch>
            <a:fillRect/>
          </a:stretch>
        </p:blipFill>
        <p:spPr>
          <a:xfrm>
            <a:off x="6511636" y="2309142"/>
            <a:ext cx="5509952" cy="3145060"/>
          </a:xfrm>
          <a:prstGeom prst="rect">
            <a:avLst/>
          </a:prstGeom>
        </p:spPr>
      </p:pic>
    </p:spTree>
    <p:extLst>
      <p:ext uri="{BB962C8B-B14F-4D97-AF65-F5344CB8AC3E}">
        <p14:creationId xmlns:p14="http://schemas.microsoft.com/office/powerpoint/2010/main" val="195909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50129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16" y="0"/>
            <a:ext cx="11106368" cy="6858000"/>
          </a:xfrm>
          <a:prstGeom prst="rect">
            <a:avLst/>
          </a:prstGeom>
        </p:spPr>
      </p:pic>
    </p:spTree>
    <p:extLst>
      <p:ext uri="{BB962C8B-B14F-4D97-AF65-F5344CB8AC3E}">
        <p14:creationId xmlns:p14="http://schemas.microsoft.com/office/powerpoint/2010/main" val="4162205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面对对象封装</a:t>
            </a:r>
            <a:endParaRPr lang="zh-CN" altLang="en-US" dirty="0"/>
          </a:p>
        </p:txBody>
      </p:sp>
      <p:pic>
        <p:nvPicPr>
          <p:cNvPr id="11" name="内容占位符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99" y="1690688"/>
            <a:ext cx="6522267" cy="4351338"/>
          </a:xfr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7999" y="36214"/>
            <a:ext cx="4709754" cy="6785572"/>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99" y="2359776"/>
            <a:ext cx="6839744" cy="3490204"/>
          </a:xfrm>
          <a:prstGeom prst="rect">
            <a:avLst/>
          </a:prstGeom>
        </p:spPr>
      </p:pic>
    </p:spTree>
    <p:extLst>
      <p:ext uri="{BB962C8B-B14F-4D97-AF65-F5344CB8AC3E}">
        <p14:creationId xmlns:p14="http://schemas.microsoft.com/office/powerpoint/2010/main" val="41160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聚合数据</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3462541"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4587" y="81481"/>
            <a:ext cx="4065366" cy="6695038"/>
          </a:xfrm>
          <a:prstGeom prst="rect">
            <a:avLst/>
          </a:prstGeom>
        </p:spPr>
      </p:pic>
    </p:spTree>
    <p:extLst>
      <p:ext uri="{BB962C8B-B14F-4D97-AF65-F5344CB8AC3E}">
        <p14:creationId xmlns:p14="http://schemas.microsoft.com/office/powerpoint/2010/main" val="27296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smtClean="0"/>
              <a:t>我们经常在类内见到函数 </a:t>
            </a:r>
            <a:r>
              <a:rPr lang="en-US" altLang="zh-CN" dirty="0" smtClean="0"/>
              <a:t>Get</a:t>
            </a:r>
            <a:r>
              <a:rPr lang="zh-CN" altLang="en-US" dirty="0" smtClean="0"/>
              <a:t> 和 </a:t>
            </a:r>
            <a:r>
              <a:rPr lang="en-US" altLang="zh-CN" dirty="0" smtClean="0"/>
              <a:t>Set</a:t>
            </a:r>
            <a:r>
              <a:rPr lang="zh-CN" altLang="en-US" dirty="0" smtClean="0"/>
              <a:t>，为什么要多此一举？</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83638"/>
            <a:ext cx="6257037" cy="4354513"/>
          </a:xfrm>
          <a:prstGeom prst="rect">
            <a:avLst/>
          </a:prstGeom>
        </p:spPr>
      </p:pic>
    </p:spTree>
    <p:extLst>
      <p:ext uri="{BB962C8B-B14F-4D97-AF65-F5344CB8AC3E}">
        <p14:creationId xmlns:p14="http://schemas.microsoft.com/office/powerpoint/2010/main" val="415325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smtClean="0"/>
              <a:t>追踪赋值，添加打印</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683" y="2281560"/>
            <a:ext cx="5941706" cy="4456591"/>
          </a:xfrm>
          <a:prstGeom prst="rect">
            <a:avLst/>
          </a:prstGeom>
        </p:spPr>
      </p:pic>
    </p:spTree>
    <p:extLst>
      <p:ext uri="{BB962C8B-B14F-4D97-AF65-F5344CB8AC3E}">
        <p14:creationId xmlns:p14="http://schemas.microsoft.com/office/powerpoint/2010/main" val="632449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a:t>添加锁来支持多线程</a:t>
            </a:r>
          </a:p>
          <a:p>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5433" y="106533"/>
            <a:ext cx="3998338" cy="6636058"/>
          </a:xfrm>
          <a:prstGeom prst="rect">
            <a:avLst/>
          </a:prstGeom>
        </p:spPr>
      </p:pic>
    </p:spTree>
    <p:extLst>
      <p:ext uri="{BB962C8B-B14F-4D97-AF65-F5344CB8AC3E}">
        <p14:creationId xmlns:p14="http://schemas.microsoft.com/office/powerpoint/2010/main" val="3981699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999</Words>
  <Application>Microsoft Office PowerPoint</Application>
  <PresentationFormat>宽屏</PresentationFormat>
  <Paragraphs>106</Paragraphs>
  <Slides>37</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等线</vt:lpstr>
      <vt:lpstr>等线 Light</vt:lpstr>
      <vt:lpstr>Arial</vt:lpstr>
      <vt:lpstr>Office 主题​​</vt:lpstr>
      <vt:lpstr>C++面对对象简介</vt:lpstr>
      <vt:lpstr>面对对象</vt:lpstr>
      <vt:lpstr>封装</vt:lpstr>
      <vt:lpstr>PowerPoint 演示文稿</vt:lpstr>
      <vt:lpstr> 面对对象封装</vt:lpstr>
      <vt:lpstr>聚合数据</vt:lpstr>
      <vt:lpstr> 聚合数据</vt:lpstr>
      <vt:lpstr> 聚合数据</vt:lpstr>
      <vt:lpstr> 聚合数据</vt:lpstr>
      <vt:lpstr> 聚合数据</vt:lpstr>
      <vt:lpstr>隐藏细节</vt:lpstr>
      <vt:lpstr>封装: 相关语法介绍</vt:lpstr>
      <vt:lpstr>关于 `public` 与 `private`</vt:lpstr>
      <vt:lpstr>关于 `public` 与 `private`</vt:lpstr>
      <vt:lpstr>友元函数介绍 </vt:lpstr>
      <vt:lpstr>友元函数介绍</vt:lpstr>
      <vt:lpstr>类内 `static` 与对象的关系</vt:lpstr>
      <vt:lpstr>类内 `static` 与对象的关系</vt:lpstr>
      <vt:lpstr>类内 `static` 与对象的关系</vt:lpstr>
      <vt:lpstr>继承</vt:lpstr>
      <vt:lpstr>继承</vt:lpstr>
      <vt:lpstr>继承：相关语法介绍</vt:lpstr>
      <vt:lpstr>`protected` 关键字</vt:lpstr>
      <vt:lpstr>多重继承</vt:lpstr>
      <vt:lpstr>多重继承</vt:lpstr>
      <vt:lpstr>多重继承</vt:lpstr>
      <vt:lpstr>使用 `virtual` 阻隔菱形继承</vt:lpstr>
      <vt:lpstr>PowerPoint 演示文稿</vt:lpstr>
      <vt:lpstr>使用 `virtual` 阻隔菱形继承</vt:lpstr>
      <vt:lpstr>继承的方式与访问权限</vt:lpstr>
      <vt:lpstr>继承的方式与访问权限</vt:lpstr>
      <vt:lpstr>继承的方式与访问权限</vt:lpstr>
      <vt:lpstr>多态</vt:lpstr>
      <vt:lpstr>多态的应用：工厂模式</vt:lpstr>
      <vt:lpstr>多态的应用：工厂模式</vt:lpstr>
      <vt:lpstr>多态的应用：工厂模式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C++面对对象简介</dc:title>
  <dc:creator>李建聪</dc:creator>
  <cp:lastModifiedBy>李建聪</cp:lastModifiedBy>
  <cp:revision>26</cp:revision>
  <dcterms:created xsi:type="dcterms:W3CDTF">2021-10-23T03:16:39Z</dcterms:created>
  <dcterms:modified xsi:type="dcterms:W3CDTF">2021-11-25T02:25:52Z</dcterms:modified>
</cp:coreProperties>
</file>