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BCE011-20C3-4A76-A851-83A4F83BFB85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4"/>
            <p14:sldId id="282"/>
            <p14:sldId id="283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2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0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9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1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1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3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5959-14EE-40D9-AD30-E2E8C2B3820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5927-49D7-4105-8671-22B84C194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5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78175/what-are-aggregates-and-pods-and-how-why-are-they-spec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br>
              <a:rPr lang="en-US" altLang="zh-CN" dirty="0" smtClean="0"/>
            </a:br>
            <a:r>
              <a:rPr lang="zh-CN" altLang="en-US" dirty="0" smtClean="0"/>
              <a:t>编程风格讨论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避免数量级相差巨大的浮点数的四则运算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95350" y="1743838"/>
            <a:ext cx="46455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double d =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100000000.0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+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0.1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2406650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d</a:t>
            </a:r>
            <a:r>
              <a:rPr lang="zh-CN" altLang="en-US" dirty="0" smtClean="0"/>
              <a:t>不等于</a:t>
            </a:r>
            <a:r>
              <a:rPr lang="zh-CN" altLang="zh-CN" dirty="0">
                <a:solidFill>
                  <a:srgbClr val="C53929"/>
                </a:solidFill>
                <a:latin typeface="Arial Unicode MS" panose="020B0604020202020204" pitchFamily="34" charset="-122"/>
                <a:ea typeface="Roboto Mono"/>
              </a:rPr>
              <a:t>100000000</a:t>
            </a:r>
            <a:r>
              <a:rPr lang="zh-CN" altLang="zh-CN" dirty="0" smtClean="0">
                <a:solidFill>
                  <a:srgbClr val="C53929"/>
                </a:solidFill>
                <a:latin typeface="Arial Unicode MS" panose="020B0604020202020204" pitchFamily="34" charset="-122"/>
                <a:ea typeface="Roboto Mono"/>
              </a:rPr>
              <a:t>.</a:t>
            </a:r>
            <a:r>
              <a:rPr lang="en-US" altLang="zh-CN" dirty="0" smtClean="0">
                <a:solidFill>
                  <a:srgbClr val="C53929"/>
                </a:solidFill>
                <a:latin typeface="Arial Unicode MS" panose="020B0604020202020204" pitchFamily="34" charset="-122"/>
                <a:ea typeface="Roboto Mono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避免浮点数的等量比较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97720"/>
            <a:ext cx="305853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double d =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1.0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if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(GetDouble() == d)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错误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400" y="1997720"/>
            <a:ext cx="638796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const double PRECISON = </a:t>
            </a:r>
            <a:r>
              <a:rPr lang="zh-CN" altLang="zh-CN" sz="2600" dirty="0">
                <a:solidFill>
                  <a:srgbClr val="C53929"/>
                </a:solidFill>
                <a:latin typeface="Arial Unicode MS" panose="020B0604020202020204" pitchFamily="34" charset="-122"/>
                <a:ea typeface="Roboto Mono"/>
              </a:rPr>
              <a:t>1e-7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double d = </a:t>
            </a:r>
            <a:r>
              <a:rPr lang="zh-CN" altLang="zh-CN" sz="2600" dirty="0">
                <a:solidFill>
                  <a:srgbClr val="C53929"/>
                </a:solidFill>
                <a:latin typeface="Arial Unicode MS" panose="020B0604020202020204" pitchFamily="34" charset="-122"/>
                <a:ea typeface="Roboto Mono"/>
              </a:rPr>
              <a:t>1.0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600" dirty="0">
                <a:solidFill>
                  <a:srgbClr val="3F51B5"/>
                </a:solidFill>
                <a:latin typeface="Arial Unicode MS" panose="020B0604020202020204" pitchFamily="34" charset="-122"/>
                <a:ea typeface="Roboto Mono"/>
              </a:rPr>
              <a:t>if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(std::fabs(d - GetDouble()) &lt; PRECISON)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...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4050" y="1693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正确</a:t>
            </a:r>
          </a:p>
        </p:txBody>
      </p:sp>
    </p:spTree>
    <p:extLst>
      <p:ext uri="{BB962C8B-B14F-4D97-AF65-F5344CB8AC3E}">
        <p14:creationId xmlns:p14="http://schemas.microsoft.com/office/powerpoint/2010/main" val="3777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if/</a:t>
            </a:r>
            <a:r>
              <a:rPr lang="zh-CN" altLang="en-US" dirty="0" smtClean="0"/>
              <a:t>循环语句使用大括号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96284"/>
            <a:ext cx="235801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while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(...)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DoSomething();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066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3500" y="2066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3500" y="2496284"/>
            <a:ext cx="335348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while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(...)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DoSomething();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通过声明的方式引用外部函数接口、变量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声明的方式使用外部函数接口、变量，容易在外部接口改变时可能导致声明和定义不一致。造成链接错误。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9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</a:t>
            </a:r>
            <a:r>
              <a:rPr lang="zh-CN" altLang="en-US" dirty="0" smtClean="0"/>
              <a:t>对象编程注意事项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类的成员变量必须显式初始化</a:t>
            </a:r>
            <a:endParaRPr lang="en-US" altLang="zh-CN" dirty="0" smtClean="0"/>
          </a:p>
          <a:p>
            <a:r>
              <a:rPr lang="zh-CN" altLang="en-US" dirty="0" smtClean="0"/>
              <a:t>基类的析构函数必须声明为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（虚析构函数）</a:t>
            </a:r>
            <a:endParaRPr lang="en-US" altLang="zh-CN" dirty="0" smtClean="0"/>
          </a:p>
          <a:p>
            <a:r>
              <a:rPr lang="zh-CN" altLang="en-US" dirty="0" smtClean="0"/>
              <a:t>禁止虚函数使用缺省参数值（虚函数动态绑定，缺省参数值静态绑定）</a:t>
            </a:r>
            <a:endParaRPr lang="en-US" altLang="zh-CN" dirty="0" smtClean="0"/>
          </a:p>
          <a:p>
            <a:r>
              <a:rPr lang="zh-CN" altLang="en-US" dirty="0" smtClean="0"/>
              <a:t>禁止重新定义继承而来的非虚函数</a:t>
            </a:r>
            <a:endParaRPr lang="en-US" altLang="zh-CN" dirty="0" smtClean="0"/>
          </a:p>
          <a:p>
            <a:r>
              <a:rPr lang="zh-CN" altLang="en-US" dirty="0" smtClean="0"/>
              <a:t>不可拷贝的类，需要显式删除拷贝构造函数和拷贝赋值符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宏定义常量的缺点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宏是简单的文本替换，在预处理阶段时完成，运行报错时直接报相应的值</a:t>
            </a:r>
            <a:endParaRPr lang="en-US" altLang="zh-CN" dirty="0" smtClean="0"/>
          </a:p>
          <a:p>
            <a:r>
              <a:rPr lang="zh-CN" altLang="en-US" dirty="0" smtClean="0"/>
              <a:t>跟踪调试时也是显示值，而不是宏名</a:t>
            </a:r>
            <a:endParaRPr lang="en-US" altLang="zh-CN" dirty="0" smtClean="0"/>
          </a:p>
          <a:p>
            <a:r>
              <a:rPr lang="zh-CN" altLang="en-US" dirty="0" smtClean="0"/>
              <a:t>宏没有类型检查，不安全</a:t>
            </a:r>
            <a:endParaRPr lang="en-US" altLang="zh-CN" dirty="0" smtClean="0"/>
          </a:p>
          <a:p>
            <a:r>
              <a:rPr lang="zh-CN" altLang="en-US" dirty="0" smtClean="0"/>
              <a:t>宏没有作用域</a:t>
            </a:r>
            <a:endParaRPr lang="en-US" altLang="zh-CN" dirty="0" smtClean="0"/>
          </a:p>
          <a:p>
            <a:r>
              <a:rPr lang="zh-CN" altLang="en-US" dirty="0" smtClean="0"/>
              <a:t>替代方案：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对象作用域静态变量，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5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禁止用</a:t>
            </a:r>
            <a:r>
              <a:rPr lang="en-US" altLang="zh-CN" dirty="0" err="1" smtClean="0"/>
              <a:t>memcpy_s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memset_s</a:t>
            </a:r>
            <a:r>
              <a:rPr lang="zh-CN" altLang="en-US" dirty="0" smtClean="0"/>
              <a:t>初始化非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POD(plain old data)</a:t>
            </a:r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char, float, double, enumeration, void, pointer</a:t>
            </a:r>
            <a:r>
              <a:rPr lang="zh-CN" altLang="en-US" dirty="0" smtClean="0"/>
              <a:t>等原始类</a:t>
            </a:r>
            <a:r>
              <a:rPr lang="en-US" altLang="zh-CN" dirty="0" err="1" smtClean="0"/>
              <a:t>ing</a:t>
            </a:r>
            <a:r>
              <a:rPr lang="zh-CN" altLang="en-US" dirty="0" smtClean="0"/>
              <a:t>以及聚合类型，不能使用封装和面向对象特性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如用户定义的构造</a:t>
            </a:r>
            <a:r>
              <a:rPr lang="en-US" altLang="zh-CN" dirty="0" smtClean="0"/>
              <a:t>/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析构函数、基类、虚函数）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类型， 内存布局受填充位，继承对象，虚函数表的影响，不确定位置，滥用内存拷贝可能会导致严重的问题。</a:t>
            </a:r>
            <a:endParaRPr lang="en-US" altLang="zh-CN" dirty="0" smtClean="0"/>
          </a:p>
          <a:p>
            <a:pPr fontAlgn="base"/>
            <a:r>
              <a:rPr lang="en-US" altLang="zh-CN" dirty="0">
                <a:hlinkClick r:id="rId2"/>
              </a:rPr>
              <a:t>What are Aggregates and PODs and how/why are they </a:t>
            </a:r>
            <a:r>
              <a:rPr lang="en-US" altLang="zh-CN" dirty="0" smtClean="0">
                <a:hlinkClick r:id="rId2"/>
              </a:rPr>
              <a:t>special?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072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含有变量自增或自减运算的表达式中禁止再次引用该变量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48522"/>
            <a:ext cx="20197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x = b[i] + i++;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600" y="18732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未定义行为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1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不要保存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::string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c_str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返回的指针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61279"/>
            <a:ext cx="56089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char* szTmp = GetString.c_str();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if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(strcmp(szTmp,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88E3C"/>
                </a:solidFill>
                <a:effectLst/>
                <a:latin typeface="Arial Unicode MS" panose="020B0604020202020204" pitchFamily="34" charset="-122"/>
                <a:ea typeface="Roboto Mono"/>
              </a:rPr>
              <a:t>"HelloWorld!"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) ==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0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)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1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7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::string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char*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td</a:t>
            </a:r>
            <a:r>
              <a:rPr lang="en-US" altLang="zh-CN" dirty="0" smtClean="0"/>
              <a:t>::string</a:t>
            </a:r>
            <a:r>
              <a:rPr lang="zh-CN" altLang="en-US" dirty="0" smtClean="0"/>
              <a:t>不用考虑结尾的</a:t>
            </a:r>
            <a:r>
              <a:rPr lang="en-US" altLang="zh-CN" dirty="0" smtClean="0"/>
              <a:t>'\0‘</a:t>
            </a:r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::string</a:t>
            </a:r>
            <a:r>
              <a:rPr lang="zh-CN" altLang="en-US" dirty="0" smtClean="0"/>
              <a:t>可以直接使用</a:t>
            </a:r>
            <a:r>
              <a:rPr lang="en-US" altLang="zh-CN" dirty="0" smtClean="0"/>
              <a:t>+, =, ==</a:t>
            </a:r>
            <a:r>
              <a:rPr lang="zh-CN" altLang="en-US" dirty="0" smtClean="0"/>
              <a:t>等运算符</a:t>
            </a:r>
            <a:endParaRPr lang="en-US" altLang="zh-CN" dirty="0" smtClean="0"/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::string</a:t>
            </a:r>
            <a:r>
              <a:rPr lang="zh-CN" altLang="en-US" dirty="0" smtClean="0"/>
              <a:t>不用预留空间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防止写入溢出</a:t>
            </a:r>
            <a:endParaRPr lang="en-US" altLang="zh-CN" dirty="0" smtClean="0"/>
          </a:p>
          <a:p>
            <a:r>
              <a:rPr lang="zh-CN" altLang="en-US" dirty="0" smtClean="0"/>
              <a:t>判断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::string</a:t>
            </a:r>
            <a:r>
              <a:rPr lang="zh-CN" altLang="en-US" dirty="0" smtClean="0"/>
              <a:t>是否是空字符串，只用调用</a:t>
            </a:r>
            <a:r>
              <a:rPr lang="en-US" altLang="zh-CN" dirty="0" smtClean="0"/>
              <a:t>empty()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::string</a:t>
            </a:r>
            <a:r>
              <a:rPr lang="zh-CN" altLang="en-US" dirty="0" smtClean="0"/>
              <a:t>不用手动操作内存， 防止因为误操作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产生的问题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6700" y="1181100"/>
            <a:ext cx="7480300" cy="5033963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安全性</a:t>
            </a:r>
            <a:endParaRPr lang="en-US" altLang="zh-CN" sz="6000" dirty="0" smtClean="0"/>
          </a:p>
          <a:p>
            <a:r>
              <a:rPr lang="zh-CN" altLang="en-US" sz="6000" dirty="0" smtClean="0"/>
              <a:t>可读性</a:t>
            </a:r>
            <a:endParaRPr lang="en-US" altLang="zh-CN" sz="6000" dirty="0" smtClean="0"/>
          </a:p>
          <a:p>
            <a:r>
              <a:rPr lang="zh-CN" altLang="en-US" sz="6000" dirty="0" smtClean="0"/>
              <a:t>效率</a:t>
            </a:r>
            <a:endParaRPr lang="en-US" altLang="zh-CN" sz="6000" dirty="0" smtClean="0"/>
          </a:p>
          <a:p>
            <a:r>
              <a:rPr lang="zh-CN" altLang="en-US" sz="6000" dirty="0"/>
              <a:t>风格</a:t>
            </a:r>
          </a:p>
        </p:txBody>
      </p:sp>
    </p:spTree>
    <p:extLst>
      <p:ext uri="{BB962C8B-B14F-4D97-AF65-F5344CB8AC3E}">
        <p14:creationId xmlns:p14="http://schemas.microsoft.com/office/powerpoint/2010/main" val="12446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可读性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条件判断语句，常量在右，变量在左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if(MAX == v)</a:t>
            </a:r>
            <a:r>
              <a:rPr lang="zh-CN" altLang="en-US" dirty="0" smtClean="0"/>
              <a:t>不符合阅读习惯，而</a:t>
            </a:r>
            <a:r>
              <a:rPr lang="en-US" altLang="zh-CN" dirty="0" smtClean="0"/>
              <a:t>if(MAX &gt; v)</a:t>
            </a:r>
            <a:r>
              <a:rPr lang="zh-CN" altLang="en-US" dirty="0" smtClean="0"/>
              <a:t>更难以理解，应当按人的正常阅读、表达习惯，将常量放右边。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if(v = MAX)</a:t>
            </a:r>
            <a:r>
              <a:rPr lang="zh-CN" altLang="en-US" dirty="0" smtClean="0"/>
              <a:t>这样的错误交给编译警告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7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使用小括号，避免优先级问题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61223"/>
            <a:ext cx="264014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if(a &lt; b == c == d)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791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不好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89600" y="2161222"/>
            <a:ext cx="30825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if((a &lt; b) == (c == d))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9600" y="1791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8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为变量指定唯一用途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避免采用不同取值区间来区分不同内容</a:t>
            </a:r>
            <a:endParaRPr lang="en-US" altLang="zh-CN" dirty="0" smtClean="0"/>
          </a:p>
          <a:p>
            <a:r>
              <a:rPr lang="zh-CN" altLang="en-US" dirty="0" smtClean="0"/>
              <a:t>如，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时表示老用户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，大于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时表示新用户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SDK</a:t>
            </a:r>
            <a:r>
              <a:rPr lang="zh-CN" altLang="en-US" dirty="0" smtClean="0"/>
              <a:t>中</a:t>
            </a:r>
            <a:r>
              <a:rPr lang="zh-CN" altLang="en-US" dirty="0"/>
              <a:t>定义</a:t>
            </a:r>
            <a:r>
              <a:rPr lang="zh-CN" altLang="en-US" dirty="0" smtClean="0"/>
              <a:t>了会议状态，</a:t>
            </a:r>
            <a:r>
              <a:rPr lang="zh-CN" altLang="en-US" dirty="0" smtClean="0"/>
              <a:t>开启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0. </a:t>
            </a:r>
            <a:r>
              <a:rPr lang="zh-CN" altLang="en-US" dirty="0" smtClean="0"/>
              <a:t>在其他地方使用该变量判断本地视频流的状态。两个完全不同意义的判断，使用了相同数值的变量。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布尔变量的命名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避免采用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sourcefile</a:t>
            </a:r>
            <a:r>
              <a:rPr lang="zh-CN" altLang="en-US" dirty="0" smtClean="0"/>
              <a:t>等模糊的布尔变量名，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err="1" smtClean="0"/>
              <a:t>statusOK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sourcefileFound</a:t>
            </a:r>
            <a:r>
              <a:rPr lang="zh-CN" altLang="en-US" dirty="0" smtClean="0"/>
              <a:t>替代</a:t>
            </a:r>
            <a:endParaRPr lang="en-US" altLang="zh-CN" dirty="0" smtClean="0"/>
          </a:p>
          <a:p>
            <a:r>
              <a:rPr lang="zh-CN" altLang="en-US" dirty="0" smtClean="0"/>
              <a:t>避免采用否定形式的布尔变量</a:t>
            </a:r>
            <a:r>
              <a:rPr lang="en-US" altLang="zh-CN" dirty="0" smtClean="0"/>
              <a:t>if(!</a:t>
            </a:r>
            <a:r>
              <a:rPr lang="en-US" altLang="zh-CN" dirty="0" err="1" smtClean="0"/>
              <a:t>NotSuccess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if(Success)</a:t>
            </a:r>
          </a:p>
          <a:p>
            <a:r>
              <a:rPr lang="zh-CN" altLang="en-US" dirty="0" smtClean="0"/>
              <a:t>双重否定语义没有肯定语义容易理解</a:t>
            </a:r>
            <a:endParaRPr lang="en-US" altLang="zh-CN" dirty="0" smtClean="0"/>
          </a:p>
          <a:p>
            <a:r>
              <a:rPr lang="zh-CN" altLang="en-US" dirty="0" smtClean="0"/>
              <a:t>显式判断取代隐式转换的布尔值</a:t>
            </a:r>
            <a:endParaRPr lang="en-US" altLang="zh-CN" dirty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(sz1, sz2) == 0) </a:t>
            </a:r>
            <a:r>
              <a:rPr lang="zh-CN" altLang="en-US" dirty="0" smtClean="0"/>
              <a:t>好的实践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if(!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(sz1, sz2)) </a:t>
            </a:r>
            <a:r>
              <a:rPr lang="zh-CN" altLang="en-US" dirty="0" smtClean="0"/>
              <a:t>不好的实践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避免在变量名中使用数字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考虑使用数组代替带有数字的变量名</a:t>
            </a:r>
            <a:endParaRPr lang="en-US" altLang="zh-CN" dirty="0" smtClean="0"/>
          </a:p>
          <a:p>
            <a:r>
              <a:rPr lang="zh-CN" altLang="en-US" dirty="0" smtClean="0"/>
              <a:t>如果数组不适合，那么数字更不适合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4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避免在变量名中使用容易混淆的字符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</a:t>
            </a:r>
            <a:r>
              <a:rPr lang="en-US" altLang="zh-CN" dirty="0" smtClean="0"/>
              <a:t>`1`</a:t>
            </a:r>
            <a:r>
              <a:rPr lang="zh-CN" altLang="en-US" dirty="0" smtClean="0"/>
              <a:t>和小写的</a:t>
            </a:r>
            <a:r>
              <a:rPr lang="en-US" altLang="zh-CN" dirty="0" smtClean="0"/>
              <a:t>`l`</a:t>
            </a:r>
          </a:p>
          <a:p>
            <a:r>
              <a:rPr lang="zh-CN" altLang="en-US" dirty="0" smtClean="0"/>
              <a:t>数字</a:t>
            </a:r>
            <a:r>
              <a:rPr lang="en-US" altLang="zh-CN" dirty="0" smtClean="0"/>
              <a:t>`1`</a:t>
            </a:r>
            <a:r>
              <a:rPr lang="zh-CN" altLang="en-US" dirty="0" smtClean="0"/>
              <a:t>和大写的</a:t>
            </a:r>
            <a:r>
              <a:rPr lang="en-US" altLang="zh-CN" dirty="0" smtClean="0"/>
              <a:t>`L`</a:t>
            </a:r>
          </a:p>
          <a:p>
            <a:r>
              <a:rPr lang="zh-CN" altLang="en-US" dirty="0" smtClean="0"/>
              <a:t>数字</a:t>
            </a:r>
            <a:r>
              <a:rPr lang="en-US" altLang="zh-CN" dirty="0" smtClean="0"/>
              <a:t>`0`</a:t>
            </a:r>
            <a:r>
              <a:rPr lang="zh-CN" altLang="en-US" dirty="0" smtClean="0"/>
              <a:t>和大写的</a:t>
            </a:r>
            <a:r>
              <a:rPr lang="en-US" altLang="zh-CN" dirty="0" smtClean="0"/>
              <a:t>`O`</a:t>
            </a:r>
          </a:p>
          <a:p>
            <a:r>
              <a:rPr lang="zh-CN" altLang="en-US" dirty="0" smtClean="0"/>
              <a:t>数字</a:t>
            </a:r>
            <a:r>
              <a:rPr lang="en-US" altLang="zh-CN" dirty="0" smtClean="0"/>
              <a:t>`2`</a:t>
            </a:r>
            <a:r>
              <a:rPr lang="zh-CN" altLang="en-US" dirty="0" smtClean="0"/>
              <a:t>和小写的</a:t>
            </a:r>
            <a:r>
              <a:rPr lang="en-US" altLang="zh-CN" dirty="0" smtClean="0"/>
              <a:t>`z`</a:t>
            </a:r>
          </a:p>
          <a:p>
            <a:r>
              <a:rPr lang="zh-CN" altLang="en-US" dirty="0" smtClean="0"/>
              <a:t>数字</a:t>
            </a:r>
            <a:r>
              <a:rPr lang="en-US" altLang="zh-CN" dirty="0" smtClean="0"/>
              <a:t>`6`</a:t>
            </a:r>
            <a:r>
              <a:rPr lang="zh-CN" altLang="en-US" dirty="0" smtClean="0"/>
              <a:t>和大写的</a:t>
            </a:r>
            <a:r>
              <a:rPr lang="en-US" altLang="zh-CN" dirty="0" smtClean="0"/>
              <a:t>`G`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4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限定</a:t>
            </a:r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开始采用最严格的可见性，然后根据需求扩展变量的作用域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循环内的变量挪动到循环外，比反过来简单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变量变为</a:t>
            </a:r>
            <a:r>
              <a:rPr lang="en-US" altLang="zh-CN" dirty="0" smtClean="0"/>
              <a:t>public, </a:t>
            </a:r>
            <a:r>
              <a:rPr lang="zh-CN" altLang="en-US" dirty="0" smtClean="0"/>
              <a:t>比反过来简单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不用的代码段直接删除，不要注释掉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影响</a:t>
            </a:r>
            <a:r>
              <a:rPr lang="zh-CN" altLang="en-US" dirty="0" smtClean="0"/>
              <a:t>阅读业务代码</a:t>
            </a:r>
            <a:endParaRPr lang="en-US" altLang="zh-CN" dirty="0" smtClean="0"/>
          </a:p>
          <a:p>
            <a:r>
              <a:rPr lang="zh-CN" altLang="en-US" dirty="0" smtClean="0"/>
              <a:t>被注释掉的代码，无法被正常维护</a:t>
            </a:r>
            <a:endParaRPr lang="en-US" altLang="zh-CN" dirty="0" smtClean="0"/>
          </a:p>
          <a:p>
            <a:r>
              <a:rPr lang="zh-CN" altLang="en-US" dirty="0" smtClean="0"/>
              <a:t>当企图恢复使用这段代码时，极有可能引入容易被忽略的缺陷</a:t>
            </a:r>
            <a:endParaRPr lang="en-US" altLang="zh-CN" dirty="0" smtClean="0"/>
          </a:p>
          <a:p>
            <a:r>
              <a:rPr lang="zh-CN" altLang="en-US" dirty="0" smtClean="0"/>
              <a:t>使用版本控制来记录代码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避免函数过长，函数不超过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非空非注释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函数应该可以一屏显示完</a:t>
            </a:r>
            <a:r>
              <a:rPr lang="en-US" altLang="zh-CN" dirty="0" smtClean="0"/>
              <a:t>(50</a:t>
            </a:r>
            <a:r>
              <a:rPr lang="zh-CN" altLang="en-US" dirty="0" smtClean="0"/>
              <a:t>行以内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只做一件事情，而且把它做好</a:t>
            </a:r>
            <a:endParaRPr lang="en-US" altLang="zh-CN" dirty="0" smtClean="0"/>
          </a:p>
          <a:p>
            <a:r>
              <a:rPr lang="zh-CN" altLang="en-US" dirty="0" smtClean="0"/>
              <a:t>过长的函数往往意味着函数功能不单一，过于复杂，或过分呈现细节，未进行进一步抽象。</a:t>
            </a:r>
            <a:endParaRPr lang="en-US" altLang="zh-CN" dirty="0" smtClean="0"/>
          </a:p>
          <a:p>
            <a:r>
              <a:rPr lang="zh-CN" altLang="en-US" dirty="0" smtClean="0"/>
              <a:t>即使一个长函数现在工作的很好，一旦有人对其修改，有可能出现新的问题，甚至导致难以发现的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。建议将其拆分为更加简短并易于管理的若干函数，以便于他人阅读和修改代码。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01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安全性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循环嵌套，把大循环写在里面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15973"/>
            <a:ext cx="502862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for(int x = 0; x &lt; 10; ++x)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</a:t>
            </a:r>
            <a:r>
              <a:rPr lang="en-US" altLang="zh-CN" sz="26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for(int y = 0; y &lt; 1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00000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0; ++x)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</a:t>
            </a:r>
            <a:r>
              <a:rPr lang="en-US" altLang="zh-CN" sz="26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</a:t>
            </a:r>
            <a:r>
              <a:rPr lang="en-US" altLang="zh-CN" sz="26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引用和指针的区别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引用不会为空，不会改变指向</a:t>
            </a:r>
            <a:endParaRPr lang="en-US" altLang="zh-CN" dirty="0" smtClean="0"/>
          </a:p>
          <a:p>
            <a:r>
              <a:rPr lang="zh-CN" altLang="en-US" dirty="0" smtClean="0"/>
              <a:t>引用不能进行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宏定义多条语句使用</a:t>
            </a:r>
            <a:r>
              <a:rPr lang="en-US" altLang="zh-CN" dirty="0" smtClean="0"/>
              <a:t>do…while(false)</a:t>
            </a:r>
            <a:r>
              <a:rPr lang="zh-CN" altLang="en-US" dirty="0" smtClean="0"/>
              <a:t>包含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7903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#define 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LOG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(str) int size = strlen(str); \ 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				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printLog(str, size);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16251"/>
            <a:ext cx="738182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#define 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LOG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(str) 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do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{\ 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lang="en-US" altLang="zh-CN" sz="30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		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int size = strlen(str); \ 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lang="en-US" altLang="zh-CN" sz="30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		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printLog(str, size); \ 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				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 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while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false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8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逻辑符号 </a:t>
            </a:r>
            <a:r>
              <a:rPr lang="en-US" altLang="zh-CN" dirty="0" smtClean="0"/>
              <a:t>|| </a:t>
            </a:r>
            <a:r>
              <a:rPr lang="zh-CN" altLang="en-US" dirty="0" smtClean="0"/>
              <a:t>的执行规则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1758950"/>
            <a:ext cx="578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if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(!IncreaseA() || !IncreaseB()) {...}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774950"/>
            <a:ext cx="696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上面代码当</a:t>
            </a:r>
            <a:r>
              <a:rPr lang="en-US" altLang="zh-CN" dirty="0" err="1" smtClean="0"/>
              <a:t>IncreaseA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后，</a:t>
            </a:r>
            <a:r>
              <a:rPr lang="en-US" altLang="zh-CN" dirty="0" err="1" smtClean="0"/>
              <a:t>IncreaseB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函数将不会执行</a:t>
            </a:r>
            <a:endParaRPr lang="zh-CN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3536046"/>
            <a:ext cx="50302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bool bResultA = IncreaseA(); 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bool bResultB = IncreaseB(); 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if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(!bResultA || !bResultB) {...}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尽可能缩短变量的存活时间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72375"/>
            <a:ext cx="477374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int index;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bool b;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for(index = 0; index &lt; 10; ++index)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f(b);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/// DoSomething with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...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98165" y="2472375"/>
            <a:ext cx="518411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for(int index = 0; index &lt; 10; ++index)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bool b;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f(b);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/// DoSomething with tmp ...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尽可能缩短变量的存活时间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8039" y="2308523"/>
            <a:ext cx="395300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iResult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= GetResult();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char acTmp[1024];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BigObj obj;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std::map&lt;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int,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 panose="020B0604020202020204" pitchFamily="34" charset="-122"/>
                <a:ea typeface="Roboto Mono"/>
              </a:rPr>
              <a:t>std::string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&gt; mapTmp;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if(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iResult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== 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)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</a:t>
            </a:r>
            <a:r>
              <a:rPr lang="en-US" altLang="zh-CN" sz="20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return;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7474F"/>
              </a:solidFill>
              <a:latin typeface="Arial Unicode MS" panose="020B0604020202020204" pitchFamily="34" charset="-122"/>
              <a:ea typeface="Roboto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D81B60"/>
                </a:solidFill>
                <a:latin typeface="Arial Unicode MS" panose="020B0604020202020204" pitchFamily="34" charset="-122"/>
                <a:ea typeface="Roboto Mono"/>
              </a:rPr>
              <a:t>/// use other param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16650" y="2308523"/>
            <a:ext cx="286777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int iResult = GetResult();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(iResult ==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)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7474F"/>
                </a:solidFill>
                <a:latin typeface="Arial Unicode MS" panose="020B0604020202020204" pitchFamily="34" charset="-122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return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}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/// use acTmp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char acTmp[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2"/>
                <a:ea typeface="Roboto Mono"/>
              </a:rPr>
              <a:t>1024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];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...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/// use obj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BigObj obj;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...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变量只做一个用途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765036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98165" y="3395704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79231"/>
            <a:ext cx="419986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AnsiString strTmp;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...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strTmp = edtUser-&gt;Text;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D81B60"/>
                </a:solidFill>
                <a:latin typeface="Arial Unicode MS" panose="020B0604020202020204" pitchFamily="34" charset="-122"/>
                <a:ea typeface="Roboto Mono"/>
              </a:rPr>
              <a:t>/// check the user string is valid </a:t>
            </a:r>
            <a:endParaRPr lang="en-US" altLang="zh-CN" sz="2000" dirty="0">
              <a:solidFill>
                <a:srgbClr val="D81B60"/>
              </a:solidFill>
              <a:latin typeface="Arial Unicode MS" panose="020B0604020202020204" pitchFamily="34" charset="-122"/>
              <a:ea typeface="Roboto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D81B60"/>
                </a:solidFill>
                <a:latin typeface="Arial Unicode MS" panose="020B0604020202020204" pitchFamily="34" charset="-122"/>
                <a:ea typeface="Roboto Mono"/>
              </a:rPr>
              <a:t>/// after 20 Lines </a:t>
            </a:r>
            <a:endParaRPr lang="en-US" altLang="zh-CN" sz="2000" dirty="0">
              <a:solidFill>
                <a:srgbClr val="D81B60"/>
              </a:solidFill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7474F"/>
              </a:solidFill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strTmp = edtPassword-&gt;Text;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solidFill>
                  <a:srgbClr val="D81B60"/>
                </a:solidFill>
                <a:latin typeface="Arial Unicode MS" panose="020B0604020202020204" pitchFamily="34" charset="-122"/>
                <a:ea typeface="Roboto Mono"/>
              </a:rPr>
              <a:t>/// check the Password string is valid </a:t>
            </a:r>
            <a:endParaRPr lang="en-US" altLang="zh-CN" sz="2000" dirty="0">
              <a:solidFill>
                <a:srgbClr val="D81B60"/>
              </a:solidFill>
              <a:latin typeface="Arial Unicode MS" panose="020B0604020202020204" pitchFamily="34" charset="-122"/>
              <a:ea typeface="Roboto Mono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solidFill>
                  <a:srgbClr val="D81B60"/>
                </a:solidFill>
                <a:latin typeface="Arial Unicode MS" panose="020B0604020202020204" pitchFamily="34" charset="-122"/>
                <a:ea typeface="Roboto Mono"/>
              </a:rPr>
              <a:t>/// after 20 Lines </a:t>
            </a:r>
            <a:endParaRPr lang="en-US" altLang="zh-CN" sz="2000" dirty="0">
              <a:solidFill>
                <a:srgbClr val="D81B60"/>
              </a:solidFill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if(strTmp.IsEmpty()) ///&lt; ？？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{ ... 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80150" y="2379231"/>
            <a:ext cx="529792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AnsiString strUser = edtUser-&gt;Text;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/// check the user string is valid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/// after 20 Lines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AnsiString strPassword = edtPassword-&gt;Text;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/// check the Password string is valid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Roboto Mono"/>
              </a:rPr>
              <a:t>/// after 20 Lines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 panose="020B0604020202020204" pitchFamily="34" charset="-122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F51B5"/>
                </a:solidFill>
                <a:effectLst/>
                <a:latin typeface="Arial Unicode MS" panose="020B0604020202020204" pitchFamily="34" charset="-122"/>
                <a:ea typeface="Roboto Mono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2"/>
                <a:ea typeface="Roboto Mono"/>
              </a:rPr>
              <a:t>(strPassword.IsEmpty()) { ... 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1506</Words>
  <Application>Microsoft Office PowerPoint</Application>
  <PresentationFormat>宽屏</PresentationFormat>
  <Paragraphs>202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 Unicode MS</vt:lpstr>
      <vt:lpstr>Roboto Mono</vt:lpstr>
      <vt:lpstr>等线</vt:lpstr>
      <vt:lpstr>等线 Light</vt:lpstr>
      <vt:lpstr>Arial</vt:lpstr>
      <vt:lpstr>Office 主题​​</vt:lpstr>
      <vt:lpstr>C++ 编程风格讨论</vt:lpstr>
      <vt:lpstr>PowerPoint 演示文稿</vt:lpstr>
      <vt:lpstr>安全性</vt:lpstr>
      <vt:lpstr>引用和指针的区别</vt:lpstr>
      <vt:lpstr>宏定义多条语句使用do…while(false)包含</vt:lpstr>
      <vt:lpstr>逻辑符号 || 的执行规则</vt:lpstr>
      <vt:lpstr>尽可能缩短变量的存活时间</vt:lpstr>
      <vt:lpstr>尽可能缩短变量的存活时间</vt:lpstr>
      <vt:lpstr>变量只做一个用途</vt:lpstr>
      <vt:lpstr>避免数量级相差巨大的浮点数的四则运算</vt:lpstr>
      <vt:lpstr>避免浮点数的等量比较</vt:lpstr>
      <vt:lpstr>if/循环语句使用大括号</vt:lpstr>
      <vt:lpstr>通过声明的方式引用外部函数接口、变量</vt:lpstr>
      <vt:lpstr>面对对象编程注意事项</vt:lpstr>
      <vt:lpstr>宏定义常量的缺点</vt:lpstr>
      <vt:lpstr>禁止用memcpy_s、memset_s初始化非POD对象</vt:lpstr>
      <vt:lpstr>含有变量自增或自减运算的表达式中禁止再次引用该变量</vt:lpstr>
      <vt:lpstr>不要保存std::string的c_str()返回的指针</vt:lpstr>
      <vt:lpstr>对比std::string与char*</vt:lpstr>
      <vt:lpstr>可读性</vt:lpstr>
      <vt:lpstr>条件判断语句，常量在右，变量在左</vt:lpstr>
      <vt:lpstr>使用小括号，避免优先级问题</vt:lpstr>
      <vt:lpstr>为变量指定唯一用途</vt:lpstr>
      <vt:lpstr>布尔变量的命名</vt:lpstr>
      <vt:lpstr>避免在变量名中使用数字</vt:lpstr>
      <vt:lpstr>避免在变量名中使用容易混淆的字符</vt:lpstr>
      <vt:lpstr>限定变量的作用域</vt:lpstr>
      <vt:lpstr>不用的代码段直接删除，不要注释掉</vt:lpstr>
      <vt:lpstr>避免函数过长，函数不超过50行(非空非注释)</vt:lpstr>
      <vt:lpstr>循环嵌套，把大循环写在里面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编程风格讨论</dc:title>
  <dc:creator>李建聪</dc:creator>
  <cp:lastModifiedBy>李建聪</cp:lastModifiedBy>
  <cp:revision>18</cp:revision>
  <dcterms:created xsi:type="dcterms:W3CDTF">2021-05-18T08:44:29Z</dcterms:created>
  <dcterms:modified xsi:type="dcterms:W3CDTF">2021-05-19T01:45:52Z</dcterms:modified>
</cp:coreProperties>
</file>