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9/3/2024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33048822"/>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7456620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5655928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3071006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3626057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9980317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3353533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4881532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7116217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054581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2331421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7382812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33138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6677027"/>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9217686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112232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877666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8971518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093693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764966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3666614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4544609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8379360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4664492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0884423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9205290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4148677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MERCY PREMA.V</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122204094</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III B.COM (CROPRORPORATE SECRETARYSHIP)</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:SHRI KRISHNASWAMY COLLEGE FOR WOMEN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9310249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625476" y="262572"/>
            <a:ext cx="9718458" cy="5551171"/>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en-US" altLang="zh-CN" sz="4800" b="0" i="0" u="none" strike="noStrike" kern="1200" cap="none" spc="0"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r>
              <a:rPr lang="en-US" altLang="zh-CN" sz="4000" b="0" i="0" u="none" strike="noStrike" kern="1200" cap="none" spc="0" baseline="0">
                <a:solidFill>
                  <a:schemeClr val="tx1"/>
                </a:solidFill>
                <a:latin typeface="Trebuchet MS" pitchFamily="0" charset="0"/>
                <a:ea typeface="宋体" pitchFamily="0" charset="0"/>
                <a:cs typeface="Trebuchet MS" pitchFamily="0" charset="0"/>
              </a:rPr>
              <a:t>Microsoft Excel spreadsheets allow individuals to organize and display their data visually with models. Excel models are an effective way to forecast future events and occurrences. Learning about Excel modeling can help you make better decisions and predictions for your organization based on past data.</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Tree>
    <p:extLst>
      <p:ext uri="{BB962C8B-B14F-4D97-AF65-F5344CB8AC3E}">
        <p14:creationId xmlns:p14="http://schemas.microsoft.com/office/powerpoint/2010/main" val="181965109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4"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60" name="图片"/>
          <p:cNvPicPr>
            <a:picLocks noChangeAspect="1"/>
          </p:cNvPicPr>
          <p:nvPr/>
        </p:nvPicPr>
        <p:blipFill>
          <a:blip r:embed="rId2" cstate="print"/>
          <a:stretch>
            <a:fillRect/>
          </a:stretch>
        </p:blipFill>
        <p:spPr>
          <a:xfrm rot="0">
            <a:off x="987322" y="1627463"/>
            <a:ext cx="9975984" cy="3460586"/>
          </a:xfrm>
          <a:prstGeom prst="rect"/>
          <a:noFill/>
          <a:ln w="12700" cmpd="sng" cap="flat">
            <a:noFill/>
            <a:prstDash val="solid"/>
            <a:miter/>
          </a:ln>
        </p:spPr>
      </p:pic>
    </p:spTree>
    <p:extLst>
      <p:ext uri="{BB962C8B-B14F-4D97-AF65-F5344CB8AC3E}">
        <p14:creationId xmlns:p14="http://schemas.microsoft.com/office/powerpoint/2010/main" val="28143210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9876599" cy="563551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a:t>
            </a: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n</a:t>
            </a:r>
            <a:endParaRPr lang="en-US" altLang="zh-CN" sz="4800" b="1"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4100" b="0" i="0" u="none" strike="noStrike" kern="0" cap="none" spc="0" baseline="0">
                <a:solidFill>
                  <a:schemeClr val="tx1"/>
                </a:solidFill>
                <a:latin typeface="Times New Roman" pitchFamily="18" charset="0"/>
                <a:ea typeface="宋体" pitchFamily="0" charset="0"/>
                <a:cs typeface="Times New Roman" pitchFamily="18" charset="0"/>
              </a:rPr>
              <a:t> This article highlights Excel's remarkable versatility and utility as a project management tool. From familiar interface and cost-effectiveness to its advanced data analysis capabilities and robust reporting features, Excel stands out as a comprehensive solution for various project management need</a:t>
            </a:r>
            <a:r>
              <a:rPr lang="en-US" altLang="zh-CN" sz="4800" b="0" i="0" u="none" strike="noStrike" kern="0" cap="none" spc="0" baseline="0">
                <a:solidFill>
                  <a:schemeClr val="tx1"/>
                </a:solidFill>
                <a:latin typeface="Times New Roman" pitchFamily="18" charset="0"/>
                <a:ea typeface="宋体" pitchFamily="0" charset="0"/>
                <a:cs typeface="Times New Roman" pitchFamily="18" charset="0"/>
              </a:rPr>
              <a:t>s.</a:t>
            </a:r>
            <a:endParaRPr lang="zh-CN" altLang="en-US" sz="4100" b="1" i="0" u="none" strike="noStrike" kern="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0069791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Gender </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4299078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203918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24083" y="1413030"/>
            <a:ext cx="6407901" cy="2519961"/>
          </a:xfrm>
          <a:custGeom>
            <a:gdLst>
              <a:gd name="T1" fmla="*/ 0 w 21600"/>
              <a:gd name="T2" fmla="*/ 0 h 21600"/>
              <a:gd name="T3" fmla="*/ 21600 w 21600"/>
              <a:gd name="T4" fmla="*/ 21600 h 21600"/>
            </a:gdLst>
            <a:rect l="T1" t="T2" r="T3" b="T4"/>
            <a:pathLst>
              <a:path w="21600" h="21600">
                <a:moveTo>
                  <a:pt x="21599" y="0"/>
                </a:moveTo>
                <a:lnTo>
                  <a:pt x="0" y="0"/>
                </a:lnTo>
                <a:lnTo>
                  <a:pt x="0" y="21599"/>
                </a:lnTo>
                <a:lnTo>
                  <a:pt x="21599" y="21599"/>
                </a:lnTo>
                <a:lnTo>
                  <a:pt x="21599"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7" name="文本框"/>
          <p:cNvSpPr txBox="1">
            <a:spLocks/>
          </p:cNvSpPr>
          <p:nvPr/>
        </p:nvSpPr>
        <p:spPr>
          <a:xfrm rot="0">
            <a:off x="695314" y="1914495"/>
            <a:ext cx="6261897"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A problem statement is a description of an issue to be addressed. or a condition to be improved upon. It identifies the gap between the current problem and goal. The first condition of solving a problem is understanding the problem, which can be done by way of a problem statement.</a:t>
            </a:r>
            <a:endParaRPr lang="zh-CN" altLang="en-US" sz="20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29388389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曲线"/>
          <p:cNvSpPr>
            <a:spLocks/>
          </p:cNvSpPr>
          <p:nvPr/>
        </p:nvSpPr>
        <p:spPr>
          <a:xfrm rot="0">
            <a:off x="844580" y="1481954"/>
            <a:ext cx="7267390" cy="3171026"/>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9"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2" name="矩形"/>
          <p:cNvSpPr>
            <a:spLocks/>
          </p:cNvSpPr>
          <p:nvPr/>
        </p:nvSpPr>
        <p:spPr>
          <a:xfrm rot="0">
            <a:off x="981075" y="1552583"/>
            <a:ext cx="6621577" cy="3710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 project overview is a document that summarizes a project's key details, including its goals, objectives, and steps to achieve them. It also outlines the project's schedule, budget, resources, and status. A project overview can help simplify complex information into a single document that can be easily managed throughout the project's lifecycle. </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 </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0601129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4" name="曲线"/>
          <p:cNvSpPr>
            <a:spLocks/>
          </p:cNvSpPr>
          <p:nvPr/>
        </p:nvSpPr>
        <p:spPr>
          <a:xfrm rot="0">
            <a:off x="696082" y="1485029"/>
            <a:ext cx="8855865" cy="1871971"/>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8" name="文本框"/>
          <p:cNvSpPr txBox="1">
            <a:spLocks/>
          </p:cNvSpPr>
          <p:nvPr/>
        </p:nvSpPr>
        <p:spPr>
          <a:xfrm rot="0">
            <a:off x="693007" y="1343004"/>
            <a:ext cx="8857815"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The term "end user" refers to the consumer of a good or service, often one who has some innate know-how that is unique to consumers.</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In a literal sense, the term is used to distinguish the person who purchases and uses the good or service from individuals who are involved in the stages of its design, development, and production</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55546404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9" name="图片"/>
          <p:cNvPicPr>
            <a:picLocks/>
          </p:cNvPicPr>
          <p:nvPr/>
        </p:nvPicPr>
        <p:blipFill>
          <a:blip r:embed="rId1" cstate="print"/>
          <a:stretch>
            <a:fillRect/>
          </a:stretch>
        </p:blipFill>
        <p:spPr>
          <a:xfrm rot="0">
            <a:off x="8324723" y="3648042"/>
            <a:ext cx="2695573" cy="3248025"/>
          </a:xfrm>
          <a:prstGeom prst="rect"/>
          <a:noFill/>
          <a:ln w="12700" cmpd="sng" cap="flat">
            <a:noFill/>
            <a:prstDash val="solid"/>
            <a:miter/>
          </a:ln>
        </p:spPr>
      </p:pic>
      <p:sp>
        <p:nvSpPr>
          <p:cNvPr id="13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1" name="曲线"/>
          <p:cNvSpPr>
            <a:spLocks/>
          </p:cNvSpPr>
          <p:nvPr/>
        </p:nvSpPr>
        <p:spPr>
          <a:xfrm rot="0">
            <a:off x="696082" y="1413030"/>
            <a:ext cx="8207875" cy="2735958"/>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2D83C3"/>
          </a:solidFill>
          <a:ln cmpd="sng" cap="flat">
            <a:noFill/>
            <a:prstDash val="solid"/>
            <a:miter/>
          </a:ln>
        </p:spPr>
      </p:sp>
      <p:sp>
        <p:nvSpPr>
          <p:cNvPr id="13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3"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9" name="文本框"/>
          <p:cNvSpPr txBox="1">
            <a:spLocks/>
          </p:cNvSpPr>
          <p:nvPr/>
        </p:nvSpPr>
        <p:spPr>
          <a:xfrm rot="0">
            <a:off x="1123932" y="1771623"/>
            <a:ext cx="7563203"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An Employer Value Proposition (EVP) is a set of offerings and benefits provided by an organisation in exchange for the skills, capabilities, and experiences that employees bring. It is essentially the unique value that employees receive from working at the organisation. A well-defined EVP communicates why the company is an attractive place to work and is a critical component in attracting, engaging, and retaining talent. The key elements of an EVP typically include:</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52749417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6" name="文本框"/>
          <p:cNvSpPr>
            <a:spLocks noGrp="1"/>
          </p:cNvSpPr>
          <p:nvPr>
            <p:ph type="title"/>
          </p:nvPr>
        </p:nvSpPr>
        <p:spPr>
          <a:xfrm rot="0">
            <a:off x="755332" y="385444"/>
            <a:ext cx="9156610" cy="46995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en-US" altLang="zh-CN" sz="4800" b="1" i="0" u="none" strike="noStrike" kern="0" cap="none" spc="0" baseline="0">
              <a:solidFill>
                <a:schemeClr val="tx1"/>
              </a:solidFill>
              <a:latin typeface="Trebuchet MS" pitchFamily="0" charset="0"/>
              <a:ea typeface="宋体" pitchFamily="0" charset="0"/>
              <a:cs typeface="Trebuchet MS" pitchFamily="0" charset="0"/>
            </a:endParaRPr>
          </a:p>
          <a:p>
            <a:pPr marL="0" indent="0" algn="l">
              <a:lnSpc>
                <a:spcPct val="100000"/>
              </a:lnSpc>
              <a:spcBef>
                <a:spcPts val="0"/>
              </a:spcBef>
              <a:spcAft>
                <a:spcPts val="0"/>
              </a:spcAft>
              <a:buNone/>
            </a:pPr>
            <a:r>
              <a:rPr lang="en-US" altLang="zh-CN" sz="4800" b="0" i="0" u="none" strike="noStrike" kern="0" cap="none" spc="0" baseline="0">
                <a:solidFill>
                  <a:schemeClr val="tx1"/>
                </a:solidFill>
                <a:latin typeface="Trebuchet MS" pitchFamily="0" charset="0"/>
                <a:ea typeface="宋体" pitchFamily="0" charset="0"/>
                <a:cs typeface="Trebuchet MS" pitchFamily="0" charset="0"/>
              </a:rPr>
              <a:t>A dataset in Excel is a range of cells in a worksheet that contains data for analysis. Datasets can be in Excel (.xlsx) or Comma Separated Values (CSV) format. </a:t>
            </a:r>
            <a:endParaRPr lang="en-US" altLang="zh-CN" sz="4800" b="0" i="0" u="none" strike="noStrike" kern="0" cap="none" spc="0" baseline="0">
              <a:solidFill>
                <a:schemeClr val="tx1"/>
              </a:solidFill>
              <a:latin typeface="Trebuchet MS" pitchFamily="0" charset="0"/>
              <a:ea typeface="宋体" pitchFamily="0" charset="0"/>
              <a:cs typeface="Trebuchet MS" pitchFamily="0" charset="0"/>
            </a:endParaRPr>
          </a:p>
          <a:p>
            <a:pPr marL="0" indent="0" algn="l">
              <a:lnSpc>
                <a:spcPct val="100000"/>
              </a:lnSpc>
              <a:spcBef>
                <a:spcPts val="0"/>
              </a:spcBef>
              <a:spcAft>
                <a:spcPts val="0"/>
              </a:spcAft>
              <a:buNone/>
            </a:pPr>
            <a:endParaRPr lang="zh-CN" altLang="en-US" sz="4800" b="0"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9969725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7"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9" name="曲线"/>
          <p:cNvSpPr>
            <a:spLocks/>
          </p:cNvSpPr>
          <p:nvPr/>
        </p:nvSpPr>
        <p:spPr>
          <a:xfrm rot="0">
            <a:off x="2496055" y="1269033"/>
            <a:ext cx="7703882" cy="561591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2"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2571752" y="840251"/>
            <a:ext cx="7851457" cy="6092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The other day at work a colleague who had recently joined the Finance organisation asked me on how she could get a wow from her senior manager by showing some insights never thought of and get appreciated for what she bought to the table. She also told me that she had done some finance number crunching and got some data out of our convoluted system and now she wanted help with what to do with the data. Now in a MNC that is always the confusion, you end up tending to go back to the same analysis that you were taught to do by someone else without understanding the relevance of it. </a:t>
            </a: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3243851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215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2024-09-03T03:26:16Z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