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Be Vietnam" panose="020B0604020202020204" charset="0"/>
      <p:regular r:id="rId23"/>
    </p:embeddedFont>
    <p:embeddedFont>
      <p:font typeface="Be Vietnam Ultra-Bold" panose="020B0604020202020204" charset="0"/>
      <p:regular r:id="rId24"/>
    </p:embeddedFont>
    <p:embeddedFont>
      <p:font typeface="Canva Sans" panose="020B0604020202020204" charset="0"/>
      <p:regular r:id="rId25"/>
    </p:embeddedFont>
    <p:embeddedFont>
      <p:font typeface="Canva Sans Bold" panose="020B0604020202020204" charset="0"/>
      <p:regular r:id="rId26"/>
    </p:embeddedFont>
    <p:embeddedFont>
      <p:font typeface="Hind Siliguri" panose="020B0502040204020203" pitchFamily="2" charset="0"/>
      <p:regular r:id="rId27"/>
    </p:embeddedFont>
    <p:embeddedFont>
      <p:font typeface="TT Chocolates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9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1689571">
            <a:off x="12939732" y="-1577438"/>
            <a:ext cx="3086100" cy="7144088"/>
            <a:chOff x="0" y="0"/>
            <a:chExt cx="812800" cy="1881571"/>
          </a:xfrm>
        </p:grpSpPr>
        <p:sp>
          <p:nvSpPr>
            <p:cNvPr id="4" name="Freeform 4"/>
            <p:cNvSpPr/>
            <p:nvPr/>
          </p:nvSpPr>
          <p:spPr>
            <a:xfrm>
              <a:off x="0" y="0"/>
              <a:ext cx="812800" cy="1881571"/>
            </a:xfrm>
            <a:custGeom>
              <a:avLst/>
              <a:gdLst/>
              <a:ahLst/>
              <a:cxnLst/>
              <a:rect l="l" t="t" r="r" b="b"/>
              <a:pathLst>
                <a:path w="812800" h="1881571">
                  <a:moveTo>
                    <a:pt x="0" y="0"/>
                  </a:moveTo>
                  <a:lnTo>
                    <a:pt x="812800" y="0"/>
                  </a:lnTo>
                  <a:lnTo>
                    <a:pt x="812800" y="1881571"/>
                  </a:lnTo>
                  <a:lnTo>
                    <a:pt x="0" y="1881571"/>
                  </a:lnTo>
                  <a:close/>
                </a:path>
              </a:pathLst>
            </a:custGeom>
            <a:solidFill>
              <a:srgbClr val="FF0000"/>
            </a:solidFill>
          </p:spPr>
        </p:sp>
        <p:sp>
          <p:nvSpPr>
            <p:cNvPr id="5" name="TextBox 5"/>
            <p:cNvSpPr txBox="1"/>
            <p:nvPr/>
          </p:nvSpPr>
          <p:spPr>
            <a:xfrm>
              <a:off x="0" y="-47625"/>
              <a:ext cx="812800" cy="1929196"/>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flipV="1">
            <a:off x="12060474" y="0"/>
            <a:ext cx="7026757" cy="11202077"/>
          </a:xfrm>
          <a:custGeom>
            <a:avLst/>
            <a:gdLst/>
            <a:ahLst/>
            <a:cxnLst/>
            <a:rect l="l" t="t" r="r" b="b"/>
            <a:pathLst>
              <a:path w="7026757" h="11202077">
                <a:moveTo>
                  <a:pt x="0" y="11202077"/>
                </a:moveTo>
                <a:lnTo>
                  <a:pt x="7026757" y="11202077"/>
                </a:lnTo>
                <a:lnTo>
                  <a:pt x="7026757" y="0"/>
                </a:lnTo>
                <a:lnTo>
                  <a:pt x="0" y="0"/>
                </a:lnTo>
                <a:lnTo>
                  <a:pt x="0" y="11202077"/>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255401" y="3142464"/>
            <a:ext cx="11132996" cy="4352505"/>
            <a:chOff x="0" y="0"/>
            <a:chExt cx="3498255" cy="1367662"/>
          </a:xfrm>
        </p:grpSpPr>
        <p:sp>
          <p:nvSpPr>
            <p:cNvPr id="8" name="Freeform 8"/>
            <p:cNvSpPr/>
            <p:nvPr/>
          </p:nvSpPr>
          <p:spPr>
            <a:xfrm>
              <a:off x="0" y="0"/>
              <a:ext cx="3498255" cy="1367661"/>
            </a:xfrm>
            <a:custGeom>
              <a:avLst/>
              <a:gdLst/>
              <a:ahLst/>
              <a:cxnLst/>
              <a:rect l="l" t="t" r="r" b="b"/>
              <a:pathLst>
                <a:path w="3498255" h="1367661">
                  <a:moveTo>
                    <a:pt x="9736" y="0"/>
                  </a:moveTo>
                  <a:lnTo>
                    <a:pt x="3488519" y="0"/>
                  </a:lnTo>
                  <a:cubicBezTo>
                    <a:pt x="3493896" y="0"/>
                    <a:pt x="3498255" y="4359"/>
                    <a:pt x="3498255" y="9736"/>
                  </a:cubicBezTo>
                  <a:lnTo>
                    <a:pt x="3498255" y="1357926"/>
                  </a:lnTo>
                  <a:cubicBezTo>
                    <a:pt x="3498255" y="1363303"/>
                    <a:pt x="3493896" y="1367661"/>
                    <a:pt x="3488519" y="1367661"/>
                  </a:cubicBezTo>
                  <a:lnTo>
                    <a:pt x="9736" y="1367661"/>
                  </a:lnTo>
                  <a:cubicBezTo>
                    <a:pt x="4359" y="1367661"/>
                    <a:pt x="0" y="1363303"/>
                    <a:pt x="0" y="135792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id="9" name="TextBox 9"/>
            <p:cNvSpPr txBox="1"/>
            <p:nvPr/>
          </p:nvSpPr>
          <p:spPr>
            <a:xfrm>
              <a:off x="0" y="-47625"/>
              <a:ext cx="3498255" cy="1415287"/>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2195502" y="3672267"/>
            <a:ext cx="8869647" cy="1541675"/>
          </a:xfrm>
          <a:prstGeom prst="rect">
            <a:avLst/>
          </a:prstGeom>
        </p:spPr>
        <p:txBody>
          <a:bodyPr lIns="0" tIns="0" rIns="0" bIns="0" rtlCol="0" anchor="t">
            <a:spAutoFit/>
          </a:bodyPr>
          <a:lstStyle/>
          <a:p>
            <a:pPr algn="l">
              <a:lnSpc>
                <a:spcPts val="12675"/>
              </a:lnSpc>
              <a:spcBef>
                <a:spcPct val="0"/>
              </a:spcBef>
            </a:pPr>
            <a:r>
              <a:rPr lang="en-US" sz="9054">
                <a:solidFill>
                  <a:srgbClr val="FF0000"/>
                </a:solidFill>
                <a:latin typeface="Hind Siliguri"/>
                <a:ea typeface="Hind Siliguri"/>
                <a:cs typeface="Hind Siliguri"/>
                <a:sym typeface="Hind Siliguri"/>
              </a:rPr>
              <a:t>RED</a:t>
            </a:r>
            <a:r>
              <a:rPr lang="en-US" sz="9054">
                <a:solidFill>
                  <a:srgbClr val="33326B"/>
                </a:solidFill>
                <a:latin typeface="Hind Siliguri"/>
                <a:ea typeface="Hind Siliguri"/>
                <a:cs typeface="Hind Siliguri"/>
                <a:sym typeface="Hind Siliguri"/>
              </a:rPr>
              <a:t>-</a:t>
            </a:r>
            <a:r>
              <a:rPr lang="en-US" sz="9054">
                <a:solidFill>
                  <a:srgbClr val="000000"/>
                </a:solidFill>
                <a:latin typeface="Hind Siliguri"/>
                <a:ea typeface="Hind Siliguri"/>
                <a:cs typeface="Hind Siliguri"/>
                <a:sym typeface="Hind Siliguri"/>
              </a:rPr>
              <a:t>BLACK</a:t>
            </a:r>
          </a:p>
        </p:txBody>
      </p:sp>
      <p:sp>
        <p:nvSpPr>
          <p:cNvPr id="11" name="TextBox 11"/>
          <p:cNvSpPr txBox="1"/>
          <p:nvPr/>
        </p:nvSpPr>
        <p:spPr>
          <a:xfrm>
            <a:off x="1255401" y="4848225"/>
            <a:ext cx="8869647" cy="2605509"/>
          </a:xfrm>
          <a:prstGeom prst="rect">
            <a:avLst/>
          </a:prstGeom>
        </p:spPr>
        <p:txBody>
          <a:bodyPr lIns="0" tIns="0" rIns="0" bIns="0" rtlCol="0" anchor="t">
            <a:spAutoFit/>
          </a:bodyPr>
          <a:lstStyle/>
          <a:p>
            <a:pPr algn="ctr">
              <a:lnSpc>
                <a:spcPts val="21239"/>
              </a:lnSpc>
              <a:spcBef>
                <a:spcPct val="0"/>
              </a:spcBef>
            </a:pPr>
            <a:r>
              <a:rPr lang="en-US" sz="15170" b="1">
                <a:solidFill>
                  <a:srgbClr val="000000"/>
                </a:solidFill>
                <a:latin typeface="TT Chocolates Bold"/>
                <a:ea typeface="TT Chocolates Bold"/>
                <a:cs typeface="TT Chocolates Bold"/>
                <a:sym typeface="TT Chocolates Bold"/>
              </a:rPr>
              <a:t>TREES</a:t>
            </a:r>
          </a:p>
        </p:txBody>
      </p:sp>
      <p:sp>
        <p:nvSpPr>
          <p:cNvPr id="12" name="TextBox 12"/>
          <p:cNvSpPr txBox="1"/>
          <p:nvPr/>
        </p:nvSpPr>
        <p:spPr>
          <a:xfrm>
            <a:off x="3948773" y="7876392"/>
            <a:ext cx="2873127"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000000"/>
                </a:solidFill>
                <a:latin typeface="Canva Sans Bold"/>
                <a:ea typeface="Canva Sans Bold"/>
                <a:cs typeface="Canva Sans Bold"/>
                <a:sym typeface="Canva Sans Bold"/>
              </a:rPr>
              <a:t>Group 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8" name="Group 18"/>
          <p:cNvGrpSpPr/>
          <p:nvPr/>
        </p:nvGrpSpPr>
        <p:grpSpPr>
          <a:xfrm>
            <a:off x="2091636" y="3148115"/>
            <a:ext cx="1500188" cy="150018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21" name="TextBox 21"/>
          <p:cNvSpPr txBox="1"/>
          <p:nvPr/>
        </p:nvSpPr>
        <p:spPr>
          <a:xfrm>
            <a:off x="2482743" y="416996"/>
            <a:ext cx="10464451" cy="866414"/>
          </a:xfrm>
          <a:prstGeom prst="rect">
            <a:avLst/>
          </a:prstGeom>
        </p:spPr>
        <p:txBody>
          <a:bodyPr lIns="0" tIns="0" rIns="0" bIns="0" rtlCol="0" anchor="t">
            <a:spAutoFit/>
          </a:bodyPr>
          <a:lstStyle/>
          <a:p>
            <a:pPr algn="l">
              <a:lnSpc>
                <a:spcPts val="6932"/>
              </a:lnSpc>
            </a:pPr>
            <a:r>
              <a:rPr lang="en-US" sz="5729" b="1">
                <a:solidFill>
                  <a:srgbClr val="01003B"/>
                </a:solidFill>
                <a:latin typeface="Be Vietnam Ultra-Bold"/>
                <a:ea typeface="Be Vietnam Ultra-Bold"/>
                <a:cs typeface="Be Vietnam Ultra-Bold"/>
                <a:sym typeface="Be Vietnam Ultra-Bold"/>
              </a:rPr>
              <a:t>SCENARIO 1: Z=ROOT</a:t>
            </a:r>
          </a:p>
        </p:txBody>
      </p:sp>
      <p:sp>
        <p:nvSpPr>
          <p:cNvPr id="22" name="TextBox 22"/>
          <p:cNvSpPr txBox="1"/>
          <p:nvPr/>
        </p:nvSpPr>
        <p:spPr>
          <a:xfrm>
            <a:off x="1837187" y="1634162"/>
            <a:ext cx="10340514" cy="1104378"/>
          </a:xfrm>
          <a:prstGeom prst="rect">
            <a:avLst/>
          </a:prstGeom>
        </p:spPr>
        <p:txBody>
          <a:bodyPr lIns="0" tIns="0" rIns="0" bIns="0" rtlCol="0" anchor="t">
            <a:spAutoFit/>
          </a:bodyPr>
          <a:lstStyle/>
          <a:p>
            <a:pPr algn="l">
              <a:lnSpc>
                <a:spcPts val="4483"/>
              </a:lnSpc>
            </a:pPr>
            <a:r>
              <a:rPr lang="en-US" sz="3202">
                <a:solidFill>
                  <a:srgbClr val="000000"/>
                </a:solidFill>
                <a:latin typeface="Be Vietnam"/>
                <a:ea typeface="Be Vietnam"/>
                <a:cs typeface="Be Vietnam"/>
                <a:sym typeface="Be Vietnam"/>
              </a:rPr>
              <a:t>When the inserted node (Z) is the root,to correct the violation, you recolour it to black.</a:t>
            </a:r>
          </a:p>
        </p:txBody>
      </p:sp>
      <p:sp>
        <p:nvSpPr>
          <p:cNvPr id="23" name="AutoShape 23"/>
          <p:cNvSpPr/>
          <p:nvPr/>
        </p:nvSpPr>
        <p:spPr>
          <a:xfrm>
            <a:off x="4301092" y="3855346"/>
            <a:ext cx="2024184" cy="0"/>
          </a:xfrm>
          <a:prstGeom prst="line">
            <a:avLst/>
          </a:prstGeom>
          <a:ln w="85725" cap="flat">
            <a:solidFill>
              <a:srgbClr val="000000"/>
            </a:solidFill>
            <a:prstDash val="solid"/>
            <a:headEnd type="none" w="sm" len="sm"/>
            <a:tailEnd type="arrow" w="med" len="sm"/>
          </a:ln>
        </p:spPr>
      </p:sp>
      <p:grpSp>
        <p:nvGrpSpPr>
          <p:cNvPr id="24" name="Group 24"/>
          <p:cNvGrpSpPr/>
          <p:nvPr/>
        </p:nvGrpSpPr>
        <p:grpSpPr>
          <a:xfrm>
            <a:off x="7030126" y="3166502"/>
            <a:ext cx="1500188" cy="1500188"/>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6" name="TextBox 26"/>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27" name="TextBox 27"/>
          <p:cNvSpPr txBox="1"/>
          <p:nvPr/>
        </p:nvSpPr>
        <p:spPr>
          <a:xfrm>
            <a:off x="2683079" y="3407036"/>
            <a:ext cx="317302"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FFFFFF"/>
                </a:solidFill>
                <a:latin typeface="Canva Sans Bold"/>
                <a:ea typeface="Canva Sans Bold"/>
                <a:cs typeface="Canva Sans Bold"/>
                <a:sym typeface="Canva Sans Bold"/>
              </a:rPr>
              <a:t>z</a:t>
            </a:r>
          </a:p>
        </p:txBody>
      </p:sp>
      <p:sp>
        <p:nvSpPr>
          <p:cNvPr id="28" name="TextBox 28"/>
          <p:cNvSpPr txBox="1"/>
          <p:nvPr/>
        </p:nvSpPr>
        <p:spPr>
          <a:xfrm>
            <a:off x="7630201" y="3364173"/>
            <a:ext cx="317302"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FFFFFF"/>
                </a:solidFill>
                <a:latin typeface="Canva Sans Bold"/>
                <a:ea typeface="Canva Sans Bold"/>
                <a:cs typeface="Canva Sans Bold"/>
                <a:sym typeface="Canva Sans Bold"/>
              </a:rPr>
              <a:t>z</a:t>
            </a:r>
          </a:p>
        </p:txBody>
      </p:sp>
      <p:sp>
        <p:nvSpPr>
          <p:cNvPr id="29" name="TextBox 29"/>
          <p:cNvSpPr txBox="1"/>
          <p:nvPr/>
        </p:nvSpPr>
        <p:spPr>
          <a:xfrm>
            <a:off x="8736183" y="4294131"/>
            <a:ext cx="10258582" cy="849369"/>
          </a:xfrm>
          <a:prstGeom prst="rect">
            <a:avLst/>
          </a:prstGeom>
        </p:spPr>
        <p:txBody>
          <a:bodyPr lIns="0" tIns="0" rIns="0" bIns="0" rtlCol="0" anchor="t">
            <a:spAutoFit/>
          </a:bodyPr>
          <a:lstStyle/>
          <a:p>
            <a:pPr algn="l">
              <a:lnSpc>
                <a:spcPts val="6796"/>
              </a:lnSpc>
            </a:pPr>
            <a:r>
              <a:rPr lang="en-US" sz="5616" b="1">
                <a:solidFill>
                  <a:srgbClr val="01003B"/>
                </a:solidFill>
                <a:latin typeface="Be Vietnam Ultra-Bold"/>
                <a:ea typeface="Be Vietnam Ultra-Bold"/>
                <a:cs typeface="Be Vietnam Ultra-Bold"/>
                <a:sym typeface="Be Vietnam Ultra-Bold"/>
              </a:rPr>
              <a:t>SCENARIO 2: Z.UNCLE= RED</a:t>
            </a:r>
          </a:p>
        </p:txBody>
      </p:sp>
      <p:sp>
        <p:nvSpPr>
          <p:cNvPr id="30" name="TextBox 30"/>
          <p:cNvSpPr txBox="1"/>
          <p:nvPr/>
        </p:nvSpPr>
        <p:spPr>
          <a:xfrm>
            <a:off x="7970262" y="5193835"/>
            <a:ext cx="10340514" cy="1104378"/>
          </a:xfrm>
          <a:prstGeom prst="rect">
            <a:avLst/>
          </a:prstGeom>
        </p:spPr>
        <p:txBody>
          <a:bodyPr lIns="0" tIns="0" rIns="0" bIns="0" rtlCol="0" anchor="t">
            <a:spAutoFit/>
          </a:bodyPr>
          <a:lstStyle/>
          <a:p>
            <a:pPr algn="l">
              <a:lnSpc>
                <a:spcPts val="4483"/>
              </a:lnSpc>
            </a:pPr>
            <a:r>
              <a:rPr lang="en-US" sz="3202">
                <a:solidFill>
                  <a:srgbClr val="000000"/>
                </a:solidFill>
                <a:latin typeface="Be Vietnam"/>
                <a:ea typeface="Be Vietnam"/>
                <a:cs typeface="Be Vietnam"/>
                <a:sym typeface="Be Vietnam"/>
              </a:rPr>
              <a:t>When Z’s uncle is red, you recolour Z’s grand parent, parent and the uncle as well.</a:t>
            </a:r>
          </a:p>
        </p:txBody>
      </p:sp>
      <p:grpSp>
        <p:nvGrpSpPr>
          <p:cNvPr id="31" name="Group 31"/>
          <p:cNvGrpSpPr/>
          <p:nvPr/>
        </p:nvGrpSpPr>
        <p:grpSpPr>
          <a:xfrm>
            <a:off x="5025284" y="6745003"/>
            <a:ext cx="802447" cy="80244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3" name="TextBox 33"/>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34" name="Group 34"/>
          <p:cNvGrpSpPr/>
          <p:nvPr/>
        </p:nvGrpSpPr>
        <p:grpSpPr>
          <a:xfrm>
            <a:off x="5426508" y="9484553"/>
            <a:ext cx="802447" cy="80244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36" name="TextBox 36"/>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37" name="Group 37"/>
          <p:cNvGrpSpPr/>
          <p:nvPr/>
        </p:nvGrpSpPr>
        <p:grpSpPr>
          <a:xfrm>
            <a:off x="6087956" y="8192556"/>
            <a:ext cx="802447" cy="802447"/>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39" name="TextBox 39"/>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40" name="Group 40"/>
          <p:cNvGrpSpPr/>
          <p:nvPr/>
        </p:nvGrpSpPr>
        <p:grpSpPr>
          <a:xfrm>
            <a:off x="3889417" y="8114701"/>
            <a:ext cx="802447" cy="80244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42" name="TextBox 42"/>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43" name="AutoShape 43"/>
          <p:cNvSpPr/>
          <p:nvPr/>
        </p:nvSpPr>
        <p:spPr>
          <a:xfrm flipH="1">
            <a:off x="4290641" y="7400748"/>
            <a:ext cx="923944" cy="713954"/>
          </a:xfrm>
          <a:prstGeom prst="line">
            <a:avLst/>
          </a:prstGeom>
          <a:ln w="28575" cap="flat">
            <a:solidFill>
              <a:srgbClr val="000000"/>
            </a:solidFill>
            <a:prstDash val="solid"/>
            <a:headEnd type="none" w="sm" len="sm"/>
            <a:tailEnd type="none" w="sm" len="sm"/>
          </a:ln>
        </p:spPr>
      </p:sp>
      <p:sp>
        <p:nvSpPr>
          <p:cNvPr id="44" name="AutoShape 44"/>
          <p:cNvSpPr/>
          <p:nvPr/>
        </p:nvSpPr>
        <p:spPr>
          <a:xfrm flipH="1">
            <a:off x="5827731" y="8995003"/>
            <a:ext cx="661448" cy="489550"/>
          </a:xfrm>
          <a:prstGeom prst="line">
            <a:avLst/>
          </a:prstGeom>
          <a:ln w="28575" cap="flat">
            <a:solidFill>
              <a:srgbClr val="000000"/>
            </a:solidFill>
            <a:prstDash val="solid"/>
            <a:headEnd type="none" w="sm" len="sm"/>
            <a:tailEnd type="none" w="sm" len="sm"/>
          </a:ln>
        </p:spPr>
      </p:sp>
      <p:sp>
        <p:nvSpPr>
          <p:cNvPr id="45" name="AutoShape 45"/>
          <p:cNvSpPr/>
          <p:nvPr/>
        </p:nvSpPr>
        <p:spPr>
          <a:xfrm flipH="1" flipV="1">
            <a:off x="5621973" y="7410663"/>
            <a:ext cx="867206" cy="781893"/>
          </a:xfrm>
          <a:prstGeom prst="line">
            <a:avLst/>
          </a:prstGeom>
          <a:ln w="28575" cap="flat">
            <a:solidFill>
              <a:srgbClr val="000000"/>
            </a:solidFill>
            <a:prstDash val="solid"/>
            <a:headEnd type="none" w="sm" len="sm"/>
            <a:tailEnd type="none" w="sm" len="sm"/>
          </a:ln>
        </p:spPr>
      </p:sp>
      <p:sp>
        <p:nvSpPr>
          <p:cNvPr id="46" name="TextBox 46"/>
          <p:cNvSpPr txBox="1"/>
          <p:nvPr/>
        </p:nvSpPr>
        <p:spPr>
          <a:xfrm>
            <a:off x="4290641" y="6270601"/>
            <a:ext cx="1892252"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000000"/>
                </a:solidFill>
                <a:latin typeface="Canva Sans"/>
                <a:ea typeface="Canva Sans"/>
                <a:cs typeface="Canva Sans"/>
                <a:sym typeface="Canva Sans"/>
              </a:rPr>
              <a:t>grand parent</a:t>
            </a:r>
          </a:p>
        </p:txBody>
      </p:sp>
      <p:sp>
        <p:nvSpPr>
          <p:cNvPr id="47" name="TextBox 47"/>
          <p:cNvSpPr txBox="1"/>
          <p:nvPr/>
        </p:nvSpPr>
        <p:spPr>
          <a:xfrm>
            <a:off x="6403155" y="7499825"/>
            <a:ext cx="974496"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000000"/>
                </a:solidFill>
                <a:latin typeface="Canva Sans"/>
                <a:ea typeface="Canva Sans"/>
                <a:cs typeface="Canva Sans"/>
                <a:sym typeface="Canva Sans"/>
              </a:rPr>
              <a:t>parent</a:t>
            </a:r>
          </a:p>
        </p:txBody>
      </p:sp>
      <p:sp>
        <p:nvSpPr>
          <p:cNvPr id="48" name="TextBox 48"/>
          <p:cNvSpPr txBox="1"/>
          <p:nvPr/>
        </p:nvSpPr>
        <p:spPr>
          <a:xfrm>
            <a:off x="5322518" y="6918589"/>
            <a:ext cx="207979"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B</a:t>
            </a:r>
          </a:p>
        </p:txBody>
      </p:sp>
      <p:sp>
        <p:nvSpPr>
          <p:cNvPr id="49" name="TextBox 49"/>
          <p:cNvSpPr txBox="1"/>
          <p:nvPr/>
        </p:nvSpPr>
        <p:spPr>
          <a:xfrm>
            <a:off x="4175804" y="8288288"/>
            <a:ext cx="229674"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D</a:t>
            </a:r>
          </a:p>
        </p:txBody>
      </p:sp>
      <p:sp>
        <p:nvSpPr>
          <p:cNvPr id="50" name="TextBox 50"/>
          <p:cNvSpPr txBox="1"/>
          <p:nvPr/>
        </p:nvSpPr>
        <p:spPr>
          <a:xfrm>
            <a:off x="6403155" y="8366143"/>
            <a:ext cx="203077"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A</a:t>
            </a:r>
          </a:p>
        </p:txBody>
      </p:sp>
      <p:sp>
        <p:nvSpPr>
          <p:cNvPr id="51" name="TextBox 51"/>
          <p:cNvSpPr txBox="1"/>
          <p:nvPr/>
        </p:nvSpPr>
        <p:spPr>
          <a:xfrm>
            <a:off x="5741943" y="9678088"/>
            <a:ext cx="171577"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Z</a:t>
            </a:r>
          </a:p>
        </p:txBody>
      </p:sp>
      <p:sp>
        <p:nvSpPr>
          <p:cNvPr id="52" name="AutoShape 52"/>
          <p:cNvSpPr/>
          <p:nvPr/>
        </p:nvSpPr>
        <p:spPr>
          <a:xfrm>
            <a:off x="7630201" y="8558788"/>
            <a:ext cx="1706883" cy="0"/>
          </a:xfrm>
          <a:prstGeom prst="line">
            <a:avLst/>
          </a:prstGeom>
          <a:ln w="85725" cap="flat">
            <a:solidFill>
              <a:srgbClr val="000000"/>
            </a:solidFill>
            <a:prstDash val="solid"/>
            <a:headEnd type="none" w="sm" len="sm"/>
            <a:tailEnd type="arrow" w="med" len="sm"/>
          </a:ln>
        </p:spPr>
      </p:sp>
      <p:sp>
        <p:nvSpPr>
          <p:cNvPr id="53" name="TextBox 53"/>
          <p:cNvSpPr txBox="1"/>
          <p:nvPr/>
        </p:nvSpPr>
        <p:spPr>
          <a:xfrm>
            <a:off x="2683079" y="8366143"/>
            <a:ext cx="840781"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000000"/>
                </a:solidFill>
                <a:latin typeface="Canva Sans"/>
                <a:ea typeface="Canva Sans"/>
                <a:cs typeface="Canva Sans"/>
                <a:sym typeface="Canva Sans"/>
              </a:rPr>
              <a:t>Uncle</a:t>
            </a:r>
          </a:p>
        </p:txBody>
      </p:sp>
      <p:grpSp>
        <p:nvGrpSpPr>
          <p:cNvPr id="54" name="Group 54"/>
          <p:cNvGrpSpPr/>
          <p:nvPr/>
        </p:nvGrpSpPr>
        <p:grpSpPr>
          <a:xfrm>
            <a:off x="11711451" y="6884015"/>
            <a:ext cx="725357" cy="725357"/>
            <a:chOff x="0" y="0"/>
            <a:chExt cx="812800" cy="812800"/>
          </a:xfrm>
        </p:grpSpPr>
        <p:sp>
          <p:nvSpPr>
            <p:cNvPr id="55" name="Freeform 5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56" name="TextBox 56"/>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57" name="Group 57"/>
          <p:cNvGrpSpPr/>
          <p:nvPr/>
        </p:nvGrpSpPr>
        <p:grpSpPr>
          <a:xfrm>
            <a:off x="12074129" y="9360379"/>
            <a:ext cx="725357" cy="725357"/>
            <a:chOff x="0" y="0"/>
            <a:chExt cx="812800" cy="812800"/>
          </a:xfrm>
        </p:grpSpPr>
        <p:sp>
          <p:nvSpPr>
            <p:cNvPr id="58" name="Freeform 5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59" name="TextBox 59"/>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60" name="Group 60"/>
          <p:cNvGrpSpPr/>
          <p:nvPr/>
        </p:nvGrpSpPr>
        <p:grpSpPr>
          <a:xfrm>
            <a:off x="12672033" y="8192503"/>
            <a:ext cx="725357" cy="725357"/>
            <a:chOff x="0" y="0"/>
            <a:chExt cx="812800" cy="812800"/>
          </a:xfrm>
        </p:grpSpPr>
        <p:sp>
          <p:nvSpPr>
            <p:cNvPr id="61" name="Freeform 6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62" name="TextBox 62"/>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63" name="Group 63"/>
          <p:cNvGrpSpPr/>
          <p:nvPr/>
        </p:nvGrpSpPr>
        <p:grpSpPr>
          <a:xfrm>
            <a:off x="10684706" y="8122128"/>
            <a:ext cx="725357" cy="725357"/>
            <a:chOff x="0" y="0"/>
            <a:chExt cx="812800" cy="812800"/>
          </a:xfrm>
        </p:grpSpPr>
        <p:sp>
          <p:nvSpPr>
            <p:cNvPr id="64" name="Freeform 6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65" name="TextBox 65"/>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66" name="AutoShape 66"/>
          <p:cNvSpPr/>
          <p:nvPr/>
        </p:nvSpPr>
        <p:spPr>
          <a:xfrm flipH="1">
            <a:off x="11047384" y="7476763"/>
            <a:ext cx="835182" cy="645365"/>
          </a:xfrm>
          <a:prstGeom prst="line">
            <a:avLst/>
          </a:prstGeom>
          <a:ln w="28575" cap="flat">
            <a:solidFill>
              <a:srgbClr val="000000"/>
            </a:solidFill>
            <a:prstDash val="solid"/>
            <a:headEnd type="none" w="sm" len="sm"/>
            <a:tailEnd type="none" w="sm" len="sm"/>
          </a:ln>
        </p:spPr>
      </p:sp>
      <p:sp>
        <p:nvSpPr>
          <p:cNvPr id="67" name="AutoShape 67"/>
          <p:cNvSpPr/>
          <p:nvPr/>
        </p:nvSpPr>
        <p:spPr>
          <a:xfrm flipH="1">
            <a:off x="12436808" y="8917860"/>
            <a:ext cx="597904" cy="442519"/>
          </a:xfrm>
          <a:prstGeom prst="line">
            <a:avLst/>
          </a:prstGeom>
          <a:ln w="28575" cap="flat">
            <a:solidFill>
              <a:srgbClr val="000000"/>
            </a:solidFill>
            <a:prstDash val="solid"/>
            <a:headEnd type="none" w="sm" len="sm"/>
            <a:tailEnd type="none" w="sm" len="sm"/>
          </a:ln>
        </p:spPr>
      </p:sp>
      <p:sp>
        <p:nvSpPr>
          <p:cNvPr id="68" name="AutoShape 68"/>
          <p:cNvSpPr/>
          <p:nvPr/>
        </p:nvSpPr>
        <p:spPr>
          <a:xfrm flipH="1" flipV="1">
            <a:off x="12250817" y="7485726"/>
            <a:ext cx="783895" cy="706777"/>
          </a:xfrm>
          <a:prstGeom prst="line">
            <a:avLst/>
          </a:prstGeom>
          <a:ln w="28575" cap="flat">
            <a:solidFill>
              <a:srgbClr val="000000"/>
            </a:solidFill>
            <a:prstDash val="solid"/>
            <a:headEnd type="none" w="sm" len="sm"/>
            <a:tailEnd type="none" w="sm" len="sm"/>
          </a:ln>
        </p:spPr>
      </p:sp>
      <p:sp>
        <p:nvSpPr>
          <p:cNvPr id="69" name="TextBox 69"/>
          <p:cNvSpPr txBox="1"/>
          <p:nvPr/>
        </p:nvSpPr>
        <p:spPr>
          <a:xfrm>
            <a:off x="11047384" y="6460137"/>
            <a:ext cx="1710466" cy="363537"/>
          </a:xfrm>
          <a:prstGeom prst="rect">
            <a:avLst/>
          </a:prstGeom>
        </p:spPr>
        <p:txBody>
          <a:bodyPr lIns="0" tIns="0" rIns="0" bIns="0" rtlCol="0" anchor="t">
            <a:spAutoFit/>
          </a:bodyPr>
          <a:lstStyle/>
          <a:p>
            <a:pPr marL="0" lvl="0" indent="0" algn="ctr">
              <a:lnSpc>
                <a:spcPts val="3015"/>
              </a:lnSpc>
              <a:spcBef>
                <a:spcPct val="0"/>
              </a:spcBef>
            </a:pPr>
            <a:r>
              <a:rPr lang="en-US" sz="2153">
                <a:solidFill>
                  <a:srgbClr val="000000"/>
                </a:solidFill>
                <a:latin typeface="Canva Sans"/>
                <a:ea typeface="Canva Sans"/>
                <a:cs typeface="Canva Sans"/>
                <a:sym typeface="Canva Sans"/>
              </a:rPr>
              <a:t>grand parent</a:t>
            </a:r>
          </a:p>
        </p:txBody>
      </p:sp>
      <p:sp>
        <p:nvSpPr>
          <p:cNvPr id="70" name="TextBox 70"/>
          <p:cNvSpPr txBox="1"/>
          <p:nvPr/>
        </p:nvSpPr>
        <p:spPr>
          <a:xfrm>
            <a:off x="12956951" y="7571272"/>
            <a:ext cx="880877" cy="363537"/>
          </a:xfrm>
          <a:prstGeom prst="rect">
            <a:avLst/>
          </a:prstGeom>
        </p:spPr>
        <p:txBody>
          <a:bodyPr lIns="0" tIns="0" rIns="0" bIns="0" rtlCol="0" anchor="t">
            <a:spAutoFit/>
          </a:bodyPr>
          <a:lstStyle/>
          <a:p>
            <a:pPr marL="0" lvl="0" indent="0" algn="ctr">
              <a:lnSpc>
                <a:spcPts val="3015"/>
              </a:lnSpc>
              <a:spcBef>
                <a:spcPct val="0"/>
              </a:spcBef>
            </a:pPr>
            <a:r>
              <a:rPr lang="en-US" sz="2153">
                <a:solidFill>
                  <a:srgbClr val="000000"/>
                </a:solidFill>
                <a:latin typeface="Canva Sans"/>
                <a:ea typeface="Canva Sans"/>
                <a:cs typeface="Canva Sans"/>
                <a:sym typeface="Canva Sans"/>
              </a:rPr>
              <a:t>parent</a:t>
            </a:r>
          </a:p>
        </p:txBody>
      </p:sp>
      <p:sp>
        <p:nvSpPr>
          <p:cNvPr id="71" name="TextBox 71"/>
          <p:cNvSpPr txBox="1"/>
          <p:nvPr/>
        </p:nvSpPr>
        <p:spPr>
          <a:xfrm>
            <a:off x="11980130" y="7045875"/>
            <a:ext cx="187998" cy="363537"/>
          </a:xfrm>
          <a:prstGeom prst="rect">
            <a:avLst/>
          </a:prstGeom>
        </p:spPr>
        <p:txBody>
          <a:bodyPr lIns="0" tIns="0" rIns="0" bIns="0" rtlCol="0" anchor="t">
            <a:spAutoFit/>
          </a:bodyPr>
          <a:lstStyle/>
          <a:p>
            <a:pPr marL="0" lvl="0" indent="0" algn="ctr">
              <a:lnSpc>
                <a:spcPts val="3015"/>
              </a:lnSpc>
              <a:spcBef>
                <a:spcPct val="0"/>
              </a:spcBef>
            </a:pPr>
            <a:r>
              <a:rPr lang="en-US" sz="2153">
                <a:solidFill>
                  <a:srgbClr val="FFFFFF"/>
                </a:solidFill>
                <a:latin typeface="Canva Sans"/>
                <a:ea typeface="Canva Sans"/>
                <a:cs typeface="Canva Sans"/>
                <a:sym typeface="Canva Sans"/>
              </a:rPr>
              <a:t>B</a:t>
            </a:r>
          </a:p>
        </p:txBody>
      </p:sp>
      <p:sp>
        <p:nvSpPr>
          <p:cNvPr id="72" name="TextBox 72"/>
          <p:cNvSpPr txBox="1"/>
          <p:nvPr/>
        </p:nvSpPr>
        <p:spPr>
          <a:xfrm>
            <a:off x="10943580" y="8283988"/>
            <a:ext cx="207609" cy="363537"/>
          </a:xfrm>
          <a:prstGeom prst="rect">
            <a:avLst/>
          </a:prstGeom>
        </p:spPr>
        <p:txBody>
          <a:bodyPr lIns="0" tIns="0" rIns="0" bIns="0" rtlCol="0" anchor="t">
            <a:spAutoFit/>
          </a:bodyPr>
          <a:lstStyle/>
          <a:p>
            <a:pPr marL="0" lvl="0" indent="0" algn="ctr">
              <a:lnSpc>
                <a:spcPts val="3015"/>
              </a:lnSpc>
              <a:spcBef>
                <a:spcPct val="0"/>
              </a:spcBef>
            </a:pPr>
            <a:r>
              <a:rPr lang="en-US" sz="2153">
                <a:solidFill>
                  <a:srgbClr val="FFFFFF"/>
                </a:solidFill>
                <a:latin typeface="Canva Sans"/>
                <a:ea typeface="Canva Sans"/>
                <a:cs typeface="Canva Sans"/>
                <a:sym typeface="Canva Sans"/>
              </a:rPr>
              <a:t>D</a:t>
            </a:r>
          </a:p>
        </p:txBody>
      </p:sp>
      <p:sp>
        <p:nvSpPr>
          <p:cNvPr id="73" name="TextBox 73"/>
          <p:cNvSpPr txBox="1"/>
          <p:nvPr/>
        </p:nvSpPr>
        <p:spPr>
          <a:xfrm>
            <a:off x="12956951" y="8354363"/>
            <a:ext cx="183567" cy="363537"/>
          </a:xfrm>
          <a:prstGeom prst="rect">
            <a:avLst/>
          </a:prstGeom>
        </p:spPr>
        <p:txBody>
          <a:bodyPr lIns="0" tIns="0" rIns="0" bIns="0" rtlCol="0" anchor="t">
            <a:spAutoFit/>
          </a:bodyPr>
          <a:lstStyle/>
          <a:p>
            <a:pPr marL="0" lvl="0" indent="0" algn="ctr">
              <a:lnSpc>
                <a:spcPts val="3015"/>
              </a:lnSpc>
              <a:spcBef>
                <a:spcPct val="0"/>
              </a:spcBef>
            </a:pPr>
            <a:r>
              <a:rPr lang="en-US" sz="2153">
                <a:solidFill>
                  <a:srgbClr val="FFFFFF"/>
                </a:solidFill>
                <a:latin typeface="Canva Sans"/>
                <a:ea typeface="Canva Sans"/>
                <a:cs typeface="Canva Sans"/>
                <a:sym typeface="Canva Sans"/>
              </a:rPr>
              <a:t>A</a:t>
            </a:r>
          </a:p>
        </p:txBody>
      </p:sp>
      <p:sp>
        <p:nvSpPr>
          <p:cNvPr id="74" name="TextBox 74"/>
          <p:cNvSpPr txBox="1"/>
          <p:nvPr/>
        </p:nvSpPr>
        <p:spPr>
          <a:xfrm>
            <a:off x="12359261" y="9540271"/>
            <a:ext cx="155094" cy="363537"/>
          </a:xfrm>
          <a:prstGeom prst="rect">
            <a:avLst/>
          </a:prstGeom>
        </p:spPr>
        <p:txBody>
          <a:bodyPr lIns="0" tIns="0" rIns="0" bIns="0" rtlCol="0" anchor="t">
            <a:spAutoFit/>
          </a:bodyPr>
          <a:lstStyle/>
          <a:p>
            <a:pPr marL="0" lvl="0" indent="0" algn="ctr">
              <a:lnSpc>
                <a:spcPts val="3015"/>
              </a:lnSpc>
              <a:spcBef>
                <a:spcPct val="0"/>
              </a:spcBef>
            </a:pPr>
            <a:r>
              <a:rPr lang="en-US" sz="2153">
                <a:solidFill>
                  <a:srgbClr val="FFFFFF"/>
                </a:solidFill>
                <a:latin typeface="Canva Sans"/>
                <a:ea typeface="Canva Sans"/>
                <a:cs typeface="Canva Sans"/>
                <a:sym typeface="Canva Sans"/>
              </a:rPr>
              <a:t>Z</a:t>
            </a:r>
          </a:p>
        </p:txBody>
      </p:sp>
      <p:sp>
        <p:nvSpPr>
          <p:cNvPr id="75" name="TextBox 75"/>
          <p:cNvSpPr txBox="1"/>
          <p:nvPr/>
        </p:nvSpPr>
        <p:spPr>
          <a:xfrm>
            <a:off x="10563576" y="8956903"/>
            <a:ext cx="760008" cy="363537"/>
          </a:xfrm>
          <a:prstGeom prst="rect">
            <a:avLst/>
          </a:prstGeom>
        </p:spPr>
        <p:txBody>
          <a:bodyPr lIns="0" tIns="0" rIns="0" bIns="0" rtlCol="0" anchor="t">
            <a:spAutoFit/>
          </a:bodyPr>
          <a:lstStyle/>
          <a:p>
            <a:pPr marL="0" lvl="0" indent="0" algn="ctr">
              <a:lnSpc>
                <a:spcPts val="3015"/>
              </a:lnSpc>
              <a:spcBef>
                <a:spcPct val="0"/>
              </a:spcBef>
            </a:pPr>
            <a:r>
              <a:rPr lang="en-US" sz="2153">
                <a:solidFill>
                  <a:srgbClr val="000000"/>
                </a:solidFill>
                <a:latin typeface="Canva Sans"/>
                <a:ea typeface="Canva Sans"/>
                <a:cs typeface="Canva Sans"/>
                <a:sym typeface="Canva Sans"/>
              </a:rPr>
              <a:t>Uncle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1837187" y="448681"/>
            <a:ext cx="12645448" cy="689573"/>
          </a:xfrm>
          <a:prstGeom prst="rect">
            <a:avLst/>
          </a:prstGeom>
        </p:spPr>
        <p:txBody>
          <a:bodyPr lIns="0" tIns="0" rIns="0" bIns="0" rtlCol="0" anchor="t">
            <a:spAutoFit/>
          </a:bodyPr>
          <a:lstStyle/>
          <a:p>
            <a:pPr algn="l">
              <a:lnSpc>
                <a:spcPts val="5480"/>
              </a:lnSpc>
            </a:pPr>
            <a:r>
              <a:rPr lang="en-US" sz="4529" b="1">
                <a:solidFill>
                  <a:srgbClr val="01003B"/>
                </a:solidFill>
                <a:latin typeface="Be Vietnam Ultra-Bold"/>
                <a:ea typeface="Be Vietnam Ultra-Bold"/>
                <a:cs typeface="Be Vietnam Ultra-Bold"/>
                <a:sym typeface="Be Vietnam Ultra-Bold"/>
              </a:rPr>
              <a:t>SCENARIO 3: Z.UNCLE=BLACK</a:t>
            </a:r>
            <a:r>
              <a:rPr lang="en-US" sz="4529">
                <a:solidFill>
                  <a:srgbClr val="01003B"/>
                </a:solidFill>
                <a:latin typeface="Be Vietnam"/>
                <a:ea typeface="Be Vietnam"/>
                <a:cs typeface="Be Vietnam"/>
                <a:sym typeface="Be Vietnam"/>
              </a:rPr>
              <a:t>(TRIANGLE)</a:t>
            </a:r>
          </a:p>
        </p:txBody>
      </p:sp>
      <p:sp>
        <p:nvSpPr>
          <p:cNvPr id="19" name="TextBox 19"/>
          <p:cNvSpPr txBox="1"/>
          <p:nvPr/>
        </p:nvSpPr>
        <p:spPr>
          <a:xfrm>
            <a:off x="1837187" y="1634162"/>
            <a:ext cx="10340514" cy="1668666"/>
          </a:xfrm>
          <a:prstGeom prst="rect">
            <a:avLst/>
          </a:prstGeom>
        </p:spPr>
        <p:txBody>
          <a:bodyPr lIns="0" tIns="0" rIns="0" bIns="0" rtlCol="0" anchor="t">
            <a:spAutoFit/>
          </a:bodyPr>
          <a:lstStyle/>
          <a:p>
            <a:pPr algn="l">
              <a:lnSpc>
                <a:spcPts val="4483"/>
              </a:lnSpc>
            </a:pPr>
            <a:r>
              <a:rPr lang="en-US" sz="3202">
                <a:solidFill>
                  <a:srgbClr val="000000"/>
                </a:solidFill>
                <a:latin typeface="Be Vietnam"/>
                <a:ea typeface="Be Vietnam"/>
                <a:cs typeface="Be Vietnam"/>
                <a:sym typeface="Be Vietnam"/>
              </a:rPr>
              <a:t>This is when Z’s parent and grand parent from a triangle. You fix violation by rotating Zs parent in the direction opposite Z</a:t>
            </a:r>
          </a:p>
        </p:txBody>
      </p:sp>
      <p:grpSp>
        <p:nvGrpSpPr>
          <p:cNvPr id="20" name="Group 20"/>
          <p:cNvGrpSpPr/>
          <p:nvPr/>
        </p:nvGrpSpPr>
        <p:grpSpPr>
          <a:xfrm>
            <a:off x="4551095" y="4067374"/>
            <a:ext cx="802447" cy="80244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3" name="Group 23"/>
          <p:cNvGrpSpPr/>
          <p:nvPr/>
        </p:nvGrpSpPr>
        <p:grpSpPr>
          <a:xfrm>
            <a:off x="4952318" y="6806924"/>
            <a:ext cx="802447" cy="80244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6" name="Group 26"/>
          <p:cNvGrpSpPr/>
          <p:nvPr/>
        </p:nvGrpSpPr>
        <p:grpSpPr>
          <a:xfrm>
            <a:off x="5613766" y="5514928"/>
            <a:ext cx="802447" cy="80244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28" name="TextBox 28"/>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9" name="Group 29"/>
          <p:cNvGrpSpPr/>
          <p:nvPr/>
        </p:nvGrpSpPr>
        <p:grpSpPr>
          <a:xfrm>
            <a:off x="3415228" y="5437073"/>
            <a:ext cx="802447" cy="80244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1" name="TextBox 31"/>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32" name="AutoShape 32"/>
          <p:cNvSpPr/>
          <p:nvPr/>
        </p:nvSpPr>
        <p:spPr>
          <a:xfrm flipH="1">
            <a:off x="3816452" y="4723119"/>
            <a:ext cx="923944" cy="713954"/>
          </a:xfrm>
          <a:prstGeom prst="line">
            <a:avLst/>
          </a:prstGeom>
          <a:ln w="28575" cap="flat">
            <a:solidFill>
              <a:srgbClr val="000000"/>
            </a:solidFill>
            <a:prstDash val="solid"/>
            <a:headEnd type="none" w="sm" len="sm"/>
            <a:tailEnd type="none" w="sm" len="sm"/>
          </a:ln>
        </p:spPr>
      </p:sp>
      <p:sp>
        <p:nvSpPr>
          <p:cNvPr id="33" name="AutoShape 33"/>
          <p:cNvSpPr/>
          <p:nvPr/>
        </p:nvSpPr>
        <p:spPr>
          <a:xfrm flipH="1">
            <a:off x="5353542" y="6317375"/>
            <a:ext cx="661448" cy="489550"/>
          </a:xfrm>
          <a:prstGeom prst="line">
            <a:avLst/>
          </a:prstGeom>
          <a:ln w="28575" cap="flat">
            <a:solidFill>
              <a:srgbClr val="000000"/>
            </a:solidFill>
            <a:prstDash val="solid"/>
            <a:headEnd type="none" w="sm" len="sm"/>
            <a:tailEnd type="none" w="sm" len="sm"/>
          </a:ln>
        </p:spPr>
      </p:sp>
      <p:sp>
        <p:nvSpPr>
          <p:cNvPr id="34" name="AutoShape 34"/>
          <p:cNvSpPr/>
          <p:nvPr/>
        </p:nvSpPr>
        <p:spPr>
          <a:xfrm flipH="1" flipV="1">
            <a:off x="5147784" y="4733035"/>
            <a:ext cx="867206" cy="781893"/>
          </a:xfrm>
          <a:prstGeom prst="line">
            <a:avLst/>
          </a:prstGeom>
          <a:ln w="28575" cap="flat">
            <a:solidFill>
              <a:srgbClr val="000000"/>
            </a:solidFill>
            <a:prstDash val="solid"/>
            <a:headEnd type="none" w="sm" len="sm"/>
            <a:tailEnd type="none" w="sm" len="sm"/>
          </a:ln>
        </p:spPr>
      </p:sp>
      <p:sp>
        <p:nvSpPr>
          <p:cNvPr id="35" name="TextBox 35"/>
          <p:cNvSpPr txBox="1"/>
          <p:nvPr/>
        </p:nvSpPr>
        <p:spPr>
          <a:xfrm>
            <a:off x="3816452" y="3592972"/>
            <a:ext cx="1892252"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000000"/>
                </a:solidFill>
                <a:latin typeface="Canva Sans"/>
                <a:ea typeface="Canva Sans"/>
                <a:cs typeface="Canva Sans"/>
                <a:sym typeface="Canva Sans"/>
              </a:rPr>
              <a:t>grand parent</a:t>
            </a:r>
          </a:p>
        </p:txBody>
      </p:sp>
      <p:sp>
        <p:nvSpPr>
          <p:cNvPr id="36" name="TextBox 36"/>
          <p:cNvSpPr txBox="1"/>
          <p:nvPr/>
        </p:nvSpPr>
        <p:spPr>
          <a:xfrm>
            <a:off x="5928965" y="4822196"/>
            <a:ext cx="974496"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000000"/>
                </a:solidFill>
                <a:latin typeface="Canva Sans"/>
                <a:ea typeface="Canva Sans"/>
                <a:cs typeface="Canva Sans"/>
                <a:sym typeface="Canva Sans"/>
              </a:rPr>
              <a:t>parent</a:t>
            </a:r>
          </a:p>
        </p:txBody>
      </p:sp>
      <p:sp>
        <p:nvSpPr>
          <p:cNvPr id="37" name="TextBox 37"/>
          <p:cNvSpPr txBox="1"/>
          <p:nvPr/>
        </p:nvSpPr>
        <p:spPr>
          <a:xfrm>
            <a:off x="4848329" y="4240961"/>
            <a:ext cx="207979"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B</a:t>
            </a:r>
          </a:p>
        </p:txBody>
      </p:sp>
      <p:sp>
        <p:nvSpPr>
          <p:cNvPr id="38" name="TextBox 38"/>
          <p:cNvSpPr txBox="1"/>
          <p:nvPr/>
        </p:nvSpPr>
        <p:spPr>
          <a:xfrm>
            <a:off x="3701615" y="5610660"/>
            <a:ext cx="229674"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D</a:t>
            </a:r>
          </a:p>
        </p:txBody>
      </p:sp>
      <p:sp>
        <p:nvSpPr>
          <p:cNvPr id="39" name="TextBox 39"/>
          <p:cNvSpPr txBox="1"/>
          <p:nvPr/>
        </p:nvSpPr>
        <p:spPr>
          <a:xfrm>
            <a:off x="5928965" y="5688514"/>
            <a:ext cx="203077"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A</a:t>
            </a:r>
          </a:p>
        </p:txBody>
      </p:sp>
      <p:sp>
        <p:nvSpPr>
          <p:cNvPr id="40" name="TextBox 40"/>
          <p:cNvSpPr txBox="1"/>
          <p:nvPr/>
        </p:nvSpPr>
        <p:spPr>
          <a:xfrm>
            <a:off x="5267753" y="7000459"/>
            <a:ext cx="171577"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Z</a:t>
            </a:r>
          </a:p>
        </p:txBody>
      </p:sp>
      <p:sp>
        <p:nvSpPr>
          <p:cNvPr id="41" name="AutoShape 41"/>
          <p:cNvSpPr/>
          <p:nvPr/>
        </p:nvSpPr>
        <p:spPr>
          <a:xfrm>
            <a:off x="7437117" y="5838297"/>
            <a:ext cx="1706883" cy="0"/>
          </a:xfrm>
          <a:prstGeom prst="line">
            <a:avLst/>
          </a:prstGeom>
          <a:ln w="85725" cap="flat">
            <a:solidFill>
              <a:srgbClr val="000000"/>
            </a:solidFill>
            <a:prstDash val="solid"/>
            <a:headEnd type="none" w="sm" len="sm"/>
            <a:tailEnd type="arrow" w="med" len="sm"/>
          </a:ln>
        </p:spPr>
      </p:sp>
      <p:sp>
        <p:nvSpPr>
          <p:cNvPr id="42" name="TextBox 42"/>
          <p:cNvSpPr txBox="1"/>
          <p:nvPr/>
        </p:nvSpPr>
        <p:spPr>
          <a:xfrm>
            <a:off x="2208890" y="5688514"/>
            <a:ext cx="840781"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000000"/>
                </a:solidFill>
                <a:latin typeface="Canva Sans"/>
                <a:ea typeface="Canva Sans"/>
                <a:cs typeface="Canva Sans"/>
                <a:sym typeface="Canva Sans"/>
              </a:rPr>
              <a:t>Uncle</a:t>
            </a:r>
          </a:p>
        </p:txBody>
      </p:sp>
      <p:grpSp>
        <p:nvGrpSpPr>
          <p:cNvPr id="43" name="Group 43"/>
          <p:cNvGrpSpPr/>
          <p:nvPr/>
        </p:nvGrpSpPr>
        <p:grpSpPr>
          <a:xfrm>
            <a:off x="11563167" y="4358479"/>
            <a:ext cx="782350" cy="782350"/>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45" name="TextBox 45"/>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46" name="Group 46"/>
          <p:cNvGrpSpPr/>
          <p:nvPr/>
        </p:nvGrpSpPr>
        <p:grpSpPr>
          <a:xfrm>
            <a:off x="13372376" y="6954066"/>
            <a:ext cx="782350" cy="782350"/>
            <a:chOff x="0" y="0"/>
            <a:chExt cx="812800" cy="812800"/>
          </a:xfrm>
        </p:grpSpPr>
        <p:sp>
          <p:nvSpPr>
            <p:cNvPr id="47" name="Freeform 4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48" name="TextBox 48"/>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49" name="Group 49"/>
          <p:cNvGrpSpPr/>
          <p:nvPr/>
        </p:nvGrpSpPr>
        <p:grpSpPr>
          <a:xfrm>
            <a:off x="12805189" y="5694427"/>
            <a:ext cx="782350" cy="782350"/>
            <a:chOff x="0" y="0"/>
            <a:chExt cx="812800" cy="812800"/>
          </a:xfrm>
        </p:grpSpPr>
        <p:sp>
          <p:nvSpPr>
            <p:cNvPr id="50" name="Freeform 5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51" name="TextBox 51"/>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52" name="Group 52"/>
          <p:cNvGrpSpPr/>
          <p:nvPr/>
        </p:nvGrpSpPr>
        <p:grpSpPr>
          <a:xfrm>
            <a:off x="10455748" y="5693874"/>
            <a:ext cx="782350" cy="782350"/>
            <a:chOff x="0" y="0"/>
            <a:chExt cx="812800" cy="812800"/>
          </a:xfrm>
        </p:grpSpPr>
        <p:sp>
          <p:nvSpPr>
            <p:cNvPr id="53" name="Freeform 5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54" name="TextBox 54"/>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55" name="AutoShape 55"/>
          <p:cNvSpPr/>
          <p:nvPr/>
        </p:nvSpPr>
        <p:spPr>
          <a:xfrm flipH="1">
            <a:off x="10846923" y="4997801"/>
            <a:ext cx="900805" cy="696073"/>
          </a:xfrm>
          <a:prstGeom prst="line">
            <a:avLst/>
          </a:prstGeom>
          <a:ln w="28575" cap="flat">
            <a:solidFill>
              <a:srgbClr val="000000"/>
            </a:solidFill>
            <a:prstDash val="solid"/>
            <a:headEnd type="none" w="sm" len="sm"/>
            <a:tailEnd type="none" w="sm" len="sm"/>
          </a:ln>
        </p:spPr>
      </p:sp>
      <p:sp>
        <p:nvSpPr>
          <p:cNvPr id="56" name="AutoShape 56"/>
          <p:cNvSpPr/>
          <p:nvPr/>
        </p:nvSpPr>
        <p:spPr>
          <a:xfrm>
            <a:off x="13673755" y="6635334"/>
            <a:ext cx="89796" cy="318732"/>
          </a:xfrm>
          <a:prstGeom prst="line">
            <a:avLst/>
          </a:prstGeom>
          <a:ln w="28575" cap="flat">
            <a:solidFill>
              <a:srgbClr val="000000"/>
            </a:solidFill>
            <a:prstDash val="solid"/>
            <a:headEnd type="none" w="sm" len="sm"/>
            <a:tailEnd type="none" w="sm" len="sm"/>
          </a:ln>
        </p:spPr>
      </p:sp>
      <p:sp>
        <p:nvSpPr>
          <p:cNvPr id="57" name="AutoShape 57"/>
          <p:cNvSpPr/>
          <p:nvPr/>
        </p:nvSpPr>
        <p:spPr>
          <a:xfrm flipH="1" flipV="1">
            <a:off x="12144913" y="5007468"/>
            <a:ext cx="845487" cy="762311"/>
          </a:xfrm>
          <a:prstGeom prst="line">
            <a:avLst/>
          </a:prstGeom>
          <a:ln w="28575" cap="flat">
            <a:solidFill>
              <a:srgbClr val="000000"/>
            </a:solidFill>
            <a:prstDash val="solid"/>
            <a:headEnd type="none" w="sm" len="sm"/>
            <a:tailEnd type="none" w="sm" len="sm"/>
          </a:ln>
        </p:spPr>
      </p:sp>
      <p:sp>
        <p:nvSpPr>
          <p:cNvPr id="58" name="TextBox 58"/>
          <p:cNvSpPr txBox="1"/>
          <p:nvPr/>
        </p:nvSpPr>
        <p:spPr>
          <a:xfrm>
            <a:off x="10846923" y="3894765"/>
            <a:ext cx="1844862"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000000"/>
                </a:solidFill>
                <a:latin typeface="Canva Sans"/>
                <a:ea typeface="Canva Sans"/>
                <a:cs typeface="Canva Sans"/>
                <a:sym typeface="Canva Sans"/>
              </a:rPr>
              <a:t>grand parent</a:t>
            </a:r>
          </a:p>
        </p:txBody>
      </p:sp>
      <p:sp>
        <p:nvSpPr>
          <p:cNvPr id="59" name="TextBox 59"/>
          <p:cNvSpPr txBox="1"/>
          <p:nvPr/>
        </p:nvSpPr>
        <p:spPr>
          <a:xfrm>
            <a:off x="12906530" y="5093204"/>
            <a:ext cx="950091"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000000"/>
                </a:solidFill>
                <a:latin typeface="Canva Sans"/>
                <a:ea typeface="Canva Sans"/>
                <a:cs typeface="Canva Sans"/>
                <a:sym typeface="Canva Sans"/>
              </a:rPr>
              <a:t>parent</a:t>
            </a:r>
          </a:p>
        </p:txBody>
      </p:sp>
      <p:sp>
        <p:nvSpPr>
          <p:cNvPr id="60" name="TextBox 60"/>
          <p:cNvSpPr txBox="1"/>
          <p:nvPr/>
        </p:nvSpPr>
        <p:spPr>
          <a:xfrm>
            <a:off x="11852957" y="4526525"/>
            <a:ext cx="202770"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FFFFFF"/>
                </a:solidFill>
                <a:latin typeface="Canva Sans"/>
                <a:ea typeface="Canva Sans"/>
                <a:cs typeface="Canva Sans"/>
                <a:sym typeface="Canva Sans"/>
              </a:rPr>
              <a:t>B</a:t>
            </a:r>
          </a:p>
        </p:txBody>
      </p:sp>
      <p:sp>
        <p:nvSpPr>
          <p:cNvPr id="61" name="TextBox 61"/>
          <p:cNvSpPr txBox="1"/>
          <p:nvPr/>
        </p:nvSpPr>
        <p:spPr>
          <a:xfrm>
            <a:off x="10734962" y="5861921"/>
            <a:ext cx="223922"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FFFFFF"/>
                </a:solidFill>
                <a:latin typeface="Canva Sans"/>
                <a:ea typeface="Canva Sans"/>
                <a:cs typeface="Canva Sans"/>
                <a:sym typeface="Canva Sans"/>
              </a:rPr>
              <a:t>D</a:t>
            </a:r>
          </a:p>
        </p:txBody>
      </p:sp>
      <p:sp>
        <p:nvSpPr>
          <p:cNvPr id="62" name="TextBox 62"/>
          <p:cNvSpPr txBox="1"/>
          <p:nvPr/>
        </p:nvSpPr>
        <p:spPr>
          <a:xfrm>
            <a:off x="13148413" y="5861921"/>
            <a:ext cx="57150"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FFFFFF"/>
                </a:solidFill>
                <a:latin typeface="Canva Sans"/>
                <a:ea typeface="Canva Sans"/>
                <a:cs typeface="Canva Sans"/>
                <a:sym typeface="Canva Sans"/>
              </a:rPr>
              <a:t>Z</a:t>
            </a:r>
          </a:p>
        </p:txBody>
      </p:sp>
      <p:sp>
        <p:nvSpPr>
          <p:cNvPr id="63" name="TextBox 63"/>
          <p:cNvSpPr txBox="1"/>
          <p:nvPr/>
        </p:nvSpPr>
        <p:spPr>
          <a:xfrm>
            <a:off x="13673755" y="7152493"/>
            <a:ext cx="197991"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FFFFFF"/>
                </a:solidFill>
                <a:latin typeface="Canva Sans"/>
                <a:ea typeface="Canva Sans"/>
                <a:cs typeface="Canva Sans"/>
                <a:sym typeface="Canva Sans"/>
              </a:rPr>
              <a:t>A</a:t>
            </a:r>
          </a:p>
        </p:txBody>
      </p:sp>
      <p:sp>
        <p:nvSpPr>
          <p:cNvPr id="64" name="TextBox 64"/>
          <p:cNvSpPr txBox="1"/>
          <p:nvPr/>
        </p:nvSpPr>
        <p:spPr>
          <a:xfrm>
            <a:off x="10325100" y="6587709"/>
            <a:ext cx="819724"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000000"/>
                </a:solidFill>
                <a:latin typeface="Canva Sans"/>
                <a:ea typeface="Canva Sans"/>
                <a:cs typeface="Canva Sans"/>
                <a:sym typeface="Canva Sans"/>
              </a:rPr>
              <a:t>Uncle</a:t>
            </a:r>
          </a:p>
        </p:txBody>
      </p:sp>
      <p:sp>
        <p:nvSpPr>
          <p:cNvPr id="65" name="TextBox 65"/>
          <p:cNvSpPr txBox="1"/>
          <p:nvPr/>
        </p:nvSpPr>
        <p:spPr>
          <a:xfrm>
            <a:off x="4376781" y="7923697"/>
            <a:ext cx="8800207" cy="356234"/>
          </a:xfrm>
          <a:prstGeom prst="rect">
            <a:avLst/>
          </a:prstGeom>
        </p:spPr>
        <p:txBody>
          <a:bodyPr lIns="0" tIns="0" rIns="0" bIns="0" rtlCol="0" anchor="t">
            <a:spAutoFit/>
          </a:bodyPr>
          <a:lstStyle/>
          <a:p>
            <a:pPr marL="0" lvl="0" indent="0" algn="ctr">
              <a:lnSpc>
                <a:spcPts val="2940"/>
              </a:lnSpc>
              <a:spcBef>
                <a:spcPct val="0"/>
              </a:spcBef>
            </a:pPr>
            <a:r>
              <a:rPr lang="en-US" sz="2100">
                <a:solidFill>
                  <a:srgbClr val="000000"/>
                </a:solidFill>
                <a:latin typeface="Canva Sans"/>
                <a:ea typeface="Canva Sans"/>
                <a:cs typeface="Canva Sans"/>
                <a:sym typeface="Canva Sans"/>
              </a:rPr>
              <a:t>Since Z is to the left of its parent we do a right rotation on the parent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1837187" y="448681"/>
            <a:ext cx="12645448" cy="689573"/>
          </a:xfrm>
          <a:prstGeom prst="rect">
            <a:avLst/>
          </a:prstGeom>
        </p:spPr>
        <p:txBody>
          <a:bodyPr lIns="0" tIns="0" rIns="0" bIns="0" rtlCol="0" anchor="t">
            <a:spAutoFit/>
          </a:bodyPr>
          <a:lstStyle/>
          <a:p>
            <a:pPr algn="l">
              <a:lnSpc>
                <a:spcPts val="5480"/>
              </a:lnSpc>
            </a:pPr>
            <a:r>
              <a:rPr lang="en-US" sz="4529" b="1">
                <a:solidFill>
                  <a:srgbClr val="01003B"/>
                </a:solidFill>
                <a:latin typeface="Be Vietnam Ultra-Bold"/>
                <a:ea typeface="Be Vietnam Ultra-Bold"/>
                <a:cs typeface="Be Vietnam Ultra-Bold"/>
                <a:sym typeface="Be Vietnam Ultra-Bold"/>
              </a:rPr>
              <a:t>SCENARIO 4: Z.UNCLE=BLACK</a:t>
            </a:r>
            <a:r>
              <a:rPr lang="en-US" sz="4529">
                <a:solidFill>
                  <a:srgbClr val="01003B"/>
                </a:solidFill>
                <a:latin typeface="Be Vietnam"/>
                <a:ea typeface="Be Vietnam"/>
                <a:cs typeface="Be Vietnam"/>
                <a:sym typeface="Be Vietnam"/>
              </a:rPr>
              <a:t>(LINE)</a:t>
            </a:r>
          </a:p>
        </p:txBody>
      </p:sp>
      <p:sp>
        <p:nvSpPr>
          <p:cNvPr id="19" name="TextBox 19"/>
          <p:cNvSpPr txBox="1"/>
          <p:nvPr/>
        </p:nvSpPr>
        <p:spPr>
          <a:xfrm>
            <a:off x="1837187" y="1388593"/>
            <a:ext cx="11311227" cy="2232954"/>
          </a:xfrm>
          <a:prstGeom prst="rect">
            <a:avLst/>
          </a:prstGeom>
        </p:spPr>
        <p:txBody>
          <a:bodyPr lIns="0" tIns="0" rIns="0" bIns="0" rtlCol="0" anchor="t">
            <a:spAutoFit/>
          </a:bodyPr>
          <a:lstStyle/>
          <a:p>
            <a:pPr algn="l">
              <a:lnSpc>
                <a:spcPts val="4483"/>
              </a:lnSpc>
            </a:pPr>
            <a:r>
              <a:rPr lang="en-US" sz="3202">
                <a:solidFill>
                  <a:srgbClr val="000000"/>
                </a:solidFill>
                <a:latin typeface="Be Vietnam"/>
                <a:ea typeface="Be Vietnam"/>
                <a:cs typeface="Be Vietnam"/>
                <a:sym typeface="Be Vietnam"/>
              </a:rPr>
              <a:t>This is when Z’s parent and grand parent from a straight line. You fix violation by rotating Z’s grandparent in the direction opposite Z the recolour Z’s parent and grandparent.</a:t>
            </a:r>
          </a:p>
        </p:txBody>
      </p:sp>
      <p:grpSp>
        <p:nvGrpSpPr>
          <p:cNvPr id="20" name="Group 20"/>
          <p:cNvGrpSpPr/>
          <p:nvPr/>
        </p:nvGrpSpPr>
        <p:grpSpPr>
          <a:xfrm>
            <a:off x="4551095" y="4067374"/>
            <a:ext cx="802447" cy="80244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3" name="Group 23"/>
          <p:cNvGrpSpPr/>
          <p:nvPr/>
        </p:nvGrpSpPr>
        <p:grpSpPr>
          <a:xfrm>
            <a:off x="6876869" y="7038661"/>
            <a:ext cx="802447" cy="80244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6" name="Group 26"/>
          <p:cNvGrpSpPr/>
          <p:nvPr/>
        </p:nvGrpSpPr>
        <p:grpSpPr>
          <a:xfrm>
            <a:off x="5816820" y="5429559"/>
            <a:ext cx="802447" cy="80244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28" name="TextBox 28"/>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9" name="Group 29"/>
          <p:cNvGrpSpPr/>
          <p:nvPr/>
        </p:nvGrpSpPr>
        <p:grpSpPr>
          <a:xfrm>
            <a:off x="3415228" y="5437073"/>
            <a:ext cx="802447" cy="80244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1" name="TextBox 31"/>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32" name="AutoShape 32"/>
          <p:cNvSpPr/>
          <p:nvPr/>
        </p:nvSpPr>
        <p:spPr>
          <a:xfrm flipH="1">
            <a:off x="3816452" y="4723119"/>
            <a:ext cx="923944" cy="713954"/>
          </a:xfrm>
          <a:prstGeom prst="line">
            <a:avLst/>
          </a:prstGeom>
          <a:ln w="28575" cap="flat">
            <a:solidFill>
              <a:srgbClr val="000000"/>
            </a:solidFill>
            <a:prstDash val="solid"/>
            <a:headEnd type="none" w="sm" len="sm"/>
            <a:tailEnd type="none" w="sm" len="sm"/>
          </a:ln>
        </p:spPr>
      </p:sp>
      <p:sp>
        <p:nvSpPr>
          <p:cNvPr id="33" name="AutoShape 33"/>
          <p:cNvSpPr/>
          <p:nvPr/>
        </p:nvSpPr>
        <p:spPr>
          <a:xfrm flipH="1" flipV="1">
            <a:off x="5147784" y="4733035"/>
            <a:ext cx="867206" cy="781893"/>
          </a:xfrm>
          <a:prstGeom prst="line">
            <a:avLst/>
          </a:prstGeom>
          <a:ln w="28575" cap="flat">
            <a:solidFill>
              <a:srgbClr val="000000"/>
            </a:solidFill>
            <a:prstDash val="solid"/>
            <a:headEnd type="none" w="sm" len="sm"/>
            <a:tailEnd type="none" w="sm" len="sm"/>
          </a:ln>
        </p:spPr>
      </p:sp>
      <p:sp>
        <p:nvSpPr>
          <p:cNvPr id="34" name="TextBox 34"/>
          <p:cNvSpPr txBox="1"/>
          <p:nvPr/>
        </p:nvSpPr>
        <p:spPr>
          <a:xfrm>
            <a:off x="3816452" y="3592972"/>
            <a:ext cx="1892252"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000000"/>
                </a:solidFill>
                <a:latin typeface="Canva Sans"/>
                <a:ea typeface="Canva Sans"/>
                <a:cs typeface="Canva Sans"/>
                <a:sym typeface="Canva Sans"/>
              </a:rPr>
              <a:t>grand parent</a:t>
            </a:r>
          </a:p>
        </p:txBody>
      </p:sp>
      <p:sp>
        <p:nvSpPr>
          <p:cNvPr id="35" name="TextBox 35"/>
          <p:cNvSpPr txBox="1"/>
          <p:nvPr/>
        </p:nvSpPr>
        <p:spPr>
          <a:xfrm>
            <a:off x="6315132" y="4733180"/>
            <a:ext cx="974496"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000000"/>
                </a:solidFill>
                <a:latin typeface="Canva Sans"/>
                <a:ea typeface="Canva Sans"/>
                <a:cs typeface="Canva Sans"/>
                <a:sym typeface="Canva Sans"/>
              </a:rPr>
              <a:t>parent</a:t>
            </a:r>
          </a:p>
        </p:txBody>
      </p:sp>
      <p:sp>
        <p:nvSpPr>
          <p:cNvPr id="36" name="TextBox 36"/>
          <p:cNvSpPr txBox="1"/>
          <p:nvPr/>
        </p:nvSpPr>
        <p:spPr>
          <a:xfrm>
            <a:off x="4848329" y="4240961"/>
            <a:ext cx="207979"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B</a:t>
            </a:r>
          </a:p>
        </p:txBody>
      </p:sp>
      <p:sp>
        <p:nvSpPr>
          <p:cNvPr id="37" name="TextBox 37"/>
          <p:cNvSpPr txBox="1"/>
          <p:nvPr/>
        </p:nvSpPr>
        <p:spPr>
          <a:xfrm>
            <a:off x="3710480" y="5610660"/>
            <a:ext cx="211942"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C</a:t>
            </a:r>
          </a:p>
        </p:txBody>
      </p:sp>
      <p:sp>
        <p:nvSpPr>
          <p:cNvPr id="38" name="TextBox 38"/>
          <p:cNvSpPr txBox="1"/>
          <p:nvPr/>
        </p:nvSpPr>
        <p:spPr>
          <a:xfrm>
            <a:off x="6052941" y="5622030"/>
            <a:ext cx="203077"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A</a:t>
            </a:r>
          </a:p>
        </p:txBody>
      </p:sp>
      <p:sp>
        <p:nvSpPr>
          <p:cNvPr id="39" name="TextBox 39"/>
          <p:cNvSpPr txBox="1"/>
          <p:nvPr/>
        </p:nvSpPr>
        <p:spPr>
          <a:xfrm>
            <a:off x="7118051" y="7297616"/>
            <a:ext cx="171577"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Z</a:t>
            </a:r>
          </a:p>
        </p:txBody>
      </p:sp>
      <p:sp>
        <p:nvSpPr>
          <p:cNvPr id="40" name="AutoShape 40"/>
          <p:cNvSpPr/>
          <p:nvPr/>
        </p:nvSpPr>
        <p:spPr>
          <a:xfrm>
            <a:off x="7437117" y="5838297"/>
            <a:ext cx="1706883" cy="0"/>
          </a:xfrm>
          <a:prstGeom prst="line">
            <a:avLst/>
          </a:prstGeom>
          <a:ln w="85725" cap="flat">
            <a:solidFill>
              <a:srgbClr val="000000"/>
            </a:solidFill>
            <a:prstDash val="solid"/>
            <a:headEnd type="none" w="sm" len="sm"/>
            <a:tailEnd type="arrow" w="med" len="sm"/>
          </a:ln>
        </p:spPr>
      </p:sp>
      <p:sp>
        <p:nvSpPr>
          <p:cNvPr id="41" name="TextBox 41"/>
          <p:cNvSpPr txBox="1"/>
          <p:nvPr/>
        </p:nvSpPr>
        <p:spPr>
          <a:xfrm>
            <a:off x="2208890" y="5688514"/>
            <a:ext cx="840781"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000000"/>
                </a:solidFill>
                <a:latin typeface="Canva Sans"/>
                <a:ea typeface="Canva Sans"/>
                <a:cs typeface="Canva Sans"/>
                <a:sym typeface="Canva Sans"/>
              </a:rPr>
              <a:t>Uncle</a:t>
            </a:r>
          </a:p>
        </p:txBody>
      </p:sp>
      <p:grpSp>
        <p:nvGrpSpPr>
          <p:cNvPr id="42" name="Group 42"/>
          <p:cNvGrpSpPr/>
          <p:nvPr/>
        </p:nvGrpSpPr>
        <p:grpSpPr>
          <a:xfrm>
            <a:off x="11563167" y="4358479"/>
            <a:ext cx="782350" cy="782350"/>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4" name="TextBox 44"/>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45" name="Group 45"/>
          <p:cNvGrpSpPr/>
          <p:nvPr/>
        </p:nvGrpSpPr>
        <p:grpSpPr>
          <a:xfrm>
            <a:off x="12805189" y="5694427"/>
            <a:ext cx="782350" cy="782350"/>
            <a:chOff x="0" y="0"/>
            <a:chExt cx="812800" cy="812800"/>
          </a:xfrm>
        </p:grpSpPr>
        <p:sp>
          <p:nvSpPr>
            <p:cNvPr id="46" name="Freeform 4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47" name="TextBox 47"/>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48" name="Group 48"/>
          <p:cNvGrpSpPr/>
          <p:nvPr/>
        </p:nvGrpSpPr>
        <p:grpSpPr>
          <a:xfrm>
            <a:off x="10455748" y="5693874"/>
            <a:ext cx="782350" cy="782350"/>
            <a:chOff x="0" y="0"/>
            <a:chExt cx="812800" cy="812800"/>
          </a:xfrm>
        </p:grpSpPr>
        <p:sp>
          <p:nvSpPr>
            <p:cNvPr id="49" name="Freeform 4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50" name="TextBox 50"/>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51" name="AutoShape 51"/>
          <p:cNvSpPr/>
          <p:nvPr/>
        </p:nvSpPr>
        <p:spPr>
          <a:xfrm flipH="1">
            <a:off x="10846923" y="4997801"/>
            <a:ext cx="900805" cy="696073"/>
          </a:xfrm>
          <a:prstGeom prst="line">
            <a:avLst/>
          </a:prstGeom>
          <a:ln w="28575" cap="flat">
            <a:solidFill>
              <a:srgbClr val="000000"/>
            </a:solidFill>
            <a:prstDash val="solid"/>
            <a:headEnd type="none" w="sm" len="sm"/>
            <a:tailEnd type="none" w="sm" len="sm"/>
          </a:ln>
        </p:spPr>
      </p:sp>
      <p:sp>
        <p:nvSpPr>
          <p:cNvPr id="52" name="AutoShape 52"/>
          <p:cNvSpPr/>
          <p:nvPr/>
        </p:nvSpPr>
        <p:spPr>
          <a:xfrm flipH="1" flipV="1">
            <a:off x="12144913" y="5007468"/>
            <a:ext cx="845487" cy="762311"/>
          </a:xfrm>
          <a:prstGeom prst="line">
            <a:avLst/>
          </a:prstGeom>
          <a:ln w="28575" cap="flat">
            <a:solidFill>
              <a:srgbClr val="000000"/>
            </a:solidFill>
            <a:prstDash val="solid"/>
            <a:headEnd type="none" w="sm" len="sm"/>
            <a:tailEnd type="none" w="sm" len="sm"/>
          </a:ln>
        </p:spPr>
      </p:sp>
      <p:sp>
        <p:nvSpPr>
          <p:cNvPr id="53" name="TextBox 53"/>
          <p:cNvSpPr txBox="1"/>
          <p:nvPr/>
        </p:nvSpPr>
        <p:spPr>
          <a:xfrm>
            <a:off x="10846923" y="3894765"/>
            <a:ext cx="1844862"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000000"/>
                </a:solidFill>
                <a:latin typeface="Canva Sans"/>
                <a:ea typeface="Canva Sans"/>
                <a:cs typeface="Canva Sans"/>
                <a:sym typeface="Canva Sans"/>
              </a:rPr>
              <a:t>grand parent</a:t>
            </a:r>
          </a:p>
        </p:txBody>
      </p:sp>
      <p:sp>
        <p:nvSpPr>
          <p:cNvPr id="54" name="TextBox 54"/>
          <p:cNvSpPr txBox="1"/>
          <p:nvPr/>
        </p:nvSpPr>
        <p:spPr>
          <a:xfrm>
            <a:off x="12906530" y="5093204"/>
            <a:ext cx="950091"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000000"/>
                </a:solidFill>
                <a:latin typeface="Canva Sans"/>
                <a:ea typeface="Canva Sans"/>
                <a:cs typeface="Canva Sans"/>
                <a:sym typeface="Canva Sans"/>
              </a:rPr>
              <a:t>parent</a:t>
            </a:r>
          </a:p>
        </p:txBody>
      </p:sp>
      <p:sp>
        <p:nvSpPr>
          <p:cNvPr id="55" name="TextBox 55"/>
          <p:cNvSpPr txBox="1"/>
          <p:nvPr/>
        </p:nvSpPr>
        <p:spPr>
          <a:xfrm>
            <a:off x="11855347" y="4526525"/>
            <a:ext cx="197991"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FFFFFF"/>
                </a:solidFill>
                <a:latin typeface="Canva Sans"/>
                <a:ea typeface="Canva Sans"/>
                <a:cs typeface="Canva Sans"/>
                <a:sym typeface="Canva Sans"/>
              </a:rPr>
              <a:t>A</a:t>
            </a:r>
          </a:p>
        </p:txBody>
      </p:sp>
      <p:sp>
        <p:nvSpPr>
          <p:cNvPr id="56" name="TextBox 56"/>
          <p:cNvSpPr txBox="1"/>
          <p:nvPr/>
        </p:nvSpPr>
        <p:spPr>
          <a:xfrm>
            <a:off x="10745538" y="5861921"/>
            <a:ext cx="202770" cy="398632"/>
          </a:xfrm>
          <a:prstGeom prst="rect">
            <a:avLst/>
          </a:prstGeom>
        </p:spPr>
        <p:txBody>
          <a:bodyPr lIns="0" tIns="0" rIns="0" bIns="0" rtlCol="0" anchor="t">
            <a:spAutoFit/>
          </a:bodyPr>
          <a:lstStyle/>
          <a:p>
            <a:pPr marL="0" lvl="0" indent="0" algn="ctr">
              <a:lnSpc>
                <a:spcPts val="3252"/>
              </a:lnSpc>
              <a:spcBef>
                <a:spcPct val="0"/>
              </a:spcBef>
            </a:pPr>
            <a:r>
              <a:rPr lang="en-US" sz="2323">
                <a:solidFill>
                  <a:srgbClr val="FFFFFF"/>
                </a:solidFill>
                <a:latin typeface="Canva Sans"/>
                <a:ea typeface="Canva Sans"/>
                <a:cs typeface="Canva Sans"/>
                <a:sym typeface="Canva Sans"/>
              </a:rPr>
              <a:t>B</a:t>
            </a:r>
          </a:p>
        </p:txBody>
      </p:sp>
      <p:sp>
        <p:nvSpPr>
          <p:cNvPr id="57" name="TextBox 57"/>
          <p:cNvSpPr txBox="1"/>
          <p:nvPr/>
        </p:nvSpPr>
        <p:spPr>
          <a:xfrm>
            <a:off x="4000842" y="8449388"/>
            <a:ext cx="9609237" cy="356234"/>
          </a:xfrm>
          <a:prstGeom prst="rect">
            <a:avLst/>
          </a:prstGeom>
        </p:spPr>
        <p:txBody>
          <a:bodyPr lIns="0" tIns="0" rIns="0" bIns="0" rtlCol="0" anchor="t">
            <a:spAutoFit/>
          </a:bodyPr>
          <a:lstStyle/>
          <a:p>
            <a:pPr marL="0" lvl="0" indent="0" algn="ctr">
              <a:lnSpc>
                <a:spcPts val="2940"/>
              </a:lnSpc>
              <a:spcBef>
                <a:spcPct val="0"/>
              </a:spcBef>
            </a:pPr>
            <a:r>
              <a:rPr lang="en-US" sz="2100">
                <a:solidFill>
                  <a:srgbClr val="000000"/>
                </a:solidFill>
                <a:latin typeface="Canva Sans"/>
                <a:ea typeface="Canva Sans"/>
                <a:cs typeface="Canva Sans"/>
                <a:sym typeface="Canva Sans"/>
              </a:rPr>
              <a:t>Since Z is to the left of its parent we do a right rotation on the grand parent</a:t>
            </a:r>
          </a:p>
        </p:txBody>
      </p:sp>
      <p:sp>
        <p:nvSpPr>
          <p:cNvPr id="58" name="AutoShape 58"/>
          <p:cNvSpPr/>
          <p:nvPr/>
        </p:nvSpPr>
        <p:spPr>
          <a:xfrm flipH="1">
            <a:off x="5353542" y="6220101"/>
            <a:ext cx="590425" cy="818560"/>
          </a:xfrm>
          <a:prstGeom prst="line">
            <a:avLst/>
          </a:prstGeom>
          <a:ln w="38100" cap="flat">
            <a:solidFill>
              <a:srgbClr val="000000"/>
            </a:solidFill>
            <a:prstDash val="solid"/>
            <a:headEnd type="none" w="sm" len="sm"/>
            <a:tailEnd type="none" w="sm" len="sm"/>
          </a:ln>
        </p:spPr>
      </p:sp>
      <p:sp>
        <p:nvSpPr>
          <p:cNvPr id="59" name="AutoShape 59"/>
          <p:cNvSpPr/>
          <p:nvPr/>
        </p:nvSpPr>
        <p:spPr>
          <a:xfrm>
            <a:off x="6218043" y="6232006"/>
            <a:ext cx="1060049" cy="806655"/>
          </a:xfrm>
          <a:prstGeom prst="line">
            <a:avLst/>
          </a:prstGeom>
          <a:ln w="38100" cap="flat">
            <a:solidFill>
              <a:srgbClr val="000000"/>
            </a:solidFill>
            <a:prstDash val="solid"/>
            <a:headEnd type="none" w="sm" len="sm"/>
            <a:tailEnd type="none" w="sm" len="sm"/>
          </a:ln>
        </p:spPr>
      </p:sp>
      <p:grpSp>
        <p:nvGrpSpPr>
          <p:cNvPr id="60" name="Group 60"/>
          <p:cNvGrpSpPr/>
          <p:nvPr/>
        </p:nvGrpSpPr>
        <p:grpSpPr>
          <a:xfrm>
            <a:off x="4952318" y="7038661"/>
            <a:ext cx="802447" cy="802447"/>
            <a:chOff x="0" y="0"/>
            <a:chExt cx="812800" cy="812800"/>
          </a:xfrm>
        </p:grpSpPr>
        <p:sp>
          <p:nvSpPr>
            <p:cNvPr id="61" name="Freeform 6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62" name="TextBox 62"/>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63" name="TextBox 63"/>
          <p:cNvSpPr txBox="1"/>
          <p:nvPr/>
        </p:nvSpPr>
        <p:spPr>
          <a:xfrm>
            <a:off x="5192643" y="7297616"/>
            <a:ext cx="229674"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D</a:t>
            </a:r>
          </a:p>
        </p:txBody>
      </p:sp>
      <p:sp>
        <p:nvSpPr>
          <p:cNvPr id="64" name="TextBox 64"/>
          <p:cNvSpPr txBox="1"/>
          <p:nvPr/>
        </p:nvSpPr>
        <p:spPr>
          <a:xfrm>
            <a:off x="13142432" y="5863509"/>
            <a:ext cx="150465" cy="440738"/>
          </a:xfrm>
          <a:prstGeom prst="rect">
            <a:avLst/>
          </a:prstGeom>
        </p:spPr>
        <p:txBody>
          <a:bodyPr lIns="0" tIns="0" rIns="0" bIns="0" rtlCol="0" anchor="t">
            <a:spAutoFit/>
          </a:bodyPr>
          <a:lstStyle/>
          <a:p>
            <a:pPr marL="0" lvl="0" indent="0" algn="ctr">
              <a:lnSpc>
                <a:spcPts val="3532"/>
              </a:lnSpc>
              <a:spcBef>
                <a:spcPct val="0"/>
              </a:spcBef>
            </a:pPr>
            <a:r>
              <a:rPr lang="en-US" sz="2523">
                <a:solidFill>
                  <a:srgbClr val="FFFFFF"/>
                </a:solidFill>
                <a:latin typeface="Canva Sans"/>
                <a:ea typeface="Canva Sans"/>
                <a:cs typeface="Canva Sans"/>
                <a:sym typeface="Canva Sans"/>
              </a:rPr>
              <a:t>z</a:t>
            </a:r>
          </a:p>
        </p:txBody>
      </p:sp>
      <p:sp>
        <p:nvSpPr>
          <p:cNvPr id="65" name="AutoShape 65"/>
          <p:cNvSpPr/>
          <p:nvPr/>
        </p:nvSpPr>
        <p:spPr>
          <a:xfrm flipV="1">
            <a:off x="9817579" y="6476224"/>
            <a:ext cx="1029344" cy="478257"/>
          </a:xfrm>
          <a:prstGeom prst="line">
            <a:avLst/>
          </a:prstGeom>
          <a:ln w="38100" cap="flat">
            <a:solidFill>
              <a:srgbClr val="000000"/>
            </a:solidFill>
            <a:prstDash val="solid"/>
            <a:headEnd type="none" w="sm" len="sm"/>
            <a:tailEnd type="none" w="sm" len="sm"/>
          </a:ln>
        </p:spPr>
      </p:sp>
      <p:sp>
        <p:nvSpPr>
          <p:cNvPr id="66" name="AutoShape 66"/>
          <p:cNvSpPr/>
          <p:nvPr/>
        </p:nvSpPr>
        <p:spPr>
          <a:xfrm>
            <a:off x="10874695" y="6411403"/>
            <a:ext cx="1262691" cy="543078"/>
          </a:xfrm>
          <a:prstGeom prst="line">
            <a:avLst/>
          </a:prstGeom>
          <a:ln w="38100" cap="flat">
            <a:solidFill>
              <a:srgbClr val="000000"/>
            </a:solidFill>
            <a:prstDash val="solid"/>
            <a:headEnd type="none" w="sm" len="sm"/>
            <a:tailEnd type="none" w="sm" len="sm"/>
          </a:ln>
        </p:spPr>
      </p:sp>
      <p:grpSp>
        <p:nvGrpSpPr>
          <p:cNvPr id="67" name="Group 67"/>
          <p:cNvGrpSpPr/>
          <p:nvPr/>
        </p:nvGrpSpPr>
        <p:grpSpPr>
          <a:xfrm>
            <a:off x="11736162" y="6902818"/>
            <a:ext cx="802447" cy="802447"/>
            <a:chOff x="0" y="0"/>
            <a:chExt cx="812800" cy="812800"/>
          </a:xfrm>
        </p:grpSpPr>
        <p:sp>
          <p:nvSpPr>
            <p:cNvPr id="68" name="Freeform 6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69" name="TextBox 69"/>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70" name="TextBox 70"/>
          <p:cNvSpPr txBox="1"/>
          <p:nvPr/>
        </p:nvSpPr>
        <p:spPr>
          <a:xfrm>
            <a:off x="12053338" y="7076405"/>
            <a:ext cx="229674"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D</a:t>
            </a:r>
          </a:p>
        </p:txBody>
      </p:sp>
      <p:grpSp>
        <p:nvGrpSpPr>
          <p:cNvPr id="71" name="Group 71"/>
          <p:cNvGrpSpPr/>
          <p:nvPr/>
        </p:nvGrpSpPr>
        <p:grpSpPr>
          <a:xfrm>
            <a:off x="9306516" y="6944018"/>
            <a:ext cx="802447" cy="802447"/>
            <a:chOff x="0" y="0"/>
            <a:chExt cx="812800" cy="812800"/>
          </a:xfrm>
        </p:grpSpPr>
        <p:sp>
          <p:nvSpPr>
            <p:cNvPr id="72" name="Freeform 7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73" name="TextBox 73"/>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74" name="TextBox 74"/>
          <p:cNvSpPr txBox="1"/>
          <p:nvPr/>
        </p:nvSpPr>
        <p:spPr>
          <a:xfrm>
            <a:off x="9632556" y="7117604"/>
            <a:ext cx="211942" cy="407649"/>
          </a:xfrm>
          <a:prstGeom prst="rect">
            <a:avLst/>
          </a:prstGeom>
        </p:spPr>
        <p:txBody>
          <a:bodyPr lIns="0" tIns="0" rIns="0" bIns="0" rtlCol="0" anchor="t">
            <a:spAutoFit/>
          </a:bodyPr>
          <a:lstStyle/>
          <a:p>
            <a:pPr marL="0" lvl="0" indent="0" algn="ctr">
              <a:lnSpc>
                <a:spcPts val="3335"/>
              </a:lnSpc>
              <a:spcBef>
                <a:spcPct val="0"/>
              </a:spcBef>
            </a:pPr>
            <a:r>
              <a:rPr lang="en-US" sz="2382">
                <a:solidFill>
                  <a:srgbClr val="FFFFFF"/>
                </a:solidFill>
                <a:latin typeface="Canva Sans"/>
                <a:ea typeface="Canva Sans"/>
                <a:cs typeface="Canva Sans"/>
                <a:sym typeface="Canva Sans"/>
              </a:rPr>
              <a: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2482743" y="416996"/>
            <a:ext cx="10464451" cy="866414"/>
          </a:xfrm>
          <a:prstGeom prst="rect">
            <a:avLst/>
          </a:prstGeom>
        </p:spPr>
        <p:txBody>
          <a:bodyPr lIns="0" tIns="0" rIns="0" bIns="0" rtlCol="0" anchor="t">
            <a:spAutoFit/>
          </a:bodyPr>
          <a:lstStyle/>
          <a:p>
            <a:pPr algn="l">
              <a:lnSpc>
                <a:spcPts val="6932"/>
              </a:lnSpc>
            </a:pPr>
            <a:r>
              <a:rPr lang="en-US" sz="5729" b="1">
                <a:solidFill>
                  <a:srgbClr val="01003B"/>
                </a:solidFill>
                <a:latin typeface="Be Vietnam Ultra-Bold"/>
                <a:ea typeface="Be Vietnam Ultra-Bold"/>
                <a:cs typeface="Be Vietnam Ultra-Bold"/>
                <a:sym typeface="Be Vietnam Ultra-Bold"/>
              </a:rPr>
              <a:t>SEARCH</a:t>
            </a:r>
          </a:p>
        </p:txBody>
      </p:sp>
      <p:sp>
        <p:nvSpPr>
          <p:cNvPr id="19" name="TextBox 19"/>
          <p:cNvSpPr txBox="1"/>
          <p:nvPr/>
        </p:nvSpPr>
        <p:spPr>
          <a:xfrm>
            <a:off x="1992579" y="1779132"/>
            <a:ext cx="13174349" cy="7684813"/>
          </a:xfrm>
          <a:prstGeom prst="rect">
            <a:avLst/>
          </a:prstGeom>
        </p:spPr>
        <p:txBody>
          <a:bodyPr lIns="0" tIns="0" rIns="0" bIns="0" rtlCol="0" anchor="t">
            <a:spAutoFit/>
          </a:bodyPr>
          <a:lstStyle/>
          <a:p>
            <a:pPr algn="l">
              <a:lnSpc>
                <a:spcPts val="4079"/>
              </a:lnSpc>
            </a:pPr>
            <a:r>
              <a:rPr lang="en-US" sz="2914">
                <a:solidFill>
                  <a:srgbClr val="000000"/>
                </a:solidFill>
                <a:latin typeface="Be Vietnam"/>
                <a:ea typeface="Be Vietnam"/>
                <a:cs typeface="Be Vietnam"/>
                <a:sym typeface="Be Vietnam"/>
              </a:rPr>
              <a:t>Searching for a node in a Red-Black Tree is similar to searching in a  Binary Search Tree (BST). The search operation follows a straightforward path from the root to a leaf, comparing the target value with the current node’s value and moving left or right accordingly.Search Steps</a:t>
            </a:r>
          </a:p>
          <a:p>
            <a:pPr marL="629157" lvl="1" indent="-314579" algn="l">
              <a:lnSpc>
                <a:spcPts val="4079"/>
              </a:lnSpc>
              <a:buAutoNum type="arabicPeriod"/>
            </a:pPr>
            <a:r>
              <a:rPr lang="en-US" sz="2914">
                <a:solidFill>
                  <a:srgbClr val="000000"/>
                </a:solidFill>
                <a:latin typeface="Be Vietnam"/>
                <a:ea typeface="Be Vietnam"/>
                <a:cs typeface="Be Vietnam"/>
                <a:sym typeface="Be Vietnam"/>
              </a:rPr>
              <a:t>Start at the Root: Begin the search at the root node.</a:t>
            </a:r>
          </a:p>
          <a:p>
            <a:pPr marL="629157" lvl="1" indent="-314579" algn="l">
              <a:lnSpc>
                <a:spcPts val="4079"/>
              </a:lnSpc>
              <a:buAutoNum type="arabicPeriod"/>
            </a:pPr>
            <a:r>
              <a:rPr lang="en-US" sz="2914">
                <a:solidFill>
                  <a:srgbClr val="000000"/>
                </a:solidFill>
                <a:latin typeface="Be Vietnam"/>
                <a:ea typeface="Be Vietnam"/>
                <a:cs typeface="Be Vietnam"/>
                <a:sym typeface="Be Vietnam"/>
              </a:rPr>
              <a:t>Traverse the Tree:</a:t>
            </a:r>
          </a:p>
          <a:p>
            <a:pPr marL="1258314" lvl="2" indent="-419438" algn="l">
              <a:lnSpc>
                <a:spcPts val="4079"/>
              </a:lnSpc>
              <a:buFont typeface="Arial"/>
              <a:buChar char="⚬"/>
            </a:pPr>
            <a:r>
              <a:rPr lang="en-US" sz="2914">
                <a:solidFill>
                  <a:srgbClr val="000000"/>
                </a:solidFill>
                <a:latin typeface="Be Vietnam"/>
                <a:ea typeface="Be Vietnam"/>
                <a:cs typeface="Be Vietnam"/>
                <a:sym typeface="Be Vietnam"/>
              </a:rPr>
              <a:t>If the target value is equal to the current node’s value, the node is found.</a:t>
            </a:r>
          </a:p>
          <a:p>
            <a:pPr marL="1258314" lvl="2" indent="-419438" algn="l">
              <a:lnSpc>
                <a:spcPts val="4079"/>
              </a:lnSpc>
              <a:buFont typeface="Arial"/>
              <a:buChar char="⚬"/>
            </a:pPr>
            <a:r>
              <a:rPr lang="en-US" sz="2914">
                <a:solidFill>
                  <a:srgbClr val="000000"/>
                </a:solidFill>
                <a:latin typeface="Be Vietnam"/>
                <a:ea typeface="Be Vietnam"/>
                <a:cs typeface="Be Vietnam"/>
                <a:sym typeface="Be Vietnam"/>
              </a:rPr>
              <a:t>If the target value is less than the current node’s value, move to the left child.</a:t>
            </a:r>
          </a:p>
          <a:p>
            <a:pPr marL="1258314" lvl="2" indent="-419438" algn="l">
              <a:lnSpc>
                <a:spcPts val="4079"/>
              </a:lnSpc>
              <a:buFont typeface="Arial"/>
              <a:buChar char="⚬"/>
            </a:pPr>
            <a:r>
              <a:rPr lang="en-US" sz="2914">
                <a:solidFill>
                  <a:srgbClr val="000000"/>
                </a:solidFill>
                <a:latin typeface="Be Vietnam"/>
                <a:ea typeface="Be Vietnam"/>
                <a:cs typeface="Be Vietnam"/>
                <a:sym typeface="Be Vietnam"/>
              </a:rPr>
              <a:t>If the target value is greater than the current node’s value, move to the right child.</a:t>
            </a:r>
          </a:p>
          <a:p>
            <a:pPr marL="629157" lvl="1" indent="-314579" algn="l">
              <a:lnSpc>
                <a:spcPts val="4079"/>
              </a:lnSpc>
              <a:buAutoNum type="arabicPeriod"/>
            </a:pPr>
            <a:r>
              <a:rPr lang="en-US" sz="2914">
                <a:solidFill>
                  <a:srgbClr val="000000"/>
                </a:solidFill>
                <a:latin typeface="Be Vietnam"/>
                <a:ea typeface="Be Vietnam"/>
                <a:cs typeface="Be Vietnam"/>
                <a:sym typeface="Be Vietnam"/>
              </a:rPr>
              <a:t>Repeat: Continue this process until the target value is found or a NIL node is reached (indicating the value is not present in the tree).</a:t>
            </a:r>
          </a:p>
          <a:p>
            <a:pPr algn="l">
              <a:lnSpc>
                <a:spcPts val="4079"/>
              </a:lnSpc>
            </a:pPr>
            <a:endParaRPr lang="en-US" sz="2914">
              <a:solidFill>
                <a:srgbClr val="000000"/>
              </a:solidFill>
              <a:latin typeface="Be Vietnam"/>
              <a:ea typeface="Be Vietnam"/>
              <a:cs typeface="Be Vietnam"/>
              <a:sym typeface="Be Vietna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2482743" y="416996"/>
            <a:ext cx="10464451" cy="866414"/>
          </a:xfrm>
          <a:prstGeom prst="rect">
            <a:avLst/>
          </a:prstGeom>
        </p:spPr>
        <p:txBody>
          <a:bodyPr lIns="0" tIns="0" rIns="0" bIns="0" rtlCol="0" anchor="t">
            <a:spAutoFit/>
          </a:bodyPr>
          <a:lstStyle/>
          <a:p>
            <a:pPr algn="l">
              <a:lnSpc>
                <a:spcPts val="6932"/>
              </a:lnSpc>
            </a:pPr>
            <a:r>
              <a:rPr lang="en-US" sz="5729" b="1">
                <a:solidFill>
                  <a:srgbClr val="01003B"/>
                </a:solidFill>
                <a:latin typeface="Be Vietnam Ultra-Bold"/>
                <a:ea typeface="Be Vietnam Ultra-Bold"/>
                <a:cs typeface="Be Vietnam Ultra-Bold"/>
                <a:sym typeface="Be Vietnam Ultra-Bold"/>
              </a:rPr>
              <a:t>DELETION</a:t>
            </a:r>
          </a:p>
        </p:txBody>
      </p:sp>
      <p:sp>
        <p:nvSpPr>
          <p:cNvPr id="19" name="TextBox 19"/>
          <p:cNvSpPr txBox="1"/>
          <p:nvPr/>
        </p:nvSpPr>
        <p:spPr>
          <a:xfrm>
            <a:off x="1992579" y="1788657"/>
            <a:ext cx="13690847" cy="7996990"/>
          </a:xfrm>
          <a:prstGeom prst="rect">
            <a:avLst/>
          </a:prstGeom>
        </p:spPr>
        <p:txBody>
          <a:bodyPr lIns="0" tIns="0" rIns="0" bIns="0" rtlCol="0" anchor="t">
            <a:spAutoFit/>
          </a:bodyPr>
          <a:lstStyle/>
          <a:p>
            <a:pPr algn="l">
              <a:lnSpc>
                <a:spcPts val="3983"/>
              </a:lnSpc>
            </a:pPr>
            <a:r>
              <a:rPr lang="en-US" sz="2845">
                <a:solidFill>
                  <a:srgbClr val="000000"/>
                </a:solidFill>
                <a:latin typeface="Be Vietnam"/>
                <a:ea typeface="Be Vietnam"/>
                <a:cs typeface="Be Vietnam"/>
                <a:sym typeface="Be Vietnam"/>
              </a:rPr>
              <a:t>Deleting a node from a Red-Black Tree also involves a two-step process: performing the BST deletion, followed by fixing any violations that arise.</a:t>
            </a:r>
          </a:p>
          <a:p>
            <a:pPr algn="l">
              <a:lnSpc>
                <a:spcPts val="3983"/>
              </a:lnSpc>
            </a:pPr>
            <a:r>
              <a:rPr lang="en-US" sz="2845">
                <a:solidFill>
                  <a:srgbClr val="000000"/>
                </a:solidFill>
                <a:latin typeface="Be Vietnam"/>
                <a:ea typeface="Be Vietnam"/>
                <a:cs typeface="Be Vietnam"/>
                <a:sym typeface="Be Vietnam"/>
              </a:rPr>
              <a:t>Fixing Violations During Deletion</a:t>
            </a:r>
          </a:p>
          <a:p>
            <a:pPr algn="l">
              <a:lnSpc>
                <a:spcPts val="3983"/>
              </a:lnSpc>
            </a:pPr>
            <a:r>
              <a:rPr lang="en-US" sz="2845">
                <a:solidFill>
                  <a:srgbClr val="000000"/>
                </a:solidFill>
                <a:latin typeface="Be Vietnam"/>
                <a:ea typeface="Be Vietnam"/>
                <a:cs typeface="Be Vietnam"/>
                <a:sym typeface="Be Vietnam"/>
              </a:rPr>
              <a:t>When a black node is deleted, we handle the double black issue based on the sibling’s color and the colors of its children:</a:t>
            </a:r>
          </a:p>
          <a:p>
            <a:pPr marL="614339" lvl="1" indent="-307169" algn="l">
              <a:lnSpc>
                <a:spcPts val="3983"/>
              </a:lnSpc>
              <a:buFont typeface="Arial"/>
              <a:buChar char="•"/>
            </a:pPr>
            <a:r>
              <a:rPr lang="en-US" sz="2845">
                <a:solidFill>
                  <a:srgbClr val="000000"/>
                </a:solidFill>
                <a:latin typeface="Be Vietnam"/>
                <a:ea typeface="Be Vietnam"/>
                <a:cs typeface="Be Vietnam"/>
                <a:sym typeface="Be Vietnam"/>
              </a:rPr>
              <a:t>Case 1: Sibling is Red: Rotate the parent and recolor the sibling and parent.</a:t>
            </a:r>
          </a:p>
          <a:p>
            <a:pPr marL="614339" lvl="1" indent="-307169" algn="l">
              <a:lnSpc>
                <a:spcPts val="3983"/>
              </a:lnSpc>
              <a:buFont typeface="Arial"/>
              <a:buChar char="•"/>
            </a:pPr>
            <a:r>
              <a:rPr lang="en-US" sz="2845">
                <a:solidFill>
                  <a:srgbClr val="000000"/>
                </a:solidFill>
                <a:latin typeface="Be Vietnam"/>
                <a:ea typeface="Be Vietnam"/>
                <a:cs typeface="Be Vietnam"/>
                <a:sym typeface="Be Vietnam"/>
              </a:rPr>
              <a:t>Case 2: Sibling is Black:</a:t>
            </a:r>
          </a:p>
          <a:p>
            <a:pPr marL="1228678" lvl="2" indent="-409559" algn="l">
              <a:lnSpc>
                <a:spcPts val="3983"/>
              </a:lnSpc>
              <a:buFont typeface="Arial"/>
              <a:buChar char="⚬"/>
            </a:pPr>
            <a:r>
              <a:rPr lang="en-US" sz="2845">
                <a:solidFill>
                  <a:srgbClr val="000000"/>
                </a:solidFill>
                <a:latin typeface="Be Vietnam"/>
                <a:ea typeface="Be Vietnam"/>
                <a:cs typeface="Be Vietnam"/>
                <a:sym typeface="Be Vietnam"/>
              </a:rPr>
              <a:t>Sub-case 2.1: Sibling’s children are black: Recolor the sibling and propagate the double black upwards.</a:t>
            </a:r>
          </a:p>
          <a:p>
            <a:pPr marL="1228678" lvl="2" indent="-409559" algn="l">
              <a:lnSpc>
                <a:spcPts val="3983"/>
              </a:lnSpc>
              <a:buFont typeface="Arial"/>
              <a:buChar char="⚬"/>
            </a:pPr>
            <a:r>
              <a:rPr lang="en-US" sz="2845">
                <a:solidFill>
                  <a:srgbClr val="000000"/>
                </a:solidFill>
                <a:latin typeface="Be Vietnam"/>
                <a:ea typeface="Be Vietnam"/>
                <a:cs typeface="Be Vietnam"/>
                <a:sym typeface="Be Vietnam"/>
              </a:rPr>
              <a:t>Sub-case 2.2: At least one of the sibling’s children is red:</a:t>
            </a:r>
          </a:p>
          <a:p>
            <a:pPr marL="1843017" lvl="3" indent="-460754" algn="l">
              <a:lnSpc>
                <a:spcPts val="3983"/>
              </a:lnSpc>
              <a:buFont typeface="Arial"/>
              <a:buChar char="￭"/>
            </a:pPr>
            <a:r>
              <a:rPr lang="en-US" sz="2845">
                <a:solidFill>
                  <a:srgbClr val="000000"/>
                </a:solidFill>
                <a:latin typeface="Be Vietnam"/>
                <a:ea typeface="Be Vietnam"/>
                <a:cs typeface="Be Vietnam"/>
                <a:sym typeface="Be Vietnam"/>
              </a:rPr>
              <a:t>If the sibling’s far child is red: Perform a rotation on the parent and sibling, and recolor appropriately.</a:t>
            </a:r>
          </a:p>
          <a:p>
            <a:pPr marL="1843017" lvl="3" indent="-460754" algn="l">
              <a:lnSpc>
                <a:spcPts val="3983"/>
              </a:lnSpc>
              <a:buFont typeface="Arial"/>
              <a:buChar char="￭"/>
            </a:pPr>
            <a:r>
              <a:rPr lang="en-US" sz="2845">
                <a:solidFill>
                  <a:srgbClr val="000000"/>
                </a:solidFill>
                <a:latin typeface="Be Vietnam"/>
                <a:ea typeface="Be Vietnam"/>
                <a:cs typeface="Be Vietnam"/>
                <a:sym typeface="Be Vietnam"/>
              </a:rPr>
              <a:t>If the sibling’s near child is red: Rotate the sibling and its child, then handle as above.</a:t>
            </a:r>
          </a:p>
          <a:p>
            <a:pPr algn="l">
              <a:lnSpc>
                <a:spcPts val="3983"/>
              </a:lnSpc>
            </a:pPr>
            <a:endParaRPr lang="en-US" sz="2845">
              <a:solidFill>
                <a:srgbClr val="000000"/>
              </a:solidFill>
              <a:latin typeface="Be Vietnam"/>
              <a:ea typeface="Be Vietnam"/>
              <a:cs typeface="Be Vietnam"/>
              <a:sym typeface="Be Vietnam"/>
            </a:endParaRPr>
          </a:p>
          <a:p>
            <a:pPr algn="l">
              <a:lnSpc>
                <a:spcPts val="3983"/>
              </a:lnSpc>
            </a:pPr>
            <a:endParaRPr lang="en-US" sz="2845">
              <a:solidFill>
                <a:srgbClr val="000000"/>
              </a:solidFill>
              <a:latin typeface="Be Vietnam"/>
              <a:ea typeface="Be Vietnam"/>
              <a:cs typeface="Be Vietnam"/>
              <a:sym typeface="Be Vietna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2482743" y="416996"/>
            <a:ext cx="10464451" cy="866414"/>
          </a:xfrm>
          <a:prstGeom prst="rect">
            <a:avLst/>
          </a:prstGeom>
        </p:spPr>
        <p:txBody>
          <a:bodyPr lIns="0" tIns="0" rIns="0" bIns="0" rtlCol="0" anchor="t">
            <a:spAutoFit/>
          </a:bodyPr>
          <a:lstStyle/>
          <a:p>
            <a:pPr algn="l">
              <a:lnSpc>
                <a:spcPts val="6932"/>
              </a:lnSpc>
            </a:pPr>
            <a:r>
              <a:rPr lang="en-US" sz="5729" b="1">
                <a:solidFill>
                  <a:srgbClr val="01003B"/>
                </a:solidFill>
                <a:latin typeface="Be Vietnam Ultra-Bold"/>
                <a:ea typeface="Be Vietnam Ultra-Bold"/>
                <a:cs typeface="Be Vietnam Ultra-Bold"/>
                <a:sym typeface="Be Vietnam Ultra-Bold"/>
              </a:rPr>
              <a:t>ROTATION</a:t>
            </a:r>
          </a:p>
        </p:txBody>
      </p:sp>
      <p:sp>
        <p:nvSpPr>
          <p:cNvPr id="19" name="TextBox 19"/>
          <p:cNvSpPr txBox="1"/>
          <p:nvPr/>
        </p:nvSpPr>
        <p:spPr>
          <a:xfrm>
            <a:off x="1734330" y="1788657"/>
            <a:ext cx="13690847" cy="4013950"/>
          </a:xfrm>
          <a:prstGeom prst="rect">
            <a:avLst/>
          </a:prstGeom>
        </p:spPr>
        <p:txBody>
          <a:bodyPr lIns="0" tIns="0" rIns="0" bIns="0" rtlCol="0" anchor="t">
            <a:spAutoFit/>
          </a:bodyPr>
          <a:lstStyle/>
          <a:p>
            <a:pPr marL="614339" lvl="1" indent="-307169" algn="l">
              <a:lnSpc>
                <a:spcPts val="3983"/>
              </a:lnSpc>
              <a:buFont typeface="Arial"/>
              <a:buChar char="•"/>
            </a:pPr>
            <a:r>
              <a:rPr lang="en-US" sz="2845">
                <a:solidFill>
                  <a:srgbClr val="000000"/>
                </a:solidFill>
                <a:latin typeface="Be Vietnam"/>
                <a:ea typeface="Be Vietnam"/>
                <a:cs typeface="Be Vietnam"/>
                <a:sym typeface="Be Vietnam"/>
              </a:rPr>
              <a:t>Rotations are fundamental operations in maintaining the balanced structure of a Red-Black Tree (RBT). </a:t>
            </a:r>
          </a:p>
          <a:p>
            <a:pPr marL="614339" lvl="1" indent="-307169" algn="l">
              <a:lnSpc>
                <a:spcPts val="3983"/>
              </a:lnSpc>
              <a:buFont typeface="Arial"/>
              <a:buChar char="•"/>
            </a:pPr>
            <a:r>
              <a:rPr lang="en-US" sz="2845">
                <a:solidFill>
                  <a:srgbClr val="000000"/>
                </a:solidFill>
                <a:latin typeface="Be Vietnam"/>
                <a:ea typeface="Be Vietnam"/>
                <a:cs typeface="Be Vietnam"/>
                <a:sym typeface="Be Vietnam"/>
              </a:rPr>
              <a:t>They help to preserve the properties of the tree, ensuring that the longest path from the root to any leaf is no more than twice the length of the shortest path. Rotations come in two types: left rotations and right rotations.</a:t>
            </a:r>
          </a:p>
          <a:p>
            <a:pPr marL="614339" lvl="1" indent="-307169" algn="l">
              <a:lnSpc>
                <a:spcPts val="3983"/>
              </a:lnSpc>
              <a:buFont typeface="Arial"/>
              <a:buChar char="•"/>
            </a:pPr>
            <a:r>
              <a:rPr lang="en-US" sz="2845">
                <a:solidFill>
                  <a:srgbClr val="000000"/>
                </a:solidFill>
                <a:latin typeface="Be Vietnam"/>
                <a:ea typeface="Be Vietnam"/>
                <a:cs typeface="Be Vietnam"/>
                <a:sym typeface="Be Vietnam"/>
              </a:rPr>
              <a:t>They are also used to fix violations that may arise from insertion or deletion; as observed previously.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1689571">
            <a:off x="12939732" y="-1577438"/>
            <a:ext cx="3086100" cy="7144088"/>
            <a:chOff x="0" y="0"/>
            <a:chExt cx="812800" cy="1881571"/>
          </a:xfrm>
        </p:grpSpPr>
        <p:sp>
          <p:nvSpPr>
            <p:cNvPr id="4" name="Freeform 4"/>
            <p:cNvSpPr/>
            <p:nvPr/>
          </p:nvSpPr>
          <p:spPr>
            <a:xfrm>
              <a:off x="0" y="0"/>
              <a:ext cx="812800" cy="1881571"/>
            </a:xfrm>
            <a:custGeom>
              <a:avLst/>
              <a:gdLst/>
              <a:ahLst/>
              <a:cxnLst/>
              <a:rect l="l" t="t" r="r" b="b"/>
              <a:pathLst>
                <a:path w="812800" h="1881571">
                  <a:moveTo>
                    <a:pt x="0" y="0"/>
                  </a:moveTo>
                  <a:lnTo>
                    <a:pt x="812800" y="0"/>
                  </a:lnTo>
                  <a:lnTo>
                    <a:pt x="812800" y="1881571"/>
                  </a:lnTo>
                  <a:lnTo>
                    <a:pt x="0" y="1881571"/>
                  </a:lnTo>
                  <a:close/>
                </a:path>
              </a:pathLst>
            </a:custGeom>
            <a:solidFill>
              <a:srgbClr val="FF0000"/>
            </a:solidFill>
          </p:spPr>
        </p:sp>
        <p:sp>
          <p:nvSpPr>
            <p:cNvPr id="5" name="TextBox 5"/>
            <p:cNvSpPr txBox="1"/>
            <p:nvPr/>
          </p:nvSpPr>
          <p:spPr>
            <a:xfrm>
              <a:off x="0" y="-47625"/>
              <a:ext cx="812800" cy="1929196"/>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flipV="1">
            <a:off x="11692549" y="0"/>
            <a:ext cx="7026757" cy="11202077"/>
          </a:xfrm>
          <a:custGeom>
            <a:avLst/>
            <a:gdLst/>
            <a:ahLst/>
            <a:cxnLst/>
            <a:rect l="l" t="t" r="r" b="b"/>
            <a:pathLst>
              <a:path w="7026757" h="11202077">
                <a:moveTo>
                  <a:pt x="0" y="11202077"/>
                </a:moveTo>
                <a:lnTo>
                  <a:pt x="7026757" y="11202077"/>
                </a:lnTo>
                <a:lnTo>
                  <a:pt x="7026757" y="0"/>
                </a:lnTo>
                <a:lnTo>
                  <a:pt x="0" y="0"/>
                </a:lnTo>
                <a:lnTo>
                  <a:pt x="0" y="11202077"/>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255401" y="2578091"/>
            <a:ext cx="11132996" cy="6212677"/>
            <a:chOff x="0" y="0"/>
            <a:chExt cx="3498255" cy="1952172"/>
          </a:xfrm>
        </p:grpSpPr>
        <p:sp>
          <p:nvSpPr>
            <p:cNvPr id="8" name="Freeform 8"/>
            <p:cNvSpPr/>
            <p:nvPr/>
          </p:nvSpPr>
          <p:spPr>
            <a:xfrm>
              <a:off x="0" y="0"/>
              <a:ext cx="3498255" cy="1952172"/>
            </a:xfrm>
            <a:custGeom>
              <a:avLst/>
              <a:gdLst/>
              <a:ahLst/>
              <a:cxnLst/>
              <a:rect l="l" t="t" r="r" b="b"/>
              <a:pathLst>
                <a:path w="3498255" h="1952172">
                  <a:moveTo>
                    <a:pt x="9736" y="0"/>
                  </a:moveTo>
                  <a:lnTo>
                    <a:pt x="3488519" y="0"/>
                  </a:lnTo>
                  <a:cubicBezTo>
                    <a:pt x="3493896" y="0"/>
                    <a:pt x="3498255" y="4359"/>
                    <a:pt x="3498255" y="9736"/>
                  </a:cubicBezTo>
                  <a:lnTo>
                    <a:pt x="3498255" y="1942436"/>
                  </a:lnTo>
                  <a:cubicBezTo>
                    <a:pt x="3498255" y="1947813"/>
                    <a:pt x="3493896" y="1952172"/>
                    <a:pt x="3488519" y="1952172"/>
                  </a:cubicBezTo>
                  <a:lnTo>
                    <a:pt x="9736" y="1952172"/>
                  </a:lnTo>
                  <a:cubicBezTo>
                    <a:pt x="4359" y="1952172"/>
                    <a:pt x="0" y="1947813"/>
                    <a:pt x="0" y="194243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id="9" name="TextBox 9"/>
            <p:cNvSpPr txBox="1"/>
            <p:nvPr/>
          </p:nvSpPr>
          <p:spPr>
            <a:xfrm>
              <a:off x="0" y="-47625"/>
              <a:ext cx="3498255" cy="1999797"/>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1569314" y="3658403"/>
            <a:ext cx="10819084" cy="3675720"/>
          </a:xfrm>
          <a:prstGeom prst="rect">
            <a:avLst/>
          </a:prstGeom>
        </p:spPr>
        <p:txBody>
          <a:bodyPr lIns="0" tIns="0" rIns="0" bIns="0" rtlCol="0" anchor="t">
            <a:spAutoFit/>
          </a:bodyPr>
          <a:lstStyle/>
          <a:p>
            <a:pPr algn="l">
              <a:lnSpc>
                <a:spcPts val="14751"/>
              </a:lnSpc>
              <a:spcBef>
                <a:spcPct val="0"/>
              </a:spcBef>
            </a:pPr>
            <a:r>
              <a:rPr lang="en-US" sz="10536" b="1">
                <a:solidFill>
                  <a:srgbClr val="33326B"/>
                </a:solidFill>
                <a:latin typeface="TT Chocolates Bold"/>
                <a:ea typeface="TT Chocolates Bold"/>
                <a:cs typeface="TT Chocolates Bold"/>
                <a:sym typeface="TT Chocolates Bold"/>
              </a:rPr>
              <a:t>USE-CASES OF RED BLACK TREES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2482743" y="407471"/>
            <a:ext cx="11052235" cy="1603084"/>
          </a:xfrm>
          <a:prstGeom prst="rect">
            <a:avLst/>
          </a:prstGeom>
        </p:spPr>
        <p:txBody>
          <a:bodyPr lIns="0" tIns="0" rIns="0" bIns="0" rtlCol="0" anchor="t">
            <a:spAutoFit/>
          </a:bodyPr>
          <a:lstStyle/>
          <a:p>
            <a:pPr algn="l">
              <a:lnSpc>
                <a:spcPts val="6327"/>
              </a:lnSpc>
            </a:pPr>
            <a:r>
              <a:rPr lang="en-US" sz="5229" b="1">
                <a:solidFill>
                  <a:srgbClr val="01003B"/>
                </a:solidFill>
                <a:latin typeface="Be Vietnam Ultra-Bold"/>
                <a:ea typeface="Be Vietnam Ultra-Bold"/>
                <a:cs typeface="Be Vietnam Ultra-Bold"/>
                <a:sym typeface="Be Vietnam Ultra-Bold"/>
              </a:rPr>
              <a:t>WHERE ARE RED-BLACK TREES USED</a:t>
            </a:r>
          </a:p>
        </p:txBody>
      </p:sp>
      <p:sp>
        <p:nvSpPr>
          <p:cNvPr id="19" name="TextBox 19"/>
          <p:cNvSpPr txBox="1"/>
          <p:nvPr/>
        </p:nvSpPr>
        <p:spPr>
          <a:xfrm>
            <a:off x="1734330" y="2167301"/>
            <a:ext cx="13690847" cy="10638270"/>
          </a:xfrm>
          <a:prstGeom prst="rect">
            <a:avLst/>
          </a:prstGeom>
        </p:spPr>
        <p:txBody>
          <a:bodyPr lIns="0" tIns="0" rIns="0" bIns="0" rtlCol="0" anchor="t">
            <a:spAutoFit/>
          </a:bodyPr>
          <a:lstStyle/>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Databases:</a:t>
            </a:r>
          </a:p>
          <a:p>
            <a:pPr marL="1315035" lvl="2" indent="-438345" algn="l">
              <a:lnSpc>
                <a:spcPts val="4263"/>
              </a:lnSpc>
              <a:buFont typeface="Arial"/>
              <a:buChar char="⚬"/>
            </a:pPr>
            <a:r>
              <a:rPr lang="en-US" sz="3045">
                <a:solidFill>
                  <a:srgbClr val="000000"/>
                </a:solidFill>
                <a:latin typeface="Be Vietnam"/>
                <a:ea typeface="Be Vietnam"/>
                <a:cs typeface="Be Vietnam"/>
                <a:sym typeface="Be Vietnam"/>
              </a:rPr>
              <a:t>Store and retrieve sorted data efficiently.</a:t>
            </a:r>
          </a:p>
          <a:p>
            <a:pPr marL="1315035" lvl="2" indent="-438345" algn="l">
              <a:lnSpc>
                <a:spcPts val="4263"/>
              </a:lnSpc>
              <a:buFont typeface="Arial"/>
              <a:buChar char="⚬"/>
            </a:pPr>
            <a:r>
              <a:rPr lang="en-US" sz="3045">
                <a:solidFill>
                  <a:srgbClr val="000000"/>
                </a:solidFill>
                <a:latin typeface="Be Vietnam"/>
                <a:ea typeface="Be Vietnam"/>
                <a:cs typeface="Be Vietnam"/>
                <a:sym typeface="Be Vietnam"/>
              </a:rPr>
              <a:t>Examples: Implementing ordered maps and sets (Java's TreeMap, TreeSet).</a:t>
            </a:r>
          </a:p>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Compilers:</a:t>
            </a:r>
          </a:p>
          <a:p>
            <a:pPr marL="1315035" lvl="2" indent="-438345" algn="l">
              <a:lnSpc>
                <a:spcPts val="4263"/>
              </a:lnSpc>
              <a:buFont typeface="Arial"/>
              <a:buChar char="⚬"/>
            </a:pPr>
            <a:r>
              <a:rPr lang="en-US" sz="3045">
                <a:solidFill>
                  <a:srgbClr val="000000"/>
                </a:solidFill>
                <a:latin typeface="Be Vietnam"/>
                <a:ea typeface="Be Vietnam"/>
                <a:cs typeface="Be Vietnam"/>
                <a:sym typeface="Be Vietnam"/>
              </a:rPr>
              <a:t>Symbol table management for variables, functions, and keywords.</a:t>
            </a:r>
          </a:p>
          <a:p>
            <a:pPr marL="657518" lvl="1" indent="-328759" algn="l">
              <a:lnSpc>
                <a:spcPts val="4263"/>
              </a:lnSpc>
              <a:buAutoNum type="arabicPeriod"/>
            </a:pPr>
            <a:r>
              <a:rPr lang="en-US" sz="3045">
                <a:solidFill>
                  <a:srgbClr val="000000"/>
                </a:solidFill>
                <a:latin typeface="Be Vietnam"/>
                <a:ea typeface="Be Vietnam"/>
                <a:cs typeface="Be Vietnam"/>
                <a:sym typeface="Be Vietnam"/>
              </a:rPr>
              <a:t>Operating Systems:</a:t>
            </a:r>
          </a:p>
          <a:p>
            <a:pPr marL="1315035" lvl="2" indent="-438345" algn="l">
              <a:lnSpc>
                <a:spcPts val="4263"/>
              </a:lnSpc>
              <a:buFont typeface="Arial"/>
              <a:buChar char="⚬"/>
            </a:pPr>
            <a:r>
              <a:rPr lang="en-US" sz="3045">
                <a:solidFill>
                  <a:srgbClr val="000000"/>
                </a:solidFill>
                <a:latin typeface="Be Vietnam"/>
                <a:ea typeface="Be Vietnam"/>
                <a:cs typeface="Be Vietnam"/>
                <a:sym typeface="Be Vietnam"/>
              </a:rPr>
              <a:t>Process scheduling (e.g., Linux’s Completely Fair Scheduler uses red-black trees).</a:t>
            </a:r>
          </a:p>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Networking:</a:t>
            </a:r>
          </a:p>
          <a:p>
            <a:pPr marL="1315035" lvl="2" indent="-438345" algn="l">
              <a:lnSpc>
                <a:spcPts val="4263"/>
              </a:lnSpc>
              <a:buFont typeface="Arial"/>
              <a:buChar char="⚬"/>
            </a:pPr>
            <a:r>
              <a:rPr lang="en-US" sz="3045">
                <a:solidFill>
                  <a:srgbClr val="000000"/>
                </a:solidFill>
                <a:latin typeface="Be Vietnam"/>
                <a:ea typeface="Be Vietnam"/>
                <a:cs typeface="Be Vietnam"/>
                <a:sym typeface="Be Vietnam"/>
              </a:rPr>
              <a:t>Storing and updating routing tables dynamically.</a:t>
            </a:r>
          </a:p>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Memory Allocation:</a:t>
            </a:r>
          </a:p>
          <a:p>
            <a:pPr marL="1315035" lvl="2" indent="-438345" algn="l">
              <a:lnSpc>
                <a:spcPts val="4263"/>
              </a:lnSpc>
              <a:buFont typeface="Arial"/>
              <a:buChar char="⚬"/>
            </a:pPr>
            <a:r>
              <a:rPr lang="en-US" sz="3045">
                <a:solidFill>
                  <a:srgbClr val="000000"/>
                </a:solidFill>
                <a:latin typeface="Be Vietnam"/>
                <a:ea typeface="Be Vietnam"/>
                <a:cs typeface="Be Vietnam"/>
                <a:sym typeface="Be Vietnam"/>
              </a:rPr>
              <a:t>Tracking free memory blocks efficiently.</a:t>
            </a:r>
          </a:p>
          <a:p>
            <a:pPr algn="l">
              <a:lnSpc>
                <a:spcPts val="4263"/>
              </a:lnSpc>
            </a:pPr>
            <a:endParaRPr lang="en-US" sz="3045">
              <a:solidFill>
                <a:srgbClr val="000000"/>
              </a:solidFill>
              <a:latin typeface="Be Vietnam"/>
              <a:ea typeface="Be Vietnam"/>
              <a:cs typeface="Be Vietnam"/>
              <a:sym typeface="Be Vietnam"/>
            </a:endParaRPr>
          </a:p>
          <a:p>
            <a:pPr algn="l">
              <a:lnSpc>
                <a:spcPts val="4263"/>
              </a:lnSpc>
            </a:pPr>
            <a:endParaRPr lang="en-US" sz="3045">
              <a:solidFill>
                <a:srgbClr val="000000"/>
              </a:solidFill>
              <a:latin typeface="Be Vietnam"/>
              <a:ea typeface="Be Vietnam"/>
              <a:cs typeface="Be Vietnam"/>
              <a:sym typeface="Be Vietnam"/>
            </a:endParaRPr>
          </a:p>
          <a:p>
            <a:pPr algn="l">
              <a:lnSpc>
                <a:spcPts val="4263"/>
              </a:lnSpc>
            </a:pPr>
            <a:endParaRPr lang="en-US" sz="3045">
              <a:solidFill>
                <a:srgbClr val="000000"/>
              </a:solidFill>
              <a:latin typeface="Be Vietnam"/>
              <a:ea typeface="Be Vietnam"/>
              <a:cs typeface="Be Vietnam"/>
              <a:sym typeface="Be Vietnam"/>
            </a:endParaRPr>
          </a:p>
          <a:p>
            <a:pPr algn="l">
              <a:lnSpc>
                <a:spcPts val="4263"/>
              </a:lnSpc>
            </a:pPr>
            <a:endParaRPr lang="en-US" sz="3045">
              <a:solidFill>
                <a:srgbClr val="000000"/>
              </a:solidFill>
              <a:latin typeface="Be Vietnam"/>
              <a:ea typeface="Be Vietnam"/>
              <a:cs typeface="Be Vietnam"/>
              <a:sym typeface="Be Vietnam"/>
            </a:endParaRPr>
          </a:p>
          <a:p>
            <a:pPr algn="l">
              <a:lnSpc>
                <a:spcPts val="4263"/>
              </a:lnSpc>
            </a:pPr>
            <a:endParaRPr lang="en-US" sz="3045">
              <a:solidFill>
                <a:srgbClr val="000000"/>
              </a:solidFill>
              <a:latin typeface="Be Vietnam"/>
              <a:ea typeface="Be Vietnam"/>
              <a:cs typeface="Be Vietnam"/>
              <a:sym typeface="Be Vietnam"/>
            </a:endParaRPr>
          </a:p>
          <a:p>
            <a:pPr algn="l">
              <a:lnSpc>
                <a:spcPts val="4263"/>
              </a:lnSpc>
            </a:pPr>
            <a:endParaRPr lang="en-US" sz="3045">
              <a:solidFill>
                <a:srgbClr val="000000"/>
              </a:solidFill>
              <a:latin typeface="Be Vietnam"/>
              <a:ea typeface="Be Vietnam"/>
              <a:cs typeface="Be Vietnam"/>
              <a:sym typeface="Be Vietnam"/>
            </a:endParaRPr>
          </a:p>
          <a:p>
            <a:pPr algn="l">
              <a:lnSpc>
                <a:spcPts val="4263"/>
              </a:lnSpc>
            </a:pPr>
            <a:endParaRPr lang="en-US" sz="3045">
              <a:solidFill>
                <a:srgbClr val="000000"/>
              </a:solidFill>
              <a:latin typeface="Be Vietnam"/>
              <a:ea typeface="Be Vietnam"/>
              <a:cs typeface="Be Vietnam"/>
              <a:sym typeface="Be Vietna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1689571">
            <a:off x="12939732" y="-1577438"/>
            <a:ext cx="3086100" cy="7144088"/>
            <a:chOff x="0" y="0"/>
            <a:chExt cx="812800" cy="1881571"/>
          </a:xfrm>
        </p:grpSpPr>
        <p:sp>
          <p:nvSpPr>
            <p:cNvPr id="4" name="Freeform 4"/>
            <p:cNvSpPr/>
            <p:nvPr/>
          </p:nvSpPr>
          <p:spPr>
            <a:xfrm>
              <a:off x="0" y="0"/>
              <a:ext cx="812800" cy="1881571"/>
            </a:xfrm>
            <a:custGeom>
              <a:avLst/>
              <a:gdLst/>
              <a:ahLst/>
              <a:cxnLst/>
              <a:rect l="l" t="t" r="r" b="b"/>
              <a:pathLst>
                <a:path w="812800" h="1881571">
                  <a:moveTo>
                    <a:pt x="0" y="0"/>
                  </a:moveTo>
                  <a:lnTo>
                    <a:pt x="812800" y="0"/>
                  </a:lnTo>
                  <a:lnTo>
                    <a:pt x="812800" y="1881571"/>
                  </a:lnTo>
                  <a:lnTo>
                    <a:pt x="0" y="1881571"/>
                  </a:lnTo>
                  <a:close/>
                </a:path>
              </a:pathLst>
            </a:custGeom>
            <a:solidFill>
              <a:srgbClr val="FF0000"/>
            </a:solidFill>
          </p:spPr>
        </p:sp>
        <p:sp>
          <p:nvSpPr>
            <p:cNvPr id="5" name="TextBox 5"/>
            <p:cNvSpPr txBox="1"/>
            <p:nvPr/>
          </p:nvSpPr>
          <p:spPr>
            <a:xfrm>
              <a:off x="0" y="-47625"/>
              <a:ext cx="812800" cy="1929196"/>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flipV="1">
            <a:off x="11692549" y="0"/>
            <a:ext cx="7026757" cy="11202077"/>
          </a:xfrm>
          <a:custGeom>
            <a:avLst/>
            <a:gdLst/>
            <a:ahLst/>
            <a:cxnLst/>
            <a:rect l="l" t="t" r="r" b="b"/>
            <a:pathLst>
              <a:path w="7026757" h="11202077">
                <a:moveTo>
                  <a:pt x="0" y="11202077"/>
                </a:moveTo>
                <a:lnTo>
                  <a:pt x="7026757" y="11202077"/>
                </a:lnTo>
                <a:lnTo>
                  <a:pt x="7026757" y="0"/>
                </a:lnTo>
                <a:lnTo>
                  <a:pt x="0" y="0"/>
                </a:lnTo>
                <a:lnTo>
                  <a:pt x="0" y="11202077"/>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255401" y="2578091"/>
            <a:ext cx="11132996" cy="6212677"/>
            <a:chOff x="0" y="0"/>
            <a:chExt cx="3498255" cy="1952172"/>
          </a:xfrm>
        </p:grpSpPr>
        <p:sp>
          <p:nvSpPr>
            <p:cNvPr id="8" name="Freeform 8"/>
            <p:cNvSpPr/>
            <p:nvPr/>
          </p:nvSpPr>
          <p:spPr>
            <a:xfrm>
              <a:off x="0" y="0"/>
              <a:ext cx="3498255" cy="1952172"/>
            </a:xfrm>
            <a:custGeom>
              <a:avLst/>
              <a:gdLst/>
              <a:ahLst/>
              <a:cxnLst/>
              <a:rect l="l" t="t" r="r" b="b"/>
              <a:pathLst>
                <a:path w="3498255" h="1952172">
                  <a:moveTo>
                    <a:pt x="9736" y="0"/>
                  </a:moveTo>
                  <a:lnTo>
                    <a:pt x="3488519" y="0"/>
                  </a:lnTo>
                  <a:cubicBezTo>
                    <a:pt x="3493896" y="0"/>
                    <a:pt x="3498255" y="4359"/>
                    <a:pt x="3498255" y="9736"/>
                  </a:cubicBezTo>
                  <a:lnTo>
                    <a:pt x="3498255" y="1942436"/>
                  </a:lnTo>
                  <a:cubicBezTo>
                    <a:pt x="3498255" y="1947813"/>
                    <a:pt x="3493896" y="1952172"/>
                    <a:pt x="3488519" y="1952172"/>
                  </a:cubicBezTo>
                  <a:lnTo>
                    <a:pt x="9736" y="1952172"/>
                  </a:lnTo>
                  <a:cubicBezTo>
                    <a:pt x="4359" y="1952172"/>
                    <a:pt x="0" y="1947813"/>
                    <a:pt x="0" y="194243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id="9" name="TextBox 9"/>
            <p:cNvSpPr txBox="1"/>
            <p:nvPr/>
          </p:nvSpPr>
          <p:spPr>
            <a:xfrm>
              <a:off x="0" y="-47625"/>
              <a:ext cx="3498255" cy="1999797"/>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1412358" y="3073130"/>
            <a:ext cx="10819084" cy="5397838"/>
          </a:xfrm>
          <a:prstGeom prst="rect">
            <a:avLst/>
          </a:prstGeom>
        </p:spPr>
        <p:txBody>
          <a:bodyPr lIns="0" tIns="0" rIns="0" bIns="0" rtlCol="0" anchor="t">
            <a:spAutoFit/>
          </a:bodyPr>
          <a:lstStyle/>
          <a:p>
            <a:pPr algn="l">
              <a:lnSpc>
                <a:spcPts val="14331"/>
              </a:lnSpc>
              <a:spcBef>
                <a:spcPct val="0"/>
              </a:spcBef>
            </a:pPr>
            <a:r>
              <a:rPr lang="en-US" sz="10236" b="1">
                <a:solidFill>
                  <a:srgbClr val="33326B"/>
                </a:solidFill>
                <a:latin typeface="TT Chocolates Bold"/>
                <a:ea typeface="TT Chocolates Bold"/>
                <a:cs typeface="TT Chocolates Bold"/>
                <a:sym typeface="TT Chocolates Bold"/>
              </a:rPr>
              <a:t>ADVANTAGES AND LIMITATIONS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2482743" y="407471"/>
            <a:ext cx="11052235" cy="1603084"/>
          </a:xfrm>
          <a:prstGeom prst="rect">
            <a:avLst/>
          </a:prstGeom>
        </p:spPr>
        <p:txBody>
          <a:bodyPr lIns="0" tIns="0" rIns="0" bIns="0" rtlCol="0" anchor="t">
            <a:spAutoFit/>
          </a:bodyPr>
          <a:lstStyle/>
          <a:p>
            <a:pPr algn="l">
              <a:lnSpc>
                <a:spcPts val="6327"/>
              </a:lnSpc>
            </a:pPr>
            <a:r>
              <a:rPr lang="en-US" sz="5229" b="1">
                <a:solidFill>
                  <a:srgbClr val="01003B"/>
                </a:solidFill>
                <a:latin typeface="Be Vietnam Ultra-Bold"/>
                <a:ea typeface="Be Vietnam Ultra-Bold"/>
                <a:cs typeface="Be Vietnam Ultra-Bold"/>
                <a:sym typeface="Be Vietnam Ultra-Bold"/>
              </a:rPr>
              <a:t>ADVANTAGES OF RED-BLACK TREES</a:t>
            </a:r>
          </a:p>
        </p:txBody>
      </p:sp>
      <p:sp>
        <p:nvSpPr>
          <p:cNvPr id="19" name="TextBox 19"/>
          <p:cNvSpPr txBox="1"/>
          <p:nvPr/>
        </p:nvSpPr>
        <p:spPr>
          <a:xfrm>
            <a:off x="1734330" y="2167301"/>
            <a:ext cx="13690847" cy="6371070"/>
          </a:xfrm>
          <a:prstGeom prst="rect">
            <a:avLst/>
          </a:prstGeom>
        </p:spPr>
        <p:txBody>
          <a:bodyPr lIns="0" tIns="0" rIns="0" bIns="0" rtlCol="0" anchor="t">
            <a:spAutoFit/>
          </a:bodyPr>
          <a:lstStyle/>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Balanced:</a:t>
            </a:r>
            <a:r>
              <a:rPr lang="en-US" sz="3045">
                <a:solidFill>
                  <a:srgbClr val="000000"/>
                </a:solidFill>
                <a:latin typeface="Be Vietnam"/>
                <a:ea typeface="Be Vietnam"/>
                <a:cs typeface="Be Vietnam"/>
                <a:sym typeface="Be Vietnam"/>
              </a:rPr>
              <a:t> Red-Black Trees are self-balancing, meaning they automatically maintain a balance between the heights of the left and right subtrees. This ensures that search, insertion, and deletion operations take O(log n) time in the worst case.</a:t>
            </a:r>
          </a:p>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Efficient search, insertion, and deletion</a:t>
            </a:r>
            <a:r>
              <a:rPr lang="en-US" sz="3045">
                <a:solidFill>
                  <a:srgbClr val="000000"/>
                </a:solidFill>
                <a:latin typeface="Be Vietnam"/>
                <a:ea typeface="Be Vietnam"/>
                <a:cs typeface="Be Vietnam"/>
                <a:sym typeface="Be Vietnam"/>
              </a:rPr>
              <a:t>: Due to their balanced structure, Red-Black Trees offer efficient operations. Search, insertion, and deletion all take O(log n) time in the worst case.</a:t>
            </a:r>
          </a:p>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Simple to implement:</a:t>
            </a:r>
            <a:r>
              <a:rPr lang="en-US" sz="3045">
                <a:solidFill>
                  <a:srgbClr val="000000"/>
                </a:solidFill>
                <a:latin typeface="Be Vietnam"/>
                <a:ea typeface="Be Vietnam"/>
                <a:cs typeface="Be Vietnam"/>
                <a:sym typeface="Be Vietnam"/>
              </a:rPr>
              <a:t> The rules for maintaining the Red-Black Tree properties are relatively simple and straightforward to implement.</a:t>
            </a:r>
          </a:p>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Widely used:</a:t>
            </a:r>
            <a:r>
              <a:rPr lang="en-US" sz="3045">
                <a:solidFill>
                  <a:srgbClr val="000000"/>
                </a:solidFill>
                <a:latin typeface="Be Vietnam"/>
                <a:ea typeface="Be Vietnam"/>
                <a:cs typeface="Be Vietnam"/>
                <a:sym typeface="Be Vietnam"/>
              </a:rPr>
              <a:t> Red-Black Trees are a popular choice for implementing various data structures, such as maps, sets, and priority queues.</a:t>
            </a:r>
          </a:p>
          <a:p>
            <a:pPr algn="l">
              <a:lnSpc>
                <a:spcPts val="4263"/>
              </a:lnSpc>
            </a:pPr>
            <a:endParaRPr lang="en-US" sz="3045">
              <a:solidFill>
                <a:srgbClr val="000000"/>
              </a:solidFill>
              <a:latin typeface="Be Vietnam"/>
              <a:ea typeface="Be Vietnam"/>
              <a:cs typeface="Be Vietnam"/>
              <a:sym typeface="Be Vietna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id="3" name="TextBox 3"/>
          <p:cNvSpPr txBox="1"/>
          <p:nvPr/>
        </p:nvSpPr>
        <p:spPr>
          <a:xfrm rot="19756">
            <a:off x="4235249" y="4911655"/>
            <a:ext cx="5143655" cy="405910"/>
          </a:xfrm>
          <a:prstGeom prst="rect">
            <a:avLst/>
          </a:prstGeom>
        </p:spPr>
        <p:txBody>
          <a:bodyPr lIns="0" tIns="0" rIns="0" bIns="0" rtlCol="0" anchor="t">
            <a:spAutoFit/>
          </a:bodyPr>
          <a:lstStyle/>
          <a:p>
            <a:pPr algn="l">
              <a:lnSpc>
                <a:spcPts val="3352"/>
              </a:lnSpc>
              <a:spcBef>
                <a:spcPct val="0"/>
              </a:spcBef>
            </a:pPr>
            <a:r>
              <a:rPr lang="en-US" sz="2394" b="1">
                <a:solidFill>
                  <a:srgbClr val="01003B"/>
                </a:solidFill>
                <a:latin typeface="Be Vietnam Ultra-Bold"/>
                <a:ea typeface="Be Vietnam Ultra-Bold"/>
                <a:cs typeface="Be Vietnam Ultra-Bold"/>
                <a:sym typeface="Be Vietnam Ultra-Bold"/>
              </a:rPr>
              <a:t>Introduction</a:t>
            </a:r>
          </a:p>
        </p:txBody>
      </p:sp>
      <p:sp>
        <p:nvSpPr>
          <p:cNvPr id="4" name="TextBox 4"/>
          <p:cNvSpPr txBox="1"/>
          <p:nvPr/>
        </p:nvSpPr>
        <p:spPr>
          <a:xfrm rot="19756">
            <a:off x="2278179" y="4382694"/>
            <a:ext cx="1742891" cy="1202353"/>
          </a:xfrm>
          <a:prstGeom prst="rect">
            <a:avLst/>
          </a:prstGeom>
        </p:spPr>
        <p:txBody>
          <a:bodyPr lIns="0" tIns="0" rIns="0" bIns="0" rtlCol="0" anchor="t">
            <a:spAutoFit/>
          </a:bodyPr>
          <a:lstStyle/>
          <a:p>
            <a:pPr algn="ctr">
              <a:lnSpc>
                <a:spcPts val="9853"/>
              </a:lnSpc>
              <a:spcBef>
                <a:spcPct val="0"/>
              </a:spcBef>
            </a:pPr>
            <a:r>
              <a:rPr lang="en-US" sz="7038" b="1" spc="415">
                <a:solidFill>
                  <a:srgbClr val="000000"/>
                </a:solidFill>
                <a:latin typeface="Be Vietnam Ultra-Bold"/>
                <a:ea typeface="Be Vietnam Ultra-Bold"/>
                <a:cs typeface="Be Vietnam Ultra-Bold"/>
                <a:sym typeface="Be Vietnam Ultra-Bold"/>
              </a:rPr>
              <a:t>01</a:t>
            </a:r>
          </a:p>
        </p:txBody>
      </p:sp>
      <p:sp>
        <p:nvSpPr>
          <p:cNvPr id="5" name="TextBox 5"/>
          <p:cNvSpPr txBox="1"/>
          <p:nvPr/>
        </p:nvSpPr>
        <p:spPr>
          <a:xfrm rot="19756">
            <a:off x="4238934" y="6278981"/>
            <a:ext cx="5139970" cy="405910"/>
          </a:xfrm>
          <a:prstGeom prst="rect">
            <a:avLst/>
          </a:prstGeom>
        </p:spPr>
        <p:txBody>
          <a:bodyPr lIns="0" tIns="0" rIns="0" bIns="0" rtlCol="0" anchor="t">
            <a:spAutoFit/>
          </a:bodyPr>
          <a:lstStyle/>
          <a:p>
            <a:pPr algn="l">
              <a:lnSpc>
                <a:spcPts val="3352"/>
              </a:lnSpc>
              <a:spcBef>
                <a:spcPct val="0"/>
              </a:spcBef>
            </a:pPr>
            <a:r>
              <a:rPr lang="en-US" sz="2394" b="1">
                <a:solidFill>
                  <a:srgbClr val="01003B"/>
                </a:solidFill>
                <a:latin typeface="Be Vietnam Ultra-Bold"/>
                <a:ea typeface="Be Vietnam Ultra-Bold"/>
                <a:cs typeface="Be Vietnam Ultra-Bold"/>
                <a:sym typeface="Be Vietnam Ultra-Bold"/>
              </a:rPr>
              <a:t>Properties of red-black trees</a:t>
            </a:r>
          </a:p>
        </p:txBody>
      </p:sp>
      <p:sp>
        <p:nvSpPr>
          <p:cNvPr id="6" name="TextBox 6"/>
          <p:cNvSpPr txBox="1"/>
          <p:nvPr/>
        </p:nvSpPr>
        <p:spPr>
          <a:xfrm rot="19756">
            <a:off x="2278179" y="5788358"/>
            <a:ext cx="1742891" cy="1202353"/>
          </a:xfrm>
          <a:prstGeom prst="rect">
            <a:avLst/>
          </a:prstGeom>
        </p:spPr>
        <p:txBody>
          <a:bodyPr lIns="0" tIns="0" rIns="0" bIns="0" rtlCol="0" anchor="t">
            <a:spAutoFit/>
          </a:bodyPr>
          <a:lstStyle/>
          <a:p>
            <a:pPr algn="ctr">
              <a:lnSpc>
                <a:spcPts val="9853"/>
              </a:lnSpc>
              <a:spcBef>
                <a:spcPct val="0"/>
              </a:spcBef>
            </a:pPr>
            <a:r>
              <a:rPr lang="en-US" sz="7038" b="1">
                <a:solidFill>
                  <a:srgbClr val="000000"/>
                </a:solidFill>
                <a:latin typeface="Be Vietnam Ultra-Bold"/>
                <a:ea typeface="Be Vietnam Ultra-Bold"/>
                <a:cs typeface="Be Vietnam Ultra-Bold"/>
                <a:sym typeface="Be Vietnam Ultra-Bold"/>
              </a:rPr>
              <a:t>02</a:t>
            </a:r>
          </a:p>
        </p:txBody>
      </p:sp>
      <p:sp>
        <p:nvSpPr>
          <p:cNvPr id="7" name="TextBox 7"/>
          <p:cNvSpPr txBox="1"/>
          <p:nvPr/>
        </p:nvSpPr>
        <p:spPr>
          <a:xfrm rot="19756">
            <a:off x="4295077" y="7643814"/>
            <a:ext cx="5083827" cy="405910"/>
          </a:xfrm>
          <a:prstGeom prst="rect">
            <a:avLst/>
          </a:prstGeom>
        </p:spPr>
        <p:txBody>
          <a:bodyPr lIns="0" tIns="0" rIns="0" bIns="0" rtlCol="0" anchor="t">
            <a:spAutoFit/>
          </a:bodyPr>
          <a:lstStyle/>
          <a:p>
            <a:pPr algn="l">
              <a:lnSpc>
                <a:spcPts val="3352"/>
              </a:lnSpc>
              <a:spcBef>
                <a:spcPct val="0"/>
              </a:spcBef>
            </a:pPr>
            <a:r>
              <a:rPr lang="en-US" sz="2394" b="1">
                <a:solidFill>
                  <a:srgbClr val="01003B"/>
                </a:solidFill>
                <a:latin typeface="Be Vietnam Ultra-Bold"/>
                <a:ea typeface="Be Vietnam Ultra-Bold"/>
                <a:cs typeface="Be Vietnam Ultra-Bold"/>
                <a:sym typeface="Be Vietnam Ultra-Bold"/>
              </a:rPr>
              <a:t>Operations and exapmples</a:t>
            </a:r>
          </a:p>
        </p:txBody>
      </p:sp>
      <p:sp>
        <p:nvSpPr>
          <p:cNvPr id="8" name="TextBox 8"/>
          <p:cNvSpPr txBox="1"/>
          <p:nvPr/>
        </p:nvSpPr>
        <p:spPr>
          <a:xfrm rot="19756">
            <a:off x="2321636" y="7154930"/>
            <a:ext cx="1742891" cy="1202353"/>
          </a:xfrm>
          <a:prstGeom prst="rect">
            <a:avLst/>
          </a:prstGeom>
        </p:spPr>
        <p:txBody>
          <a:bodyPr lIns="0" tIns="0" rIns="0" bIns="0" rtlCol="0" anchor="t">
            <a:spAutoFit/>
          </a:bodyPr>
          <a:lstStyle/>
          <a:p>
            <a:pPr algn="ctr">
              <a:lnSpc>
                <a:spcPts val="9853"/>
              </a:lnSpc>
              <a:spcBef>
                <a:spcPct val="0"/>
              </a:spcBef>
            </a:pPr>
            <a:r>
              <a:rPr lang="en-US" sz="7038" b="1">
                <a:solidFill>
                  <a:srgbClr val="000000"/>
                </a:solidFill>
                <a:latin typeface="Be Vietnam Ultra-Bold"/>
                <a:ea typeface="Be Vietnam Ultra-Bold"/>
                <a:cs typeface="Be Vietnam Ultra-Bold"/>
                <a:sym typeface="Be Vietnam Ultra-Bold"/>
              </a:rPr>
              <a:t>03</a:t>
            </a:r>
          </a:p>
        </p:txBody>
      </p:sp>
      <p:sp>
        <p:nvSpPr>
          <p:cNvPr id="9" name="TextBox 9"/>
          <p:cNvSpPr txBox="1"/>
          <p:nvPr/>
        </p:nvSpPr>
        <p:spPr>
          <a:xfrm rot="19756">
            <a:off x="11028340" y="4912986"/>
            <a:ext cx="5606756" cy="405910"/>
          </a:xfrm>
          <a:prstGeom prst="rect">
            <a:avLst/>
          </a:prstGeom>
        </p:spPr>
        <p:txBody>
          <a:bodyPr lIns="0" tIns="0" rIns="0" bIns="0" rtlCol="0" anchor="t">
            <a:spAutoFit/>
          </a:bodyPr>
          <a:lstStyle/>
          <a:p>
            <a:pPr algn="l">
              <a:lnSpc>
                <a:spcPts val="3352"/>
              </a:lnSpc>
              <a:spcBef>
                <a:spcPct val="0"/>
              </a:spcBef>
            </a:pPr>
            <a:r>
              <a:rPr lang="en-US" sz="2394" b="1">
                <a:solidFill>
                  <a:srgbClr val="01003B"/>
                </a:solidFill>
                <a:latin typeface="Be Vietnam Ultra-Bold"/>
                <a:ea typeface="Be Vietnam Ultra-Bold"/>
                <a:cs typeface="Be Vietnam Ultra-Bold"/>
                <a:sym typeface="Be Vietnam Ultra-Bold"/>
              </a:rPr>
              <a:t>Example Use-cases</a:t>
            </a:r>
          </a:p>
        </p:txBody>
      </p:sp>
      <p:sp>
        <p:nvSpPr>
          <p:cNvPr id="10" name="TextBox 10"/>
          <p:cNvSpPr txBox="1"/>
          <p:nvPr/>
        </p:nvSpPr>
        <p:spPr>
          <a:xfrm rot="19756">
            <a:off x="11157001" y="6279953"/>
            <a:ext cx="5478094" cy="405910"/>
          </a:xfrm>
          <a:prstGeom prst="rect">
            <a:avLst/>
          </a:prstGeom>
        </p:spPr>
        <p:txBody>
          <a:bodyPr lIns="0" tIns="0" rIns="0" bIns="0" rtlCol="0" anchor="t">
            <a:spAutoFit/>
          </a:bodyPr>
          <a:lstStyle/>
          <a:p>
            <a:pPr algn="l">
              <a:lnSpc>
                <a:spcPts val="3352"/>
              </a:lnSpc>
              <a:spcBef>
                <a:spcPct val="0"/>
              </a:spcBef>
            </a:pPr>
            <a:r>
              <a:rPr lang="en-US" sz="2394" b="1">
                <a:solidFill>
                  <a:srgbClr val="01003B"/>
                </a:solidFill>
                <a:latin typeface="Be Vietnam Ultra-Bold"/>
                <a:ea typeface="Be Vietnam Ultra-Bold"/>
                <a:cs typeface="Be Vietnam Ultra-Bold"/>
                <a:sym typeface="Be Vietnam Ultra-Bold"/>
              </a:rPr>
              <a:t>Advantages and limitations</a:t>
            </a:r>
          </a:p>
        </p:txBody>
      </p:sp>
      <p:sp>
        <p:nvSpPr>
          <p:cNvPr id="11" name="TextBox 11"/>
          <p:cNvSpPr txBox="1"/>
          <p:nvPr/>
        </p:nvSpPr>
        <p:spPr>
          <a:xfrm rot="19756">
            <a:off x="9204248" y="4382694"/>
            <a:ext cx="1742891" cy="1202353"/>
          </a:xfrm>
          <a:prstGeom prst="rect">
            <a:avLst/>
          </a:prstGeom>
        </p:spPr>
        <p:txBody>
          <a:bodyPr lIns="0" tIns="0" rIns="0" bIns="0" rtlCol="0" anchor="t">
            <a:spAutoFit/>
          </a:bodyPr>
          <a:lstStyle/>
          <a:p>
            <a:pPr algn="ctr">
              <a:lnSpc>
                <a:spcPts val="9853"/>
              </a:lnSpc>
              <a:spcBef>
                <a:spcPct val="0"/>
              </a:spcBef>
            </a:pPr>
            <a:r>
              <a:rPr lang="en-US" sz="7038" b="1" spc="415">
                <a:solidFill>
                  <a:srgbClr val="000000"/>
                </a:solidFill>
                <a:latin typeface="Be Vietnam Ultra-Bold"/>
                <a:ea typeface="Be Vietnam Ultra-Bold"/>
                <a:cs typeface="Be Vietnam Ultra-Bold"/>
                <a:sym typeface="Be Vietnam Ultra-Bold"/>
              </a:rPr>
              <a:t>04</a:t>
            </a:r>
          </a:p>
        </p:txBody>
      </p:sp>
      <p:sp>
        <p:nvSpPr>
          <p:cNvPr id="12" name="TextBox 12"/>
          <p:cNvSpPr txBox="1"/>
          <p:nvPr/>
        </p:nvSpPr>
        <p:spPr>
          <a:xfrm rot="19756">
            <a:off x="9204248" y="5788358"/>
            <a:ext cx="1742891" cy="1202353"/>
          </a:xfrm>
          <a:prstGeom prst="rect">
            <a:avLst/>
          </a:prstGeom>
        </p:spPr>
        <p:txBody>
          <a:bodyPr lIns="0" tIns="0" rIns="0" bIns="0" rtlCol="0" anchor="t">
            <a:spAutoFit/>
          </a:bodyPr>
          <a:lstStyle/>
          <a:p>
            <a:pPr algn="ctr">
              <a:lnSpc>
                <a:spcPts val="9853"/>
              </a:lnSpc>
              <a:spcBef>
                <a:spcPct val="0"/>
              </a:spcBef>
            </a:pPr>
            <a:r>
              <a:rPr lang="en-US" sz="7038" b="1">
                <a:solidFill>
                  <a:srgbClr val="000000"/>
                </a:solidFill>
                <a:latin typeface="Be Vietnam Ultra-Bold"/>
                <a:ea typeface="Be Vietnam Ultra-Bold"/>
                <a:cs typeface="Be Vietnam Ultra-Bold"/>
                <a:sym typeface="Be Vietnam Ultra-Bold"/>
              </a:rPr>
              <a:t>05</a:t>
            </a:r>
          </a:p>
        </p:txBody>
      </p:sp>
      <p:sp>
        <p:nvSpPr>
          <p:cNvPr id="13" name="TextBox 13"/>
          <p:cNvSpPr txBox="1"/>
          <p:nvPr/>
        </p:nvSpPr>
        <p:spPr>
          <a:xfrm>
            <a:off x="2385379" y="1215927"/>
            <a:ext cx="6643979" cy="1159556"/>
          </a:xfrm>
          <a:prstGeom prst="rect">
            <a:avLst/>
          </a:prstGeom>
        </p:spPr>
        <p:txBody>
          <a:bodyPr lIns="0" tIns="0" rIns="0" bIns="0" rtlCol="0" anchor="t">
            <a:spAutoFit/>
          </a:bodyPr>
          <a:lstStyle/>
          <a:p>
            <a:pPr algn="l">
              <a:lnSpc>
                <a:spcPts val="9495"/>
              </a:lnSpc>
              <a:spcBef>
                <a:spcPct val="0"/>
              </a:spcBef>
            </a:pPr>
            <a:r>
              <a:rPr lang="en-US" sz="6782">
                <a:solidFill>
                  <a:srgbClr val="FF0000"/>
                </a:solidFill>
                <a:latin typeface="Hind Siliguri"/>
                <a:ea typeface="Hind Siliguri"/>
                <a:cs typeface="Hind Siliguri"/>
                <a:sym typeface="Hind Siliguri"/>
              </a:rPr>
              <a:t>TABLE OF</a:t>
            </a:r>
          </a:p>
        </p:txBody>
      </p:sp>
      <p:sp>
        <p:nvSpPr>
          <p:cNvPr id="14" name="TextBox 14"/>
          <p:cNvSpPr txBox="1"/>
          <p:nvPr/>
        </p:nvSpPr>
        <p:spPr>
          <a:xfrm>
            <a:off x="2318196" y="2019293"/>
            <a:ext cx="8339384" cy="1946040"/>
          </a:xfrm>
          <a:prstGeom prst="rect">
            <a:avLst/>
          </a:prstGeom>
        </p:spPr>
        <p:txBody>
          <a:bodyPr lIns="0" tIns="0" rIns="0" bIns="0" rtlCol="0" anchor="t">
            <a:spAutoFit/>
          </a:bodyPr>
          <a:lstStyle/>
          <a:p>
            <a:pPr algn="l">
              <a:lnSpc>
                <a:spcPts val="15909"/>
              </a:lnSpc>
              <a:spcBef>
                <a:spcPct val="0"/>
              </a:spcBef>
            </a:pPr>
            <a:r>
              <a:rPr lang="en-US" sz="11364" b="1">
                <a:solidFill>
                  <a:srgbClr val="000000"/>
                </a:solidFill>
                <a:latin typeface="TT Chocolates Bold"/>
                <a:ea typeface="TT Chocolates Bold"/>
                <a:cs typeface="TT Chocolates Bold"/>
                <a:sym typeface="TT Chocolates Bold"/>
              </a:rPr>
              <a:t>CONTENTS</a:t>
            </a:r>
          </a:p>
        </p:txBody>
      </p:sp>
      <p:grpSp>
        <p:nvGrpSpPr>
          <p:cNvPr id="15" name="Group 15"/>
          <p:cNvGrpSpPr/>
          <p:nvPr/>
        </p:nvGrpSpPr>
        <p:grpSpPr>
          <a:xfrm rot="8100000">
            <a:off x="15141130" y="1681505"/>
            <a:ext cx="2103985" cy="2103985"/>
            <a:chOff x="0" y="0"/>
            <a:chExt cx="812800" cy="812800"/>
          </a:xfrm>
        </p:grpSpPr>
        <p:sp>
          <p:nvSpPr>
            <p:cNvPr id="16" name="Freeform 16"/>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8" name="Group 18"/>
          <p:cNvGrpSpPr/>
          <p:nvPr/>
        </p:nvGrpSpPr>
        <p:grpSpPr>
          <a:xfrm rot="8100000">
            <a:off x="12542885" y="-3550601"/>
            <a:ext cx="4742111" cy="4742111"/>
            <a:chOff x="0" y="0"/>
            <a:chExt cx="812800" cy="812800"/>
          </a:xfrm>
        </p:grpSpPr>
        <p:sp>
          <p:nvSpPr>
            <p:cNvPr id="19" name="Freeform 19"/>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20" name="TextBox 20"/>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21" name="Group 21"/>
          <p:cNvGrpSpPr/>
          <p:nvPr/>
        </p:nvGrpSpPr>
        <p:grpSpPr>
          <a:xfrm rot="-2700000">
            <a:off x="17334914" y="-1274095"/>
            <a:ext cx="4742111" cy="4742111"/>
            <a:chOff x="0" y="0"/>
            <a:chExt cx="812800" cy="812800"/>
          </a:xfrm>
        </p:grpSpPr>
        <p:sp>
          <p:nvSpPr>
            <p:cNvPr id="22" name="Freeform 22"/>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23" name="TextBox 23"/>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24" name="Group 24"/>
          <p:cNvGrpSpPr/>
          <p:nvPr/>
        </p:nvGrpSpPr>
        <p:grpSpPr>
          <a:xfrm rot="-8100000">
            <a:off x="15699542" y="603380"/>
            <a:ext cx="987162" cy="987162"/>
            <a:chOff x="0" y="0"/>
            <a:chExt cx="812800" cy="812800"/>
          </a:xfrm>
        </p:grpSpPr>
        <p:sp>
          <p:nvSpPr>
            <p:cNvPr id="25" name="Freeform 25"/>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26" name="TextBox 26"/>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27" name="Group 27"/>
          <p:cNvGrpSpPr/>
          <p:nvPr/>
        </p:nvGrpSpPr>
        <p:grpSpPr>
          <a:xfrm rot="-10800000">
            <a:off x="-2244366" y="9188691"/>
            <a:ext cx="20532366" cy="2196619"/>
            <a:chOff x="0" y="0"/>
            <a:chExt cx="5407701" cy="578533"/>
          </a:xfrm>
        </p:grpSpPr>
        <p:sp>
          <p:nvSpPr>
            <p:cNvPr id="28" name="Freeform 28"/>
            <p:cNvSpPr/>
            <p:nvPr/>
          </p:nvSpPr>
          <p:spPr>
            <a:xfrm>
              <a:off x="0" y="0"/>
              <a:ext cx="5407701" cy="578533"/>
            </a:xfrm>
            <a:custGeom>
              <a:avLst/>
              <a:gdLst/>
              <a:ahLst/>
              <a:cxnLst/>
              <a:rect l="l" t="t" r="r" b="b"/>
              <a:pathLst>
                <a:path w="5407701" h="578533">
                  <a:moveTo>
                    <a:pt x="0" y="0"/>
                  </a:moveTo>
                  <a:lnTo>
                    <a:pt x="5407701" y="0"/>
                  </a:lnTo>
                  <a:lnTo>
                    <a:pt x="5407701" y="578533"/>
                  </a:lnTo>
                  <a:lnTo>
                    <a:pt x="0" y="578533"/>
                  </a:lnTo>
                  <a:close/>
                </a:path>
              </a:pathLst>
            </a:custGeom>
            <a:solidFill>
              <a:srgbClr val="000000"/>
            </a:solidFill>
          </p:spPr>
        </p:sp>
        <p:sp>
          <p:nvSpPr>
            <p:cNvPr id="29" name="TextBox 29"/>
            <p:cNvSpPr txBox="1"/>
            <p:nvPr/>
          </p:nvSpPr>
          <p:spPr>
            <a:xfrm>
              <a:off x="0" y="-47625"/>
              <a:ext cx="5407701" cy="626158"/>
            </a:xfrm>
            <a:prstGeom prst="rect">
              <a:avLst/>
            </a:prstGeom>
          </p:spPr>
          <p:txBody>
            <a:bodyPr lIns="50800" tIns="50800" rIns="50800" bIns="50800" rtlCol="0" anchor="ctr"/>
            <a:lstStyle/>
            <a:p>
              <a:pPr algn="ctr">
                <a:lnSpc>
                  <a:spcPts val="2800"/>
                </a:lnSpc>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2482743" y="407471"/>
            <a:ext cx="11052235" cy="802984"/>
          </a:xfrm>
          <a:prstGeom prst="rect">
            <a:avLst/>
          </a:prstGeom>
        </p:spPr>
        <p:txBody>
          <a:bodyPr lIns="0" tIns="0" rIns="0" bIns="0" rtlCol="0" anchor="t">
            <a:spAutoFit/>
          </a:bodyPr>
          <a:lstStyle/>
          <a:p>
            <a:pPr algn="l">
              <a:lnSpc>
                <a:spcPts val="6327"/>
              </a:lnSpc>
            </a:pPr>
            <a:r>
              <a:rPr lang="en-US" sz="5229" b="1">
                <a:solidFill>
                  <a:srgbClr val="01003B"/>
                </a:solidFill>
                <a:latin typeface="Be Vietnam Ultra-Bold"/>
                <a:ea typeface="Be Vietnam Ultra-Bold"/>
                <a:cs typeface="Be Vietnam Ultra-Bold"/>
                <a:sym typeface="Be Vietnam Ultra-Bold"/>
              </a:rPr>
              <a:t>LIMITATIONS OF RED-BLACK TREES</a:t>
            </a:r>
          </a:p>
        </p:txBody>
      </p:sp>
      <p:sp>
        <p:nvSpPr>
          <p:cNvPr id="19" name="TextBox 19"/>
          <p:cNvSpPr txBox="1"/>
          <p:nvPr/>
        </p:nvSpPr>
        <p:spPr>
          <a:xfrm>
            <a:off x="1734330" y="2167301"/>
            <a:ext cx="13690847" cy="5304270"/>
          </a:xfrm>
          <a:prstGeom prst="rect">
            <a:avLst/>
          </a:prstGeom>
        </p:spPr>
        <p:txBody>
          <a:bodyPr lIns="0" tIns="0" rIns="0" bIns="0" rtlCol="0" anchor="t">
            <a:spAutoFit/>
          </a:bodyPr>
          <a:lstStyle/>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More complex than other balanced trees: </a:t>
            </a:r>
            <a:r>
              <a:rPr lang="en-US" sz="3045">
                <a:solidFill>
                  <a:srgbClr val="000000"/>
                </a:solidFill>
                <a:latin typeface="Be Vietnam"/>
                <a:ea typeface="Be Vietnam"/>
                <a:cs typeface="Be Vietnam"/>
                <a:sym typeface="Be Vietnam"/>
              </a:rPr>
              <a:t>Compared to simpler balanced trees like AVL trees, Red-Black Trees have more complex insertion and deletion rules.</a:t>
            </a:r>
          </a:p>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Constant overhead: </a:t>
            </a:r>
            <a:r>
              <a:rPr lang="en-US" sz="3045">
                <a:solidFill>
                  <a:srgbClr val="000000"/>
                </a:solidFill>
                <a:latin typeface="Be Vietnam"/>
                <a:ea typeface="Be Vietnam"/>
                <a:cs typeface="Be Vietnam"/>
                <a:sym typeface="Be Vietnam"/>
              </a:rPr>
              <a:t>Maintaining the Red-Black Tree properties adds a small overhead to every insertion and deletion operation.</a:t>
            </a:r>
          </a:p>
          <a:p>
            <a:pPr marL="657518" lvl="1" indent="-328759" algn="l">
              <a:lnSpc>
                <a:spcPts val="4263"/>
              </a:lnSpc>
              <a:buAutoNum type="arabicPeriod"/>
            </a:pPr>
            <a:r>
              <a:rPr lang="en-US" sz="3045" b="1">
                <a:solidFill>
                  <a:srgbClr val="000000"/>
                </a:solidFill>
                <a:latin typeface="Be Vietnam Ultra-Bold"/>
                <a:ea typeface="Be Vietnam Ultra-Bold"/>
                <a:cs typeface="Be Vietnam Ultra-Bold"/>
                <a:sym typeface="Be Vietnam Ultra-Bold"/>
              </a:rPr>
              <a:t>Not optimal for all use cases: </a:t>
            </a:r>
            <a:r>
              <a:rPr lang="en-US" sz="3045">
                <a:solidFill>
                  <a:srgbClr val="000000"/>
                </a:solidFill>
                <a:latin typeface="Be Vietnam"/>
                <a:ea typeface="Be Vietnam"/>
                <a:cs typeface="Be Vietnam"/>
                <a:sym typeface="Be Vietnam"/>
              </a:rPr>
              <a:t>While efficient for most operations, Red-Black Trees might not be the best choice for applications where frequent insertions and deletions are required, as the constant overhead can become significant.</a:t>
            </a:r>
          </a:p>
          <a:p>
            <a:pPr algn="l">
              <a:lnSpc>
                <a:spcPts val="4263"/>
              </a:lnSpc>
            </a:pPr>
            <a:endParaRPr lang="en-US" sz="3045">
              <a:solidFill>
                <a:srgbClr val="000000"/>
              </a:solidFill>
              <a:latin typeface="Be Vietnam"/>
              <a:ea typeface="Be Vietnam"/>
              <a:cs typeface="Be Vietnam"/>
              <a:sym typeface="Be Vietna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2482743" y="407471"/>
            <a:ext cx="11052235" cy="802984"/>
          </a:xfrm>
          <a:prstGeom prst="rect">
            <a:avLst/>
          </a:prstGeom>
        </p:spPr>
        <p:txBody>
          <a:bodyPr lIns="0" tIns="0" rIns="0" bIns="0" rtlCol="0" anchor="t">
            <a:spAutoFit/>
          </a:bodyPr>
          <a:lstStyle/>
          <a:p>
            <a:pPr algn="l">
              <a:lnSpc>
                <a:spcPts val="6327"/>
              </a:lnSpc>
            </a:pPr>
            <a:r>
              <a:rPr lang="en-US" sz="5229" b="1">
                <a:solidFill>
                  <a:srgbClr val="01003B"/>
                </a:solidFill>
                <a:latin typeface="Be Vietnam Ultra-Bold"/>
                <a:ea typeface="Be Vietnam Ultra-Bold"/>
                <a:cs typeface="Be Vietnam Ultra-Bold"/>
                <a:sym typeface="Be Vietnam Ultra-Bold"/>
              </a:rPr>
              <a:t>APPENDICES</a:t>
            </a:r>
          </a:p>
        </p:txBody>
      </p:sp>
      <p:sp>
        <p:nvSpPr>
          <p:cNvPr id="19" name="TextBox 19"/>
          <p:cNvSpPr txBox="1"/>
          <p:nvPr/>
        </p:nvSpPr>
        <p:spPr>
          <a:xfrm>
            <a:off x="1992579" y="2167301"/>
            <a:ext cx="13690847" cy="6012928"/>
          </a:xfrm>
          <a:prstGeom prst="rect">
            <a:avLst/>
          </a:prstGeom>
        </p:spPr>
        <p:txBody>
          <a:bodyPr lIns="0" tIns="0" rIns="0" bIns="0" rtlCol="0" anchor="t">
            <a:spAutoFit/>
          </a:bodyPr>
          <a:lstStyle/>
          <a:p>
            <a:pPr marL="657518" lvl="1" indent="-328759" algn="l">
              <a:lnSpc>
                <a:spcPts val="4263"/>
              </a:lnSpc>
              <a:buAutoNum type="arabicPeriod"/>
            </a:pPr>
            <a:r>
              <a:rPr lang="en-US" sz="3045" b="1" dirty="0">
                <a:solidFill>
                  <a:srgbClr val="000000"/>
                </a:solidFill>
                <a:latin typeface="Be Vietnam Ultra-Bold"/>
                <a:ea typeface="Be Vietnam Ultra-Bold"/>
                <a:cs typeface="Be Vietnam Ultra-Bold"/>
                <a:sym typeface="Be Vietnam Ultra-Bold"/>
              </a:rPr>
              <a:t>Resources:</a:t>
            </a:r>
          </a:p>
          <a:p>
            <a:pPr marL="657518" lvl="1" indent="-328759" algn="l">
              <a:lnSpc>
                <a:spcPts val="4263"/>
              </a:lnSpc>
              <a:buFont typeface="Arial"/>
              <a:buChar char="•"/>
            </a:pPr>
            <a:r>
              <a:rPr lang="en-US" sz="3045" b="1" dirty="0">
                <a:solidFill>
                  <a:srgbClr val="000000"/>
                </a:solidFill>
                <a:latin typeface="Be Vietnam Ultra-Bold"/>
                <a:ea typeface="Be Vietnam Ultra-Bold"/>
                <a:cs typeface="Be Vietnam Ultra-Bold"/>
                <a:sym typeface="Be Vietnam Ultra-Bold"/>
              </a:rPr>
              <a:t>https://www.geeksforgeeks.org/introduction-to-red-black-tree/</a:t>
            </a:r>
          </a:p>
          <a:p>
            <a:pPr marL="657518" lvl="1" indent="-328759" algn="l">
              <a:lnSpc>
                <a:spcPts val="4263"/>
              </a:lnSpc>
              <a:buFont typeface="Arial"/>
              <a:buChar char="•"/>
            </a:pPr>
            <a:r>
              <a:rPr lang="en-US" sz="3045" b="1" dirty="0">
                <a:solidFill>
                  <a:srgbClr val="000000"/>
                </a:solidFill>
                <a:latin typeface="Be Vietnam Ultra-Bold"/>
                <a:ea typeface="Be Vietnam Ultra-Bold"/>
                <a:cs typeface="Be Vietnam Ultra-Bold"/>
                <a:sym typeface="Be Vietnam Ultra-Bold"/>
              </a:rPr>
              <a:t>https://en.wikipedia.org/wiki/Red%E2%80%93black_tree</a:t>
            </a:r>
          </a:p>
          <a:p>
            <a:pPr marL="657518" lvl="1" indent="-328759" algn="l">
              <a:lnSpc>
                <a:spcPts val="4263"/>
              </a:lnSpc>
              <a:buFont typeface="Arial"/>
              <a:buChar char="•"/>
            </a:pPr>
            <a:r>
              <a:rPr lang="en-US" sz="3045" b="1" dirty="0">
                <a:solidFill>
                  <a:srgbClr val="000000"/>
                </a:solidFill>
                <a:latin typeface="Be Vietnam Ultra-Bold"/>
                <a:ea typeface="Be Vietnam Ultra-Bold"/>
                <a:cs typeface="Be Vietnam Ultra-Bold"/>
                <a:sym typeface="Be Vietnam Ultra-Bold"/>
              </a:rPr>
              <a:t>https://ocw.mit.edu/courses/6-046j-introduction-to-algorithms-sma-5503-fall-2005/resources/lecture-10-red-black-trees-rotations-insertions-deletions/</a:t>
            </a:r>
          </a:p>
          <a:p>
            <a:pPr algn="l">
              <a:lnSpc>
                <a:spcPts val="4263"/>
              </a:lnSpc>
            </a:pPr>
            <a:r>
              <a:rPr lang="en-US" sz="3045" b="1" dirty="0">
                <a:solidFill>
                  <a:srgbClr val="000000"/>
                </a:solidFill>
                <a:latin typeface="Be Vietnam Ultra-Bold"/>
                <a:ea typeface="Be Vietnam Ultra-Bold"/>
                <a:cs typeface="Be Vietnam Ultra-Bold"/>
                <a:sym typeface="Be Vietnam Ultra-Bold"/>
              </a:rPr>
              <a:t>2. </a:t>
            </a:r>
            <a:r>
              <a:rPr lang="en-US" sz="3045" b="1" dirty="0" err="1">
                <a:solidFill>
                  <a:srgbClr val="000000"/>
                </a:solidFill>
                <a:latin typeface="Be Vietnam Ultra-Bold"/>
                <a:ea typeface="Be Vietnam Ultra-Bold"/>
                <a:cs typeface="Be Vietnam Ultra-Bold"/>
                <a:sym typeface="Be Vietnam Ultra-Bold"/>
              </a:rPr>
              <a:t>Demontration</a:t>
            </a:r>
            <a:r>
              <a:rPr lang="en-US" sz="3045" b="1" dirty="0">
                <a:solidFill>
                  <a:srgbClr val="000000"/>
                </a:solidFill>
                <a:latin typeface="Be Vietnam Ultra-Bold"/>
                <a:ea typeface="Be Vietnam Ultra-Bold"/>
                <a:cs typeface="Be Vietnam Ultra-Bold"/>
                <a:sym typeface="Be Vietnam Ultra-Bold"/>
              </a:rPr>
              <a:t>:</a:t>
            </a:r>
          </a:p>
          <a:p>
            <a:pPr algn="l">
              <a:lnSpc>
                <a:spcPts val="4263"/>
              </a:lnSpc>
            </a:pPr>
            <a:r>
              <a:rPr lang="en-US" sz="3045" b="1" dirty="0">
                <a:solidFill>
                  <a:srgbClr val="000000"/>
                </a:solidFill>
                <a:latin typeface="Be Vietnam Ultra-Bold"/>
                <a:ea typeface="Be Vietnam Ultra-Bold"/>
                <a:cs typeface="Be Vietnam Ultra-Bold"/>
                <a:sym typeface="Be Vietnam Ultra-Bold"/>
              </a:rPr>
              <a:t>https://www.cs.usfca.edu/~galles/visualization/RedBlack.html</a:t>
            </a:r>
          </a:p>
          <a:p>
            <a:pPr algn="l">
              <a:lnSpc>
                <a:spcPts val="4263"/>
              </a:lnSpc>
            </a:pPr>
            <a:r>
              <a:rPr lang="en-US" sz="3045" b="1" dirty="0">
                <a:solidFill>
                  <a:srgbClr val="000000"/>
                </a:solidFill>
                <a:latin typeface="Be Vietnam Ultra-Bold"/>
                <a:ea typeface="Be Vietnam Ultra-Bold"/>
                <a:cs typeface="Be Vietnam Ultra-Bold"/>
                <a:sym typeface="Be Vietnam Ultra-Bold"/>
              </a:rPr>
              <a:t>3. code </a:t>
            </a:r>
            <a:r>
              <a:rPr lang="en-US" sz="3045" b="1" dirty="0" err="1">
                <a:solidFill>
                  <a:srgbClr val="000000"/>
                </a:solidFill>
                <a:latin typeface="Be Vietnam Ultra-Bold"/>
                <a:ea typeface="Be Vietnam Ultra-Bold"/>
                <a:cs typeface="Be Vietnam Ultra-Bold"/>
                <a:sym typeface="Be Vietnam Ultra-Bold"/>
              </a:rPr>
              <a:t>implementation:https</a:t>
            </a:r>
            <a:r>
              <a:rPr lang="en-US" sz="3045" b="1" dirty="0">
                <a:solidFill>
                  <a:srgbClr val="000000"/>
                </a:solidFill>
                <a:latin typeface="Be Vietnam Ultra-Bold"/>
                <a:ea typeface="Be Vietnam Ultra-Bold"/>
                <a:cs typeface="Be Vietnam Ultra-Bold"/>
                <a:sym typeface="Be Vietnam Ultra-Bold"/>
              </a:rPr>
              <a:t>://github.com/MercyG04/Red-Black-Trees-Library-Management</a:t>
            </a:r>
          </a:p>
          <a:p>
            <a:pPr algn="l">
              <a:lnSpc>
                <a:spcPts val="4263"/>
              </a:lnSpc>
            </a:pPr>
            <a:endParaRPr lang="en-US" sz="3045" b="1" dirty="0">
              <a:solidFill>
                <a:srgbClr val="000000"/>
              </a:solidFill>
              <a:latin typeface="Be Vietnam Ultra-Bold"/>
              <a:ea typeface="Be Vietnam Ultra-Bold"/>
              <a:cs typeface="Be Vietnam Ultra-Bold"/>
              <a:sym typeface="Be Vietnam Ul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1689571">
            <a:off x="12939732" y="-1577438"/>
            <a:ext cx="3086100" cy="7144088"/>
            <a:chOff x="0" y="0"/>
            <a:chExt cx="812800" cy="1881571"/>
          </a:xfrm>
        </p:grpSpPr>
        <p:sp>
          <p:nvSpPr>
            <p:cNvPr id="4" name="Freeform 4"/>
            <p:cNvSpPr/>
            <p:nvPr/>
          </p:nvSpPr>
          <p:spPr>
            <a:xfrm>
              <a:off x="0" y="0"/>
              <a:ext cx="812800" cy="1881571"/>
            </a:xfrm>
            <a:custGeom>
              <a:avLst/>
              <a:gdLst/>
              <a:ahLst/>
              <a:cxnLst/>
              <a:rect l="l" t="t" r="r" b="b"/>
              <a:pathLst>
                <a:path w="812800" h="1881571">
                  <a:moveTo>
                    <a:pt x="0" y="0"/>
                  </a:moveTo>
                  <a:lnTo>
                    <a:pt x="812800" y="0"/>
                  </a:lnTo>
                  <a:lnTo>
                    <a:pt x="812800" y="1881571"/>
                  </a:lnTo>
                  <a:lnTo>
                    <a:pt x="0" y="1881571"/>
                  </a:lnTo>
                  <a:close/>
                </a:path>
              </a:pathLst>
            </a:custGeom>
            <a:solidFill>
              <a:srgbClr val="FF0000"/>
            </a:solidFill>
          </p:spPr>
        </p:sp>
        <p:sp>
          <p:nvSpPr>
            <p:cNvPr id="5" name="TextBox 5"/>
            <p:cNvSpPr txBox="1"/>
            <p:nvPr/>
          </p:nvSpPr>
          <p:spPr>
            <a:xfrm>
              <a:off x="0" y="-47625"/>
              <a:ext cx="812800" cy="1929196"/>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flipV="1">
            <a:off x="11692549" y="0"/>
            <a:ext cx="7026757" cy="11202077"/>
          </a:xfrm>
          <a:custGeom>
            <a:avLst/>
            <a:gdLst/>
            <a:ahLst/>
            <a:cxnLst/>
            <a:rect l="l" t="t" r="r" b="b"/>
            <a:pathLst>
              <a:path w="7026757" h="11202077">
                <a:moveTo>
                  <a:pt x="0" y="11202077"/>
                </a:moveTo>
                <a:lnTo>
                  <a:pt x="7026757" y="11202077"/>
                </a:lnTo>
                <a:lnTo>
                  <a:pt x="7026757" y="0"/>
                </a:lnTo>
                <a:lnTo>
                  <a:pt x="0" y="0"/>
                </a:lnTo>
                <a:lnTo>
                  <a:pt x="0" y="11202077"/>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255401" y="2578091"/>
            <a:ext cx="11132996" cy="6212677"/>
            <a:chOff x="0" y="0"/>
            <a:chExt cx="3498255" cy="1952172"/>
          </a:xfrm>
        </p:grpSpPr>
        <p:sp>
          <p:nvSpPr>
            <p:cNvPr id="8" name="Freeform 8"/>
            <p:cNvSpPr/>
            <p:nvPr/>
          </p:nvSpPr>
          <p:spPr>
            <a:xfrm>
              <a:off x="0" y="0"/>
              <a:ext cx="3498255" cy="1952172"/>
            </a:xfrm>
            <a:custGeom>
              <a:avLst/>
              <a:gdLst/>
              <a:ahLst/>
              <a:cxnLst/>
              <a:rect l="l" t="t" r="r" b="b"/>
              <a:pathLst>
                <a:path w="3498255" h="1952172">
                  <a:moveTo>
                    <a:pt x="9736" y="0"/>
                  </a:moveTo>
                  <a:lnTo>
                    <a:pt x="3488519" y="0"/>
                  </a:lnTo>
                  <a:cubicBezTo>
                    <a:pt x="3493896" y="0"/>
                    <a:pt x="3498255" y="4359"/>
                    <a:pt x="3498255" y="9736"/>
                  </a:cubicBezTo>
                  <a:lnTo>
                    <a:pt x="3498255" y="1942436"/>
                  </a:lnTo>
                  <a:cubicBezTo>
                    <a:pt x="3498255" y="1947813"/>
                    <a:pt x="3493896" y="1952172"/>
                    <a:pt x="3488519" y="1952172"/>
                  </a:cubicBezTo>
                  <a:lnTo>
                    <a:pt x="9736" y="1952172"/>
                  </a:lnTo>
                  <a:cubicBezTo>
                    <a:pt x="4359" y="1952172"/>
                    <a:pt x="0" y="1947813"/>
                    <a:pt x="0" y="194243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id="9" name="TextBox 9"/>
            <p:cNvSpPr txBox="1"/>
            <p:nvPr/>
          </p:nvSpPr>
          <p:spPr>
            <a:xfrm>
              <a:off x="0" y="-47625"/>
              <a:ext cx="3498255" cy="1999797"/>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1760282" y="4354988"/>
            <a:ext cx="10123235" cy="1808820"/>
          </a:xfrm>
          <a:prstGeom prst="rect">
            <a:avLst/>
          </a:prstGeom>
        </p:spPr>
        <p:txBody>
          <a:bodyPr lIns="0" tIns="0" rIns="0" bIns="0" rtlCol="0" anchor="t">
            <a:spAutoFit/>
          </a:bodyPr>
          <a:lstStyle/>
          <a:p>
            <a:pPr algn="l">
              <a:lnSpc>
                <a:spcPts val="14751"/>
              </a:lnSpc>
              <a:spcBef>
                <a:spcPct val="0"/>
              </a:spcBef>
            </a:pPr>
            <a:r>
              <a:rPr lang="en-US" sz="10536" b="1">
                <a:solidFill>
                  <a:srgbClr val="33326B"/>
                </a:solidFill>
                <a:latin typeface="TT Chocolates Bold"/>
                <a:ea typeface="TT Chocolates Bold"/>
                <a:cs typeface="TT Chocolates Bold"/>
                <a:sym typeface="TT Chocolates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a:off x="383946" y="3929381"/>
            <a:ext cx="8145270" cy="4063197"/>
            <a:chOff x="0" y="0"/>
            <a:chExt cx="1629376" cy="812800"/>
          </a:xfrm>
        </p:grpSpPr>
        <p:sp>
          <p:nvSpPr>
            <p:cNvPr id="4" name="Freeform 4"/>
            <p:cNvSpPr/>
            <p:nvPr/>
          </p:nvSpPr>
          <p:spPr>
            <a:xfrm>
              <a:off x="0" y="0"/>
              <a:ext cx="1629376" cy="812800"/>
            </a:xfrm>
            <a:custGeom>
              <a:avLst/>
              <a:gdLst/>
              <a:ahLst/>
              <a:cxnLst/>
              <a:rect l="l" t="t" r="r" b="b"/>
              <a:pathLst>
                <a:path w="1629376" h="812800">
                  <a:moveTo>
                    <a:pt x="0" y="0"/>
                  </a:moveTo>
                  <a:lnTo>
                    <a:pt x="1629376" y="0"/>
                  </a:lnTo>
                  <a:lnTo>
                    <a:pt x="1629376" y="812800"/>
                  </a:lnTo>
                  <a:lnTo>
                    <a:pt x="0" y="812800"/>
                  </a:lnTo>
                  <a:close/>
                </a:path>
              </a:pathLst>
            </a:custGeom>
            <a:blipFill>
              <a:blip r:embed="rId3"/>
              <a:stretch>
                <a:fillRect l="-996" r="-996"/>
              </a:stretch>
            </a:blipFill>
          </p:spPr>
        </p:sp>
      </p:grpSp>
      <p:sp>
        <p:nvSpPr>
          <p:cNvPr id="5" name="TextBox 5"/>
          <p:cNvSpPr txBox="1"/>
          <p:nvPr/>
        </p:nvSpPr>
        <p:spPr>
          <a:xfrm>
            <a:off x="1813402" y="394226"/>
            <a:ext cx="14661197" cy="3062606"/>
          </a:xfrm>
          <a:prstGeom prst="rect">
            <a:avLst/>
          </a:prstGeom>
        </p:spPr>
        <p:txBody>
          <a:bodyPr lIns="0" tIns="0" rIns="0" bIns="0" rtlCol="0" anchor="t">
            <a:spAutoFit/>
          </a:bodyPr>
          <a:lstStyle/>
          <a:p>
            <a:pPr algn="ctr">
              <a:lnSpc>
                <a:spcPts val="12319"/>
              </a:lnSpc>
              <a:spcBef>
                <a:spcPct val="0"/>
              </a:spcBef>
            </a:pPr>
            <a:r>
              <a:rPr lang="en-US" sz="8799" b="1">
                <a:solidFill>
                  <a:srgbClr val="01003B"/>
                </a:solidFill>
                <a:latin typeface="Be Vietnam Ultra-Bold"/>
                <a:ea typeface="Be Vietnam Ultra-Bold"/>
                <a:cs typeface="Be Vietnam Ultra-Bold"/>
                <a:sym typeface="Be Vietnam Ultra-Bold"/>
              </a:rPr>
              <a:t>WHAT ARE RED-BLACK TREES.</a:t>
            </a:r>
          </a:p>
        </p:txBody>
      </p:sp>
      <p:sp>
        <p:nvSpPr>
          <p:cNvPr id="6" name="TextBox 6"/>
          <p:cNvSpPr txBox="1"/>
          <p:nvPr/>
        </p:nvSpPr>
        <p:spPr>
          <a:xfrm>
            <a:off x="9144000" y="3862706"/>
            <a:ext cx="8387552" cy="6168534"/>
          </a:xfrm>
          <a:prstGeom prst="rect">
            <a:avLst/>
          </a:prstGeom>
        </p:spPr>
        <p:txBody>
          <a:bodyPr lIns="0" tIns="0" rIns="0" bIns="0" rtlCol="0" anchor="t">
            <a:spAutoFit/>
          </a:bodyPr>
          <a:lstStyle/>
          <a:p>
            <a:pPr marL="759823" lvl="1" indent="-379912" algn="l">
              <a:lnSpc>
                <a:spcPts val="4927"/>
              </a:lnSpc>
              <a:buFont typeface="Arial"/>
              <a:buChar char="•"/>
            </a:pPr>
            <a:r>
              <a:rPr lang="en-US" sz="3519">
                <a:solidFill>
                  <a:srgbClr val="000000"/>
                </a:solidFill>
                <a:latin typeface="Canva Sans"/>
                <a:ea typeface="Canva Sans"/>
                <a:cs typeface="Canva Sans"/>
                <a:sym typeface="Canva Sans"/>
              </a:rPr>
              <a:t>A Red-Black Tree is a self-balancing binary search tree.</a:t>
            </a:r>
          </a:p>
          <a:p>
            <a:pPr marL="759823" lvl="1" indent="-379912" algn="l">
              <a:lnSpc>
                <a:spcPts val="4927"/>
              </a:lnSpc>
              <a:buFont typeface="Arial"/>
              <a:buChar char="•"/>
            </a:pPr>
            <a:r>
              <a:rPr lang="en-US" sz="3519">
                <a:solidFill>
                  <a:srgbClr val="000000"/>
                </a:solidFill>
                <a:latin typeface="Canva Sans"/>
                <a:ea typeface="Canva Sans"/>
                <a:cs typeface="Canva Sans"/>
                <a:sym typeface="Canva Sans"/>
              </a:rPr>
              <a:t> Each node has an additional attribute: a color, which can be either red or black. </a:t>
            </a:r>
          </a:p>
          <a:p>
            <a:pPr marL="759823" lvl="1" indent="-379912" algn="l">
              <a:lnSpc>
                <a:spcPts val="4927"/>
              </a:lnSpc>
              <a:buFont typeface="Arial"/>
              <a:buChar char="•"/>
            </a:pPr>
            <a:r>
              <a:rPr lang="en-US" sz="3519">
                <a:solidFill>
                  <a:srgbClr val="000000"/>
                </a:solidFill>
                <a:latin typeface="Canva Sans"/>
                <a:ea typeface="Canva Sans"/>
                <a:cs typeface="Canva Sans"/>
                <a:sym typeface="Canva Sans"/>
              </a:rPr>
              <a:t>The primary objective of these trees is to maintain balance during insertions and deletions, ensuring efficient data retrieval and manipulation.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1689571">
            <a:off x="12939732" y="-1577438"/>
            <a:ext cx="3086100" cy="7144088"/>
            <a:chOff x="0" y="0"/>
            <a:chExt cx="812800" cy="1881571"/>
          </a:xfrm>
        </p:grpSpPr>
        <p:sp>
          <p:nvSpPr>
            <p:cNvPr id="4" name="Freeform 4"/>
            <p:cNvSpPr/>
            <p:nvPr/>
          </p:nvSpPr>
          <p:spPr>
            <a:xfrm>
              <a:off x="0" y="0"/>
              <a:ext cx="812800" cy="1881571"/>
            </a:xfrm>
            <a:custGeom>
              <a:avLst/>
              <a:gdLst/>
              <a:ahLst/>
              <a:cxnLst/>
              <a:rect l="l" t="t" r="r" b="b"/>
              <a:pathLst>
                <a:path w="812800" h="1881571">
                  <a:moveTo>
                    <a:pt x="0" y="0"/>
                  </a:moveTo>
                  <a:lnTo>
                    <a:pt x="812800" y="0"/>
                  </a:lnTo>
                  <a:lnTo>
                    <a:pt x="812800" y="1881571"/>
                  </a:lnTo>
                  <a:lnTo>
                    <a:pt x="0" y="1881571"/>
                  </a:lnTo>
                  <a:close/>
                </a:path>
              </a:pathLst>
            </a:custGeom>
            <a:solidFill>
              <a:srgbClr val="FF0000"/>
            </a:solidFill>
          </p:spPr>
        </p:sp>
        <p:sp>
          <p:nvSpPr>
            <p:cNvPr id="5" name="TextBox 5"/>
            <p:cNvSpPr txBox="1"/>
            <p:nvPr/>
          </p:nvSpPr>
          <p:spPr>
            <a:xfrm>
              <a:off x="0" y="-47625"/>
              <a:ext cx="812800" cy="1929196"/>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flipV="1">
            <a:off x="11692549" y="0"/>
            <a:ext cx="7026757" cy="11202077"/>
          </a:xfrm>
          <a:custGeom>
            <a:avLst/>
            <a:gdLst/>
            <a:ahLst/>
            <a:cxnLst/>
            <a:rect l="l" t="t" r="r" b="b"/>
            <a:pathLst>
              <a:path w="7026757" h="11202077">
                <a:moveTo>
                  <a:pt x="0" y="11202077"/>
                </a:moveTo>
                <a:lnTo>
                  <a:pt x="7026757" y="11202077"/>
                </a:lnTo>
                <a:lnTo>
                  <a:pt x="7026757" y="0"/>
                </a:lnTo>
                <a:lnTo>
                  <a:pt x="0" y="0"/>
                </a:lnTo>
                <a:lnTo>
                  <a:pt x="0" y="11202077"/>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255401" y="2578091"/>
            <a:ext cx="11132996" cy="6212677"/>
            <a:chOff x="0" y="0"/>
            <a:chExt cx="3498255" cy="1952172"/>
          </a:xfrm>
        </p:grpSpPr>
        <p:sp>
          <p:nvSpPr>
            <p:cNvPr id="8" name="Freeform 8"/>
            <p:cNvSpPr/>
            <p:nvPr/>
          </p:nvSpPr>
          <p:spPr>
            <a:xfrm>
              <a:off x="0" y="0"/>
              <a:ext cx="3498255" cy="1952172"/>
            </a:xfrm>
            <a:custGeom>
              <a:avLst/>
              <a:gdLst/>
              <a:ahLst/>
              <a:cxnLst/>
              <a:rect l="l" t="t" r="r" b="b"/>
              <a:pathLst>
                <a:path w="3498255" h="1952172">
                  <a:moveTo>
                    <a:pt x="9736" y="0"/>
                  </a:moveTo>
                  <a:lnTo>
                    <a:pt x="3488519" y="0"/>
                  </a:lnTo>
                  <a:cubicBezTo>
                    <a:pt x="3493896" y="0"/>
                    <a:pt x="3498255" y="4359"/>
                    <a:pt x="3498255" y="9736"/>
                  </a:cubicBezTo>
                  <a:lnTo>
                    <a:pt x="3498255" y="1942436"/>
                  </a:lnTo>
                  <a:cubicBezTo>
                    <a:pt x="3498255" y="1947813"/>
                    <a:pt x="3493896" y="1952172"/>
                    <a:pt x="3488519" y="1952172"/>
                  </a:cubicBezTo>
                  <a:lnTo>
                    <a:pt x="9736" y="1952172"/>
                  </a:lnTo>
                  <a:cubicBezTo>
                    <a:pt x="4359" y="1952172"/>
                    <a:pt x="0" y="1947813"/>
                    <a:pt x="0" y="194243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id="9" name="TextBox 9"/>
            <p:cNvSpPr txBox="1"/>
            <p:nvPr/>
          </p:nvSpPr>
          <p:spPr>
            <a:xfrm>
              <a:off x="0" y="-47625"/>
              <a:ext cx="3498255" cy="1999797"/>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1569314" y="2808344"/>
            <a:ext cx="10123235" cy="5542620"/>
          </a:xfrm>
          <a:prstGeom prst="rect">
            <a:avLst/>
          </a:prstGeom>
        </p:spPr>
        <p:txBody>
          <a:bodyPr lIns="0" tIns="0" rIns="0" bIns="0" rtlCol="0" anchor="t">
            <a:spAutoFit/>
          </a:bodyPr>
          <a:lstStyle/>
          <a:p>
            <a:pPr algn="l">
              <a:lnSpc>
                <a:spcPts val="14751"/>
              </a:lnSpc>
              <a:spcBef>
                <a:spcPct val="0"/>
              </a:spcBef>
            </a:pPr>
            <a:r>
              <a:rPr lang="en-US" sz="10536" b="1">
                <a:solidFill>
                  <a:srgbClr val="33326B"/>
                </a:solidFill>
                <a:latin typeface="TT Chocolates Bold"/>
                <a:ea typeface="TT Chocolates Bold"/>
                <a:cs typeface="TT Chocolates Bold"/>
                <a:sym typeface="TT Chocolates Bold"/>
              </a:rPr>
              <a:t>PROPERTIES OF A RED BLACK TREE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sp>
        <p:nvSpPr>
          <p:cNvPr id="6" name="TextBox 6"/>
          <p:cNvSpPr txBox="1"/>
          <p:nvPr/>
        </p:nvSpPr>
        <p:spPr>
          <a:xfrm>
            <a:off x="1762754" y="409396"/>
            <a:ext cx="5603544" cy="1740104"/>
          </a:xfrm>
          <a:prstGeom prst="rect">
            <a:avLst/>
          </a:prstGeom>
        </p:spPr>
        <p:txBody>
          <a:bodyPr lIns="0" tIns="0" rIns="0" bIns="0" rtlCol="0" anchor="t">
            <a:spAutoFit/>
          </a:bodyPr>
          <a:lstStyle/>
          <a:p>
            <a:pPr algn="l">
              <a:lnSpc>
                <a:spcPts val="6932"/>
              </a:lnSpc>
            </a:pPr>
            <a:r>
              <a:rPr lang="en-US" sz="5729" b="1">
                <a:solidFill>
                  <a:srgbClr val="01003B"/>
                </a:solidFill>
                <a:latin typeface="Be Vietnam Ultra-Bold"/>
                <a:ea typeface="Be Vietnam Ultra-Bold"/>
                <a:cs typeface="Be Vietnam Ultra-Bold"/>
                <a:sym typeface="Be Vietnam Ultra-Bold"/>
              </a:rPr>
              <a:t>PRE REQUISITE KNOWLEDGE</a:t>
            </a:r>
          </a:p>
        </p:txBody>
      </p:sp>
      <p:sp>
        <p:nvSpPr>
          <p:cNvPr id="7" name="TextBox 7"/>
          <p:cNvSpPr txBox="1"/>
          <p:nvPr/>
        </p:nvSpPr>
        <p:spPr>
          <a:xfrm>
            <a:off x="1762754" y="2670015"/>
            <a:ext cx="7033991" cy="4310868"/>
          </a:xfrm>
          <a:prstGeom prst="rect">
            <a:avLst/>
          </a:prstGeom>
        </p:spPr>
        <p:txBody>
          <a:bodyPr lIns="0" tIns="0" rIns="0" bIns="0" rtlCol="0" anchor="t">
            <a:spAutoFit/>
          </a:bodyPr>
          <a:lstStyle/>
          <a:p>
            <a:pPr algn="l">
              <a:lnSpc>
                <a:spcPts val="4324"/>
              </a:lnSpc>
            </a:pPr>
            <a:r>
              <a:rPr lang="en-US" sz="2702">
                <a:solidFill>
                  <a:srgbClr val="01003B"/>
                </a:solidFill>
                <a:latin typeface="Be Vietnam"/>
                <a:ea typeface="Be Vietnam"/>
                <a:cs typeface="Be Vietnam"/>
                <a:sym typeface="Be Vietnam"/>
              </a:rPr>
              <a:t>A red-black tree is a type of balanced binary search tree.  Properties of binary serch tress include:</a:t>
            </a:r>
          </a:p>
          <a:p>
            <a:pPr marL="583553" lvl="1" indent="-291777" algn="l">
              <a:lnSpc>
                <a:spcPts val="4324"/>
              </a:lnSpc>
              <a:buFont typeface="Arial"/>
              <a:buChar char="•"/>
            </a:pPr>
            <a:r>
              <a:rPr lang="en-US" sz="2702">
                <a:solidFill>
                  <a:srgbClr val="01003B"/>
                </a:solidFill>
                <a:latin typeface="Be Vietnam"/>
                <a:ea typeface="Be Vietnam"/>
                <a:cs typeface="Be Vietnam"/>
                <a:sym typeface="Be Vietnam"/>
              </a:rPr>
              <a:t>They are ordered/ sorted binary trees</a:t>
            </a:r>
          </a:p>
          <a:p>
            <a:pPr marL="583553" lvl="1" indent="-291777" algn="l">
              <a:lnSpc>
                <a:spcPts val="4324"/>
              </a:lnSpc>
              <a:buFont typeface="Arial"/>
              <a:buChar char="•"/>
            </a:pPr>
            <a:r>
              <a:rPr lang="en-US" sz="2702">
                <a:solidFill>
                  <a:srgbClr val="01003B"/>
                </a:solidFill>
                <a:latin typeface="Be Vietnam"/>
                <a:ea typeface="Be Vietnam"/>
                <a:cs typeface="Be Vietnam"/>
                <a:sym typeface="Be Vietnam"/>
              </a:rPr>
              <a:t>A node can have 2 sub trees</a:t>
            </a:r>
          </a:p>
          <a:p>
            <a:pPr marL="583553" lvl="1" indent="-291777" algn="l">
              <a:lnSpc>
                <a:spcPts val="4324"/>
              </a:lnSpc>
              <a:buFont typeface="Arial"/>
              <a:buChar char="•"/>
            </a:pPr>
            <a:r>
              <a:rPr lang="en-US" sz="2702">
                <a:solidFill>
                  <a:srgbClr val="01003B"/>
                </a:solidFill>
                <a:latin typeface="Be Vietnam"/>
                <a:ea typeface="Be Vietnam"/>
                <a:cs typeface="Be Vietnam"/>
                <a:sym typeface="Be Vietnam"/>
              </a:rPr>
              <a:t>Items to the left of a given node are always smaller than the right side of the given node.</a:t>
            </a:r>
          </a:p>
        </p:txBody>
      </p:sp>
      <p:grpSp>
        <p:nvGrpSpPr>
          <p:cNvPr id="8" name="Group 8"/>
          <p:cNvGrpSpPr/>
          <p:nvPr/>
        </p:nvGrpSpPr>
        <p:grpSpPr>
          <a:xfrm rot="8100000">
            <a:off x="16119176" y="1722797"/>
            <a:ext cx="2103985" cy="2103985"/>
            <a:chOff x="0" y="0"/>
            <a:chExt cx="812800" cy="812800"/>
          </a:xfrm>
        </p:grpSpPr>
        <p:sp>
          <p:nvSpPr>
            <p:cNvPr id="9" name="Freeform 9"/>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1" name="Group 11"/>
          <p:cNvGrpSpPr/>
          <p:nvPr/>
        </p:nvGrpSpPr>
        <p:grpSpPr>
          <a:xfrm rot="8100000">
            <a:off x="13520930" y="-3509309"/>
            <a:ext cx="4742111" cy="4742111"/>
            <a:chOff x="0" y="0"/>
            <a:chExt cx="812800" cy="812800"/>
          </a:xfrm>
        </p:grpSpPr>
        <p:sp>
          <p:nvSpPr>
            <p:cNvPr id="12" name="Freeform 12"/>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4" name="Group 14"/>
          <p:cNvGrpSpPr/>
          <p:nvPr/>
        </p:nvGrpSpPr>
        <p:grpSpPr>
          <a:xfrm rot="-2700000">
            <a:off x="18312959" y="-1232802"/>
            <a:ext cx="4742111" cy="4742111"/>
            <a:chOff x="0" y="0"/>
            <a:chExt cx="812800" cy="812800"/>
          </a:xfrm>
        </p:grpSpPr>
        <p:sp>
          <p:nvSpPr>
            <p:cNvPr id="15" name="Freeform 15"/>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6" name="TextBox 16"/>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7" name="Group 17"/>
          <p:cNvGrpSpPr/>
          <p:nvPr/>
        </p:nvGrpSpPr>
        <p:grpSpPr>
          <a:xfrm rot="-8100000">
            <a:off x="16677587" y="644672"/>
            <a:ext cx="987162" cy="987162"/>
            <a:chOff x="0" y="0"/>
            <a:chExt cx="812800" cy="812800"/>
          </a:xfrm>
        </p:grpSpPr>
        <p:sp>
          <p:nvSpPr>
            <p:cNvPr id="18" name="Freeform 18"/>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9" name="TextBox 19"/>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0" name="TextBox 20"/>
          <p:cNvSpPr txBox="1"/>
          <p:nvPr/>
        </p:nvSpPr>
        <p:spPr>
          <a:xfrm>
            <a:off x="10079882" y="2751328"/>
            <a:ext cx="6393257" cy="1740104"/>
          </a:xfrm>
          <a:prstGeom prst="rect">
            <a:avLst/>
          </a:prstGeom>
        </p:spPr>
        <p:txBody>
          <a:bodyPr lIns="0" tIns="0" rIns="0" bIns="0" rtlCol="0" anchor="t">
            <a:spAutoFit/>
          </a:bodyPr>
          <a:lstStyle/>
          <a:p>
            <a:pPr algn="l">
              <a:lnSpc>
                <a:spcPts val="6932"/>
              </a:lnSpc>
            </a:pPr>
            <a:r>
              <a:rPr lang="en-US" sz="5729" b="1">
                <a:solidFill>
                  <a:srgbClr val="01003B"/>
                </a:solidFill>
                <a:latin typeface="Be Vietnam Ultra-Bold"/>
                <a:ea typeface="Be Vietnam Ultra-Bold"/>
                <a:cs typeface="Be Vietnam Ultra-Bold"/>
                <a:sym typeface="Be Vietnam Ultra-Bold"/>
              </a:rPr>
              <a:t>PROPERTIES OF RED BLACK TREES</a:t>
            </a:r>
          </a:p>
        </p:txBody>
      </p:sp>
      <p:sp>
        <p:nvSpPr>
          <p:cNvPr id="21" name="TextBox 21"/>
          <p:cNvSpPr txBox="1"/>
          <p:nvPr/>
        </p:nvSpPr>
        <p:spPr>
          <a:xfrm>
            <a:off x="9759515" y="4920057"/>
            <a:ext cx="7411653" cy="4323256"/>
          </a:xfrm>
          <a:prstGeom prst="rect">
            <a:avLst/>
          </a:prstGeom>
        </p:spPr>
        <p:txBody>
          <a:bodyPr lIns="0" tIns="0" rIns="0" bIns="0" rtlCol="0" anchor="t">
            <a:spAutoFit/>
          </a:bodyPr>
          <a:lstStyle/>
          <a:p>
            <a:pPr marL="569388" lvl="1" indent="-284694" algn="l">
              <a:lnSpc>
                <a:spcPts val="4219"/>
              </a:lnSpc>
              <a:buFont typeface="Arial"/>
              <a:buChar char="•"/>
            </a:pPr>
            <a:r>
              <a:rPr lang="en-US" sz="2637">
                <a:solidFill>
                  <a:srgbClr val="01003B"/>
                </a:solidFill>
                <a:latin typeface="Be Vietnam"/>
                <a:ea typeface="Be Vietnam"/>
                <a:cs typeface="Be Vietnam"/>
                <a:sym typeface="Be Vietnam"/>
              </a:rPr>
              <a:t>Each node is either red or black.</a:t>
            </a:r>
          </a:p>
          <a:p>
            <a:pPr marL="569388" lvl="1" indent="-284694" algn="l">
              <a:lnSpc>
                <a:spcPts val="4219"/>
              </a:lnSpc>
              <a:buFont typeface="Arial"/>
              <a:buChar char="•"/>
            </a:pPr>
            <a:r>
              <a:rPr lang="en-US" sz="2637">
                <a:solidFill>
                  <a:srgbClr val="01003B"/>
                </a:solidFill>
                <a:latin typeface="Be Vietnam"/>
                <a:ea typeface="Be Vietnam"/>
                <a:cs typeface="Be Vietnam"/>
                <a:sym typeface="Be Vietnam"/>
              </a:rPr>
              <a:t>The root is always black.</a:t>
            </a:r>
          </a:p>
          <a:p>
            <a:pPr marL="569388" lvl="1" indent="-284694" algn="l">
              <a:lnSpc>
                <a:spcPts val="4219"/>
              </a:lnSpc>
              <a:buFont typeface="Arial"/>
              <a:buChar char="•"/>
            </a:pPr>
            <a:r>
              <a:rPr lang="en-US" sz="2637">
                <a:solidFill>
                  <a:srgbClr val="01003B"/>
                </a:solidFill>
                <a:latin typeface="Be Vietnam"/>
                <a:ea typeface="Be Vietnam"/>
                <a:cs typeface="Be Vietnam"/>
                <a:sym typeface="Be Vietnam"/>
              </a:rPr>
              <a:t>No two consecutive red nodes (parent and child) are allowed.</a:t>
            </a:r>
          </a:p>
          <a:p>
            <a:pPr marL="569388" lvl="1" indent="-284694" algn="l">
              <a:lnSpc>
                <a:spcPts val="4219"/>
              </a:lnSpc>
              <a:buFont typeface="Arial"/>
              <a:buChar char="•"/>
            </a:pPr>
            <a:r>
              <a:rPr lang="en-US" sz="2637">
                <a:solidFill>
                  <a:srgbClr val="01003B"/>
                </a:solidFill>
                <a:latin typeface="Be Vietnam"/>
                <a:ea typeface="Be Vietnam"/>
                <a:cs typeface="Be Vietnam"/>
                <a:sym typeface="Be Vietnam"/>
              </a:rPr>
              <a:t>Every path from a node to its descendant NIL nodes (null leaves) has the same number of black nodes.</a:t>
            </a:r>
          </a:p>
          <a:p>
            <a:pPr algn="l">
              <a:lnSpc>
                <a:spcPts val="5062"/>
              </a:lnSpc>
            </a:pPr>
            <a:endParaRPr lang="en-US" sz="2637">
              <a:solidFill>
                <a:srgbClr val="01003B"/>
              </a:solidFill>
              <a:latin typeface="Be Vietnam"/>
              <a:ea typeface="Be Vietnam"/>
              <a:cs typeface="Be Vietnam"/>
              <a:sym typeface="Be Vietna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1689571">
            <a:off x="12939732" y="-1577438"/>
            <a:ext cx="3086100" cy="7144088"/>
            <a:chOff x="0" y="0"/>
            <a:chExt cx="812800" cy="1881571"/>
          </a:xfrm>
        </p:grpSpPr>
        <p:sp>
          <p:nvSpPr>
            <p:cNvPr id="4" name="Freeform 4"/>
            <p:cNvSpPr/>
            <p:nvPr/>
          </p:nvSpPr>
          <p:spPr>
            <a:xfrm>
              <a:off x="0" y="0"/>
              <a:ext cx="812800" cy="1881571"/>
            </a:xfrm>
            <a:custGeom>
              <a:avLst/>
              <a:gdLst/>
              <a:ahLst/>
              <a:cxnLst/>
              <a:rect l="l" t="t" r="r" b="b"/>
              <a:pathLst>
                <a:path w="812800" h="1881571">
                  <a:moveTo>
                    <a:pt x="0" y="0"/>
                  </a:moveTo>
                  <a:lnTo>
                    <a:pt x="812800" y="0"/>
                  </a:lnTo>
                  <a:lnTo>
                    <a:pt x="812800" y="1881571"/>
                  </a:lnTo>
                  <a:lnTo>
                    <a:pt x="0" y="1881571"/>
                  </a:lnTo>
                  <a:close/>
                </a:path>
              </a:pathLst>
            </a:custGeom>
            <a:solidFill>
              <a:srgbClr val="FF0000"/>
            </a:solidFill>
          </p:spPr>
        </p:sp>
        <p:sp>
          <p:nvSpPr>
            <p:cNvPr id="5" name="TextBox 5"/>
            <p:cNvSpPr txBox="1"/>
            <p:nvPr/>
          </p:nvSpPr>
          <p:spPr>
            <a:xfrm>
              <a:off x="0" y="-47625"/>
              <a:ext cx="812800" cy="1929196"/>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flipV="1">
            <a:off x="11692549" y="0"/>
            <a:ext cx="7026757" cy="11202077"/>
          </a:xfrm>
          <a:custGeom>
            <a:avLst/>
            <a:gdLst/>
            <a:ahLst/>
            <a:cxnLst/>
            <a:rect l="l" t="t" r="r" b="b"/>
            <a:pathLst>
              <a:path w="7026757" h="11202077">
                <a:moveTo>
                  <a:pt x="0" y="11202077"/>
                </a:moveTo>
                <a:lnTo>
                  <a:pt x="7026757" y="11202077"/>
                </a:lnTo>
                <a:lnTo>
                  <a:pt x="7026757" y="0"/>
                </a:lnTo>
                <a:lnTo>
                  <a:pt x="0" y="0"/>
                </a:lnTo>
                <a:lnTo>
                  <a:pt x="0" y="11202077"/>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255401" y="2578091"/>
            <a:ext cx="11132996" cy="6212677"/>
            <a:chOff x="0" y="0"/>
            <a:chExt cx="3498255" cy="1952172"/>
          </a:xfrm>
        </p:grpSpPr>
        <p:sp>
          <p:nvSpPr>
            <p:cNvPr id="8" name="Freeform 8"/>
            <p:cNvSpPr/>
            <p:nvPr/>
          </p:nvSpPr>
          <p:spPr>
            <a:xfrm>
              <a:off x="0" y="0"/>
              <a:ext cx="3498255" cy="1952172"/>
            </a:xfrm>
            <a:custGeom>
              <a:avLst/>
              <a:gdLst/>
              <a:ahLst/>
              <a:cxnLst/>
              <a:rect l="l" t="t" r="r" b="b"/>
              <a:pathLst>
                <a:path w="3498255" h="1952172">
                  <a:moveTo>
                    <a:pt x="9736" y="0"/>
                  </a:moveTo>
                  <a:lnTo>
                    <a:pt x="3488519" y="0"/>
                  </a:lnTo>
                  <a:cubicBezTo>
                    <a:pt x="3493896" y="0"/>
                    <a:pt x="3498255" y="4359"/>
                    <a:pt x="3498255" y="9736"/>
                  </a:cubicBezTo>
                  <a:lnTo>
                    <a:pt x="3498255" y="1942436"/>
                  </a:lnTo>
                  <a:cubicBezTo>
                    <a:pt x="3498255" y="1947813"/>
                    <a:pt x="3493896" y="1952172"/>
                    <a:pt x="3488519" y="1952172"/>
                  </a:cubicBezTo>
                  <a:lnTo>
                    <a:pt x="9736" y="1952172"/>
                  </a:lnTo>
                  <a:cubicBezTo>
                    <a:pt x="4359" y="1952172"/>
                    <a:pt x="0" y="1947813"/>
                    <a:pt x="0" y="194243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id="9" name="TextBox 9"/>
            <p:cNvSpPr txBox="1"/>
            <p:nvPr/>
          </p:nvSpPr>
          <p:spPr>
            <a:xfrm>
              <a:off x="0" y="-47625"/>
              <a:ext cx="3498255" cy="1999797"/>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1569314" y="2808344"/>
            <a:ext cx="10123235" cy="5542620"/>
          </a:xfrm>
          <a:prstGeom prst="rect">
            <a:avLst/>
          </a:prstGeom>
        </p:spPr>
        <p:txBody>
          <a:bodyPr lIns="0" tIns="0" rIns="0" bIns="0" rtlCol="0" anchor="t">
            <a:spAutoFit/>
          </a:bodyPr>
          <a:lstStyle/>
          <a:p>
            <a:pPr algn="l">
              <a:lnSpc>
                <a:spcPts val="14751"/>
              </a:lnSpc>
              <a:spcBef>
                <a:spcPct val="0"/>
              </a:spcBef>
            </a:pPr>
            <a:r>
              <a:rPr lang="en-US" sz="10536" b="1">
                <a:solidFill>
                  <a:srgbClr val="33326B"/>
                </a:solidFill>
                <a:latin typeface="TT Chocolates Bold"/>
                <a:ea typeface="TT Chocolates Bold"/>
                <a:cs typeface="TT Chocolates Bold"/>
                <a:sym typeface="TT Chocolates Bold"/>
              </a:rPr>
              <a:t>OPERATIONS ON RED BLACK TREES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8" name="Group 18"/>
          <p:cNvGrpSpPr/>
          <p:nvPr/>
        </p:nvGrpSpPr>
        <p:grpSpPr>
          <a:xfrm>
            <a:off x="14844771" y="4491432"/>
            <a:ext cx="1145006" cy="114500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21" name="TextBox 21"/>
          <p:cNvSpPr txBox="1"/>
          <p:nvPr/>
        </p:nvSpPr>
        <p:spPr>
          <a:xfrm>
            <a:off x="2482743" y="416996"/>
            <a:ext cx="10464451" cy="1740104"/>
          </a:xfrm>
          <a:prstGeom prst="rect">
            <a:avLst/>
          </a:prstGeom>
        </p:spPr>
        <p:txBody>
          <a:bodyPr lIns="0" tIns="0" rIns="0" bIns="0" rtlCol="0" anchor="t">
            <a:spAutoFit/>
          </a:bodyPr>
          <a:lstStyle/>
          <a:p>
            <a:pPr algn="l">
              <a:lnSpc>
                <a:spcPts val="6932"/>
              </a:lnSpc>
            </a:pPr>
            <a:r>
              <a:rPr lang="en-US" sz="5729" b="1">
                <a:solidFill>
                  <a:srgbClr val="01003B"/>
                </a:solidFill>
                <a:latin typeface="Be Vietnam Ultra-Bold"/>
                <a:ea typeface="Be Vietnam Ultra-Bold"/>
                <a:cs typeface="Be Vietnam Ultra-Bold"/>
                <a:sym typeface="Be Vietnam Ultra-Bold"/>
              </a:rPr>
              <a:t>OPERATIONS ON RED-BLACK TREES</a:t>
            </a:r>
          </a:p>
        </p:txBody>
      </p:sp>
      <p:sp>
        <p:nvSpPr>
          <p:cNvPr id="22" name="TextBox 22"/>
          <p:cNvSpPr txBox="1"/>
          <p:nvPr/>
        </p:nvSpPr>
        <p:spPr>
          <a:xfrm>
            <a:off x="2184293" y="2452520"/>
            <a:ext cx="10354513" cy="3572475"/>
          </a:xfrm>
          <a:prstGeom prst="rect">
            <a:avLst/>
          </a:prstGeom>
        </p:spPr>
        <p:txBody>
          <a:bodyPr lIns="0" tIns="0" rIns="0" bIns="0" rtlCol="0" anchor="t">
            <a:spAutoFit/>
          </a:bodyPr>
          <a:lstStyle/>
          <a:p>
            <a:pPr algn="l">
              <a:lnSpc>
                <a:spcPts val="4769"/>
              </a:lnSpc>
            </a:pPr>
            <a:r>
              <a:rPr lang="en-US" sz="3407">
                <a:solidFill>
                  <a:srgbClr val="000000"/>
                </a:solidFill>
                <a:latin typeface="Be Vietnam"/>
                <a:ea typeface="Be Vietnam"/>
                <a:cs typeface="Be Vietnam"/>
                <a:sym typeface="Be Vietnam"/>
              </a:rPr>
              <a:t>There are 4 operations on red-black trees, namely</a:t>
            </a:r>
          </a:p>
          <a:p>
            <a:pPr marL="735599" lvl="1" indent="-367800" algn="l">
              <a:lnSpc>
                <a:spcPts val="4769"/>
              </a:lnSpc>
              <a:buFont typeface="Arial"/>
              <a:buChar char="•"/>
            </a:pPr>
            <a:r>
              <a:rPr lang="en-US" sz="3407">
                <a:solidFill>
                  <a:srgbClr val="000000"/>
                </a:solidFill>
                <a:latin typeface="Be Vietnam"/>
                <a:ea typeface="Be Vietnam"/>
                <a:cs typeface="Be Vietnam"/>
                <a:sym typeface="Be Vietnam"/>
              </a:rPr>
              <a:t>Insertion </a:t>
            </a:r>
          </a:p>
          <a:p>
            <a:pPr marL="735599" lvl="1" indent="-367800" algn="l">
              <a:lnSpc>
                <a:spcPts val="4769"/>
              </a:lnSpc>
              <a:buFont typeface="Arial"/>
              <a:buChar char="•"/>
            </a:pPr>
            <a:r>
              <a:rPr lang="en-US" sz="3407">
                <a:solidFill>
                  <a:srgbClr val="000000"/>
                </a:solidFill>
                <a:latin typeface="Be Vietnam"/>
                <a:ea typeface="Be Vietnam"/>
                <a:cs typeface="Be Vietnam"/>
                <a:sym typeface="Be Vietnam"/>
              </a:rPr>
              <a:t>Search</a:t>
            </a:r>
          </a:p>
          <a:p>
            <a:pPr marL="735599" lvl="1" indent="-367800" algn="l">
              <a:lnSpc>
                <a:spcPts val="4769"/>
              </a:lnSpc>
              <a:buFont typeface="Arial"/>
              <a:buChar char="•"/>
            </a:pPr>
            <a:r>
              <a:rPr lang="en-US" sz="3407">
                <a:solidFill>
                  <a:srgbClr val="000000"/>
                </a:solidFill>
                <a:latin typeface="Be Vietnam"/>
                <a:ea typeface="Be Vietnam"/>
                <a:cs typeface="Be Vietnam"/>
                <a:sym typeface="Be Vietnam"/>
              </a:rPr>
              <a:t>Deletion</a:t>
            </a:r>
          </a:p>
          <a:p>
            <a:pPr marL="735599" lvl="1" indent="-367800" algn="l">
              <a:lnSpc>
                <a:spcPts val="4769"/>
              </a:lnSpc>
              <a:buFont typeface="Arial"/>
              <a:buChar char="•"/>
            </a:pPr>
            <a:r>
              <a:rPr lang="en-US" sz="3407">
                <a:solidFill>
                  <a:srgbClr val="000000"/>
                </a:solidFill>
                <a:latin typeface="Be Vietnam"/>
                <a:ea typeface="Be Vietnam"/>
                <a:cs typeface="Be Vietnam"/>
                <a:sym typeface="Be Vietnam"/>
              </a:rPr>
              <a:t>Rotation</a:t>
            </a:r>
          </a:p>
          <a:p>
            <a:pPr algn="l">
              <a:lnSpc>
                <a:spcPts val="4769"/>
              </a:lnSpc>
            </a:pPr>
            <a:endParaRPr lang="en-US" sz="3407">
              <a:solidFill>
                <a:srgbClr val="000000"/>
              </a:solidFill>
              <a:latin typeface="Be Vietnam"/>
              <a:ea typeface="Be Vietnam"/>
              <a:cs typeface="Be Vietnam"/>
              <a:sym typeface="Be Vietnam"/>
            </a:endParaRPr>
          </a:p>
        </p:txBody>
      </p:sp>
      <p:grpSp>
        <p:nvGrpSpPr>
          <p:cNvPr id="23" name="Group 23"/>
          <p:cNvGrpSpPr/>
          <p:nvPr/>
        </p:nvGrpSpPr>
        <p:grpSpPr>
          <a:xfrm>
            <a:off x="15417274" y="8400476"/>
            <a:ext cx="1145006" cy="114500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6" name="Group 26"/>
          <p:cNvGrpSpPr/>
          <p:nvPr/>
        </p:nvGrpSpPr>
        <p:grpSpPr>
          <a:xfrm>
            <a:off x="16361090" y="6556935"/>
            <a:ext cx="1145006" cy="1145006"/>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id="28" name="TextBox 28"/>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9" name="Group 29"/>
          <p:cNvGrpSpPr/>
          <p:nvPr/>
        </p:nvGrpSpPr>
        <p:grpSpPr>
          <a:xfrm>
            <a:off x="13224012" y="6445845"/>
            <a:ext cx="1145006" cy="1145006"/>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1" name="TextBox 31"/>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32" name="AutoShape 32"/>
          <p:cNvSpPr/>
          <p:nvPr/>
        </p:nvSpPr>
        <p:spPr>
          <a:xfrm flipH="1">
            <a:off x="13796515" y="5427110"/>
            <a:ext cx="1318369" cy="1018735"/>
          </a:xfrm>
          <a:prstGeom prst="line">
            <a:avLst/>
          </a:prstGeom>
          <a:ln w="38100" cap="flat">
            <a:solidFill>
              <a:srgbClr val="000000"/>
            </a:solidFill>
            <a:prstDash val="solid"/>
            <a:headEnd type="none" w="sm" len="sm"/>
            <a:tailEnd type="none" w="sm" len="sm"/>
          </a:ln>
        </p:spPr>
      </p:sp>
      <p:sp>
        <p:nvSpPr>
          <p:cNvPr id="33" name="AutoShape 33"/>
          <p:cNvSpPr/>
          <p:nvPr/>
        </p:nvSpPr>
        <p:spPr>
          <a:xfrm flipH="1">
            <a:off x="15989777" y="7590851"/>
            <a:ext cx="483362" cy="809625"/>
          </a:xfrm>
          <a:prstGeom prst="line">
            <a:avLst/>
          </a:prstGeom>
          <a:ln w="38100" cap="flat">
            <a:solidFill>
              <a:srgbClr val="000000"/>
            </a:solidFill>
            <a:prstDash val="solid"/>
            <a:headEnd type="none" w="sm" len="sm"/>
            <a:tailEnd type="none" w="sm" len="sm"/>
          </a:ln>
        </p:spPr>
      </p:sp>
      <p:sp>
        <p:nvSpPr>
          <p:cNvPr id="34" name="AutoShape 34"/>
          <p:cNvSpPr/>
          <p:nvPr/>
        </p:nvSpPr>
        <p:spPr>
          <a:xfrm flipH="1" flipV="1">
            <a:off x="15696183" y="5441259"/>
            <a:ext cx="1237410" cy="1115677"/>
          </a:xfrm>
          <a:prstGeom prst="line">
            <a:avLst/>
          </a:prstGeom>
          <a:ln w="38100" cap="flat">
            <a:solidFill>
              <a:srgbClr val="000000"/>
            </a:solidFill>
            <a:prstDash val="solid"/>
            <a:headEnd type="none" w="sm" len="sm"/>
            <a:tailEnd type="none" w="sm" len="sm"/>
          </a:ln>
        </p:spPr>
      </p:sp>
      <p:sp>
        <p:nvSpPr>
          <p:cNvPr id="35" name="TextBox 35"/>
          <p:cNvSpPr txBox="1"/>
          <p:nvPr/>
        </p:nvSpPr>
        <p:spPr>
          <a:xfrm>
            <a:off x="13796515" y="3815792"/>
            <a:ext cx="2700040"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000000"/>
                </a:solidFill>
                <a:latin typeface="Canva Sans"/>
                <a:ea typeface="Canva Sans"/>
                <a:cs typeface="Canva Sans"/>
                <a:sym typeface="Canva Sans"/>
              </a:rPr>
              <a:t>grand parent</a:t>
            </a:r>
          </a:p>
        </p:txBody>
      </p:sp>
      <p:sp>
        <p:nvSpPr>
          <p:cNvPr id="36" name="TextBox 36"/>
          <p:cNvSpPr txBox="1"/>
          <p:nvPr/>
        </p:nvSpPr>
        <p:spPr>
          <a:xfrm>
            <a:off x="16810845" y="5569763"/>
            <a:ext cx="1390501"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000000"/>
                </a:solidFill>
                <a:latin typeface="Canva Sans"/>
                <a:ea typeface="Canva Sans"/>
                <a:cs typeface="Canva Sans"/>
                <a:sym typeface="Canva Sans"/>
              </a:rPr>
              <a:t>parent</a:t>
            </a:r>
          </a:p>
        </p:txBody>
      </p:sp>
      <p:sp>
        <p:nvSpPr>
          <p:cNvPr id="37" name="TextBox 37"/>
          <p:cNvSpPr txBox="1"/>
          <p:nvPr/>
        </p:nvSpPr>
        <p:spPr>
          <a:xfrm>
            <a:off x="11801069" y="6805906"/>
            <a:ext cx="1146125"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000000"/>
                </a:solidFill>
                <a:latin typeface="Canva Sans"/>
                <a:ea typeface="Canva Sans"/>
                <a:cs typeface="Canva Sans"/>
                <a:sym typeface="Canva Sans"/>
              </a:rPr>
              <a:t>uncle</a:t>
            </a:r>
          </a:p>
        </p:txBody>
      </p:sp>
      <p:sp>
        <p:nvSpPr>
          <p:cNvPr id="38" name="TextBox 38"/>
          <p:cNvSpPr txBox="1"/>
          <p:nvPr/>
        </p:nvSpPr>
        <p:spPr>
          <a:xfrm>
            <a:off x="15268892" y="4740403"/>
            <a:ext cx="296763"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FFFFFF"/>
                </a:solidFill>
                <a:latin typeface="Canva Sans"/>
                <a:ea typeface="Canva Sans"/>
                <a:cs typeface="Canva Sans"/>
                <a:sym typeface="Canva Sans"/>
              </a:rPr>
              <a:t>B</a:t>
            </a:r>
          </a:p>
        </p:txBody>
      </p:sp>
      <p:sp>
        <p:nvSpPr>
          <p:cNvPr id="39" name="TextBox 39"/>
          <p:cNvSpPr txBox="1"/>
          <p:nvPr/>
        </p:nvSpPr>
        <p:spPr>
          <a:xfrm>
            <a:off x="13632655" y="6694815"/>
            <a:ext cx="327720"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FFFFFF"/>
                </a:solidFill>
                <a:latin typeface="Canva Sans"/>
                <a:ea typeface="Canva Sans"/>
                <a:cs typeface="Canva Sans"/>
                <a:sym typeface="Canva Sans"/>
              </a:rPr>
              <a:t>D</a:t>
            </a:r>
          </a:p>
        </p:txBody>
      </p:sp>
      <p:sp>
        <p:nvSpPr>
          <p:cNvPr id="40" name="TextBox 40"/>
          <p:cNvSpPr txBox="1"/>
          <p:nvPr/>
        </p:nvSpPr>
        <p:spPr>
          <a:xfrm>
            <a:off x="16810845" y="6805906"/>
            <a:ext cx="289768"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FFFFFF"/>
                </a:solidFill>
                <a:latin typeface="Canva Sans"/>
                <a:ea typeface="Canva Sans"/>
                <a:cs typeface="Canva Sans"/>
                <a:sym typeface="Canva Sans"/>
              </a:rPr>
              <a:t>A</a:t>
            </a:r>
          </a:p>
        </p:txBody>
      </p:sp>
      <p:sp>
        <p:nvSpPr>
          <p:cNvPr id="41" name="TextBox 41"/>
          <p:cNvSpPr txBox="1"/>
          <p:nvPr/>
        </p:nvSpPr>
        <p:spPr>
          <a:xfrm>
            <a:off x="15867366" y="8677910"/>
            <a:ext cx="244822"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FFFFFF"/>
                </a:solidFill>
                <a:latin typeface="Canva Sans"/>
                <a:ea typeface="Canva Sans"/>
                <a:cs typeface="Canva Sans"/>
                <a:sym typeface="Canva Sans"/>
              </a:rPr>
              <a:t>Z</a:t>
            </a:r>
          </a:p>
        </p:txBody>
      </p:sp>
      <p:sp>
        <p:nvSpPr>
          <p:cNvPr id="42" name="TextBox 42"/>
          <p:cNvSpPr txBox="1"/>
          <p:nvPr/>
        </p:nvSpPr>
        <p:spPr>
          <a:xfrm>
            <a:off x="10295699" y="9027434"/>
            <a:ext cx="5121575" cy="487723"/>
          </a:xfrm>
          <a:prstGeom prst="rect">
            <a:avLst/>
          </a:prstGeom>
        </p:spPr>
        <p:txBody>
          <a:bodyPr lIns="0" tIns="0" rIns="0" bIns="0" rtlCol="0" anchor="t">
            <a:spAutoFit/>
          </a:bodyPr>
          <a:lstStyle/>
          <a:p>
            <a:pPr marL="0" lvl="0" indent="0" algn="ctr">
              <a:lnSpc>
                <a:spcPts val="4077"/>
              </a:lnSpc>
              <a:spcBef>
                <a:spcPct val="0"/>
              </a:spcBef>
            </a:pPr>
            <a:r>
              <a:rPr lang="en-US" sz="2912">
                <a:solidFill>
                  <a:srgbClr val="000000"/>
                </a:solidFill>
                <a:latin typeface="Canva Sans"/>
                <a:ea typeface="Canva Sans"/>
                <a:cs typeface="Canva Sans"/>
                <a:sym typeface="Canva Sans"/>
              </a:rPr>
              <a:t>Inserted node Z, (always 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id="3" name="Group 3"/>
          <p:cNvGrpSpPr/>
          <p:nvPr/>
        </p:nvGrpSpPr>
        <p:grpSpPr>
          <a:xfrm rot="-5400000">
            <a:off x="-12563469" y="6683534"/>
            <a:ext cx="24012912" cy="4066188"/>
            <a:chOff x="0" y="0"/>
            <a:chExt cx="6324388" cy="1070930"/>
          </a:xfrm>
        </p:grpSpPr>
        <p:sp>
          <p:nvSpPr>
            <p:cNvPr id="4" name="Freeform 4"/>
            <p:cNvSpPr/>
            <p:nvPr/>
          </p:nvSpPr>
          <p:spPr>
            <a:xfrm>
              <a:off x="0" y="0"/>
              <a:ext cx="6324388" cy="1070930"/>
            </a:xfrm>
            <a:custGeom>
              <a:avLst/>
              <a:gdLst/>
              <a:ahLst/>
              <a:cxnLst/>
              <a:rect l="l" t="t" r="r" b="b"/>
              <a:pathLst>
                <a:path w="6324388" h="1070930">
                  <a:moveTo>
                    <a:pt x="0" y="0"/>
                  </a:moveTo>
                  <a:lnTo>
                    <a:pt x="6324388" y="0"/>
                  </a:lnTo>
                  <a:lnTo>
                    <a:pt x="6324388" y="1070930"/>
                  </a:lnTo>
                  <a:lnTo>
                    <a:pt x="0" y="1070930"/>
                  </a:lnTo>
                  <a:close/>
                </a:path>
              </a:pathLst>
            </a:custGeom>
            <a:solidFill>
              <a:srgbClr val="000000"/>
            </a:solidFill>
          </p:spPr>
        </p:sp>
        <p:sp>
          <p:nvSpPr>
            <p:cNvPr id="5" name="TextBox 5"/>
            <p:cNvSpPr txBox="1"/>
            <p:nvPr/>
          </p:nvSpPr>
          <p:spPr>
            <a:xfrm>
              <a:off x="0" y="-47625"/>
              <a:ext cx="6324388" cy="1118555"/>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rot="8100000">
            <a:off x="16119176" y="1722797"/>
            <a:ext cx="2103985" cy="2103985"/>
            <a:chOff x="0" y="0"/>
            <a:chExt cx="812800" cy="812800"/>
          </a:xfrm>
        </p:grpSpPr>
        <p:sp>
          <p:nvSpPr>
            <p:cNvPr id="7" name="Freeform 7"/>
            <p:cNvSpPr/>
            <p:nvPr/>
          </p:nvSpPr>
          <p:spPr>
            <a:xfrm>
              <a:off x="0" y="0"/>
              <a:ext cx="812800" cy="812800"/>
            </a:xfrm>
            <a:custGeom>
              <a:avLst/>
              <a:gdLst/>
              <a:ahLst/>
              <a:cxnLst/>
              <a:rect l="l" t="t" r="r" b="b"/>
              <a:pathLst>
                <a:path w="812800" h="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rot="8100000">
            <a:off x="13520930" y="-3509309"/>
            <a:ext cx="4742111" cy="4742111"/>
            <a:chOff x="0" y="0"/>
            <a:chExt cx="812800" cy="812800"/>
          </a:xfrm>
        </p:grpSpPr>
        <p:sp>
          <p:nvSpPr>
            <p:cNvPr id="10" name="Freeform 10"/>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rot="-2700000">
            <a:off x="18312959" y="-1232802"/>
            <a:ext cx="4742111" cy="4742111"/>
            <a:chOff x="0" y="0"/>
            <a:chExt cx="812800" cy="812800"/>
          </a:xfrm>
        </p:grpSpPr>
        <p:sp>
          <p:nvSpPr>
            <p:cNvPr id="13" name="Freeform 13"/>
            <p:cNvSpPr/>
            <p:nvPr/>
          </p:nvSpPr>
          <p:spPr>
            <a:xfrm>
              <a:off x="0" y="0"/>
              <a:ext cx="812800" cy="812800"/>
            </a:xfrm>
            <a:custGeom>
              <a:avLst/>
              <a:gdLst/>
              <a:ahLst/>
              <a:cxnLst/>
              <a:rect l="l" t="t" r="r" b="b"/>
              <a:pathLst>
                <a:path w="812800" h="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solidFill>
              <a:srgbClr val="0000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rot="-8100000">
            <a:off x="16677587" y="644672"/>
            <a:ext cx="987162" cy="987162"/>
            <a:chOff x="0" y="0"/>
            <a:chExt cx="812800" cy="812800"/>
          </a:xfrm>
        </p:grpSpPr>
        <p:sp>
          <p:nvSpPr>
            <p:cNvPr id="16" name="Freeform 16"/>
            <p:cNvSpPr/>
            <p:nvPr/>
          </p:nvSpPr>
          <p:spPr>
            <a:xfrm>
              <a:off x="0" y="0"/>
              <a:ext cx="812800" cy="812800"/>
            </a:xfrm>
            <a:custGeom>
              <a:avLst/>
              <a:gdLst/>
              <a:ahLst/>
              <a:cxnLst/>
              <a:rect l="l" t="t" r="r" b="b"/>
              <a:pathLst>
                <a:path w="812800" h="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FF0000"/>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2482743" y="416996"/>
            <a:ext cx="10464451" cy="866414"/>
          </a:xfrm>
          <a:prstGeom prst="rect">
            <a:avLst/>
          </a:prstGeom>
        </p:spPr>
        <p:txBody>
          <a:bodyPr lIns="0" tIns="0" rIns="0" bIns="0" rtlCol="0" anchor="t">
            <a:spAutoFit/>
          </a:bodyPr>
          <a:lstStyle/>
          <a:p>
            <a:pPr algn="l">
              <a:lnSpc>
                <a:spcPts val="6932"/>
              </a:lnSpc>
            </a:pPr>
            <a:r>
              <a:rPr lang="en-US" sz="5729" b="1">
                <a:solidFill>
                  <a:srgbClr val="01003B"/>
                </a:solidFill>
                <a:latin typeface="Be Vietnam Ultra-Bold"/>
                <a:ea typeface="Be Vietnam Ultra-Bold"/>
                <a:cs typeface="Be Vietnam Ultra-Bold"/>
                <a:sym typeface="Be Vietnam Ultra-Bold"/>
              </a:rPr>
              <a:t>INSERTION</a:t>
            </a:r>
          </a:p>
        </p:txBody>
      </p:sp>
      <p:sp>
        <p:nvSpPr>
          <p:cNvPr id="19" name="TextBox 19"/>
          <p:cNvSpPr txBox="1"/>
          <p:nvPr/>
        </p:nvSpPr>
        <p:spPr>
          <a:xfrm>
            <a:off x="1837187" y="2157776"/>
            <a:ext cx="10340514" cy="2797242"/>
          </a:xfrm>
          <a:prstGeom prst="rect">
            <a:avLst/>
          </a:prstGeom>
        </p:spPr>
        <p:txBody>
          <a:bodyPr lIns="0" tIns="0" rIns="0" bIns="0" rtlCol="0" anchor="t">
            <a:spAutoFit/>
          </a:bodyPr>
          <a:lstStyle/>
          <a:p>
            <a:pPr algn="l">
              <a:lnSpc>
                <a:spcPts val="4483"/>
              </a:lnSpc>
            </a:pPr>
            <a:r>
              <a:rPr lang="en-US" sz="3202">
                <a:solidFill>
                  <a:srgbClr val="000000"/>
                </a:solidFill>
                <a:latin typeface="Be Vietnam"/>
                <a:ea typeface="Be Vietnam"/>
                <a:cs typeface="Be Vietnam"/>
                <a:sym typeface="Be Vietnam"/>
              </a:rPr>
              <a:t>Inserting a new node in a Red-Black Tree involves a two-step process:</a:t>
            </a:r>
          </a:p>
          <a:p>
            <a:pPr algn="l">
              <a:lnSpc>
                <a:spcPts val="4483"/>
              </a:lnSpc>
            </a:pPr>
            <a:r>
              <a:rPr lang="en-US" sz="3202">
                <a:solidFill>
                  <a:srgbClr val="000000"/>
                </a:solidFill>
                <a:latin typeface="Be Vietnam"/>
                <a:ea typeface="Be Vietnam"/>
                <a:cs typeface="Be Vietnam"/>
                <a:sym typeface="Be Vietnam"/>
              </a:rPr>
              <a:t>1) Insert a node (Z) and color it red.</a:t>
            </a:r>
          </a:p>
          <a:p>
            <a:pPr algn="l">
              <a:lnSpc>
                <a:spcPts val="4483"/>
              </a:lnSpc>
            </a:pPr>
            <a:r>
              <a:rPr lang="en-US" sz="3202">
                <a:solidFill>
                  <a:srgbClr val="000000"/>
                </a:solidFill>
                <a:latin typeface="Be Vietnam"/>
                <a:ea typeface="Be Vietnam"/>
                <a:cs typeface="Be Vietnam"/>
                <a:sym typeface="Be Vietnam"/>
              </a:rPr>
              <a:t>2) Fix violations  of red-black trees properties.</a:t>
            </a:r>
          </a:p>
          <a:p>
            <a:pPr algn="l">
              <a:lnSpc>
                <a:spcPts val="4483"/>
              </a:lnSpc>
            </a:pPr>
            <a:endParaRPr lang="en-US" sz="3202">
              <a:solidFill>
                <a:srgbClr val="000000"/>
              </a:solidFill>
              <a:latin typeface="Be Vietnam"/>
              <a:ea typeface="Be Vietnam"/>
              <a:cs typeface="Be Vietnam"/>
              <a:sym typeface="Be Vietnam"/>
            </a:endParaRPr>
          </a:p>
        </p:txBody>
      </p:sp>
      <p:sp>
        <p:nvSpPr>
          <p:cNvPr id="20" name="TextBox 20"/>
          <p:cNvSpPr txBox="1"/>
          <p:nvPr/>
        </p:nvSpPr>
        <p:spPr>
          <a:xfrm>
            <a:off x="6132625" y="5508971"/>
            <a:ext cx="10340514" cy="3347652"/>
          </a:xfrm>
          <a:prstGeom prst="rect">
            <a:avLst/>
          </a:prstGeom>
        </p:spPr>
        <p:txBody>
          <a:bodyPr lIns="0" tIns="0" rIns="0" bIns="0" rtlCol="0" anchor="t">
            <a:spAutoFit/>
          </a:bodyPr>
          <a:lstStyle/>
          <a:p>
            <a:pPr algn="l">
              <a:lnSpc>
                <a:spcPts val="4483"/>
              </a:lnSpc>
            </a:pPr>
            <a:r>
              <a:rPr lang="en-US" sz="3202">
                <a:solidFill>
                  <a:srgbClr val="000000"/>
                </a:solidFill>
                <a:latin typeface="Be Vietnam"/>
                <a:ea typeface="Be Vietnam"/>
                <a:cs typeface="Be Vietnam"/>
                <a:sym typeface="Be Vietnam"/>
              </a:rPr>
              <a:t>When inserting a new node, there are four scenarios that may arise:</a:t>
            </a:r>
          </a:p>
          <a:p>
            <a:pPr marL="691457" lvl="1" indent="-345728" algn="l">
              <a:lnSpc>
                <a:spcPts val="4483"/>
              </a:lnSpc>
              <a:buFont typeface="Arial"/>
              <a:buChar char="•"/>
            </a:pPr>
            <a:r>
              <a:rPr lang="en-US" sz="3202">
                <a:solidFill>
                  <a:srgbClr val="000000"/>
                </a:solidFill>
                <a:latin typeface="Be Vietnam"/>
                <a:ea typeface="Be Vietnam"/>
                <a:cs typeface="Be Vietnam"/>
                <a:sym typeface="Be Vietnam"/>
              </a:rPr>
              <a:t>Z = root</a:t>
            </a:r>
          </a:p>
          <a:p>
            <a:pPr marL="691457" lvl="1" indent="-345728" algn="l">
              <a:lnSpc>
                <a:spcPts val="4483"/>
              </a:lnSpc>
              <a:buFont typeface="Arial"/>
              <a:buChar char="•"/>
            </a:pPr>
            <a:r>
              <a:rPr lang="en-US" sz="3202">
                <a:solidFill>
                  <a:srgbClr val="000000"/>
                </a:solidFill>
                <a:latin typeface="Be Vietnam"/>
                <a:ea typeface="Be Vietnam"/>
                <a:cs typeface="Be Vietnam"/>
                <a:sym typeface="Be Vietnam"/>
              </a:rPr>
              <a:t>Z.uncle = red</a:t>
            </a:r>
          </a:p>
          <a:p>
            <a:pPr marL="691457" lvl="1" indent="-345728" algn="l">
              <a:lnSpc>
                <a:spcPts val="4483"/>
              </a:lnSpc>
              <a:buFont typeface="Arial"/>
              <a:buChar char="•"/>
            </a:pPr>
            <a:r>
              <a:rPr lang="en-US" sz="3202">
                <a:solidFill>
                  <a:srgbClr val="000000"/>
                </a:solidFill>
                <a:latin typeface="Be Vietnam"/>
                <a:ea typeface="Be Vietnam"/>
                <a:cs typeface="Be Vietnam"/>
                <a:sym typeface="Be Vietnam"/>
              </a:rPr>
              <a:t>Z.uncle = black (triangle)</a:t>
            </a:r>
          </a:p>
          <a:p>
            <a:pPr marL="691457" lvl="1" indent="-345728" algn="l">
              <a:lnSpc>
                <a:spcPts val="4483"/>
              </a:lnSpc>
              <a:buFont typeface="Arial"/>
              <a:buChar char="•"/>
            </a:pPr>
            <a:r>
              <a:rPr lang="en-US" sz="3202">
                <a:solidFill>
                  <a:srgbClr val="000000"/>
                </a:solidFill>
                <a:latin typeface="Be Vietnam"/>
                <a:ea typeface="Be Vietnam"/>
                <a:cs typeface="Be Vietnam"/>
                <a:sym typeface="Be Vietnam"/>
              </a:rPr>
              <a:t>Z. uncle = black (line)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1297</Words>
  <Application>Microsoft Office PowerPoint</Application>
  <PresentationFormat>Custom</PresentationFormat>
  <Paragraphs>168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Hind Siliguri</vt:lpstr>
      <vt:lpstr>Canva Sans Bold</vt:lpstr>
      <vt:lpstr>Calibri</vt:lpstr>
      <vt:lpstr>Arial</vt:lpstr>
      <vt:lpstr>Be Vietnam Ultra-Bold</vt:lpstr>
      <vt:lpstr>TT Chocolates Bold</vt:lpstr>
      <vt:lpstr>Canva Sans</vt:lpstr>
      <vt:lpstr>Be Vietnam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RED-BLACK TREES.</dc:title>
  <dc:creator>Joe</dc:creator>
  <cp:lastModifiedBy>Joseph Kariuki</cp:lastModifiedBy>
  <cp:revision>2</cp:revision>
  <dcterms:created xsi:type="dcterms:W3CDTF">2006-08-16T00:00:00Z</dcterms:created>
  <dcterms:modified xsi:type="dcterms:W3CDTF">2025-01-10T14:35:45Z</dcterms:modified>
  <dc:identifier>DAGZRTGecQ0</dc:identifier>
</cp:coreProperties>
</file>