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70" r:id="rId5"/>
    <p:sldId id="257" r:id="rId6"/>
    <p:sldId id="263" r:id="rId7"/>
    <p:sldId id="258" r:id="rId8"/>
    <p:sldId id="261" r:id="rId9"/>
    <p:sldId id="260" r:id="rId10"/>
    <p:sldId id="264" r:id="rId11"/>
    <p:sldId id="262" r:id="rId12"/>
    <p:sldId id="265" r:id="rId13"/>
    <p:sldId id="272" r:id="rId14"/>
    <p:sldId id="26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97B0"/>
    <a:srgbClr val="FF7C80"/>
    <a:srgbClr val="A9D18E"/>
    <a:srgbClr val="BFBFBF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1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80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67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60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51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76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10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64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28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29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09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73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6958A-3F71-4CB8-A776-423E021826CD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53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/>
          <a:p>
            <a:r>
              <a:rPr lang="zh-TW" altLang="en-US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藝起來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200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Gardening</a:t>
            </a:r>
            <a:endParaRPr lang="zh-TW" altLang="en-US" sz="3200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33952" y="3509963"/>
            <a:ext cx="3724096" cy="885371"/>
          </a:xfrm>
        </p:spPr>
        <p:txBody>
          <a:bodyPr wrap="none">
            <a:spAutoFit/>
          </a:bodyPr>
          <a:lstStyle/>
          <a:p>
            <a:pPr algn="l"/>
            <a:r>
              <a:rPr lang="zh-TW" altLang="en-US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報告人：</a:t>
            </a:r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T1901803</a:t>
            </a:r>
            <a:r>
              <a:rPr lang="zh-TW" altLang="en-US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 汪禹承</a:t>
            </a:r>
            <a:endParaRPr lang="en-US" altLang="zh-TW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 algn="l"/>
            <a:r>
              <a:rPr lang="zh-TW" altLang="en-US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類別：花藝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85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540000"/>
            <a:ext cx="4000500" cy="5767388"/>
          </a:xfrm>
          <a:prstGeom prst="rect">
            <a:avLst/>
          </a:prstGeom>
        </p:spPr>
      </p:pic>
      <p:sp>
        <p:nvSpPr>
          <p:cNvPr id="58" name="文字方塊 57"/>
          <p:cNvSpPr txBox="1"/>
          <p:nvPr/>
        </p:nvSpPr>
        <p:spPr>
          <a:xfrm>
            <a:off x="270000" y="270000"/>
            <a:ext cx="5006499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Wireframe </a:t>
            </a:r>
            <a:r>
              <a:rPr lang="en-US" altLang="zh-TW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– </a:t>
            </a:r>
            <a:r>
              <a:rPr lang="zh-TW" altLang="en-US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關於我們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sp>
        <p:nvSpPr>
          <p:cNvPr id="11" name="橢圓 10"/>
          <p:cNvSpPr>
            <a:spLocks noChangeAspect="1"/>
          </p:cNvSpPr>
          <p:nvPr/>
        </p:nvSpPr>
        <p:spPr>
          <a:xfrm>
            <a:off x="360000" y="126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2" name="橢圓 11"/>
          <p:cNvSpPr>
            <a:spLocks noChangeAspect="1"/>
          </p:cNvSpPr>
          <p:nvPr/>
        </p:nvSpPr>
        <p:spPr>
          <a:xfrm>
            <a:off x="11350976" y="3473485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29091" y="1530000"/>
            <a:ext cx="3057247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快捷功能：功能塊，例如商品頁面、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課程介紹、店家註冊、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會員註冊。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4" name="橢圓 13"/>
          <p:cNvSpPr>
            <a:spLocks noChangeAspect="1"/>
          </p:cNvSpPr>
          <p:nvPr/>
        </p:nvSpPr>
        <p:spPr>
          <a:xfrm>
            <a:off x="3955428" y="126000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5" name="橢圓 14"/>
          <p:cNvSpPr>
            <a:spLocks noChangeAspect="1"/>
          </p:cNvSpPr>
          <p:nvPr/>
        </p:nvSpPr>
        <p:spPr>
          <a:xfrm>
            <a:off x="7665188" y="3562499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25428" y="1179583"/>
            <a:ext cx="26981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快捷功能：點擊功能塊後會前往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對應的頁面。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4" name="橢圓 23"/>
          <p:cNvSpPr>
            <a:spLocks noChangeAspect="1"/>
          </p:cNvSpPr>
          <p:nvPr/>
        </p:nvSpPr>
        <p:spPr>
          <a:xfrm>
            <a:off x="11350976" y="909583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6" name="橢圓 25"/>
          <p:cNvSpPr>
            <a:spLocks noChangeAspect="1"/>
          </p:cNvSpPr>
          <p:nvPr/>
        </p:nvSpPr>
        <p:spPr>
          <a:xfrm>
            <a:off x="359091" y="1618786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29091" y="1260000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平台圖：放置一張代表平台的圖片。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845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540000"/>
            <a:ext cx="4000500" cy="5767388"/>
          </a:xfrm>
          <a:prstGeom prst="rect">
            <a:avLst/>
          </a:prstGeom>
        </p:spPr>
      </p:pic>
      <p:sp>
        <p:nvSpPr>
          <p:cNvPr id="58" name="文字方塊 57"/>
          <p:cNvSpPr txBox="1"/>
          <p:nvPr/>
        </p:nvSpPr>
        <p:spPr>
          <a:xfrm>
            <a:off x="270000" y="270000"/>
            <a:ext cx="459613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Wireframe </a:t>
            </a:r>
            <a:r>
              <a:rPr lang="en-US" altLang="zh-TW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– </a:t>
            </a:r>
            <a:r>
              <a:rPr lang="zh-TW" altLang="en-US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問與答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sp>
        <p:nvSpPr>
          <p:cNvPr id="11" name="橢圓 10"/>
          <p:cNvSpPr>
            <a:spLocks noChangeAspect="1"/>
          </p:cNvSpPr>
          <p:nvPr/>
        </p:nvSpPr>
        <p:spPr>
          <a:xfrm>
            <a:off x="360000" y="126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2" name="橢圓 11"/>
          <p:cNvSpPr>
            <a:spLocks noChangeAspect="1"/>
          </p:cNvSpPr>
          <p:nvPr/>
        </p:nvSpPr>
        <p:spPr>
          <a:xfrm>
            <a:off x="11353790" y="133104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29091" y="1530000"/>
            <a:ext cx="26981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換頁區塊：如果問題筆數很多，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會顯示出頁數按鈕。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4" name="橢圓 13"/>
          <p:cNvSpPr>
            <a:spLocks noChangeAspect="1"/>
          </p:cNvSpPr>
          <p:nvPr/>
        </p:nvSpPr>
        <p:spPr>
          <a:xfrm>
            <a:off x="3955428" y="126000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5" name="橢圓 14"/>
          <p:cNvSpPr>
            <a:spLocks noChangeAspect="1"/>
          </p:cNvSpPr>
          <p:nvPr/>
        </p:nvSpPr>
        <p:spPr>
          <a:xfrm>
            <a:off x="7621604" y="842886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25428" y="1179583"/>
            <a:ext cx="29674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按鈕：點擊後（</a:t>
            </a: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3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）會呈現出對應的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相關的問題內容。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4" name="橢圓 23"/>
          <p:cNvSpPr>
            <a:spLocks noChangeAspect="1"/>
          </p:cNvSpPr>
          <p:nvPr/>
        </p:nvSpPr>
        <p:spPr>
          <a:xfrm>
            <a:off x="11350976" y="909582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6" name="橢圓 25"/>
          <p:cNvSpPr>
            <a:spLocks noChangeAspect="1"/>
          </p:cNvSpPr>
          <p:nvPr/>
        </p:nvSpPr>
        <p:spPr>
          <a:xfrm>
            <a:off x="359091" y="1618786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29091" y="1260000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分類區塊：選擇問題的大分類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5" name="橢圓 24"/>
          <p:cNvSpPr>
            <a:spLocks noChangeAspect="1"/>
          </p:cNvSpPr>
          <p:nvPr/>
        </p:nvSpPr>
        <p:spPr>
          <a:xfrm>
            <a:off x="11350976" y="1746848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3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8" name="橢圓 27"/>
          <p:cNvSpPr>
            <a:spLocks noChangeAspect="1"/>
          </p:cNvSpPr>
          <p:nvPr/>
        </p:nvSpPr>
        <p:spPr>
          <a:xfrm>
            <a:off x="359091" y="2281002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3</a:t>
            </a:r>
            <a:endParaRPr lang="en-US" altLang="zh-TW" dirty="0" smtClean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30000" y="2188247"/>
            <a:ext cx="29674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Q&amp;A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區塊：條列式區塊，點擊之後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 會有下拉區塊顯示內容。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3" name="橢圓 32"/>
          <p:cNvSpPr>
            <a:spLocks noChangeAspect="1"/>
          </p:cNvSpPr>
          <p:nvPr/>
        </p:nvSpPr>
        <p:spPr>
          <a:xfrm>
            <a:off x="3955428" y="1918247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4" name="橢圓 33"/>
          <p:cNvSpPr>
            <a:spLocks noChangeAspect="1"/>
          </p:cNvSpPr>
          <p:nvPr/>
        </p:nvSpPr>
        <p:spPr>
          <a:xfrm>
            <a:off x="8300887" y="4550236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22151" y="1831029"/>
            <a:ext cx="32367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按鈕：點擊後前往線上客服對話頁面。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6" name="橢圓 35"/>
          <p:cNvSpPr>
            <a:spLocks noChangeAspect="1"/>
          </p:cNvSpPr>
          <p:nvPr/>
        </p:nvSpPr>
        <p:spPr>
          <a:xfrm>
            <a:off x="3952082" y="2281163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c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222082" y="2242567"/>
            <a:ext cx="28777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按鈕：點擊後前往建議表單頁面。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8" name="橢圓 37"/>
          <p:cNvSpPr>
            <a:spLocks noChangeAspect="1"/>
          </p:cNvSpPr>
          <p:nvPr/>
        </p:nvSpPr>
        <p:spPr>
          <a:xfrm>
            <a:off x="10273849" y="4550236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c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52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540000"/>
            <a:ext cx="4000500" cy="5767388"/>
          </a:xfrm>
          <a:prstGeom prst="rect">
            <a:avLst/>
          </a:prstGeom>
        </p:spPr>
      </p:pic>
      <p:sp>
        <p:nvSpPr>
          <p:cNvPr id="58" name="文字方塊 57"/>
          <p:cNvSpPr txBox="1"/>
          <p:nvPr/>
        </p:nvSpPr>
        <p:spPr>
          <a:xfrm>
            <a:off x="270000" y="270000"/>
            <a:ext cx="5006499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Wireframe </a:t>
            </a:r>
            <a:r>
              <a:rPr lang="en-US" altLang="zh-TW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– </a:t>
            </a:r>
            <a:r>
              <a:rPr lang="zh-TW" altLang="en-US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詳細商品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sp>
        <p:nvSpPr>
          <p:cNvPr id="11" name="橢圓 10"/>
          <p:cNvSpPr>
            <a:spLocks noChangeAspect="1"/>
          </p:cNvSpPr>
          <p:nvPr/>
        </p:nvSpPr>
        <p:spPr>
          <a:xfrm>
            <a:off x="360000" y="126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4" name="橢圓 13"/>
          <p:cNvSpPr>
            <a:spLocks noChangeAspect="1"/>
          </p:cNvSpPr>
          <p:nvPr/>
        </p:nvSpPr>
        <p:spPr>
          <a:xfrm>
            <a:off x="3955428" y="126000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5" name="橢圓 14"/>
          <p:cNvSpPr>
            <a:spLocks noChangeAspect="1"/>
          </p:cNvSpPr>
          <p:nvPr/>
        </p:nvSpPr>
        <p:spPr>
          <a:xfrm>
            <a:off x="11215976" y="2422579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25428" y="1179583"/>
            <a:ext cx="26084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搜尋：輸入內容發送後（</a:t>
            </a: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1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）會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顯示相關內容。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4" name="橢圓 23"/>
          <p:cNvSpPr>
            <a:spLocks noChangeAspect="1"/>
          </p:cNvSpPr>
          <p:nvPr/>
        </p:nvSpPr>
        <p:spPr>
          <a:xfrm>
            <a:off x="11350976" y="2838387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29091" y="1260000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分類區塊：選擇問題的大分類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3" name="橢圓 32"/>
          <p:cNvSpPr>
            <a:spLocks noChangeAspect="1"/>
          </p:cNvSpPr>
          <p:nvPr/>
        </p:nvSpPr>
        <p:spPr>
          <a:xfrm>
            <a:off x="3955428" y="1918247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4" name="橢圓 33"/>
          <p:cNvSpPr>
            <a:spLocks noChangeAspect="1"/>
          </p:cNvSpPr>
          <p:nvPr/>
        </p:nvSpPr>
        <p:spPr>
          <a:xfrm>
            <a:off x="7748952" y="2926911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22151" y="1831029"/>
            <a:ext cx="30572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圖片：點擊後會前往該商品介紹頁。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699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540000"/>
            <a:ext cx="4000500" cy="5767388"/>
          </a:xfrm>
          <a:prstGeom prst="rect">
            <a:avLst/>
          </a:prstGeom>
        </p:spPr>
      </p:pic>
      <p:sp>
        <p:nvSpPr>
          <p:cNvPr id="58" name="文字方塊 57"/>
          <p:cNvSpPr txBox="1"/>
          <p:nvPr/>
        </p:nvSpPr>
        <p:spPr>
          <a:xfrm>
            <a:off x="270000" y="270000"/>
            <a:ext cx="5006499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Wireframe </a:t>
            </a:r>
            <a:r>
              <a:rPr lang="en-US" altLang="zh-TW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– </a:t>
            </a:r>
            <a:r>
              <a:rPr lang="zh-TW" altLang="en-US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商品介紹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sp>
        <p:nvSpPr>
          <p:cNvPr id="11" name="橢圓 10"/>
          <p:cNvSpPr>
            <a:spLocks noChangeAspect="1"/>
          </p:cNvSpPr>
          <p:nvPr/>
        </p:nvSpPr>
        <p:spPr>
          <a:xfrm>
            <a:off x="360000" y="126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4" name="橢圓 13"/>
          <p:cNvSpPr>
            <a:spLocks noChangeAspect="1"/>
          </p:cNvSpPr>
          <p:nvPr/>
        </p:nvSpPr>
        <p:spPr>
          <a:xfrm>
            <a:off x="3960000" y="126000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5" name="橢圓 14"/>
          <p:cNvSpPr>
            <a:spLocks noChangeAspect="1"/>
          </p:cNvSpPr>
          <p:nvPr/>
        </p:nvSpPr>
        <p:spPr>
          <a:xfrm>
            <a:off x="10670675" y="1012163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25428" y="1170000"/>
            <a:ext cx="26981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按鈕：加入最愛、加入購物車。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4" name="橢圓 23"/>
          <p:cNvSpPr>
            <a:spLocks noChangeAspect="1"/>
          </p:cNvSpPr>
          <p:nvPr/>
        </p:nvSpPr>
        <p:spPr>
          <a:xfrm>
            <a:off x="11215976" y="877163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29091" y="1260000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商品區塊：當前商品圖顯示在背景。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3" name="橢圓 32"/>
          <p:cNvSpPr>
            <a:spLocks noChangeAspect="1"/>
          </p:cNvSpPr>
          <p:nvPr/>
        </p:nvSpPr>
        <p:spPr>
          <a:xfrm>
            <a:off x="3960000" y="162000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4" name="橢圓 33"/>
          <p:cNvSpPr>
            <a:spLocks noChangeAspect="1"/>
          </p:cNvSpPr>
          <p:nvPr/>
        </p:nvSpPr>
        <p:spPr>
          <a:xfrm>
            <a:off x="7754354" y="1012163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22151" y="1530000"/>
            <a:ext cx="30572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圖片：點擊圖片後會顯示放大圖片。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7" name="橢圓 16"/>
          <p:cNvSpPr>
            <a:spLocks noChangeAspect="1"/>
          </p:cNvSpPr>
          <p:nvPr/>
        </p:nvSpPr>
        <p:spPr>
          <a:xfrm>
            <a:off x="7754354" y="225000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c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8" name="橢圓 17"/>
          <p:cNvSpPr>
            <a:spLocks noChangeAspect="1"/>
          </p:cNvSpPr>
          <p:nvPr/>
        </p:nvSpPr>
        <p:spPr>
          <a:xfrm>
            <a:off x="3960000" y="198000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c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222151" y="1890000"/>
            <a:ext cx="30572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小圖：點擊後可以切換商品預覽圖。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0" name="橢圓 19"/>
          <p:cNvSpPr>
            <a:spLocks noChangeAspect="1"/>
          </p:cNvSpPr>
          <p:nvPr/>
        </p:nvSpPr>
        <p:spPr>
          <a:xfrm>
            <a:off x="10319442" y="2844003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d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1" name="橢圓 20"/>
          <p:cNvSpPr>
            <a:spLocks noChangeAspect="1"/>
          </p:cNvSpPr>
          <p:nvPr/>
        </p:nvSpPr>
        <p:spPr>
          <a:xfrm>
            <a:off x="3960000" y="2691825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e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30000" y="2594162"/>
            <a:ext cx="2159566" cy="377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按鈕：結帳、繼續購物。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3" name="橢圓 22"/>
          <p:cNvSpPr>
            <a:spLocks noChangeAspect="1"/>
          </p:cNvSpPr>
          <p:nvPr/>
        </p:nvSpPr>
        <p:spPr>
          <a:xfrm>
            <a:off x="3960000" y="2331825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d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230000" y="2215498"/>
            <a:ext cx="21595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數字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欄：輸入購買數量。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6" name="橢圓 25"/>
          <p:cNvSpPr>
            <a:spLocks noChangeAspect="1"/>
          </p:cNvSpPr>
          <p:nvPr/>
        </p:nvSpPr>
        <p:spPr>
          <a:xfrm>
            <a:off x="10184442" y="3288694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e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8" name="橢圓 27"/>
          <p:cNvSpPr>
            <a:spLocks noChangeAspect="1"/>
          </p:cNvSpPr>
          <p:nvPr/>
        </p:nvSpPr>
        <p:spPr>
          <a:xfrm>
            <a:off x="360000" y="1602749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9" name="橢圓 28"/>
          <p:cNvSpPr>
            <a:spLocks noChangeAspect="1"/>
          </p:cNvSpPr>
          <p:nvPr/>
        </p:nvSpPr>
        <p:spPr>
          <a:xfrm>
            <a:off x="11350976" y="4182466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33536" y="1564608"/>
            <a:ext cx="30572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歷史區塊：統計使用者大多數的選擇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去做商品推薦，可以使用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左右兩側按鈕前後閱覽，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點擊圖片後前往該商品。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805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/>
          <p:cNvSpPr/>
          <p:nvPr/>
        </p:nvSpPr>
        <p:spPr>
          <a:xfrm>
            <a:off x="9000000" y="2790894"/>
            <a:ext cx="1260000" cy="1620000"/>
          </a:xfrm>
          <a:prstGeom prst="rect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5940000" y="3328268"/>
            <a:ext cx="1260000" cy="1081732"/>
          </a:xfrm>
          <a:prstGeom prst="rect">
            <a:avLst/>
          </a:prstGeom>
          <a:solidFill>
            <a:srgbClr val="8497B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/>
          <p:cNvSpPr/>
          <p:nvPr/>
        </p:nvSpPr>
        <p:spPr>
          <a:xfrm>
            <a:off x="1124468" y="4230000"/>
            <a:ext cx="1260000" cy="1080000"/>
          </a:xfrm>
          <a:prstGeom prst="rect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9" name="直線單箭頭接點 98"/>
          <p:cNvCxnSpPr/>
          <p:nvPr/>
        </p:nvCxnSpPr>
        <p:spPr>
          <a:xfrm>
            <a:off x="3150000" y="3870000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520000" y="2790000"/>
            <a:ext cx="1260000" cy="1080000"/>
          </a:xfrm>
          <a:prstGeom prst="rect">
            <a:avLst/>
          </a:prstGeom>
          <a:solidFill>
            <a:srgbClr val="A9D18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270000" y="270000"/>
            <a:ext cx="202491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UI flow</a:t>
            </a:r>
            <a:endParaRPr lang="zh-TW" altLang="en-US" sz="4000" dirty="0">
              <a:latin typeface="Segoe UI Black" panose="020B0A02040204020203" pitchFamily="34" charset="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540000" y="1080000"/>
            <a:ext cx="1620000" cy="540000"/>
          </a:xfrm>
          <a:prstGeom prst="rect">
            <a:avLst/>
          </a:prstGeom>
          <a:gradFill flip="none" rotWithShape="1">
            <a:gsLst>
              <a:gs pos="66000">
                <a:schemeClr val="accent5">
                  <a:satMod val="103000"/>
                  <a:lumMod val="102000"/>
                  <a:tint val="94000"/>
                </a:schemeClr>
              </a:gs>
              <a:gs pos="84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首頁</a:t>
            </a:r>
            <a:endParaRPr lang="zh-TW" altLang="en-US" sz="24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20000" y="2160000"/>
            <a:ext cx="1260000" cy="45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最新公告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1170000" y="2880000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1170000" y="3420000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活動消息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80" name="直線單箭頭接點 79"/>
          <p:cNvCxnSpPr/>
          <p:nvPr/>
        </p:nvCxnSpPr>
        <p:spPr>
          <a:xfrm>
            <a:off x="805689" y="30600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接點 80"/>
          <p:cNvCxnSpPr/>
          <p:nvPr/>
        </p:nvCxnSpPr>
        <p:spPr>
          <a:xfrm rot="16200000" flipH="1">
            <a:off x="490690" y="2923774"/>
            <a:ext cx="990000" cy="36000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66" idx="2"/>
            <a:endCxn id="74" idx="0"/>
          </p:cNvCxnSpPr>
          <p:nvPr/>
        </p:nvCxnSpPr>
        <p:spPr>
          <a:xfrm>
            <a:off x="1350000" y="1620000"/>
            <a:ext cx="0" cy="54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/>
          <p:cNvSpPr txBox="1"/>
          <p:nvPr/>
        </p:nvSpPr>
        <p:spPr>
          <a:xfrm>
            <a:off x="2520000" y="2160000"/>
            <a:ext cx="1260000" cy="45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商品介紹</a:t>
            </a:r>
            <a:endParaRPr lang="zh-TW" altLang="en-US" sz="20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9000000" y="2158775"/>
            <a:ext cx="1260000" cy="45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會員登入</a:t>
            </a:r>
            <a:endParaRPr lang="en-US" altLang="zh-TW" sz="20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7200000" y="2159999"/>
            <a:ext cx="1260000" cy="45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關於我們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4320000" y="2159999"/>
            <a:ext cx="1260000" cy="45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服務內容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7" name="肘形接點 16"/>
          <p:cNvCxnSpPr>
            <a:stCxn id="66" idx="2"/>
            <a:endCxn id="87" idx="0"/>
          </p:cNvCxnSpPr>
          <p:nvPr/>
        </p:nvCxnSpPr>
        <p:spPr>
          <a:xfrm rot="16200000" flipH="1">
            <a:off x="5220613" y="-2250613"/>
            <a:ext cx="538775" cy="828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接點 91"/>
          <p:cNvCxnSpPr>
            <a:stCxn id="66" idx="2"/>
            <a:endCxn id="83" idx="0"/>
          </p:cNvCxnSpPr>
          <p:nvPr/>
        </p:nvCxnSpPr>
        <p:spPr>
          <a:xfrm rot="16200000" flipH="1">
            <a:off x="1980000" y="990000"/>
            <a:ext cx="540000" cy="180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stCxn id="66" idx="2"/>
            <a:endCxn id="91" idx="0"/>
          </p:cNvCxnSpPr>
          <p:nvPr/>
        </p:nvCxnSpPr>
        <p:spPr>
          <a:xfrm rot="16200000" flipH="1">
            <a:off x="2880001" y="89999"/>
            <a:ext cx="539999" cy="360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接點 93"/>
          <p:cNvCxnSpPr>
            <a:stCxn id="66" idx="2"/>
            <a:endCxn id="90" idx="0"/>
          </p:cNvCxnSpPr>
          <p:nvPr/>
        </p:nvCxnSpPr>
        <p:spPr>
          <a:xfrm rot="16200000" flipH="1">
            <a:off x="4320001" y="-1350001"/>
            <a:ext cx="539999" cy="648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2610000" y="288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熱銷商品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610000" y="342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97" name="直線單箭頭接點 96"/>
          <p:cNvCxnSpPr>
            <a:stCxn id="83" idx="2"/>
            <a:endCxn id="28" idx="0"/>
          </p:cNvCxnSpPr>
          <p:nvPr/>
        </p:nvCxnSpPr>
        <p:spPr>
          <a:xfrm>
            <a:off x="3150000" y="2610000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2610000" y="405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詳細商品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2610000" y="459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會員登入</a:t>
            </a:r>
            <a:endParaRPr lang="en-US" altLang="zh-TW" sz="16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01" name="直線單箭頭接點 100"/>
          <p:cNvCxnSpPr/>
          <p:nvPr/>
        </p:nvCxnSpPr>
        <p:spPr>
          <a:xfrm>
            <a:off x="3160560" y="4410000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/>
          <p:cNvSpPr txBox="1"/>
          <p:nvPr/>
        </p:nvSpPr>
        <p:spPr>
          <a:xfrm>
            <a:off x="1214468" y="432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註冊會員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1214468" y="4857744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忘記密碼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05" name="直線單箭頭接點 104"/>
          <p:cNvCxnSpPr/>
          <p:nvPr/>
        </p:nvCxnSpPr>
        <p:spPr>
          <a:xfrm flipH="1">
            <a:off x="2377399" y="4678495"/>
            <a:ext cx="2255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 flipV="1">
            <a:off x="2384468" y="4857744"/>
            <a:ext cx="22553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字方塊 110"/>
          <p:cNvSpPr txBox="1"/>
          <p:nvPr/>
        </p:nvSpPr>
        <p:spPr>
          <a:xfrm>
            <a:off x="2610000" y="513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完成交易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12" name="直線單箭頭接點 111"/>
          <p:cNvCxnSpPr/>
          <p:nvPr/>
        </p:nvCxnSpPr>
        <p:spPr>
          <a:xfrm>
            <a:off x="3150000" y="4947744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字方塊 112"/>
          <p:cNvSpPr txBox="1"/>
          <p:nvPr/>
        </p:nvSpPr>
        <p:spPr>
          <a:xfrm>
            <a:off x="4770000" y="3960000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課程介紹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4770000" y="2880000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問與答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4770000" y="3419482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知識小站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6030000" y="341877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線上客服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6036465" y="395877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建議表單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4" name="肘形接點 123"/>
          <p:cNvCxnSpPr/>
          <p:nvPr/>
        </p:nvCxnSpPr>
        <p:spPr>
          <a:xfrm rot="16200000" flipH="1">
            <a:off x="4095000" y="2919465"/>
            <a:ext cx="990000" cy="36862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肘形接點 124"/>
          <p:cNvCxnSpPr>
            <a:endCxn id="114" idx="1"/>
          </p:cNvCxnSpPr>
          <p:nvPr/>
        </p:nvCxnSpPr>
        <p:spPr>
          <a:xfrm rot="16200000" flipH="1">
            <a:off x="4362231" y="2652231"/>
            <a:ext cx="451226" cy="36431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接點 127"/>
          <p:cNvCxnSpPr>
            <a:endCxn id="113" idx="1"/>
          </p:cNvCxnSpPr>
          <p:nvPr/>
        </p:nvCxnSpPr>
        <p:spPr>
          <a:xfrm rot="16200000" flipH="1">
            <a:off x="3883690" y="3257999"/>
            <a:ext cx="1404000" cy="36000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接點 130"/>
          <p:cNvCxnSpPr>
            <a:stCxn id="114" idx="3"/>
            <a:endCxn id="116" idx="0"/>
          </p:cNvCxnSpPr>
          <p:nvPr/>
        </p:nvCxnSpPr>
        <p:spPr>
          <a:xfrm>
            <a:off x="5850000" y="3060000"/>
            <a:ext cx="720000" cy="26826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字方塊 134"/>
          <p:cNvSpPr txBox="1"/>
          <p:nvPr/>
        </p:nvSpPr>
        <p:spPr>
          <a:xfrm>
            <a:off x="5220000" y="4590000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詳細課程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5220000" y="5130000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會員報名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40" name="肘形接點 139"/>
          <p:cNvCxnSpPr/>
          <p:nvPr/>
        </p:nvCxnSpPr>
        <p:spPr>
          <a:xfrm rot="16200000" flipH="1">
            <a:off x="4537318" y="4634387"/>
            <a:ext cx="991226" cy="36000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肘形接點 142"/>
          <p:cNvCxnSpPr>
            <a:endCxn id="135" idx="1"/>
          </p:cNvCxnSpPr>
          <p:nvPr/>
        </p:nvCxnSpPr>
        <p:spPr>
          <a:xfrm rot="16200000" flipH="1">
            <a:off x="4810852" y="4360851"/>
            <a:ext cx="451227" cy="36706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/>
          <p:cNvCxnSpPr/>
          <p:nvPr/>
        </p:nvCxnSpPr>
        <p:spPr>
          <a:xfrm>
            <a:off x="5760000" y="4947744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3734468" y="5400226"/>
            <a:ext cx="1260000" cy="1080000"/>
          </a:xfrm>
          <a:prstGeom prst="rect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文字方塊 146"/>
          <p:cNvSpPr txBox="1"/>
          <p:nvPr/>
        </p:nvSpPr>
        <p:spPr>
          <a:xfrm>
            <a:off x="5220000" y="5760226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會員登入</a:t>
            </a:r>
            <a:endParaRPr lang="en-US" altLang="zh-TW" sz="16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3824468" y="5490226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註冊會員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3824468" y="602797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忘記密碼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50" name="直線單箭頭接點 149"/>
          <p:cNvCxnSpPr/>
          <p:nvPr/>
        </p:nvCxnSpPr>
        <p:spPr>
          <a:xfrm flipH="1">
            <a:off x="4987399" y="5848721"/>
            <a:ext cx="2255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單箭頭接點 150"/>
          <p:cNvCxnSpPr/>
          <p:nvPr/>
        </p:nvCxnSpPr>
        <p:spPr>
          <a:xfrm flipV="1">
            <a:off x="4994468" y="6027970"/>
            <a:ext cx="22553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/>
          <p:cNvCxnSpPr>
            <a:endCxn id="147" idx="0"/>
          </p:cNvCxnSpPr>
          <p:nvPr/>
        </p:nvCxnSpPr>
        <p:spPr>
          <a:xfrm flipH="1">
            <a:off x="5760000" y="5490000"/>
            <a:ext cx="2051" cy="270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字方塊 153"/>
          <p:cNvSpPr txBox="1"/>
          <p:nvPr/>
        </p:nvSpPr>
        <p:spPr>
          <a:xfrm>
            <a:off x="5220000" y="6300000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報名完成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57" name="直線單箭頭接點 156"/>
          <p:cNvCxnSpPr/>
          <p:nvPr/>
        </p:nvCxnSpPr>
        <p:spPr>
          <a:xfrm>
            <a:off x="5760000" y="6120226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字方塊 157"/>
          <p:cNvSpPr txBox="1"/>
          <p:nvPr/>
        </p:nvSpPr>
        <p:spPr>
          <a:xfrm>
            <a:off x="7740000" y="2880000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友情連結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59" name="文字方塊 158"/>
          <p:cNvSpPr txBox="1"/>
          <p:nvPr/>
        </p:nvSpPr>
        <p:spPr>
          <a:xfrm>
            <a:off x="7740000" y="3420000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成立目的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60" name="直線單箭頭接點 159"/>
          <p:cNvCxnSpPr/>
          <p:nvPr/>
        </p:nvCxnSpPr>
        <p:spPr>
          <a:xfrm>
            <a:off x="7375033" y="3079225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肘形接點 160"/>
          <p:cNvCxnSpPr/>
          <p:nvPr/>
        </p:nvCxnSpPr>
        <p:spPr>
          <a:xfrm rot="16200000" flipH="1">
            <a:off x="7060034" y="2942999"/>
            <a:ext cx="990000" cy="36000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/>
          <p:cNvSpPr/>
          <p:nvPr/>
        </p:nvSpPr>
        <p:spPr>
          <a:xfrm>
            <a:off x="10440000" y="2788268"/>
            <a:ext cx="1260000" cy="1080000"/>
          </a:xfrm>
          <a:prstGeom prst="rect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文字方塊 162"/>
          <p:cNvSpPr txBox="1"/>
          <p:nvPr/>
        </p:nvSpPr>
        <p:spPr>
          <a:xfrm>
            <a:off x="10530000" y="2879999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註冊會員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64" name="文字方塊 163"/>
          <p:cNvSpPr txBox="1"/>
          <p:nvPr/>
        </p:nvSpPr>
        <p:spPr>
          <a:xfrm>
            <a:off x="10530000" y="342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忘記密碼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65" name="肘形接點 164"/>
          <p:cNvCxnSpPr/>
          <p:nvPr/>
        </p:nvCxnSpPr>
        <p:spPr>
          <a:xfrm>
            <a:off x="10260000" y="2284268"/>
            <a:ext cx="1080000" cy="50400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肘形接點 166"/>
          <p:cNvCxnSpPr>
            <a:endCxn id="162" idx="0"/>
          </p:cNvCxnSpPr>
          <p:nvPr/>
        </p:nvCxnSpPr>
        <p:spPr>
          <a:xfrm>
            <a:off x="10260000" y="2482268"/>
            <a:ext cx="504000" cy="306000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文字方塊 171"/>
          <p:cNvSpPr txBox="1"/>
          <p:nvPr/>
        </p:nvSpPr>
        <p:spPr>
          <a:xfrm>
            <a:off x="9090000" y="2879999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9090000" y="3419999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75" name="文字方塊 174"/>
          <p:cNvSpPr txBox="1"/>
          <p:nvPr/>
        </p:nvSpPr>
        <p:spPr>
          <a:xfrm>
            <a:off x="9090000" y="3958774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會員資料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77" name="直線單箭頭接點 176"/>
          <p:cNvCxnSpPr>
            <a:endCxn id="176" idx="0"/>
          </p:cNvCxnSpPr>
          <p:nvPr/>
        </p:nvCxnSpPr>
        <p:spPr>
          <a:xfrm flipH="1">
            <a:off x="9630000" y="2627998"/>
            <a:ext cx="1" cy="162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11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/>
          <p:cNvSpPr txBox="1"/>
          <p:nvPr/>
        </p:nvSpPr>
        <p:spPr>
          <a:xfrm>
            <a:off x="270000" y="270000"/>
            <a:ext cx="223651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網站目的</a:t>
            </a:r>
            <a:endParaRPr lang="zh-TW" altLang="en-US" sz="4000" dirty="0"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4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/>
          <p:cNvSpPr txBox="1"/>
          <p:nvPr/>
        </p:nvSpPr>
        <p:spPr>
          <a:xfrm>
            <a:off x="270000" y="270000"/>
            <a:ext cx="223651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網站分析</a:t>
            </a:r>
            <a:endParaRPr lang="zh-TW" altLang="en-US" sz="4000" dirty="0"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8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/>
          <p:cNvSpPr txBox="1"/>
          <p:nvPr/>
        </p:nvSpPr>
        <p:spPr>
          <a:xfrm>
            <a:off x="270000" y="270000"/>
            <a:ext cx="223651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設計樣式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988145" y="21600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主色</a:t>
            </a:r>
            <a:endParaRPr lang="zh-TW" altLang="en-US" sz="2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88144" y="43200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輔色</a:t>
            </a:r>
            <a:endParaRPr lang="en-US" altLang="zh-TW" sz="2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840000" y="21600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中文</a:t>
            </a:r>
            <a:endParaRPr lang="zh-TW" altLang="en-US" sz="2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840000" y="43200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英文</a:t>
            </a:r>
            <a:endParaRPr lang="zh-TW" altLang="en-US" sz="2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6096000" y="2160000"/>
            <a:ext cx="0" cy="28238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肘形接點 65"/>
          <p:cNvCxnSpPr/>
          <p:nvPr/>
        </p:nvCxnSpPr>
        <p:spPr>
          <a:xfrm rot="16200000" flipV="1">
            <a:off x="10926501" y="2286894"/>
            <a:ext cx="252000" cy="32400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10862302" y="2581831"/>
            <a:ext cx="1260000" cy="1080000"/>
          </a:xfrm>
          <a:prstGeom prst="rect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肘形接點 64"/>
          <p:cNvCxnSpPr>
            <a:stCxn id="8" idx="2"/>
            <a:endCxn id="76" idx="1"/>
          </p:cNvCxnSpPr>
          <p:nvPr/>
        </p:nvCxnSpPr>
        <p:spPr>
          <a:xfrm rot="16200000" flipH="1">
            <a:off x="7907246" y="2752282"/>
            <a:ext cx="960832" cy="3746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270000" y="270000"/>
            <a:ext cx="2242922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Sitemap</a:t>
            </a:r>
            <a:endParaRPr lang="zh-TW" altLang="en-US" sz="4000" dirty="0">
              <a:latin typeface="Segoe UI Black" panose="020B0A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286000" y="977886"/>
            <a:ext cx="1620000" cy="540000"/>
          </a:xfrm>
          <a:prstGeom prst="rect">
            <a:avLst/>
          </a:prstGeom>
          <a:gradFill flip="none" rotWithShape="1">
            <a:gsLst>
              <a:gs pos="66000">
                <a:schemeClr val="accent5">
                  <a:satMod val="103000"/>
                  <a:lumMod val="102000"/>
                  <a:tint val="94000"/>
                </a:schemeClr>
              </a:gs>
              <a:gs pos="84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首頁</a:t>
            </a:r>
            <a:endParaRPr lang="zh-TW" altLang="en-US" sz="24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55069" y="2034113"/>
            <a:ext cx="1210588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商品介紹</a:t>
            </a:r>
            <a:endParaRPr lang="zh-TW" altLang="en-US" sz="20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633744" y="2007944"/>
            <a:ext cx="1260000" cy="45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會員登入</a:t>
            </a:r>
            <a:endParaRPr lang="en-US" altLang="zh-TW" sz="20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570361" y="2009168"/>
            <a:ext cx="1260000" cy="45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關於我們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66000" y="2009168"/>
            <a:ext cx="1260000" cy="45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服務內容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360364" y="2009168"/>
            <a:ext cx="1260000" cy="45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最新公告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4" name="肘形接點 13"/>
          <p:cNvCxnSpPr>
            <a:stCxn id="5" idx="3"/>
            <a:endCxn id="7" idx="0"/>
          </p:cNvCxnSpPr>
          <p:nvPr/>
        </p:nvCxnSpPr>
        <p:spPr>
          <a:xfrm>
            <a:off x="6906000" y="1247886"/>
            <a:ext cx="3357744" cy="7600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5" idx="2"/>
            <a:endCxn id="8" idx="0"/>
          </p:cNvCxnSpPr>
          <p:nvPr/>
        </p:nvCxnSpPr>
        <p:spPr>
          <a:xfrm rot="16200000" flipH="1">
            <a:off x="6902539" y="711346"/>
            <a:ext cx="491282" cy="210436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5" idx="2"/>
            <a:endCxn id="10" idx="0"/>
          </p:cNvCxnSpPr>
          <p:nvPr/>
        </p:nvCxnSpPr>
        <p:spPr>
          <a:xfrm rot="5400000">
            <a:off x="3797541" y="-289291"/>
            <a:ext cx="491282" cy="410563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6" idx="0"/>
          </p:cNvCxnSpPr>
          <p:nvPr/>
        </p:nvCxnSpPr>
        <p:spPr>
          <a:xfrm flipV="1">
            <a:off x="4060363" y="1763527"/>
            <a:ext cx="1" cy="27058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V="1">
            <a:off x="6095999" y="1745560"/>
            <a:ext cx="0" cy="26360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0412302" y="4872434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071439" y="4872434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30" name="直線單箭頭接點 29"/>
          <p:cNvCxnSpPr>
            <a:stCxn id="7" idx="2"/>
            <a:endCxn id="86" idx="0"/>
          </p:cNvCxnSpPr>
          <p:nvPr/>
        </p:nvCxnSpPr>
        <p:spPr>
          <a:xfrm flipH="1">
            <a:off x="10260501" y="2457944"/>
            <a:ext cx="3243" cy="1322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3518439" y="378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詳細商品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43" name="直線單箭頭接點 42"/>
          <p:cNvCxnSpPr>
            <a:stCxn id="6" idx="2"/>
            <a:endCxn id="42" idx="0"/>
          </p:cNvCxnSpPr>
          <p:nvPr/>
        </p:nvCxnSpPr>
        <p:spPr>
          <a:xfrm flipH="1">
            <a:off x="4058439" y="2434223"/>
            <a:ext cx="1924" cy="1345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5555263" y="378449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課程介紹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45" name="直線單箭頭接點 44"/>
          <p:cNvCxnSpPr>
            <a:stCxn id="9" idx="2"/>
            <a:endCxn id="44" idx="0"/>
          </p:cNvCxnSpPr>
          <p:nvPr/>
        </p:nvCxnSpPr>
        <p:spPr>
          <a:xfrm flipH="1">
            <a:off x="6095263" y="2459168"/>
            <a:ext cx="737" cy="13253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2352996" y="2700000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353441" y="3240000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活動消息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51" name="直線單箭頭接點 50"/>
          <p:cNvCxnSpPr/>
          <p:nvPr/>
        </p:nvCxnSpPr>
        <p:spPr>
          <a:xfrm>
            <a:off x="1984820" y="28656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/>
          <p:cNvCxnSpPr>
            <a:stCxn id="10" idx="2"/>
            <a:endCxn id="50" idx="1"/>
          </p:cNvCxnSpPr>
          <p:nvPr/>
        </p:nvCxnSpPr>
        <p:spPr>
          <a:xfrm rot="16200000" flipH="1">
            <a:off x="1691486" y="2758045"/>
            <a:ext cx="960832" cy="3630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4420363" y="270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熱銷商品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426063" y="324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>
            <a:off x="4059918" y="28656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V="1">
            <a:off x="4059917" y="341702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466697" y="2693375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問與答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466155" y="3232857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知識小站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72" name="直線單箭頭接點 71"/>
          <p:cNvCxnSpPr/>
          <p:nvPr/>
        </p:nvCxnSpPr>
        <p:spPr>
          <a:xfrm>
            <a:off x="6103284" y="2876553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6103284" y="341702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8574964" y="2692969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友情連結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8574964" y="3240000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成立目的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77" name="直線單箭頭接點 76"/>
          <p:cNvCxnSpPr/>
          <p:nvPr/>
        </p:nvCxnSpPr>
        <p:spPr>
          <a:xfrm>
            <a:off x="8200361" y="2874725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10952302" y="2668972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註冊會員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10952302" y="3229398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忘記密碼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9720501" y="378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會員資料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5559022" y="487243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詳細課程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3" name="直線單箭頭接點 122"/>
          <p:cNvCxnSpPr/>
          <p:nvPr/>
        </p:nvCxnSpPr>
        <p:spPr>
          <a:xfrm>
            <a:off x="6095263" y="4149851"/>
            <a:ext cx="0" cy="7225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/>
          <p:cNvSpPr txBox="1"/>
          <p:nvPr/>
        </p:nvSpPr>
        <p:spPr>
          <a:xfrm>
            <a:off x="6471304" y="4331142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會員報名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7" name="直線單箭頭接點 126"/>
          <p:cNvCxnSpPr/>
          <p:nvPr/>
        </p:nvCxnSpPr>
        <p:spPr>
          <a:xfrm>
            <a:off x="6103284" y="4491281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字方塊 131"/>
          <p:cNvSpPr txBox="1"/>
          <p:nvPr/>
        </p:nvSpPr>
        <p:spPr>
          <a:xfrm>
            <a:off x="3518439" y="4872434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購買資訊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34" name="直線單箭頭接點 133"/>
          <p:cNvCxnSpPr>
            <a:stCxn id="42" idx="2"/>
            <a:endCxn id="132" idx="0"/>
          </p:cNvCxnSpPr>
          <p:nvPr/>
        </p:nvCxnSpPr>
        <p:spPr>
          <a:xfrm>
            <a:off x="4058439" y="4140000"/>
            <a:ext cx="0" cy="7324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字方塊 154"/>
          <p:cNvSpPr txBox="1"/>
          <p:nvPr/>
        </p:nvSpPr>
        <p:spPr>
          <a:xfrm>
            <a:off x="3518439" y="5920562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完成交易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56" name="直線單箭頭接點 155"/>
          <p:cNvCxnSpPr>
            <a:endCxn id="155" idx="0"/>
          </p:cNvCxnSpPr>
          <p:nvPr/>
        </p:nvCxnSpPr>
        <p:spPr>
          <a:xfrm flipH="1">
            <a:off x="4058439" y="5239962"/>
            <a:ext cx="3973" cy="680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字方塊 168"/>
          <p:cNvSpPr txBox="1"/>
          <p:nvPr/>
        </p:nvSpPr>
        <p:spPr>
          <a:xfrm>
            <a:off x="5559022" y="5396498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70" name="文字方塊 169"/>
          <p:cNvSpPr txBox="1"/>
          <p:nvPr/>
        </p:nvSpPr>
        <p:spPr>
          <a:xfrm>
            <a:off x="5559022" y="591621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報名完成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71" name="肘形接點 170"/>
          <p:cNvCxnSpPr>
            <a:endCxn id="169" idx="3"/>
          </p:cNvCxnSpPr>
          <p:nvPr/>
        </p:nvCxnSpPr>
        <p:spPr>
          <a:xfrm rot="5400000">
            <a:off x="6492783" y="4837383"/>
            <a:ext cx="885354" cy="5928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>
            <a:stCxn id="169" idx="2"/>
            <a:endCxn id="170" idx="0"/>
          </p:cNvCxnSpPr>
          <p:nvPr/>
        </p:nvCxnSpPr>
        <p:spPr>
          <a:xfrm>
            <a:off x="6099022" y="5756498"/>
            <a:ext cx="0" cy="159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62"/>
          <p:cNvCxnSpPr>
            <a:endCxn id="57" idx="0"/>
          </p:cNvCxnSpPr>
          <p:nvPr/>
        </p:nvCxnSpPr>
        <p:spPr>
          <a:xfrm>
            <a:off x="10893334" y="2118086"/>
            <a:ext cx="828000" cy="46374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接點 67"/>
          <p:cNvCxnSpPr>
            <a:stCxn id="86" idx="2"/>
            <a:endCxn id="15" idx="0"/>
          </p:cNvCxnSpPr>
          <p:nvPr/>
        </p:nvCxnSpPr>
        <p:spPr>
          <a:xfrm rot="5400000">
            <a:off x="9569753" y="4181686"/>
            <a:ext cx="732434" cy="6490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接點 73"/>
          <p:cNvCxnSpPr>
            <a:stCxn id="86" idx="2"/>
            <a:endCxn id="13" idx="0"/>
          </p:cNvCxnSpPr>
          <p:nvPr/>
        </p:nvCxnSpPr>
        <p:spPr>
          <a:xfrm rot="16200000" flipH="1">
            <a:off x="10240184" y="4160316"/>
            <a:ext cx="732434" cy="69180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9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/>
          <p:cNvSpPr txBox="1"/>
          <p:nvPr/>
        </p:nvSpPr>
        <p:spPr>
          <a:xfrm>
            <a:off x="270000" y="270000"/>
            <a:ext cx="121058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TW" altLang="en-US" sz="400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廢棄</a:t>
            </a:r>
            <a:endParaRPr lang="zh-TW" altLang="en-US" sz="4000" dirty="0">
              <a:latin typeface="Segoe UI Black" panose="020B0A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286000" y="977886"/>
            <a:ext cx="1620000" cy="540000"/>
          </a:xfrm>
          <a:prstGeom prst="rect">
            <a:avLst/>
          </a:prstGeom>
          <a:gradFill flip="none" rotWithShape="1">
            <a:gsLst>
              <a:gs pos="66000">
                <a:schemeClr val="accent5">
                  <a:satMod val="103000"/>
                  <a:lumMod val="102000"/>
                  <a:tint val="94000"/>
                </a:schemeClr>
              </a:gs>
              <a:gs pos="84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首頁</a:t>
            </a:r>
            <a:endParaRPr lang="zh-TW" altLang="en-US" sz="24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55069" y="2034113"/>
            <a:ext cx="1210588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店家介紹</a:t>
            </a:r>
            <a:endParaRPr lang="zh-TW" altLang="en-US" sz="20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656028" y="2013678"/>
            <a:ext cx="1260000" cy="45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店家管理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570361" y="2009168"/>
            <a:ext cx="1260000" cy="45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關於我們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66000" y="2009168"/>
            <a:ext cx="1260000" cy="45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服務內容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360364" y="2009168"/>
            <a:ext cx="1260000" cy="45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最新公告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4" name="肘形接點 13"/>
          <p:cNvCxnSpPr>
            <a:stCxn id="5" idx="3"/>
            <a:endCxn id="7" idx="0"/>
          </p:cNvCxnSpPr>
          <p:nvPr/>
        </p:nvCxnSpPr>
        <p:spPr>
          <a:xfrm>
            <a:off x="6906000" y="1247886"/>
            <a:ext cx="3380028" cy="76579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5" idx="2"/>
            <a:endCxn id="8" idx="0"/>
          </p:cNvCxnSpPr>
          <p:nvPr/>
        </p:nvCxnSpPr>
        <p:spPr>
          <a:xfrm rot="16200000" flipH="1">
            <a:off x="6902539" y="711346"/>
            <a:ext cx="491282" cy="210436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5" idx="2"/>
            <a:endCxn id="10" idx="0"/>
          </p:cNvCxnSpPr>
          <p:nvPr/>
        </p:nvCxnSpPr>
        <p:spPr>
          <a:xfrm rot="5400000">
            <a:off x="3797541" y="-289291"/>
            <a:ext cx="491282" cy="410563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6" idx="0"/>
          </p:cNvCxnSpPr>
          <p:nvPr/>
        </p:nvCxnSpPr>
        <p:spPr>
          <a:xfrm flipV="1">
            <a:off x="4060363" y="1763527"/>
            <a:ext cx="1" cy="27058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V="1">
            <a:off x="6095999" y="1745560"/>
            <a:ext cx="0" cy="26360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0648203" y="270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644960" y="324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9730358" y="432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會員登入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30" name="直線單箭頭接點 29"/>
          <p:cNvCxnSpPr>
            <a:stCxn id="7" idx="2"/>
            <a:endCxn id="26" idx="0"/>
          </p:cNvCxnSpPr>
          <p:nvPr/>
        </p:nvCxnSpPr>
        <p:spPr>
          <a:xfrm flipH="1">
            <a:off x="10270358" y="2463678"/>
            <a:ext cx="0" cy="1856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10278304" y="2872969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10270360" y="341552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7660362" y="3780000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平台資訊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39" name="直線單箭頭接點 38"/>
          <p:cNvCxnSpPr>
            <a:stCxn id="8" idx="2"/>
            <a:endCxn id="38" idx="0"/>
          </p:cNvCxnSpPr>
          <p:nvPr/>
        </p:nvCxnSpPr>
        <p:spPr>
          <a:xfrm>
            <a:off x="8200361" y="2459168"/>
            <a:ext cx="1" cy="1320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3518439" y="378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詳細商品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43" name="直線單箭頭接點 42"/>
          <p:cNvCxnSpPr>
            <a:stCxn id="6" idx="2"/>
            <a:endCxn id="42" idx="0"/>
          </p:cNvCxnSpPr>
          <p:nvPr/>
        </p:nvCxnSpPr>
        <p:spPr>
          <a:xfrm flipH="1">
            <a:off x="4058439" y="2434223"/>
            <a:ext cx="1924" cy="1345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5555263" y="378449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課程介紹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45" name="直線單箭頭接點 44"/>
          <p:cNvCxnSpPr>
            <a:stCxn id="9" idx="2"/>
            <a:endCxn id="44" idx="0"/>
          </p:cNvCxnSpPr>
          <p:nvPr/>
        </p:nvCxnSpPr>
        <p:spPr>
          <a:xfrm flipH="1">
            <a:off x="6095263" y="2459168"/>
            <a:ext cx="737" cy="13253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2352996" y="2700000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353441" y="3240000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活動消息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51" name="直線單箭頭接點 50"/>
          <p:cNvCxnSpPr/>
          <p:nvPr/>
        </p:nvCxnSpPr>
        <p:spPr>
          <a:xfrm>
            <a:off x="1984820" y="28656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/>
          <p:cNvCxnSpPr>
            <a:stCxn id="10" idx="2"/>
            <a:endCxn id="50" idx="1"/>
          </p:cNvCxnSpPr>
          <p:nvPr/>
        </p:nvCxnSpPr>
        <p:spPr>
          <a:xfrm rot="16200000" flipH="1">
            <a:off x="1691486" y="2758045"/>
            <a:ext cx="960832" cy="3630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4420363" y="270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熱銷商品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426063" y="324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>
            <a:off x="4059918" y="28656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V="1">
            <a:off x="4059917" y="341702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466697" y="2693375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線上客服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466155" y="3232857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知識小站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72" name="直線單箭頭接點 71"/>
          <p:cNvCxnSpPr/>
          <p:nvPr/>
        </p:nvCxnSpPr>
        <p:spPr>
          <a:xfrm>
            <a:off x="6103284" y="2876553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6103284" y="341702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8574964" y="2692969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友情連結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8574964" y="3240000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成立目的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77" name="直線單箭頭接點 76"/>
          <p:cNvCxnSpPr/>
          <p:nvPr/>
        </p:nvCxnSpPr>
        <p:spPr>
          <a:xfrm>
            <a:off x="8200361" y="2874725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>
            <a:off x="8200361" y="3416719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10652430" y="486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註冊會員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10652430" y="5397744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忘記密碼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9730358" y="5920266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會員資料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87" name="直線單箭頭接點 86"/>
          <p:cNvCxnSpPr>
            <a:endCxn id="86" idx="0"/>
          </p:cNvCxnSpPr>
          <p:nvPr/>
        </p:nvCxnSpPr>
        <p:spPr>
          <a:xfrm>
            <a:off x="10263744" y="4680000"/>
            <a:ext cx="6614" cy="12402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/>
          <p:nvPr/>
        </p:nvCxnSpPr>
        <p:spPr>
          <a:xfrm>
            <a:off x="10270360" y="50400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>
            <a:off x="10278304" y="5590887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10644960" y="3783857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店家註冊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99" name="直線單箭頭接點 98"/>
          <p:cNvCxnSpPr/>
          <p:nvPr/>
        </p:nvCxnSpPr>
        <p:spPr>
          <a:xfrm>
            <a:off x="10278304" y="3986313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字方塊 121"/>
          <p:cNvSpPr txBox="1"/>
          <p:nvPr/>
        </p:nvSpPr>
        <p:spPr>
          <a:xfrm>
            <a:off x="5559022" y="487243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詳細課程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3" name="直線單箭頭接點 122"/>
          <p:cNvCxnSpPr/>
          <p:nvPr/>
        </p:nvCxnSpPr>
        <p:spPr>
          <a:xfrm>
            <a:off x="6095263" y="4149851"/>
            <a:ext cx="0" cy="7225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/>
          <p:cNvSpPr txBox="1"/>
          <p:nvPr/>
        </p:nvSpPr>
        <p:spPr>
          <a:xfrm>
            <a:off x="6471304" y="4331142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會員報名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7" name="直線單箭頭接點 126"/>
          <p:cNvCxnSpPr/>
          <p:nvPr/>
        </p:nvCxnSpPr>
        <p:spPr>
          <a:xfrm>
            <a:off x="6103284" y="4491281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字方塊 131"/>
          <p:cNvSpPr txBox="1"/>
          <p:nvPr/>
        </p:nvSpPr>
        <p:spPr>
          <a:xfrm>
            <a:off x="3518439" y="4872434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購買資訊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34" name="直線單箭頭接點 133"/>
          <p:cNvCxnSpPr>
            <a:stCxn id="42" idx="2"/>
            <a:endCxn id="132" idx="0"/>
          </p:cNvCxnSpPr>
          <p:nvPr/>
        </p:nvCxnSpPr>
        <p:spPr>
          <a:xfrm>
            <a:off x="4058439" y="4140000"/>
            <a:ext cx="0" cy="7324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字方塊 154"/>
          <p:cNvSpPr txBox="1"/>
          <p:nvPr/>
        </p:nvSpPr>
        <p:spPr>
          <a:xfrm>
            <a:off x="3518439" y="5920562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完成交易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56" name="直線單箭頭接點 155"/>
          <p:cNvCxnSpPr>
            <a:endCxn id="155" idx="0"/>
          </p:cNvCxnSpPr>
          <p:nvPr/>
        </p:nvCxnSpPr>
        <p:spPr>
          <a:xfrm flipH="1">
            <a:off x="4058439" y="5239962"/>
            <a:ext cx="3973" cy="680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字方塊 168"/>
          <p:cNvSpPr txBox="1"/>
          <p:nvPr/>
        </p:nvSpPr>
        <p:spPr>
          <a:xfrm>
            <a:off x="5559022" y="5396498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70" name="文字方塊 169"/>
          <p:cNvSpPr txBox="1"/>
          <p:nvPr/>
        </p:nvSpPr>
        <p:spPr>
          <a:xfrm>
            <a:off x="5559022" y="591621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報名完成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71" name="肘形接點 170"/>
          <p:cNvCxnSpPr>
            <a:endCxn id="169" idx="3"/>
          </p:cNvCxnSpPr>
          <p:nvPr/>
        </p:nvCxnSpPr>
        <p:spPr>
          <a:xfrm rot="5400000">
            <a:off x="6492783" y="4837383"/>
            <a:ext cx="885354" cy="5928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>
            <a:stCxn id="169" idx="2"/>
            <a:endCxn id="170" idx="0"/>
          </p:cNvCxnSpPr>
          <p:nvPr/>
        </p:nvCxnSpPr>
        <p:spPr>
          <a:xfrm>
            <a:off x="6099022" y="5756498"/>
            <a:ext cx="0" cy="159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4312657" y="97322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1.5 x 4.5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268936" y="2009168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1.25 x 3.5</a:t>
            </a:r>
            <a:endParaRPr lang="zh-TW" altLang="en-US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381477" y="27000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1.0 x 3.0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50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/>
          <p:cNvSpPr txBox="1"/>
          <p:nvPr/>
        </p:nvSpPr>
        <p:spPr>
          <a:xfrm>
            <a:off x="270000" y="270000"/>
            <a:ext cx="4185761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Wireframe </a:t>
            </a:r>
            <a:r>
              <a:rPr lang="en-US" altLang="zh-TW" sz="3200" dirty="0" smtClean="0">
                <a:latin typeface="Segoe UI Black" panose="020B0A02040204020203" pitchFamily="34" charset="0"/>
                <a:ea typeface="華康中黑體" panose="02010609000101010101" pitchFamily="49" charset="-120"/>
              </a:rPr>
              <a:t>–</a:t>
            </a:r>
            <a:r>
              <a:rPr lang="en-US" altLang="zh-TW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zh-TW" alt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首頁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540000"/>
            <a:ext cx="4000500" cy="5767388"/>
          </a:xfrm>
          <a:prstGeom prst="rect">
            <a:avLst/>
          </a:prstGeom>
        </p:spPr>
      </p:pic>
      <p:sp>
        <p:nvSpPr>
          <p:cNvPr id="11" name="橢圓 10"/>
          <p:cNvSpPr>
            <a:spLocks noChangeAspect="1"/>
          </p:cNvSpPr>
          <p:nvPr/>
        </p:nvSpPr>
        <p:spPr>
          <a:xfrm>
            <a:off x="11352129" y="405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3" name="橢圓 12"/>
          <p:cNvSpPr>
            <a:spLocks noChangeAspect="1"/>
          </p:cNvSpPr>
          <p:nvPr/>
        </p:nvSpPr>
        <p:spPr>
          <a:xfrm>
            <a:off x="360000" y="126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29999" y="1179073"/>
            <a:ext cx="3057247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導覽列：主要的頁面切換選單，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指標移上去有下拉式選單，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同時顯示當前頁面位置。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6" name="橢圓 15"/>
          <p:cNvSpPr>
            <a:spLocks noChangeAspect="1"/>
          </p:cNvSpPr>
          <p:nvPr/>
        </p:nvSpPr>
        <p:spPr>
          <a:xfrm>
            <a:off x="11352129" y="1413888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7" name="橢圓 16"/>
          <p:cNvSpPr>
            <a:spLocks noChangeAspect="1"/>
          </p:cNvSpPr>
          <p:nvPr/>
        </p:nvSpPr>
        <p:spPr>
          <a:xfrm>
            <a:off x="356891" y="2268888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26891" y="2268888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圖片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輪播：複數圖片進行輪流切換。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9" name="橢圓 18"/>
          <p:cNvSpPr>
            <a:spLocks noChangeAspect="1"/>
          </p:cNvSpPr>
          <p:nvPr/>
        </p:nvSpPr>
        <p:spPr>
          <a:xfrm>
            <a:off x="9004610" y="1998888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0" name="橢圓 19"/>
          <p:cNvSpPr>
            <a:spLocks noChangeAspect="1"/>
          </p:cNvSpPr>
          <p:nvPr/>
        </p:nvSpPr>
        <p:spPr>
          <a:xfrm>
            <a:off x="3955428" y="162000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225428" y="1601873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圖片切換：手動切換（</a:t>
            </a: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2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）裡的圖片。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2" name="橢圓 21"/>
          <p:cNvSpPr>
            <a:spLocks noChangeAspect="1"/>
          </p:cNvSpPr>
          <p:nvPr/>
        </p:nvSpPr>
        <p:spPr>
          <a:xfrm>
            <a:off x="11352129" y="271675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3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3" name="橢圓 22"/>
          <p:cNvSpPr>
            <a:spLocks noChangeAspect="1"/>
          </p:cNvSpPr>
          <p:nvPr/>
        </p:nvSpPr>
        <p:spPr>
          <a:xfrm>
            <a:off x="356891" y="2737552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3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26890" y="2652779"/>
            <a:ext cx="28777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快速功能：點擊後前往會員註冊、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報名課程等。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5" name="橢圓 24"/>
          <p:cNvSpPr>
            <a:spLocks noChangeAspect="1"/>
          </p:cNvSpPr>
          <p:nvPr/>
        </p:nvSpPr>
        <p:spPr>
          <a:xfrm>
            <a:off x="11352129" y="4019612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4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6" name="橢圓 25"/>
          <p:cNvSpPr>
            <a:spLocks noChangeAspect="1"/>
          </p:cNvSpPr>
          <p:nvPr/>
        </p:nvSpPr>
        <p:spPr>
          <a:xfrm>
            <a:off x="362413" y="3438664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4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32412" y="3438664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展示區塊：點擊後前往最新商品、店家。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8" name="橢圓 27"/>
          <p:cNvSpPr>
            <a:spLocks noChangeAspect="1"/>
          </p:cNvSpPr>
          <p:nvPr/>
        </p:nvSpPr>
        <p:spPr>
          <a:xfrm>
            <a:off x="11352129" y="5597879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5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9" name="橢圓 28"/>
          <p:cNvSpPr>
            <a:spLocks noChangeAspect="1"/>
          </p:cNvSpPr>
          <p:nvPr/>
        </p:nvSpPr>
        <p:spPr>
          <a:xfrm>
            <a:off x="356891" y="3888888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5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26890" y="3794356"/>
            <a:ext cx="26981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頁尾：放置智慧財產權、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社群</a:t>
            </a: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icon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（</a:t>
            </a: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FB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、</a:t>
            </a: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IG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等）。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1" name="橢圓 30"/>
          <p:cNvSpPr>
            <a:spLocks noChangeAspect="1"/>
          </p:cNvSpPr>
          <p:nvPr/>
        </p:nvSpPr>
        <p:spPr>
          <a:xfrm>
            <a:off x="3955428" y="126000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225428" y="1222223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商標：點擊後可以回到首頁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3" name="橢圓 32"/>
          <p:cNvSpPr>
            <a:spLocks noChangeAspect="1"/>
          </p:cNvSpPr>
          <p:nvPr/>
        </p:nvSpPr>
        <p:spPr>
          <a:xfrm>
            <a:off x="7482129" y="409809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4" name="橢圓 33"/>
          <p:cNvSpPr>
            <a:spLocks noChangeAspect="1"/>
          </p:cNvSpPr>
          <p:nvPr/>
        </p:nvSpPr>
        <p:spPr>
          <a:xfrm>
            <a:off x="11352129" y="3505468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c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5" name="橢圓 34"/>
          <p:cNvSpPr>
            <a:spLocks noChangeAspect="1"/>
          </p:cNvSpPr>
          <p:nvPr/>
        </p:nvSpPr>
        <p:spPr>
          <a:xfrm>
            <a:off x="3955428" y="1967662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c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225428" y="1908127"/>
            <a:ext cx="32367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多工按鈕：旁邊會有一小排功能按鈕，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例如登入、購物車、客製化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設定，當下滾到一定程度時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會顯示回到頂部的按鈕。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888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540000"/>
            <a:ext cx="4000500" cy="5767388"/>
          </a:xfrm>
          <a:prstGeom prst="rect">
            <a:avLst/>
          </a:prstGeom>
        </p:spPr>
      </p:pic>
      <p:sp>
        <p:nvSpPr>
          <p:cNvPr id="58" name="文字方塊 57"/>
          <p:cNvSpPr txBox="1"/>
          <p:nvPr/>
        </p:nvSpPr>
        <p:spPr>
          <a:xfrm>
            <a:off x="270000" y="270000"/>
            <a:ext cx="459613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Wireframe </a:t>
            </a:r>
            <a:r>
              <a:rPr lang="en-US" altLang="zh-TW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– </a:t>
            </a:r>
            <a:r>
              <a:rPr lang="zh-TW" altLang="en-US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公告頁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sp>
        <p:nvSpPr>
          <p:cNvPr id="11" name="橢圓 10"/>
          <p:cNvSpPr>
            <a:spLocks noChangeAspect="1"/>
          </p:cNvSpPr>
          <p:nvPr/>
        </p:nvSpPr>
        <p:spPr>
          <a:xfrm>
            <a:off x="11362903" y="99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3" name="橢圓 12"/>
          <p:cNvSpPr>
            <a:spLocks noChangeAspect="1"/>
          </p:cNvSpPr>
          <p:nvPr/>
        </p:nvSpPr>
        <p:spPr>
          <a:xfrm>
            <a:off x="360000" y="126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29091" y="1260000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圖片輪播：複數圖片進行輪流切換。</a:t>
            </a:r>
          </a:p>
        </p:txBody>
      </p:sp>
      <p:sp>
        <p:nvSpPr>
          <p:cNvPr id="16" name="橢圓 15"/>
          <p:cNvSpPr>
            <a:spLocks noChangeAspect="1"/>
          </p:cNvSpPr>
          <p:nvPr/>
        </p:nvSpPr>
        <p:spPr>
          <a:xfrm>
            <a:off x="9900834" y="2583664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7" name="橢圓 16"/>
          <p:cNvSpPr>
            <a:spLocks noChangeAspect="1"/>
          </p:cNvSpPr>
          <p:nvPr/>
        </p:nvSpPr>
        <p:spPr>
          <a:xfrm>
            <a:off x="359091" y="1618786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28636" y="1620000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公告欄：顯示最新幾筆的公告資訊。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0" name="橢圓 19"/>
          <p:cNvSpPr>
            <a:spLocks noChangeAspect="1"/>
          </p:cNvSpPr>
          <p:nvPr/>
        </p:nvSpPr>
        <p:spPr>
          <a:xfrm>
            <a:off x="3955428" y="162000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225428" y="1567777"/>
            <a:ext cx="287771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：手動切換（</a:t>
            </a: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2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）裡的訊息，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依照箭頭的方向決定訊息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來去的方向。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1" name="橢圓 30"/>
          <p:cNvSpPr>
            <a:spLocks noChangeAspect="1"/>
          </p:cNvSpPr>
          <p:nvPr/>
        </p:nvSpPr>
        <p:spPr>
          <a:xfrm>
            <a:off x="3955428" y="126000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225428" y="1260000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</a:t>
            </a: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手動切換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（</a:t>
            </a: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1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）</a:t>
            </a: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裡的圖片。</a:t>
            </a:r>
          </a:p>
        </p:txBody>
      </p:sp>
      <p:sp>
        <p:nvSpPr>
          <p:cNvPr id="33" name="橢圓 32"/>
          <p:cNvSpPr>
            <a:spLocks noChangeAspect="1"/>
          </p:cNvSpPr>
          <p:nvPr/>
        </p:nvSpPr>
        <p:spPr>
          <a:xfrm>
            <a:off x="7632403" y="1241111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5" name="橢圓 34"/>
          <p:cNvSpPr>
            <a:spLocks noChangeAspect="1"/>
          </p:cNvSpPr>
          <p:nvPr/>
        </p:nvSpPr>
        <p:spPr>
          <a:xfrm>
            <a:off x="7818202" y="3851656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３</a:t>
            </a:r>
            <a:endParaRPr lang="en-US" altLang="zh-TW" dirty="0" smtClean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36" name="橢圓 35"/>
          <p:cNvSpPr>
            <a:spLocks noChangeAspect="1"/>
          </p:cNvSpPr>
          <p:nvPr/>
        </p:nvSpPr>
        <p:spPr>
          <a:xfrm>
            <a:off x="358636" y="1977572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３</a:t>
            </a:r>
            <a:endParaRPr lang="en-US" altLang="zh-TW" dirty="0" smtClean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28636" y="1888786"/>
            <a:ext cx="323678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公告欄背景圖：使用類似花環的圖片，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　　讓訊息切換的時，產生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　　穿過圖片中央的效果。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9" name="橢圓 18"/>
          <p:cNvSpPr>
            <a:spLocks noChangeAspect="1"/>
          </p:cNvSpPr>
          <p:nvPr/>
        </p:nvSpPr>
        <p:spPr>
          <a:xfrm>
            <a:off x="11092903" y="2950615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036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540000"/>
            <a:ext cx="4000500" cy="5767388"/>
          </a:xfrm>
          <a:prstGeom prst="rect">
            <a:avLst/>
          </a:prstGeom>
        </p:spPr>
      </p:pic>
      <p:sp>
        <p:nvSpPr>
          <p:cNvPr id="58" name="文字方塊 57"/>
          <p:cNvSpPr txBox="1"/>
          <p:nvPr/>
        </p:nvSpPr>
        <p:spPr>
          <a:xfrm>
            <a:off x="270000" y="270000"/>
            <a:ext cx="459613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Wireframe </a:t>
            </a:r>
            <a:r>
              <a:rPr lang="en-US" altLang="zh-TW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– </a:t>
            </a:r>
            <a:r>
              <a:rPr lang="zh-TW" altLang="en-US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商品頁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sp>
        <p:nvSpPr>
          <p:cNvPr id="11" name="橢圓 10"/>
          <p:cNvSpPr>
            <a:spLocks noChangeAspect="1"/>
          </p:cNvSpPr>
          <p:nvPr/>
        </p:nvSpPr>
        <p:spPr>
          <a:xfrm>
            <a:off x="360000" y="126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2" name="橢圓 11"/>
          <p:cNvSpPr>
            <a:spLocks noChangeAspect="1"/>
          </p:cNvSpPr>
          <p:nvPr/>
        </p:nvSpPr>
        <p:spPr>
          <a:xfrm>
            <a:off x="11350976" y="349287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29091" y="1530000"/>
            <a:ext cx="28777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熱</a:t>
            </a: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商品：圖文呈現，來推銷店家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當前最熱門商品介紹。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4" name="橢圓 13"/>
          <p:cNvSpPr>
            <a:spLocks noChangeAspect="1"/>
          </p:cNvSpPr>
          <p:nvPr/>
        </p:nvSpPr>
        <p:spPr>
          <a:xfrm>
            <a:off x="3959545" y="1618786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5" name="橢圓 14"/>
          <p:cNvSpPr>
            <a:spLocks noChangeAspect="1"/>
          </p:cNvSpPr>
          <p:nvPr/>
        </p:nvSpPr>
        <p:spPr>
          <a:xfrm>
            <a:off x="10760298" y="1044583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29545" y="1565187"/>
            <a:ext cx="28777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商品圖：點擊後會前往到該商品的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介紹頁面。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7" name="橢圓 16"/>
          <p:cNvSpPr>
            <a:spLocks noChangeAspect="1"/>
          </p:cNvSpPr>
          <p:nvPr/>
        </p:nvSpPr>
        <p:spPr>
          <a:xfrm>
            <a:off x="10717546" y="3675985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c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8" name="橢圓 17"/>
          <p:cNvSpPr>
            <a:spLocks noChangeAspect="1"/>
          </p:cNvSpPr>
          <p:nvPr/>
        </p:nvSpPr>
        <p:spPr>
          <a:xfrm>
            <a:off x="3959545" y="235745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c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229545" y="2258118"/>
            <a:ext cx="27879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按鈕：點擊後切換（</a:t>
            </a:r>
            <a:r>
              <a:rPr lang="en-US" altLang="zh-TW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2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）的內容。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1" name="橢圓 20"/>
          <p:cNvSpPr>
            <a:spLocks noChangeAspect="1"/>
          </p:cNvSpPr>
          <p:nvPr/>
        </p:nvSpPr>
        <p:spPr>
          <a:xfrm>
            <a:off x="3959545" y="2772948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d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2" name="橢圓 21"/>
          <p:cNvSpPr>
            <a:spLocks noChangeAspect="1"/>
          </p:cNvSpPr>
          <p:nvPr/>
        </p:nvSpPr>
        <p:spPr>
          <a:xfrm>
            <a:off x="7622815" y="3665279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d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229545" y="2673183"/>
            <a:ext cx="28777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商品圖：點擊後會前往到該商品的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介紹頁面。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4" name="橢圓 23"/>
          <p:cNvSpPr>
            <a:spLocks noChangeAspect="1"/>
          </p:cNvSpPr>
          <p:nvPr/>
        </p:nvSpPr>
        <p:spPr>
          <a:xfrm>
            <a:off x="11350976" y="909583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6" name="橢圓 25"/>
          <p:cNvSpPr>
            <a:spLocks noChangeAspect="1"/>
          </p:cNvSpPr>
          <p:nvPr/>
        </p:nvSpPr>
        <p:spPr>
          <a:xfrm>
            <a:off x="359091" y="1618786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29091" y="1260000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商品圖：顯示多筆數商品的圖樣。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9" name="橢圓 28"/>
          <p:cNvSpPr>
            <a:spLocks noChangeAspect="1"/>
          </p:cNvSpPr>
          <p:nvPr/>
        </p:nvSpPr>
        <p:spPr>
          <a:xfrm>
            <a:off x="8276590" y="909583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0" name="橢圓 29"/>
          <p:cNvSpPr>
            <a:spLocks noChangeAspect="1"/>
          </p:cNvSpPr>
          <p:nvPr/>
        </p:nvSpPr>
        <p:spPr>
          <a:xfrm>
            <a:off x="3959545" y="126000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237766" y="1179583"/>
            <a:ext cx="28777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按鈕：點擊後前往詳細商品頁面。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911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TM02900688[[fn=多面向]]</Template>
  <TotalTime>1441</TotalTime>
  <Words>717</Words>
  <Application>Microsoft Office PowerPoint</Application>
  <PresentationFormat>寬螢幕</PresentationFormat>
  <Paragraphs>251</Paragraphs>
  <Slides>14</Slides>
  <Notes>0</Notes>
  <HiddenSlides>4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華康中特圓體</vt:lpstr>
      <vt:lpstr>華康中黑體</vt:lpstr>
      <vt:lpstr>華康中圓體</vt:lpstr>
      <vt:lpstr>華康中圓體外字集</vt:lpstr>
      <vt:lpstr>新細明體</vt:lpstr>
      <vt:lpstr>Arial</vt:lpstr>
      <vt:lpstr>Calibri</vt:lpstr>
      <vt:lpstr>Calibri Light</vt:lpstr>
      <vt:lpstr>Segoe UI Black</vt:lpstr>
      <vt:lpstr>Office 佈景主題</vt:lpstr>
      <vt:lpstr>藝起來 Gardening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90</cp:revision>
  <dcterms:created xsi:type="dcterms:W3CDTF">2019-12-30T00:57:18Z</dcterms:created>
  <dcterms:modified xsi:type="dcterms:W3CDTF">2020-01-09T10:46:51Z</dcterms:modified>
</cp:coreProperties>
</file>