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sldIdLst>
    <p:sldId id="256" r:id="rId2"/>
    <p:sldId id="257" r:id="rId3"/>
    <p:sldId id="258" r:id="rId4"/>
    <p:sldId id="259" r:id="rId5"/>
    <p:sldId id="269" r:id="rId6"/>
    <p:sldId id="270" r:id="rId7"/>
    <p:sldId id="260" r:id="rId8"/>
    <p:sldId id="273" r:id="rId9"/>
    <p:sldId id="274" r:id="rId10"/>
    <p:sldId id="275" r:id="rId11"/>
    <p:sldId id="276" r:id="rId12"/>
    <p:sldId id="272" r:id="rId13"/>
    <p:sldId id="261" r:id="rId14"/>
    <p:sldId id="277" r:id="rId15"/>
    <p:sldId id="278" r:id="rId16"/>
    <p:sldId id="279" r:id="rId17"/>
    <p:sldId id="280" r:id="rId18"/>
    <p:sldId id="263" r:id="rId19"/>
    <p:sldId id="281" r:id="rId20"/>
    <p:sldId id="282" r:id="rId21"/>
    <p:sldId id="266" r:id="rId22"/>
    <p:sldId id="267" r:id="rId23"/>
    <p:sldId id="268"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168" autoAdjust="0"/>
  </p:normalViewPr>
  <p:slideViewPr>
    <p:cSldViewPr snapToGrid="0" snapToObjects="1">
      <p:cViewPr varScale="1">
        <p:scale>
          <a:sx n="58" d="100"/>
          <a:sy n="58" d="100"/>
        </p:scale>
        <p:origin x="1520"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10/18/2025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69645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10/18/2025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26034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10/18/2025</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12631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10/18/2025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124772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10/18/2025</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9183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10/18/2025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86737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10/18/2025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524451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10/18/2025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5328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10/18/2025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31132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10/18/2025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34743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10/18/2025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76709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10/18/2025</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36680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10/18/2025</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35781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10/18/2025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072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10/18/2025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0877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10/18/2025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57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10/18/2025</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42983673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dirty="0"/>
              <a:t>YouTube Global Statistics Analysis</a:t>
            </a:r>
          </a:p>
        </p:txBody>
      </p:sp>
      <p:sp>
        <p:nvSpPr>
          <p:cNvPr id="3" name="Subtitle 2"/>
          <p:cNvSpPr>
            <a:spLocks noGrp="1"/>
          </p:cNvSpPr>
          <p:nvPr>
            <p:ph type="subTitle" idx="1"/>
          </p:nvPr>
        </p:nvSpPr>
        <p:spPr/>
        <p:txBody>
          <a:bodyPr>
            <a:normAutofit/>
          </a:bodyPr>
          <a:lstStyle/>
          <a:p>
            <a:r>
              <a:rPr dirty="0"/>
              <a:t>Data-Driven Insights on Channel Growth and Earnings</a:t>
            </a:r>
          </a:p>
          <a:p>
            <a:r>
              <a:rPr sz="2400" dirty="0"/>
              <a:t>Prepared</a:t>
            </a:r>
            <a:r>
              <a:rPr dirty="0"/>
              <a:t> by: Mercy Wairimu Mburu | October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6E36B-676F-8FA3-FE1E-EAF030A770F1}"/>
              </a:ext>
            </a:extLst>
          </p:cNvPr>
          <p:cNvSpPr>
            <a:spLocks noGrp="1"/>
          </p:cNvSpPr>
          <p:nvPr>
            <p:ph idx="1"/>
          </p:nvPr>
        </p:nvSpPr>
        <p:spPr>
          <a:xfrm>
            <a:off x="1469571" y="413657"/>
            <a:ext cx="7064829" cy="5497565"/>
          </a:xfrm>
        </p:spPr>
        <p:txBody>
          <a:bodyPr/>
          <a:lstStyle/>
          <a:p>
            <a:r>
              <a:rPr lang="en-US" b="1" dirty="0"/>
              <a:t>Distribution of subscribers</a:t>
            </a:r>
          </a:p>
          <a:p>
            <a:r>
              <a:rPr lang="en-US" sz="1400" dirty="0"/>
              <a:t>Frequency distribution of subscriber counts.</a:t>
            </a:r>
          </a:p>
          <a:p>
            <a:r>
              <a:rPr lang="en-US" sz="1400" dirty="0"/>
              <a:t>Interpretation:</a:t>
            </a:r>
          </a:p>
          <a:p>
            <a:r>
              <a:rPr lang="en-US" sz="1400" dirty="0"/>
              <a:t>This shows that most channels have fewer subscribers, while a few have very large subscriber counts — a right-skewed distribution. It reflects small number of channels dominate audience share..</a:t>
            </a:r>
          </a:p>
          <a:p>
            <a:endParaRPr lang="en-US" dirty="0"/>
          </a:p>
        </p:txBody>
      </p:sp>
      <p:pic>
        <p:nvPicPr>
          <p:cNvPr id="5" name="Picture 4">
            <a:extLst>
              <a:ext uri="{FF2B5EF4-FFF2-40B4-BE49-F238E27FC236}">
                <a16:creationId xmlns:a16="http://schemas.microsoft.com/office/drawing/2014/main" id="{C634C900-201C-483B-9692-FABEF6EE55AD}"/>
              </a:ext>
            </a:extLst>
          </p:cNvPr>
          <p:cNvPicPr>
            <a:picLocks noChangeAspect="1"/>
          </p:cNvPicPr>
          <p:nvPr/>
        </p:nvPicPr>
        <p:blipFill>
          <a:blip r:embed="rId2"/>
          <a:stretch>
            <a:fillRect/>
          </a:stretch>
        </p:blipFill>
        <p:spPr>
          <a:xfrm>
            <a:off x="1469571" y="2305730"/>
            <a:ext cx="6619875" cy="4486275"/>
          </a:xfrm>
          <a:prstGeom prst="rect">
            <a:avLst/>
          </a:prstGeom>
        </p:spPr>
      </p:pic>
    </p:spTree>
    <p:extLst>
      <p:ext uri="{BB962C8B-B14F-4D97-AF65-F5344CB8AC3E}">
        <p14:creationId xmlns:p14="http://schemas.microsoft.com/office/powerpoint/2010/main" val="1948886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35C132-36CE-09E0-6D45-CF1555458E7C}"/>
              </a:ext>
            </a:extLst>
          </p:cNvPr>
          <p:cNvSpPr>
            <a:spLocks noGrp="1"/>
          </p:cNvSpPr>
          <p:nvPr>
            <p:ph idx="1"/>
          </p:nvPr>
        </p:nvSpPr>
        <p:spPr>
          <a:xfrm>
            <a:off x="1469571" y="424543"/>
            <a:ext cx="7064829" cy="5486679"/>
          </a:xfrm>
        </p:spPr>
        <p:txBody>
          <a:bodyPr/>
          <a:lstStyle/>
          <a:p>
            <a:r>
              <a:rPr lang="en-US" b="1" dirty="0"/>
              <a:t>Distribution of uploads</a:t>
            </a:r>
          </a:p>
          <a:p>
            <a:r>
              <a:rPr lang="en-US" dirty="0"/>
              <a:t>Most values cluster at the low end, it means most channels upload fewer videos, while a few are highly active. It can help understand creator consistency and output levels.</a:t>
            </a:r>
          </a:p>
          <a:p>
            <a:endParaRPr lang="en-US" dirty="0"/>
          </a:p>
        </p:txBody>
      </p:sp>
      <p:pic>
        <p:nvPicPr>
          <p:cNvPr id="5" name="Picture 4">
            <a:extLst>
              <a:ext uri="{FF2B5EF4-FFF2-40B4-BE49-F238E27FC236}">
                <a16:creationId xmlns:a16="http://schemas.microsoft.com/office/drawing/2014/main" id="{CFB0837B-9DAC-72A5-A92F-1768D1B9C4BC}"/>
              </a:ext>
            </a:extLst>
          </p:cNvPr>
          <p:cNvPicPr>
            <a:picLocks noChangeAspect="1"/>
          </p:cNvPicPr>
          <p:nvPr/>
        </p:nvPicPr>
        <p:blipFill>
          <a:blip r:embed="rId2"/>
          <a:stretch>
            <a:fillRect/>
          </a:stretch>
        </p:blipFill>
        <p:spPr>
          <a:xfrm>
            <a:off x="1704975" y="1970314"/>
            <a:ext cx="6644368" cy="4114800"/>
          </a:xfrm>
          <a:prstGeom prst="rect">
            <a:avLst/>
          </a:prstGeom>
        </p:spPr>
      </p:pic>
    </p:spTree>
    <p:extLst>
      <p:ext uri="{BB962C8B-B14F-4D97-AF65-F5344CB8AC3E}">
        <p14:creationId xmlns:p14="http://schemas.microsoft.com/office/powerpoint/2010/main" val="652023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F71064-D489-8FB1-4678-F99404413337}"/>
              </a:ext>
            </a:extLst>
          </p:cNvPr>
          <p:cNvSpPr>
            <a:spLocks noGrp="1"/>
          </p:cNvSpPr>
          <p:nvPr>
            <p:ph idx="1"/>
          </p:nvPr>
        </p:nvSpPr>
        <p:spPr>
          <a:xfrm>
            <a:off x="1349829" y="315687"/>
            <a:ext cx="7184571" cy="5595536"/>
          </a:xfrm>
        </p:spPr>
        <p:txBody>
          <a:bodyPr>
            <a:normAutofit/>
          </a:bodyPr>
          <a:lstStyle/>
          <a:p>
            <a:r>
              <a:rPr lang="en-US" sz="1400" b="1" dirty="0"/>
              <a:t>Distribution of Highest Yearly Earnings</a:t>
            </a:r>
          </a:p>
          <a:p>
            <a:r>
              <a:rPr lang="en-US" sz="1400" dirty="0"/>
              <a:t>Insights:</a:t>
            </a:r>
          </a:p>
          <a:p>
            <a:r>
              <a:rPr lang="en-US" sz="1400" dirty="0"/>
              <a:t>- Distribution is right-skewed, meaning few creators earn extremely high amounts.</a:t>
            </a:r>
          </a:p>
          <a:p>
            <a:r>
              <a:rPr lang="en-US" sz="1400" dirty="0"/>
              <a:t>- Majority of channels have low yearly earnings.</a:t>
            </a:r>
          </a:p>
          <a:p>
            <a:r>
              <a:rPr lang="en-US" sz="1400" dirty="0"/>
              <a:t>- Reflects income inequality in YouTube creator economy.</a:t>
            </a:r>
          </a:p>
          <a:p>
            <a:endParaRPr lang="en-US" dirty="0"/>
          </a:p>
        </p:txBody>
      </p:sp>
      <p:pic>
        <p:nvPicPr>
          <p:cNvPr id="5" name="Picture 4">
            <a:extLst>
              <a:ext uri="{FF2B5EF4-FFF2-40B4-BE49-F238E27FC236}">
                <a16:creationId xmlns:a16="http://schemas.microsoft.com/office/drawing/2014/main" id="{50D5C405-38B8-7F69-56BE-66F7B927292D}"/>
              </a:ext>
            </a:extLst>
          </p:cNvPr>
          <p:cNvPicPr>
            <a:picLocks noChangeAspect="1"/>
          </p:cNvPicPr>
          <p:nvPr/>
        </p:nvPicPr>
        <p:blipFill>
          <a:blip r:embed="rId2"/>
          <a:stretch>
            <a:fillRect/>
          </a:stretch>
        </p:blipFill>
        <p:spPr>
          <a:xfrm>
            <a:off x="1578429" y="2492829"/>
            <a:ext cx="6553200" cy="4267200"/>
          </a:xfrm>
          <a:prstGeom prst="rect">
            <a:avLst/>
          </a:prstGeom>
        </p:spPr>
      </p:pic>
    </p:spTree>
    <p:extLst>
      <p:ext uri="{BB962C8B-B14F-4D97-AF65-F5344CB8AC3E}">
        <p14:creationId xmlns:p14="http://schemas.microsoft.com/office/powerpoint/2010/main" val="328022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4629" y="373739"/>
            <a:ext cx="7010400" cy="573039"/>
          </a:xfrm>
        </p:spPr>
        <p:txBody>
          <a:bodyPr>
            <a:normAutofit fontScale="90000"/>
          </a:bodyPr>
          <a:lstStyle/>
          <a:p>
            <a:r>
              <a:rPr dirty="0"/>
              <a:t>Bivariate Analysis:</a:t>
            </a:r>
          </a:p>
        </p:txBody>
      </p:sp>
      <p:sp>
        <p:nvSpPr>
          <p:cNvPr id="3" name="Content Placeholder 2"/>
          <p:cNvSpPr>
            <a:spLocks noGrp="1"/>
          </p:cNvSpPr>
          <p:nvPr>
            <p:ph idx="1"/>
          </p:nvPr>
        </p:nvSpPr>
        <p:spPr>
          <a:xfrm>
            <a:off x="1360717" y="946778"/>
            <a:ext cx="7173684" cy="5537483"/>
          </a:xfrm>
        </p:spPr>
        <p:txBody>
          <a:bodyPr>
            <a:normAutofit/>
          </a:bodyPr>
          <a:lstStyle/>
          <a:p>
            <a:pPr marL="0" indent="0">
              <a:buNone/>
            </a:pPr>
            <a:r>
              <a:rPr lang="en-US" b="1" dirty="0"/>
              <a:t>Subscribers' vs Views</a:t>
            </a:r>
            <a:endParaRPr dirty="0"/>
          </a:p>
          <a:p>
            <a:r>
              <a:rPr lang="en-US" dirty="0"/>
              <a:t>Interpretation:</a:t>
            </a:r>
          </a:p>
          <a:p>
            <a:r>
              <a:rPr lang="en-US" dirty="0"/>
              <a:t>A positive correlation — channels with more subscribers have more views. Outliers indicate viral channels with high views despite fewer subscribers</a:t>
            </a:r>
          </a:p>
        </p:txBody>
      </p:sp>
      <p:pic>
        <p:nvPicPr>
          <p:cNvPr id="5" name="Picture 4">
            <a:extLst>
              <a:ext uri="{FF2B5EF4-FFF2-40B4-BE49-F238E27FC236}">
                <a16:creationId xmlns:a16="http://schemas.microsoft.com/office/drawing/2014/main" id="{6454E7D0-3ABF-0010-56CA-BC8BC8CFBF3C}"/>
              </a:ext>
            </a:extLst>
          </p:cNvPr>
          <p:cNvPicPr>
            <a:picLocks noChangeAspect="1"/>
          </p:cNvPicPr>
          <p:nvPr/>
        </p:nvPicPr>
        <p:blipFill>
          <a:blip r:embed="rId2"/>
          <a:stretch>
            <a:fillRect/>
          </a:stretch>
        </p:blipFill>
        <p:spPr>
          <a:xfrm>
            <a:off x="1360717" y="2750684"/>
            <a:ext cx="6966854" cy="390388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E62197-C3A3-D6CD-AC4F-1B2313474C9E}"/>
              </a:ext>
            </a:extLst>
          </p:cNvPr>
          <p:cNvSpPr>
            <a:spLocks noGrp="1"/>
          </p:cNvSpPr>
          <p:nvPr>
            <p:ph idx="1"/>
          </p:nvPr>
        </p:nvSpPr>
        <p:spPr>
          <a:xfrm>
            <a:off x="1404257" y="620486"/>
            <a:ext cx="7130143" cy="5290736"/>
          </a:xfrm>
        </p:spPr>
        <p:txBody>
          <a:bodyPr/>
          <a:lstStyle/>
          <a:p>
            <a:r>
              <a:rPr lang="en-US" b="1" dirty="0"/>
              <a:t>Relationship between Uploads and Subscribers</a:t>
            </a:r>
          </a:p>
          <a:p>
            <a:r>
              <a:rPr lang="en-US" dirty="0"/>
              <a:t>Frequent posting is not linked to higher subscriber counts. The weak correlation suggests that quality or niche may matter more than quantity.</a:t>
            </a:r>
          </a:p>
          <a:p>
            <a:endParaRPr lang="en-US" dirty="0"/>
          </a:p>
        </p:txBody>
      </p:sp>
      <p:pic>
        <p:nvPicPr>
          <p:cNvPr id="5" name="Picture 4">
            <a:extLst>
              <a:ext uri="{FF2B5EF4-FFF2-40B4-BE49-F238E27FC236}">
                <a16:creationId xmlns:a16="http://schemas.microsoft.com/office/drawing/2014/main" id="{0E96F0B9-D535-F5F2-1FC7-719CFBC52E77}"/>
              </a:ext>
            </a:extLst>
          </p:cNvPr>
          <p:cNvPicPr>
            <a:picLocks noChangeAspect="1"/>
          </p:cNvPicPr>
          <p:nvPr/>
        </p:nvPicPr>
        <p:blipFill>
          <a:blip r:embed="rId2"/>
          <a:stretch>
            <a:fillRect/>
          </a:stretch>
        </p:blipFill>
        <p:spPr>
          <a:xfrm>
            <a:off x="1404257" y="2023382"/>
            <a:ext cx="6792006" cy="4333875"/>
          </a:xfrm>
          <a:prstGeom prst="rect">
            <a:avLst/>
          </a:prstGeom>
        </p:spPr>
      </p:pic>
    </p:spTree>
    <p:extLst>
      <p:ext uri="{BB962C8B-B14F-4D97-AF65-F5344CB8AC3E}">
        <p14:creationId xmlns:p14="http://schemas.microsoft.com/office/powerpoint/2010/main" val="1454520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6527C2-0F6E-D80A-98A4-2369B5593C34}"/>
              </a:ext>
            </a:extLst>
          </p:cNvPr>
          <p:cNvSpPr>
            <a:spLocks noGrp="1"/>
          </p:cNvSpPr>
          <p:nvPr>
            <p:ph idx="1"/>
          </p:nvPr>
        </p:nvSpPr>
        <p:spPr>
          <a:xfrm>
            <a:off x="1240973" y="413657"/>
            <a:ext cx="7293428" cy="6444343"/>
          </a:xfrm>
        </p:spPr>
        <p:txBody>
          <a:bodyPr/>
          <a:lstStyle/>
          <a:p>
            <a:r>
              <a:rPr lang="en-US" b="1" dirty="0"/>
              <a:t>Relationship between Uploads and earnings</a:t>
            </a:r>
          </a:p>
          <a:p>
            <a:r>
              <a:rPr lang="en-US" sz="1400" dirty="0"/>
              <a:t>Impact of upload volume on annual earnings</a:t>
            </a:r>
          </a:p>
          <a:p>
            <a:r>
              <a:rPr lang="en-US" sz="1400" dirty="0"/>
              <a:t>Interpretation:</a:t>
            </a:r>
          </a:p>
          <a:p>
            <a:r>
              <a:rPr lang="en-US" sz="1400" dirty="0"/>
              <a:t>Earnings depend more on viewership quality than upload count</a:t>
            </a:r>
          </a:p>
          <a:p>
            <a:r>
              <a:rPr lang="en-US" sz="1400" dirty="0"/>
              <a:t>Upload count shows a </a:t>
            </a:r>
            <a:r>
              <a:rPr lang="en-US" sz="1400" b="1" dirty="0"/>
              <a:t>weaker link</a:t>
            </a:r>
            <a:r>
              <a:rPr lang="en-US" sz="1400" dirty="0"/>
              <a:t> — quality and niche matter more than volume.</a:t>
            </a:r>
          </a:p>
          <a:p>
            <a:endParaRPr lang="en-US" dirty="0"/>
          </a:p>
        </p:txBody>
      </p:sp>
      <p:pic>
        <p:nvPicPr>
          <p:cNvPr id="5" name="Picture 4">
            <a:extLst>
              <a:ext uri="{FF2B5EF4-FFF2-40B4-BE49-F238E27FC236}">
                <a16:creationId xmlns:a16="http://schemas.microsoft.com/office/drawing/2014/main" id="{AD610276-6458-933E-BD7F-1BB02BA18244}"/>
              </a:ext>
            </a:extLst>
          </p:cNvPr>
          <p:cNvPicPr>
            <a:picLocks noChangeAspect="1"/>
          </p:cNvPicPr>
          <p:nvPr/>
        </p:nvPicPr>
        <p:blipFill>
          <a:blip r:embed="rId2"/>
          <a:stretch>
            <a:fillRect/>
          </a:stretch>
        </p:blipFill>
        <p:spPr>
          <a:xfrm>
            <a:off x="1240972" y="2290083"/>
            <a:ext cx="7119257" cy="4476750"/>
          </a:xfrm>
          <a:prstGeom prst="rect">
            <a:avLst/>
          </a:prstGeom>
        </p:spPr>
      </p:pic>
    </p:spTree>
    <p:extLst>
      <p:ext uri="{BB962C8B-B14F-4D97-AF65-F5344CB8AC3E}">
        <p14:creationId xmlns:p14="http://schemas.microsoft.com/office/powerpoint/2010/main" val="2910529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B5E2FE-BD87-6D0B-3E6E-2520762A22A4}"/>
              </a:ext>
            </a:extLst>
          </p:cNvPr>
          <p:cNvSpPr>
            <a:spLocks noGrp="1"/>
          </p:cNvSpPr>
          <p:nvPr>
            <p:ph idx="1"/>
          </p:nvPr>
        </p:nvSpPr>
        <p:spPr>
          <a:xfrm>
            <a:off x="1458687" y="435429"/>
            <a:ext cx="7075714" cy="6346371"/>
          </a:xfrm>
        </p:spPr>
        <p:txBody>
          <a:bodyPr/>
          <a:lstStyle/>
          <a:p>
            <a:r>
              <a:rPr lang="en-US" b="1" dirty="0"/>
              <a:t>Relationship between Subscribers and Yearly earnings</a:t>
            </a:r>
          </a:p>
          <a:p>
            <a:r>
              <a:rPr lang="en-US" sz="1400" dirty="0"/>
              <a:t>Interpretation:</a:t>
            </a:r>
          </a:p>
          <a:p>
            <a:r>
              <a:rPr lang="en-US" sz="1400" dirty="0"/>
              <a:t>Typically positive — more subscribers → higher yearly earnings.</a:t>
            </a:r>
          </a:p>
          <a:p>
            <a:r>
              <a:rPr lang="en-US" sz="1400" dirty="0"/>
              <a:t> However, outliers show some small channels still earn highly, possibly due to niche sponsorships or monetization efficiency.</a:t>
            </a:r>
          </a:p>
          <a:p>
            <a:endParaRPr lang="en-US" dirty="0"/>
          </a:p>
        </p:txBody>
      </p:sp>
      <p:pic>
        <p:nvPicPr>
          <p:cNvPr id="5" name="Picture 4">
            <a:extLst>
              <a:ext uri="{FF2B5EF4-FFF2-40B4-BE49-F238E27FC236}">
                <a16:creationId xmlns:a16="http://schemas.microsoft.com/office/drawing/2014/main" id="{EA0E70C8-BC2B-E222-AE9E-16489125BCFA}"/>
              </a:ext>
            </a:extLst>
          </p:cNvPr>
          <p:cNvPicPr>
            <a:picLocks noChangeAspect="1"/>
          </p:cNvPicPr>
          <p:nvPr/>
        </p:nvPicPr>
        <p:blipFill>
          <a:blip r:embed="rId2"/>
          <a:stretch>
            <a:fillRect/>
          </a:stretch>
        </p:blipFill>
        <p:spPr>
          <a:xfrm>
            <a:off x="1629455" y="2170340"/>
            <a:ext cx="6904946" cy="4476750"/>
          </a:xfrm>
          <a:prstGeom prst="rect">
            <a:avLst/>
          </a:prstGeom>
        </p:spPr>
      </p:pic>
    </p:spTree>
    <p:extLst>
      <p:ext uri="{BB962C8B-B14F-4D97-AF65-F5344CB8AC3E}">
        <p14:creationId xmlns:p14="http://schemas.microsoft.com/office/powerpoint/2010/main" val="2834150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E8A8AF-272A-F899-D6F9-751B124E45D6}"/>
              </a:ext>
            </a:extLst>
          </p:cNvPr>
          <p:cNvSpPr>
            <a:spLocks noGrp="1"/>
          </p:cNvSpPr>
          <p:nvPr>
            <p:ph idx="1"/>
          </p:nvPr>
        </p:nvSpPr>
        <p:spPr>
          <a:xfrm>
            <a:off x="925286" y="283029"/>
            <a:ext cx="8177567" cy="6574970"/>
          </a:xfrm>
        </p:spPr>
        <p:txBody>
          <a:bodyPr>
            <a:normAutofit/>
          </a:bodyPr>
          <a:lstStyle/>
          <a:p>
            <a:r>
              <a:rPr lang="en-US" sz="1600" b="1" dirty="0"/>
              <a:t>Checking for correlation with other variables using a heatmap</a:t>
            </a:r>
          </a:p>
          <a:p>
            <a:r>
              <a:rPr lang="en-US" sz="1200" dirty="0"/>
              <a:t>Pairwise correlations among numeric variables (subscribers, views, uploads, earnings).</a:t>
            </a:r>
          </a:p>
          <a:p>
            <a:r>
              <a:rPr lang="en-US" sz="1200" dirty="0"/>
              <a:t>Interpretation:</a:t>
            </a:r>
          </a:p>
          <a:p>
            <a:r>
              <a:rPr lang="en-US" sz="1200" dirty="0"/>
              <a:t>Highlights strong positive or negative relationships. For instance:</a:t>
            </a:r>
          </a:p>
          <a:p>
            <a:r>
              <a:rPr lang="en-US" sz="1200" dirty="0"/>
              <a:t>Subscribers and video views → strongly correlated</a:t>
            </a:r>
          </a:p>
          <a:p>
            <a:r>
              <a:rPr lang="en-US" sz="1200" dirty="0"/>
              <a:t>Uploads and earnings → moderate correlation</a:t>
            </a:r>
          </a:p>
          <a:p>
            <a:r>
              <a:rPr lang="en-US" sz="1200" dirty="0"/>
              <a:t> Subscribers ↔ Earnings: Moderate correlation</a:t>
            </a:r>
          </a:p>
          <a:p>
            <a:r>
              <a:rPr lang="en-US" sz="1200" dirty="0"/>
              <a:t> Uploads ↔ Subscribers: Weak correlation</a:t>
            </a:r>
          </a:p>
          <a:p>
            <a:endParaRPr lang="en-US" dirty="0"/>
          </a:p>
        </p:txBody>
      </p:sp>
      <p:pic>
        <p:nvPicPr>
          <p:cNvPr id="5" name="Picture 4">
            <a:extLst>
              <a:ext uri="{FF2B5EF4-FFF2-40B4-BE49-F238E27FC236}">
                <a16:creationId xmlns:a16="http://schemas.microsoft.com/office/drawing/2014/main" id="{0B295A25-70D7-EE3D-5EA8-84138AE92489}"/>
              </a:ext>
            </a:extLst>
          </p:cNvPr>
          <p:cNvPicPr>
            <a:picLocks noChangeAspect="1"/>
          </p:cNvPicPr>
          <p:nvPr/>
        </p:nvPicPr>
        <p:blipFill>
          <a:blip r:embed="rId2"/>
          <a:stretch>
            <a:fillRect/>
          </a:stretch>
        </p:blipFill>
        <p:spPr>
          <a:xfrm>
            <a:off x="925286" y="2765502"/>
            <a:ext cx="8177567" cy="4092497"/>
          </a:xfrm>
          <a:prstGeom prst="rect">
            <a:avLst/>
          </a:prstGeom>
        </p:spPr>
      </p:pic>
    </p:spTree>
    <p:extLst>
      <p:ext uri="{BB962C8B-B14F-4D97-AF65-F5344CB8AC3E}">
        <p14:creationId xmlns:p14="http://schemas.microsoft.com/office/powerpoint/2010/main" val="4173068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2487" y="308425"/>
            <a:ext cx="7021286" cy="518889"/>
          </a:xfrm>
        </p:spPr>
        <p:txBody>
          <a:bodyPr>
            <a:normAutofit fontScale="90000"/>
          </a:bodyPr>
          <a:lstStyle/>
          <a:p>
            <a:r>
              <a:rPr dirty="0"/>
              <a:t>Multivariate Analysis: </a:t>
            </a:r>
            <a:br>
              <a:rPr lang="en-US" dirty="0"/>
            </a:br>
            <a:endParaRPr sz="1800" dirty="0"/>
          </a:p>
        </p:txBody>
      </p:sp>
      <p:sp>
        <p:nvSpPr>
          <p:cNvPr id="3" name="Content Placeholder 2"/>
          <p:cNvSpPr>
            <a:spLocks noGrp="1"/>
          </p:cNvSpPr>
          <p:nvPr>
            <p:ph idx="1"/>
          </p:nvPr>
        </p:nvSpPr>
        <p:spPr>
          <a:xfrm>
            <a:off x="108857" y="827314"/>
            <a:ext cx="9035143" cy="7217229"/>
          </a:xfrm>
        </p:spPr>
        <p:txBody>
          <a:bodyPr>
            <a:normAutofit/>
          </a:bodyPr>
          <a:lstStyle/>
          <a:p>
            <a:pPr algn="ctr"/>
            <a:r>
              <a:rPr lang="en-US" b="1" dirty="0"/>
              <a:t>Subscribers vs Earnings by Continent</a:t>
            </a:r>
          </a:p>
          <a:p>
            <a:r>
              <a:rPr sz="1200" dirty="0" err="1"/>
              <a:t>FacetGrid</a:t>
            </a:r>
            <a:r>
              <a:rPr sz="1200" dirty="0"/>
              <a:t> showing Subscribers vs Highest Yearly Earnings per Continent.</a:t>
            </a:r>
            <a:endParaRPr lang="en-US" sz="1200" dirty="0"/>
          </a:p>
          <a:p>
            <a:r>
              <a:rPr sz="1200" dirty="0"/>
              <a:t>Insights:</a:t>
            </a:r>
          </a:p>
          <a:p>
            <a:r>
              <a:rPr sz="1200" dirty="0"/>
              <a:t>- Positive relationship between subscribers and earnings across all continents.</a:t>
            </a:r>
          </a:p>
          <a:p>
            <a:r>
              <a:rPr sz="1200" dirty="0"/>
              <a:t>- North America and Europe channels monetize better</a:t>
            </a:r>
            <a:r>
              <a:rPr lang="en-US" sz="1200" dirty="0"/>
              <a:t> and brand deals</a:t>
            </a:r>
            <a:r>
              <a:rPr sz="1200" dirty="0"/>
              <a:t>.</a:t>
            </a:r>
          </a:p>
          <a:p>
            <a:r>
              <a:rPr sz="1200" dirty="0"/>
              <a:t>- Asian creators show wide variation due to mixed economies</a:t>
            </a:r>
            <a:r>
              <a:rPr lang="en-US" sz="1200" dirty="0"/>
              <a:t> and monetization</a:t>
            </a:r>
          </a:p>
          <a:p>
            <a:r>
              <a:rPr lang="en-US" sz="1200" dirty="0"/>
              <a:t>Africa shows weaker or flatter relationships, suggesting that even with many subscribers, creators earn relatively less due to lower ad revenue rates or limited brand partnerships.</a:t>
            </a:r>
          </a:p>
          <a:p>
            <a:endParaRPr lang="en-US" sz="1400" dirty="0"/>
          </a:p>
          <a:p>
            <a:endParaRPr sz="1400" dirty="0"/>
          </a:p>
        </p:txBody>
      </p:sp>
      <p:pic>
        <p:nvPicPr>
          <p:cNvPr id="5" name="Picture 4">
            <a:extLst>
              <a:ext uri="{FF2B5EF4-FFF2-40B4-BE49-F238E27FC236}">
                <a16:creationId xmlns:a16="http://schemas.microsoft.com/office/drawing/2014/main" id="{828A0B1B-1195-63ED-D023-9C22B512DD3D}"/>
              </a:ext>
            </a:extLst>
          </p:cNvPr>
          <p:cNvPicPr>
            <a:picLocks noChangeAspect="1"/>
          </p:cNvPicPr>
          <p:nvPr/>
        </p:nvPicPr>
        <p:blipFill>
          <a:blip r:embed="rId2"/>
          <a:stretch>
            <a:fillRect/>
          </a:stretch>
        </p:blipFill>
        <p:spPr>
          <a:xfrm>
            <a:off x="185058" y="3260271"/>
            <a:ext cx="8850086" cy="351064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08395-9242-6C15-1D15-F75B81EEC9A7}"/>
              </a:ext>
            </a:extLst>
          </p:cNvPr>
          <p:cNvSpPr>
            <a:spLocks noGrp="1"/>
          </p:cNvSpPr>
          <p:nvPr>
            <p:ph idx="1"/>
          </p:nvPr>
        </p:nvSpPr>
        <p:spPr>
          <a:xfrm>
            <a:off x="1480457" y="446314"/>
            <a:ext cx="7053943" cy="6096000"/>
          </a:xfrm>
        </p:spPr>
        <p:txBody>
          <a:bodyPr/>
          <a:lstStyle/>
          <a:p>
            <a:r>
              <a:rPr lang="en-US" dirty="0"/>
              <a:t> </a:t>
            </a:r>
            <a:r>
              <a:rPr lang="en-US" b="1" dirty="0"/>
              <a:t>Subscribers vs Views by Channel Type</a:t>
            </a:r>
          </a:p>
          <a:p>
            <a:r>
              <a:rPr lang="en-US" sz="1400" dirty="0"/>
              <a:t>The visualization demonstrates that while subscriber count strongly predicts total video views, </a:t>
            </a:r>
            <a:r>
              <a:rPr lang="en-US" sz="1400" b="1" dirty="0"/>
              <a:t>channel type </a:t>
            </a:r>
            <a:r>
              <a:rPr lang="en-US" sz="1400" dirty="0"/>
              <a:t>plays a major moderating role. </a:t>
            </a:r>
          </a:p>
          <a:p>
            <a:r>
              <a:rPr lang="en-US" sz="1400" dirty="0"/>
              <a:t>Genres like Music and Entertainment dominate in both reach and engagement, whereas educational and niche channels attract smaller but more targeted audiences. This emphasizes that content type significantly influences growth potential on YouTube.</a:t>
            </a:r>
          </a:p>
          <a:p>
            <a:endParaRPr lang="en-US" dirty="0"/>
          </a:p>
        </p:txBody>
      </p:sp>
      <p:pic>
        <p:nvPicPr>
          <p:cNvPr id="5" name="Picture 4">
            <a:extLst>
              <a:ext uri="{FF2B5EF4-FFF2-40B4-BE49-F238E27FC236}">
                <a16:creationId xmlns:a16="http://schemas.microsoft.com/office/drawing/2014/main" id="{0C59BB8C-DA48-E75A-03C6-B3EA7148992F}"/>
              </a:ext>
            </a:extLst>
          </p:cNvPr>
          <p:cNvPicPr>
            <a:picLocks noChangeAspect="1"/>
          </p:cNvPicPr>
          <p:nvPr/>
        </p:nvPicPr>
        <p:blipFill>
          <a:blip r:embed="rId2"/>
          <a:stretch>
            <a:fillRect/>
          </a:stretch>
        </p:blipFill>
        <p:spPr>
          <a:xfrm>
            <a:off x="911679" y="2329543"/>
            <a:ext cx="8058150" cy="4452258"/>
          </a:xfrm>
          <a:prstGeom prst="rect">
            <a:avLst/>
          </a:prstGeom>
        </p:spPr>
      </p:pic>
    </p:spTree>
    <p:extLst>
      <p:ext uri="{BB962C8B-B14F-4D97-AF65-F5344CB8AC3E}">
        <p14:creationId xmlns:p14="http://schemas.microsoft.com/office/powerpoint/2010/main" val="3387796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a:xfrm>
            <a:off x="1143001" y="1447800"/>
            <a:ext cx="7391400" cy="4865914"/>
          </a:xfrm>
        </p:spPr>
        <p:txBody>
          <a:bodyPr>
            <a:normAutofit/>
          </a:bodyPr>
          <a:lstStyle/>
          <a:p>
            <a:r>
              <a:rPr dirty="0"/>
              <a:t>Objective:</a:t>
            </a:r>
          </a:p>
          <a:p>
            <a:r>
              <a:rPr dirty="0"/>
              <a:t>To analyze YouTube data to uncover insights on subscribers, uploads, and earnings.</a:t>
            </a:r>
          </a:p>
          <a:p>
            <a:endParaRPr dirty="0"/>
          </a:p>
          <a:p>
            <a:r>
              <a:rPr dirty="0"/>
              <a:t>Key Questions:</a:t>
            </a:r>
          </a:p>
          <a:p>
            <a:r>
              <a:rPr dirty="0"/>
              <a:t>What factors drive creator success?</a:t>
            </a:r>
          </a:p>
          <a:p>
            <a:r>
              <a:rPr dirty="0"/>
              <a:t>How do uploads, views, and earnings relate?</a:t>
            </a:r>
          </a:p>
          <a:p>
            <a:r>
              <a:rPr dirty="0"/>
              <a:t>Which regions and channel types perform best?</a:t>
            </a:r>
            <a:endParaRPr lang="en-US" dirty="0"/>
          </a:p>
          <a:p>
            <a:endParaRPr lang="en-US" dirty="0"/>
          </a:p>
          <a:p>
            <a:r>
              <a:rPr lang="en-US" b="1" dirty="0"/>
              <a:t>Tools Used: Pandas, Matplotlib, Seaborn</a:t>
            </a:r>
          </a:p>
          <a:p>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A32F50-ADAA-3460-8F79-A46603218037}"/>
              </a:ext>
            </a:extLst>
          </p:cNvPr>
          <p:cNvSpPr>
            <a:spLocks noGrp="1"/>
          </p:cNvSpPr>
          <p:nvPr>
            <p:ph idx="1"/>
          </p:nvPr>
        </p:nvSpPr>
        <p:spPr>
          <a:xfrm>
            <a:off x="1458687" y="478971"/>
            <a:ext cx="7075714" cy="5421365"/>
          </a:xfrm>
        </p:spPr>
        <p:txBody>
          <a:bodyPr/>
          <a:lstStyle/>
          <a:p>
            <a:r>
              <a:rPr lang="en-US" b="1" dirty="0"/>
              <a:t>Subscribers vs video views by Continent</a:t>
            </a:r>
          </a:p>
          <a:p>
            <a:r>
              <a:rPr lang="en-US" sz="1400" dirty="0"/>
              <a:t>The plot confirms a universal </a:t>
            </a:r>
            <a:r>
              <a:rPr lang="en-US" sz="1400" b="1" dirty="0"/>
              <a:t>positive relationship </a:t>
            </a:r>
            <a:r>
              <a:rPr lang="en-US" sz="1400" dirty="0"/>
              <a:t>between subscribers and video views, while also revealing that </a:t>
            </a:r>
            <a:r>
              <a:rPr lang="en-US" sz="1400" b="1" dirty="0"/>
              <a:t>regional differences </a:t>
            </a:r>
            <a:r>
              <a:rPr lang="en-US" sz="1400" dirty="0"/>
              <a:t>affect scale and engagement. Channels from North America, Europe, and parts of Asia dominate the top performance tier, reflecting stronger infrastructure, audience size, and monetization opportunities compared to developing regions</a:t>
            </a:r>
            <a:r>
              <a:rPr lang="en-US" dirty="0"/>
              <a:t>.</a:t>
            </a:r>
          </a:p>
          <a:p>
            <a:endParaRPr lang="en-US" dirty="0"/>
          </a:p>
        </p:txBody>
      </p:sp>
      <p:pic>
        <p:nvPicPr>
          <p:cNvPr id="5" name="Picture 4">
            <a:extLst>
              <a:ext uri="{FF2B5EF4-FFF2-40B4-BE49-F238E27FC236}">
                <a16:creationId xmlns:a16="http://schemas.microsoft.com/office/drawing/2014/main" id="{9D12AEF2-AB70-C03B-388A-8A88E2990439}"/>
              </a:ext>
            </a:extLst>
          </p:cNvPr>
          <p:cNvPicPr>
            <a:picLocks noChangeAspect="1"/>
          </p:cNvPicPr>
          <p:nvPr/>
        </p:nvPicPr>
        <p:blipFill>
          <a:blip r:embed="rId2"/>
          <a:stretch>
            <a:fillRect/>
          </a:stretch>
        </p:blipFill>
        <p:spPr>
          <a:xfrm>
            <a:off x="805542" y="2337028"/>
            <a:ext cx="8058150" cy="4466544"/>
          </a:xfrm>
          <a:prstGeom prst="rect">
            <a:avLst/>
          </a:prstGeom>
        </p:spPr>
      </p:pic>
    </p:spTree>
    <p:extLst>
      <p:ext uri="{BB962C8B-B14F-4D97-AF65-F5344CB8AC3E}">
        <p14:creationId xmlns:p14="http://schemas.microsoft.com/office/powerpoint/2010/main" val="3610529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Key Takeaways</a:t>
            </a:r>
          </a:p>
        </p:txBody>
      </p:sp>
      <p:sp>
        <p:nvSpPr>
          <p:cNvPr id="3" name="Content Placeholder 2"/>
          <p:cNvSpPr>
            <a:spLocks noGrp="1"/>
          </p:cNvSpPr>
          <p:nvPr>
            <p:ph idx="1"/>
          </p:nvPr>
        </p:nvSpPr>
        <p:spPr>
          <a:xfrm>
            <a:off x="1942415" y="1465243"/>
            <a:ext cx="6591985" cy="4445979"/>
          </a:xfrm>
        </p:spPr>
        <p:txBody>
          <a:bodyPr/>
          <a:lstStyle/>
          <a:p>
            <a:r>
              <a:rPr dirty="0"/>
              <a:t>YouTube growth follows a power-law distribution.</a:t>
            </a:r>
          </a:p>
          <a:p>
            <a:r>
              <a:rPr dirty="0"/>
              <a:t>Content quality and engagement matter more than quantity.</a:t>
            </a:r>
          </a:p>
          <a:p>
            <a:r>
              <a:rPr dirty="0"/>
              <a:t>Geography affects monetization potential.</a:t>
            </a:r>
          </a:p>
          <a:p>
            <a:r>
              <a:rPr dirty="0"/>
              <a:t>High-performing categories: Music, Entertainment, Gaming.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a:xfrm>
            <a:off x="1942415" y="1399142"/>
            <a:ext cx="6591985" cy="4512080"/>
          </a:xfrm>
        </p:spPr>
        <p:txBody>
          <a:bodyPr>
            <a:normAutofit/>
          </a:bodyPr>
          <a:lstStyle/>
          <a:p>
            <a:r>
              <a:rPr dirty="0"/>
              <a:t>For Creators:</a:t>
            </a:r>
          </a:p>
          <a:p>
            <a:r>
              <a:rPr dirty="0"/>
              <a:t>- Focus on consistent, high-quality uploads.</a:t>
            </a:r>
          </a:p>
          <a:p>
            <a:r>
              <a:rPr dirty="0"/>
              <a:t>- Choose high-engagement categories.</a:t>
            </a:r>
          </a:p>
          <a:p>
            <a:endParaRPr dirty="0"/>
          </a:p>
          <a:p>
            <a:r>
              <a:rPr dirty="0"/>
              <a:t>For Marketers:</a:t>
            </a:r>
          </a:p>
          <a:p>
            <a:r>
              <a:rPr dirty="0"/>
              <a:t>- Target regions and niches with high viewer loyalty.</a:t>
            </a:r>
          </a:p>
          <a:p>
            <a:endParaRPr dirty="0"/>
          </a:p>
          <a:p>
            <a:r>
              <a:rPr dirty="0"/>
              <a:t>For Platforms:</a:t>
            </a:r>
          </a:p>
          <a:p>
            <a:r>
              <a:rPr dirty="0"/>
              <a:t>- Support creators in emerging regions.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Contact Information</a:t>
            </a:r>
          </a:p>
        </p:txBody>
      </p:sp>
      <p:sp>
        <p:nvSpPr>
          <p:cNvPr id="3" name="Content Placeholder 2"/>
          <p:cNvSpPr>
            <a:spLocks noGrp="1"/>
          </p:cNvSpPr>
          <p:nvPr>
            <p:ph idx="1"/>
          </p:nvPr>
        </p:nvSpPr>
        <p:spPr/>
        <p:txBody>
          <a:bodyPr/>
          <a:lstStyle/>
          <a:p>
            <a:r>
              <a:t>Prepared by: Mercy Wairimu Mburu</a:t>
            </a:r>
          </a:p>
          <a:p>
            <a:r>
              <a:t>Email: wmercy160@gmail.com</a:t>
            </a:r>
          </a:p>
          <a:p>
            <a:r>
              <a:t>Phone: +254 717 476 880</a:t>
            </a:r>
          </a:p>
          <a:p>
            <a:r>
              <a:t>Role: Data Analyst (Excel | Power BI | Python | SQL)</a:t>
            </a:r>
          </a:p>
          <a:p>
            <a:r>
              <a:t>Organization: Momentum Credit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6664" y="214646"/>
            <a:ext cx="6571343" cy="610623"/>
          </a:xfrm>
        </p:spPr>
        <p:txBody>
          <a:bodyPr>
            <a:normAutofit fontScale="90000"/>
          </a:bodyPr>
          <a:lstStyle/>
          <a:p>
            <a:r>
              <a:rPr dirty="0"/>
              <a:t>Dataset Overview</a:t>
            </a:r>
          </a:p>
        </p:txBody>
      </p:sp>
      <p:sp>
        <p:nvSpPr>
          <p:cNvPr id="3" name="Content Placeholder 2"/>
          <p:cNvSpPr>
            <a:spLocks noGrp="1"/>
          </p:cNvSpPr>
          <p:nvPr>
            <p:ph idx="1"/>
          </p:nvPr>
        </p:nvSpPr>
        <p:spPr>
          <a:xfrm>
            <a:off x="1335993" y="756557"/>
            <a:ext cx="6472014" cy="5344886"/>
          </a:xfrm>
        </p:spPr>
        <p:txBody>
          <a:bodyPr>
            <a:noAutofit/>
          </a:bodyPr>
          <a:lstStyle/>
          <a:p>
            <a:r>
              <a:rPr sz="1600" dirty="0">
                <a:latin typeface="Calibri" panose="020F0502020204030204" pitchFamily="34" charset="0"/>
                <a:ea typeface="Calibri" panose="020F0502020204030204" pitchFamily="34" charset="0"/>
                <a:cs typeface="Calibri" panose="020F0502020204030204" pitchFamily="34" charset="0"/>
              </a:rPr>
              <a:t>Dataset: Global YouTube Statistics</a:t>
            </a:r>
          </a:p>
          <a:p>
            <a:r>
              <a:rPr sz="1600" dirty="0">
                <a:latin typeface="Calibri" panose="020F0502020204030204" pitchFamily="34" charset="0"/>
                <a:ea typeface="Calibri" panose="020F0502020204030204" pitchFamily="34" charset="0"/>
                <a:cs typeface="Calibri" panose="020F0502020204030204" pitchFamily="34" charset="0"/>
              </a:rPr>
              <a:t>Records: 1,000+ YouTube channels</a:t>
            </a:r>
          </a:p>
          <a:p>
            <a:endParaRPr sz="1600" dirty="0">
              <a:latin typeface="Calibri" panose="020F0502020204030204" pitchFamily="34" charset="0"/>
              <a:ea typeface="Calibri" panose="020F0502020204030204" pitchFamily="34" charset="0"/>
              <a:cs typeface="Calibri" panose="020F0502020204030204" pitchFamily="34" charset="0"/>
            </a:endParaRPr>
          </a:p>
          <a:p>
            <a:r>
              <a:rPr sz="1600" dirty="0">
                <a:latin typeface="Calibri" panose="020F0502020204030204" pitchFamily="34" charset="0"/>
                <a:ea typeface="Calibri" panose="020F0502020204030204" pitchFamily="34" charset="0"/>
                <a:cs typeface="Calibri" panose="020F0502020204030204" pitchFamily="34" charset="0"/>
              </a:rPr>
              <a:t>Main Columns:</a:t>
            </a:r>
          </a:p>
          <a:p>
            <a:r>
              <a:rPr sz="1600" dirty="0">
                <a:latin typeface="Calibri" panose="020F0502020204030204" pitchFamily="34" charset="0"/>
                <a:ea typeface="Calibri" panose="020F0502020204030204" pitchFamily="34" charset="0"/>
                <a:cs typeface="Calibri" panose="020F0502020204030204" pitchFamily="34" charset="0"/>
              </a:rPr>
              <a:t>- Subscribers</a:t>
            </a:r>
          </a:p>
          <a:p>
            <a:r>
              <a:rPr sz="1600" dirty="0">
                <a:latin typeface="Calibri" panose="020F0502020204030204" pitchFamily="34" charset="0"/>
                <a:ea typeface="Calibri" panose="020F0502020204030204" pitchFamily="34" charset="0"/>
                <a:cs typeface="Calibri" panose="020F0502020204030204" pitchFamily="34" charset="0"/>
              </a:rPr>
              <a:t>- Video Views</a:t>
            </a:r>
          </a:p>
          <a:p>
            <a:r>
              <a:rPr sz="1600" dirty="0">
                <a:latin typeface="Calibri" panose="020F0502020204030204" pitchFamily="34" charset="0"/>
                <a:ea typeface="Calibri" panose="020F0502020204030204" pitchFamily="34" charset="0"/>
                <a:cs typeface="Calibri" panose="020F0502020204030204" pitchFamily="34" charset="0"/>
              </a:rPr>
              <a:t>- Uploads</a:t>
            </a:r>
          </a:p>
          <a:p>
            <a:r>
              <a:rPr sz="1600" dirty="0">
                <a:latin typeface="Calibri" panose="020F0502020204030204" pitchFamily="34" charset="0"/>
                <a:ea typeface="Calibri" panose="020F0502020204030204" pitchFamily="34" charset="0"/>
                <a:cs typeface="Calibri" panose="020F0502020204030204" pitchFamily="34" charset="0"/>
              </a:rPr>
              <a:t>- Continent</a:t>
            </a:r>
          </a:p>
          <a:p>
            <a:r>
              <a:rPr sz="1600" dirty="0">
                <a:latin typeface="Calibri" panose="020F0502020204030204" pitchFamily="34" charset="0"/>
                <a:ea typeface="Calibri" panose="020F0502020204030204" pitchFamily="34" charset="0"/>
                <a:cs typeface="Calibri" panose="020F0502020204030204" pitchFamily="34" charset="0"/>
              </a:rPr>
              <a:t>- Channel Type</a:t>
            </a:r>
          </a:p>
          <a:p>
            <a:r>
              <a:rPr sz="1600" dirty="0">
                <a:latin typeface="Calibri" panose="020F0502020204030204" pitchFamily="34" charset="0"/>
                <a:ea typeface="Calibri" panose="020F0502020204030204" pitchFamily="34" charset="0"/>
                <a:cs typeface="Calibri" panose="020F0502020204030204" pitchFamily="34" charset="0"/>
              </a:rPr>
              <a:t>- Highest Yearly Earnings</a:t>
            </a:r>
          </a:p>
          <a:p>
            <a:r>
              <a:rPr sz="1600" dirty="0">
                <a:latin typeface="Calibri" panose="020F0502020204030204" pitchFamily="34" charset="0"/>
                <a:ea typeface="Calibri" panose="020F0502020204030204" pitchFamily="34" charset="0"/>
                <a:cs typeface="Calibri" panose="020F0502020204030204" pitchFamily="34" charset="0"/>
              </a:rPr>
              <a:t>- Country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Preparation</a:t>
            </a:r>
          </a:p>
        </p:txBody>
      </p:sp>
      <p:sp>
        <p:nvSpPr>
          <p:cNvPr id="3" name="Content Placeholder 2"/>
          <p:cNvSpPr>
            <a:spLocks noGrp="1"/>
          </p:cNvSpPr>
          <p:nvPr>
            <p:ph idx="1"/>
          </p:nvPr>
        </p:nvSpPr>
        <p:spPr>
          <a:xfrm>
            <a:off x="1443491" y="1360714"/>
            <a:ext cx="6753452" cy="4234543"/>
          </a:xfrm>
        </p:spPr>
        <p:txBody>
          <a:bodyPr>
            <a:normAutofit/>
          </a:bodyPr>
          <a:lstStyle/>
          <a:p>
            <a:r>
              <a:rPr dirty="0"/>
              <a:t>Steps:</a:t>
            </a:r>
          </a:p>
          <a:p>
            <a:r>
              <a:rPr b="1" dirty="0"/>
              <a:t>Data loaded using pandas</a:t>
            </a:r>
          </a:p>
          <a:p>
            <a:r>
              <a:rPr b="1" dirty="0"/>
              <a:t>Missing values replaced with mode()</a:t>
            </a:r>
            <a:endParaRPr lang="en-US" b="1" dirty="0"/>
          </a:p>
          <a:p>
            <a:r>
              <a:rPr lang="en-US" dirty="0"/>
              <a:t>Code Snippet:</a:t>
            </a:r>
          </a:p>
          <a:p>
            <a:r>
              <a:rPr lang="en-US" sz="1600" dirty="0"/>
              <a:t>.</a:t>
            </a:r>
            <a:r>
              <a:rPr lang="en-US" sz="1600" dirty="0" err="1"/>
              <a:t>df</a:t>
            </a:r>
            <a:r>
              <a:rPr lang="en-US" sz="1600" dirty="0"/>
              <a:t>['</a:t>
            </a:r>
            <a:r>
              <a:rPr lang="en-US" sz="1600" dirty="0" err="1"/>
              <a:t>channel_type_rank</a:t>
            </a:r>
            <a:r>
              <a:rPr lang="en-US" sz="1600" dirty="0"/>
              <a:t>']=</a:t>
            </a:r>
            <a:r>
              <a:rPr lang="en-US" sz="1600" dirty="0" err="1"/>
              <a:t>df</a:t>
            </a:r>
            <a:r>
              <a:rPr lang="en-US" sz="1600" dirty="0"/>
              <a:t>['</a:t>
            </a:r>
            <a:r>
              <a:rPr lang="en-US" sz="1600" dirty="0" err="1"/>
              <a:t>channel_type_rank</a:t>
            </a:r>
            <a:r>
              <a:rPr lang="en-US" sz="1600" dirty="0"/>
              <a:t>'].</a:t>
            </a:r>
            <a:r>
              <a:rPr lang="en-US" sz="1600" dirty="0" err="1"/>
              <a:t>fillna</a:t>
            </a:r>
            <a:r>
              <a:rPr lang="en-US" sz="1600" dirty="0"/>
              <a:t>(</a:t>
            </a:r>
            <a:r>
              <a:rPr lang="en-US" sz="1600" dirty="0" err="1"/>
              <a:t>df</a:t>
            </a:r>
            <a:r>
              <a:rPr lang="en-US" sz="1600" dirty="0"/>
              <a:t>['</a:t>
            </a:r>
            <a:r>
              <a:rPr lang="en-US" sz="1600" dirty="0" err="1"/>
              <a:t>channel_type_rank</a:t>
            </a:r>
            <a:r>
              <a:rPr lang="en-US" sz="1600" dirty="0"/>
              <a:t>'].mode()[0])</a:t>
            </a:r>
          </a:p>
          <a:p>
            <a:r>
              <a:rPr lang="en-US" sz="1600" dirty="0" err="1"/>
              <a:t>df</a:t>
            </a:r>
            <a:r>
              <a:rPr lang="en-US" sz="1600" dirty="0"/>
              <a:t>['video_views_for_the_last_30_days']=</a:t>
            </a:r>
            <a:r>
              <a:rPr lang="en-US" sz="1600" dirty="0" err="1"/>
              <a:t>df</a:t>
            </a:r>
            <a:r>
              <a:rPr lang="en-US" sz="1600" dirty="0"/>
              <a:t>['video_views_for_the_last_30_days'].</a:t>
            </a:r>
            <a:r>
              <a:rPr lang="en-US" sz="1600" dirty="0" err="1"/>
              <a:t>fillna</a:t>
            </a:r>
            <a:r>
              <a:rPr lang="en-US" sz="1600" dirty="0"/>
              <a:t>(</a:t>
            </a:r>
            <a:r>
              <a:rPr lang="en-US" sz="1600" dirty="0" err="1"/>
              <a:t>df</a:t>
            </a:r>
            <a:r>
              <a:rPr lang="en-US" sz="1600" dirty="0"/>
              <a:t>['video_views_for_the_last_30_days'].mode()[0])</a:t>
            </a:r>
          </a:p>
          <a:p>
            <a:r>
              <a:rPr lang="en-US" sz="1600" dirty="0" err="1"/>
              <a:t>df</a:t>
            </a:r>
            <a:r>
              <a:rPr lang="en-US" sz="1600" dirty="0"/>
              <a:t>['</a:t>
            </a:r>
            <a:r>
              <a:rPr lang="en-US" sz="1600" dirty="0" err="1"/>
              <a:t>country_rank</a:t>
            </a:r>
            <a:r>
              <a:rPr lang="en-US" sz="1600" dirty="0"/>
              <a:t>']=</a:t>
            </a:r>
            <a:r>
              <a:rPr lang="en-US" sz="1600" dirty="0" err="1"/>
              <a:t>df</a:t>
            </a:r>
            <a:r>
              <a:rPr lang="en-US" sz="1600" dirty="0"/>
              <a:t>['</a:t>
            </a:r>
            <a:r>
              <a:rPr lang="en-US" sz="1600" dirty="0" err="1"/>
              <a:t>country_rank</a:t>
            </a:r>
            <a:r>
              <a:rPr lang="en-US" sz="1600" dirty="0"/>
              <a:t>'].</a:t>
            </a:r>
            <a:r>
              <a:rPr lang="en-US" sz="1600" dirty="0" err="1"/>
              <a:t>fillna</a:t>
            </a:r>
            <a:r>
              <a:rPr lang="en-US" sz="1600" dirty="0"/>
              <a:t>(</a:t>
            </a:r>
            <a:r>
              <a:rPr lang="en-US" sz="1600" dirty="0" err="1"/>
              <a:t>df</a:t>
            </a:r>
            <a:r>
              <a:rPr lang="en-US" sz="1600" dirty="0"/>
              <a:t>['</a:t>
            </a:r>
            <a:r>
              <a:rPr lang="en-US" sz="1600" dirty="0" err="1"/>
              <a:t>country_rank</a:t>
            </a:r>
            <a:r>
              <a:rPr lang="en-US" sz="1600" dirty="0"/>
              <a:t>'].mode()[0])</a:t>
            </a: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E9573-5418-3F55-6307-BC16535F2D1A}"/>
              </a:ext>
            </a:extLst>
          </p:cNvPr>
          <p:cNvSpPr>
            <a:spLocks noGrp="1"/>
          </p:cNvSpPr>
          <p:nvPr>
            <p:ph type="title"/>
          </p:nvPr>
        </p:nvSpPr>
        <p:spPr/>
        <p:txBody>
          <a:bodyPr/>
          <a:lstStyle/>
          <a:p>
            <a:r>
              <a:rPr lang="en-US" dirty="0"/>
              <a:t>Continuation</a:t>
            </a:r>
          </a:p>
        </p:txBody>
      </p:sp>
      <p:sp>
        <p:nvSpPr>
          <p:cNvPr id="3" name="Content Placeholder 2">
            <a:extLst>
              <a:ext uri="{FF2B5EF4-FFF2-40B4-BE49-F238E27FC236}">
                <a16:creationId xmlns:a16="http://schemas.microsoft.com/office/drawing/2014/main" id="{B2F4CAEC-1923-40B2-292C-62F79DE76B16}"/>
              </a:ext>
            </a:extLst>
          </p:cNvPr>
          <p:cNvSpPr>
            <a:spLocks noGrp="1"/>
          </p:cNvSpPr>
          <p:nvPr>
            <p:ph idx="1"/>
          </p:nvPr>
        </p:nvSpPr>
        <p:spPr>
          <a:xfrm>
            <a:off x="1942415" y="1382486"/>
            <a:ext cx="6591985" cy="4528736"/>
          </a:xfrm>
        </p:spPr>
        <p:txBody>
          <a:bodyPr>
            <a:normAutofit/>
          </a:bodyPr>
          <a:lstStyle/>
          <a:p>
            <a:r>
              <a:rPr lang="en-US" b="1" dirty="0"/>
              <a:t>Converted created date column data types to </a:t>
            </a:r>
            <a:r>
              <a:rPr lang="en-US" b="1" dirty="0" err="1"/>
              <a:t>date_time</a:t>
            </a:r>
            <a:endParaRPr lang="en-US" b="1" dirty="0"/>
          </a:p>
          <a:p>
            <a:r>
              <a:rPr lang="en-US" dirty="0"/>
              <a:t>Code Snippet</a:t>
            </a:r>
          </a:p>
          <a:p>
            <a:r>
              <a:rPr lang="en-US" dirty="0" err="1"/>
              <a:t>df</a:t>
            </a:r>
            <a:r>
              <a:rPr lang="en-US" dirty="0"/>
              <a:t>["</a:t>
            </a:r>
            <a:r>
              <a:rPr lang="en-US" dirty="0" err="1"/>
              <a:t>created_date</a:t>
            </a:r>
            <a:r>
              <a:rPr lang="en-US" dirty="0"/>
              <a:t>"]=</a:t>
            </a:r>
            <a:r>
              <a:rPr lang="en-US" dirty="0" err="1"/>
              <a:t>pd.to_datetime</a:t>
            </a:r>
            <a:r>
              <a:rPr lang="en-US" dirty="0"/>
              <a:t>(</a:t>
            </a:r>
            <a:r>
              <a:rPr lang="en-US" dirty="0" err="1"/>
              <a:t>df</a:t>
            </a:r>
            <a:r>
              <a:rPr lang="en-US" dirty="0"/>
              <a:t>["</a:t>
            </a:r>
            <a:r>
              <a:rPr lang="en-US" dirty="0" err="1"/>
              <a:t>created_date</a:t>
            </a:r>
            <a:r>
              <a:rPr lang="en-US" dirty="0"/>
              <a:t>"])</a:t>
            </a:r>
          </a:p>
          <a:p>
            <a:pPr marL="0" indent="0">
              <a:buNone/>
            </a:pPr>
            <a:r>
              <a:rPr lang="en-US" dirty="0"/>
              <a:t>• </a:t>
            </a:r>
            <a:r>
              <a:rPr lang="en-US" b="1" dirty="0"/>
              <a:t>Feature engineered the country column to get continents</a:t>
            </a:r>
          </a:p>
          <a:p>
            <a:r>
              <a:rPr lang="en-US" dirty="0"/>
              <a:t>Function to fill the continent column with the appropriate continent of the country</a:t>
            </a:r>
          </a:p>
          <a:p>
            <a:r>
              <a:rPr lang="en-US" dirty="0"/>
              <a:t>def result(Country): </a:t>
            </a:r>
          </a:p>
          <a:p>
            <a:r>
              <a:rPr lang="en-US" dirty="0"/>
              <a:t> if Country in Africa:    return 'Africa’ </a:t>
            </a:r>
          </a:p>
          <a:p>
            <a:endParaRPr lang="en-US" dirty="0"/>
          </a:p>
        </p:txBody>
      </p:sp>
    </p:spTree>
    <p:extLst>
      <p:ext uri="{BB962C8B-B14F-4D97-AF65-F5344CB8AC3E}">
        <p14:creationId xmlns:p14="http://schemas.microsoft.com/office/powerpoint/2010/main" val="1385597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C8D423-B40A-47B1-18DB-90305B0D6640}"/>
              </a:ext>
            </a:extLst>
          </p:cNvPr>
          <p:cNvSpPr>
            <a:spLocks noGrp="1"/>
          </p:cNvSpPr>
          <p:nvPr>
            <p:ph idx="1"/>
          </p:nvPr>
        </p:nvSpPr>
        <p:spPr>
          <a:xfrm>
            <a:off x="1328057" y="653143"/>
            <a:ext cx="6686777" cy="5421086"/>
          </a:xfrm>
        </p:spPr>
        <p:txBody>
          <a:bodyPr>
            <a:normAutofit/>
          </a:bodyPr>
          <a:lstStyle/>
          <a:p>
            <a:r>
              <a:rPr lang="en-US" dirty="0" err="1"/>
              <a:t>elif</a:t>
            </a:r>
            <a:r>
              <a:rPr lang="en-US" dirty="0"/>
              <a:t> Country in Europe:   </a:t>
            </a:r>
          </a:p>
          <a:p>
            <a:r>
              <a:rPr lang="en-US" dirty="0"/>
              <a:t> return 'Europe’  </a:t>
            </a:r>
          </a:p>
          <a:p>
            <a:r>
              <a:rPr lang="en-US" dirty="0" err="1"/>
              <a:t>elif</a:t>
            </a:r>
            <a:r>
              <a:rPr lang="en-US" dirty="0"/>
              <a:t> Country in Asia:   </a:t>
            </a:r>
          </a:p>
          <a:p>
            <a:r>
              <a:rPr lang="en-US" dirty="0"/>
              <a:t> return 'Asia’ </a:t>
            </a:r>
          </a:p>
          <a:p>
            <a:r>
              <a:rPr lang="en-US" dirty="0"/>
              <a:t> </a:t>
            </a:r>
            <a:r>
              <a:rPr lang="en-US" dirty="0" err="1"/>
              <a:t>elif</a:t>
            </a:r>
            <a:r>
              <a:rPr lang="en-US" dirty="0"/>
              <a:t> </a:t>
            </a:r>
            <a:r>
              <a:rPr lang="en-US" dirty="0" err="1"/>
              <a:t>North_America</a:t>
            </a:r>
            <a:r>
              <a:rPr lang="en-US" dirty="0"/>
              <a:t>:   </a:t>
            </a:r>
          </a:p>
          <a:p>
            <a:r>
              <a:rPr lang="en-US" dirty="0"/>
              <a:t> return '</a:t>
            </a:r>
            <a:r>
              <a:rPr lang="en-US" dirty="0" err="1"/>
              <a:t>North_America</a:t>
            </a:r>
            <a:r>
              <a:rPr lang="en-US" dirty="0"/>
              <a:t>’ </a:t>
            </a:r>
          </a:p>
          <a:p>
            <a:r>
              <a:rPr lang="en-US" dirty="0"/>
              <a:t> </a:t>
            </a:r>
            <a:r>
              <a:rPr lang="en-US" dirty="0" err="1"/>
              <a:t>elif</a:t>
            </a:r>
            <a:r>
              <a:rPr lang="en-US" dirty="0"/>
              <a:t> </a:t>
            </a:r>
            <a:r>
              <a:rPr lang="en-US" dirty="0" err="1"/>
              <a:t>South_America</a:t>
            </a:r>
            <a:r>
              <a:rPr lang="en-US" dirty="0"/>
              <a:t>:    </a:t>
            </a:r>
          </a:p>
          <a:p>
            <a:r>
              <a:rPr lang="en-US" dirty="0"/>
              <a:t>return '</a:t>
            </a:r>
            <a:r>
              <a:rPr lang="en-US" dirty="0" err="1"/>
              <a:t>South_America</a:t>
            </a:r>
            <a:r>
              <a:rPr lang="en-US" dirty="0"/>
              <a:t>’  </a:t>
            </a:r>
          </a:p>
          <a:p>
            <a:r>
              <a:rPr lang="en-US" dirty="0"/>
              <a:t>else:    </a:t>
            </a:r>
          </a:p>
          <a:p>
            <a:r>
              <a:rPr lang="en-US" dirty="0"/>
              <a:t>return '</a:t>
            </a:r>
            <a:r>
              <a:rPr lang="en-US" dirty="0" err="1"/>
              <a:t>Australia_and_Oceania</a:t>
            </a:r>
            <a:r>
              <a:rPr lang="en-US" dirty="0"/>
              <a:t>’</a:t>
            </a:r>
          </a:p>
          <a:p>
            <a:r>
              <a:rPr lang="en-US" dirty="0"/>
              <a:t># Applying the function into the </a:t>
            </a:r>
            <a:r>
              <a:rPr lang="en-US" dirty="0" err="1"/>
              <a:t>df</a:t>
            </a:r>
            <a:endParaRPr lang="en-US" dirty="0"/>
          </a:p>
          <a:p>
            <a:r>
              <a:rPr lang="en-US" dirty="0" err="1"/>
              <a:t>df</a:t>
            </a:r>
            <a:r>
              <a:rPr lang="en-US" dirty="0"/>
              <a:t>['continent'] = </a:t>
            </a:r>
            <a:r>
              <a:rPr lang="en-US" dirty="0" err="1"/>
              <a:t>df.Country.apply</a:t>
            </a:r>
            <a:r>
              <a:rPr lang="en-US" dirty="0"/>
              <a:t>(lambda x:result(x))</a:t>
            </a:r>
          </a:p>
          <a:p>
            <a:endParaRPr lang="en-US" sz="4900" dirty="0"/>
          </a:p>
          <a:p>
            <a:endParaRPr lang="en-US" dirty="0"/>
          </a:p>
        </p:txBody>
      </p:sp>
    </p:spTree>
    <p:extLst>
      <p:ext uri="{BB962C8B-B14F-4D97-AF65-F5344CB8AC3E}">
        <p14:creationId xmlns:p14="http://schemas.microsoft.com/office/powerpoint/2010/main" val="3011244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8219" y="510954"/>
            <a:ext cx="6571343" cy="587134"/>
          </a:xfrm>
        </p:spPr>
        <p:txBody>
          <a:bodyPr>
            <a:normAutofit fontScale="90000"/>
          </a:bodyPr>
          <a:lstStyle/>
          <a:p>
            <a:r>
              <a:rPr dirty="0"/>
              <a:t>Univariate Analysis</a:t>
            </a:r>
          </a:p>
        </p:txBody>
      </p:sp>
      <p:sp>
        <p:nvSpPr>
          <p:cNvPr id="3" name="Content Placeholder 2"/>
          <p:cNvSpPr>
            <a:spLocks noGrp="1"/>
          </p:cNvSpPr>
          <p:nvPr>
            <p:ph idx="1"/>
          </p:nvPr>
        </p:nvSpPr>
        <p:spPr>
          <a:xfrm>
            <a:off x="968829" y="1391655"/>
            <a:ext cx="7630885" cy="5270402"/>
          </a:xfrm>
        </p:spPr>
        <p:txBody>
          <a:bodyPr>
            <a:normAutofit/>
          </a:bodyPr>
          <a:lstStyle/>
          <a:p>
            <a:r>
              <a:rPr lang="en-US" b="1" dirty="0"/>
              <a:t>What category have the most activity?</a:t>
            </a:r>
            <a:endParaRPr lang="en-US" dirty="0"/>
          </a:p>
          <a:p>
            <a:r>
              <a:rPr lang="en-US" dirty="0"/>
              <a:t>This chart identifies the most dominant content category on YouTube. Entertainment is the most saturated or popular field.</a:t>
            </a:r>
          </a:p>
          <a:p>
            <a:endParaRPr lang="en-US" b="1" dirty="0"/>
          </a:p>
          <a:p>
            <a:endParaRPr dirty="0"/>
          </a:p>
        </p:txBody>
      </p:sp>
      <p:pic>
        <p:nvPicPr>
          <p:cNvPr id="5" name="Picture 4">
            <a:extLst>
              <a:ext uri="{FF2B5EF4-FFF2-40B4-BE49-F238E27FC236}">
                <a16:creationId xmlns:a16="http://schemas.microsoft.com/office/drawing/2014/main" id="{EB2F0B21-3382-C33D-E563-77D6C9FDD1C5}"/>
              </a:ext>
            </a:extLst>
          </p:cNvPr>
          <p:cNvPicPr>
            <a:picLocks noChangeAspect="1"/>
          </p:cNvPicPr>
          <p:nvPr/>
        </p:nvPicPr>
        <p:blipFill>
          <a:blip r:embed="rId2"/>
          <a:stretch>
            <a:fillRect/>
          </a:stretch>
        </p:blipFill>
        <p:spPr>
          <a:xfrm>
            <a:off x="1166584" y="2569029"/>
            <a:ext cx="6715125" cy="40930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C57A5-2BE8-A248-2065-A8AC0D5F8670}"/>
              </a:ext>
            </a:extLst>
          </p:cNvPr>
          <p:cNvSpPr>
            <a:spLocks noGrp="1"/>
          </p:cNvSpPr>
          <p:nvPr>
            <p:ph idx="1"/>
          </p:nvPr>
        </p:nvSpPr>
        <p:spPr>
          <a:xfrm>
            <a:off x="1186543" y="620486"/>
            <a:ext cx="7347857" cy="5943600"/>
          </a:xfrm>
        </p:spPr>
        <p:txBody>
          <a:bodyPr/>
          <a:lstStyle/>
          <a:p>
            <a:r>
              <a:rPr lang="en-US" b="1" dirty="0"/>
              <a:t>What Countries have the highest amount of YT activity?</a:t>
            </a:r>
          </a:p>
          <a:p>
            <a:r>
              <a:rPr lang="en-US" sz="1400" dirty="0"/>
              <a:t>The chart shows Distribution of YouTube channels across countries.</a:t>
            </a:r>
          </a:p>
          <a:p>
            <a:r>
              <a:rPr lang="en-US" sz="1400" dirty="0"/>
              <a:t>Highlights which countries host the largest number of YouTube creators. Countries like the USA, India, and Brazil often appear at the top, showing they contribute most to YouTube content creation globally.</a:t>
            </a:r>
          </a:p>
          <a:p>
            <a:endParaRPr lang="en-US" dirty="0"/>
          </a:p>
        </p:txBody>
      </p:sp>
      <p:pic>
        <p:nvPicPr>
          <p:cNvPr id="5" name="Picture 4">
            <a:extLst>
              <a:ext uri="{FF2B5EF4-FFF2-40B4-BE49-F238E27FC236}">
                <a16:creationId xmlns:a16="http://schemas.microsoft.com/office/drawing/2014/main" id="{13852AFA-1D42-59B3-65CB-74F381CE27AD}"/>
              </a:ext>
            </a:extLst>
          </p:cNvPr>
          <p:cNvPicPr>
            <a:picLocks noChangeAspect="1"/>
          </p:cNvPicPr>
          <p:nvPr/>
        </p:nvPicPr>
        <p:blipFill>
          <a:blip r:embed="rId2"/>
          <a:stretch>
            <a:fillRect/>
          </a:stretch>
        </p:blipFill>
        <p:spPr>
          <a:xfrm>
            <a:off x="1299482" y="2106385"/>
            <a:ext cx="6657975" cy="4343400"/>
          </a:xfrm>
          <a:prstGeom prst="rect">
            <a:avLst/>
          </a:prstGeom>
        </p:spPr>
      </p:pic>
    </p:spTree>
    <p:extLst>
      <p:ext uri="{BB962C8B-B14F-4D97-AF65-F5344CB8AC3E}">
        <p14:creationId xmlns:p14="http://schemas.microsoft.com/office/powerpoint/2010/main" val="1853077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C1196F-A77C-CCD0-3650-0F622D75F0EF}"/>
              </a:ext>
            </a:extLst>
          </p:cNvPr>
          <p:cNvSpPr>
            <a:spLocks noGrp="1"/>
          </p:cNvSpPr>
          <p:nvPr>
            <p:ph idx="1"/>
          </p:nvPr>
        </p:nvSpPr>
        <p:spPr>
          <a:xfrm>
            <a:off x="1360715" y="413657"/>
            <a:ext cx="7173686" cy="6291943"/>
          </a:xfrm>
        </p:spPr>
        <p:txBody>
          <a:bodyPr/>
          <a:lstStyle/>
          <a:p>
            <a:r>
              <a:rPr lang="en-US" b="1" dirty="0"/>
              <a:t>What continent have the highest amount of YT activity?</a:t>
            </a:r>
          </a:p>
          <a:p>
            <a:r>
              <a:rPr lang="en-US" dirty="0"/>
              <a:t>Interpretation:</a:t>
            </a:r>
          </a:p>
          <a:p>
            <a:r>
              <a:rPr lang="en-US" dirty="0"/>
              <a:t>Reveals global reach — e.g., North America and Asia tend to dominate, reflecting high internet penetration and content creation in these regions.</a:t>
            </a:r>
          </a:p>
          <a:p>
            <a:endParaRPr lang="en-US" dirty="0"/>
          </a:p>
        </p:txBody>
      </p:sp>
      <p:pic>
        <p:nvPicPr>
          <p:cNvPr id="5" name="Picture 4">
            <a:extLst>
              <a:ext uri="{FF2B5EF4-FFF2-40B4-BE49-F238E27FC236}">
                <a16:creationId xmlns:a16="http://schemas.microsoft.com/office/drawing/2014/main" id="{C0628B2C-F7FC-22D8-FC13-5278A5B80986}"/>
              </a:ext>
            </a:extLst>
          </p:cNvPr>
          <p:cNvPicPr>
            <a:picLocks noChangeAspect="1"/>
          </p:cNvPicPr>
          <p:nvPr/>
        </p:nvPicPr>
        <p:blipFill>
          <a:blip r:embed="rId2"/>
          <a:stretch>
            <a:fillRect/>
          </a:stretch>
        </p:blipFill>
        <p:spPr>
          <a:xfrm>
            <a:off x="1471612" y="2182586"/>
            <a:ext cx="6855959" cy="4343400"/>
          </a:xfrm>
          <a:prstGeom prst="rect">
            <a:avLst/>
          </a:prstGeom>
        </p:spPr>
      </p:pic>
    </p:spTree>
    <p:extLst>
      <p:ext uri="{BB962C8B-B14F-4D97-AF65-F5344CB8AC3E}">
        <p14:creationId xmlns:p14="http://schemas.microsoft.com/office/powerpoint/2010/main" val="299849541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2426</TotalTime>
  <Words>1138</Words>
  <Application>Microsoft Office PowerPoint</Application>
  <PresentationFormat>On-screen Show (4:3)</PresentationFormat>
  <Paragraphs>130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Century Gothic</vt:lpstr>
      <vt:lpstr>Wingdings 3</vt:lpstr>
      <vt:lpstr>Wisp</vt:lpstr>
      <vt:lpstr>YouTube Global Statistics Analysis</vt:lpstr>
      <vt:lpstr>Introduction</vt:lpstr>
      <vt:lpstr>Dataset Overview</vt:lpstr>
      <vt:lpstr>Data Preparation</vt:lpstr>
      <vt:lpstr>Continuation</vt:lpstr>
      <vt:lpstr>PowerPoint Presentation</vt:lpstr>
      <vt:lpstr>Univariate Analysis</vt:lpstr>
      <vt:lpstr>PowerPoint Presentation</vt:lpstr>
      <vt:lpstr>PowerPoint Presentation</vt:lpstr>
      <vt:lpstr>PowerPoint Presentation</vt:lpstr>
      <vt:lpstr>PowerPoint Presentation</vt:lpstr>
      <vt:lpstr>PowerPoint Presentation</vt:lpstr>
      <vt:lpstr>Bivariate Analysis:</vt:lpstr>
      <vt:lpstr>PowerPoint Presentation</vt:lpstr>
      <vt:lpstr>PowerPoint Presentation</vt:lpstr>
      <vt:lpstr>PowerPoint Presentation</vt:lpstr>
      <vt:lpstr>PowerPoint Presentation</vt:lpstr>
      <vt:lpstr>Multivariate Analysis:  </vt:lpstr>
      <vt:lpstr>PowerPoint Presentation</vt:lpstr>
      <vt:lpstr>PowerPoint Presentation</vt:lpstr>
      <vt:lpstr>Key Takeaways</vt:lpstr>
      <vt:lpstr>Recommendations</vt:lpstr>
      <vt:lpstr>Contact Information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USER</dc:creator>
  <cp:keywords/>
  <dc:description>generated using python-pptx</dc:description>
  <cp:lastModifiedBy>Mercy Mburu</cp:lastModifiedBy>
  <cp:revision>13</cp:revision>
  <dcterms:created xsi:type="dcterms:W3CDTF">2013-01-27T09:14:16Z</dcterms:created>
  <dcterms:modified xsi:type="dcterms:W3CDTF">2025-10-20T01:39:18Z</dcterms:modified>
  <cp:category/>
</cp:coreProperties>
</file>