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Urbanist Medium"/>
      <p:regular r:id="rId21"/>
      <p:bold r:id="rId22"/>
      <p:italic r:id="rId23"/>
      <p:boldItalic r:id="rId24"/>
    </p:embeddedFont>
    <p:embeddedFont>
      <p:font typeface="Urbanist SemiBold"/>
      <p:regular r:id="rId25"/>
      <p:bold r:id="rId26"/>
      <p:italic r:id="rId27"/>
      <p:boldItalic r:id="rId28"/>
    </p:embeddedFont>
    <p:embeddedFont>
      <p:font typeface="Urbanist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rbanistMedium-bold.fntdata"/><Relationship Id="rId21" Type="http://schemas.openxmlformats.org/officeDocument/2006/relationships/font" Target="fonts/UrbanistMedium-regular.fntdata"/><Relationship Id="rId24" Type="http://schemas.openxmlformats.org/officeDocument/2006/relationships/font" Target="fonts/UrbanistMedium-boldItalic.fntdata"/><Relationship Id="rId23" Type="http://schemas.openxmlformats.org/officeDocument/2006/relationships/font" Target="fonts/Urbanist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UrbanistSemiBold-bold.fntdata"/><Relationship Id="rId25" Type="http://schemas.openxmlformats.org/officeDocument/2006/relationships/font" Target="fonts/UrbanistSemiBold-regular.fntdata"/><Relationship Id="rId28" Type="http://schemas.openxmlformats.org/officeDocument/2006/relationships/font" Target="fonts/UrbanistSemiBold-boldItalic.fntdata"/><Relationship Id="rId27" Type="http://schemas.openxmlformats.org/officeDocument/2006/relationships/font" Target="fonts/Urbanis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rbanis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rbanist-italic.fntdata"/><Relationship Id="rId30" Type="http://schemas.openxmlformats.org/officeDocument/2006/relationships/font" Target="fonts/Urbanist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Urbanist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622158a2a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622158a2a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22158a2a2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22158a2a2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622158a2a2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622158a2a2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622158a2a2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622158a2a2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622158a2a2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622158a2a2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22158a2a2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622158a2a2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622158a2a2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622158a2a2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22158a2a2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622158a2a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622158a2a2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622158a2a2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622158a2a2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622158a2a2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622158a2a2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622158a2a2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622158a2a2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622158a2a2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622158a2a2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622158a2a2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622158a2a2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622158a2a2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622158a2a2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622158a2a2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4" name="Google Shape;84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8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8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8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13" name="Google Shape;113;p18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8" name="Google Shape;118;p18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19" name="Google Shape;119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49" name="Google Shape;149;p20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0" name="Google Shape;150;p20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2" name="Google Shape;152;p20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3" name="Google Shape;153;p20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5" name="Google Shape;155;p20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6" name="Google Shape;156;p20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8" name="Google Shape;158;p20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9" name="Google Shape;159;p20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1" name="Google Shape;161;p20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62" name="Google Shape;162;p20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64" name="Google Shape;164;p2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74" name="Google Shape;174;p2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81" name="Google Shape;181;p22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84" name="Google Shape;184;p2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2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6" name="Google Shape;186;p22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87" name="Google Shape;187;p22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0" name="Google Shape;190;p22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1" name="Google Shape;191;p22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22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4" name="Google Shape;194;p22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5" name="Google Shape;195;p22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8" name="Google Shape;198;p22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9" name="Google Shape;199;p22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202" name="Google Shape;202;p2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206" name="Google Shape;206;p23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12" name="Google Shape;212;p2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3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9" name="Google Shape;219;p24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220" name="Google Shape;220;p24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225" name="Google Shape;225;p2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2" name="Google Shape;232;p25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25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25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8" name="Google Shape;238;p25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39" name="Google Shape;239;p25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1" name="Google Shape;241;p2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" name="Google Shape;242;p25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243" name="Google Shape;243;p25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5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" name="Google Shape;245;p2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2" name="Google Shape;252;p2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6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6" name="Google Shape;256;p26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26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5" name="Google Shape;265;p2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1" name="Google Shape;271;p2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2" name="Google Shape;272;p2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3" name="Google Shape;273;p27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4" name="Google Shape;274;p27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9" name="Google Shape;279;p27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0" name="Google Shape;280;p27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1" name="Google Shape;281;p27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27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27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27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2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1" name="Google Shape;291;p28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8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3" name="Google Shape;293;p28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4" name="Google Shape;294;p28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5" name="Google Shape;295;p2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8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97" name="Google Shape;297;p28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8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1" name="Google Shape;301;p2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07" name="Google Shape;307;p2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9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2" name="Google Shape;312;p29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9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16" name="Google Shape;316;p29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317" name="Google Shape;317;p29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9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9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0" name="Google Shape;320;p29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21" name="Google Shape;321;p29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29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29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4" name="Google Shape;324;p29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31" name="Google Shape;331;p2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35" name="Google Shape;335;p30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36" name="Google Shape;336;p30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37" name="Google Shape;337;p30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38" name="Google Shape;338;p30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9" name="Google Shape;339;p30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40" name="Google Shape;340;p30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41" name="Google Shape;341;p30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42" name="Google Shape;342;p30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43" name="Google Shape;343;p3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0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" name="Google Shape;345;p30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6" name="Google Shape;346;p30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8" name="Google Shape;348;p30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2" name="Google Shape;352;p30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3" name="Google Shape;353;p30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4" name="Google Shape;354;p30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6" name="Google Shape;356;p30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7" name="Google Shape;357;p30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8" name="Google Shape;358;p30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59" name="Google Shape;359;p3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3" name="Google Shape;363;p31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4" name="Google Shape;364;p31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65" name="Google Shape;365;p3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8" name="Google Shape;368;p31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2" name="Google Shape;372;p31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73" name="Google Shape;373;p31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5" name="Google Shape;375;p31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6" name="Google Shape;376;p31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7" name="Google Shape;377;p31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0" name="Google Shape;38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9" name="Google Shape;389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9" name="Google Shape;399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9" name="Google Shape;409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8" name="Google Shape;418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4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4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4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4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5" name="Google Shape;435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8" name="Google Shape;438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0" name="Google Shape;440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5" name="Google Shape;445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8" name="Google Shape;448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1" name="Google Shape;4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2" name="Google Shape;452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3" name="Google Shape;453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6" name="Google Shape;456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1" name="Google Shape;4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2" name="Google Shape;4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3" name="Google Shape;4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4" name="Google Shape;4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5" name="Google Shape;475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13.png"/><Relationship Id="rId10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1.jpg"/><Relationship Id="rId5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1.jpg"/><Relationship Id="rId5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/>
          <p:nvPr/>
        </p:nvSpPr>
        <p:spPr>
          <a:xfrm>
            <a:off x="228600" y="4113375"/>
            <a:ext cx="1399200" cy="47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83" name="Google Shape;483;p53"/>
          <p:cNvSpPr/>
          <p:nvPr/>
        </p:nvSpPr>
        <p:spPr>
          <a:xfrm>
            <a:off x="1719175" y="4113375"/>
            <a:ext cx="1399200" cy="47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84" name="Google Shape;484;p53"/>
          <p:cNvSpPr txBox="1"/>
          <p:nvPr>
            <p:ph type="title"/>
          </p:nvPr>
        </p:nvSpPr>
        <p:spPr>
          <a:xfrm>
            <a:off x="228600" y="228600"/>
            <a:ext cx="74001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Project NLP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Business Case: Automated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Reviews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53"/>
          <p:cNvSpPr txBox="1"/>
          <p:nvPr>
            <p:ph idx="1" type="subTitle"/>
          </p:nvPr>
        </p:nvSpPr>
        <p:spPr>
          <a:xfrm>
            <a:off x="228600" y="1738950"/>
            <a:ext cx="6369900" cy="2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“Your next favorite product... already sorted, summarized, and served.”</a:t>
            </a:r>
            <a:endParaRPr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486" name="Google Shape;486;p53"/>
          <p:cNvSpPr txBox="1"/>
          <p:nvPr>
            <p:ph idx="5" type="subTitle"/>
          </p:nvPr>
        </p:nvSpPr>
        <p:spPr>
          <a:xfrm>
            <a:off x="297075" y="4175900"/>
            <a:ext cx="1264800" cy="3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Baggiyam</a:t>
            </a:r>
            <a:r>
              <a:rPr lang="en"/>
              <a:t> Shanmuga</a:t>
            </a:r>
            <a:r>
              <a:rPr lang="en"/>
              <a:t>m</a:t>
            </a:r>
            <a:endParaRPr/>
          </a:p>
        </p:txBody>
      </p:sp>
      <p:sp>
        <p:nvSpPr>
          <p:cNvPr id="487" name="Google Shape;487;p53"/>
          <p:cNvSpPr txBox="1"/>
          <p:nvPr>
            <p:ph idx="6" type="subTitle"/>
          </p:nvPr>
        </p:nvSpPr>
        <p:spPr>
          <a:xfrm>
            <a:off x="1786375" y="4175900"/>
            <a:ext cx="12648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</a:t>
            </a:r>
            <a:endParaRPr/>
          </a:p>
        </p:txBody>
      </p:sp>
      <p:sp>
        <p:nvSpPr>
          <p:cNvPr id="488" name="Google Shape;488;p53"/>
          <p:cNvSpPr/>
          <p:nvPr/>
        </p:nvSpPr>
        <p:spPr>
          <a:xfrm>
            <a:off x="3209750" y="4128800"/>
            <a:ext cx="1399200" cy="47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89" name="Google Shape;489;p53"/>
          <p:cNvSpPr txBox="1"/>
          <p:nvPr>
            <p:ph idx="6" type="subTitle"/>
          </p:nvPr>
        </p:nvSpPr>
        <p:spPr>
          <a:xfrm>
            <a:off x="3296250" y="4183875"/>
            <a:ext cx="12648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Jean-Denis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2"/>
          <p:cNvSpPr txBox="1"/>
          <p:nvPr>
            <p:ph type="title"/>
          </p:nvPr>
        </p:nvSpPr>
        <p:spPr>
          <a:xfrm>
            <a:off x="228600" y="290450"/>
            <a:ext cx="8745000" cy="917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2a - Product Clustering (ST + UMAP + </a:t>
            </a:r>
            <a:r>
              <a:rPr lang="en" sz="2800"/>
              <a:t>BERTopic</a:t>
            </a:r>
            <a:r>
              <a:rPr lang="en" sz="2800"/>
              <a:t>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64" name="Google Shape;564;p62"/>
          <p:cNvSpPr txBox="1"/>
          <p:nvPr>
            <p:ph idx="1" type="subTitle"/>
          </p:nvPr>
        </p:nvSpPr>
        <p:spPr>
          <a:xfrm>
            <a:off x="149950" y="2115600"/>
            <a:ext cx="3412800" cy="256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Key Outcomes: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Discovered </a:t>
            </a:r>
            <a:r>
              <a:rPr lang="en" sz="1200">
                <a:solidFill>
                  <a:schemeClr val="dk2"/>
                </a:solidFill>
              </a:rPr>
              <a:t>cohe</a:t>
            </a:r>
            <a:r>
              <a:rPr lang="en" sz="1200">
                <a:solidFill>
                  <a:schemeClr val="dk2"/>
                </a:solidFill>
              </a:rPr>
              <a:t>rent product groupings from review semantic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These </a:t>
            </a:r>
            <a:r>
              <a:rPr b="1" lang="en" sz="1200">
                <a:solidFill>
                  <a:srgbClr val="FFD966"/>
                </a:solidFill>
              </a:rPr>
              <a:t>tags </a:t>
            </a:r>
            <a:r>
              <a:rPr lang="en" sz="1200">
                <a:solidFill>
                  <a:schemeClr val="dk2"/>
                </a:solidFill>
              </a:rPr>
              <a:t>enrich product metadata and were reused in summary prompts to GPT-4o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Evaluation: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UMAP visual inspection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Intertopic Distance Map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Heuristic-based cluster labeling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65" name="Google Shape;565;p62"/>
          <p:cNvSpPr txBox="1"/>
          <p:nvPr>
            <p:ph idx="1" type="subTitle"/>
          </p:nvPr>
        </p:nvSpPr>
        <p:spPr>
          <a:xfrm>
            <a:off x="149950" y="1140950"/>
            <a:ext cx="2913300" cy="8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Clusters discovered: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More than </a:t>
            </a:r>
            <a:r>
              <a:rPr b="1" lang="en" sz="1200">
                <a:solidFill>
                  <a:srgbClr val="FFD966"/>
                </a:solidFill>
              </a:rPr>
              <a:t>200</a:t>
            </a:r>
            <a:r>
              <a:rPr b="1" lang="en" sz="1200">
                <a:solidFill>
                  <a:schemeClr val="dk2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by measured with Intertopic Distance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Reduced to </a:t>
            </a:r>
            <a:r>
              <a:rPr b="1" lang="en" sz="1200">
                <a:solidFill>
                  <a:srgbClr val="FFD966"/>
                </a:solidFill>
              </a:rPr>
              <a:t>6</a:t>
            </a:r>
            <a:r>
              <a:rPr lang="en" sz="1200">
                <a:solidFill>
                  <a:schemeClr val="dk2"/>
                </a:solidFill>
              </a:rPr>
              <a:t> with TF-IDF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566" name="Google Shape;56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675" y="802448"/>
            <a:ext cx="1647025" cy="17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825" y="802448"/>
            <a:ext cx="2353800" cy="392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6800" y="3472837"/>
            <a:ext cx="1180911" cy="4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5208" y="2634648"/>
            <a:ext cx="1180912" cy="49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794" y="2634648"/>
            <a:ext cx="1180912" cy="49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5208" y="3473036"/>
            <a:ext cx="1180912" cy="4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6800" y="4311421"/>
            <a:ext cx="1180912" cy="49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96030" y="4311421"/>
            <a:ext cx="1180912" cy="49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"/>
          <p:cNvSpPr txBox="1"/>
          <p:nvPr>
            <p:ph type="title"/>
          </p:nvPr>
        </p:nvSpPr>
        <p:spPr>
          <a:xfrm>
            <a:off x="228600" y="290450"/>
            <a:ext cx="8745000" cy="917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2a - Product Clustering (</a:t>
            </a:r>
            <a:r>
              <a:rPr lang="en" sz="2800"/>
              <a:t>ST + UMAP + BERTopic</a:t>
            </a:r>
            <a:r>
              <a:rPr lang="en" sz="2800"/>
              <a:t>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579" name="Google Shape;57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75" y="999834"/>
            <a:ext cx="3595475" cy="113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00" y="2301923"/>
            <a:ext cx="3916516" cy="2331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3"/>
          <p:cNvSpPr txBox="1"/>
          <p:nvPr>
            <p:ph idx="1" type="subTitle"/>
          </p:nvPr>
        </p:nvSpPr>
        <p:spPr>
          <a:xfrm>
            <a:off x="409663" y="999813"/>
            <a:ext cx="3554400" cy="8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BERTopic fined tuned to reduced number of clusters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More than </a:t>
            </a:r>
            <a:r>
              <a:rPr b="1" lang="en" sz="1200">
                <a:solidFill>
                  <a:srgbClr val="FFD966"/>
                </a:solidFill>
              </a:rPr>
              <a:t>200</a:t>
            </a:r>
            <a:r>
              <a:rPr b="1" lang="en" sz="1200">
                <a:solidFill>
                  <a:schemeClr val="dk2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by measured with Intertopic Distance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Reduced to </a:t>
            </a:r>
            <a:r>
              <a:rPr b="1" lang="en" sz="1200">
                <a:solidFill>
                  <a:srgbClr val="FFD966"/>
                </a:solidFill>
              </a:rPr>
              <a:t>6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Heuristic-based cluster labeling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582" name="Google Shape;582;p63"/>
          <p:cNvGrpSpPr/>
          <p:nvPr/>
        </p:nvGrpSpPr>
        <p:grpSpPr>
          <a:xfrm>
            <a:off x="4462875" y="2224525"/>
            <a:ext cx="4452525" cy="2288108"/>
            <a:chOff x="4462875" y="2224525"/>
            <a:chExt cx="4452525" cy="2288108"/>
          </a:xfrm>
        </p:grpSpPr>
        <p:pic>
          <p:nvPicPr>
            <p:cNvPr id="583" name="Google Shape;583;p63"/>
            <p:cNvPicPr preferRelativeResize="0"/>
            <p:nvPr/>
          </p:nvPicPr>
          <p:blipFill rotWithShape="1">
            <a:blip r:embed="rId5">
              <a:alphaModFix/>
            </a:blip>
            <a:srcRect b="29453" l="0" r="0" t="0"/>
            <a:stretch/>
          </p:blipFill>
          <p:spPr>
            <a:xfrm>
              <a:off x="4462875" y="2224525"/>
              <a:ext cx="4452525" cy="22881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63"/>
            <p:cNvSpPr/>
            <p:nvPr/>
          </p:nvSpPr>
          <p:spPr>
            <a:xfrm>
              <a:off x="6684975" y="3436875"/>
              <a:ext cx="2170800" cy="101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4"/>
          <p:cNvSpPr txBox="1"/>
          <p:nvPr>
            <p:ph type="title"/>
          </p:nvPr>
        </p:nvSpPr>
        <p:spPr>
          <a:xfrm>
            <a:off x="228600" y="290450"/>
            <a:ext cx="8745000" cy="1283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3 - </a:t>
            </a:r>
            <a:r>
              <a:rPr lang="en" sz="2800"/>
              <a:t>GPT 4o Generative AI Summarization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90" name="Google Shape;590;p64"/>
          <p:cNvSpPr txBox="1"/>
          <p:nvPr>
            <p:ph idx="1" type="subTitle"/>
          </p:nvPr>
        </p:nvSpPr>
        <p:spPr>
          <a:xfrm>
            <a:off x="3379500" y="2178525"/>
            <a:ext cx="5535900" cy="214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Create clear summaries of product reviews per category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Grouped reviews by product &amp; cluster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Collected average rating, representative samples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Prompted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GPT-4o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to output structured summaries in JSON format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5"/>
          <p:cNvSpPr txBox="1"/>
          <p:nvPr>
            <p:ph type="title"/>
          </p:nvPr>
        </p:nvSpPr>
        <p:spPr>
          <a:xfrm>
            <a:off x="228600" y="290450"/>
            <a:ext cx="8745000" cy="1283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Model 3 - GPT 4o Generative AI Summarization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96" name="Google Shape;596;p65"/>
          <p:cNvSpPr txBox="1"/>
          <p:nvPr>
            <p:ph idx="1" type="subTitle"/>
          </p:nvPr>
        </p:nvSpPr>
        <p:spPr>
          <a:xfrm>
            <a:off x="165675" y="1447100"/>
            <a:ext cx="3257700" cy="279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Generated readable summaries &lt;20 words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JSON outputs structured as: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Summary text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Top product(s) (with tag, image, rating)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Worst product(s)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Strengths: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Captures user voice in a digestible format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Easy to plug into UI or reports</a:t>
            </a:r>
            <a:endParaRPr sz="1200"/>
          </a:p>
        </p:txBody>
      </p:sp>
      <p:pic>
        <p:nvPicPr>
          <p:cNvPr id="597" name="Google Shape;5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350" y="797600"/>
            <a:ext cx="3553020" cy="35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425" y="1753825"/>
            <a:ext cx="2211174" cy="2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/>
          <p:nvPr/>
        </p:nvSpPr>
        <p:spPr>
          <a:xfrm>
            <a:off x="228609" y="1583400"/>
            <a:ext cx="2101200" cy="13596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604" name="Google Shape;604;p66"/>
          <p:cNvGrpSpPr/>
          <p:nvPr/>
        </p:nvGrpSpPr>
        <p:grpSpPr>
          <a:xfrm rot="-5400000">
            <a:off x="2012115" y="1725986"/>
            <a:ext cx="204654" cy="205433"/>
            <a:chOff x="259788" y="1923155"/>
            <a:chExt cx="409800" cy="409800"/>
          </a:xfrm>
        </p:grpSpPr>
        <p:sp>
          <p:nvSpPr>
            <p:cNvPr id="605" name="Google Shape;605;p66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606" name="Google Shape;606;p66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607" name="Google Shape;607;p66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66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09" name="Google Shape;609;p66"/>
          <p:cNvSpPr/>
          <p:nvPr/>
        </p:nvSpPr>
        <p:spPr>
          <a:xfrm>
            <a:off x="2422036" y="1583400"/>
            <a:ext cx="2101200" cy="13596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610" name="Google Shape;610;p66"/>
          <p:cNvGrpSpPr/>
          <p:nvPr/>
        </p:nvGrpSpPr>
        <p:grpSpPr>
          <a:xfrm rot="-5400000">
            <a:off x="4205542" y="1725986"/>
            <a:ext cx="204654" cy="205433"/>
            <a:chOff x="259788" y="1923155"/>
            <a:chExt cx="409800" cy="409800"/>
          </a:xfrm>
        </p:grpSpPr>
        <p:sp>
          <p:nvSpPr>
            <p:cNvPr id="611" name="Google Shape;611;p66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612" name="Google Shape;612;p66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613" name="Google Shape;613;p66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66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5" name="Google Shape;615;p66"/>
          <p:cNvSpPr/>
          <p:nvPr/>
        </p:nvSpPr>
        <p:spPr>
          <a:xfrm>
            <a:off x="6813635" y="1583400"/>
            <a:ext cx="2093100" cy="13596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616" name="Google Shape;616;p66"/>
          <p:cNvGrpSpPr/>
          <p:nvPr/>
        </p:nvGrpSpPr>
        <p:grpSpPr>
          <a:xfrm rot="-5400000">
            <a:off x="8589916" y="1726375"/>
            <a:ext cx="204654" cy="204654"/>
            <a:chOff x="259788" y="1923155"/>
            <a:chExt cx="409800" cy="409800"/>
          </a:xfrm>
        </p:grpSpPr>
        <p:sp>
          <p:nvSpPr>
            <p:cNvPr id="617" name="Google Shape;617;p66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618" name="Google Shape;618;p66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619" name="Google Shape;619;p66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66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21" name="Google Shape;621;p66"/>
          <p:cNvSpPr/>
          <p:nvPr/>
        </p:nvSpPr>
        <p:spPr>
          <a:xfrm>
            <a:off x="4615424" y="1583400"/>
            <a:ext cx="2101200" cy="13596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622" name="Google Shape;622;p66"/>
          <p:cNvGrpSpPr/>
          <p:nvPr/>
        </p:nvGrpSpPr>
        <p:grpSpPr>
          <a:xfrm rot="-5400000">
            <a:off x="6398930" y="1725986"/>
            <a:ext cx="204654" cy="205433"/>
            <a:chOff x="259788" y="1923155"/>
            <a:chExt cx="409800" cy="409800"/>
          </a:xfrm>
        </p:grpSpPr>
        <p:sp>
          <p:nvSpPr>
            <p:cNvPr id="623" name="Google Shape;623;p66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624" name="Google Shape;624;p66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625" name="Google Shape;625;p66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66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27" name="Google Shape;627;p66"/>
          <p:cNvSpPr txBox="1"/>
          <p:nvPr>
            <p:ph idx="19" type="title"/>
          </p:nvPr>
        </p:nvSpPr>
        <p:spPr>
          <a:xfrm>
            <a:off x="228600" y="613525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outcome</a:t>
            </a:r>
            <a:endParaRPr/>
          </a:p>
        </p:txBody>
      </p:sp>
      <p:sp>
        <p:nvSpPr>
          <p:cNvPr id="628" name="Google Shape;628;p66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9" name="Google Shape;629;p66"/>
          <p:cNvSpPr txBox="1"/>
          <p:nvPr>
            <p:ph idx="5" type="subTitle"/>
          </p:nvPr>
        </p:nvSpPr>
        <p:spPr>
          <a:xfrm>
            <a:off x="355225" y="2116575"/>
            <a:ext cx="1974600" cy="441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Cleaned and labeled review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0" name="Google Shape;630;p66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1" name="Google Shape;631;p66"/>
          <p:cNvSpPr txBox="1"/>
          <p:nvPr>
            <p:ph idx="8" type="subTitle"/>
          </p:nvPr>
        </p:nvSpPr>
        <p:spPr>
          <a:xfrm>
            <a:off x="2487000" y="2068575"/>
            <a:ext cx="21012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Classified with 95.29% accuracy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2" name="Google Shape;632;p66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3" name="Google Shape;633;p66"/>
          <p:cNvSpPr txBox="1"/>
          <p:nvPr>
            <p:ph idx="14" type="subTitle"/>
          </p:nvPr>
        </p:nvSpPr>
        <p:spPr>
          <a:xfrm>
            <a:off x="4777950" y="1995475"/>
            <a:ext cx="19746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Products clustered into </a:t>
            </a:r>
            <a:r>
              <a:rPr b="1"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11 </a:t>
            </a:r>
            <a:r>
              <a:rPr lang="en" sz="1100">
                <a:solidFill>
                  <a:schemeClr val="lt1"/>
                </a:solidFill>
              </a:rPr>
              <a:t>semantic categories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4" name="Google Shape;634;p66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5" name="Google Shape;635;p66"/>
          <p:cNvSpPr txBox="1"/>
          <p:nvPr>
            <p:ph idx="17" type="subTitle"/>
          </p:nvPr>
        </p:nvSpPr>
        <p:spPr>
          <a:xfrm>
            <a:off x="7007275" y="1995475"/>
            <a:ext cx="19746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GPT-generated summaries + product 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6" name="Google Shape;636;p66"/>
          <p:cNvSpPr/>
          <p:nvPr/>
        </p:nvSpPr>
        <p:spPr>
          <a:xfrm>
            <a:off x="4805863" y="2532775"/>
            <a:ext cx="1790100" cy="338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🏅</a:t>
            </a:r>
            <a:r>
              <a:rPr b="1" lang="en" sz="9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Sub-clusterization to 6 ‘tag’</a:t>
            </a:r>
            <a:endParaRPr b="1" sz="11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7"/>
          <p:cNvSpPr txBox="1"/>
          <p:nvPr>
            <p:ph type="title"/>
          </p:nvPr>
        </p:nvSpPr>
        <p:spPr>
          <a:xfrm>
            <a:off x="228600" y="290450"/>
            <a:ext cx="3655800" cy="81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2" name="Google Shape;642;p67"/>
          <p:cNvSpPr/>
          <p:nvPr/>
        </p:nvSpPr>
        <p:spPr>
          <a:xfrm>
            <a:off x="228600" y="3299625"/>
            <a:ext cx="84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7"/>
          <p:cNvSpPr/>
          <p:nvPr/>
        </p:nvSpPr>
        <p:spPr>
          <a:xfrm>
            <a:off x="6080700" y="2888275"/>
            <a:ext cx="2835000" cy="1564500"/>
          </a:xfrm>
          <a:prstGeom prst="roundRect">
            <a:avLst>
              <a:gd fmla="val 1230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44" name="Google Shape;644;p67"/>
          <p:cNvSpPr txBox="1"/>
          <p:nvPr/>
        </p:nvSpPr>
        <p:spPr>
          <a:xfrm>
            <a:off x="6309300" y="3096325"/>
            <a:ext cx="25992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Thank you</a:t>
            </a:r>
            <a:endParaRPr sz="1800">
              <a:solidFill>
                <a:schemeClr val="accent3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Let’s </a:t>
            </a:r>
            <a:r>
              <a:rPr lang="en"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talk</a:t>
            </a:r>
            <a:endParaRPr sz="12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494" name="Google Shape;494;p54"/>
          <p:cNvPicPr preferRelativeResize="0"/>
          <p:nvPr/>
        </p:nvPicPr>
        <p:blipFill rotWithShape="1">
          <a:blip r:embed="rId3">
            <a:alphaModFix/>
          </a:blip>
          <a:srcRect b="50283" l="35228" r="7527" t="-4323"/>
          <a:stretch/>
        </p:blipFill>
        <p:spPr>
          <a:xfrm>
            <a:off x="4618950" y="2158000"/>
            <a:ext cx="4298100" cy="2282700"/>
          </a:xfrm>
          <a:prstGeom prst="roundRect">
            <a:avLst>
              <a:gd fmla="val 6189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he edges of black plates against a black background. " id="495" name="Google Shape;495;p54"/>
          <p:cNvPicPr preferRelativeResize="0"/>
          <p:nvPr/>
        </p:nvPicPr>
        <p:blipFill rotWithShape="1">
          <a:blip r:embed="rId4">
            <a:alphaModFix/>
          </a:blip>
          <a:srcRect b="2361" l="19958" r="17041" t="24539"/>
          <a:stretch/>
        </p:blipFill>
        <p:spPr>
          <a:xfrm>
            <a:off x="4618950" y="737775"/>
            <a:ext cx="2068800" cy="1350300"/>
          </a:xfrm>
          <a:prstGeom prst="roundRect">
            <a:avLst>
              <a:gd fmla="val 8809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Faint shadows in near total darkness. " id="496" name="Google Shape;496;p54"/>
          <p:cNvPicPr preferRelativeResize="0"/>
          <p:nvPr/>
        </p:nvPicPr>
        <p:blipFill rotWithShape="1">
          <a:blip r:embed="rId5">
            <a:alphaModFix/>
          </a:blip>
          <a:srcRect b="35140" l="0" r="15297" t="35140"/>
          <a:stretch/>
        </p:blipFill>
        <p:spPr>
          <a:xfrm>
            <a:off x="6752225" y="737775"/>
            <a:ext cx="2164800" cy="1350300"/>
          </a:xfrm>
          <a:prstGeom prst="roundRect">
            <a:avLst>
              <a:gd fmla="val 8765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7" name="Google Shape;497;p54"/>
          <p:cNvSpPr txBox="1"/>
          <p:nvPr>
            <p:ph type="title"/>
          </p:nvPr>
        </p:nvSpPr>
        <p:spPr>
          <a:xfrm>
            <a:off x="228600" y="689725"/>
            <a:ext cx="3848400" cy="2224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Imagine if you could read thousands of Amazon reviews in seconds.</a:t>
            </a:r>
            <a:br>
              <a:rPr lang="en"/>
            </a:br>
            <a:r>
              <a:rPr lang="en"/>
              <a:t> Now you can.</a:t>
            </a:r>
            <a:endParaRPr/>
          </a:p>
        </p:txBody>
      </p:sp>
      <p:sp>
        <p:nvSpPr>
          <p:cNvPr id="498" name="Google Shape;498;p54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99" name="Google Shape;499;p54"/>
          <p:cNvSpPr txBox="1"/>
          <p:nvPr>
            <p:ph idx="1" type="body"/>
          </p:nvPr>
        </p:nvSpPr>
        <p:spPr>
          <a:xfrm>
            <a:off x="228600" y="3231100"/>
            <a:ext cx="4057800" cy="112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2"/>
                </a:solidFill>
              </a:rPr>
              <a:t>We built a smart NLP system that reads, understands, and summarizes product reviews — helping users find the best picks while letting businesses know what customers really think.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2"/>
                </a:solidFill>
              </a:rPr>
              <a:t>From AI-driven sentiment detection to product clustering and GPT-powered summaries — this is product intelligence at its finest.k.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0" name="Google Shape;500;p54"/>
          <p:cNvSpPr txBox="1"/>
          <p:nvPr>
            <p:ph idx="8" type="subTitle"/>
          </p:nvPr>
        </p:nvSpPr>
        <p:spPr>
          <a:xfrm>
            <a:off x="235575" y="228600"/>
            <a:ext cx="28701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</a:t>
            </a: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pitch”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"/>
          <p:cNvSpPr txBox="1"/>
          <p:nvPr>
            <p:ph type="title"/>
          </p:nvPr>
        </p:nvSpPr>
        <p:spPr>
          <a:xfrm>
            <a:off x="228600" y="290450"/>
            <a:ext cx="3926400" cy="81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</a:t>
            </a:r>
            <a:r>
              <a:rPr lang="en"/>
              <a:t>built</a:t>
            </a:r>
            <a:endParaRPr/>
          </a:p>
        </p:txBody>
      </p:sp>
      <p:sp>
        <p:nvSpPr>
          <p:cNvPr id="506" name="Google Shape;506;p55"/>
          <p:cNvSpPr txBox="1"/>
          <p:nvPr>
            <p:ph idx="1" type="subTitle"/>
          </p:nvPr>
        </p:nvSpPr>
        <p:spPr>
          <a:xfrm>
            <a:off x="4546900" y="1163975"/>
            <a:ext cx="4346400" cy="24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Solution Architecture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 Our pipeline automates the process in three stages: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Sentiment Analysis (DistilBERT)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Clustering (KMeans, BERTopic)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Summarization (GPT-4o)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Each model feeds the next — with outputs becoming structured insights.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07" name="Google Shape;507;p55"/>
          <p:cNvSpPr txBox="1"/>
          <p:nvPr>
            <p:ph idx="1" type="subTitle"/>
          </p:nvPr>
        </p:nvSpPr>
        <p:spPr>
          <a:xfrm>
            <a:off x="228600" y="1635850"/>
            <a:ext cx="37770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Real-World Problem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 E-commerce platforms are overwhelmed by user-generated content. Manually extracting insights from reviews is slow, biased, and expensive.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512" name="Google Shape;512;p56"/>
          <p:cNvPicPr preferRelativeResize="0"/>
          <p:nvPr/>
        </p:nvPicPr>
        <p:blipFill rotWithShape="1">
          <a:blip r:embed="rId3">
            <a:alphaModFix/>
          </a:blip>
          <a:srcRect b="50283" l="35228" r="7527" t="-4323"/>
          <a:stretch/>
        </p:blipFill>
        <p:spPr>
          <a:xfrm>
            <a:off x="4618950" y="2158000"/>
            <a:ext cx="4298100" cy="2282700"/>
          </a:xfrm>
          <a:prstGeom prst="roundRect">
            <a:avLst>
              <a:gd fmla="val 6189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he edges of black plates against a black background. " id="513" name="Google Shape;513;p56"/>
          <p:cNvPicPr preferRelativeResize="0"/>
          <p:nvPr/>
        </p:nvPicPr>
        <p:blipFill rotWithShape="1">
          <a:blip r:embed="rId4">
            <a:alphaModFix/>
          </a:blip>
          <a:srcRect b="2361" l="19958" r="17041" t="24539"/>
          <a:stretch/>
        </p:blipFill>
        <p:spPr>
          <a:xfrm>
            <a:off x="4618950" y="737775"/>
            <a:ext cx="2068800" cy="1350300"/>
          </a:xfrm>
          <a:prstGeom prst="roundRect">
            <a:avLst>
              <a:gd fmla="val 8809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Faint shadows in near total darkness. " id="514" name="Google Shape;514;p56"/>
          <p:cNvPicPr preferRelativeResize="0"/>
          <p:nvPr/>
        </p:nvPicPr>
        <p:blipFill rotWithShape="1">
          <a:blip r:embed="rId5">
            <a:alphaModFix/>
          </a:blip>
          <a:srcRect b="35140" l="0" r="15297" t="35140"/>
          <a:stretch/>
        </p:blipFill>
        <p:spPr>
          <a:xfrm>
            <a:off x="6752225" y="737775"/>
            <a:ext cx="2164800" cy="1350300"/>
          </a:xfrm>
          <a:prstGeom prst="roundRect">
            <a:avLst>
              <a:gd fmla="val 8765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5" name="Google Shape;515;p56"/>
          <p:cNvSpPr txBox="1"/>
          <p:nvPr>
            <p:ph type="title"/>
          </p:nvPr>
        </p:nvSpPr>
        <p:spPr>
          <a:xfrm>
            <a:off x="228600" y="1179000"/>
            <a:ext cx="4656300" cy="21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300">
                <a:latin typeface="Urbanist"/>
                <a:ea typeface="Urbanist"/>
                <a:cs typeface="Urbanist"/>
                <a:sym typeface="Urbanist"/>
              </a:rPr>
              <a:t>G</a:t>
            </a:r>
            <a:r>
              <a:rPr b="1" lang="en" sz="1300">
                <a:latin typeface="Urbanist"/>
                <a:ea typeface="Urbanist"/>
                <a:cs typeface="Urbanist"/>
                <a:sym typeface="Urbanist"/>
              </a:rPr>
              <a:t>lobal Pipeline Overview</a:t>
            </a:r>
            <a:endParaRPr b="1" sz="1300">
              <a:latin typeface="Urbanist"/>
              <a:ea typeface="Urbanist"/>
              <a:cs typeface="Urbanist"/>
              <a:sym typeface="Urbanis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Dataset: Combined two Amazon review datasets (~30K reviews)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Preprocessing: Clean text, deduplication, sentiment tagging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400">
                <a:latin typeface="Urbanist"/>
                <a:ea typeface="Urbanist"/>
                <a:cs typeface="Urbanist"/>
                <a:sym typeface="Urbanist"/>
              </a:rPr>
              <a:t>Pipeline</a:t>
            </a:r>
            <a:r>
              <a:rPr lang="en" sz="1300"/>
              <a:t>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/>
          </a:p>
        </p:txBody>
      </p:sp>
      <p:sp>
        <p:nvSpPr>
          <p:cNvPr id="516" name="Google Shape;516;p56"/>
          <p:cNvSpPr txBox="1"/>
          <p:nvPr>
            <p:ph idx="8" type="subTitle"/>
          </p:nvPr>
        </p:nvSpPr>
        <p:spPr>
          <a:xfrm>
            <a:off x="235575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Methods</a:t>
            </a:r>
            <a:endParaRPr sz="4800"/>
          </a:p>
        </p:txBody>
      </p:sp>
      <p:grpSp>
        <p:nvGrpSpPr>
          <p:cNvPr id="517" name="Google Shape;517;p56"/>
          <p:cNvGrpSpPr/>
          <p:nvPr/>
        </p:nvGrpSpPr>
        <p:grpSpPr>
          <a:xfrm>
            <a:off x="235575" y="3421925"/>
            <a:ext cx="8312400" cy="946244"/>
            <a:chOff x="291675" y="3443150"/>
            <a:chExt cx="8312400" cy="946244"/>
          </a:xfrm>
        </p:grpSpPr>
        <p:sp>
          <p:nvSpPr>
            <p:cNvPr id="518" name="Google Shape;518;p56"/>
            <p:cNvSpPr/>
            <p:nvPr/>
          </p:nvSpPr>
          <p:spPr>
            <a:xfrm>
              <a:off x="291675" y="3443150"/>
              <a:ext cx="8312400" cy="338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18803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Raw Data → Preprocessing → Sentiment Classifier → Product Clustering (KMeans &amp; BERTopic)→ GPT Summary</a:t>
              </a:r>
              <a:endParaRPr sz="10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grpSp>
          <p:nvGrpSpPr>
            <p:cNvPr id="519" name="Google Shape;519;p56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520" name="Google Shape;520;p56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56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7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27" name="Google Shape;527;p57"/>
          <p:cNvSpPr txBox="1"/>
          <p:nvPr>
            <p:ph type="title"/>
          </p:nvPr>
        </p:nvSpPr>
        <p:spPr>
          <a:xfrm>
            <a:off x="228600" y="290450"/>
            <a:ext cx="8745000" cy="969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1 - Sentiment Classification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28" name="Google Shape;528;p57"/>
          <p:cNvSpPr txBox="1"/>
          <p:nvPr>
            <p:ph idx="1" type="subTitle"/>
          </p:nvPr>
        </p:nvSpPr>
        <p:spPr>
          <a:xfrm>
            <a:off x="228600" y="1219000"/>
            <a:ext cx="5056500" cy="290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Goal: </a:t>
            </a:r>
            <a:r>
              <a:rPr lang="en" sz="1400">
                <a:solidFill>
                  <a:schemeClr val="dk2"/>
                </a:solidFill>
              </a:rPr>
              <a:t>Understand customer tone: Positive, Neutral, or Negative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Approach: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Fine-tuned DistilBERT on labeled Amazon reviews</a:t>
            </a:r>
            <a:br>
              <a:rPr lang="en" sz="1400">
                <a:solidFill>
                  <a:schemeClr val="dk2"/>
                </a:solidFill>
              </a:rPr>
            </a:b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Tokenized and classified each review</a:t>
            </a:r>
            <a:br>
              <a:rPr lang="en" sz="1400">
                <a:solidFill>
                  <a:schemeClr val="dk2"/>
                </a:solidFill>
              </a:rPr>
            </a:b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Used for downstream clustering and analysis</a:t>
            </a:r>
            <a:br>
              <a:rPr lang="en" sz="1400">
                <a:solidFill>
                  <a:schemeClr val="dk2"/>
                </a:solidFill>
              </a:rPr>
            </a:b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Why DistilBERT?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 Fast, lightweight, high accuracy on short texts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 txBox="1"/>
          <p:nvPr>
            <p:ph type="title"/>
          </p:nvPr>
        </p:nvSpPr>
        <p:spPr>
          <a:xfrm>
            <a:off x="228600" y="290450"/>
            <a:ext cx="8745000" cy="969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1 - Sentiment Classification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34" name="Google Shape;534;p58"/>
          <p:cNvSpPr txBox="1"/>
          <p:nvPr>
            <p:ph idx="1" type="subTitle"/>
          </p:nvPr>
        </p:nvSpPr>
        <p:spPr>
          <a:xfrm>
            <a:off x="228600" y="1219000"/>
            <a:ext cx="4529400" cy="290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Achieved :</a:t>
            </a:r>
            <a:endParaRPr b="1" sz="13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Accuracy: </a:t>
            </a:r>
            <a:r>
              <a:rPr b="1" lang="en" sz="1200">
                <a:solidFill>
                  <a:srgbClr val="FFD966"/>
                </a:solidFill>
              </a:rPr>
              <a:t>95.29%</a:t>
            </a:r>
            <a:endParaRPr b="1" sz="1200">
              <a:solidFill>
                <a:srgbClr val="FFD96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Most reviews are positive, but model generalizes well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Evaluation:</a:t>
            </a:r>
            <a:endParaRPr b="1" sz="13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Confusion matrix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Manual review of mismatches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Balanced class performance despite skew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535" name="Google Shape;5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35063"/>
            <a:ext cx="4189224" cy="30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title"/>
          </p:nvPr>
        </p:nvSpPr>
        <p:spPr>
          <a:xfrm>
            <a:off x="228600" y="290450"/>
            <a:ext cx="8745000" cy="917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</a:t>
            </a:r>
            <a:r>
              <a:rPr lang="en" sz="2800"/>
              <a:t>2a - Product Clustering (ST + UMAP + KMeans)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41" name="Google Shape;541;p59"/>
          <p:cNvSpPr txBox="1"/>
          <p:nvPr>
            <p:ph idx="1" type="subTitle"/>
          </p:nvPr>
        </p:nvSpPr>
        <p:spPr>
          <a:xfrm>
            <a:off x="3072750" y="2029100"/>
            <a:ext cx="6015900" cy="199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Goal: </a:t>
            </a:r>
            <a:r>
              <a:rPr lang="en" sz="1200">
                <a:solidFill>
                  <a:schemeClr val="dk2"/>
                </a:solidFill>
              </a:rPr>
              <a:t>Identify high-level </a:t>
            </a:r>
            <a:r>
              <a:rPr b="1" lang="en" sz="1200">
                <a:solidFill>
                  <a:schemeClr val="dk2"/>
                </a:solidFill>
              </a:rPr>
              <a:t>product </a:t>
            </a:r>
            <a:r>
              <a:rPr lang="en" sz="1200">
                <a:solidFill>
                  <a:schemeClr val="dk2"/>
                </a:solidFill>
              </a:rPr>
              <a:t>groups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Steps:</a:t>
            </a:r>
            <a:endParaRPr b="1" sz="13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Sentence Transformers to create semantic embeddings of sentences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Dimensionality reduction using UMAP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Clustering with KMeans </a:t>
            </a:r>
            <a:r>
              <a:rPr lang="en" sz="1400">
                <a:solidFill>
                  <a:srgbClr val="FFD966"/>
                </a:solidFill>
              </a:rPr>
              <a:t>(11 clusters found optimal)</a:t>
            </a:r>
            <a:endParaRPr sz="1400">
              <a:solidFill>
                <a:srgbClr val="FFD9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Human interpretation to label clusters meaningfully (e.g., Alexa, Kindle, Accessories)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</a:t>
            </a:r>
            <a:endParaRPr/>
          </a:p>
        </p:txBody>
      </p:sp>
      <p:sp>
        <p:nvSpPr>
          <p:cNvPr id="547" name="Google Shape;547;p60"/>
          <p:cNvSpPr txBox="1"/>
          <p:nvPr>
            <p:ph type="title"/>
          </p:nvPr>
        </p:nvSpPr>
        <p:spPr>
          <a:xfrm>
            <a:off x="228600" y="290450"/>
            <a:ext cx="8745000" cy="917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2a - Product Clustering (</a:t>
            </a:r>
            <a:r>
              <a:rPr lang="en" sz="2800"/>
              <a:t>ST + UMAP + KMeans</a:t>
            </a:r>
            <a:r>
              <a:rPr lang="en" sz="2800"/>
              <a:t>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48" name="Google Shape;548;p60"/>
          <p:cNvSpPr txBox="1"/>
          <p:nvPr>
            <p:ph idx="1" type="subTitle"/>
          </p:nvPr>
        </p:nvSpPr>
        <p:spPr>
          <a:xfrm>
            <a:off x="149950" y="2707025"/>
            <a:ext cx="4034100" cy="197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Key Outcomes: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Discovered coherent product groupings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Kindle, Fire Tablets, Alexa, Accessories, etc.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Evaluation: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UMAP visual inspection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Cluster distribution charts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Heuristic-based cluster labeling with CountVectorizer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Confidence scoring &amp; interactive visualization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549" name="Google Shape;5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825" y="793850"/>
            <a:ext cx="1666125" cy="18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0"/>
          <p:cNvSpPr txBox="1"/>
          <p:nvPr>
            <p:ph idx="1" type="subTitle"/>
          </p:nvPr>
        </p:nvSpPr>
        <p:spPr>
          <a:xfrm>
            <a:off x="149950" y="971450"/>
            <a:ext cx="1554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Clusters discovered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551" name="Google Shape;55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350" y="2499213"/>
            <a:ext cx="3083076" cy="20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200" y="724200"/>
            <a:ext cx="3395099" cy="2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1"/>
          <p:cNvSpPr txBox="1"/>
          <p:nvPr>
            <p:ph type="title"/>
          </p:nvPr>
        </p:nvSpPr>
        <p:spPr>
          <a:xfrm>
            <a:off x="228600" y="290450"/>
            <a:ext cx="8745000" cy="917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2B - Product Clustering (</a:t>
            </a:r>
            <a:r>
              <a:rPr lang="en" sz="2800"/>
              <a:t>ST + UMAP + BERTopic</a:t>
            </a:r>
            <a:r>
              <a:rPr lang="en" sz="2800"/>
              <a:t>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58" name="Google Shape;558;p61"/>
          <p:cNvSpPr txBox="1"/>
          <p:nvPr>
            <p:ph idx="1" type="subTitle"/>
          </p:nvPr>
        </p:nvSpPr>
        <p:spPr>
          <a:xfrm>
            <a:off x="3379500" y="1699375"/>
            <a:ext cx="5535900" cy="297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300"/>
              <a:t>Goal: </a:t>
            </a:r>
            <a:r>
              <a:rPr lang="en" sz="1200"/>
              <a:t>Identify high-level </a:t>
            </a:r>
            <a:r>
              <a:rPr b="1" lang="en" sz="1200"/>
              <a:t>reviews </a:t>
            </a:r>
            <a:r>
              <a:rPr lang="en" sz="1200"/>
              <a:t>groups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Generate dense vector representations of customer reviews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Discover and visualize meaningful topic clusters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Extract top keywords and representative reviews per topic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Assign interpretable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tags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each cluster for downstream use (e.g., dashboard filters, marketing segmentation)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BERTopic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as a state-of-the-art topic modeling framework that combines: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Transformer-based embeddings (e.g.,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all-MiniLM-L6-v2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Dimensionality reduction with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UMAP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Density-based clustering using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HDBSCAN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After clusterization: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Topic representation using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class-based TF-IDF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