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b18b4165c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b18b4165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b18b4165c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b18b4165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b18b41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b18b41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b18b4165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b18b416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b18b4165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b18b4165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b18b416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b18b416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King County Housing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maximize value by Mercy Ngila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23"/>
          <p:cNvGrpSpPr/>
          <p:nvPr/>
        </p:nvGrpSpPr>
        <p:grpSpPr>
          <a:xfrm>
            <a:off x="265507" y="3535411"/>
            <a:ext cx="3836911" cy="1503799"/>
            <a:chOff x="1000025" y="2059300"/>
            <a:chExt cx="4156550" cy="1629075"/>
          </a:xfrm>
        </p:grpSpPr>
        <p:sp>
          <p:nvSpPr>
            <p:cNvPr id="191" name="Google Shape;191;p2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92" name="Google Shape;192;p2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23"/>
          <p:cNvSpPr/>
          <p:nvPr/>
        </p:nvSpPr>
        <p:spPr>
          <a:xfrm>
            <a:off x="354125" y="287925"/>
            <a:ext cx="4035600" cy="513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 1</a:t>
            </a:r>
            <a:endParaRPr/>
          </a:p>
        </p:txBody>
      </p:sp>
      <p:sp>
        <p:nvSpPr>
          <p:cNvPr id="201" name="Google Shape;201;p23"/>
          <p:cNvSpPr/>
          <p:nvPr/>
        </p:nvSpPr>
        <p:spPr>
          <a:xfrm>
            <a:off x="354125" y="1698013"/>
            <a:ext cx="4035600" cy="513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 2</a:t>
            </a:r>
            <a:endParaRPr/>
          </a:p>
        </p:txBody>
      </p:sp>
      <p:sp>
        <p:nvSpPr>
          <p:cNvPr id="202" name="Google Shape;202;p23"/>
          <p:cNvSpPr/>
          <p:nvPr/>
        </p:nvSpPr>
        <p:spPr>
          <a:xfrm>
            <a:off x="354125" y="3108088"/>
            <a:ext cx="4035600" cy="513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 3</a:t>
            </a:r>
            <a:endParaRPr/>
          </a:p>
        </p:txBody>
      </p:sp>
      <p:sp>
        <p:nvSpPr>
          <p:cNvPr id="203" name="Google Shape;203;p23"/>
          <p:cNvSpPr txBox="1"/>
          <p:nvPr/>
        </p:nvSpPr>
        <p:spPr>
          <a:xfrm>
            <a:off x="4688750" y="287925"/>
            <a:ext cx="43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4" name="Google Shape;204;p23"/>
          <p:cNvSpPr txBox="1"/>
          <p:nvPr/>
        </p:nvSpPr>
        <p:spPr>
          <a:xfrm>
            <a:off x="4572000" y="142300"/>
            <a:ext cx="4346400" cy="114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a:solidFill>
                  <a:schemeClr val="lt1"/>
                </a:solidFill>
                <a:latin typeface="Roboto"/>
                <a:ea typeface="Roboto"/>
                <a:cs typeface="Roboto"/>
                <a:sym typeface="Roboto"/>
              </a:rPr>
              <a:t>To generate higher sale prices, Sunset Real Estate should focus on houses with few bedrooms (1,2 &amp;3).</a:t>
            </a:r>
            <a:endParaRPr>
              <a:solidFill>
                <a:schemeClr val="lt1"/>
              </a:solidFill>
              <a:latin typeface="Roboto"/>
              <a:ea typeface="Roboto"/>
              <a:cs typeface="Roboto"/>
              <a:sym typeface="Roboto"/>
            </a:endParaRPr>
          </a:p>
          <a:p>
            <a:pPr indent="0" lvl="0" marL="0" marR="0" rtl="0" algn="l">
              <a:lnSpc>
                <a:spcPct val="115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15000"/>
              </a:lnSpc>
              <a:spcBef>
                <a:spcPts val="0"/>
              </a:spcBef>
              <a:spcAft>
                <a:spcPts val="0"/>
              </a:spcAft>
              <a:buNone/>
            </a:pPr>
            <a:r>
              <a:t/>
            </a:r>
            <a:endParaRPr>
              <a:solidFill>
                <a:schemeClr val="lt1"/>
              </a:solidFill>
              <a:latin typeface="Roboto"/>
              <a:ea typeface="Roboto"/>
              <a:cs typeface="Roboto"/>
              <a:sym typeface="Roboto"/>
            </a:endParaRPr>
          </a:p>
        </p:txBody>
      </p:sp>
      <p:sp>
        <p:nvSpPr>
          <p:cNvPr id="205" name="Google Shape;205;p23"/>
          <p:cNvSpPr txBox="1"/>
          <p:nvPr/>
        </p:nvSpPr>
        <p:spPr>
          <a:xfrm>
            <a:off x="4634300" y="1462000"/>
            <a:ext cx="44553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a:solidFill>
                  <a:schemeClr val="lt1"/>
                </a:solidFill>
                <a:latin typeface="Roboto"/>
                <a:ea typeface="Roboto"/>
                <a:cs typeface="Roboto"/>
                <a:sym typeface="Roboto"/>
              </a:rPr>
              <a:t>Sunset should also consider a further analysis on the demographic and purchasing power of the people of King County to understand their buying potential. </a:t>
            </a:r>
            <a:endParaRPr>
              <a:solidFill>
                <a:schemeClr val="lt1"/>
              </a:solidFill>
              <a:latin typeface="Roboto"/>
              <a:ea typeface="Roboto"/>
              <a:cs typeface="Roboto"/>
              <a:sym typeface="Roboto"/>
            </a:endParaRPr>
          </a:p>
        </p:txBody>
      </p:sp>
      <p:sp>
        <p:nvSpPr>
          <p:cNvPr id="206" name="Google Shape;206;p23"/>
          <p:cNvSpPr txBox="1"/>
          <p:nvPr/>
        </p:nvSpPr>
        <p:spPr>
          <a:xfrm>
            <a:off x="4634300" y="2968375"/>
            <a:ext cx="4455300" cy="158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en">
                <a:solidFill>
                  <a:schemeClr val="lt1"/>
                </a:solidFill>
                <a:latin typeface="Roboto"/>
                <a:ea typeface="Roboto"/>
                <a:cs typeface="Roboto"/>
                <a:sym typeface="Roboto"/>
              </a:rPr>
              <a:t>A ideal house that would fetch the highest price in the market would be approximately 3 bedrooms, in Medina, WA (Zipcode 98039) with view 2 and in condition 5 and a high sqft living.</a:t>
            </a:r>
            <a:endParaRPr sz="1050">
              <a:highlight>
                <a:srgbClr val="FFFFFF"/>
              </a:highlight>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24"/>
          <p:cNvGrpSpPr/>
          <p:nvPr/>
        </p:nvGrpSpPr>
        <p:grpSpPr>
          <a:xfrm>
            <a:off x="265507" y="3535411"/>
            <a:ext cx="3836911" cy="1503799"/>
            <a:chOff x="1000025" y="2059300"/>
            <a:chExt cx="4156550" cy="1629075"/>
          </a:xfrm>
        </p:grpSpPr>
        <p:sp>
          <p:nvSpPr>
            <p:cNvPr id="212" name="Google Shape;212;p24"/>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13" name="Google Shape;213;p24"/>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4"/>
          <p:cNvSpPr/>
          <p:nvPr/>
        </p:nvSpPr>
        <p:spPr>
          <a:xfrm>
            <a:off x="265500" y="736400"/>
            <a:ext cx="4035600" cy="513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 4</a:t>
            </a:r>
            <a:endParaRPr/>
          </a:p>
        </p:txBody>
      </p:sp>
      <p:sp>
        <p:nvSpPr>
          <p:cNvPr id="222" name="Google Shape;222;p24"/>
          <p:cNvSpPr/>
          <p:nvPr/>
        </p:nvSpPr>
        <p:spPr>
          <a:xfrm>
            <a:off x="416325" y="2530375"/>
            <a:ext cx="4035600" cy="513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 5</a:t>
            </a:r>
            <a:endParaRPr/>
          </a:p>
        </p:txBody>
      </p:sp>
      <p:sp>
        <p:nvSpPr>
          <p:cNvPr id="223" name="Google Shape;223;p24"/>
          <p:cNvSpPr txBox="1"/>
          <p:nvPr/>
        </p:nvSpPr>
        <p:spPr>
          <a:xfrm>
            <a:off x="4688750" y="287925"/>
            <a:ext cx="43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4" name="Google Shape;224;p24"/>
          <p:cNvSpPr txBox="1"/>
          <p:nvPr/>
        </p:nvSpPr>
        <p:spPr>
          <a:xfrm>
            <a:off x="4634300" y="472375"/>
            <a:ext cx="445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 major opportunity would be to find home which falls into the lower conditions category and possibly renovate them in order to change the condition to the middle to higher categories in order to to increase the estimated sales price.</a:t>
            </a:r>
            <a:endParaRPr>
              <a:latin typeface="Roboto"/>
              <a:ea typeface="Roboto"/>
              <a:cs typeface="Roboto"/>
              <a:sym typeface="Roboto"/>
            </a:endParaRPr>
          </a:p>
        </p:txBody>
      </p:sp>
      <p:sp>
        <p:nvSpPr>
          <p:cNvPr id="225" name="Google Shape;225;p24"/>
          <p:cNvSpPr txBox="1"/>
          <p:nvPr/>
        </p:nvSpPr>
        <p:spPr>
          <a:xfrm>
            <a:off x="4634300" y="2464175"/>
            <a:ext cx="445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Another consideration would be the distance to the top companies in the county to determine if it could be the cause for people settling in specific zip codes.</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0" y="0"/>
            <a:ext cx="911179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7" name="Google Shape;97;p15"/>
          <p:cNvGrpSpPr/>
          <p:nvPr/>
        </p:nvGrpSpPr>
        <p:grpSpPr>
          <a:xfrm>
            <a:off x="311700" y="1311800"/>
            <a:ext cx="2628925" cy="3416400"/>
            <a:chOff x="431925" y="1304875"/>
            <a:chExt cx="2628925" cy="3416400"/>
          </a:xfrm>
        </p:grpSpPr>
        <p:sp>
          <p:nvSpPr>
            <p:cNvPr id="98" name="Google Shape;98;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5"/>
          <p:cNvSpPr txBox="1"/>
          <p:nvPr>
            <p:ph idx="4294967295" type="body"/>
          </p:nvPr>
        </p:nvSpPr>
        <p:spPr>
          <a:xfrm>
            <a:off x="378913" y="13118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01" name="Google Shape;101;p15"/>
          <p:cNvSpPr txBox="1"/>
          <p:nvPr>
            <p:ph idx="4294967295" type="body"/>
          </p:nvPr>
        </p:nvSpPr>
        <p:spPr>
          <a:xfrm>
            <a:off x="388100" y="18572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Sunset Real Estate Company</a:t>
            </a:r>
            <a:endParaRPr sz="1600"/>
          </a:p>
        </p:txBody>
      </p:sp>
      <p:sp>
        <p:nvSpPr>
          <p:cNvPr id="102" name="Google Shape;102;p15"/>
          <p:cNvSpPr txBox="1"/>
          <p:nvPr>
            <p:ph idx="4294967295" type="body"/>
          </p:nvPr>
        </p:nvSpPr>
        <p:spPr>
          <a:xfrm>
            <a:off x="3613013" y="13118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grpSp>
        <p:nvGrpSpPr>
          <p:cNvPr id="103" name="Google Shape;103;p15"/>
          <p:cNvGrpSpPr/>
          <p:nvPr/>
        </p:nvGrpSpPr>
        <p:grpSpPr>
          <a:xfrm>
            <a:off x="3306550" y="1311800"/>
            <a:ext cx="2632500" cy="3416400"/>
            <a:chOff x="6212550" y="1304875"/>
            <a:chExt cx="2632500" cy="3416400"/>
          </a:xfrm>
        </p:grpSpPr>
        <p:sp>
          <p:nvSpPr>
            <p:cNvPr id="104" name="Google Shape;104;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5"/>
          <p:cNvSpPr txBox="1"/>
          <p:nvPr>
            <p:ph idx="4294967295" type="body"/>
          </p:nvPr>
        </p:nvSpPr>
        <p:spPr>
          <a:xfrm>
            <a:off x="3366475" y="13118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7" name="Google Shape;107;p15"/>
          <p:cNvSpPr txBox="1"/>
          <p:nvPr>
            <p:ph idx="4294967295" type="body"/>
          </p:nvPr>
        </p:nvSpPr>
        <p:spPr>
          <a:xfrm>
            <a:off x="3380400" y="18572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Company, is currently exploring the idea of purchasing properties to remodel either for the purpose selling or renting to prospective clients in King County.</a:t>
            </a:r>
            <a:endParaRPr sz="1600"/>
          </a:p>
        </p:txBody>
      </p:sp>
      <p:pic>
        <p:nvPicPr>
          <p:cNvPr id="108" name="Google Shape;108;p15"/>
          <p:cNvPicPr preferRelativeResize="0"/>
          <p:nvPr/>
        </p:nvPicPr>
        <p:blipFill>
          <a:blip r:embed="rId3">
            <a:alphaModFix/>
          </a:blip>
          <a:stretch>
            <a:fillRect/>
          </a:stretch>
        </p:blipFill>
        <p:spPr>
          <a:xfrm>
            <a:off x="6305000" y="0"/>
            <a:ext cx="2839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14" name="Google Shape;114;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5" name="Google Shape;115;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Objective</a:t>
            </a:r>
            <a:r>
              <a:rPr lang="en">
                <a:solidFill>
                  <a:schemeClr val="lt1"/>
                </a:solidFill>
              </a:rPr>
              <a:t> 1</a:t>
            </a:r>
            <a:endParaRPr>
              <a:solidFill>
                <a:schemeClr val="lt1"/>
              </a:solidFill>
            </a:endParaRPr>
          </a:p>
        </p:txBody>
      </p:sp>
      <p:sp>
        <p:nvSpPr>
          <p:cNvPr id="116" name="Google Shape;116;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To build a model that predicts the price of houses with an </a:t>
            </a:r>
            <a:r>
              <a:rPr lang="en" sz="1600"/>
              <a:t>acceptably</a:t>
            </a:r>
            <a:r>
              <a:rPr lang="en" sz="1600"/>
              <a:t> high accuracy.</a:t>
            </a:r>
            <a:endParaRPr sz="1600"/>
          </a:p>
        </p:txBody>
      </p:sp>
      <p:sp>
        <p:nvSpPr>
          <p:cNvPr id="117" name="Google Shape;117;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8" name="Google Shape;118;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Objective</a:t>
            </a:r>
            <a:r>
              <a:rPr lang="en">
                <a:solidFill>
                  <a:schemeClr val="lt1"/>
                </a:solidFill>
              </a:rPr>
              <a:t> 2</a:t>
            </a:r>
            <a:endParaRPr>
              <a:solidFill>
                <a:schemeClr val="lt1"/>
              </a:solidFill>
            </a:endParaRPr>
          </a:p>
        </p:txBody>
      </p:sp>
      <p:sp>
        <p:nvSpPr>
          <p:cNvPr id="119" name="Google Shape;119;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To identify variables with the most weight when it comes to predicting the highest market price</a:t>
            </a:r>
            <a:r>
              <a:rPr b="1" lang="en" sz="1600"/>
              <a:t>.</a:t>
            </a:r>
            <a:endParaRPr sz="1600"/>
          </a:p>
        </p:txBody>
      </p:sp>
      <p:sp>
        <p:nvSpPr>
          <p:cNvPr id="120" name="Google Shape;120;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Objective</a:t>
            </a:r>
            <a:r>
              <a:rPr lang="en">
                <a:solidFill>
                  <a:schemeClr val="lt1"/>
                </a:solidFill>
              </a:rPr>
              <a:t> 3</a:t>
            </a:r>
            <a:endParaRPr>
              <a:solidFill>
                <a:schemeClr val="lt1"/>
              </a:solidFill>
            </a:endParaRPr>
          </a:p>
        </p:txBody>
      </p:sp>
      <p:sp>
        <p:nvSpPr>
          <p:cNvPr id="122" name="Google Shape;122;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To advice on the best investment strategy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descr="Background pointer shape in timeline graphic" id="127" name="Google Shape;127;p17"/>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7"/>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Business Problem</a:t>
            </a:r>
            <a:endParaRPr sz="1600">
              <a:solidFill>
                <a:schemeClr val="lt1"/>
              </a:solidFill>
            </a:endParaRPr>
          </a:p>
        </p:txBody>
      </p:sp>
      <p:grpSp>
        <p:nvGrpSpPr>
          <p:cNvPr id="129" name="Google Shape;129;p17"/>
          <p:cNvGrpSpPr/>
          <p:nvPr/>
        </p:nvGrpSpPr>
        <p:grpSpPr>
          <a:xfrm>
            <a:off x="969270" y="1610215"/>
            <a:ext cx="198900" cy="593656"/>
            <a:chOff x="777447" y="1610215"/>
            <a:chExt cx="198900" cy="593656"/>
          </a:xfrm>
        </p:grpSpPr>
        <p:cxnSp>
          <p:nvCxnSpPr>
            <p:cNvPr id="130" name="Google Shape;130;p1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1" name="Google Shape;131;p17"/>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7"/>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Best model for maximized market price</a:t>
            </a:r>
            <a:endParaRPr sz="1600"/>
          </a:p>
        </p:txBody>
      </p:sp>
      <p:sp>
        <p:nvSpPr>
          <p:cNvPr descr="Background pointer shape in timeline graphic" id="133" name="Google Shape;133;p1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1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a:t>
            </a:r>
            <a:endParaRPr sz="1600">
              <a:solidFill>
                <a:schemeClr val="lt1"/>
              </a:solidFill>
            </a:endParaRPr>
          </a:p>
        </p:txBody>
      </p:sp>
      <p:grpSp>
        <p:nvGrpSpPr>
          <p:cNvPr id="135" name="Google Shape;135;p17"/>
          <p:cNvGrpSpPr/>
          <p:nvPr/>
        </p:nvGrpSpPr>
        <p:grpSpPr>
          <a:xfrm>
            <a:off x="2684632" y="2938958"/>
            <a:ext cx="198900" cy="593656"/>
            <a:chOff x="2223534" y="2938958"/>
            <a:chExt cx="198900" cy="593656"/>
          </a:xfrm>
        </p:grpSpPr>
        <p:cxnSp>
          <p:nvCxnSpPr>
            <p:cNvPr id="136" name="Google Shape;136;p1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7" name="Google Shape;137;p1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7"/>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Kc Housing Data, previous King County Housing data</a:t>
            </a:r>
            <a:endParaRPr sz="1600"/>
          </a:p>
        </p:txBody>
      </p:sp>
      <p:sp>
        <p:nvSpPr>
          <p:cNvPr descr="Background pointer shape in timeline graphic" id="139" name="Google Shape;139;p1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1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Methods</a:t>
            </a:r>
            <a:endParaRPr sz="1600">
              <a:solidFill>
                <a:schemeClr val="lt1"/>
              </a:solidFill>
            </a:endParaRPr>
          </a:p>
        </p:txBody>
      </p:sp>
      <p:grpSp>
        <p:nvGrpSpPr>
          <p:cNvPr id="141" name="Google Shape;141;p17"/>
          <p:cNvGrpSpPr/>
          <p:nvPr/>
        </p:nvGrpSpPr>
        <p:grpSpPr>
          <a:xfrm>
            <a:off x="4319545" y="1610215"/>
            <a:ext cx="198900" cy="593656"/>
            <a:chOff x="3918084" y="1610215"/>
            <a:chExt cx="198900" cy="593656"/>
          </a:xfrm>
        </p:grpSpPr>
        <p:cxnSp>
          <p:nvCxnSpPr>
            <p:cNvPr id="142" name="Google Shape;142;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3" name="Google Shape;143;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7"/>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EDA</a:t>
            </a:r>
            <a:endParaRPr sz="1600"/>
          </a:p>
          <a:p>
            <a:pPr indent="0" lvl="0" marL="0" rtl="0" algn="l">
              <a:spcBef>
                <a:spcPts val="1600"/>
              </a:spcBef>
              <a:spcAft>
                <a:spcPts val="1600"/>
              </a:spcAft>
              <a:buNone/>
            </a:pPr>
            <a:r>
              <a:rPr lang="en" sz="1600"/>
              <a:t>Multiple Regression</a:t>
            </a:r>
            <a:endParaRPr sz="1600"/>
          </a:p>
        </p:txBody>
      </p:sp>
      <p:sp>
        <p:nvSpPr>
          <p:cNvPr descr="Background pointer shape in timeline graphic" id="145" name="Google Shape;145;p1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6" name="Google Shape;146;p17"/>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Recommendations</a:t>
            </a:r>
            <a:endParaRPr sz="1600">
              <a:solidFill>
                <a:schemeClr val="lt1"/>
              </a:solidFill>
            </a:endParaRPr>
          </a:p>
        </p:txBody>
      </p:sp>
      <p:grpSp>
        <p:nvGrpSpPr>
          <p:cNvPr id="147" name="Google Shape;147;p17"/>
          <p:cNvGrpSpPr/>
          <p:nvPr/>
        </p:nvGrpSpPr>
        <p:grpSpPr>
          <a:xfrm>
            <a:off x="5973070" y="2938958"/>
            <a:ext cx="198900" cy="593656"/>
            <a:chOff x="5958946" y="2938958"/>
            <a:chExt cx="198900" cy="593656"/>
          </a:xfrm>
        </p:grpSpPr>
        <p:cxnSp>
          <p:nvCxnSpPr>
            <p:cNvPr id="148" name="Google Shape;148;p1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9" name="Google Shape;149;p1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7"/>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Best Investment Strategy</a:t>
            </a:r>
            <a:endParaRPr sz="1600"/>
          </a:p>
        </p:txBody>
      </p:sp>
      <p:sp>
        <p:nvSpPr>
          <p:cNvPr descr="Background pointer shape in timeline graphic" id="151" name="Google Shape;151;p17"/>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2" name="Google Shape;152;p1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Conclusion</a:t>
            </a:r>
            <a:endParaRPr sz="1600">
              <a:solidFill>
                <a:schemeClr val="lt1"/>
              </a:solidFill>
            </a:endParaRPr>
          </a:p>
        </p:txBody>
      </p:sp>
      <p:grpSp>
        <p:nvGrpSpPr>
          <p:cNvPr id="153" name="Google Shape;153;p17"/>
          <p:cNvGrpSpPr/>
          <p:nvPr/>
        </p:nvGrpSpPr>
        <p:grpSpPr>
          <a:xfrm>
            <a:off x="7669807" y="1610215"/>
            <a:ext cx="198900" cy="593656"/>
            <a:chOff x="3918084" y="1610215"/>
            <a:chExt cx="198900" cy="593656"/>
          </a:xfrm>
        </p:grpSpPr>
        <p:cxnSp>
          <p:nvCxnSpPr>
            <p:cNvPr id="154" name="Google Shape;154;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5" name="Google Shape;155;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7"/>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Conclusion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Key Factors</a:t>
            </a:r>
            <a:endParaRPr/>
          </a:p>
        </p:txBody>
      </p:sp>
      <p:sp>
        <p:nvSpPr>
          <p:cNvPr id="162" name="Google Shape;162;p18"/>
          <p:cNvSpPr txBox="1"/>
          <p:nvPr>
            <p:ph idx="1" type="subTitle"/>
          </p:nvPr>
        </p:nvSpPr>
        <p:spPr>
          <a:xfrm>
            <a:off x="4751950" y="217027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Key factors driving high market price</a:t>
            </a:r>
            <a:endParaRPr>
              <a:solidFill>
                <a:schemeClr val="lt1"/>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subTitle"/>
          </p:nvPr>
        </p:nvSpPr>
        <p:spPr>
          <a:xfrm>
            <a:off x="4938900" y="608698"/>
            <a:ext cx="4045200" cy="336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Location</a:t>
            </a:r>
            <a:endParaRPr>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A volatile factor in home value </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Some zip codes will fetch more $$$ than others</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pic>
        <p:nvPicPr>
          <p:cNvPr id="168" name="Google Shape;168;p19"/>
          <p:cNvPicPr preferRelativeResize="0"/>
          <p:nvPr/>
        </p:nvPicPr>
        <p:blipFill>
          <a:blip r:embed="rId3">
            <a:alphaModFix/>
          </a:blip>
          <a:stretch>
            <a:fillRect/>
          </a:stretch>
        </p:blipFill>
        <p:spPr>
          <a:xfrm>
            <a:off x="38975" y="0"/>
            <a:ext cx="4494250" cy="5077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subTitle"/>
          </p:nvPr>
        </p:nvSpPr>
        <p:spPr>
          <a:xfrm>
            <a:off x="4938900" y="608698"/>
            <a:ext cx="4045200" cy="336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Spacious Interiors</a:t>
            </a:r>
            <a:endParaRPr>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More square footage in the house</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More space = More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pic>
        <p:nvPicPr>
          <p:cNvPr id="174" name="Google Shape;174;p20"/>
          <p:cNvPicPr preferRelativeResize="0"/>
          <p:nvPr/>
        </p:nvPicPr>
        <p:blipFill>
          <a:blip r:embed="rId3">
            <a:alphaModFix/>
          </a:blip>
          <a:stretch>
            <a:fillRect/>
          </a:stretch>
        </p:blipFill>
        <p:spPr>
          <a:xfrm>
            <a:off x="187875" y="1240400"/>
            <a:ext cx="4101925" cy="290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subTitle"/>
          </p:nvPr>
        </p:nvSpPr>
        <p:spPr>
          <a:xfrm>
            <a:off x="4806400" y="926673"/>
            <a:ext cx="4045200" cy="336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Bedrooms</a:t>
            </a:r>
            <a:endParaRPr>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Less is more with bedrooms</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An average of </a:t>
            </a:r>
            <a:r>
              <a:rPr lang="en" sz="1800">
                <a:solidFill>
                  <a:schemeClr val="lt1"/>
                </a:solidFill>
              </a:rPr>
              <a:t>2 or 3 bedrooms would be ideal.</a:t>
            </a:r>
            <a:endParaRPr sz="1800">
              <a:solidFill>
                <a:schemeClr val="lt1"/>
              </a:solidFill>
            </a:endParaRPr>
          </a:p>
        </p:txBody>
      </p:sp>
      <p:pic>
        <p:nvPicPr>
          <p:cNvPr id="180" name="Google Shape;180;p21"/>
          <p:cNvPicPr preferRelativeResize="0"/>
          <p:nvPr/>
        </p:nvPicPr>
        <p:blipFill>
          <a:blip r:embed="rId3">
            <a:alphaModFix/>
          </a:blip>
          <a:stretch>
            <a:fillRect/>
          </a:stretch>
        </p:blipFill>
        <p:spPr>
          <a:xfrm>
            <a:off x="70400" y="1031025"/>
            <a:ext cx="4501599" cy="33659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