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4" r:id="rId4"/>
    <p:sldId id="262" r:id="rId5"/>
    <p:sldId id="263" r:id="rId6"/>
    <p:sldId id="277" r:id="rId7"/>
    <p:sldId id="265" r:id="rId8"/>
    <p:sldId id="266" r:id="rId9"/>
    <p:sldId id="267" r:id="rId10"/>
    <p:sldId id="268" r:id="rId11"/>
    <p:sldId id="272" r:id="rId12"/>
    <p:sldId id="270" r:id="rId13"/>
    <p:sldId id="271" r:id="rId14"/>
    <p:sldId id="276"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218289950535089"/>
          <c:y val="0.22234497128073025"/>
          <c:w val="0.34282291839863871"/>
          <c:h val="0.56748936934981786"/>
        </c:manualLayout>
      </c:layout>
      <c:doughnutChart>
        <c:varyColors val="1"/>
        <c:ser>
          <c:idx val="0"/>
          <c:order val="0"/>
          <c:tx>
            <c:strRef>
              <c:f>Sheet1!$B$1</c:f>
              <c:strCache>
                <c:ptCount val="1"/>
                <c:pt idx="0">
                  <c:v> Spread of legislative laws across the world.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E75-4A3F-8465-99FDE197258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E75-4A3F-8465-99FDE197258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E75-4A3F-8465-99FDE197258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E75-4A3F-8465-99FDE197258D}"/>
              </c:ext>
            </c:extLst>
          </c:dPt>
          <c:cat>
            <c:strRef>
              <c:f>Sheet1!$A$2:$A$5</c:f>
              <c:strCache>
                <c:ptCount val="4"/>
                <c:pt idx="0">
                  <c:v>Have passed the laws</c:v>
                </c:pt>
                <c:pt idx="1">
                  <c:v>Currently drafting the laws</c:v>
                </c:pt>
                <c:pt idx="2">
                  <c:v>Not yet passed them</c:v>
                </c:pt>
                <c:pt idx="3">
                  <c:v>No data at all</c:v>
                </c:pt>
              </c:strCache>
            </c:strRef>
          </c:cat>
          <c:val>
            <c:numRef>
              <c:f>Sheet1!$B$2:$B$5</c:f>
              <c:numCache>
                <c:formatCode>0%</c:formatCode>
                <c:ptCount val="4"/>
                <c:pt idx="0">
                  <c:v>0.71</c:v>
                </c:pt>
                <c:pt idx="1">
                  <c:v>0.09</c:v>
                </c:pt>
                <c:pt idx="2">
                  <c:v>0.15</c:v>
                </c:pt>
                <c:pt idx="3">
                  <c:v>0.05</c:v>
                </c:pt>
              </c:numCache>
            </c:numRef>
          </c:val>
          <c:extLst>
            <c:ext xmlns:c16="http://schemas.microsoft.com/office/drawing/2014/chart" uri="{C3380CC4-5D6E-409C-BE32-E72D297353CC}">
              <c16:uniqueId val="{00000000-4D91-4179-863D-0B7A725635FD}"/>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53740387488309715"/>
          <c:y val="0.55476149612879322"/>
          <c:w val="0.41341269873474812"/>
          <c:h val="0.3433857460674409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28C6317-D63F-4408-A39F-E7A707A7123A}"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4215455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8C6317-D63F-4408-A39F-E7A707A7123A}"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1031959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8C6317-D63F-4408-A39F-E7A707A7123A}"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261099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28C6317-D63F-4408-A39F-E7A707A7123A}"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118212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8C6317-D63F-4408-A39F-E7A707A7123A}"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61468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28C6317-D63F-4408-A39F-E7A707A7123A}" type="datetimeFigureOut">
              <a:rPr lang="en-GB" smtClean="0"/>
              <a:t>28/04/2023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265673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28C6317-D63F-4408-A39F-E7A707A7123A}" type="datetimeFigureOut">
              <a:rPr lang="en-GB" smtClean="0"/>
              <a:t>28/04/2023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367097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28C6317-D63F-4408-A39F-E7A707A7123A}" type="datetimeFigureOut">
              <a:rPr lang="en-GB" smtClean="0"/>
              <a:t>28/04/2023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2250423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C6317-D63F-4408-A39F-E7A707A7123A}" type="datetimeFigureOut">
              <a:rPr lang="en-GB" smtClean="0"/>
              <a:t>28/04/2023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3757927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8C6317-D63F-4408-A39F-E7A707A7123A}" type="datetimeFigureOut">
              <a:rPr lang="en-GB" smtClean="0"/>
              <a:t>28/04/2023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4261335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8C6317-D63F-4408-A39F-E7A707A7123A}" type="datetimeFigureOut">
              <a:rPr lang="en-GB" smtClean="0"/>
              <a:t>28/04/2023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EBD33E-4D2D-4FF3-935F-428047424564}" type="slidenum">
              <a:rPr lang="en-GB" smtClean="0"/>
              <a:t>‹#›</a:t>
            </a:fld>
            <a:endParaRPr lang="en-GB"/>
          </a:p>
        </p:txBody>
      </p:sp>
    </p:spTree>
    <p:extLst>
      <p:ext uri="{BB962C8B-B14F-4D97-AF65-F5344CB8AC3E}">
        <p14:creationId xmlns:p14="http://schemas.microsoft.com/office/powerpoint/2010/main" val="357630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8C6317-D63F-4408-A39F-E7A707A7123A}" type="datetimeFigureOut">
              <a:rPr lang="en-GB" smtClean="0"/>
              <a:t>28/04/2023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BD33E-4D2D-4FF3-935F-428047424564}" type="slidenum">
              <a:rPr lang="en-GB" smtClean="0"/>
              <a:t>‹#›</a:t>
            </a:fld>
            <a:endParaRPr lang="en-GB"/>
          </a:p>
        </p:txBody>
      </p:sp>
    </p:spTree>
    <p:extLst>
      <p:ext uri="{BB962C8B-B14F-4D97-AF65-F5344CB8AC3E}">
        <p14:creationId xmlns:p14="http://schemas.microsoft.com/office/powerpoint/2010/main" val="4218269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9897" y="486088"/>
            <a:ext cx="10319658" cy="5760551"/>
          </a:xfrm>
          <a:prstGeom prst="rect">
            <a:avLst/>
          </a:prstGeom>
        </p:spPr>
        <p:txBody>
          <a:bodyPr wrap="square">
            <a:spAutoFit/>
          </a:bodyPr>
          <a:lstStyle/>
          <a:p>
            <a:pPr algn="ctr">
              <a:lnSpc>
                <a:spcPct val="200000"/>
              </a:lnSpc>
              <a:spcAft>
                <a:spcPts val="1000"/>
              </a:spcAft>
            </a:pPr>
            <a:r>
              <a:rPr lang="en-GB" b="1" dirty="0">
                <a:latin typeface="Times New Roman" panose="02020603050405020304" pitchFamily="18" charset="0"/>
                <a:ea typeface="Calibri" panose="020F0502020204030204" pitchFamily="34" charset="0"/>
                <a:cs typeface="Times New Roman" panose="02020603050405020304" pitchFamily="18" charset="0"/>
              </a:rPr>
              <a:t>DATA PROTECTION.</a:t>
            </a:r>
            <a:endParaRPr lang="en-GB" sz="16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pPr>
            <a:r>
              <a:rPr lang="en-GB" dirty="0">
                <a:latin typeface="Times New Roman" panose="02020603050405020304" pitchFamily="18" charset="0"/>
                <a:ea typeface="Calibri" panose="020F0502020204030204" pitchFamily="34" charset="0"/>
                <a:cs typeface="Times New Roman" panose="02020603050405020304" pitchFamily="18" charset="0"/>
              </a:rPr>
              <a:t>The amount of data being created has increased exponentially in the last few years. Because of that it has been very necessary to create and implement laws that provide data protection. In Kenya, the office of the Data Commissioner was set up in 2020 which is responsible for overseeing the Data Protection Act of 2019. </a:t>
            </a:r>
            <a:r>
              <a:rPr lang="en-US" dirty="0">
                <a:latin typeface="Times New Roman" panose="02020603050405020304" pitchFamily="18" charset="0"/>
                <a:ea typeface="Calibri" panose="020F0502020204030204" pitchFamily="34" charset="0"/>
                <a:cs typeface="Times New Roman" panose="02020603050405020304" pitchFamily="18" charset="0"/>
              </a:rPr>
              <a:t>The commissioner chairs a team whose responsibilities include but are not limited to: Registration of Data controllers and processors, Enforcing and Protecting Data Protection Laws and Facilitating cross-border data flows. Globally, rules and regulations that protect Data vary from country to country and region to region. For example in the US, different states have different rules because there is no specific federal law that has been set apart. For European Countries, the European Union came up with GDPR (General Data Protection Regulation) in 2018, which covers almost whole of Europe-44 out of 45 countries.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871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195" y="222069"/>
            <a:ext cx="4310358" cy="369332"/>
          </a:xfrm>
          <a:prstGeom prst="rect">
            <a:avLst/>
          </a:prstGeom>
        </p:spPr>
        <p:txBody>
          <a:bodyPr wrap="square">
            <a:spAutoFit/>
          </a:bodyPr>
          <a:lstStyle/>
          <a:p>
            <a:pPr algn="ctr"/>
            <a:r>
              <a:rPr lang="en-GB" b="1" dirty="0">
                <a:latin typeface="Calibri" panose="020F0502020204030204" pitchFamily="34" charset="0"/>
                <a:ea typeface="Calibri" panose="020F0502020204030204" pitchFamily="34" charset="0"/>
                <a:cs typeface="Times New Roman" panose="02020603050405020304" pitchFamily="18" charset="0"/>
              </a:rPr>
              <a:t>3. Vodafone's GDPR violations in volume.</a:t>
            </a:r>
            <a:endParaRPr lang="en-GB" b="1" dirty="0"/>
          </a:p>
        </p:txBody>
      </p:sp>
      <p:sp>
        <p:nvSpPr>
          <p:cNvPr id="6" name="Rectangle 5"/>
          <p:cNvSpPr/>
          <p:nvPr/>
        </p:nvSpPr>
        <p:spPr>
          <a:xfrm>
            <a:off x="248195" y="591402"/>
            <a:ext cx="10881360" cy="1200329"/>
          </a:xfrm>
          <a:prstGeom prst="rect">
            <a:avLst/>
          </a:prstGeom>
        </p:spPr>
        <p:txBody>
          <a:bodyPr wrap="square">
            <a:spAutoFit/>
          </a:bodyPr>
          <a:lstStyle/>
          <a:p>
            <a:pPr>
              <a:lnSpc>
                <a:spcPct val="20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It appears that the total number of violations committed by Vodafone in the dataset is 101. This means that out of all the violations recorded in the dataset, 101 of them were committed by Vodafone.</a:t>
            </a:r>
            <a:endParaRPr lang="en-GB"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248195" y="1946366"/>
            <a:ext cx="7840563" cy="369332"/>
          </a:xfrm>
          <a:prstGeom prst="rect">
            <a:avLst/>
          </a:prstGeom>
        </p:spPr>
        <p:txBody>
          <a:bodyPr wrap="square">
            <a:spAutoFit/>
          </a:bodyPr>
          <a:lstStyle/>
          <a:p>
            <a:r>
              <a:rPr lang="en-US" b="1" dirty="0" smtClean="0"/>
              <a:t>4. Companies with the highest violations</a:t>
            </a:r>
            <a:endParaRPr lang="en-GB" b="1" dirty="0"/>
          </a:p>
        </p:txBody>
      </p:sp>
      <p:sp>
        <p:nvSpPr>
          <p:cNvPr id="3" name="Rectangle 2"/>
          <p:cNvSpPr/>
          <p:nvPr/>
        </p:nvSpPr>
        <p:spPr>
          <a:xfrm>
            <a:off x="248195" y="2470333"/>
            <a:ext cx="11477640" cy="1754326"/>
          </a:xfrm>
          <a:prstGeom prst="rect">
            <a:avLst/>
          </a:prstGeom>
        </p:spPr>
        <p:txBody>
          <a:bodyPr wrap="square">
            <a:spAutoFit/>
          </a:bodyPr>
          <a:lstStyle/>
          <a:p>
            <a:pPr lvl="0">
              <a:lnSpc>
                <a:spcPct val="200000"/>
              </a:lnSpc>
            </a:pPr>
            <a:r>
              <a:rPr lang="en-US" dirty="0">
                <a:solidFill>
                  <a:prstClr val="black"/>
                </a:solidFill>
              </a:rPr>
              <a:t>The purpose of the box plot in the next slide is to show </a:t>
            </a:r>
            <a:r>
              <a:rPr lang="en-US" dirty="0" smtClean="0">
                <a:solidFill>
                  <a:prstClr val="black"/>
                </a:solidFill>
              </a:rPr>
              <a:t>the </a:t>
            </a:r>
            <a:r>
              <a:rPr lang="en-US" dirty="0">
                <a:solidFill>
                  <a:prstClr val="black"/>
                </a:solidFill>
              </a:rPr>
              <a:t>of the number of violations committed by each company, with the y-axis representing the number of violations and the boxes representing the quartiles of the distribution. </a:t>
            </a:r>
            <a:r>
              <a:rPr lang="en-US" dirty="0">
                <a:solidFill>
                  <a:prstClr val="black"/>
                </a:solidFill>
                <a:latin typeface="Times New Roman" panose="02020603050405020304" pitchFamily="18" charset="0"/>
                <a:cs typeface="Times New Roman" panose="02020603050405020304" pitchFamily="18" charset="0"/>
              </a:rPr>
              <a:t>We can also see the </a:t>
            </a:r>
            <a:r>
              <a:rPr lang="en-US" dirty="0" smtClean="0">
                <a:solidFill>
                  <a:prstClr val="black"/>
                </a:solidFill>
                <a:latin typeface="Times New Roman" panose="02020603050405020304" pitchFamily="18" charset="0"/>
                <a:cs typeface="Times New Roman" panose="02020603050405020304" pitchFamily="18" charset="0"/>
              </a:rPr>
              <a:t>outliers, quartiles, the minimum and maximum values as well.</a:t>
            </a:r>
            <a:endParaRPr lang="en-US"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687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962" y="928687"/>
            <a:ext cx="8982075" cy="5000625"/>
          </a:xfrm>
          <a:prstGeom prst="rect">
            <a:avLst/>
          </a:prstGeom>
        </p:spPr>
      </p:pic>
    </p:spTree>
    <p:extLst>
      <p:ext uri="{BB962C8B-B14F-4D97-AF65-F5344CB8AC3E}">
        <p14:creationId xmlns:p14="http://schemas.microsoft.com/office/powerpoint/2010/main" val="409113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069" y="287383"/>
            <a:ext cx="7916349" cy="392159"/>
          </a:xfrm>
          <a:prstGeom prst="rect">
            <a:avLst/>
          </a:prstGeom>
        </p:spPr>
        <p:txBody>
          <a:bodyPr wrap="square">
            <a:spAutoFit/>
          </a:bodyPr>
          <a:lstStyle/>
          <a:p>
            <a:pPr>
              <a:lnSpc>
                <a:spcPct val="115000"/>
              </a:lnSpc>
              <a:spcAft>
                <a:spcPts val="1000"/>
              </a:spcAft>
            </a:pPr>
            <a:r>
              <a:rPr lang="en-GB" b="1" dirty="0">
                <a:latin typeface="Times New Roman" panose="02020603050405020304" pitchFamily="18" charset="0"/>
                <a:ea typeface="Calibri" panose="020F0502020204030204" pitchFamily="34" charset="0"/>
                <a:cs typeface="Times New Roman" panose="02020603050405020304" pitchFamily="18" charset="0"/>
              </a:rPr>
              <a:t>5. </a:t>
            </a:r>
            <a:r>
              <a:rPr lang="en-US" b="1" dirty="0">
                <a:latin typeface="Times New Roman" panose="02020603050405020304" pitchFamily="18" charset="0"/>
                <a:ea typeface="Calibri" panose="020F0502020204030204" pitchFamily="34" charset="0"/>
                <a:cs typeface="Times New Roman" panose="02020603050405020304" pitchFamily="18" charset="0"/>
              </a:rPr>
              <a:t>Map the data and make this interactive</a:t>
            </a:r>
            <a:endParaRPr lang="en-GB"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341" y="1251416"/>
            <a:ext cx="9412941" cy="5000625"/>
          </a:xfrm>
          <a:prstGeom prst="rect">
            <a:avLst/>
          </a:prstGeom>
        </p:spPr>
      </p:pic>
    </p:spTree>
    <p:extLst>
      <p:ext uri="{BB962C8B-B14F-4D97-AF65-F5344CB8AC3E}">
        <p14:creationId xmlns:p14="http://schemas.microsoft.com/office/powerpoint/2010/main" val="2038270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136" y="731519"/>
            <a:ext cx="10633167" cy="1754326"/>
          </a:xfrm>
          <a:prstGeom prst="rect">
            <a:avLst/>
          </a:prstGeom>
        </p:spPr>
        <p:txBody>
          <a:bodyPr wrap="square">
            <a:spAutoFit/>
          </a:bodyPr>
          <a:lstStyle/>
          <a:p>
            <a:pPr>
              <a:lnSpc>
                <a:spcPct val="200000"/>
              </a:lnSpc>
            </a:pPr>
            <a:r>
              <a:rPr lang="en-US" dirty="0"/>
              <a:t>T</a:t>
            </a:r>
            <a:r>
              <a:rPr lang="en-US" dirty="0" smtClean="0"/>
              <a:t>he choropleth </a:t>
            </a:r>
            <a:r>
              <a:rPr lang="en-US" dirty="0"/>
              <a:t>map is a good choice because the data is organized by </a:t>
            </a:r>
            <a:r>
              <a:rPr lang="en-US" dirty="0" smtClean="0"/>
              <a:t>country </a:t>
            </a:r>
            <a:r>
              <a:rPr lang="en-US" dirty="0"/>
              <a:t>and we are interested in visualizing the total number of violations for each country</a:t>
            </a:r>
            <a:r>
              <a:rPr lang="en-US" dirty="0" smtClean="0"/>
              <a:t>. </a:t>
            </a:r>
            <a:r>
              <a:rPr lang="en-US" dirty="0"/>
              <a:t>Darker colors represent higher numbers of violated articles, while lighter colors represent lower numbers.</a:t>
            </a:r>
            <a:endParaRPr lang="en-GB" dirty="0">
              <a:latin typeface="Times New Roman" panose="02020603050405020304" pitchFamily="18" charset="0"/>
              <a:cs typeface="Times New Roman" panose="02020603050405020304" pitchFamily="18" charset="0"/>
            </a:endParaRPr>
          </a:p>
        </p:txBody>
      </p:sp>
      <p:sp>
        <p:nvSpPr>
          <p:cNvPr id="3" name="Rectangle 2"/>
          <p:cNvSpPr/>
          <p:nvPr/>
        </p:nvSpPr>
        <p:spPr>
          <a:xfrm>
            <a:off x="444135" y="2725911"/>
            <a:ext cx="8699864" cy="369332"/>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6. Breakdown / Distribution and important metrics of fines levied per article.</a:t>
            </a:r>
            <a:endParaRPr lang="en-GB" b="1" dirty="0">
              <a:latin typeface="Times New Roman" panose="02020603050405020304" pitchFamily="18" charset="0"/>
              <a:cs typeface="Times New Roman" panose="02020603050405020304" pitchFamily="18" charset="0"/>
            </a:endParaRPr>
          </a:p>
        </p:txBody>
      </p:sp>
      <p:sp>
        <p:nvSpPr>
          <p:cNvPr id="4" name="Rectangle 3"/>
          <p:cNvSpPr/>
          <p:nvPr/>
        </p:nvSpPr>
        <p:spPr>
          <a:xfrm>
            <a:off x="444136" y="3335309"/>
            <a:ext cx="10633167" cy="2862322"/>
          </a:xfrm>
          <a:prstGeom prst="rect">
            <a:avLst/>
          </a:prstGeom>
        </p:spPr>
        <p:txBody>
          <a:bodyPr wrap="square">
            <a:spAutoFit/>
          </a:bodyPr>
          <a:lstStyle/>
          <a:p>
            <a:pPr>
              <a:lnSpc>
                <a:spcPct val="200000"/>
              </a:lnSpc>
            </a:pPr>
            <a:r>
              <a:rPr lang="en-US" dirty="0" smtClean="0"/>
              <a:t>The </a:t>
            </a:r>
            <a:r>
              <a:rPr lang="en-US" dirty="0"/>
              <a:t>purpose of the box </a:t>
            </a:r>
            <a:r>
              <a:rPr lang="en-US" dirty="0" smtClean="0"/>
              <a:t>plot in the next slide </a:t>
            </a:r>
            <a:r>
              <a:rPr lang="en-US" dirty="0"/>
              <a:t>is to show the distribution </a:t>
            </a:r>
            <a:r>
              <a:rPr lang="en-US" dirty="0" smtClean="0"/>
              <a:t>of fines levied per article. </a:t>
            </a:r>
            <a:r>
              <a:rPr lang="en-US" dirty="0"/>
              <a:t>The x-axis represents the violated articles of the GDPR, while the y-axis represents the amount fined. The box plot shows the distribution of GDPR fines for each of the 10 articles that were </a:t>
            </a:r>
            <a:r>
              <a:rPr lang="en-US" dirty="0"/>
              <a:t>violated</a:t>
            </a:r>
            <a:r>
              <a:rPr lang="en-US" dirty="0" smtClean="0"/>
              <a:t>. It</a:t>
            </a:r>
            <a:r>
              <a:rPr lang="en-US" dirty="0" smtClean="0">
                <a:latin typeface="Times New Roman" panose="02020603050405020304" pitchFamily="18" charset="0"/>
                <a:cs typeface="Times New Roman" panose="02020603050405020304" pitchFamily="18" charset="0"/>
              </a:rPr>
              <a:t> is necessary to note that </a:t>
            </a:r>
            <a:r>
              <a:rPr lang="en-US" dirty="0"/>
              <a:t>o</a:t>
            </a:r>
            <a:r>
              <a:rPr lang="en-US" dirty="0" smtClean="0"/>
              <a:t>nly </a:t>
            </a:r>
            <a:r>
              <a:rPr lang="en-US" dirty="0"/>
              <a:t>a subset of the articles can lead to monetary penalties, and those are the ones included in the dataset used in this example.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186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742" y="928687"/>
            <a:ext cx="10219764" cy="5000625"/>
          </a:xfrm>
          <a:prstGeom prst="rect">
            <a:avLst/>
          </a:prstGeom>
        </p:spPr>
      </p:pic>
    </p:spTree>
    <p:extLst>
      <p:ext uri="{BB962C8B-B14F-4D97-AF65-F5344CB8AC3E}">
        <p14:creationId xmlns:p14="http://schemas.microsoft.com/office/powerpoint/2010/main" val="1297934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7541" y="252940"/>
            <a:ext cx="3281989"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rPr>
              <a:t>7. Top 10 most violated articles </a:t>
            </a:r>
            <a:endParaRPr lang="en-GB"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784" y="822961"/>
            <a:ext cx="9955445" cy="5329646"/>
          </a:xfrm>
          <a:prstGeom prst="rect">
            <a:avLst/>
          </a:prstGeom>
        </p:spPr>
      </p:pic>
    </p:spTree>
    <p:extLst>
      <p:ext uri="{BB962C8B-B14F-4D97-AF65-F5344CB8AC3E}">
        <p14:creationId xmlns:p14="http://schemas.microsoft.com/office/powerpoint/2010/main" val="2685728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4" y="222069"/>
            <a:ext cx="11312435" cy="1754326"/>
          </a:xfrm>
          <a:prstGeom prst="rect">
            <a:avLst/>
          </a:prstGeom>
        </p:spPr>
        <p:txBody>
          <a:bodyPr wrap="square">
            <a:spAutoFit/>
          </a:bodyPr>
          <a:lstStyle/>
          <a:p>
            <a:pPr>
              <a:lnSpc>
                <a:spcPct val="200000"/>
              </a:lnSpc>
            </a:pPr>
            <a:r>
              <a:rPr lang="en-US" dirty="0" smtClean="0"/>
              <a:t>The pie chart in the previous slide shows each article as a slice of the pie, with the size of the slice representing the proportion of violations for that article. The legend on the right side of the chart shows the number of violations for each article. The chart also shows the percentage of violations for each of the top 10 most violated articles.</a:t>
            </a:r>
            <a:endParaRPr lang="en-GB" dirty="0"/>
          </a:p>
        </p:txBody>
      </p:sp>
      <p:sp>
        <p:nvSpPr>
          <p:cNvPr id="3" name="Rectangle 2"/>
          <p:cNvSpPr/>
          <p:nvPr/>
        </p:nvSpPr>
        <p:spPr>
          <a:xfrm>
            <a:off x="339634" y="2277682"/>
            <a:ext cx="7544324" cy="369332"/>
          </a:xfrm>
          <a:prstGeom prst="rect">
            <a:avLst/>
          </a:prstGeom>
        </p:spPr>
        <p:txBody>
          <a:bodyPr wrap="square">
            <a:spAutoFit/>
          </a:bodyPr>
          <a:lstStyle/>
          <a:p>
            <a:r>
              <a:rPr lang="en-US" b="1" dirty="0" smtClean="0"/>
              <a:t>8. Article with the highest associated fine </a:t>
            </a:r>
            <a:endParaRPr lang="en-GB" b="1" dirty="0"/>
          </a:p>
        </p:txBody>
      </p:sp>
      <p:sp>
        <p:nvSpPr>
          <p:cNvPr id="4" name="Rectangle 3"/>
          <p:cNvSpPr/>
          <p:nvPr/>
        </p:nvSpPr>
        <p:spPr>
          <a:xfrm>
            <a:off x="339634" y="2647013"/>
            <a:ext cx="11482252" cy="2862322"/>
          </a:xfrm>
          <a:prstGeom prst="rect">
            <a:avLst/>
          </a:prstGeom>
        </p:spPr>
        <p:txBody>
          <a:bodyPr wrap="square">
            <a:spAutoFit/>
          </a:bodyPr>
          <a:lstStyle/>
          <a:p>
            <a:pPr>
              <a:lnSpc>
                <a:spcPct val="200000"/>
              </a:lnSpc>
            </a:pPr>
            <a:r>
              <a:rPr lang="en-US" dirty="0" smtClean="0"/>
              <a:t>The scatter plot in the next slide </a:t>
            </a:r>
            <a:r>
              <a:rPr lang="en-US" dirty="0" smtClean="0"/>
              <a:t>displays the highest associated</a:t>
            </a:r>
            <a:r>
              <a:rPr lang="en-US" dirty="0" smtClean="0"/>
              <a:t> fine for the violated article. The x-axis represents the articles that were violated, and the y-axis represents the amount of the fine</a:t>
            </a:r>
            <a:r>
              <a:rPr lang="en-US" dirty="0" smtClean="0"/>
              <a:t>. </a:t>
            </a:r>
            <a:r>
              <a:rPr lang="en-US" dirty="0"/>
              <a:t>The size and color of the scatter markers are determined by the "colors" variable, which assigns a unique color to each data point</a:t>
            </a:r>
            <a:r>
              <a:rPr lang="en-US" dirty="0" smtClean="0"/>
              <a:t>. The </a:t>
            </a:r>
            <a:r>
              <a:rPr lang="en-US" dirty="0"/>
              <a:t>resulting plot shows the top 10 articles with the highest associated fines, with each data point representing a unique article and the size/color indicating the magnitude of the fine.</a:t>
            </a:r>
            <a:endParaRPr lang="en-GB" dirty="0"/>
          </a:p>
        </p:txBody>
      </p:sp>
    </p:spTree>
    <p:extLst>
      <p:ext uri="{BB962C8B-B14F-4D97-AF65-F5344CB8AC3E}">
        <p14:creationId xmlns:p14="http://schemas.microsoft.com/office/powerpoint/2010/main" val="589437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589" y="336176"/>
            <a:ext cx="10031506" cy="6091517"/>
          </a:xfrm>
          <a:prstGeom prst="rect">
            <a:avLst/>
          </a:prstGeom>
        </p:spPr>
      </p:pic>
    </p:spTree>
    <p:extLst>
      <p:ext uri="{BB962C8B-B14F-4D97-AF65-F5344CB8AC3E}">
        <p14:creationId xmlns:p14="http://schemas.microsoft.com/office/powerpoint/2010/main" val="19521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7462" y="408201"/>
            <a:ext cx="9640389" cy="2862322"/>
          </a:xfrm>
          <a:prstGeom prst="rect">
            <a:avLst/>
          </a:prstGeom>
        </p:spPr>
        <p:txBody>
          <a:bodyPr wrap="square">
            <a:spAutoFit/>
          </a:bodyPr>
          <a:lstStyle/>
          <a:p>
            <a:pPr>
              <a:lnSpc>
                <a:spcPct val="200000"/>
              </a:lnSpc>
              <a:spcAft>
                <a:spcPts val="10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These </a:t>
            </a:r>
            <a:r>
              <a:rPr lang="en-US" dirty="0">
                <a:latin typeface="Times New Roman" panose="02020603050405020304" pitchFamily="18" charset="0"/>
                <a:ea typeface="Calibri" panose="020F0502020204030204" pitchFamily="34" charset="0"/>
                <a:cs typeface="Times New Roman" panose="02020603050405020304" pitchFamily="18" charset="0"/>
              </a:rPr>
              <a:t>laws have set the base for other data laws to be set. At the moment, most countries in the world are trying to have some sort of data protection laws. Statistics have it that 71% of countries in the world have legislation rules, 9% are drafting them, 15% have no laws and 5% have no data at all. These laws continue to evolve over time because data is not static and the more data is circulating the higher the threats hence need for laws to be reviewed. </a:t>
            </a: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5" name="Chart 4"/>
          <p:cNvGraphicFramePr/>
          <p:nvPr>
            <p:extLst>
              <p:ext uri="{D42A27DB-BD31-4B8C-83A1-F6EECF244321}">
                <p14:modId xmlns:p14="http://schemas.microsoft.com/office/powerpoint/2010/main" val="2151881790"/>
              </p:ext>
            </p:extLst>
          </p:nvPr>
        </p:nvGraphicFramePr>
        <p:xfrm>
          <a:off x="2032000" y="3422468"/>
          <a:ext cx="5413829" cy="31350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8640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4584" y="522514"/>
            <a:ext cx="11025050" cy="6314549"/>
          </a:xfrm>
          <a:prstGeom prst="rect">
            <a:avLst/>
          </a:prstGeom>
        </p:spPr>
        <p:txBody>
          <a:bodyPr wrap="square">
            <a:spAutoFit/>
          </a:bodyPr>
          <a:lstStyle/>
          <a:p>
            <a:pPr algn="ctr">
              <a:lnSpc>
                <a:spcPct val="200000"/>
              </a:lnSpc>
              <a:spcAft>
                <a:spcPts val="1000"/>
              </a:spcAft>
            </a:pPr>
            <a:r>
              <a:rPr lang="en-US" b="1" u="sng" dirty="0">
                <a:latin typeface="Times New Roman" panose="02020603050405020304" pitchFamily="18" charset="0"/>
                <a:ea typeface="Calibri" panose="020F0502020204030204" pitchFamily="34" charset="0"/>
                <a:cs typeface="Times New Roman" panose="02020603050405020304" pitchFamily="18" charset="0"/>
              </a:rPr>
              <a:t>Core principles and implications</a:t>
            </a:r>
            <a:endParaRPr lang="en-GB"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pPr>
            <a:r>
              <a:rPr lang="en-US" dirty="0">
                <a:latin typeface="Times New Roman" panose="02020603050405020304" pitchFamily="18" charset="0"/>
                <a:ea typeface="Calibri" panose="020F0502020204030204" pitchFamily="34" charset="0"/>
                <a:cs typeface="Times New Roman" panose="02020603050405020304" pitchFamily="18" charset="0"/>
              </a:rPr>
              <a:t>The Data Protection Act/Laws are built on 3 primary rules: Lawfulness, Fairness and Transparency. Other grounds are Purpose limitation, Data minimization and Accuracy. The laws are guided by Notice, Choice, Consent, Access, Participation, Integrity, Security and Enforcement. DPA is necessary since it allows protection of both internal and external data, mitigates the risk of fraud and compromise and protect the individual.  Organizations should have a Data Protection Officer to provide an oversight on </a:t>
            </a:r>
            <a:r>
              <a:rPr lang="en-US" dirty="0" smtClean="0">
                <a:latin typeface="Times New Roman" panose="02020603050405020304" pitchFamily="18" charset="0"/>
                <a:ea typeface="Calibri" panose="020F0502020204030204" pitchFamily="34" charset="0"/>
                <a:cs typeface="Times New Roman" panose="02020603050405020304" pitchFamily="18" charset="0"/>
              </a:rPr>
              <a:t>data storage, journey </a:t>
            </a:r>
            <a:r>
              <a:rPr lang="en-US" dirty="0">
                <a:latin typeface="Times New Roman" panose="02020603050405020304" pitchFamily="18" charset="0"/>
                <a:ea typeface="Calibri" panose="020F0502020204030204" pitchFamily="34" charset="0"/>
                <a:cs typeface="Times New Roman" panose="02020603050405020304" pitchFamily="18" charset="0"/>
              </a:rPr>
              <a:t>and lineage. </a:t>
            </a:r>
            <a:r>
              <a:rPr lang="en-US" dirty="0">
                <a:latin typeface="Times New Roman" panose="02020603050405020304" pitchFamily="18" charset="0"/>
                <a:cs typeface="Times New Roman" panose="02020603050405020304" pitchFamily="18" charset="0"/>
              </a:rPr>
              <a:t>They should be able to explain to the company’s clients how their data is being used and assure them of safety. The consequences of not complying with data laws for individuals include being fined for 10 years, fine of 5 million shillings or </a:t>
            </a:r>
            <a:r>
              <a:rPr lang="en-US" dirty="0" smtClean="0">
                <a:latin typeface="Times New Roman" panose="02020603050405020304" pitchFamily="18" charset="0"/>
                <a:cs typeface="Times New Roman" panose="02020603050405020304" pitchFamily="18" charset="0"/>
              </a:rPr>
              <a:t>both</a:t>
            </a:r>
            <a:r>
              <a:rPr lang="en-US" dirty="0">
                <a:latin typeface="Times New Roman" panose="02020603050405020304" pitchFamily="18" charset="0"/>
                <a:cs typeface="Times New Roman" panose="02020603050405020304" pitchFamily="18" charset="0"/>
              </a:rPr>
              <a:t>. For organizations, the fine is 10 million or a fine of not less 2% of the annual returns, whichever is lower, or both, depending on the circumstance. Other consequences include reputational damage and inadequate cybersecurity laws. </a:t>
            </a:r>
            <a:endParaRPr lang="en-GB" dirty="0">
              <a:latin typeface="Times New Roman" panose="02020603050405020304" pitchFamily="18" charset="0"/>
              <a:cs typeface="Times New Roman" panose="02020603050405020304" pitchFamily="18" charset="0"/>
            </a:endParaRPr>
          </a:p>
          <a:p>
            <a:pPr>
              <a:lnSpc>
                <a:spcPct val="200000"/>
              </a:lnSpc>
            </a:pPr>
            <a:endParaRPr lang="en-GB" dirty="0"/>
          </a:p>
        </p:txBody>
      </p:sp>
    </p:spTree>
    <p:extLst>
      <p:ext uri="{BB962C8B-B14F-4D97-AF65-F5344CB8AC3E}">
        <p14:creationId xmlns:p14="http://schemas.microsoft.com/office/powerpoint/2010/main" val="1771544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2514" y="559440"/>
            <a:ext cx="11456125" cy="5760551"/>
          </a:xfrm>
          <a:prstGeom prst="rect">
            <a:avLst/>
          </a:prstGeom>
        </p:spPr>
        <p:txBody>
          <a:bodyPr wrap="square">
            <a:spAutoFit/>
          </a:bodyPr>
          <a:lstStyle/>
          <a:p>
            <a:pPr algn="ctr">
              <a:lnSpc>
                <a:spcPct val="200000"/>
              </a:lnSpc>
              <a:spcAft>
                <a:spcPts val="1000"/>
              </a:spcAft>
            </a:pPr>
            <a:r>
              <a:rPr lang="en-US" b="1" u="sng" dirty="0">
                <a:latin typeface="Times New Roman" panose="02020603050405020304" pitchFamily="18" charset="0"/>
                <a:ea typeface="Calibri" panose="020F0502020204030204" pitchFamily="34" charset="0"/>
                <a:cs typeface="Times New Roman" panose="02020603050405020304" pitchFamily="18" charset="0"/>
              </a:rPr>
              <a:t>Challenges and solutions</a:t>
            </a:r>
            <a:endParaRPr lang="en-GB"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200000"/>
              </a:lnSpc>
            </a:pPr>
            <a:r>
              <a:rPr lang="en-US" dirty="0">
                <a:latin typeface="Times New Roman" panose="02020603050405020304" pitchFamily="18" charset="0"/>
                <a:ea typeface="Calibri" panose="020F0502020204030204" pitchFamily="34" charset="0"/>
                <a:cs typeface="Times New Roman" panose="02020603050405020304" pitchFamily="18" charset="0"/>
              </a:rPr>
              <a:t>Challenges being faced by businesses in Kenya when it comes to effective implementation of the DPA are as follows: Corporate culture. This is where people assume that they are not big enough to be targets of attacks. A solution to this is to encourage people to change their mentality and adopt data laws. No one is too safe or not at risk. Secondly, Security threats are a big issue. Security threats could be physical or cybersecurity. An example of a physical security threat is when data, is stored say in a room that anyone can easily access. Cyber security on the other hand is when phishing or ransomware happen. </a:t>
            </a:r>
            <a:r>
              <a:rPr lang="en-US" dirty="0">
                <a:latin typeface="Times New Roman" panose="02020603050405020304" pitchFamily="18" charset="0"/>
                <a:cs typeface="Times New Roman" panose="02020603050405020304" pitchFamily="18" charset="0"/>
              </a:rPr>
              <a:t>A valid solution is to be more careful. Whoever is in charge of physical data should be as vigilant as possible.  However, for other reasons like fire accidents, it is advisable not to store data physically. The trends are changing, so should data storage. For cybercrimes, you should not click on suspicious links or visit sites that seem </a:t>
            </a:r>
            <a:r>
              <a:rPr lang="en-US" dirty="0" smtClean="0">
                <a:latin typeface="Times New Roman" panose="02020603050405020304" pitchFamily="18" charset="0"/>
                <a:cs typeface="Times New Roman" panose="02020603050405020304" pitchFamily="18" charset="0"/>
              </a:rPr>
              <a:t>malicious.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286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1966" y="1127986"/>
            <a:ext cx="9875520" cy="2308324"/>
          </a:xfrm>
          <a:prstGeom prst="rect">
            <a:avLst/>
          </a:prstGeom>
        </p:spPr>
        <p:txBody>
          <a:bodyPr wrap="square">
            <a:spAutoFit/>
          </a:bodyPr>
          <a:lstStyle/>
          <a:p>
            <a:pPr>
              <a:lnSpc>
                <a:spcPct val="200000"/>
              </a:lnSpc>
            </a:pPr>
            <a:r>
              <a:rPr lang="en-GB" dirty="0">
                <a:latin typeface="Times New Roman" panose="02020603050405020304" pitchFamily="18" charset="0"/>
                <a:ea typeface="Calibri" panose="020F0502020204030204" pitchFamily="34" charset="0"/>
              </a:rPr>
              <a:t>In case of anything, report the suspected breach as soon as possible. Also workers need to be as professional as possible to curb inside threats. Companies and individuals are being advised to use tools that can help. With the onset of AI, there are many Data Protection software and Data Leak Detection software that </a:t>
            </a:r>
            <a:r>
              <a:rPr lang="en-GB" dirty="0" smtClean="0">
                <a:latin typeface="Times New Roman" panose="02020603050405020304" pitchFamily="18" charset="0"/>
                <a:ea typeface="Calibri" panose="020F0502020204030204" pitchFamily="34" charset="0"/>
              </a:rPr>
              <a:t>help to detect frauds or and any abnormal thing in the pipeline before it happens.</a:t>
            </a:r>
            <a:endParaRPr lang="en-GB" dirty="0"/>
          </a:p>
        </p:txBody>
      </p:sp>
    </p:spTree>
    <p:extLst>
      <p:ext uri="{BB962C8B-B14F-4D97-AF65-F5344CB8AC3E}">
        <p14:creationId xmlns:p14="http://schemas.microsoft.com/office/powerpoint/2010/main" val="475543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891" y="1619795"/>
            <a:ext cx="10502538" cy="4247317"/>
          </a:xfrm>
          <a:prstGeom prst="rect">
            <a:avLst/>
          </a:prstGeom>
        </p:spPr>
        <p:txBody>
          <a:bodyPr wrap="square">
            <a:spAutoFit/>
          </a:bodyPr>
          <a:lstStyle/>
          <a:p>
            <a:endParaRPr lang="en-US" dirty="0" smtClean="0"/>
          </a:p>
          <a:p>
            <a:pPr>
              <a:lnSpc>
                <a:spcPct val="200000"/>
              </a:lnSpc>
            </a:pPr>
            <a:r>
              <a:rPr lang="en-US" dirty="0" smtClean="0"/>
              <a:t>The European Union has set strict data laws to its citizens using the GDPR- </a:t>
            </a:r>
            <a:r>
              <a:rPr lang="en-GB" dirty="0" smtClean="0"/>
              <a:t>General Data Protection Regulation-laws. </a:t>
            </a:r>
            <a:r>
              <a:rPr lang="en-US" dirty="0" smtClean="0"/>
              <a:t>Data from a certain GDPR dataset was recorded over a period of 4 years from when the measures were put in place in 2018. The data was then analyzed to explain more about Data Protection Laws in European countries by answering questions like: What are the fines for violations? Which companies that had the highest violations? Which country had the highest data crimes? Which article attracted the highest crime? Which articles were most violated? etc. The slides that follow attempt to answer these questions and explain more findings.</a:t>
            </a:r>
            <a:endParaRPr lang="en-GB" dirty="0"/>
          </a:p>
        </p:txBody>
      </p:sp>
      <p:sp>
        <p:nvSpPr>
          <p:cNvPr id="3" name="Rectangle 2"/>
          <p:cNvSpPr/>
          <p:nvPr/>
        </p:nvSpPr>
        <p:spPr>
          <a:xfrm>
            <a:off x="718457" y="1123406"/>
            <a:ext cx="6014897" cy="390684"/>
          </a:xfrm>
          <a:prstGeom prst="rect">
            <a:avLst/>
          </a:prstGeom>
        </p:spPr>
        <p:txBody>
          <a:bodyPr wrap="square">
            <a:spAutoFit/>
          </a:bodyPr>
          <a:lstStyle/>
          <a:p>
            <a:pPr>
              <a:lnSpc>
                <a:spcPct val="115000"/>
              </a:lnSpc>
              <a:spcAft>
                <a:spcPts val="1000"/>
              </a:spcAft>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Brief introduction</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5931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83485" y="488072"/>
            <a:ext cx="5269712" cy="369332"/>
          </a:xfrm>
          <a:prstGeom prst="rect">
            <a:avLst/>
          </a:prstGeom>
        </p:spPr>
        <p:txBody>
          <a:bodyPr wrap="none">
            <a:spAutoFit/>
          </a:bodyPr>
          <a:lstStyle/>
          <a:p>
            <a:r>
              <a:rPr lang="en-US" b="1" dirty="0" smtClean="0">
                <a:latin typeface="Times New Roman" panose="02020603050405020304" pitchFamily="18" charset="0"/>
                <a:ea typeface="Calibri" panose="020F0502020204030204" pitchFamily="34" charset="0"/>
                <a:cs typeface="Times New Roman" panose="02020603050405020304" pitchFamily="18" charset="0"/>
              </a:rPr>
              <a:t>1. Time </a:t>
            </a:r>
            <a:r>
              <a:rPr lang="en-US" b="1" dirty="0">
                <a:latin typeface="Times New Roman" panose="02020603050405020304" pitchFamily="18" charset="0"/>
                <a:ea typeface="Calibri" panose="020F0502020204030204" pitchFamily="34" charset="0"/>
                <a:cs typeface="Times New Roman" panose="02020603050405020304" pitchFamily="18" charset="0"/>
              </a:rPr>
              <a:t>breakdown of the total violations in the EU</a:t>
            </a:r>
            <a:r>
              <a:rPr lang="en-US" dirty="0" smtClean="0">
                <a:latin typeface="Times New Roman" panose="02020603050405020304" pitchFamily="18" charset="0"/>
                <a:ea typeface="Calibri" panose="020F0502020204030204" pitchFamily="34"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17" y="979715"/>
            <a:ext cx="10986814" cy="5525588"/>
          </a:xfrm>
          <a:prstGeom prst="rect">
            <a:avLst/>
          </a:prstGeom>
        </p:spPr>
      </p:pic>
    </p:spTree>
    <p:extLst>
      <p:ext uri="{BB962C8B-B14F-4D97-AF65-F5344CB8AC3E}">
        <p14:creationId xmlns:p14="http://schemas.microsoft.com/office/powerpoint/2010/main" val="3113667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6023" y="613954"/>
            <a:ext cx="10920548" cy="1669944"/>
          </a:xfrm>
          <a:prstGeom prst="rect">
            <a:avLst/>
          </a:prstGeom>
        </p:spPr>
        <p:txBody>
          <a:bodyPr wrap="square">
            <a:spAutoFit/>
          </a:bodyPr>
          <a:lstStyle/>
          <a:p>
            <a:pPr>
              <a:lnSpc>
                <a:spcPct val="200000"/>
              </a:lnSpc>
            </a:pPr>
            <a:r>
              <a:rPr lang="en-GB" dirty="0">
                <a:latin typeface="Times New Roman" panose="02020603050405020304" pitchFamily="18" charset="0"/>
                <a:ea typeface="Calibri" panose="020F0502020204030204" pitchFamily="34" charset="0"/>
                <a:cs typeface="Times New Roman" panose="02020603050405020304" pitchFamily="18" charset="0"/>
              </a:rPr>
              <a:t>T</a:t>
            </a:r>
            <a:r>
              <a:rPr lang="en-US" dirty="0">
                <a:latin typeface="Times New Roman" panose="02020603050405020304" pitchFamily="18" charset="0"/>
                <a:ea typeface="Calibri" panose="020F0502020204030204" pitchFamily="34" charset="0"/>
                <a:cs typeface="Times New Roman" panose="02020603050405020304" pitchFamily="18" charset="0"/>
              </a:rPr>
              <a:t>he </a:t>
            </a:r>
            <a:r>
              <a:rPr lang="en-US" dirty="0" smtClean="0">
                <a:latin typeface="Times New Roman" panose="02020603050405020304" pitchFamily="18" charset="0"/>
                <a:ea typeface="Calibri" panose="020F0502020204030204" pitchFamily="34" charset="0"/>
                <a:cs typeface="Times New Roman" panose="02020603050405020304" pitchFamily="18" charset="0"/>
              </a:rPr>
              <a:t> bar chart in the previous slide </a:t>
            </a:r>
            <a:r>
              <a:rPr lang="en-US" dirty="0">
                <a:latin typeface="Times New Roman" panose="02020603050405020304" pitchFamily="18" charset="0"/>
                <a:ea typeface="Calibri" panose="020F0502020204030204" pitchFamily="34" charset="0"/>
                <a:cs typeface="Times New Roman" panose="02020603050405020304" pitchFamily="18" charset="0"/>
              </a:rPr>
              <a:t>shows the time breakdown of the total violations per year in the EU, with bars representing the count of each violation type and different colors representing each violation type. The chart is grouped by years. </a:t>
            </a:r>
            <a:r>
              <a:rPr lang="en-GB" dirty="0">
                <a:latin typeface="Times New Roman" panose="02020603050405020304" pitchFamily="18" charset="0"/>
                <a:ea typeface="Calibri" panose="020F0502020204030204" pitchFamily="34" charset="0"/>
                <a:cs typeface="Times New Roman" panose="02020603050405020304" pitchFamily="18" charset="0"/>
              </a:rPr>
              <a:t>It also shows the count of each of the violations and their trends over the years. </a:t>
            </a:r>
            <a:endParaRPr lang="en-GB" dirty="0">
              <a:latin typeface="Times New Roman" panose="02020603050405020304" pitchFamily="18" charset="0"/>
              <a:cs typeface="Times New Roman" panose="02020603050405020304" pitchFamily="18" charset="0"/>
            </a:endParaRPr>
          </a:p>
        </p:txBody>
      </p:sp>
      <p:sp>
        <p:nvSpPr>
          <p:cNvPr id="5" name="Rectangle 4"/>
          <p:cNvSpPr/>
          <p:nvPr/>
        </p:nvSpPr>
        <p:spPr>
          <a:xfrm>
            <a:off x="1058091" y="2638697"/>
            <a:ext cx="8190412" cy="369332"/>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2. Most expensive violation by country, listing the specific violation </a:t>
            </a:r>
            <a:r>
              <a:rPr lang="en-US" b="1" dirty="0" smtClean="0">
                <a:latin typeface="Calibri" panose="020F0502020204030204" pitchFamily="34" charset="0"/>
                <a:ea typeface="Calibri" panose="020F0502020204030204" pitchFamily="34" charset="0"/>
                <a:cs typeface="Times New Roman" panose="02020603050405020304" pitchFamily="18" charset="0"/>
              </a:rPr>
              <a:t>type. </a:t>
            </a:r>
            <a:endParaRPr lang="en-GB" b="1" dirty="0"/>
          </a:p>
        </p:txBody>
      </p:sp>
      <p:sp>
        <p:nvSpPr>
          <p:cNvPr id="6" name="Rectangle 5"/>
          <p:cNvSpPr/>
          <p:nvPr/>
        </p:nvSpPr>
        <p:spPr>
          <a:xfrm>
            <a:off x="836023" y="3213464"/>
            <a:ext cx="10450286" cy="1754326"/>
          </a:xfrm>
          <a:prstGeom prst="rect">
            <a:avLst/>
          </a:prstGeom>
        </p:spPr>
        <p:txBody>
          <a:bodyPr wrap="square">
            <a:spAutoFit/>
          </a:bodyPr>
          <a:lstStyle/>
          <a:p>
            <a:pPr>
              <a:lnSpc>
                <a:spcPct val="20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bar chart in the next slide shows the most expensive violations by country. Each bar represents a country, and the length of the bar corresponds to the total cost </a:t>
            </a:r>
            <a:r>
              <a:rPr lang="en-US" dirty="0" smtClean="0">
                <a:latin typeface="Times New Roman" panose="02020603050405020304" pitchFamily="18" charset="0"/>
                <a:ea typeface="Calibri" panose="020F0502020204030204" pitchFamily="34" charset="0"/>
                <a:cs typeface="Times New Roman" panose="02020603050405020304" pitchFamily="18" charset="0"/>
              </a:rPr>
              <a:t>of all the fines for all </a:t>
            </a:r>
            <a:r>
              <a:rPr lang="en-US" dirty="0">
                <a:latin typeface="Times New Roman" panose="02020603050405020304" pitchFamily="18" charset="0"/>
                <a:ea typeface="Calibri" panose="020F0502020204030204" pitchFamily="34" charset="0"/>
                <a:cs typeface="Times New Roman" panose="02020603050405020304" pitchFamily="18" charset="0"/>
              </a:rPr>
              <a:t>violations </a:t>
            </a:r>
            <a:r>
              <a:rPr lang="en-US" dirty="0" smtClean="0">
                <a:latin typeface="Times New Roman" panose="02020603050405020304" pitchFamily="18" charset="0"/>
                <a:ea typeface="Calibri" panose="020F0502020204030204" pitchFamily="34" charset="0"/>
                <a:cs typeface="Times New Roman" panose="02020603050405020304" pitchFamily="18" charset="0"/>
              </a:rPr>
              <a:t>in</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that </a:t>
            </a:r>
            <a:r>
              <a:rPr lang="en-US" dirty="0" smtClean="0">
                <a:latin typeface="Times New Roman" panose="02020603050405020304" pitchFamily="18" charset="0"/>
                <a:ea typeface="Calibri" panose="020F0502020204030204" pitchFamily="34" charset="0"/>
                <a:cs typeface="Times New Roman" panose="02020603050405020304" pitchFamily="18" charset="0"/>
              </a:rPr>
              <a:t>country. The color changes because the total fines per country are different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i.e</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smtClean="0">
                <a:latin typeface="Times New Roman" panose="02020603050405020304" pitchFamily="18" charset="0"/>
                <a:ea typeface="Calibri" panose="020F0502020204030204" pitchFamily="34" charset="0"/>
                <a:cs typeface="Times New Roman" panose="02020603050405020304" pitchFamily="18" charset="0"/>
              </a:rPr>
              <a:t>it corresponds with the </a:t>
            </a:r>
            <a:r>
              <a:rPr lang="en-US" dirty="0">
                <a:latin typeface="Times New Roman" panose="02020603050405020304" pitchFamily="18" charset="0"/>
                <a:ea typeface="Calibri" panose="020F0502020204030204" pitchFamily="34" charset="0"/>
                <a:cs typeface="Times New Roman" panose="02020603050405020304" pitchFamily="18" charset="0"/>
              </a:rPr>
              <a:t>value in the </a:t>
            </a:r>
            <a:r>
              <a:rPr lang="en-US" dirty="0" smtClean="0">
                <a:latin typeface="Times New Roman" panose="02020603050405020304" pitchFamily="18" charset="0"/>
                <a:ea typeface="Calibri" panose="020F0502020204030204" pitchFamily="34" charset="0"/>
                <a:cs typeface="Times New Roman" panose="02020603050405020304" pitchFamily="18" charset="0"/>
              </a:rPr>
              <a:t>amount column.</a:t>
            </a:r>
            <a:endParaRPr lang="en-GB"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0766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47" y="928687"/>
            <a:ext cx="10607357" cy="5364537"/>
          </a:xfrm>
          <a:prstGeom prst="rect">
            <a:avLst/>
          </a:prstGeom>
        </p:spPr>
      </p:pic>
    </p:spTree>
    <p:extLst>
      <p:ext uri="{BB962C8B-B14F-4D97-AF65-F5344CB8AC3E}">
        <p14:creationId xmlns:p14="http://schemas.microsoft.com/office/powerpoint/2010/main" val="1286452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TotalTime>
  <Words>1450</Words>
  <Application>Microsoft Office PowerPoint</Application>
  <PresentationFormat>Widescreen</PresentationFormat>
  <Paragraphs>28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37</cp:revision>
  <dcterms:created xsi:type="dcterms:W3CDTF">2023-04-22T19:18:54Z</dcterms:created>
  <dcterms:modified xsi:type="dcterms:W3CDTF">2023-04-28T21:39:24Z</dcterms:modified>
</cp:coreProperties>
</file>