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4" r:id="rId5"/>
    <p:sldId id="259" r:id="rId6"/>
    <p:sldId id="263"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3" d="100"/>
          <a:sy n="73"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43DF03-081C-4831-91CB-D40A3E5C8A47}"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478826-F950-4040-BB34-9E07E25B7C9A}" type="slidenum">
              <a:rPr lang="en-GB" smtClean="0"/>
              <a:t>‹#›</a:t>
            </a:fld>
            <a:endParaRPr lang="en-GB"/>
          </a:p>
        </p:txBody>
      </p:sp>
    </p:spTree>
    <p:extLst>
      <p:ext uri="{BB962C8B-B14F-4D97-AF65-F5344CB8AC3E}">
        <p14:creationId xmlns:p14="http://schemas.microsoft.com/office/powerpoint/2010/main" val="119525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43DF03-081C-4831-91CB-D40A3E5C8A47}"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478826-F950-4040-BB34-9E07E25B7C9A}" type="slidenum">
              <a:rPr lang="en-GB" smtClean="0"/>
              <a:t>‹#›</a:t>
            </a:fld>
            <a:endParaRPr lang="en-GB"/>
          </a:p>
        </p:txBody>
      </p:sp>
    </p:spTree>
    <p:extLst>
      <p:ext uri="{BB962C8B-B14F-4D97-AF65-F5344CB8AC3E}">
        <p14:creationId xmlns:p14="http://schemas.microsoft.com/office/powerpoint/2010/main" val="52262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43DF03-081C-4831-91CB-D40A3E5C8A47}"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478826-F950-4040-BB34-9E07E25B7C9A}"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9508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43DF03-081C-4831-91CB-D40A3E5C8A47}"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478826-F950-4040-BB34-9E07E25B7C9A}" type="slidenum">
              <a:rPr lang="en-GB" smtClean="0"/>
              <a:t>‹#›</a:t>
            </a:fld>
            <a:endParaRPr lang="en-GB"/>
          </a:p>
        </p:txBody>
      </p:sp>
    </p:spTree>
    <p:extLst>
      <p:ext uri="{BB962C8B-B14F-4D97-AF65-F5344CB8AC3E}">
        <p14:creationId xmlns:p14="http://schemas.microsoft.com/office/powerpoint/2010/main" val="475304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43DF03-081C-4831-91CB-D40A3E5C8A47}"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478826-F950-4040-BB34-9E07E25B7C9A}"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0168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43DF03-081C-4831-91CB-D40A3E5C8A47}"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478826-F950-4040-BB34-9E07E25B7C9A}" type="slidenum">
              <a:rPr lang="en-GB" smtClean="0"/>
              <a:t>‹#›</a:t>
            </a:fld>
            <a:endParaRPr lang="en-GB"/>
          </a:p>
        </p:txBody>
      </p:sp>
    </p:spTree>
    <p:extLst>
      <p:ext uri="{BB962C8B-B14F-4D97-AF65-F5344CB8AC3E}">
        <p14:creationId xmlns:p14="http://schemas.microsoft.com/office/powerpoint/2010/main" val="1632093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43DF03-081C-4831-91CB-D40A3E5C8A47}"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478826-F950-4040-BB34-9E07E25B7C9A}" type="slidenum">
              <a:rPr lang="en-GB" smtClean="0"/>
              <a:t>‹#›</a:t>
            </a:fld>
            <a:endParaRPr lang="en-GB"/>
          </a:p>
        </p:txBody>
      </p:sp>
    </p:spTree>
    <p:extLst>
      <p:ext uri="{BB962C8B-B14F-4D97-AF65-F5344CB8AC3E}">
        <p14:creationId xmlns:p14="http://schemas.microsoft.com/office/powerpoint/2010/main" val="3656267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43DF03-081C-4831-91CB-D40A3E5C8A47}"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478826-F950-4040-BB34-9E07E25B7C9A}" type="slidenum">
              <a:rPr lang="en-GB" smtClean="0"/>
              <a:t>‹#›</a:t>
            </a:fld>
            <a:endParaRPr lang="en-GB"/>
          </a:p>
        </p:txBody>
      </p:sp>
    </p:spTree>
    <p:extLst>
      <p:ext uri="{BB962C8B-B14F-4D97-AF65-F5344CB8AC3E}">
        <p14:creationId xmlns:p14="http://schemas.microsoft.com/office/powerpoint/2010/main" val="403093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43DF03-081C-4831-91CB-D40A3E5C8A47}"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478826-F950-4040-BB34-9E07E25B7C9A}" type="slidenum">
              <a:rPr lang="en-GB" smtClean="0"/>
              <a:t>‹#›</a:t>
            </a:fld>
            <a:endParaRPr lang="en-GB"/>
          </a:p>
        </p:txBody>
      </p:sp>
    </p:spTree>
    <p:extLst>
      <p:ext uri="{BB962C8B-B14F-4D97-AF65-F5344CB8AC3E}">
        <p14:creationId xmlns:p14="http://schemas.microsoft.com/office/powerpoint/2010/main" val="14413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43DF03-081C-4831-91CB-D40A3E5C8A47}"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478826-F950-4040-BB34-9E07E25B7C9A}" type="slidenum">
              <a:rPr lang="en-GB" smtClean="0"/>
              <a:t>‹#›</a:t>
            </a:fld>
            <a:endParaRPr lang="en-GB"/>
          </a:p>
        </p:txBody>
      </p:sp>
    </p:spTree>
    <p:extLst>
      <p:ext uri="{BB962C8B-B14F-4D97-AF65-F5344CB8AC3E}">
        <p14:creationId xmlns:p14="http://schemas.microsoft.com/office/powerpoint/2010/main" val="325521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43DF03-081C-4831-91CB-D40A3E5C8A47}"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478826-F950-4040-BB34-9E07E25B7C9A}" type="slidenum">
              <a:rPr lang="en-GB" smtClean="0"/>
              <a:t>‹#›</a:t>
            </a:fld>
            <a:endParaRPr lang="en-GB"/>
          </a:p>
        </p:txBody>
      </p:sp>
    </p:spTree>
    <p:extLst>
      <p:ext uri="{BB962C8B-B14F-4D97-AF65-F5344CB8AC3E}">
        <p14:creationId xmlns:p14="http://schemas.microsoft.com/office/powerpoint/2010/main" val="11515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43DF03-081C-4831-91CB-D40A3E5C8A47}" type="datetimeFigureOut">
              <a:rPr lang="en-GB" smtClean="0"/>
              <a:t>10/04/2023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478826-F950-4040-BB34-9E07E25B7C9A}" type="slidenum">
              <a:rPr lang="en-GB" smtClean="0"/>
              <a:t>‹#›</a:t>
            </a:fld>
            <a:endParaRPr lang="en-GB"/>
          </a:p>
        </p:txBody>
      </p:sp>
    </p:spTree>
    <p:extLst>
      <p:ext uri="{BB962C8B-B14F-4D97-AF65-F5344CB8AC3E}">
        <p14:creationId xmlns:p14="http://schemas.microsoft.com/office/powerpoint/2010/main" val="1523750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43DF03-081C-4831-91CB-D40A3E5C8A47}" type="datetimeFigureOut">
              <a:rPr lang="en-GB" smtClean="0"/>
              <a:t>10/04/2023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0478826-F950-4040-BB34-9E07E25B7C9A}" type="slidenum">
              <a:rPr lang="en-GB" smtClean="0"/>
              <a:t>‹#›</a:t>
            </a:fld>
            <a:endParaRPr lang="en-GB"/>
          </a:p>
        </p:txBody>
      </p:sp>
    </p:spTree>
    <p:extLst>
      <p:ext uri="{BB962C8B-B14F-4D97-AF65-F5344CB8AC3E}">
        <p14:creationId xmlns:p14="http://schemas.microsoft.com/office/powerpoint/2010/main" val="8561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3DF03-081C-4831-91CB-D40A3E5C8A47}" type="datetimeFigureOut">
              <a:rPr lang="en-GB" smtClean="0"/>
              <a:t>10/04/2023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0478826-F950-4040-BB34-9E07E25B7C9A}" type="slidenum">
              <a:rPr lang="en-GB" smtClean="0"/>
              <a:t>‹#›</a:t>
            </a:fld>
            <a:endParaRPr lang="en-GB"/>
          </a:p>
        </p:txBody>
      </p:sp>
    </p:spTree>
    <p:extLst>
      <p:ext uri="{BB962C8B-B14F-4D97-AF65-F5344CB8AC3E}">
        <p14:creationId xmlns:p14="http://schemas.microsoft.com/office/powerpoint/2010/main" val="367507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43DF03-081C-4831-91CB-D40A3E5C8A47}"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478826-F950-4040-BB34-9E07E25B7C9A}" type="slidenum">
              <a:rPr lang="en-GB" smtClean="0"/>
              <a:t>‹#›</a:t>
            </a:fld>
            <a:endParaRPr lang="en-GB"/>
          </a:p>
        </p:txBody>
      </p:sp>
    </p:spTree>
    <p:extLst>
      <p:ext uri="{BB962C8B-B14F-4D97-AF65-F5344CB8AC3E}">
        <p14:creationId xmlns:p14="http://schemas.microsoft.com/office/powerpoint/2010/main" val="260485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478826-F950-4040-BB34-9E07E25B7C9A}" type="slidenum">
              <a:rPr lang="en-GB" smtClean="0"/>
              <a:t>‹#›</a:t>
            </a:fld>
            <a:endParaRPr lang="en-GB"/>
          </a:p>
        </p:txBody>
      </p:sp>
      <p:sp>
        <p:nvSpPr>
          <p:cNvPr id="5" name="Date Placeholder 4"/>
          <p:cNvSpPr>
            <a:spLocks noGrp="1"/>
          </p:cNvSpPr>
          <p:nvPr>
            <p:ph type="dt" sz="half" idx="10"/>
          </p:nvPr>
        </p:nvSpPr>
        <p:spPr/>
        <p:txBody>
          <a:bodyPr/>
          <a:lstStyle/>
          <a:p>
            <a:fld id="{FC43DF03-081C-4831-91CB-D40A3E5C8A47}" type="datetimeFigureOut">
              <a:rPr lang="en-GB" smtClean="0"/>
              <a:t>10/04/2023</a:t>
            </a:fld>
            <a:endParaRPr lang="en-GB"/>
          </a:p>
        </p:txBody>
      </p:sp>
    </p:spTree>
    <p:extLst>
      <p:ext uri="{BB962C8B-B14F-4D97-AF65-F5344CB8AC3E}">
        <p14:creationId xmlns:p14="http://schemas.microsoft.com/office/powerpoint/2010/main" val="23244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43DF03-081C-4831-91CB-D40A3E5C8A47}" type="datetimeFigureOut">
              <a:rPr lang="en-GB" smtClean="0"/>
              <a:t>10/04/2023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478826-F950-4040-BB34-9E07E25B7C9A}" type="slidenum">
              <a:rPr lang="en-GB" smtClean="0"/>
              <a:t>‹#›</a:t>
            </a:fld>
            <a:endParaRPr lang="en-GB"/>
          </a:p>
        </p:txBody>
      </p:sp>
    </p:spTree>
    <p:extLst>
      <p:ext uri="{BB962C8B-B14F-4D97-AF65-F5344CB8AC3E}">
        <p14:creationId xmlns:p14="http://schemas.microsoft.com/office/powerpoint/2010/main" val="41091031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04534"/>
            <a:ext cx="7916091" cy="1827832"/>
          </a:xfrm>
        </p:spPr>
        <p:txBody>
          <a:bodyPr/>
          <a:lstStyle/>
          <a:p>
            <a:r>
              <a:rPr lang="en-GB" dirty="0" smtClean="0"/>
              <a:t>Food consumption vs</a:t>
            </a:r>
            <a:br>
              <a:rPr lang="en-GB" dirty="0" smtClean="0"/>
            </a:br>
            <a:r>
              <a:rPr lang="en-GB" dirty="0" smtClean="0"/>
              <a:t>Carbon emissions.</a:t>
            </a:r>
            <a:endParaRPr lang="en-GB" dirty="0"/>
          </a:p>
        </p:txBody>
      </p:sp>
      <p:sp>
        <p:nvSpPr>
          <p:cNvPr id="3" name="Subtitle 2"/>
          <p:cNvSpPr>
            <a:spLocks noGrp="1"/>
          </p:cNvSpPr>
          <p:nvPr>
            <p:ph type="subTitle" idx="1"/>
          </p:nvPr>
        </p:nvSpPr>
        <p:spPr>
          <a:xfrm flipH="1">
            <a:off x="9274001" y="5094514"/>
            <a:ext cx="45719" cy="52252"/>
          </a:xfrm>
        </p:spPr>
        <p:style>
          <a:lnRef idx="2">
            <a:schemeClr val="accent2"/>
          </a:lnRef>
          <a:fillRef idx="1">
            <a:schemeClr val="lt1"/>
          </a:fillRef>
          <a:effectRef idx="0">
            <a:schemeClr val="accent2"/>
          </a:effectRef>
          <a:fontRef idx="minor">
            <a:schemeClr val="dk1"/>
          </a:fontRef>
        </p:style>
        <p:txBody>
          <a:bodyPr>
            <a:normAutofit fontScale="25000" lnSpcReduction="20000"/>
          </a:bodyPr>
          <a:lstStyle/>
          <a:p>
            <a:endParaRPr lang="en-GB" dirty="0"/>
          </a:p>
        </p:txBody>
      </p:sp>
    </p:spTree>
    <p:extLst>
      <p:ext uri="{BB962C8B-B14F-4D97-AF65-F5344CB8AC3E}">
        <p14:creationId xmlns:p14="http://schemas.microsoft.com/office/powerpoint/2010/main" val="295910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8" y="1031967"/>
            <a:ext cx="9257205" cy="5538650"/>
          </a:xfrm>
          <a:prstGeom prst="rect">
            <a:avLst/>
          </a:prstGeom>
        </p:spPr>
      </p:pic>
      <p:sp>
        <p:nvSpPr>
          <p:cNvPr id="6" name="Rectangle 5"/>
          <p:cNvSpPr/>
          <p:nvPr/>
        </p:nvSpPr>
        <p:spPr>
          <a:xfrm>
            <a:off x="326572" y="276386"/>
            <a:ext cx="11194868" cy="646331"/>
          </a:xfrm>
          <a:prstGeom prst="rect">
            <a:avLst/>
          </a:prstGeom>
        </p:spPr>
        <p:txBody>
          <a:bodyPr wrap="square">
            <a:spAutoFit/>
          </a:bodyPr>
          <a:lstStyle/>
          <a:p>
            <a:r>
              <a:rPr lang="en-US" dirty="0"/>
              <a:t>The average C02 emission per person by food category among five countries (Kenya, Uganda, Tanzania, Rwanda and Ethiopia) located in East Africa.</a:t>
            </a:r>
            <a:endParaRPr lang="en-GB" dirty="0"/>
          </a:p>
        </p:txBody>
      </p:sp>
    </p:spTree>
    <p:extLst>
      <p:ext uri="{BB962C8B-B14F-4D97-AF65-F5344CB8AC3E}">
        <p14:creationId xmlns:p14="http://schemas.microsoft.com/office/powerpoint/2010/main" val="56034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69" y="1090749"/>
            <a:ext cx="9496698" cy="5767251"/>
          </a:xfrm>
          <a:prstGeom prst="rect">
            <a:avLst/>
          </a:prstGeom>
        </p:spPr>
      </p:pic>
      <p:sp>
        <p:nvSpPr>
          <p:cNvPr id="4" name="Rectangle 3"/>
          <p:cNvSpPr/>
          <p:nvPr/>
        </p:nvSpPr>
        <p:spPr>
          <a:xfrm>
            <a:off x="535577" y="496389"/>
            <a:ext cx="10985863" cy="646331"/>
          </a:xfrm>
          <a:prstGeom prst="rect">
            <a:avLst/>
          </a:prstGeom>
        </p:spPr>
        <p:txBody>
          <a:bodyPr wrap="square">
            <a:spAutoFit/>
          </a:bodyPr>
          <a:lstStyle/>
          <a:p>
            <a:r>
              <a:rPr lang="en-US" dirty="0"/>
              <a:t>Highlight the marked difference between consumption and emissions in certain food product of your </a:t>
            </a:r>
            <a:r>
              <a:rPr lang="en-US" dirty="0" smtClean="0"/>
              <a:t>choice. (My preferred choice is eggs)</a:t>
            </a:r>
            <a:endParaRPr lang="en-GB" dirty="0"/>
          </a:p>
        </p:txBody>
      </p:sp>
    </p:spTree>
    <p:extLst>
      <p:ext uri="{BB962C8B-B14F-4D97-AF65-F5344CB8AC3E}">
        <p14:creationId xmlns:p14="http://schemas.microsoft.com/office/powerpoint/2010/main" val="1802043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1123406"/>
            <a:ext cx="9888583" cy="5525589"/>
          </a:xfrm>
          <a:prstGeom prst="rect">
            <a:avLst/>
          </a:prstGeom>
        </p:spPr>
      </p:pic>
      <p:sp>
        <p:nvSpPr>
          <p:cNvPr id="3" name="Rectangle 2"/>
          <p:cNvSpPr/>
          <p:nvPr/>
        </p:nvSpPr>
        <p:spPr>
          <a:xfrm>
            <a:off x="1476103" y="636955"/>
            <a:ext cx="6923314" cy="369332"/>
          </a:xfrm>
          <a:prstGeom prst="rect">
            <a:avLst/>
          </a:prstGeom>
        </p:spPr>
        <p:txBody>
          <a:bodyPr wrap="square">
            <a:spAutoFit/>
          </a:bodyPr>
          <a:lstStyle/>
          <a:p>
            <a:r>
              <a:rPr lang="en-US" dirty="0" smtClean="0"/>
              <a:t>Beef's </a:t>
            </a:r>
            <a:r>
              <a:rPr lang="en-US" dirty="0"/>
              <a:t>contribution to CO2 emissions (kg/person/year</a:t>
            </a:r>
            <a:r>
              <a:rPr lang="en-US" dirty="0" smtClean="0"/>
              <a:t>)</a:t>
            </a:r>
            <a:endParaRPr lang="en-GB" dirty="0"/>
          </a:p>
        </p:txBody>
      </p:sp>
    </p:spTree>
    <p:extLst>
      <p:ext uri="{BB962C8B-B14F-4D97-AF65-F5344CB8AC3E}">
        <p14:creationId xmlns:p14="http://schemas.microsoft.com/office/powerpoint/2010/main" val="99510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97" y="875210"/>
            <a:ext cx="8725989" cy="5773783"/>
          </a:xfrm>
          <a:prstGeom prst="rect">
            <a:avLst/>
          </a:prstGeom>
        </p:spPr>
      </p:pic>
      <p:sp>
        <p:nvSpPr>
          <p:cNvPr id="4" name="Rectangle 3"/>
          <p:cNvSpPr/>
          <p:nvPr/>
        </p:nvSpPr>
        <p:spPr>
          <a:xfrm>
            <a:off x="605246" y="323446"/>
            <a:ext cx="8146868" cy="646331"/>
          </a:xfrm>
          <a:prstGeom prst="rect">
            <a:avLst/>
          </a:prstGeom>
        </p:spPr>
        <p:txBody>
          <a:bodyPr wrap="square">
            <a:spAutoFit/>
          </a:bodyPr>
          <a:lstStyle/>
          <a:p>
            <a:r>
              <a:rPr lang="en-US" dirty="0" smtClean="0"/>
              <a:t> A </a:t>
            </a:r>
            <a:r>
              <a:rPr lang="en-US" dirty="0"/>
              <a:t>box plot and interpretation of the CO2 </a:t>
            </a:r>
            <a:r>
              <a:rPr lang="en-US" dirty="0" smtClean="0"/>
              <a:t>contributions of </a:t>
            </a:r>
            <a:r>
              <a:rPr lang="en-US" dirty="0"/>
              <a:t>food levels.</a:t>
            </a:r>
          </a:p>
          <a:p>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48515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274" y="1533609"/>
            <a:ext cx="10698480" cy="2516586"/>
          </a:xfrm>
          <a:prstGeom prst="rect">
            <a:avLst/>
          </a:prstGeom>
        </p:spPr>
        <p:txBody>
          <a:bodyPr wrap="square">
            <a:spAutoFit/>
          </a:bodyPr>
          <a:lstStyle/>
          <a:p>
            <a:pPr algn="ctr">
              <a:lnSpc>
                <a:spcPct val="115000"/>
              </a:lnSpc>
              <a:spcAft>
                <a:spcPts val="1000"/>
              </a:spcAft>
            </a:pPr>
            <a:r>
              <a:rPr lang="en-GB" b="1" dirty="0" smtClean="0">
                <a:latin typeface="Calibri" panose="020F0502020204030204" pitchFamily="34" charset="0"/>
                <a:ea typeface="Calibri" panose="020F0502020204030204" pitchFamily="34" charset="0"/>
                <a:cs typeface="Times New Roman" panose="02020603050405020304" pitchFamily="18" charset="0"/>
              </a:rPr>
              <a:t>Interpretation</a:t>
            </a:r>
            <a:endParaRPr lang="en-GB"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Beef has the highest median CO2 emissions across all countries, with a range from approximately 40 kg/person/year to over 280 kg/person/year.</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Milk-</a:t>
            </a:r>
            <a:r>
              <a:rPr lang="en-GB" dirty="0" err="1">
                <a:latin typeface="Calibri" panose="020F0502020204030204" pitchFamily="34" charset="0"/>
                <a:ea typeface="Calibri" panose="020F0502020204030204" pitchFamily="34" charset="0"/>
                <a:cs typeface="Times New Roman" panose="02020603050405020304" pitchFamily="18" charset="0"/>
              </a:rPr>
              <a:t>inc.</a:t>
            </a:r>
            <a:r>
              <a:rPr lang="en-GB" dirty="0">
                <a:latin typeface="Calibri" panose="020F0502020204030204" pitchFamily="34" charset="0"/>
                <a:ea typeface="Calibri" panose="020F0502020204030204" pitchFamily="34" charset="0"/>
                <a:cs typeface="Times New Roman" panose="02020603050405020304" pitchFamily="18" charset="0"/>
              </a:rPr>
              <a:t> cheese and fish also have a relatively high median CO2 emissions compared to other food types.</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Pork and chicken have lower median CO2 emissions than beef, milk-</a:t>
            </a:r>
            <a:r>
              <a:rPr lang="en-GB" dirty="0" err="1">
                <a:latin typeface="Calibri" panose="020F0502020204030204" pitchFamily="34" charset="0"/>
                <a:ea typeface="Calibri" panose="020F0502020204030204" pitchFamily="34" charset="0"/>
                <a:cs typeface="Times New Roman" panose="02020603050405020304" pitchFamily="18" charset="0"/>
              </a:rPr>
              <a:t>inc.</a:t>
            </a:r>
            <a:r>
              <a:rPr lang="en-GB" dirty="0">
                <a:latin typeface="Calibri" panose="020F0502020204030204" pitchFamily="34" charset="0"/>
                <a:ea typeface="Calibri" panose="020F0502020204030204" pitchFamily="34" charset="0"/>
                <a:cs typeface="Times New Roman" panose="02020603050405020304" pitchFamily="18" charset="0"/>
              </a:rPr>
              <a:t> cheese, and fish.</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Nuts </a:t>
            </a:r>
            <a:r>
              <a:rPr lang="en-GB" dirty="0" err="1">
                <a:latin typeface="Calibri" panose="020F0502020204030204" pitchFamily="34" charset="0"/>
                <a:ea typeface="Calibri" panose="020F0502020204030204" pitchFamily="34" charset="0"/>
                <a:cs typeface="Times New Roman" panose="02020603050405020304" pitchFamily="18" charset="0"/>
              </a:rPr>
              <a:t>inc</a:t>
            </a:r>
            <a:r>
              <a:rPr lang="en-GB" dirty="0">
                <a:latin typeface="Calibri" panose="020F0502020204030204" pitchFamily="34" charset="0"/>
                <a:ea typeface="Calibri" panose="020F0502020204030204" pitchFamily="34" charset="0"/>
                <a:cs typeface="Times New Roman" panose="02020603050405020304" pitchFamily="18" charset="0"/>
              </a:rPr>
              <a:t> peanut butter and soybean have the lowest median CO2 emissions across all countries.</a:t>
            </a:r>
          </a:p>
        </p:txBody>
      </p:sp>
    </p:spTree>
    <p:extLst>
      <p:ext uri="{BB962C8B-B14F-4D97-AF65-F5344CB8AC3E}">
        <p14:creationId xmlns:p14="http://schemas.microsoft.com/office/powerpoint/2010/main" val="3020970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54" y="1058091"/>
            <a:ext cx="10685417" cy="5904411"/>
          </a:xfrm>
          <a:prstGeom prst="rect">
            <a:avLst/>
          </a:prstGeom>
        </p:spPr>
      </p:pic>
      <p:sp>
        <p:nvSpPr>
          <p:cNvPr id="3" name="Rectangle 2"/>
          <p:cNvSpPr/>
          <p:nvPr/>
        </p:nvSpPr>
        <p:spPr>
          <a:xfrm>
            <a:off x="1226106" y="684014"/>
            <a:ext cx="4376647" cy="646331"/>
          </a:xfrm>
          <a:prstGeom prst="rect">
            <a:avLst/>
          </a:prstGeom>
        </p:spPr>
        <p:txBody>
          <a:bodyPr wrap="none">
            <a:spAutoFit/>
          </a:bodyPr>
          <a:lstStyle/>
          <a:p>
            <a:r>
              <a:rPr lang="en-US" dirty="0" smtClean="0"/>
              <a:t>Top </a:t>
            </a:r>
            <a:r>
              <a:rPr lang="en-US" dirty="0"/>
              <a:t>10 Countries with highest emissions.</a:t>
            </a:r>
          </a:p>
          <a:p>
            <a:r>
              <a:rPr lang="en-US" dirty="0" smtClean="0">
                <a:solidFill>
                  <a:srgbClr val="7285B7"/>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81069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2697" y="267569"/>
            <a:ext cx="10358846" cy="7360989"/>
          </a:xfrm>
          <a:prstGeom prst="rect">
            <a:avLst/>
          </a:prstGeom>
        </p:spPr>
        <p:txBody>
          <a:bodyPr wrap="square">
            <a:spAutoFit/>
          </a:bodyPr>
          <a:lstStyle/>
          <a:p>
            <a:pPr algn="ctr">
              <a:lnSpc>
                <a:spcPct val="115000"/>
              </a:lnSpc>
              <a:spcAft>
                <a:spcPts val="1000"/>
              </a:spcAft>
            </a:pPr>
            <a:r>
              <a:rPr lang="en-GB" dirty="0" smtClean="0">
                <a:latin typeface="Calibri" panose="020F0502020204030204" pitchFamily="34" charset="0"/>
                <a:ea typeface="Calibri" panose="020F0502020204030204" pitchFamily="34" charset="0"/>
                <a:cs typeface="Times New Roman" panose="02020603050405020304" pitchFamily="18" charset="0"/>
              </a:rPr>
              <a:t>STORY BEHIND THE PLOTS </a:t>
            </a:r>
          </a:p>
          <a:p>
            <a:pPr>
              <a:lnSpc>
                <a:spcPct val="115000"/>
              </a:lnSpc>
              <a:spcAft>
                <a:spcPts val="1000"/>
              </a:spcAft>
            </a:pPr>
            <a:r>
              <a:rPr lang="en-GB" dirty="0" smtClean="0">
                <a:latin typeface="Calibri" panose="020F0502020204030204" pitchFamily="34" charset="0"/>
                <a:ea typeface="Calibri" panose="020F0502020204030204" pitchFamily="34" charset="0"/>
                <a:cs typeface="Times New Roman" panose="02020603050405020304" pitchFamily="18" charset="0"/>
              </a:rPr>
              <a:t>The </a:t>
            </a:r>
            <a:r>
              <a:rPr lang="en-GB" dirty="0">
                <a:latin typeface="Calibri" panose="020F0502020204030204" pitchFamily="34" charset="0"/>
                <a:ea typeface="Calibri" panose="020F0502020204030204" pitchFamily="34" charset="0"/>
                <a:cs typeface="Times New Roman" panose="02020603050405020304" pitchFamily="18" charset="0"/>
              </a:rPr>
              <a:t>provided dataset contains the average CO2 emissions per person by food category among </a:t>
            </a:r>
            <a:r>
              <a:rPr lang="en-GB" dirty="0" smtClean="0">
                <a:latin typeface="Calibri" panose="020F0502020204030204" pitchFamily="34" charset="0"/>
                <a:ea typeface="Calibri" panose="020F0502020204030204" pitchFamily="34" charset="0"/>
                <a:cs typeface="Times New Roman" panose="02020603050405020304" pitchFamily="18" charset="0"/>
              </a:rPr>
              <a:t>different </a:t>
            </a:r>
            <a:r>
              <a:rPr lang="en-GB" dirty="0">
                <a:latin typeface="Calibri" panose="020F0502020204030204" pitchFamily="34" charset="0"/>
                <a:ea typeface="Calibri" panose="020F0502020204030204" pitchFamily="34" charset="0"/>
                <a:cs typeface="Times New Roman" panose="02020603050405020304" pitchFamily="18" charset="0"/>
              </a:rPr>
              <a:t>countries </a:t>
            </a:r>
            <a:r>
              <a:rPr lang="en-GB" dirty="0" smtClean="0">
                <a:latin typeface="Calibri" panose="020F0502020204030204" pitchFamily="34" charset="0"/>
                <a:ea typeface="Calibri" panose="020F0502020204030204" pitchFamily="34" charset="0"/>
                <a:cs typeface="Times New Roman" panose="02020603050405020304" pitchFamily="18" charset="0"/>
              </a:rPr>
              <a:t>across the whole world. Countries in </a:t>
            </a:r>
            <a:r>
              <a:rPr lang="en-GB" dirty="0">
                <a:latin typeface="Calibri" panose="020F0502020204030204" pitchFamily="34" charset="0"/>
                <a:ea typeface="Calibri" panose="020F0502020204030204" pitchFamily="34" charset="0"/>
                <a:cs typeface="Times New Roman" panose="02020603050405020304" pitchFamily="18" charset="0"/>
              </a:rPr>
              <a:t>East </a:t>
            </a:r>
            <a:r>
              <a:rPr lang="en-GB" dirty="0" smtClean="0">
                <a:latin typeface="Calibri" panose="020F0502020204030204" pitchFamily="34" charset="0"/>
                <a:ea typeface="Calibri" panose="020F0502020204030204" pitchFamily="34" charset="0"/>
                <a:cs typeface="Times New Roman" panose="02020603050405020304" pitchFamily="18" charset="0"/>
              </a:rPr>
              <a:t>Africa that have been included in the search are; </a:t>
            </a:r>
            <a:r>
              <a:rPr lang="en-GB" dirty="0">
                <a:latin typeface="Calibri" panose="020F0502020204030204" pitchFamily="34" charset="0"/>
                <a:ea typeface="Calibri" panose="020F0502020204030204" pitchFamily="34" charset="0"/>
                <a:cs typeface="Times New Roman" panose="02020603050405020304" pitchFamily="18" charset="0"/>
              </a:rPr>
              <a:t>Kenya, Uganda, Tanzania, Rwanda, and </a:t>
            </a:r>
            <a:r>
              <a:rPr lang="en-GB" dirty="0" smtClean="0">
                <a:latin typeface="Calibri" panose="020F0502020204030204" pitchFamily="34" charset="0"/>
                <a:ea typeface="Calibri" panose="020F0502020204030204" pitchFamily="34" charset="0"/>
                <a:cs typeface="Times New Roman" panose="02020603050405020304" pitchFamily="18" charset="0"/>
              </a:rPr>
              <a:t>Ethiopia – where  our analysis is based on. </a:t>
            </a:r>
            <a:r>
              <a:rPr lang="en-GB" dirty="0">
                <a:latin typeface="Calibri" panose="020F0502020204030204" pitchFamily="34" charset="0"/>
                <a:ea typeface="Calibri" panose="020F0502020204030204" pitchFamily="34" charset="0"/>
                <a:cs typeface="Times New Roman" panose="02020603050405020304" pitchFamily="18" charset="0"/>
              </a:rPr>
              <a:t>The primary objective of this analysis is to provide insights into the data and highlight the story behind the </a:t>
            </a:r>
            <a:r>
              <a:rPr lang="en-GB" dirty="0" smtClean="0">
                <a:latin typeface="Calibri" panose="020F0502020204030204" pitchFamily="34" charset="0"/>
                <a:ea typeface="Calibri" panose="020F0502020204030204" pitchFamily="34" charset="0"/>
                <a:cs typeface="Times New Roman" panose="02020603050405020304" pitchFamily="18" charset="0"/>
              </a:rPr>
              <a:t>exploration, which is to find out which food has the highest carbon emission.</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From the dataset, we find that the food categories that contribute most to CO2 emissions are </a:t>
            </a:r>
            <a:r>
              <a:rPr lang="en-GB" dirty="0" smtClean="0">
                <a:latin typeface="Calibri" panose="020F0502020204030204" pitchFamily="34" charset="0"/>
                <a:ea typeface="Calibri" panose="020F0502020204030204" pitchFamily="34" charset="0"/>
                <a:cs typeface="Times New Roman" panose="02020603050405020304" pitchFamily="18" charset="0"/>
              </a:rPr>
              <a:t>milk products like cheese, beef </a:t>
            </a:r>
            <a:r>
              <a:rPr lang="en-GB" dirty="0">
                <a:latin typeface="Calibri" panose="020F0502020204030204" pitchFamily="34" charset="0"/>
                <a:ea typeface="Calibri" panose="020F0502020204030204" pitchFamily="34" charset="0"/>
                <a:cs typeface="Times New Roman" panose="02020603050405020304" pitchFamily="18" charset="0"/>
              </a:rPr>
              <a:t>and wheat and wheat products. On the other hand, food categories such as pork, chicken, and soybean have lower CO2 emissions per person. Overall, the average CO2 emission per person is higher in Kenya and Tanzania compared to the other countries.</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One of the most significant observations is the marked difference between the consumption and emissions in certain food products. For example, eggs have relatively low CO2 emissions, but the amount supplied for consumption is considerably higher. The difference is evident in the bar graph, where the supplied amount is higher than the CO2 emissions</a:t>
            </a:r>
            <a:r>
              <a:rPr lang="en-GB"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Beef's contribution to CO2 emissions </a:t>
            </a:r>
            <a:r>
              <a:rPr lang="en-GB" dirty="0" smtClean="0">
                <a:latin typeface="Calibri" panose="020F0502020204030204" pitchFamily="34" charset="0"/>
                <a:ea typeface="Calibri" panose="020F0502020204030204" pitchFamily="34" charset="0"/>
                <a:cs typeface="Times New Roman" panose="02020603050405020304" pitchFamily="18" charset="0"/>
              </a:rPr>
              <a:t>in the East </a:t>
            </a:r>
            <a:r>
              <a:rPr lang="en-GB" dirty="0">
                <a:latin typeface="Calibri" panose="020F0502020204030204" pitchFamily="34" charset="0"/>
                <a:ea typeface="Calibri" panose="020F0502020204030204" pitchFamily="34" charset="0"/>
                <a:cs typeface="Times New Roman" panose="02020603050405020304" pitchFamily="18" charset="0"/>
              </a:rPr>
              <a:t>African countries is also significant, with Kenya recording the highest CO2 emissions per </a:t>
            </a:r>
            <a:r>
              <a:rPr lang="en-GB" dirty="0" smtClean="0">
                <a:latin typeface="Calibri" panose="020F0502020204030204" pitchFamily="34" charset="0"/>
                <a:ea typeface="Calibri" panose="020F0502020204030204" pitchFamily="34" charset="0"/>
                <a:cs typeface="Times New Roman" panose="02020603050405020304" pitchFamily="18" charset="0"/>
              </a:rPr>
              <a:t>person and Rwanda recording the lowest emission. </a:t>
            </a:r>
            <a:r>
              <a:rPr lang="en-GB" dirty="0">
                <a:latin typeface="Calibri" panose="020F0502020204030204" pitchFamily="34" charset="0"/>
                <a:ea typeface="Calibri" panose="020F0502020204030204" pitchFamily="34" charset="0"/>
                <a:cs typeface="Times New Roman" panose="02020603050405020304" pitchFamily="18" charset="0"/>
              </a:rPr>
              <a:t>The data is presented in a bar graph, which highlights the CO2 emissions in the five </a:t>
            </a:r>
            <a:r>
              <a:rPr lang="en-GB" dirty="0" smtClean="0">
                <a:latin typeface="Calibri" panose="020F0502020204030204" pitchFamily="34" charset="0"/>
                <a:ea typeface="Calibri" panose="020F0502020204030204" pitchFamily="34" charset="0"/>
                <a:cs typeface="Times New Roman" panose="02020603050405020304" pitchFamily="18" charset="0"/>
              </a:rPr>
              <a:t>countries.</a:t>
            </a:r>
          </a:p>
          <a:p>
            <a:pPr>
              <a:lnSpc>
                <a:spcPct val="115000"/>
              </a:lnSpc>
              <a:spcAft>
                <a:spcPts val="1000"/>
              </a:spcAft>
            </a:pP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552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148" y="549912"/>
            <a:ext cx="9953897" cy="4489947"/>
          </a:xfrm>
          <a:prstGeom prst="rect">
            <a:avLst/>
          </a:prstGeom>
        </p:spPr>
        <p:txBody>
          <a:bodyPr wrap="square">
            <a:spAutoFit/>
          </a:bodyPr>
          <a:lstStyle/>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Furthermore, the impact of animal and non-animal food products on carbon footprint is a critical factor in the data. From the data, we find that animal products such as milk, beef, pork, and lamb and goat have a higher CO2 emission per person compared to non-animal products such as soybean, rice, nuts, and wheat products.</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To provide a visual representation of the CO2 contributions of food levels, a box plot was used to show the spread of data. From the box plot, we can see that beef has a significantly higher CO2 emission per person compared to other food categories. The distribution of data is also broader for beef, indicating that there is a higher variation in CO2 emissions across the five countries.</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In conclusion, the analysis of the dataset has provided valuable insights into the average CO2 emissions per person by food category in East African countries. The data highlights the significant impact of animal products on CO2 emissions, with beef and milk having the highest CO2 emissions per person. The analysis also emphasizes the need for sustainable food consumption and production practices to reduce CO2 emissions and mitigate climate change.</a:t>
            </a:r>
          </a:p>
        </p:txBody>
      </p:sp>
    </p:spTree>
    <p:extLst>
      <p:ext uri="{BB962C8B-B14F-4D97-AF65-F5344CB8AC3E}">
        <p14:creationId xmlns:p14="http://schemas.microsoft.com/office/powerpoint/2010/main" val="35696157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66</TotalTime>
  <Words>648</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Times New Roman</vt:lpstr>
      <vt:lpstr>Trebuchet MS</vt:lpstr>
      <vt:lpstr>Wingdings 3</vt:lpstr>
      <vt:lpstr>Facet</vt:lpstr>
      <vt:lpstr>Food consumption vs Carbon emissions.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consumption vs Carbon emissions.</dc:title>
  <dc:creator>admin</dc:creator>
  <cp:lastModifiedBy>admin</cp:lastModifiedBy>
  <cp:revision>6</cp:revision>
  <dcterms:created xsi:type="dcterms:W3CDTF">2023-04-10T05:21:19Z</dcterms:created>
  <dcterms:modified xsi:type="dcterms:W3CDTF">2023-04-10T06:27:34Z</dcterms:modified>
</cp:coreProperties>
</file>