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339" r:id="rId2"/>
    <p:sldId id="375" r:id="rId3"/>
    <p:sldId id="428" r:id="rId4"/>
    <p:sldId id="429" r:id="rId5"/>
    <p:sldId id="430" r:id="rId6"/>
    <p:sldId id="259" r:id="rId7"/>
    <p:sldId id="258" r:id="rId8"/>
    <p:sldId id="264" r:id="rId9"/>
    <p:sldId id="265" r:id="rId10"/>
    <p:sldId id="266" r:id="rId11"/>
    <p:sldId id="267" r:id="rId12"/>
    <p:sldId id="268" r:id="rId13"/>
    <p:sldId id="269" r:id="rId14"/>
    <p:sldId id="459" r:id="rId15"/>
    <p:sldId id="271" r:id="rId16"/>
    <p:sldId id="272" r:id="rId17"/>
    <p:sldId id="273" r:id="rId18"/>
    <p:sldId id="274" r:id="rId19"/>
    <p:sldId id="275" r:id="rId20"/>
    <p:sldId id="279" r:id="rId21"/>
    <p:sldId id="278" r:id="rId22"/>
    <p:sldId id="283" r:id="rId23"/>
    <p:sldId id="288" r:id="rId24"/>
    <p:sldId id="290" r:id="rId25"/>
    <p:sldId id="291" r:id="rId2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rgbClr val="00FF00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rgbClr val="00FF00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rgbClr val="00FF00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rgbClr val="00FF00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rgbClr val="00FF00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1600" kern="1200">
        <a:solidFill>
          <a:srgbClr val="00FF00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1600" kern="1200">
        <a:solidFill>
          <a:srgbClr val="00FF00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1600" kern="1200">
        <a:solidFill>
          <a:srgbClr val="00FF00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1600" kern="1200">
        <a:solidFill>
          <a:srgbClr val="00FF00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6" userDrawn="1">
          <p15:clr>
            <a:srgbClr val="A4A3A4"/>
          </p15:clr>
        </p15:guide>
        <p15:guide id="2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8"/>
    <p:restoredTop sz="88571"/>
  </p:normalViewPr>
  <p:slideViewPr>
    <p:cSldViewPr showGuides="1">
      <p:cViewPr varScale="1">
        <p:scale>
          <a:sx n="113" d="100"/>
          <a:sy n="113" d="100"/>
        </p:scale>
        <p:origin x="624" y="168"/>
      </p:cViewPr>
      <p:guideLst>
        <p:guide orient="horz" pos="2096"/>
        <p:guide pos="39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65DDC9EC-DAE2-4D20-BCD0-186AA8ADCCC2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DDC9EC-DAE2-4D20-BCD0-186AA8ADCCC2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blog.csdn.net</a:t>
            </a:r>
            <a:r>
              <a:rPr kumimoji="1" lang="en-GB" altLang="zh-CN" dirty="0"/>
              <a:t>/</a:t>
            </a:r>
            <a:r>
              <a:rPr kumimoji="1" lang="en-GB" altLang="zh-CN" dirty="0" err="1"/>
              <a:t>luoweifu</a:t>
            </a:r>
            <a:r>
              <a:rPr kumimoji="1" lang="en-GB" altLang="zh-CN" dirty="0"/>
              <a:t>/article/details/18195607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DDC9EC-DAE2-4D20-BCD0-186AA8ADCCC2}" type="slidenum">
              <a:rPr lang="zh-CN" altLang="en-US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M*W = {(m1,w1),(m1,w2),(m2,w1),(m2,w2)}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zh-CN" altLang="en-US" dirty="0"/>
              <a:t>一个匹配</a:t>
            </a:r>
            <a:r>
              <a:rPr kumimoji="1" lang="en-US" altLang="zh-CN" dirty="0"/>
              <a:t>S</a:t>
            </a:r>
            <a:r>
              <a:rPr kumimoji="1" lang="zh-CN" altLang="en-US" dirty="0"/>
              <a:t>是指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{(m1,w2)}</a:t>
            </a:r>
          </a:p>
          <a:p>
            <a:r>
              <a:rPr kumimoji="1" lang="zh-CN" altLang="en-US" dirty="0"/>
              <a:t>一个完美匹配</a:t>
            </a:r>
            <a:r>
              <a:rPr kumimoji="1" lang="en-US" altLang="zh-CN" dirty="0"/>
              <a:t>S’</a:t>
            </a:r>
            <a:r>
              <a:rPr kumimoji="1" lang="zh-CN" altLang="en-US" dirty="0"/>
              <a:t>是指</a:t>
            </a:r>
            <a:r>
              <a:rPr kumimoji="1" lang="en-US" altLang="zh-CN" dirty="0"/>
              <a:t> = {(m1,w2),(m2,w1)}; 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 = {(m1,w1),(m2,w2)}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DDC9EC-DAE2-4D20-BCD0-186AA8ADCCC2}" type="slidenum">
              <a:rPr lang="zh-CN" altLang="en-US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M*W = {(m1,w1),(m1,w2),(m2,w1),(m2,w2)}</a:t>
            </a:r>
            <a:r>
              <a:rPr kumimoji="1" lang="zh-CN" altLang="en-US" dirty="0"/>
              <a:t>；</a:t>
            </a:r>
            <a:endParaRPr kumimoji="1" lang="en-US" altLang="zh-CN" dirty="0"/>
          </a:p>
          <a:p>
            <a:r>
              <a:rPr kumimoji="1" lang="zh-CN" altLang="en-US" dirty="0"/>
              <a:t>一个完美匹配</a:t>
            </a:r>
            <a:r>
              <a:rPr kumimoji="1" lang="en-US" altLang="zh-CN" dirty="0"/>
              <a:t>S’</a:t>
            </a:r>
            <a:r>
              <a:rPr kumimoji="1" lang="zh-CN" altLang="en-US" dirty="0"/>
              <a:t>是指</a:t>
            </a:r>
            <a:r>
              <a:rPr kumimoji="1" lang="en-US" altLang="zh-CN" dirty="0"/>
              <a:t> = {(m1,w2),(m2,w1)}; </a:t>
            </a:r>
            <a:r>
              <a:rPr kumimoji="1" lang="zh-CN" altLang="en-US" dirty="0"/>
              <a:t>或者</a:t>
            </a:r>
            <a:r>
              <a:rPr kumimoji="1" lang="en-US" altLang="zh-CN" dirty="0"/>
              <a:t> = {(m1,w1),(m2,w2)}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DDC9EC-DAE2-4D20-BCD0-186AA8ADCCC2}" type="slidenum">
              <a:rPr lang="zh-CN" altLang="en-US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笨办法：</a:t>
            </a:r>
            <a:r>
              <a:rPr kumimoji="1" lang="en-US" altLang="zh-CN" dirty="0"/>
              <a:t>X-B,X-C;Y-A,Y-C;Z-A,Z-B </a:t>
            </a:r>
            <a:r>
              <a:rPr kumimoji="1" lang="zh-CN" altLang="en-US" dirty="0"/>
              <a:t>一个一个</a:t>
            </a:r>
            <a:r>
              <a:rPr kumimoji="1" lang="en-US" altLang="zh-CN" dirty="0"/>
              <a:t>check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DDC9EC-DAE2-4D20-BCD0-186AA8ADCCC2}" type="slidenum">
              <a:rPr lang="zh-CN" altLang="en-US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DDC9EC-DAE2-4D20-BCD0-186AA8ADCCC2}" type="slidenum">
              <a:rPr lang="zh-CN" altLang="en-US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tx1"/>
                </a:solidFill>
              </a:rPr>
              <a:t>https://blog.csdn.net/honorzoey/article/details/118916460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DDC9EC-DAE2-4D20-BCD0-186AA8ADCCC2}" type="slidenum">
              <a:rPr lang="zh-CN" altLang="en-US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5B08259-AC93-46A7-89D0-8EF814D15FF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D07C8-BCF7-4C25-9B83-E52151AE3AF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617539"/>
            <a:ext cx="2601384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534584" y="617539"/>
            <a:ext cx="7600949" cy="55149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9E177-222E-43F0-9F80-EC4DC85F81B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4400" y="1556792"/>
            <a:ext cx="103632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3F7F4-7AAC-45FD-9679-A2CBA80A1BA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189" indent="0">
              <a:buNone/>
              <a:defRPr sz="2000"/>
            </a:lvl2pPr>
            <a:lvl3pPr marL="914377" indent="0">
              <a:buNone/>
              <a:defRPr sz="18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82403-FC42-4806-AD53-6DDFAB8A50F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F6386-B955-47A8-ABE2-FC1C1887DEC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82391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DB4F9-C4B6-4A61-8EFF-EA0749246DD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2CE4-3AC9-45E8-A37A-34C2D813DC5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5ADCF-7D4B-41E7-8AC3-E084FCFABB3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C4135-3CC7-4C04-9B19-49B2BD4898F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03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D5C0D-6DDB-45B1-B04E-3E115E320F1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ltGray">
          <a:xfrm>
            <a:off x="556684" y="524512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ltGray">
          <a:xfrm>
            <a:off x="1066802" y="524512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8" name="Rectangle 1028"/>
          <p:cNvSpPr>
            <a:spLocks noChangeArrowheads="1"/>
          </p:cNvSpPr>
          <p:nvPr/>
        </p:nvSpPr>
        <p:spPr bwMode="ltGray">
          <a:xfrm>
            <a:off x="721785" y="946787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9" name="Rectangle 1029"/>
          <p:cNvSpPr>
            <a:spLocks noChangeArrowheads="1"/>
          </p:cNvSpPr>
          <p:nvPr/>
        </p:nvSpPr>
        <p:spPr bwMode="ltGray">
          <a:xfrm>
            <a:off x="1214968" y="946787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0" name="Rectangle 1030"/>
          <p:cNvSpPr>
            <a:spLocks noChangeArrowheads="1"/>
          </p:cNvSpPr>
          <p:nvPr/>
        </p:nvSpPr>
        <p:spPr bwMode="ltGray">
          <a:xfrm>
            <a:off x="169333" y="873762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Rectangle 1031"/>
          <p:cNvSpPr>
            <a:spLocks noChangeArrowheads="1"/>
          </p:cNvSpPr>
          <p:nvPr/>
        </p:nvSpPr>
        <p:spPr bwMode="gray">
          <a:xfrm>
            <a:off x="1016000" y="416560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2" name="Rectangle 1032"/>
          <p:cNvSpPr>
            <a:spLocks noChangeArrowheads="1"/>
          </p:cNvSpPr>
          <p:nvPr/>
        </p:nvSpPr>
        <p:spPr bwMode="gray">
          <a:xfrm>
            <a:off x="590552" y="120713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 algn="ctr"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33" name="Rectangle 1033"/>
          <p:cNvSpPr>
            <a:spLocks noGrp="1" noChangeArrowheads="1"/>
          </p:cNvSpPr>
          <p:nvPr>
            <p:ph type="title"/>
          </p:nvPr>
        </p:nvSpPr>
        <p:spPr bwMode="auto">
          <a:xfrm>
            <a:off x="1606339" y="43498"/>
            <a:ext cx="1039071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6517" y="1588626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03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03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03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50E0965-472F-4960-B0FA-4AACFD969FE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189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377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566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754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6662E1-5999-4267-953E-B017056AED00}" type="slidenum">
              <a:rPr lang="zh-CN" altLang="en-US"/>
              <a:t>1</a:t>
            </a:fld>
            <a:endParaRPr lang="en-US" altLang="zh-CN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01830" y="2105919"/>
            <a:ext cx="3698503" cy="808991"/>
          </a:xfrm>
        </p:spPr>
        <p:txBody>
          <a:bodyPr/>
          <a:lstStyle/>
          <a:p>
            <a:pPr eaLnBrk="1" hangingPunct="1"/>
            <a:r>
              <a:rPr lang="en-US" altLang="zh-CN" dirty="0"/>
              <a:t>《</a:t>
            </a:r>
            <a:r>
              <a:rPr lang="zh-CN" altLang="en-US" dirty="0"/>
              <a:t>算法导论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991" y="3496311"/>
            <a:ext cx="8534400" cy="1259840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李 翔</a:t>
            </a:r>
            <a:endParaRPr lang="en-US" altLang="zh-CN" dirty="0"/>
          </a:p>
          <a:p>
            <a:pPr eaLnBrk="1" hangingPunct="1"/>
            <a:r>
              <a:rPr lang="en-GB" altLang="zh-CN" sz="2400" dirty="0"/>
              <a:t>https://</a:t>
            </a:r>
            <a:r>
              <a:rPr lang="en-GB" altLang="zh-CN" sz="2400" dirty="0" err="1"/>
              <a:t>implus.github.io</a:t>
            </a:r>
            <a:r>
              <a:rPr lang="en-GB" altLang="zh-CN" sz="2400" dirty="0"/>
              <a:t>/</a:t>
            </a:r>
            <a:endParaRPr lang="zh-CN" altLang="en-US" sz="2400" dirty="0"/>
          </a:p>
        </p:txBody>
      </p:sp>
      <p:sp>
        <p:nvSpPr>
          <p:cNvPr id="4" name="Freeform 21"/>
          <p:cNvSpPr/>
          <p:nvPr/>
        </p:nvSpPr>
        <p:spPr bwMode="auto">
          <a:xfrm>
            <a:off x="1703121" y="2932749"/>
            <a:ext cx="5154881" cy="153703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690290" y="2273019"/>
            <a:ext cx="827591" cy="685611"/>
            <a:chOff x="3770313" y="4289108"/>
            <a:chExt cx="882650" cy="728663"/>
          </a:xfrm>
        </p:grpSpPr>
        <p:sp>
          <p:nvSpPr>
            <p:cNvPr id="7" name="Rectangle 34"/>
            <p:cNvSpPr>
              <a:spLocks noChangeArrowheads="1"/>
            </p:cNvSpPr>
            <p:nvPr/>
          </p:nvSpPr>
          <p:spPr bwMode="auto">
            <a:xfrm>
              <a:off x="3792538" y="4289108"/>
              <a:ext cx="860425" cy="706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8" name="Rectangle 35"/>
            <p:cNvSpPr>
              <a:spLocks noChangeArrowheads="1"/>
            </p:cNvSpPr>
            <p:nvPr/>
          </p:nvSpPr>
          <p:spPr bwMode="auto">
            <a:xfrm>
              <a:off x="3787458" y="4289108"/>
              <a:ext cx="860425" cy="15398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6" name="Freeform 36"/>
            <p:cNvSpPr>
              <a:spLocks noEditPoints="1"/>
            </p:cNvSpPr>
            <p:nvPr/>
          </p:nvSpPr>
          <p:spPr bwMode="auto">
            <a:xfrm>
              <a:off x="3770313" y="4289108"/>
              <a:ext cx="882650" cy="728663"/>
            </a:xfrm>
            <a:custGeom>
              <a:avLst/>
              <a:gdLst>
                <a:gd name="T0" fmla="*/ 556 w 556"/>
                <a:gd name="T1" fmla="*/ 459 h 459"/>
                <a:gd name="T2" fmla="*/ 0 w 556"/>
                <a:gd name="T3" fmla="*/ 459 h 459"/>
                <a:gd name="T4" fmla="*/ 0 w 556"/>
                <a:gd name="T5" fmla="*/ 0 h 459"/>
                <a:gd name="T6" fmla="*/ 556 w 556"/>
                <a:gd name="T7" fmla="*/ 0 h 459"/>
                <a:gd name="T8" fmla="*/ 556 w 556"/>
                <a:gd name="T9" fmla="*/ 459 h 459"/>
                <a:gd name="T10" fmla="*/ 14 w 556"/>
                <a:gd name="T11" fmla="*/ 445 h 459"/>
                <a:gd name="T12" fmla="*/ 542 w 556"/>
                <a:gd name="T13" fmla="*/ 445 h 459"/>
                <a:gd name="T14" fmla="*/ 542 w 556"/>
                <a:gd name="T15" fmla="*/ 13 h 459"/>
                <a:gd name="T16" fmla="*/ 14 w 556"/>
                <a:gd name="T17" fmla="*/ 13 h 459"/>
                <a:gd name="T18" fmla="*/ 14 w 556"/>
                <a:gd name="T19" fmla="*/ 44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6" h="459">
                  <a:moveTo>
                    <a:pt x="556" y="459"/>
                  </a:moveTo>
                  <a:lnTo>
                    <a:pt x="0" y="45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459"/>
                  </a:lnTo>
                  <a:close/>
                  <a:moveTo>
                    <a:pt x="14" y="445"/>
                  </a:moveTo>
                  <a:lnTo>
                    <a:pt x="542" y="445"/>
                  </a:lnTo>
                  <a:lnTo>
                    <a:pt x="542" y="13"/>
                  </a:lnTo>
                  <a:lnTo>
                    <a:pt x="14" y="13"/>
                  </a:lnTo>
                  <a:lnTo>
                    <a:pt x="14" y="44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61" name="Rectangle 37"/>
            <p:cNvSpPr>
              <a:spLocks noChangeArrowheads="1"/>
            </p:cNvSpPr>
            <p:nvPr/>
          </p:nvSpPr>
          <p:spPr bwMode="auto">
            <a:xfrm>
              <a:off x="3770313" y="4420870"/>
              <a:ext cx="882650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42" name="Oval 38"/>
            <p:cNvSpPr>
              <a:spLocks noChangeArrowheads="1"/>
            </p:cNvSpPr>
            <p:nvPr/>
          </p:nvSpPr>
          <p:spPr bwMode="auto">
            <a:xfrm>
              <a:off x="3848100" y="4343083"/>
              <a:ext cx="3810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43" name="Oval 39"/>
            <p:cNvSpPr>
              <a:spLocks noChangeArrowheads="1"/>
            </p:cNvSpPr>
            <p:nvPr/>
          </p:nvSpPr>
          <p:spPr bwMode="auto">
            <a:xfrm>
              <a:off x="3913188" y="4343083"/>
              <a:ext cx="39687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44" name="Oval 40"/>
            <p:cNvSpPr>
              <a:spLocks noChangeArrowheads="1"/>
            </p:cNvSpPr>
            <p:nvPr/>
          </p:nvSpPr>
          <p:spPr bwMode="auto">
            <a:xfrm>
              <a:off x="3979863" y="4343083"/>
              <a:ext cx="3810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45" name="Freeform 41"/>
            <p:cNvSpPr>
              <a:spLocks noEditPoints="1"/>
            </p:cNvSpPr>
            <p:nvPr/>
          </p:nvSpPr>
          <p:spPr bwMode="auto">
            <a:xfrm>
              <a:off x="4013200" y="4525645"/>
              <a:ext cx="392112" cy="396875"/>
            </a:xfrm>
            <a:custGeom>
              <a:avLst/>
              <a:gdLst>
                <a:gd name="T0" fmla="*/ 68 w 71"/>
                <a:gd name="T1" fmla="*/ 30 h 72"/>
                <a:gd name="T2" fmla="*/ 62 w 71"/>
                <a:gd name="T3" fmla="*/ 30 h 72"/>
                <a:gd name="T4" fmla="*/ 58 w 71"/>
                <a:gd name="T5" fmla="*/ 21 h 72"/>
                <a:gd name="T6" fmla="*/ 63 w 71"/>
                <a:gd name="T7" fmla="*/ 17 h 72"/>
                <a:gd name="T8" fmla="*/ 63 w 71"/>
                <a:gd name="T9" fmla="*/ 12 h 72"/>
                <a:gd name="T10" fmla="*/ 59 w 71"/>
                <a:gd name="T11" fmla="*/ 9 h 72"/>
                <a:gd name="T12" fmla="*/ 54 w 71"/>
                <a:gd name="T13" fmla="*/ 9 h 72"/>
                <a:gd name="T14" fmla="*/ 50 w 71"/>
                <a:gd name="T15" fmla="*/ 13 h 72"/>
                <a:gd name="T16" fmla="*/ 42 w 71"/>
                <a:gd name="T17" fmla="*/ 9 h 72"/>
                <a:gd name="T18" fmla="*/ 42 w 71"/>
                <a:gd name="T19" fmla="*/ 4 h 72"/>
                <a:gd name="T20" fmla="*/ 38 w 71"/>
                <a:gd name="T21" fmla="*/ 0 h 72"/>
                <a:gd name="T22" fmla="*/ 33 w 71"/>
                <a:gd name="T23" fmla="*/ 0 h 72"/>
                <a:gd name="T24" fmla="*/ 30 w 71"/>
                <a:gd name="T25" fmla="*/ 4 h 72"/>
                <a:gd name="T26" fmla="*/ 30 w 71"/>
                <a:gd name="T27" fmla="*/ 9 h 72"/>
                <a:gd name="T28" fmla="*/ 21 w 71"/>
                <a:gd name="T29" fmla="*/ 13 h 72"/>
                <a:gd name="T30" fmla="*/ 17 w 71"/>
                <a:gd name="T31" fmla="*/ 9 h 72"/>
                <a:gd name="T32" fmla="*/ 12 w 71"/>
                <a:gd name="T33" fmla="*/ 9 h 72"/>
                <a:gd name="T34" fmla="*/ 9 w 71"/>
                <a:gd name="T35" fmla="*/ 12 h 72"/>
                <a:gd name="T36" fmla="*/ 9 w 71"/>
                <a:gd name="T37" fmla="*/ 17 h 72"/>
                <a:gd name="T38" fmla="*/ 13 w 71"/>
                <a:gd name="T39" fmla="*/ 21 h 72"/>
                <a:gd name="T40" fmla="*/ 9 w 71"/>
                <a:gd name="T41" fmla="*/ 30 h 72"/>
                <a:gd name="T42" fmla="*/ 3 w 71"/>
                <a:gd name="T43" fmla="*/ 30 h 72"/>
                <a:gd name="T44" fmla="*/ 0 w 71"/>
                <a:gd name="T45" fmla="*/ 33 h 72"/>
                <a:gd name="T46" fmla="*/ 0 w 71"/>
                <a:gd name="T47" fmla="*/ 38 h 72"/>
                <a:gd name="T48" fmla="*/ 3 w 71"/>
                <a:gd name="T49" fmla="*/ 42 h 72"/>
                <a:gd name="T50" fmla="*/ 9 w 71"/>
                <a:gd name="T51" fmla="*/ 42 h 72"/>
                <a:gd name="T52" fmla="*/ 13 w 71"/>
                <a:gd name="T53" fmla="*/ 50 h 72"/>
                <a:gd name="T54" fmla="*/ 9 w 71"/>
                <a:gd name="T55" fmla="*/ 54 h 72"/>
                <a:gd name="T56" fmla="*/ 9 w 71"/>
                <a:gd name="T57" fmla="*/ 60 h 72"/>
                <a:gd name="T58" fmla="*/ 12 w 71"/>
                <a:gd name="T59" fmla="*/ 63 h 72"/>
                <a:gd name="T60" fmla="*/ 17 w 71"/>
                <a:gd name="T61" fmla="*/ 63 h 72"/>
                <a:gd name="T62" fmla="*/ 21 w 71"/>
                <a:gd name="T63" fmla="*/ 59 h 72"/>
                <a:gd name="T64" fmla="*/ 30 w 71"/>
                <a:gd name="T65" fmla="*/ 62 h 72"/>
                <a:gd name="T66" fmla="*/ 29 w 71"/>
                <a:gd name="T67" fmla="*/ 68 h 72"/>
                <a:gd name="T68" fmla="*/ 33 w 71"/>
                <a:gd name="T69" fmla="*/ 72 h 72"/>
                <a:gd name="T70" fmla="*/ 38 w 71"/>
                <a:gd name="T71" fmla="*/ 72 h 72"/>
                <a:gd name="T72" fmla="*/ 41 w 71"/>
                <a:gd name="T73" fmla="*/ 68 h 72"/>
                <a:gd name="T74" fmla="*/ 41 w 71"/>
                <a:gd name="T75" fmla="*/ 62 h 72"/>
                <a:gd name="T76" fmla="*/ 50 w 71"/>
                <a:gd name="T77" fmla="*/ 59 h 72"/>
                <a:gd name="T78" fmla="*/ 54 w 71"/>
                <a:gd name="T79" fmla="*/ 63 h 72"/>
                <a:gd name="T80" fmla="*/ 59 w 71"/>
                <a:gd name="T81" fmla="*/ 63 h 72"/>
                <a:gd name="T82" fmla="*/ 62 w 71"/>
                <a:gd name="T83" fmla="*/ 60 h 72"/>
                <a:gd name="T84" fmla="*/ 62 w 71"/>
                <a:gd name="T85" fmla="*/ 54 h 72"/>
                <a:gd name="T86" fmla="*/ 58 w 71"/>
                <a:gd name="T87" fmla="*/ 50 h 72"/>
                <a:gd name="T88" fmla="*/ 62 w 71"/>
                <a:gd name="T89" fmla="*/ 42 h 72"/>
                <a:gd name="T90" fmla="*/ 68 w 71"/>
                <a:gd name="T91" fmla="*/ 42 h 72"/>
                <a:gd name="T92" fmla="*/ 71 w 71"/>
                <a:gd name="T93" fmla="*/ 38 h 72"/>
                <a:gd name="T94" fmla="*/ 71 w 71"/>
                <a:gd name="T95" fmla="*/ 34 h 72"/>
                <a:gd name="T96" fmla="*/ 68 w 71"/>
                <a:gd name="T97" fmla="*/ 30 h 72"/>
                <a:gd name="T98" fmla="*/ 36 w 71"/>
                <a:gd name="T99" fmla="*/ 48 h 72"/>
                <a:gd name="T100" fmla="*/ 24 w 71"/>
                <a:gd name="T101" fmla="*/ 36 h 72"/>
                <a:gd name="T102" fmla="*/ 36 w 71"/>
                <a:gd name="T103" fmla="*/ 24 h 72"/>
                <a:gd name="T104" fmla="*/ 48 w 71"/>
                <a:gd name="T105" fmla="*/ 36 h 72"/>
                <a:gd name="T106" fmla="*/ 36 w 71"/>
                <a:gd name="T10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" h="72">
                  <a:moveTo>
                    <a:pt x="68" y="30"/>
                  </a:moveTo>
                  <a:cubicBezTo>
                    <a:pt x="62" y="30"/>
                    <a:pt x="62" y="30"/>
                    <a:pt x="62" y="30"/>
                  </a:cubicBezTo>
                  <a:cubicBezTo>
                    <a:pt x="61" y="27"/>
                    <a:pt x="60" y="24"/>
                    <a:pt x="58" y="21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4" y="16"/>
                    <a:pt x="64" y="13"/>
                    <a:pt x="63" y="12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7"/>
                    <a:pt x="56" y="7"/>
                    <a:pt x="54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11"/>
                    <a:pt x="45" y="10"/>
                    <a:pt x="42" y="9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2"/>
                    <a:pt x="40" y="0"/>
                    <a:pt x="3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30" y="2"/>
                    <a:pt x="30" y="4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7" y="10"/>
                    <a:pt x="24" y="11"/>
                    <a:pt x="21" y="13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7"/>
                    <a:pt x="13" y="7"/>
                    <a:pt x="12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3"/>
                    <a:pt x="7" y="16"/>
                    <a:pt x="9" y="17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1" y="24"/>
                    <a:pt x="10" y="27"/>
                    <a:pt x="9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0" y="31"/>
                    <a:pt x="0" y="3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1" y="42"/>
                    <a:pt x="3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5"/>
                    <a:pt x="11" y="48"/>
                    <a:pt x="13" y="50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7" y="56"/>
                    <a:pt x="7" y="58"/>
                    <a:pt x="9" y="60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4"/>
                    <a:pt x="15" y="64"/>
                    <a:pt x="17" y="63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4" y="60"/>
                    <a:pt x="26" y="61"/>
                    <a:pt x="30" y="62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70"/>
                    <a:pt x="31" y="72"/>
                    <a:pt x="33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0" y="72"/>
                    <a:pt x="41" y="70"/>
                    <a:pt x="41" y="68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1"/>
                    <a:pt x="47" y="60"/>
                    <a:pt x="50" y="5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4"/>
                    <a:pt x="58" y="64"/>
                    <a:pt x="59" y="63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4" y="58"/>
                    <a:pt x="64" y="56"/>
                    <a:pt x="62" y="54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0" y="48"/>
                    <a:pt x="61" y="45"/>
                    <a:pt x="62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0" y="42"/>
                    <a:pt x="71" y="40"/>
                    <a:pt x="71" y="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2"/>
                    <a:pt x="70" y="30"/>
                    <a:pt x="68" y="30"/>
                  </a:cubicBezTo>
                  <a:close/>
                  <a:moveTo>
                    <a:pt x="36" y="48"/>
                  </a:moveTo>
                  <a:cubicBezTo>
                    <a:pt x="29" y="48"/>
                    <a:pt x="24" y="42"/>
                    <a:pt x="24" y="36"/>
                  </a:cubicBezTo>
                  <a:cubicBezTo>
                    <a:pt x="24" y="29"/>
                    <a:pt x="29" y="24"/>
                    <a:pt x="36" y="24"/>
                  </a:cubicBezTo>
                  <a:cubicBezTo>
                    <a:pt x="42" y="24"/>
                    <a:pt x="48" y="29"/>
                    <a:pt x="48" y="36"/>
                  </a:cubicBezTo>
                  <a:cubicBezTo>
                    <a:pt x="48" y="42"/>
                    <a:pt x="42" y="48"/>
                    <a:pt x="36" y="4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46" name="Freeform 42"/>
            <p:cNvSpPr>
              <a:spLocks noEditPoints="1"/>
            </p:cNvSpPr>
            <p:nvPr/>
          </p:nvSpPr>
          <p:spPr bwMode="auto">
            <a:xfrm>
              <a:off x="4002088" y="4514533"/>
              <a:ext cx="414337" cy="419100"/>
            </a:xfrm>
            <a:custGeom>
              <a:avLst/>
              <a:gdLst>
                <a:gd name="T0" fmla="*/ 29 w 75"/>
                <a:gd name="T1" fmla="*/ 70 h 76"/>
                <a:gd name="T2" fmla="*/ 20 w 75"/>
                <a:gd name="T3" fmla="*/ 66 h 76"/>
                <a:gd name="T4" fmla="*/ 7 w 75"/>
                <a:gd name="T5" fmla="*/ 59 h 76"/>
                <a:gd name="T6" fmla="*/ 10 w 75"/>
                <a:gd name="T7" fmla="*/ 46 h 76"/>
                <a:gd name="T8" fmla="*/ 0 w 75"/>
                <a:gd name="T9" fmla="*/ 40 h 76"/>
                <a:gd name="T10" fmla="*/ 10 w 75"/>
                <a:gd name="T11" fmla="*/ 30 h 76"/>
                <a:gd name="T12" fmla="*/ 8 w 75"/>
                <a:gd name="T13" fmla="*/ 16 h 76"/>
                <a:gd name="T14" fmla="*/ 21 w 75"/>
                <a:gd name="T15" fmla="*/ 9 h 76"/>
                <a:gd name="T16" fmla="*/ 30 w 75"/>
                <a:gd name="T17" fmla="*/ 6 h 76"/>
                <a:gd name="T18" fmla="*/ 46 w 75"/>
                <a:gd name="T19" fmla="*/ 6 h 76"/>
                <a:gd name="T20" fmla="*/ 55 w 75"/>
                <a:gd name="T21" fmla="*/ 9 h 76"/>
                <a:gd name="T22" fmla="*/ 68 w 75"/>
                <a:gd name="T23" fmla="*/ 17 h 76"/>
                <a:gd name="T24" fmla="*/ 65 w 75"/>
                <a:gd name="T25" fmla="*/ 30 h 76"/>
                <a:gd name="T26" fmla="*/ 75 w 75"/>
                <a:gd name="T27" fmla="*/ 40 h 76"/>
                <a:gd name="T28" fmla="*/ 65 w 75"/>
                <a:gd name="T29" fmla="*/ 46 h 76"/>
                <a:gd name="T30" fmla="*/ 66 w 75"/>
                <a:gd name="T31" fmla="*/ 63 h 76"/>
                <a:gd name="T32" fmla="*/ 52 w 75"/>
                <a:gd name="T33" fmla="*/ 63 h 76"/>
                <a:gd name="T34" fmla="*/ 40 w 75"/>
                <a:gd name="T35" fmla="*/ 76 h 76"/>
                <a:gd name="T36" fmla="*/ 32 w 75"/>
                <a:gd name="T37" fmla="*/ 62 h 76"/>
                <a:gd name="T38" fmla="*/ 35 w 75"/>
                <a:gd name="T39" fmla="*/ 72 h 76"/>
                <a:gd name="T40" fmla="*/ 40 w 75"/>
                <a:gd name="T41" fmla="*/ 72 h 76"/>
                <a:gd name="T42" fmla="*/ 43 w 75"/>
                <a:gd name="T43" fmla="*/ 62 h 76"/>
                <a:gd name="T44" fmla="*/ 57 w 75"/>
                <a:gd name="T45" fmla="*/ 63 h 76"/>
                <a:gd name="T46" fmla="*/ 63 w 75"/>
                <a:gd name="T47" fmla="*/ 58 h 76"/>
                <a:gd name="T48" fmla="*/ 62 w 75"/>
                <a:gd name="T49" fmla="*/ 43 h 76"/>
                <a:gd name="T50" fmla="*/ 71 w 75"/>
                <a:gd name="T51" fmla="*/ 40 h 76"/>
                <a:gd name="T52" fmla="*/ 62 w 75"/>
                <a:gd name="T53" fmla="*/ 34 h 76"/>
                <a:gd name="T54" fmla="*/ 58 w 75"/>
                <a:gd name="T55" fmla="*/ 23 h 76"/>
                <a:gd name="T56" fmla="*/ 63 w 75"/>
                <a:gd name="T57" fmla="*/ 15 h 76"/>
                <a:gd name="T58" fmla="*/ 52 w 75"/>
                <a:gd name="T59" fmla="*/ 18 h 76"/>
                <a:gd name="T60" fmla="*/ 42 w 75"/>
                <a:gd name="T61" fmla="*/ 13 h 76"/>
                <a:gd name="T62" fmla="*/ 35 w 75"/>
                <a:gd name="T63" fmla="*/ 4 h 76"/>
                <a:gd name="T64" fmla="*/ 32 w 75"/>
                <a:gd name="T65" fmla="*/ 13 h 76"/>
                <a:gd name="T66" fmla="*/ 18 w 75"/>
                <a:gd name="T67" fmla="*/ 12 h 76"/>
                <a:gd name="T68" fmla="*/ 12 w 75"/>
                <a:gd name="T69" fmla="*/ 16 h 76"/>
                <a:gd name="T70" fmla="*/ 16 w 75"/>
                <a:gd name="T71" fmla="*/ 24 h 76"/>
                <a:gd name="T72" fmla="*/ 5 w 75"/>
                <a:gd name="T73" fmla="*/ 34 h 76"/>
                <a:gd name="T74" fmla="*/ 4 w 75"/>
                <a:gd name="T75" fmla="*/ 41 h 76"/>
                <a:gd name="T76" fmla="*/ 13 w 75"/>
                <a:gd name="T77" fmla="*/ 43 h 76"/>
                <a:gd name="T78" fmla="*/ 12 w 75"/>
                <a:gd name="T79" fmla="*/ 58 h 76"/>
                <a:gd name="T80" fmla="*/ 15 w 75"/>
                <a:gd name="T81" fmla="*/ 63 h 76"/>
                <a:gd name="T82" fmla="*/ 38 w 75"/>
                <a:gd name="T83" fmla="*/ 52 h 76"/>
                <a:gd name="T84" fmla="*/ 52 w 75"/>
                <a:gd name="T85" fmla="*/ 38 h 76"/>
                <a:gd name="T86" fmla="*/ 28 w 75"/>
                <a:gd name="T87" fmla="*/ 38 h 76"/>
                <a:gd name="T88" fmla="*/ 38 w 75"/>
                <a:gd name="T89" fmla="*/ 2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76">
                  <a:moveTo>
                    <a:pt x="40" y="76"/>
                  </a:moveTo>
                  <a:cubicBezTo>
                    <a:pt x="35" y="76"/>
                    <a:pt x="35" y="76"/>
                    <a:pt x="35" y="76"/>
                  </a:cubicBezTo>
                  <a:cubicBezTo>
                    <a:pt x="32" y="76"/>
                    <a:pt x="29" y="73"/>
                    <a:pt x="29" y="70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7" y="65"/>
                    <a:pt x="25" y="64"/>
                    <a:pt x="23" y="63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8" y="68"/>
                    <a:pt x="14" y="68"/>
                    <a:pt x="12" y="66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8" y="62"/>
                    <a:pt x="7" y="60"/>
                    <a:pt x="7" y="59"/>
                  </a:cubicBezTo>
                  <a:cubicBezTo>
                    <a:pt x="7" y="57"/>
                    <a:pt x="8" y="56"/>
                    <a:pt x="9" y="55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0"/>
                    <a:pt x="10" y="48"/>
                    <a:pt x="1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6"/>
                    <a:pt x="2" y="45"/>
                    <a:pt x="1" y="44"/>
                  </a:cubicBezTo>
                  <a:cubicBezTo>
                    <a:pt x="0" y="43"/>
                    <a:pt x="0" y="41"/>
                    <a:pt x="0" y="4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2"/>
                    <a:pt x="2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8"/>
                    <a:pt x="11" y="26"/>
                    <a:pt x="12" y="24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19"/>
                    <a:pt x="8" y="18"/>
                    <a:pt x="8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5" y="7"/>
                    <a:pt x="18" y="7"/>
                    <a:pt x="21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6" y="11"/>
                    <a:pt x="28" y="11"/>
                    <a:pt x="30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2"/>
                    <a:pt x="32" y="0"/>
                    <a:pt x="3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6" y="2"/>
                    <a:pt x="46" y="6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8" y="11"/>
                    <a:pt x="50" y="11"/>
                    <a:pt x="52" y="1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7"/>
                    <a:pt x="61" y="7"/>
                    <a:pt x="63" y="9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7" y="14"/>
                    <a:pt x="68" y="15"/>
                    <a:pt x="68" y="17"/>
                  </a:cubicBezTo>
                  <a:cubicBezTo>
                    <a:pt x="68" y="18"/>
                    <a:pt x="67" y="20"/>
                    <a:pt x="66" y="21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4" y="26"/>
                    <a:pt x="65" y="28"/>
                    <a:pt x="65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3" y="30"/>
                    <a:pt x="75" y="32"/>
                    <a:pt x="75" y="36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5" y="43"/>
                    <a:pt x="73" y="46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8"/>
                    <a:pt x="64" y="50"/>
                    <a:pt x="63" y="52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8" y="57"/>
                    <a:pt x="68" y="61"/>
                    <a:pt x="66" y="63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1" y="68"/>
                    <a:pt x="57" y="68"/>
                    <a:pt x="55" y="66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0" y="64"/>
                    <a:pt x="48" y="65"/>
                    <a:pt x="45" y="66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3"/>
                    <a:pt x="43" y="76"/>
                    <a:pt x="40" y="76"/>
                  </a:cubicBezTo>
                  <a:close/>
                  <a:moveTo>
                    <a:pt x="23" y="58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60"/>
                    <a:pt x="29" y="62"/>
                    <a:pt x="32" y="62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71"/>
                    <a:pt x="34" y="72"/>
                    <a:pt x="35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1" y="72"/>
                    <a:pt x="41" y="71"/>
                    <a:pt x="41" y="70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6" y="62"/>
                    <a:pt x="48" y="60"/>
                    <a:pt x="51" y="59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8" y="64"/>
                    <a:pt x="59" y="64"/>
                    <a:pt x="60" y="63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4" y="60"/>
                    <a:pt x="64" y="58"/>
                    <a:pt x="63" y="58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49"/>
                    <a:pt x="61" y="46"/>
                    <a:pt x="62" y="43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1" y="42"/>
                    <a:pt x="71" y="41"/>
                    <a:pt x="71" y="40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35"/>
                    <a:pt x="71" y="34"/>
                    <a:pt x="70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1" y="30"/>
                    <a:pt x="60" y="27"/>
                    <a:pt x="59" y="25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18"/>
                    <a:pt x="64" y="17"/>
                    <a:pt x="64" y="17"/>
                  </a:cubicBezTo>
                  <a:cubicBezTo>
                    <a:pt x="64" y="16"/>
                    <a:pt x="63" y="16"/>
                    <a:pt x="63" y="15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59" y="12"/>
                    <a:pt x="58" y="12"/>
                    <a:pt x="57" y="1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48" y="15"/>
                    <a:pt x="46" y="14"/>
                    <a:pt x="43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5"/>
                    <a:pt x="41" y="4"/>
                    <a:pt x="40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4"/>
                    <a:pt x="34" y="5"/>
                    <a:pt x="34" y="6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9" y="14"/>
                    <a:pt x="27" y="15"/>
                    <a:pt x="24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1"/>
                    <a:pt x="16" y="11"/>
                    <a:pt x="15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8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7"/>
                    <a:pt x="14" y="29"/>
                    <a:pt x="13" y="3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1"/>
                    <a:pt x="4" y="41"/>
                  </a:cubicBezTo>
                  <a:cubicBezTo>
                    <a:pt x="4" y="41"/>
                    <a:pt x="5" y="42"/>
                    <a:pt x="5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6"/>
                    <a:pt x="15" y="49"/>
                    <a:pt x="16" y="51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1" y="58"/>
                    <a:pt x="11" y="59"/>
                  </a:cubicBezTo>
                  <a:cubicBezTo>
                    <a:pt x="11" y="59"/>
                    <a:pt x="12" y="60"/>
                    <a:pt x="12" y="60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6" y="64"/>
                    <a:pt x="17" y="64"/>
                    <a:pt x="18" y="63"/>
                  </a:cubicBezTo>
                  <a:lnTo>
                    <a:pt x="23" y="58"/>
                  </a:lnTo>
                  <a:close/>
                  <a:moveTo>
                    <a:pt x="38" y="52"/>
                  </a:moveTo>
                  <a:cubicBezTo>
                    <a:pt x="30" y="52"/>
                    <a:pt x="24" y="46"/>
                    <a:pt x="24" y="38"/>
                  </a:cubicBezTo>
                  <a:cubicBezTo>
                    <a:pt x="24" y="30"/>
                    <a:pt x="30" y="24"/>
                    <a:pt x="38" y="24"/>
                  </a:cubicBezTo>
                  <a:cubicBezTo>
                    <a:pt x="45" y="24"/>
                    <a:pt x="52" y="30"/>
                    <a:pt x="52" y="38"/>
                  </a:cubicBezTo>
                  <a:cubicBezTo>
                    <a:pt x="52" y="46"/>
                    <a:pt x="45" y="52"/>
                    <a:pt x="38" y="52"/>
                  </a:cubicBezTo>
                  <a:close/>
                  <a:moveTo>
                    <a:pt x="38" y="28"/>
                  </a:moveTo>
                  <a:cubicBezTo>
                    <a:pt x="32" y="28"/>
                    <a:pt x="28" y="32"/>
                    <a:pt x="28" y="38"/>
                  </a:cubicBezTo>
                  <a:cubicBezTo>
                    <a:pt x="28" y="43"/>
                    <a:pt x="32" y="48"/>
                    <a:pt x="38" y="48"/>
                  </a:cubicBezTo>
                  <a:cubicBezTo>
                    <a:pt x="43" y="48"/>
                    <a:pt x="48" y="43"/>
                    <a:pt x="48" y="38"/>
                  </a:cubicBezTo>
                  <a:cubicBezTo>
                    <a:pt x="48" y="32"/>
                    <a:pt x="43" y="28"/>
                    <a:pt x="38" y="2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47" name="Freeform 43"/>
            <p:cNvSpPr/>
            <p:nvPr/>
          </p:nvSpPr>
          <p:spPr bwMode="auto">
            <a:xfrm>
              <a:off x="4222750" y="4768533"/>
              <a:ext cx="82550" cy="66675"/>
            </a:xfrm>
            <a:custGeom>
              <a:avLst/>
              <a:gdLst>
                <a:gd name="T0" fmla="*/ 2 w 15"/>
                <a:gd name="T1" fmla="*/ 12 h 12"/>
                <a:gd name="T2" fmla="*/ 1 w 15"/>
                <a:gd name="T3" fmla="*/ 10 h 12"/>
                <a:gd name="T4" fmla="*/ 2 w 15"/>
                <a:gd name="T5" fmla="*/ 9 h 12"/>
                <a:gd name="T6" fmla="*/ 12 w 15"/>
                <a:gd name="T7" fmla="*/ 1 h 12"/>
                <a:gd name="T8" fmla="*/ 14 w 15"/>
                <a:gd name="T9" fmla="*/ 0 h 12"/>
                <a:gd name="T10" fmla="*/ 14 w 15"/>
                <a:gd name="T11" fmla="*/ 2 h 12"/>
                <a:gd name="T12" fmla="*/ 2 w 15"/>
                <a:gd name="T13" fmla="*/ 11 h 12"/>
                <a:gd name="T14" fmla="*/ 2 w 15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2" y="12"/>
                  </a:moveTo>
                  <a:cubicBezTo>
                    <a:pt x="1" y="12"/>
                    <a:pt x="1" y="11"/>
                    <a:pt x="1" y="10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6" y="7"/>
                    <a:pt x="9" y="4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1"/>
                    <a:pt x="14" y="2"/>
                  </a:cubicBezTo>
                  <a:cubicBezTo>
                    <a:pt x="12" y="7"/>
                    <a:pt x="7" y="10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48" name="Freeform 44"/>
            <p:cNvSpPr/>
            <p:nvPr/>
          </p:nvSpPr>
          <p:spPr bwMode="auto">
            <a:xfrm>
              <a:off x="4102100" y="4614545"/>
              <a:ext cx="93662" cy="87313"/>
            </a:xfrm>
            <a:custGeom>
              <a:avLst/>
              <a:gdLst>
                <a:gd name="T0" fmla="*/ 1 w 17"/>
                <a:gd name="T1" fmla="*/ 16 h 16"/>
                <a:gd name="T2" fmla="*/ 1 w 17"/>
                <a:gd name="T3" fmla="*/ 16 h 16"/>
                <a:gd name="T4" fmla="*/ 0 w 17"/>
                <a:gd name="T5" fmla="*/ 14 h 16"/>
                <a:gd name="T6" fmla="*/ 15 w 17"/>
                <a:gd name="T7" fmla="*/ 0 h 16"/>
                <a:gd name="T8" fmla="*/ 17 w 17"/>
                <a:gd name="T9" fmla="*/ 1 h 16"/>
                <a:gd name="T10" fmla="*/ 16 w 17"/>
                <a:gd name="T11" fmla="*/ 3 h 16"/>
                <a:gd name="T12" fmla="*/ 3 w 17"/>
                <a:gd name="T13" fmla="*/ 15 h 16"/>
                <a:gd name="T14" fmla="*/ 1 w 17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2" y="7"/>
                    <a:pt x="8" y="2"/>
                    <a:pt x="15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7" y="2"/>
                    <a:pt x="17" y="3"/>
                    <a:pt x="16" y="3"/>
                  </a:cubicBezTo>
                  <a:cubicBezTo>
                    <a:pt x="10" y="4"/>
                    <a:pt x="5" y="9"/>
                    <a:pt x="3" y="15"/>
                  </a:cubicBezTo>
                  <a:cubicBezTo>
                    <a:pt x="3" y="15"/>
                    <a:pt x="2" y="16"/>
                    <a:pt x="1" y="16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8701947" y="5487629"/>
            <a:ext cx="2250579" cy="423460"/>
            <a:chOff x="4918075" y="5325745"/>
            <a:chExt cx="2117725" cy="398463"/>
          </a:xfrm>
        </p:grpSpPr>
        <p:sp>
          <p:nvSpPr>
            <p:cNvPr id="212" name="Rectangle 45"/>
            <p:cNvSpPr>
              <a:spLocks noChangeArrowheads="1"/>
            </p:cNvSpPr>
            <p:nvPr/>
          </p:nvSpPr>
          <p:spPr bwMode="auto">
            <a:xfrm>
              <a:off x="4918075" y="5347970"/>
              <a:ext cx="2095500" cy="37623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3" name="Rectangle 46"/>
            <p:cNvSpPr>
              <a:spLocks noChangeArrowheads="1"/>
            </p:cNvSpPr>
            <p:nvPr/>
          </p:nvSpPr>
          <p:spPr bwMode="auto">
            <a:xfrm>
              <a:off x="4918075" y="5568633"/>
              <a:ext cx="2095500" cy="1555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4" name="Freeform 47"/>
            <p:cNvSpPr>
              <a:spLocks noEditPoints="1"/>
            </p:cNvSpPr>
            <p:nvPr/>
          </p:nvSpPr>
          <p:spPr bwMode="auto">
            <a:xfrm>
              <a:off x="4918075" y="5325745"/>
              <a:ext cx="2117725" cy="398463"/>
            </a:xfrm>
            <a:custGeom>
              <a:avLst/>
              <a:gdLst>
                <a:gd name="T0" fmla="*/ 1334 w 1334"/>
                <a:gd name="T1" fmla="*/ 251 h 251"/>
                <a:gd name="T2" fmla="*/ 0 w 1334"/>
                <a:gd name="T3" fmla="*/ 251 h 251"/>
                <a:gd name="T4" fmla="*/ 0 w 1334"/>
                <a:gd name="T5" fmla="*/ 0 h 251"/>
                <a:gd name="T6" fmla="*/ 1334 w 1334"/>
                <a:gd name="T7" fmla="*/ 0 h 251"/>
                <a:gd name="T8" fmla="*/ 1334 w 1334"/>
                <a:gd name="T9" fmla="*/ 251 h 251"/>
                <a:gd name="T10" fmla="*/ 14 w 1334"/>
                <a:gd name="T11" fmla="*/ 237 h 251"/>
                <a:gd name="T12" fmla="*/ 1320 w 1334"/>
                <a:gd name="T13" fmla="*/ 237 h 251"/>
                <a:gd name="T14" fmla="*/ 1320 w 1334"/>
                <a:gd name="T15" fmla="*/ 14 h 251"/>
                <a:gd name="T16" fmla="*/ 14 w 1334"/>
                <a:gd name="T17" fmla="*/ 14 h 251"/>
                <a:gd name="T18" fmla="*/ 14 w 1334"/>
                <a:gd name="T19" fmla="*/ 23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4" h="251">
                  <a:moveTo>
                    <a:pt x="1334" y="251"/>
                  </a:moveTo>
                  <a:lnTo>
                    <a:pt x="0" y="251"/>
                  </a:lnTo>
                  <a:lnTo>
                    <a:pt x="0" y="0"/>
                  </a:lnTo>
                  <a:lnTo>
                    <a:pt x="1334" y="0"/>
                  </a:lnTo>
                  <a:lnTo>
                    <a:pt x="1334" y="251"/>
                  </a:lnTo>
                  <a:close/>
                  <a:moveTo>
                    <a:pt x="14" y="237"/>
                  </a:moveTo>
                  <a:lnTo>
                    <a:pt x="1320" y="237"/>
                  </a:lnTo>
                  <a:lnTo>
                    <a:pt x="1320" y="14"/>
                  </a:lnTo>
                  <a:lnTo>
                    <a:pt x="14" y="14"/>
                  </a:lnTo>
                  <a:lnTo>
                    <a:pt x="14" y="23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5" name="Rectangle 48"/>
            <p:cNvSpPr>
              <a:spLocks noChangeArrowheads="1"/>
            </p:cNvSpPr>
            <p:nvPr/>
          </p:nvSpPr>
          <p:spPr bwMode="auto">
            <a:xfrm>
              <a:off x="5027613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6" name="Rectangle 49"/>
            <p:cNvSpPr>
              <a:spLocks noChangeArrowheads="1"/>
            </p:cNvSpPr>
            <p:nvPr/>
          </p:nvSpPr>
          <p:spPr bwMode="auto">
            <a:xfrm>
              <a:off x="513873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7" name="Rectangle 50"/>
            <p:cNvSpPr>
              <a:spLocks noChangeArrowheads="1"/>
            </p:cNvSpPr>
            <p:nvPr/>
          </p:nvSpPr>
          <p:spPr bwMode="auto">
            <a:xfrm>
              <a:off x="5248275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8" name="Rectangle 51"/>
            <p:cNvSpPr>
              <a:spLocks noChangeArrowheads="1"/>
            </p:cNvSpPr>
            <p:nvPr/>
          </p:nvSpPr>
          <p:spPr bwMode="auto">
            <a:xfrm>
              <a:off x="5359400" y="5325745"/>
              <a:ext cx="20637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9" name="Rectangle 52"/>
            <p:cNvSpPr>
              <a:spLocks noChangeArrowheads="1"/>
            </p:cNvSpPr>
            <p:nvPr/>
          </p:nvSpPr>
          <p:spPr bwMode="auto">
            <a:xfrm>
              <a:off x="5468938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0" name="Rectangle 53"/>
            <p:cNvSpPr>
              <a:spLocks noChangeArrowheads="1"/>
            </p:cNvSpPr>
            <p:nvPr/>
          </p:nvSpPr>
          <p:spPr bwMode="auto">
            <a:xfrm>
              <a:off x="5580063" y="5325745"/>
              <a:ext cx="20637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1" name="Rectangle 54"/>
            <p:cNvSpPr>
              <a:spLocks noChangeArrowheads="1"/>
            </p:cNvSpPr>
            <p:nvPr/>
          </p:nvSpPr>
          <p:spPr bwMode="auto">
            <a:xfrm>
              <a:off x="5689600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2" name="Rectangle 55"/>
            <p:cNvSpPr>
              <a:spLocks noChangeArrowheads="1"/>
            </p:cNvSpPr>
            <p:nvPr/>
          </p:nvSpPr>
          <p:spPr bwMode="auto">
            <a:xfrm>
              <a:off x="579913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3" name="Rectangle 56"/>
            <p:cNvSpPr>
              <a:spLocks noChangeArrowheads="1"/>
            </p:cNvSpPr>
            <p:nvPr/>
          </p:nvSpPr>
          <p:spPr bwMode="auto">
            <a:xfrm>
              <a:off x="5910263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5" name="Rectangle 57"/>
            <p:cNvSpPr>
              <a:spLocks noChangeArrowheads="1"/>
            </p:cNvSpPr>
            <p:nvPr/>
          </p:nvSpPr>
          <p:spPr bwMode="auto">
            <a:xfrm>
              <a:off x="6019800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6" name="Rectangle 58"/>
            <p:cNvSpPr>
              <a:spLocks noChangeArrowheads="1"/>
            </p:cNvSpPr>
            <p:nvPr/>
          </p:nvSpPr>
          <p:spPr bwMode="auto">
            <a:xfrm>
              <a:off x="6130925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7" name="Rectangle 59"/>
            <p:cNvSpPr>
              <a:spLocks noChangeArrowheads="1"/>
            </p:cNvSpPr>
            <p:nvPr/>
          </p:nvSpPr>
          <p:spPr bwMode="auto">
            <a:xfrm>
              <a:off x="6240463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8" name="Rectangle 60"/>
            <p:cNvSpPr>
              <a:spLocks noChangeArrowheads="1"/>
            </p:cNvSpPr>
            <p:nvPr/>
          </p:nvSpPr>
          <p:spPr bwMode="auto">
            <a:xfrm>
              <a:off x="635158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9" name="Rectangle 61"/>
            <p:cNvSpPr>
              <a:spLocks noChangeArrowheads="1"/>
            </p:cNvSpPr>
            <p:nvPr/>
          </p:nvSpPr>
          <p:spPr bwMode="auto">
            <a:xfrm>
              <a:off x="6461125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0" name="Rectangle 62"/>
            <p:cNvSpPr>
              <a:spLocks noChangeArrowheads="1"/>
            </p:cNvSpPr>
            <p:nvPr/>
          </p:nvSpPr>
          <p:spPr bwMode="auto">
            <a:xfrm>
              <a:off x="6572250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1" name="Rectangle 63"/>
            <p:cNvSpPr>
              <a:spLocks noChangeArrowheads="1"/>
            </p:cNvSpPr>
            <p:nvPr/>
          </p:nvSpPr>
          <p:spPr bwMode="auto">
            <a:xfrm>
              <a:off x="668178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2" name="Rectangle 64"/>
            <p:cNvSpPr>
              <a:spLocks noChangeArrowheads="1"/>
            </p:cNvSpPr>
            <p:nvPr/>
          </p:nvSpPr>
          <p:spPr bwMode="auto">
            <a:xfrm>
              <a:off x="6792913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3" name="Rectangle 65"/>
            <p:cNvSpPr>
              <a:spLocks noChangeArrowheads="1"/>
            </p:cNvSpPr>
            <p:nvPr/>
          </p:nvSpPr>
          <p:spPr bwMode="auto">
            <a:xfrm>
              <a:off x="6902450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sp>
        <p:nvSpPr>
          <p:cNvPr id="234" name="Freeform 66"/>
          <p:cNvSpPr/>
          <p:nvPr/>
        </p:nvSpPr>
        <p:spPr bwMode="auto">
          <a:xfrm>
            <a:off x="11198841" y="4111901"/>
            <a:ext cx="187267" cy="23619"/>
          </a:xfrm>
          <a:custGeom>
            <a:avLst/>
            <a:gdLst>
              <a:gd name="T0" fmla="*/ 30 w 32"/>
              <a:gd name="T1" fmla="*/ 4 h 4"/>
              <a:gd name="T2" fmla="*/ 2 w 32"/>
              <a:gd name="T3" fmla="*/ 4 h 4"/>
              <a:gd name="T4" fmla="*/ 0 w 32"/>
              <a:gd name="T5" fmla="*/ 2 h 4"/>
              <a:gd name="T6" fmla="*/ 2 w 32"/>
              <a:gd name="T7" fmla="*/ 0 h 4"/>
              <a:gd name="T8" fmla="*/ 30 w 32"/>
              <a:gd name="T9" fmla="*/ 0 h 4"/>
              <a:gd name="T10" fmla="*/ 32 w 32"/>
              <a:gd name="T11" fmla="*/ 2 h 4"/>
              <a:gd name="T12" fmla="*/ 30 w 32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">
                <a:moveTo>
                  <a:pt x="30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3"/>
                  <a:pt x="31" y="4"/>
                  <a:pt x="30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sp>
        <p:nvSpPr>
          <p:cNvPr id="235" name="Freeform 71"/>
          <p:cNvSpPr/>
          <p:nvPr/>
        </p:nvSpPr>
        <p:spPr bwMode="auto">
          <a:xfrm>
            <a:off x="11244393" y="4182759"/>
            <a:ext cx="187267" cy="21933"/>
          </a:xfrm>
          <a:custGeom>
            <a:avLst/>
            <a:gdLst>
              <a:gd name="T0" fmla="*/ 30 w 32"/>
              <a:gd name="T1" fmla="*/ 4 h 4"/>
              <a:gd name="T2" fmla="*/ 2 w 32"/>
              <a:gd name="T3" fmla="*/ 4 h 4"/>
              <a:gd name="T4" fmla="*/ 0 w 32"/>
              <a:gd name="T5" fmla="*/ 2 h 4"/>
              <a:gd name="T6" fmla="*/ 2 w 32"/>
              <a:gd name="T7" fmla="*/ 0 h 4"/>
              <a:gd name="T8" fmla="*/ 30 w 32"/>
              <a:gd name="T9" fmla="*/ 0 h 4"/>
              <a:gd name="T10" fmla="*/ 32 w 32"/>
              <a:gd name="T11" fmla="*/ 2 h 4"/>
              <a:gd name="T12" fmla="*/ 30 w 32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">
                <a:moveTo>
                  <a:pt x="30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3"/>
                  <a:pt x="31" y="4"/>
                  <a:pt x="30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grpSp>
        <p:nvGrpSpPr>
          <p:cNvPr id="236" name="组合 235"/>
          <p:cNvGrpSpPr/>
          <p:nvPr/>
        </p:nvGrpSpPr>
        <p:grpSpPr>
          <a:xfrm>
            <a:off x="11361443" y="4329567"/>
            <a:ext cx="673149" cy="528059"/>
            <a:chOff x="7421563" y="4177983"/>
            <a:chExt cx="633412" cy="496887"/>
          </a:xfrm>
        </p:grpSpPr>
        <p:sp>
          <p:nvSpPr>
            <p:cNvPr id="237" name="Freeform 67"/>
            <p:cNvSpPr/>
            <p:nvPr/>
          </p:nvSpPr>
          <p:spPr bwMode="auto">
            <a:xfrm>
              <a:off x="7466013" y="4222433"/>
              <a:ext cx="65087" cy="22225"/>
            </a:xfrm>
            <a:custGeom>
              <a:avLst/>
              <a:gdLst>
                <a:gd name="T0" fmla="*/ 10 w 12"/>
                <a:gd name="T1" fmla="*/ 4 h 4"/>
                <a:gd name="T2" fmla="*/ 2 w 12"/>
                <a:gd name="T3" fmla="*/ 4 h 4"/>
                <a:gd name="T4" fmla="*/ 0 w 12"/>
                <a:gd name="T5" fmla="*/ 2 h 4"/>
                <a:gd name="T6" fmla="*/ 2 w 12"/>
                <a:gd name="T7" fmla="*/ 0 h 4"/>
                <a:gd name="T8" fmla="*/ 10 w 12"/>
                <a:gd name="T9" fmla="*/ 0 h 4"/>
                <a:gd name="T10" fmla="*/ 12 w 12"/>
                <a:gd name="T11" fmla="*/ 2 h 4"/>
                <a:gd name="T12" fmla="*/ 10 w 1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1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4"/>
                    <a:pt x="1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8" name="Freeform 70"/>
            <p:cNvSpPr/>
            <p:nvPr/>
          </p:nvSpPr>
          <p:spPr bwMode="auto">
            <a:xfrm>
              <a:off x="7421563" y="4354195"/>
              <a:ext cx="131762" cy="22225"/>
            </a:xfrm>
            <a:custGeom>
              <a:avLst/>
              <a:gdLst>
                <a:gd name="T0" fmla="*/ 22 w 24"/>
                <a:gd name="T1" fmla="*/ 4 h 4"/>
                <a:gd name="T2" fmla="*/ 2 w 24"/>
                <a:gd name="T3" fmla="*/ 4 h 4"/>
                <a:gd name="T4" fmla="*/ 0 w 24"/>
                <a:gd name="T5" fmla="*/ 2 h 4"/>
                <a:gd name="T6" fmla="*/ 2 w 24"/>
                <a:gd name="T7" fmla="*/ 0 h 4"/>
                <a:gd name="T8" fmla="*/ 22 w 24"/>
                <a:gd name="T9" fmla="*/ 0 h 4"/>
                <a:gd name="T10" fmla="*/ 24 w 24"/>
                <a:gd name="T11" fmla="*/ 2 h 4"/>
                <a:gd name="T12" fmla="*/ 22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2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9" name="Freeform 74"/>
            <p:cNvSpPr/>
            <p:nvPr/>
          </p:nvSpPr>
          <p:spPr bwMode="auto">
            <a:xfrm>
              <a:off x="7497763" y="4177983"/>
              <a:ext cx="552450" cy="149225"/>
            </a:xfrm>
            <a:custGeom>
              <a:avLst/>
              <a:gdLst>
                <a:gd name="T0" fmla="*/ 337 w 348"/>
                <a:gd name="T1" fmla="*/ 94 h 94"/>
                <a:gd name="T2" fmla="*/ 317 w 348"/>
                <a:gd name="T3" fmla="*/ 14 h 94"/>
                <a:gd name="T4" fmla="*/ 35 w 348"/>
                <a:gd name="T5" fmla="*/ 14 h 94"/>
                <a:gd name="T6" fmla="*/ 14 w 348"/>
                <a:gd name="T7" fmla="*/ 94 h 94"/>
                <a:gd name="T8" fmla="*/ 0 w 348"/>
                <a:gd name="T9" fmla="*/ 90 h 94"/>
                <a:gd name="T10" fmla="*/ 25 w 348"/>
                <a:gd name="T11" fmla="*/ 0 h 94"/>
                <a:gd name="T12" fmla="*/ 327 w 348"/>
                <a:gd name="T13" fmla="*/ 0 h 94"/>
                <a:gd name="T14" fmla="*/ 348 w 348"/>
                <a:gd name="T15" fmla="*/ 90 h 94"/>
                <a:gd name="T16" fmla="*/ 337 w 348"/>
                <a:gd name="T1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94">
                  <a:moveTo>
                    <a:pt x="337" y="94"/>
                  </a:moveTo>
                  <a:lnTo>
                    <a:pt x="317" y="14"/>
                  </a:lnTo>
                  <a:lnTo>
                    <a:pt x="35" y="14"/>
                  </a:lnTo>
                  <a:lnTo>
                    <a:pt x="14" y="94"/>
                  </a:lnTo>
                  <a:lnTo>
                    <a:pt x="0" y="90"/>
                  </a:lnTo>
                  <a:lnTo>
                    <a:pt x="25" y="0"/>
                  </a:lnTo>
                  <a:lnTo>
                    <a:pt x="327" y="0"/>
                  </a:lnTo>
                  <a:lnTo>
                    <a:pt x="348" y="90"/>
                  </a:lnTo>
                  <a:lnTo>
                    <a:pt x="337" y="9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40" name="Freeform 75"/>
            <p:cNvSpPr/>
            <p:nvPr/>
          </p:nvSpPr>
          <p:spPr bwMode="auto">
            <a:xfrm>
              <a:off x="7653338" y="4184333"/>
              <a:ext cx="53975" cy="142875"/>
            </a:xfrm>
            <a:custGeom>
              <a:avLst/>
              <a:gdLst>
                <a:gd name="T0" fmla="*/ 14 w 34"/>
                <a:gd name="T1" fmla="*/ 90 h 90"/>
                <a:gd name="T2" fmla="*/ 0 w 34"/>
                <a:gd name="T3" fmla="*/ 86 h 90"/>
                <a:gd name="T4" fmla="*/ 21 w 34"/>
                <a:gd name="T5" fmla="*/ 0 h 90"/>
                <a:gd name="T6" fmla="*/ 34 w 34"/>
                <a:gd name="T7" fmla="*/ 3 h 90"/>
                <a:gd name="T8" fmla="*/ 14 w 3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90">
                  <a:moveTo>
                    <a:pt x="14" y="90"/>
                  </a:moveTo>
                  <a:lnTo>
                    <a:pt x="0" y="86"/>
                  </a:lnTo>
                  <a:lnTo>
                    <a:pt x="21" y="0"/>
                  </a:lnTo>
                  <a:lnTo>
                    <a:pt x="34" y="3"/>
                  </a:lnTo>
                  <a:lnTo>
                    <a:pt x="14" y="9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41" name="Freeform 76"/>
            <p:cNvSpPr/>
            <p:nvPr/>
          </p:nvSpPr>
          <p:spPr bwMode="auto">
            <a:xfrm>
              <a:off x="7823200" y="4184333"/>
              <a:ext cx="55562" cy="142875"/>
            </a:xfrm>
            <a:custGeom>
              <a:avLst/>
              <a:gdLst>
                <a:gd name="T0" fmla="*/ 25 w 35"/>
                <a:gd name="T1" fmla="*/ 90 h 90"/>
                <a:gd name="T2" fmla="*/ 0 w 35"/>
                <a:gd name="T3" fmla="*/ 3 h 90"/>
                <a:gd name="T4" fmla="*/ 14 w 35"/>
                <a:gd name="T5" fmla="*/ 0 h 90"/>
                <a:gd name="T6" fmla="*/ 35 w 35"/>
                <a:gd name="T7" fmla="*/ 86 h 90"/>
                <a:gd name="T8" fmla="*/ 25 w 35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90">
                  <a:moveTo>
                    <a:pt x="25" y="90"/>
                  </a:moveTo>
                  <a:lnTo>
                    <a:pt x="0" y="3"/>
                  </a:lnTo>
                  <a:lnTo>
                    <a:pt x="14" y="0"/>
                  </a:lnTo>
                  <a:lnTo>
                    <a:pt x="35" y="86"/>
                  </a:lnTo>
                  <a:lnTo>
                    <a:pt x="25" y="9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42" name="Freeform 77"/>
            <p:cNvSpPr/>
            <p:nvPr/>
          </p:nvSpPr>
          <p:spPr bwMode="auto">
            <a:xfrm>
              <a:off x="7504113" y="4316095"/>
              <a:ext cx="546100" cy="358775"/>
            </a:xfrm>
            <a:custGeom>
              <a:avLst/>
              <a:gdLst>
                <a:gd name="T0" fmla="*/ 167 w 344"/>
                <a:gd name="T1" fmla="*/ 226 h 226"/>
                <a:gd name="T2" fmla="*/ 0 w 344"/>
                <a:gd name="T3" fmla="*/ 10 h 226"/>
                <a:gd name="T4" fmla="*/ 10 w 344"/>
                <a:gd name="T5" fmla="*/ 0 h 226"/>
                <a:gd name="T6" fmla="*/ 167 w 344"/>
                <a:gd name="T7" fmla="*/ 205 h 226"/>
                <a:gd name="T8" fmla="*/ 333 w 344"/>
                <a:gd name="T9" fmla="*/ 0 h 226"/>
                <a:gd name="T10" fmla="*/ 344 w 344"/>
                <a:gd name="T11" fmla="*/ 10 h 226"/>
                <a:gd name="T12" fmla="*/ 167 w 344"/>
                <a:gd name="T13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226">
                  <a:moveTo>
                    <a:pt x="167" y="226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167" y="205"/>
                  </a:lnTo>
                  <a:lnTo>
                    <a:pt x="333" y="0"/>
                  </a:lnTo>
                  <a:lnTo>
                    <a:pt x="344" y="10"/>
                  </a:lnTo>
                  <a:lnTo>
                    <a:pt x="167" y="22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43" name="Freeform 78"/>
            <p:cNvSpPr/>
            <p:nvPr/>
          </p:nvSpPr>
          <p:spPr bwMode="auto">
            <a:xfrm>
              <a:off x="7646988" y="4320858"/>
              <a:ext cx="133350" cy="338138"/>
            </a:xfrm>
            <a:custGeom>
              <a:avLst/>
              <a:gdLst>
                <a:gd name="T0" fmla="*/ 70 w 84"/>
                <a:gd name="T1" fmla="*/ 213 h 213"/>
                <a:gd name="T2" fmla="*/ 0 w 84"/>
                <a:gd name="T3" fmla="*/ 4 h 213"/>
                <a:gd name="T4" fmla="*/ 14 w 84"/>
                <a:gd name="T5" fmla="*/ 0 h 213"/>
                <a:gd name="T6" fmla="*/ 84 w 84"/>
                <a:gd name="T7" fmla="*/ 209 h 213"/>
                <a:gd name="T8" fmla="*/ 70 w 84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13">
                  <a:moveTo>
                    <a:pt x="70" y="213"/>
                  </a:moveTo>
                  <a:lnTo>
                    <a:pt x="0" y="4"/>
                  </a:lnTo>
                  <a:lnTo>
                    <a:pt x="14" y="0"/>
                  </a:lnTo>
                  <a:lnTo>
                    <a:pt x="84" y="209"/>
                  </a:lnTo>
                  <a:lnTo>
                    <a:pt x="70" y="213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44" name="Freeform 79"/>
            <p:cNvSpPr/>
            <p:nvPr/>
          </p:nvSpPr>
          <p:spPr bwMode="auto">
            <a:xfrm>
              <a:off x="7758113" y="4320858"/>
              <a:ext cx="120650" cy="338138"/>
            </a:xfrm>
            <a:custGeom>
              <a:avLst/>
              <a:gdLst>
                <a:gd name="T0" fmla="*/ 14 w 76"/>
                <a:gd name="T1" fmla="*/ 213 h 213"/>
                <a:gd name="T2" fmla="*/ 0 w 76"/>
                <a:gd name="T3" fmla="*/ 209 h 213"/>
                <a:gd name="T4" fmla="*/ 66 w 76"/>
                <a:gd name="T5" fmla="*/ 0 h 213"/>
                <a:gd name="T6" fmla="*/ 76 w 76"/>
                <a:gd name="T7" fmla="*/ 4 h 213"/>
                <a:gd name="T8" fmla="*/ 14 w 76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13">
                  <a:moveTo>
                    <a:pt x="14" y="213"/>
                  </a:moveTo>
                  <a:lnTo>
                    <a:pt x="0" y="209"/>
                  </a:lnTo>
                  <a:lnTo>
                    <a:pt x="66" y="0"/>
                  </a:lnTo>
                  <a:lnTo>
                    <a:pt x="76" y="4"/>
                  </a:lnTo>
                  <a:lnTo>
                    <a:pt x="14" y="213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45" name="Freeform 80"/>
            <p:cNvSpPr/>
            <p:nvPr/>
          </p:nvSpPr>
          <p:spPr bwMode="auto">
            <a:xfrm>
              <a:off x="7497763" y="4309745"/>
              <a:ext cx="557212" cy="22225"/>
            </a:xfrm>
            <a:custGeom>
              <a:avLst/>
              <a:gdLst>
                <a:gd name="T0" fmla="*/ 2 w 101"/>
                <a:gd name="T1" fmla="*/ 4 h 4"/>
                <a:gd name="T2" fmla="*/ 0 w 101"/>
                <a:gd name="T3" fmla="*/ 2 h 4"/>
                <a:gd name="T4" fmla="*/ 2 w 101"/>
                <a:gd name="T5" fmla="*/ 0 h 4"/>
                <a:gd name="T6" fmla="*/ 98 w 101"/>
                <a:gd name="T7" fmla="*/ 0 h 4"/>
                <a:gd name="T8" fmla="*/ 99 w 101"/>
                <a:gd name="T9" fmla="*/ 0 h 4"/>
                <a:gd name="T10" fmla="*/ 101 w 101"/>
                <a:gd name="T11" fmla="*/ 2 h 4"/>
                <a:gd name="T12" fmla="*/ 99 w 101"/>
                <a:gd name="T13" fmla="*/ 4 h 4"/>
                <a:gd name="T14" fmla="*/ 2 w 101"/>
                <a:gd name="T15" fmla="*/ 4 h 4"/>
                <a:gd name="T16" fmla="*/ 2 w 10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4">
                  <a:moveTo>
                    <a:pt x="2" y="4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9" y="0"/>
                  </a:cubicBezTo>
                  <a:cubicBezTo>
                    <a:pt x="100" y="0"/>
                    <a:pt x="100" y="1"/>
                    <a:pt x="101" y="2"/>
                  </a:cubicBezTo>
                  <a:cubicBezTo>
                    <a:pt x="101" y="3"/>
                    <a:pt x="100" y="4"/>
                    <a:pt x="99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sp>
        <p:nvSpPr>
          <p:cNvPr id="246" name="Freeform 86"/>
          <p:cNvSpPr/>
          <p:nvPr/>
        </p:nvSpPr>
        <p:spPr bwMode="auto">
          <a:xfrm>
            <a:off x="8126650" y="5026304"/>
            <a:ext cx="867165" cy="23619"/>
          </a:xfrm>
          <a:custGeom>
            <a:avLst/>
            <a:gdLst>
              <a:gd name="T0" fmla="*/ 146 w 148"/>
              <a:gd name="T1" fmla="*/ 4 h 4"/>
              <a:gd name="T2" fmla="*/ 2 w 148"/>
              <a:gd name="T3" fmla="*/ 4 h 4"/>
              <a:gd name="T4" fmla="*/ 0 w 148"/>
              <a:gd name="T5" fmla="*/ 2 h 4"/>
              <a:gd name="T6" fmla="*/ 2 w 148"/>
              <a:gd name="T7" fmla="*/ 0 h 4"/>
              <a:gd name="T8" fmla="*/ 146 w 148"/>
              <a:gd name="T9" fmla="*/ 0 h 4"/>
              <a:gd name="T10" fmla="*/ 148 w 148"/>
              <a:gd name="T11" fmla="*/ 2 h 4"/>
              <a:gd name="T12" fmla="*/ 146 w 148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4">
                <a:moveTo>
                  <a:pt x="146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7" y="0"/>
                  <a:pt x="148" y="1"/>
                  <a:pt x="148" y="2"/>
                </a:cubicBezTo>
                <a:cubicBezTo>
                  <a:pt x="148" y="3"/>
                  <a:pt x="147" y="4"/>
                  <a:pt x="146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grpSp>
        <p:nvGrpSpPr>
          <p:cNvPr id="247" name="组合 246"/>
          <p:cNvGrpSpPr/>
          <p:nvPr/>
        </p:nvGrpSpPr>
        <p:grpSpPr>
          <a:xfrm>
            <a:off x="7408501" y="3741063"/>
            <a:ext cx="573303" cy="804741"/>
            <a:chOff x="3770313" y="3261995"/>
            <a:chExt cx="601662" cy="844550"/>
          </a:xfrm>
        </p:grpSpPr>
        <p:sp>
          <p:nvSpPr>
            <p:cNvPr id="248" name="Freeform 113"/>
            <p:cNvSpPr/>
            <p:nvPr/>
          </p:nvSpPr>
          <p:spPr bwMode="auto">
            <a:xfrm>
              <a:off x="3979863" y="4017645"/>
              <a:ext cx="182562" cy="88900"/>
            </a:xfrm>
            <a:custGeom>
              <a:avLst/>
              <a:gdLst>
                <a:gd name="T0" fmla="*/ 115 w 115"/>
                <a:gd name="T1" fmla="*/ 56 h 56"/>
                <a:gd name="T2" fmla="*/ 0 w 115"/>
                <a:gd name="T3" fmla="*/ 56 h 56"/>
                <a:gd name="T4" fmla="*/ 0 w 115"/>
                <a:gd name="T5" fmla="*/ 0 h 56"/>
                <a:gd name="T6" fmla="*/ 14 w 115"/>
                <a:gd name="T7" fmla="*/ 0 h 56"/>
                <a:gd name="T8" fmla="*/ 14 w 115"/>
                <a:gd name="T9" fmla="*/ 42 h 56"/>
                <a:gd name="T10" fmla="*/ 101 w 115"/>
                <a:gd name="T11" fmla="*/ 42 h 56"/>
                <a:gd name="T12" fmla="*/ 101 w 115"/>
                <a:gd name="T13" fmla="*/ 4 h 56"/>
                <a:gd name="T14" fmla="*/ 115 w 115"/>
                <a:gd name="T15" fmla="*/ 4 h 56"/>
                <a:gd name="T16" fmla="*/ 115 w 115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56">
                  <a:moveTo>
                    <a:pt x="115" y="56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2"/>
                  </a:lnTo>
                  <a:lnTo>
                    <a:pt x="101" y="42"/>
                  </a:lnTo>
                  <a:lnTo>
                    <a:pt x="101" y="4"/>
                  </a:lnTo>
                  <a:lnTo>
                    <a:pt x="115" y="4"/>
                  </a:lnTo>
                  <a:lnTo>
                    <a:pt x="115" y="5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49" name="Freeform 114"/>
            <p:cNvSpPr/>
            <p:nvPr/>
          </p:nvSpPr>
          <p:spPr bwMode="auto">
            <a:xfrm>
              <a:off x="3770313" y="3261995"/>
              <a:ext cx="601662" cy="617538"/>
            </a:xfrm>
            <a:custGeom>
              <a:avLst/>
              <a:gdLst>
                <a:gd name="T0" fmla="*/ 78 w 109"/>
                <a:gd name="T1" fmla="*/ 112 h 112"/>
                <a:gd name="T2" fmla="*/ 74 w 109"/>
                <a:gd name="T3" fmla="*/ 112 h 112"/>
                <a:gd name="T4" fmla="*/ 74 w 109"/>
                <a:gd name="T5" fmla="*/ 101 h 112"/>
                <a:gd name="T6" fmla="*/ 75 w 109"/>
                <a:gd name="T7" fmla="*/ 101 h 112"/>
                <a:gd name="T8" fmla="*/ 105 w 109"/>
                <a:gd name="T9" fmla="*/ 55 h 112"/>
                <a:gd name="T10" fmla="*/ 54 w 109"/>
                <a:gd name="T11" fmla="*/ 4 h 112"/>
                <a:gd name="T12" fmla="*/ 4 w 109"/>
                <a:gd name="T13" fmla="*/ 55 h 112"/>
                <a:gd name="T14" fmla="*/ 33 w 109"/>
                <a:gd name="T15" fmla="*/ 101 h 112"/>
                <a:gd name="T16" fmla="*/ 35 w 109"/>
                <a:gd name="T17" fmla="*/ 101 h 112"/>
                <a:gd name="T18" fmla="*/ 35 w 109"/>
                <a:gd name="T19" fmla="*/ 112 h 112"/>
                <a:gd name="T20" fmla="*/ 31 w 109"/>
                <a:gd name="T21" fmla="*/ 112 h 112"/>
                <a:gd name="T22" fmla="*/ 31 w 109"/>
                <a:gd name="T23" fmla="*/ 104 h 112"/>
                <a:gd name="T24" fmla="*/ 0 w 109"/>
                <a:gd name="T25" fmla="*/ 55 h 112"/>
                <a:gd name="T26" fmla="*/ 54 w 109"/>
                <a:gd name="T27" fmla="*/ 0 h 112"/>
                <a:gd name="T28" fmla="*/ 109 w 109"/>
                <a:gd name="T29" fmla="*/ 55 h 112"/>
                <a:gd name="T30" fmla="*/ 78 w 109"/>
                <a:gd name="T31" fmla="*/ 104 h 112"/>
                <a:gd name="T32" fmla="*/ 78 w 109"/>
                <a:gd name="T3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" h="112">
                  <a:moveTo>
                    <a:pt x="78" y="112"/>
                  </a:moveTo>
                  <a:cubicBezTo>
                    <a:pt x="74" y="112"/>
                    <a:pt x="74" y="112"/>
                    <a:pt x="74" y="11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93" y="92"/>
                    <a:pt x="105" y="74"/>
                    <a:pt x="105" y="55"/>
                  </a:cubicBezTo>
                  <a:cubicBezTo>
                    <a:pt x="105" y="27"/>
                    <a:pt x="82" y="4"/>
                    <a:pt x="54" y="4"/>
                  </a:cubicBezTo>
                  <a:cubicBezTo>
                    <a:pt x="27" y="4"/>
                    <a:pt x="4" y="27"/>
                    <a:pt x="4" y="55"/>
                  </a:cubicBezTo>
                  <a:cubicBezTo>
                    <a:pt x="4" y="74"/>
                    <a:pt x="16" y="92"/>
                    <a:pt x="33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12" y="95"/>
                    <a:pt x="0" y="75"/>
                    <a:pt x="0" y="55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9" y="25"/>
                    <a:pt x="109" y="55"/>
                  </a:cubicBezTo>
                  <a:cubicBezTo>
                    <a:pt x="109" y="75"/>
                    <a:pt x="97" y="95"/>
                    <a:pt x="78" y="104"/>
                  </a:cubicBezTo>
                  <a:lnTo>
                    <a:pt x="78" y="11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0" name="Freeform 115"/>
            <p:cNvSpPr>
              <a:spLocks noEditPoints="1"/>
            </p:cNvSpPr>
            <p:nvPr/>
          </p:nvSpPr>
          <p:spPr bwMode="auto">
            <a:xfrm>
              <a:off x="3935413" y="3868420"/>
              <a:ext cx="265112" cy="160338"/>
            </a:xfrm>
            <a:custGeom>
              <a:avLst/>
              <a:gdLst>
                <a:gd name="T0" fmla="*/ 167 w 167"/>
                <a:gd name="T1" fmla="*/ 101 h 101"/>
                <a:gd name="T2" fmla="*/ 0 w 167"/>
                <a:gd name="T3" fmla="*/ 101 h 101"/>
                <a:gd name="T4" fmla="*/ 0 w 167"/>
                <a:gd name="T5" fmla="*/ 0 h 101"/>
                <a:gd name="T6" fmla="*/ 167 w 167"/>
                <a:gd name="T7" fmla="*/ 0 h 101"/>
                <a:gd name="T8" fmla="*/ 167 w 167"/>
                <a:gd name="T9" fmla="*/ 101 h 101"/>
                <a:gd name="T10" fmla="*/ 14 w 167"/>
                <a:gd name="T11" fmla="*/ 87 h 101"/>
                <a:gd name="T12" fmla="*/ 153 w 167"/>
                <a:gd name="T13" fmla="*/ 87 h 101"/>
                <a:gd name="T14" fmla="*/ 153 w 167"/>
                <a:gd name="T15" fmla="*/ 14 h 101"/>
                <a:gd name="T16" fmla="*/ 14 w 167"/>
                <a:gd name="T17" fmla="*/ 14 h 101"/>
                <a:gd name="T18" fmla="*/ 14 w 167"/>
                <a:gd name="T19" fmla="*/ 8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01">
                  <a:moveTo>
                    <a:pt x="167" y="101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67" y="0"/>
                  </a:lnTo>
                  <a:lnTo>
                    <a:pt x="167" y="101"/>
                  </a:lnTo>
                  <a:close/>
                  <a:moveTo>
                    <a:pt x="14" y="87"/>
                  </a:moveTo>
                  <a:lnTo>
                    <a:pt x="153" y="87"/>
                  </a:lnTo>
                  <a:lnTo>
                    <a:pt x="153" y="14"/>
                  </a:lnTo>
                  <a:lnTo>
                    <a:pt x="14" y="14"/>
                  </a:lnTo>
                  <a:lnTo>
                    <a:pt x="14" y="8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1" name="Rectangle 116"/>
            <p:cNvSpPr>
              <a:spLocks noChangeArrowheads="1"/>
            </p:cNvSpPr>
            <p:nvPr/>
          </p:nvSpPr>
          <p:spPr bwMode="auto">
            <a:xfrm>
              <a:off x="4057650" y="3912870"/>
              <a:ext cx="131762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2" name="Rectangle 117"/>
            <p:cNvSpPr>
              <a:spLocks noChangeArrowheads="1"/>
            </p:cNvSpPr>
            <p:nvPr/>
          </p:nvSpPr>
          <p:spPr bwMode="auto">
            <a:xfrm>
              <a:off x="3946525" y="3957320"/>
              <a:ext cx="133350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3" name="Freeform 118"/>
            <p:cNvSpPr/>
            <p:nvPr/>
          </p:nvSpPr>
          <p:spPr bwMode="auto">
            <a:xfrm>
              <a:off x="3848100" y="3339783"/>
              <a:ext cx="153987" cy="165100"/>
            </a:xfrm>
            <a:custGeom>
              <a:avLst/>
              <a:gdLst>
                <a:gd name="T0" fmla="*/ 2 w 28"/>
                <a:gd name="T1" fmla="*/ 30 h 30"/>
                <a:gd name="T2" fmla="*/ 2 w 28"/>
                <a:gd name="T3" fmla="*/ 30 h 30"/>
                <a:gd name="T4" fmla="*/ 0 w 28"/>
                <a:gd name="T5" fmla="*/ 28 h 30"/>
                <a:gd name="T6" fmla="*/ 25 w 28"/>
                <a:gd name="T7" fmla="*/ 1 h 30"/>
                <a:gd name="T8" fmla="*/ 28 w 28"/>
                <a:gd name="T9" fmla="*/ 2 h 30"/>
                <a:gd name="T10" fmla="*/ 27 w 28"/>
                <a:gd name="T11" fmla="*/ 5 h 30"/>
                <a:gd name="T12" fmla="*/ 4 w 28"/>
                <a:gd name="T13" fmla="*/ 29 h 30"/>
                <a:gd name="T14" fmla="*/ 2 w 28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0"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4" y="16"/>
                    <a:pt x="13" y="5"/>
                    <a:pt x="25" y="1"/>
                  </a:cubicBezTo>
                  <a:cubicBezTo>
                    <a:pt x="26" y="0"/>
                    <a:pt x="28" y="1"/>
                    <a:pt x="28" y="2"/>
                  </a:cubicBezTo>
                  <a:cubicBezTo>
                    <a:pt x="28" y="3"/>
                    <a:pt x="28" y="4"/>
                    <a:pt x="27" y="5"/>
                  </a:cubicBezTo>
                  <a:cubicBezTo>
                    <a:pt x="16" y="9"/>
                    <a:pt x="7" y="18"/>
                    <a:pt x="4" y="29"/>
                  </a:cubicBezTo>
                  <a:cubicBezTo>
                    <a:pt x="4" y="30"/>
                    <a:pt x="3" y="30"/>
                    <a:pt x="2" y="3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sp>
        <p:nvSpPr>
          <p:cNvPr id="254" name="Freeform 122"/>
          <p:cNvSpPr/>
          <p:nvPr/>
        </p:nvSpPr>
        <p:spPr bwMode="auto">
          <a:xfrm>
            <a:off x="8173887" y="2826337"/>
            <a:ext cx="3311759" cy="1678656"/>
          </a:xfrm>
          <a:custGeom>
            <a:avLst/>
            <a:gdLst>
              <a:gd name="T0" fmla="*/ 565 w 565"/>
              <a:gd name="T1" fmla="*/ 9 h 286"/>
              <a:gd name="T2" fmla="*/ 557 w 565"/>
              <a:gd name="T3" fmla="*/ 0 h 286"/>
              <a:gd name="T4" fmla="*/ 9 w 565"/>
              <a:gd name="T5" fmla="*/ 0 h 286"/>
              <a:gd name="T6" fmla="*/ 0 w 565"/>
              <a:gd name="T7" fmla="*/ 9 h 286"/>
              <a:gd name="T8" fmla="*/ 0 w 565"/>
              <a:gd name="T9" fmla="*/ 278 h 286"/>
              <a:gd name="T10" fmla="*/ 9 w 565"/>
              <a:gd name="T11" fmla="*/ 286 h 286"/>
              <a:gd name="T12" fmla="*/ 557 w 565"/>
              <a:gd name="T13" fmla="*/ 286 h 286"/>
              <a:gd name="T14" fmla="*/ 565 w 565"/>
              <a:gd name="T15" fmla="*/ 278 h 286"/>
              <a:gd name="T16" fmla="*/ 565 w 565"/>
              <a:gd name="T17" fmla="*/ 9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5" h="286">
                <a:moveTo>
                  <a:pt x="565" y="9"/>
                </a:moveTo>
                <a:cubicBezTo>
                  <a:pt x="565" y="4"/>
                  <a:pt x="561" y="0"/>
                  <a:pt x="557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283"/>
                  <a:pt x="4" y="286"/>
                  <a:pt x="9" y="286"/>
                </a:cubicBezTo>
                <a:cubicBezTo>
                  <a:pt x="557" y="286"/>
                  <a:pt x="557" y="286"/>
                  <a:pt x="557" y="286"/>
                </a:cubicBezTo>
                <a:cubicBezTo>
                  <a:pt x="561" y="286"/>
                  <a:pt x="565" y="283"/>
                  <a:pt x="565" y="278"/>
                </a:cubicBezTo>
                <a:lnTo>
                  <a:pt x="565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grpSp>
        <p:nvGrpSpPr>
          <p:cNvPr id="255" name="组合 254"/>
          <p:cNvGrpSpPr/>
          <p:nvPr/>
        </p:nvGrpSpPr>
        <p:grpSpPr>
          <a:xfrm>
            <a:off x="8162077" y="2814525"/>
            <a:ext cx="3335379" cy="2358555"/>
            <a:chOff x="4410075" y="3001645"/>
            <a:chExt cx="3138487" cy="2219326"/>
          </a:xfrm>
        </p:grpSpPr>
        <p:sp>
          <p:nvSpPr>
            <p:cNvPr id="256" name="Freeform 121"/>
            <p:cNvSpPr>
              <a:spLocks noEditPoints="1"/>
            </p:cNvSpPr>
            <p:nvPr/>
          </p:nvSpPr>
          <p:spPr bwMode="auto">
            <a:xfrm>
              <a:off x="5330825" y="4558983"/>
              <a:ext cx="1296987" cy="661988"/>
            </a:xfrm>
            <a:custGeom>
              <a:avLst/>
              <a:gdLst>
                <a:gd name="T0" fmla="*/ 817 w 817"/>
                <a:gd name="T1" fmla="*/ 417 h 417"/>
                <a:gd name="T2" fmla="*/ 0 w 817"/>
                <a:gd name="T3" fmla="*/ 417 h 417"/>
                <a:gd name="T4" fmla="*/ 108 w 817"/>
                <a:gd name="T5" fmla="*/ 0 h 417"/>
                <a:gd name="T6" fmla="*/ 716 w 817"/>
                <a:gd name="T7" fmla="*/ 0 h 417"/>
                <a:gd name="T8" fmla="*/ 817 w 817"/>
                <a:gd name="T9" fmla="*/ 417 h 417"/>
                <a:gd name="T10" fmla="*/ 18 w 817"/>
                <a:gd name="T11" fmla="*/ 403 h 417"/>
                <a:gd name="T12" fmla="*/ 799 w 817"/>
                <a:gd name="T13" fmla="*/ 403 h 417"/>
                <a:gd name="T14" fmla="*/ 705 w 817"/>
                <a:gd name="T15" fmla="*/ 14 h 417"/>
                <a:gd name="T16" fmla="*/ 118 w 817"/>
                <a:gd name="T17" fmla="*/ 14 h 417"/>
                <a:gd name="T18" fmla="*/ 18 w 817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417">
                  <a:moveTo>
                    <a:pt x="817" y="417"/>
                  </a:moveTo>
                  <a:lnTo>
                    <a:pt x="0" y="417"/>
                  </a:lnTo>
                  <a:lnTo>
                    <a:pt x="108" y="0"/>
                  </a:lnTo>
                  <a:lnTo>
                    <a:pt x="716" y="0"/>
                  </a:lnTo>
                  <a:lnTo>
                    <a:pt x="817" y="417"/>
                  </a:lnTo>
                  <a:close/>
                  <a:moveTo>
                    <a:pt x="18" y="403"/>
                  </a:moveTo>
                  <a:lnTo>
                    <a:pt x="799" y="403"/>
                  </a:lnTo>
                  <a:lnTo>
                    <a:pt x="705" y="14"/>
                  </a:lnTo>
                  <a:lnTo>
                    <a:pt x="118" y="14"/>
                  </a:lnTo>
                  <a:lnTo>
                    <a:pt x="18" y="403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7" name="Freeform 123"/>
            <p:cNvSpPr>
              <a:spLocks noEditPoints="1"/>
            </p:cNvSpPr>
            <p:nvPr/>
          </p:nvSpPr>
          <p:spPr bwMode="auto">
            <a:xfrm>
              <a:off x="4410075" y="3001645"/>
              <a:ext cx="3138487" cy="1601788"/>
            </a:xfrm>
            <a:custGeom>
              <a:avLst/>
              <a:gdLst>
                <a:gd name="T0" fmla="*/ 559 w 569"/>
                <a:gd name="T1" fmla="*/ 290 h 290"/>
                <a:gd name="T2" fmla="*/ 11 w 569"/>
                <a:gd name="T3" fmla="*/ 290 h 290"/>
                <a:gd name="T4" fmla="*/ 0 w 569"/>
                <a:gd name="T5" fmla="*/ 280 h 290"/>
                <a:gd name="T6" fmla="*/ 0 w 569"/>
                <a:gd name="T7" fmla="*/ 11 h 290"/>
                <a:gd name="T8" fmla="*/ 11 w 569"/>
                <a:gd name="T9" fmla="*/ 0 h 290"/>
                <a:gd name="T10" fmla="*/ 559 w 569"/>
                <a:gd name="T11" fmla="*/ 0 h 290"/>
                <a:gd name="T12" fmla="*/ 569 w 569"/>
                <a:gd name="T13" fmla="*/ 11 h 290"/>
                <a:gd name="T14" fmla="*/ 569 w 569"/>
                <a:gd name="T15" fmla="*/ 280 h 290"/>
                <a:gd name="T16" fmla="*/ 559 w 569"/>
                <a:gd name="T17" fmla="*/ 290 h 290"/>
                <a:gd name="T18" fmla="*/ 11 w 569"/>
                <a:gd name="T19" fmla="*/ 4 h 290"/>
                <a:gd name="T20" fmla="*/ 4 w 569"/>
                <a:gd name="T21" fmla="*/ 11 h 290"/>
                <a:gd name="T22" fmla="*/ 4 w 569"/>
                <a:gd name="T23" fmla="*/ 280 h 290"/>
                <a:gd name="T24" fmla="*/ 11 w 569"/>
                <a:gd name="T25" fmla="*/ 286 h 290"/>
                <a:gd name="T26" fmla="*/ 559 w 569"/>
                <a:gd name="T27" fmla="*/ 286 h 290"/>
                <a:gd name="T28" fmla="*/ 565 w 569"/>
                <a:gd name="T29" fmla="*/ 280 h 290"/>
                <a:gd name="T30" fmla="*/ 565 w 569"/>
                <a:gd name="T31" fmla="*/ 11 h 290"/>
                <a:gd name="T32" fmla="*/ 559 w 569"/>
                <a:gd name="T33" fmla="*/ 4 h 290"/>
                <a:gd name="T34" fmla="*/ 11 w 569"/>
                <a:gd name="T35" fmla="*/ 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9" h="290">
                  <a:moveTo>
                    <a:pt x="559" y="290"/>
                  </a:moveTo>
                  <a:cubicBezTo>
                    <a:pt x="11" y="290"/>
                    <a:pt x="11" y="290"/>
                    <a:pt x="11" y="290"/>
                  </a:cubicBezTo>
                  <a:cubicBezTo>
                    <a:pt x="5" y="290"/>
                    <a:pt x="0" y="286"/>
                    <a:pt x="0" y="28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64" y="0"/>
                    <a:pt x="569" y="5"/>
                    <a:pt x="569" y="11"/>
                  </a:cubicBezTo>
                  <a:cubicBezTo>
                    <a:pt x="569" y="280"/>
                    <a:pt x="569" y="280"/>
                    <a:pt x="569" y="280"/>
                  </a:cubicBezTo>
                  <a:cubicBezTo>
                    <a:pt x="569" y="286"/>
                    <a:pt x="564" y="290"/>
                    <a:pt x="559" y="290"/>
                  </a:cubicBezTo>
                  <a:close/>
                  <a:moveTo>
                    <a:pt x="11" y="4"/>
                  </a:moveTo>
                  <a:cubicBezTo>
                    <a:pt x="7" y="4"/>
                    <a:pt x="4" y="7"/>
                    <a:pt x="4" y="11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4" y="283"/>
                    <a:pt x="7" y="286"/>
                    <a:pt x="11" y="286"/>
                  </a:cubicBezTo>
                  <a:cubicBezTo>
                    <a:pt x="559" y="286"/>
                    <a:pt x="559" y="286"/>
                    <a:pt x="559" y="286"/>
                  </a:cubicBezTo>
                  <a:cubicBezTo>
                    <a:pt x="562" y="286"/>
                    <a:pt x="565" y="283"/>
                    <a:pt x="565" y="280"/>
                  </a:cubicBezTo>
                  <a:cubicBezTo>
                    <a:pt x="565" y="11"/>
                    <a:pt x="565" y="11"/>
                    <a:pt x="565" y="11"/>
                  </a:cubicBezTo>
                  <a:cubicBezTo>
                    <a:pt x="565" y="7"/>
                    <a:pt x="562" y="4"/>
                    <a:pt x="559" y="4"/>
                  </a:cubicBezTo>
                  <a:lnTo>
                    <a:pt x="11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8" name="Freeform 124"/>
            <p:cNvSpPr/>
            <p:nvPr/>
          </p:nvSpPr>
          <p:spPr bwMode="auto">
            <a:xfrm>
              <a:off x="4421188" y="4509770"/>
              <a:ext cx="3116262" cy="319088"/>
            </a:xfrm>
            <a:custGeom>
              <a:avLst/>
              <a:gdLst>
                <a:gd name="T0" fmla="*/ 565 w 565"/>
                <a:gd name="T1" fmla="*/ 0 h 58"/>
                <a:gd name="T2" fmla="*/ 565 w 565"/>
                <a:gd name="T3" fmla="*/ 35 h 58"/>
                <a:gd name="T4" fmla="*/ 543 w 565"/>
                <a:gd name="T5" fmla="*/ 58 h 58"/>
                <a:gd name="T6" fmla="*/ 23 w 565"/>
                <a:gd name="T7" fmla="*/ 58 h 58"/>
                <a:gd name="T8" fmla="*/ 0 w 565"/>
                <a:gd name="T9" fmla="*/ 35 h 58"/>
                <a:gd name="T10" fmla="*/ 0 w 565"/>
                <a:gd name="T11" fmla="*/ 0 h 58"/>
                <a:gd name="T12" fmla="*/ 565 w 56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58">
                  <a:moveTo>
                    <a:pt x="565" y="0"/>
                  </a:moveTo>
                  <a:cubicBezTo>
                    <a:pt x="565" y="35"/>
                    <a:pt x="565" y="35"/>
                    <a:pt x="565" y="35"/>
                  </a:cubicBezTo>
                  <a:cubicBezTo>
                    <a:pt x="565" y="48"/>
                    <a:pt x="555" y="58"/>
                    <a:pt x="543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10" y="58"/>
                    <a:pt x="0" y="48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9" name="Freeform 125"/>
            <p:cNvSpPr/>
            <p:nvPr/>
          </p:nvSpPr>
          <p:spPr bwMode="auto">
            <a:xfrm>
              <a:off x="4410075" y="4509770"/>
              <a:ext cx="3138487" cy="330200"/>
            </a:xfrm>
            <a:custGeom>
              <a:avLst/>
              <a:gdLst>
                <a:gd name="T0" fmla="*/ 545 w 569"/>
                <a:gd name="T1" fmla="*/ 60 h 60"/>
                <a:gd name="T2" fmla="*/ 25 w 569"/>
                <a:gd name="T3" fmla="*/ 60 h 60"/>
                <a:gd name="T4" fmla="*/ 0 w 569"/>
                <a:gd name="T5" fmla="*/ 35 h 60"/>
                <a:gd name="T6" fmla="*/ 0 w 569"/>
                <a:gd name="T7" fmla="*/ 0 h 60"/>
                <a:gd name="T8" fmla="*/ 4 w 569"/>
                <a:gd name="T9" fmla="*/ 0 h 60"/>
                <a:gd name="T10" fmla="*/ 4 w 569"/>
                <a:gd name="T11" fmla="*/ 35 h 60"/>
                <a:gd name="T12" fmla="*/ 25 w 569"/>
                <a:gd name="T13" fmla="*/ 56 h 60"/>
                <a:gd name="T14" fmla="*/ 545 w 569"/>
                <a:gd name="T15" fmla="*/ 56 h 60"/>
                <a:gd name="T16" fmla="*/ 565 w 569"/>
                <a:gd name="T17" fmla="*/ 35 h 60"/>
                <a:gd name="T18" fmla="*/ 565 w 569"/>
                <a:gd name="T19" fmla="*/ 0 h 60"/>
                <a:gd name="T20" fmla="*/ 569 w 569"/>
                <a:gd name="T21" fmla="*/ 0 h 60"/>
                <a:gd name="T22" fmla="*/ 569 w 569"/>
                <a:gd name="T23" fmla="*/ 35 h 60"/>
                <a:gd name="T24" fmla="*/ 545 w 569"/>
                <a:gd name="T2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9" h="60">
                  <a:moveTo>
                    <a:pt x="545" y="60"/>
                  </a:moveTo>
                  <a:cubicBezTo>
                    <a:pt x="25" y="60"/>
                    <a:pt x="25" y="60"/>
                    <a:pt x="25" y="60"/>
                  </a:cubicBezTo>
                  <a:cubicBezTo>
                    <a:pt x="11" y="60"/>
                    <a:pt x="0" y="49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13" y="56"/>
                    <a:pt x="25" y="56"/>
                  </a:cubicBezTo>
                  <a:cubicBezTo>
                    <a:pt x="545" y="56"/>
                    <a:pt x="545" y="56"/>
                    <a:pt x="545" y="56"/>
                  </a:cubicBezTo>
                  <a:cubicBezTo>
                    <a:pt x="556" y="56"/>
                    <a:pt x="565" y="47"/>
                    <a:pt x="565" y="35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9" y="0"/>
                    <a:pt x="569" y="0"/>
                    <a:pt x="569" y="0"/>
                  </a:cubicBezTo>
                  <a:cubicBezTo>
                    <a:pt x="569" y="35"/>
                    <a:pt x="569" y="35"/>
                    <a:pt x="569" y="35"/>
                  </a:cubicBezTo>
                  <a:cubicBezTo>
                    <a:pt x="569" y="49"/>
                    <a:pt x="558" y="60"/>
                    <a:pt x="545" y="6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0" name="Freeform 127"/>
            <p:cNvSpPr>
              <a:spLocks noEditPoints="1"/>
            </p:cNvSpPr>
            <p:nvPr/>
          </p:nvSpPr>
          <p:spPr bwMode="auto">
            <a:xfrm>
              <a:off x="4492625" y="3112770"/>
              <a:ext cx="2962275" cy="1495425"/>
            </a:xfrm>
            <a:custGeom>
              <a:avLst/>
              <a:gdLst>
                <a:gd name="T0" fmla="*/ 1866 w 1866"/>
                <a:gd name="T1" fmla="*/ 942 h 942"/>
                <a:gd name="T2" fmla="*/ 0 w 1866"/>
                <a:gd name="T3" fmla="*/ 942 h 942"/>
                <a:gd name="T4" fmla="*/ 0 w 1866"/>
                <a:gd name="T5" fmla="*/ 0 h 942"/>
                <a:gd name="T6" fmla="*/ 1866 w 1866"/>
                <a:gd name="T7" fmla="*/ 0 h 942"/>
                <a:gd name="T8" fmla="*/ 1866 w 1866"/>
                <a:gd name="T9" fmla="*/ 942 h 942"/>
                <a:gd name="T10" fmla="*/ 14 w 1866"/>
                <a:gd name="T11" fmla="*/ 928 h 942"/>
                <a:gd name="T12" fmla="*/ 1852 w 1866"/>
                <a:gd name="T13" fmla="*/ 928 h 942"/>
                <a:gd name="T14" fmla="*/ 1852 w 1866"/>
                <a:gd name="T15" fmla="*/ 14 h 942"/>
                <a:gd name="T16" fmla="*/ 14 w 1866"/>
                <a:gd name="T17" fmla="*/ 14 h 942"/>
                <a:gd name="T18" fmla="*/ 14 w 1866"/>
                <a:gd name="T19" fmla="*/ 928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6" h="942">
                  <a:moveTo>
                    <a:pt x="1866" y="942"/>
                  </a:moveTo>
                  <a:lnTo>
                    <a:pt x="0" y="942"/>
                  </a:lnTo>
                  <a:lnTo>
                    <a:pt x="0" y="0"/>
                  </a:lnTo>
                  <a:lnTo>
                    <a:pt x="1866" y="0"/>
                  </a:lnTo>
                  <a:lnTo>
                    <a:pt x="1866" y="942"/>
                  </a:lnTo>
                  <a:close/>
                  <a:moveTo>
                    <a:pt x="14" y="928"/>
                  </a:moveTo>
                  <a:lnTo>
                    <a:pt x="1852" y="928"/>
                  </a:lnTo>
                  <a:lnTo>
                    <a:pt x="1852" y="14"/>
                  </a:lnTo>
                  <a:lnTo>
                    <a:pt x="14" y="14"/>
                  </a:lnTo>
                  <a:lnTo>
                    <a:pt x="14" y="92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1" name="Rectangle 128"/>
            <p:cNvSpPr>
              <a:spLocks noChangeArrowheads="1"/>
            </p:cNvSpPr>
            <p:nvPr/>
          </p:nvSpPr>
          <p:spPr bwMode="auto">
            <a:xfrm>
              <a:off x="4625975" y="3223895"/>
              <a:ext cx="434975" cy="1274763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2" name="Rectangle 129"/>
            <p:cNvSpPr>
              <a:spLocks noChangeArrowheads="1"/>
            </p:cNvSpPr>
            <p:nvPr/>
          </p:nvSpPr>
          <p:spPr bwMode="auto">
            <a:xfrm>
              <a:off x="5127625" y="3223895"/>
              <a:ext cx="2200275" cy="45243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3" name="Rectangle 130"/>
            <p:cNvSpPr>
              <a:spLocks noChangeArrowheads="1"/>
            </p:cNvSpPr>
            <p:nvPr/>
          </p:nvSpPr>
          <p:spPr bwMode="auto">
            <a:xfrm>
              <a:off x="5127625" y="3730308"/>
              <a:ext cx="693737" cy="7683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4" name="Rectangle 131"/>
            <p:cNvSpPr>
              <a:spLocks noChangeArrowheads="1"/>
            </p:cNvSpPr>
            <p:nvPr/>
          </p:nvSpPr>
          <p:spPr bwMode="auto">
            <a:xfrm>
              <a:off x="5876925" y="3730308"/>
              <a:ext cx="700087" cy="768350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5" name="Rectangle 132"/>
            <p:cNvSpPr>
              <a:spLocks noChangeArrowheads="1"/>
            </p:cNvSpPr>
            <p:nvPr/>
          </p:nvSpPr>
          <p:spPr bwMode="auto">
            <a:xfrm>
              <a:off x="6632575" y="3730308"/>
              <a:ext cx="695325" cy="7683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266" name="组合 265"/>
          <p:cNvGrpSpPr/>
          <p:nvPr/>
        </p:nvGrpSpPr>
        <p:grpSpPr>
          <a:xfrm>
            <a:off x="7587448" y="2044539"/>
            <a:ext cx="340792" cy="158587"/>
            <a:chOff x="6116417" y="2657639"/>
            <a:chExt cx="340792" cy="158587"/>
          </a:xfrm>
        </p:grpSpPr>
        <p:sp>
          <p:nvSpPr>
            <p:cNvPr id="267" name="Freeform 133"/>
            <p:cNvSpPr/>
            <p:nvPr/>
          </p:nvSpPr>
          <p:spPr bwMode="auto">
            <a:xfrm>
              <a:off x="6116417" y="2657639"/>
              <a:ext cx="118096" cy="158587"/>
            </a:xfrm>
            <a:custGeom>
              <a:avLst/>
              <a:gdLst>
                <a:gd name="T0" fmla="*/ 19 w 20"/>
                <a:gd name="T1" fmla="*/ 25 h 27"/>
                <a:gd name="T2" fmla="*/ 13 w 20"/>
                <a:gd name="T3" fmla="*/ 27 h 27"/>
                <a:gd name="T4" fmla="*/ 0 w 20"/>
                <a:gd name="T5" fmla="*/ 14 h 27"/>
                <a:gd name="T6" fmla="*/ 13 w 20"/>
                <a:gd name="T7" fmla="*/ 0 h 27"/>
                <a:gd name="T8" fmla="*/ 20 w 20"/>
                <a:gd name="T9" fmla="*/ 1 h 27"/>
                <a:gd name="T10" fmla="*/ 18 w 20"/>
                <a:gd name="T11" fmla="*/ 5 h 27"/>
                <a:gd name="T12" fmla="*/ 14 w 20"/>
                <a:gd name="T13" fmla="*/ 4 h 27"/>
                <a:gd name="T14" fmla="*/ 5 w 20"/>
                <a:gd name="T15" fmla="*/ 13 h 27"/>
                <a:gd name="T16" fmla="*/ 13 w 20"/>
                <a:gd name="T17" fmla="*/ 23 h 27"/>
                <a:gd name="T18" fmla="*/ 19 w 20"/>
                <a:gd name="T19" fmla="*/ 22 h 27"/>
                <a:gd name="T20" fmla="*/ 19 w 20"/>
                <a:gd name="T21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7">
                  <a:moveTo>
                    <a:pt x="19" y="25"/>
                  </a:moveTo>
                  <a:cubicBezTo>
                    <a:pt x="18" y="26"/>
                    <a:pt x="16" y="27"/>
                    <a:pt x="13" y="27"/>
                  </a:cubicBezTo>
                  <a:cubicBezTo>
                    <a:pt x="5" y="27"/>
                    <a:pt x="0" y="21"/>
                    <a:pt x="0" y="14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6" y="0"/>
                    <a:pt x="19" y="1"/>
                    <a:pt x="20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6" y="4"/>
                    <a:pt x="14" y="4"/>
                  </a:cubicBezTo>
                  <a:cubicBezTo>
                    <a:pt x="8" y="4"/>
                    <a:pt x="5" y="7"/>
                    <a:pt x="5" y="13"/>
                  </a:cubicBezTo>
                  <a:cubicBezTo>
                    <a:pt x="5" y="19"/>
                    <a:pt x="8" y="23"/>
                    <a:pt x="13" y="23"/>
                  </a:cubicBezTo>
                  <a:cubicBezTo>
                    <a:pt x="15" y="23"/>
                    <a:pt x="17" y="22"/>
                    <a:pt x="19" y="22"/>
                  </a:cubicBezTo>
                  <a:lnTo>
                    <a:pt x="19" y="2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8" name="Freeform 134"/>
            <p:cNvSpPr/>
            <p:nvPr/>
          </p:nvSpPr>
          <p:spPr bwMode="auto">
            <a:xfrm>
              <a:off x="6246324" y="2657639"/>
              <a:ext cx="99538" cy="158587"/>
            </a:xfrm>
            <a:custGeom>
              <a:avLst/>
              <a:gdLst>
                <a:gd name="T0" fmla="*/ 1 w 17"/>
                <a:gd name="T1" fmla="*/ 21 h 27"/>
                <a:gd name="T2" fmla="*/ 7 w 17"/>
                <a:gd name="T3" fmla="*/ 23 h 27"/>
                <a:gd name="T4" fmla="*/ 12 w 17"/>
                <a:gd name="T5" fmla="*/ 19 h 27"/>
                <a:gd name="T6" fmla="*/ 7 w 17"/>
                <a:gd name="T7" fmla="*/ 15 h 27"/>
                <a:gd name="T8" fmla="*/ 1 w 17"/>
                <a:gd name="T9" fmla="*/ 8 h 27"/>
                <a:gd name="T10" fmla="*/ 10 w 17"/>
                <a:gd name="T11" fmla="*/ 0 h 27"/>
                <a:gd name="T12" fmla="*/ 16 w 17"/>
                <a:gd name="T13" fmla="*/ 2 h 27"/>
                <a:gd name="T14" fmla="*/ 15 w 17"/>
                <a:gd name="T15" fmla="*/ 5 h 27"/>
                <a:gd name="T16" fmla="*/ 9 w 17"/>
                <a:gd name="T17" fmla="*/ 4 h 27"/>
                <a:gd name="T18" fmla="*/ 5 w 17"/>
                <a:gd name="T19" fmla="*/ 7 h 27"/>
                <a:gd name="T20" fmla="*/ 10 w 17"/>
                <a:gd name="T21" fmla="*/ 11 h 27"/>
                <a:gd name="T22" fmla="*/ 17 w 17"/>
                <a:gd name="T23" fmla="*/ 19 h 27"/>
                <a:gd name="T24" fmla="*/ 7 w 17"/>
                <a:gd name="T25" fmla="*/ 27 h 27"/>
                <a:gd name="T26" fmla="*/ 0 w 17"/>
                <a:gd name="T27" fmla="*/ 25 h 27"/>
                <a:gd name="T28" fmla="*/ 1 w 17"/>
                <a:gd name="T29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7">
                  <a:moveTo>
                    <a:pt x="1" y="21"/>
                  </a:moveTo>
                  <a:cubicBezTo>
                    <a:pt x="3" y="22"/>
                    <a:pt x="5" y="23"/>
                    <a:pt x="7" y="23"/>
                  </a:cubicBezTo>
                  <a:cubicBezTo>
                    <a:pt x="10" y="23"/>
                    <a:pt x="12" y="21"/>
                    <a:pt x="12" y="19"/>
                  </a:cubicBezTo>
                  <a:cubicBezTo>
                    <a:pt x="12" y="17"/>
                    <a:pt x="11" y="16"/>
                    <a:pt x="7" y="15"/>
                  </a:cubicBezTo>
                  <a:cubicBezTo>
                    <a:pt x="3" y="13"/>
                    <a:pt x="1" y="11"/>
                    <a:pt x="1" y="8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2" y="0"/>
                    <a:pt x="14" y="1"/>
                    <a:pt x="16" y="2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2" y="4"/>
                    <a:pt x="9" y="4"/>
                  </a:cubicBezTo>
                  <a:cubicBezTo>
                    <a:pt x="7" y="4"/>
                    <a:pt x="5" y="6"/>
                    <a:pt x="5" y="7"/>
                  </a:cubicBezTo>
                  <a:cubicBezTo>
                    <a:pt x="5" y="9"/>
                    <a:pt x="7" y="10"/>
                    <a:pt x="10" y="11"/>
                  </a:cubicBezTo>
                  <a:cubicBezTo>
                    <a:pt x="15" y="13"/>
                    <a:pt x="17" y="15"/>
                    <a:pt x="17" y="19"/>
                  </a:cubicBezTo>
                  <a:cubicBezTo>
                    <a:pt x="17" y="23"/>
                    <a:pt x="14" y="27"/>
                    <a:pt x="7" y="27"/>
                  </a:cubicBezTo>
                  <a:cubicBezTo>
                    <a:pt x="4" y="27"/>
                    <a:pt x="2" y="26"/>
                    <a:pt x="0" y="25"/>
                  </a:cubicBezTo>
                  <a:lnTo>
                    <a:pt x="1" y="2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9" name="Freeform 135"/>
            <p:cNvSpPr/>
            <p:nvPr/>
          </p:nvSpPr>
          <p:spPr bwMode="auto">
            <a:xfrm>
              <a:off x="6362732" y="2657639"/>
              <a:ext cx="94477" cy="158587"/>
            </a:xfrm>
            <a:custGeom>
              <a:avLst/>
              <a:gdLst>
                <a:gd name="T0" fmla="*/ 1 w 16"/>
                <a:gd name="T1" fmla="*/ 21 h 27"/>
                <a:gd name="T2" fmla="*/ 7 w 16"/>
                <a:gd name="T3" fmla="*/ 23 h 27"/>
                <a:gd name="T4" fmla="*/ 12 w 16"/>
                <a:gd name="T5" fmla="*/ 19 h 27"/>
                <a:gd name="T6" fmla="*/ 7 w 16"/>
                <a:gd name="T7" fmla="*/ 15 h 27"/>
                <a:gd name="T8" fmla="*/ 0 w 16"/>
                <a:gd name="T9" fmla="*/ 8 h 27"/>
                <a:gd name="T10" fmla="*/ 9 w 16"/>
                <a:gd name="T11" fmla="*/ 0 h 27"/>
                <a:gd name="T12" fmla="*/ 15 w 16"/>
                <a:gd name="T13" fmla="*/ 2 h 27"/>
                <a:gd name="T14" fmla="*/ 14 w 16"/>
                <a:gd name="T15" fmla="*/ 5 h 27"/>
                <a:gd name="T16" fmla="*/ 9 w 16"/>
                <a:gd name="T17" fmla="*/ 4 h 27"/>
                <a:gd name="T18" fmla="*/ 5 w 16"/>
                <a:gd name="T19" fmla="*/ 7 h 27"/>
                <a:gd name="T20" fmla="*/ 10 w 16"/>
                <a:gd name="T21" fmla="*/ 11 h 27"/>
                <a:gd name="T22" fmla="*/ 16 w 16"/>
                <a:gd name="T23" fmla="*/ 19 h 27"/>
                <a:gd name="T24" fmla="*/ 7 w 16"/>
                <a:gd name="T25" fmla="*/ 27 h 27"/>
                <a:gd name="T26" fmla="*/ 0 w 16"/>
                <a:gd name="T27" fmla="*/ 25 h 27"/>
                <a:gd name="T28" fmla="*/ 1 w 16"/>
                <a:gd name="T29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7">
                  <a:moveTo>
                    <a:pt x="1" y="21"/>
                  </a:moveTo>
                  <a:cubicBezTo>
                    <a:pt x="2" y="22"/>
                    <a:pt x="5" y="23"/>
                    <a:pt x="7" y="23"/>
                  </a:cubicBezTo>
                  <a:cubicBezTo>
                    <a:pt x="10" y="23"/>
                    <a:pt x="12" y="21"/>
                    <a:pt x="12" y="19"/>
                  </a:cubicBezTo>
                  <a:cubicBezTo>
                    <a:pt x="12" y="17"/>
                    <a:pt x="10" y="16"/>
                    <a:pt x="7" y="15"/>
                  </a:cubicBezTo>
                  <a:cubicBezTo>
                    <a:pt x="3" y="13"/>
                    <a:pt x="0" y="11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1" y="4"/>
                    <a:pt x="9" y="4"/>
                  </a:cubicBezTo>
                  <a:cubicBezTo>
                    <a:pt x="6" y="4"/>
                    <a:pt x="5" y="6"/>
                    <a:pt x="5" y="7"/>
                  </a:cubicBezTo>
                  <a:cubicBezTo>
                    <a:pt x="5" y="9"/>
                    <a:pt x="6" y="10"/>
                    <a:pt x="10" y="11"/>
                  </a:cubicBezTo>
                  <a:cubicBezTo>
                    <a:pt x="14" y="13"/>
                    <a:pt x="16" y="15"/>
                    <a:pt x="16" y="19"/>
                  </a:cubicBezTo>
                  <a:cubicBezTo>
                    <a:pt x="16" y="23"/>
                    <a:pt x="13" y="27"/>
                    <a:pt x="7" y="27"/>
                  </a:cubicBezTo>
                  <a:cubicBezTo>
                    <a:pt x="4" y="27"/>
                    <a:pt x="1" y="26"/>
                    <a:pt x="0" y="25"/>
                  </a:cubicBezTo>
                  <a:lnTo>
                    <a:pt x="1" y="2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270" name="组合 269"/>
          <p:cNvGrpSpPr/>
          <p:nvPr/>
        </p:nvGrpSpPr>
        <p:grpSpPr>
          <a:xfrm>
            <a:off x="11201158" y="2253955"/>
            <a:ext cx="411649" cy="111348"/>
            <a:chOff x="8021638" y="3681095"/>
            <a:chExt cx="387349" cy="104775"/>
          </a:xfrm>
        </p:grpSpPr>
        <p:sp>
          <p:nvSpPr>
            <p:cNvPr id="271" name="Freeform 139"/>
            <p:cNvSpPr/>
            <p:nvPr/>
          </p:nvSpPr>
          <p:spPr bwMode="auto">
            <a:xfrm>
              <a:off x="8021638" y="3681095"/>
              <a:ext cx="84137" cy="104775"/>
            </a:xfrm>
            <a:custGeom>
              <a:avLst/>
              <a:gdLst>
                <a:gd name="T0" fmla="*/ 11 w 53"/>
                <a:gd name="T1" fmla="*/ 0 h 66"/>
                <a:gd name="T2" fmla="*/ 11 w 53"/>
                <a:gd name="T3" fmla="*/ 28 h 66"/>
                <a:gd name="T4" fmla="*/ 39 w 53"/>
                <a:gd name="T5" fmla="*/ 28 h 66"/>
                <a:gd name="T6" fmla="*/ 39 w 53"/>
                <a:gd name="T7" fmla="*/ 0 h 66"/>
                <a:gd name="T8" fmla="*/ 53 w 53"/>
                <a:gd name="T9" fmla="*/ 0 h 66"/>
                <a:gd name="T10" fmla="*/ 53 w 53"/>
                <a:gd name="T11" fmla="*/ 66 h 66"/>
                <a:gd name="T12" fmla="*/ 39 w 53"/>
                <a:gd name="T13" fmla="*/ 66 h 66"/>
                <a:gd name="T14" fmla="*/ 39 w 53"/>
                <a:gd name="T15" fmla="*/ 38 h 66"/>
                <a:gd name="T16" fmla="*/ 11 w 53"/>
                <a:gd name="T17" fmla="*/ 38 h 66"/>
                <a:gd name="T18" fmla="*/ 11 w 53"/>
                <a:gd name="T19" fmla="*/ 66 h 66"/>
                <a:gd name="T20" fmla="*/ 0 w 53"/>
                <a:gd name="T21" fmla="*/ 66 h 66"/>
                <a:gd name="T22" fmla="*/ 0 w 53"/>
                <a:gd name="T23" fmla="*/ 0 h 66"/>
                <a:gd name="T24" fmla="*/ 11 w 53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66">
                  <a:moveTo>
                    <a:pt x="11" y="0"/>
                  </a:moveTo>
                  <a:lnTo>
                    <a:pt x="11" y="28"/>
                  </a:lnTo>
                  <a:lnTo>
                    <a:pt x="39" y="28"/>
                  </a:lnTo>
                  <a:lnTo>
                    <a:pt x="39" y="0"/>
                  </a:lnTo>
                  <a:lnTo>
                    <a:pt x="53" y="0"/>
                  </a:lnTo>
                  <a:lnTo>
                    <a:pt x="53" y="66"/>
                  </a:lnTo>
                  <a:lnTo>
                    <a:pt x="39" y="66"/>
                  </a:lnTo>
                  <a:lnTo>
                    <a:pt x="39" y="38"/>
                  </a:lnTo>
                  <a:lnTo>
                    <a:pt x="11" y="38"/>
                  </a:lnTo>
                  <a:lnTo>
                    <a:pt x="11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72" name="Freeform 140"/>
            <p:cNvSpPr/>
            <p:nvPr/>
          </p:nvSpPr>
          <p:spPr bwMode="auto">
            <a:xfrm>
              <a:off x="8116888" y="3681095"/>
              <a:ext cx="82550" cy="104775"/>
            </a:xfrm>
            <a:custGeom>
              <a:avLst/>
              <a:gdLst>
                <a:gd name="T0" fmla="*/ 20 w 52"/>
                <a:gd name="T1" fmla="*/ 11 h 66"/>
                <a:gd name="T2" fmla="*/ 0 w 52"/>
                <a:gd name="T3" fmla="*/ 11 h 66"/>
                <a:gd name="T4" fmla="*/ 0 w 52"/>
                <a:gd name="T5" fmla="*/ 0 h 66"/>
                <a:gd name="T6" fmla="*/ 52 w 52"/>
                <a:gd name="T7" fmla="*/ 0 h 66"/>
                <a:gd name="T8" fmla="*/ 52 w 52"/>
                <a:gd name="T9" fmla="*/ 11 h 66"/>
                <a:gd name="T10" fmla="*/ 34 w 52"/>
                <a:gd name="T11" fmla="*/ 11 h 66"/>
                <a:gd name="T12" fmla="*/ 34 w 52"/>
                <a:gd name="T13" fmla="*/ 66 h 66"/>
                <a:gd name="T14" fmla="*/ 20 w 52"/>
                <a:gd name="T15" fmla="*/ 66 h 66"/>
                <a:gd name="T16" fmla="*/ 20 w 52"/>
                <a:gd name="T17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6">
                  <a:moveTo>
                    <a:pt x="2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1"/>
                  </a:lnTo>
                  <a:lnTo>
                    <a:pt x="34" y="11"/>
                  </a:lnTo>
                  <a:lnTo>
                    <a:pt x="34" y="66"/>
                  </a:lnTo>
                  <a:lnTo>
                    <a:pt x="20" y="66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73" name="Freeform 141"/>
            <p:cNvSpPr/>
            <p:nvPr/>
          </p:nvSpPr>
          <p:spPr bwMode="auto">
            <a:xfrm>
              <a:off x="8210550" y="3681095"/>
              <a:ext cx="115887" cy="104775"/>
            </a:xfrm>
            <a:custGeom>
              <a:avLst/>
              <a:gdLst>
                <a:gd name="T0" fmla="*/ 17 w 21"/>
                <a:gd name="T1" fmla="*/ 11 h 19"/>
                <a:gd name="T2" fmla="*/ 17 w 21"/>
                <a:gd name="T3" fmla="*/ 3 h 19"/>
                <a:gd name="T4" fmla="*/ 17 w 21"/>
                <a:gd name="T5" fmla="*/ 3 h 19"/>
                <a:gd name="T6" fmla="*/ 15 w 21"/>
                <a:gd name="T7" fmla="*/ 11 h 19"/>
                <a:gd name="T8" fmla="*/ 12 w 21"/>
                <a:gd name="T9" fmla="*/ 19 h 19"/>
                <a:gd name="T10" fmla="*/ 9 w 21"/>
                <a:gd name="T11" fmla="*/ 19 h 19"/>
                <a:gd name="T12" fmla="*/ 6 w 21"/>
                <a:gd name="T13" fmla="*/ 11 h 19"/>
                <a:gd name="T14" fmla="*/ 4 w 21"/>
                <a:gd name="T15" fmla="*/ 3 h 19"/>
                <a:gd name="T16" fmla="*/ 4 w 21"/>
                <a:gd name="T17" fmla="*/ 3 h 19"/>
                <a:gd name="T18" fmla="*/ 4 w 21"/>
                <a:gd name="T19" fmla="*/ 11 h 19"/>
                <a:gd name="T20" fmla="*/ 3 w 21"/>
                <a:gd name="T21" fmla="*/ 19 h 19"/>
                <a:gd name="T22" fmla="*/ 0 w 21"/>
                <a:gd name="T23" fmla="*/ 19 h 19"/>
                <a:gd name="T24" fmla="*/ 1 w 21"/>
                <a:gd name="T25" fmla="*/ 0 h 19"/>
                <a:gd name="T26" fmla="*/ 6 w 21"/>
                <a:gd name="T27" fmla="*/ 0 h 19"/>
                <a:gd name="T28" fmla="*/ 9 w 21"/>
                <a:gd name="T29" fmla="*/ 8 h 19"/>
                <a:gd name="T30" fmla="*/ 10 w 21"/>
                <a:gd name="T31" fmla="*/ 14 h 19"/>
                <a:gd name="T32" fmla="*/ 11 w 21"/>
                <a:gd name="T33" fmla="*/ 14 h 19"/>
                <a:gd name="T34" fmla="*/ 13 w 21"/>
                <a:gd name="T35" fmla="*/ 8 h 19"/>
                <a:gd name="T36" fmla="*/ 15 w 21"/>
                <a:gd name="T37" fmla="*/ 0 h 19"/>
                <a:gd name="T38" fmla="*/ 20 w 21"/>
                <a:gd name="T39" fmla="*/ 0 h 19"/>
                <a:gd name="T40" fmla="*/ 21 w 21"/>
                <a:gd name="T41" fmla="*/ 19 h 19"/>
                <a:gd name="T42" fmla="*/ 18 w 21"/>
                <a:gd name="T43" fmla="*/ 19 h 19"/>
                <a:gd name="T44" fmla="*/ 17 w 21"/>
                <a:gd name="T45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19">
                  <a:moveTo>
                    <a:pt x="17" y="11"/>
                  </a:moveTo>
                  <a:cubicBezTo>
                    <a:pt x="17" y="9"/>
                    <a:pt x="17" y="6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5"/>
                    <a:pt x="15" y="8"/>
                    <a:pt x="15" y="1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8"/>
                    <a:pt x="5" y="5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6"/>
                    <a:pt x="4" y="9"/>
                    <a:pt x="4" y="1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0" y="12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2"/>
                    <a:pt x="12" y="10"/>
                    <a:pt x="13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8" y="19"/>
                    <a:pt x="18" y="19"/>
                    <a:pt x="18" y="19"/>
                  </a:cubicBezTo>
                  <a:lnTo>
                    <a:pt x="17" y="1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74" name="Freeform 142"/>
            <p:cNvSpPr/>
            <p:nvPr/>
          </p:nvSpPr>
          <p:spPr bwMode="auto">
            <a:xfrm>
              <a:off x="8347075" y="3681095"/>
              <a:ext cx="61912" cy="104775"/>
            </a:xfrm>
            <a:custGeom>
              <a:avLst/>
              <a:gdLst>
                <a:gd name="T0" fmla="*/ 0 w 39"/>
                <a:gd name="T1" fmla="*/ 0 h 66"/>
                <a:gd name="T2" fmla="*/ 11 w 39"/>
                <a:gd name="T3" fmla="*/ 0 h 66"/>
                <a:gd name="T4" fmla="*/ 11 w 39"/>
                <a:gd name="T5" fmla="*/ 56 h 66"/>
                <a:gd name="T6" fmla="*/ 39 w 39"/>
                <a:gd name="T7" fmla="*/ 56 h 66"/>
                <a:gd name="T8" fmla="*/ 39 w 39"/>
                <a:gd name="T9" fmla="*/ 66 h 66"/>
                <a:gd name="T10" fmla="*/ 0 w 39"/>
                <a:gd name="T11" fmla="*/ 66 h 66"/>
                <a:gd name="T12" fmla="*/ 0 w 39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66">
                  <a:moveTo>
                    <a:pt x="0" y="0"/>
                  </a:moveTo>
                  <a:lnTo>
                    <a:pt x="11" y="0"/>
                  </a:lnTo>
                  <a:lnTo>
                    <a:pt x="11" y="56"/>
                  </a:lnTo>
                  <a:lnTo>
                    <a:pt x="39" y="56"/>
                  </a:lnTo>
                  <a:lnTo>
                    <a:pt x="39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275" name="组合 274"/>
          <p:cNvGrpSpPr/>
          <p:nvPr/>
        </p:nvGrpSpPr>
        <p:grpSpPr>
          <a:xfrm>
            <a:off x="10950649" y="2455999"/>
            <a:ext cx="893203" cy="751403"/>
            <a:chOff x="6748463" y="2611120"/>
            <a:chExt cx="969962" cy="815975"/>
          </a:xfrm>
        </p:grpSpPr>
        <p:sp>
          <p:nvSpPr>
            <p:cNvPr id="276" name="Rectangle 143"/>
            <p:cNvSpPr>
              <a:spLocks noChangeArrowheads="1"/>
            </p:cNvSpPr>
            <p:nvPr/>
          </p:nvSpPr>
          <p:spPr bwMode="auto">
            <a:xfrm>
              <a:off x="6770688" y="2611120"/>
              <a:ext cx="947737" cy="793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77" name="Rectangle 144"/>
            <p:cNvSpPr>
              <a:spLocks noChangeArrowheads="1"/>
            </p:cNvSpPr>
            <p:nvPr/>
          </p:nvSpPr>
          <p:spPr bwMode="auto">
            <a:xfrm>
              <a:off x="6770688" y="2611120"/>
              <a:ext cx="947737" cy="176213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78" name="Freeform 145"/>
            <p:cNvSpPr>
              <a:spLocks noEditPoints="1"/>
            </p:cNvSpPr>
            <p:nvPr/>
          </p:nvSpPr>
          <p:spPr bwMode="auto">
            <a:xfrm>
              <a:off x="6748463" y="2611120"/>
              <a:ext cx="969962" cy="815975"/>
            </a:xfrm>
            <a:custGeom>
              <a:avLst/>
              <a:gdLst>
                <a:gd name="T0" fmla="*/ 611 w 611"/>
                <a:gd name="T1" fmla="*/ 514 h 514"/>
                <a:gd name="T2" fmla="*/ 0 w 611"/>
                <a:gd name="T3" fmla="*/ 514 h 514"/>
                <a:gd name="T4" fmla="*/ 0 w 611"/>
                <a:gd name="T5" fmla="*/ 0 h 514"/>
                <a:gd name="T6" fmla="*/ 611 w 611"/>
                <a:gd name="T7" fmla="*/ 0 h 514"/>
                <a:gd name="T8" fmla="*/ 611 w 611"/>
                <a:gd name="T9" fmla="*/ 514 h 514"/>
                <a:gd name="T10" fmla="*/ 14 w 611"/>
                <a:gd name="T11" fmla="*/ 500 h 514"/>
                <a:gd name="T12" fmla="*/ 597 w 611"/>
                <a:gd name="T13" fmla="*/ 500 h 514"/>
                <a:gd name="T14" fmla="*/ 597 w 611"/>
                <a:gd name="T15" fmla="*/ 13 h 514"/>
                <a:gd name="T16" fmla="*/ 14 w 611"/>
                <a:gd name="T17" fmla="*/ 13 h 514"/>
                <a:gd name="T18" fmla="*/ 14 w 611"/>
                <a:gd name="T19" fmla="*/ 50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1" h="514">
                  <a:moveTo>
                    <a:pt x="611" y="514"/>
                  </a:moveTo>
                  <a:lnTo>
                    <a:pt x="0" y="514"/>
                  </a:lnTo>
                  <a:lnTo>
                    <a:pt x="0" y="0"/>
                  </a:lnTo>
                  <a:lnTo>
                    <a:pt x="611" y="0"/>
                  </a:lnTo>
                  <a:lnTo>
                    <a:pt x="611" y="514"/>
                  </a:lnTo>
                  <a:close/>
                  <a:moveTo>
                    <a:pt x="14" y="500"/>
                  </a:moveTo>
                  <a:lnTo>
                    <a:pt x="597" y="500"/>
                  </a:lnTo>
                  <a:lnTo>
                    <a:pt x="597" y="13"/>
                  </a:lnTo>
                  <a:lnTo>
                    <a:pt x="14" y="13"/>
                  </a:lnTo>
                  <a:lnTo>
                    <a:pt x="14" y="50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79" name="Rectangle 146"/>
            <p:cNvSpPr>
              <a:spLocks noChangeArrowheads="1"/>
            </p:cNvSpPr>
            <p:nvPr/>
          </p:nvSpPr>
          <p:spPr bwMode="auto">
            <a:xfrm>
              <a:off x="6748463" y="2765108"/>
              <a:ext cx="969962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0" name="Oval 147"/>
            <p:cNvSpPr>
              <a:spLocks noChangeArrowheads="1"/>
            </p:cNvSpPr>
            <p:nvPr/>
          </p:nvSpPr>
          <p:spPr bwMode="auto">
            <a:xfrm>
              <a:off x="6837363" y="2682558"/>
              <a:ext cx="42862" cy="44450"/>
            </a:xfrm>
            <a:prstGeom prst="ellipse">
              <a:avLst/>
            </a:prstGeom>
            <a:solidFill>
              <a:srgbClr val="45C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1" name="Oval 148"/>
            <p:cNvSpPr>
              <a:spLocks noChangeArrowheads="1"/>
            </p:cNvSpPr>
            <p:nvPr/>
          </p:nvSpPr>
          <p:spPr bwMode="auto">
            <a:xfrm>
              <a:off x="6908800" y="2682558"/>
              <a:ext cx="44450" cy="44450"/>
            </a:xfrm>
            <a:prstGeom prst="ellipse">
              <a:avLst/>
            </a:prstGeom>
            <a:solidFill>
              <a:srgbClr val="45C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2" name="Oval 149"/>
            <p:cNvSpPr>
              <a:spLocks noChangeArrowheads="1"/>
            </p:cNvSpPr>
            <p:nvPr/>
          </p:nvSpPr>
          <p:spPr bwMode="auto">
            <a:xfrm>
              <a:off x="6980238" y="2682558"/>
              <a:ext cx="49212" cy="44450"/>
            </a:xfrm>
            <a:prstGeom prst="ellipse">
              <a:avLst/>
            </a:prstGeom>
            <a:solidFill>
              <a:srgbClr val="45C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3" name="Freeform 150"/>
            <p:cNvSpPr/>
            <p:nvPr/>
          </p:nvSpPr>
          <p:spPr bwMode="auto">
            <a:xfrm>
              <a:off x="6858000" y="2854008"/>
              <a:ext cx="138112" cy="26988"/>
            </a:xfrm>
            <a:custGeom>
              <a:avLst/>
              <a:gdLst>
                <a:gd name="T0" fmla="*/ 22 w 25"/>
                <a:gd name="T1" fmla="*/ 5 h 5"/>
                <a:gd name="T2" fmla="*/ 3 w 25"/>
                <a:gd name="T3" fmla="*/ 5 h 5"/>
                <a:gd name="T4" fmla="*/ 0 w 25"/>
                <a:gd name="T5" fmla="*/ 2 h 5"/>
                <a:gd name="T6" fmla="*/ 3 w 25"/>
                <a:gd name="T7" fmla="*/ 0 h 5"/>
                <a:gd name="T8" fmla="*/ 22 w 25"/>
                <a:gd name="T9" fmla="*/ 0 h 5"/>
                <a:gd name="T10" fmla="*/ 25 w 25"/>
                <a:gd name="T11" fmla="*/ 2 h 5"/>
                <a:gd name="T12" fmla="*/ 22 w 2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">
                  <a:moveTo>
                    <a:pt x="22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4"/>
                    <a:pt x="24" y="5"/>
                    <a:pt x="22" y="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4" name="Freeform 151"/>
            <p:cNvSpPr/>
            <p:nvPr/>
          </p:nvSpPr>
          <p:spPr bwMode="auto">
            <a:xfrm>
              <a:off x="6864350" y="3134995"/>
              <a:ext cx="176212" cy="22225"/>
            </a:xfrm>
            <a:custGeom>
              <a:avLst/>
              <a:gdLst>
                <a:gd name="T0" fmla="*/ 30 w 32"/>
                <a:gd name="T1" fmla="*/ 4 h 4"/>
                <a:gd name="T2" fmla="*/ 3 w 32"/>
                <a:gd name="T3" fmla="*/ 4 h 4"/>
                <a:gd name="T4" fmla="*/ 0 w 32"/>
                <a:gd name="T5" fmla="*/ 2 h 4"/>
                <a:gd name="T6" fmla="*/ 3 w 32"/>
                <a:gd name="T7" fmla="*/ 0 h 4"/>
                <a:gd name="T8" fmla="*/ 30 w 32"/>
                <a:gd name="T9" fmla="*/ 0 h 4"/>
                <a:gd name="T10" fmla="*/ 32 w 32"/>
                <a:gd name="T11" fmla="*/ 2 h 4"/>
                <a:gd name="T12" fmla="*/ 30 w 3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">
                  <a:moveTo>
                    <a:pt x="3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1"/>
                    <a:pt x="32" y="2"/>
                  </a:cubicBezTo>
                  <a:cubicBezTo>
                    <a:pt x="32" y="3"/>
                    <a:pt x="31" y="4"/>
                    <a:pt x="3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5" name="Freeform 152"/>
            <p:cNvSpPr/>
            <p:nvPr/>
          </p:nvSpPr>
          <p:spPr bwMode="auto">
            <a:xfrm>
              <a:off x="6902450" y="2919095"/>
              <a:ext cx="204787" cy="22225"/>
            </a:xfrm>
            <a:custGeom>
              <a:avLst/>
              <a:gdLst>
                <a:gd name="T0" fmla="*/ 35 w 37"/>
                <a:gd name="T1" fmla="*/ 4 h 4"/>
                <a:gd name="T2" fmla="*/ 2 w 37"/>
                <a:gd name="T3" fmla="*/ 4 h 4"/>
                <a:gd name="T4" fmla="*/ 0 w 37"/>
                <a:gd name="T5" fmla="*/ 2 h 4"/>
                <a:gd name="T6" fmla="*/ 2 w 37"/>
                <a:gd name="T7" fmla="*/ 0 h 4"/>
                <a:gd name="T8" fmla="*/ 35 w 37"/>
                <a:gd name="T9" fmla="*/ 0 h 4"/>
                <a:gd name="T10" fmla="*/ 37 w 37"/>
                <a:gd name="T11" fmla="*/ 2 h 4"/>
                <a:gd name="T12" fmla="*/ 35 w 3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">
                  <a:moveTo>
                    <a:pt x="3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7" y="1"/>
                    <a:pt x="37" y="2"/>
                  </a:cubicBezTo>
                  <a:cubicBezTo>
                    <a:pt x="37" y="3"/>
                    <a:pt x="36" y="4"/>
                    <a:pt x="35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6" name="Freeform 153"/>
            <p:cNvSpPr/>
            <p:nvPr/>
          </p:nvSpPr>
          <p:spPr bwMode="auto">
            <a:xfrm>
              <a:off x="6908800" y="3201670"/>
              <a:ext cx="142875" cy="22225"/>
            </a:xfrm>
            <a:custGeom>
              <a:avLst/>
              <a:gdLst>
                <a:gd name="T0" fmla="*/ 24 w 26"/>
                <a:gd name="T1" fmla="*/ 4 h 4"/>
                <a:gd name="T2" fmla="*/ 2 w 26"/>
                <a:gd name="T3" fmla="*/ 4 h 4"/>
                <a:gd name="T4" fmla="*/ 0 w 26"/>
                <a:gd name="T5" fmla="*/ 2 h 4"/>
                <a:gd name="T6" fmla="*/ 2 w 26"/>
                <a:gd name="T7" fmla="*/ 0 h 4"/>
                <a:gd name="T8" fmla="*/ 24 w 26"/>
                <a:gd name="T9" fmla="*/ 0 h 4"/>
                <a:gd name="T10" fmla="*/ 26 w 26"/>
                <a:gd name="T11" fmla="*/ 2 h 4"/>
                <a:gd name="T12" fmla="*/ 24 w 2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4">
                  <a:moveTo>
                    <a:pt x="2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5" y="4"/>
                    <a:pt x="24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7" name="Freeform 154"/>
            <p:cNvSpPr/>
            <p:nvPr/>
          </p:nvSpPr>
          <p:spPr bwMode="auto">
            <a:xfrm>
              <a:off x="6953250" y="3255645"/>
              <a:ext cx="192087" cy="22225"/>
            </a:xfrm>
            <a:custGeom>
              <a:avLst/>
              <a:gdLst>
                <a:gd name="T0" fmla="*/ 33 w 35"/>
                <a:gd name="T1" fmla="*/ 4 h 4"/>
                <a:gd name="T2" fmla="*/ 2 w 35"/>
                <a:gd name="T3" fmla="*/ 4 h 4"/>
                <a:gd name="T4" fmla="*/ 0 w 35"/>
                <a:gd name="T5" fmla="*/ 2 h 4"/>
                <a:gd name="T6" fmla="*/ 2 w 35"/>
                <a:gd name="T7" fmla="*/ 0 h 4"/>
                <a:gd name="T8" fmla="*/ 33 w 35"/>
                <a:gd name="T9" fmla="*/ 0 h 4"/>
                <a:gd name="T10" fmla="*/ 35 w 35"/>
                <a:gd name="T11" fmla="*/ 2 h 4"/>
                <a:gd name="T12" fmla="*/ 33 w 3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">
                  <a:moveTo>
                    <a:pt x="3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5" y="1"/>
                    <a:pt x="35" y="2"/>
                  </a:cubicBezTo>
                  <a:cubicBezTo>
                    <a:pt x="35" y="3"/>
                    <a:pt x="34" y="4"/>
                    <a:pt x="33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8" name="Freeform 155"/>
            <p:cNvSpPr/>
            <p:nvPr/>
          </p:nvSpPr>
          <p:spPr bwMode="auto">
            <a:xfrm>
              <a:off x="6931025" y="3311208"/>
              <a:ext cx="131762" cy="22225"/>
            </a:xfrm>
            <a:custGeom>
              <a:avLst/>
              <a:gdLst>
                <a:gd name="T0" fmla="*/ 21 w 24"/>
                <a:gd name="T1" fmla="*/ 4 h 4"/>
                <a:gd name="T2" fmla="*/ 2 w 24"/>
                <a:gd name="T3" fmla="*/ 4 h 4"/>
                <a:gd name="T4" fmla="*/ 0 w 24"/>
                <a:gd name="T5" fmla="*/ 2 h 4"/>
                <a:gd name="T6" fmla="*/ 2 w 24"/>
                <a:gd name="T7" fmla="*/ 0 h 4"/>
                <a:gd name="T8" fmla="*/ 21 w 24"/>
                <a:gd name="T9" fmla="*/ 0 h 4"/>
                <a:gd name="T10" fmla="*/ 24 w 24"/>
                <a:gd name="T11" fmla="*/ 2 h 4"/>
                <a:gd name="T12" fmla="*/ 21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1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9" name="Freeform 156"/>
            <p:cNvSpPr/>
            <p:nvPr/>
          </p:nvSpPr>
          <p:spPr bwMode="auto">
            <a:xfrm>
              <a:off x="7085013" y="3311208"/>
              <a:ext cx="165100" cy="22225"/>
            </a:xfrm>
            <a:custGeom>
              <a:avLst/>
              <a:gdLst>
                <a:gd name="T0" fmla="*/ 28 w 30"/>
                <a:gd name="T1" fmla="*/ 4 h 4"/>
                <a:gd name="T2" fmla="*/ 2 w 30"/>
                <a:gd name="T3" fmla="*/ 4 h 4"/>
                <a:gd name="T4" fmla="*/ 0 w 30"/>
                <a:gd name="T5" fmla="*/ 2 h 4"/>
                <a:gd name="T6" fmla="*/ 2 w 30"/>
                <a:gd name="T7" fmla="*/ 0 h 4"/>
                <a:gd name="T8" fmla="*/ 28 w 30"/>
                <a:gd name="T9" fmla="*/ 0 h 4"/>
                <a:gd name="T10" fmla="*/ 30 w 30"/>
                <a:gd name="T11" fmla="*/ 2 h 4"/>
                <a:gd name="T12" fmla="*/ 28 w 3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">
                  <a:moveTo>
                    <a:pt x="2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3"/>
                    <a:pt x="29" y="4"/>
                    <a:pt x="28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0" name="Freeform 157"/>
            <p:cNvSpPr/>
            <p:nvPr/>
          </p:nvSpPr>
          <p:spPr bwMode="auto">
            <a:xfrm>
              <a:off x="7283450" y="3311208"/>
              <a:ext cx="287337" cy="2222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1" name="Freeform 158"/>
            <p:cNvSpPr/>
            <p:nvPr/>
          </p:nvSpPr>
          <p:spPr bwMode="auto">
            <a:xfrm>
              <a:off x="7162800" y="3255645"/>
              <a:ext cx="285750" cy="22225"/>
            </a:xfrm>
            <a:custGeom>
              <a:avLst/>
              <a:gdLst>
                <a:gd name="T0" fmla="*/ 49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49 w 52"/>
                <a:gd name="T9" fmla="*/ 0 h 4"/>
                <a:gd name="T10" fmla="*/ 52 w 52"/>
                <a:gd name="T11" fmla="*/ 2 h 4"/>
                <a:gd name="T12" fmla="*/ 49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49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49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2" name="Freeform 159"/>
            <p:cNvSpPr/>
            <p:nvPr/>
          </p:nvSpPr>
          <p:spPr bwMode="auto">
            <a:xfrm>
              <a:off x="7234238" y="3201670"/>
              <a:ext cx="76200" cy="22225"/>
            </a:xfrm>
            <a:custGeom>
              <a:avLst/>
              <a:gdLst>
                <a:gd name="T0" fmla="*/ 11 w 14"/>
                <a:gd name="T1" fmla="*/ 4 h 4"/>
                <a:gd name="T2" fmla="*/ 2 w 14"/>
                <a:gd name="T3" fmla="*/ 4 h 4"/>
                <a:gd name="T4" fmla="*/ 0 w 14"/>
                <a:gd name="T5" fmla="*/ 2 h 4"/>
                <a:gd name="T6" fmla="*/ 2 w 14"/>
                <a:gd name="T7" fmla="*/ 0 h 4"/>
                <a:gd name="T8" fmla="*/ 11 w 14"/>
                <a:gd name="T9" fmla="*/ 0 h 4"/>
                <a:gd name="T10" fmla="*/ 14 w 14"/>
                <a:gd name="T11" fmla="*/ 2 h 4"/>
                <a:gd name="T12" fmla="*/ 11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1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3"/>
                    <a:pt x="13" y="4"/>
                    <a:pt x="11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3" name="Freeform 160"/>
            <p:cNvSpPr/>
            <p:nvPr/>
          </p:nvSpPr>
          <p:spPr bwMode="auto">
            <a:xfrm>
              <a:off x="7327900" y="3201670"/>
              <a:ext cx="254000" cy="22225"/>
            </a:xfrm>
            <a:custGeom>
              <a:avLst/>
              <a:gdLst>
                <a:gd name="T0" fmla="*/ 43 w 46"/>
                <a:gd name="T1" fmla="*/ 4 h 4"/>
                <a:gd name="T2" fmla="*/ 2 w 46"/>
                <a:gd name="T3" fmla="*/ 4 h 4"/>
                <a:gd name="T4" fmla="*/ 0 w 46"/>
                <a:gd name="T5" fmla="*/ 2 h 4"/>
                <a:gd name="T6" fmla="*/ 2 w 46"/>
                <a:gd name="T7" fmla="*/ 0 h 4"/>
                <a:gd name="T8" fmla="*/ 43 w 46"/>
                <a:gd name="T9" fmla="*/ 0 h 4"/>
                <a:gd name="T10" fmla="*/ 46 w 46"/>
                <a:gd name="T11" fmla="*/ 2 h 4"/>
                <a:gd name="T12" fmla="*/ 43 w 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6" y="1"/>
                    <a:pt x="46" y="2"/>
                  </a:cubicBezTo>
                  <a:cubicBezTo>
                    <a:pt x="46" y="3"/>
                    <a:pt x="45" y="4"/>
                    <a:pt x="43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4" name="Freeform 161"/>
            <p:cNvSpPr/>
            <p:nvPr/>
          </p:nvSpPr>
          <p:spPr bwMode="auto">
            <a:xfrm>
              <a:off x="7067550" y="3201670"/>
              <a:ext cx="149225" cy="22225"/>
            </a:xfrm>
            <a:custGeom>
              <a:avLst/>
              <a:gdLst>
                <a:gd name="T0" fmla="*/ 25 w 27"/>
                <a:gd name="T1" fmla="*/ 4 h 4"/>
                <a:gd name="T2" fmla="*/ 2 w 27"/>
                <a:gd name="T3" fmla="*/ 4 h 4"/>
                <a:gd name="T4" fmla="*/ 0 w 27"/>
                <a:gd name="T5" fmla="*/ 2 h 4"/>
                <a:gd name="T6" fmla="*/ 2 w 27"/>
                <a:gd name="T7" fmla="*/ 0 h 4"/>
                <a:gd name="T8" fmla="*/ 25 w 27"/>
                <a:gd name="T9" fmla="*/ 0 h 4"/>
                <a:gd name="T10" fmla="*/ 27 w 27"/>
                <a:gd name="T11" fmla="*/ 2 h 4"/>
                <a:gd name="T12" fmla="*/ 25 w 2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">
                  <a:moveTo>
                    <a:pt x="2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2"/>
                  </a:cubicBezTo>
                  <a:cubicBezTo>
                    <a:pt x="27" y="3"/>
                    <a:pt x="26" y="4"/>
                    <a:pt x="25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5" name="Freeform 162"/>
            <p:cNvSpPr/>
            <p:nvPr/>
          </p:nvSpPr>
          <p:spPr bwMode="auto">
            <a:xfrm>
              <a:off x="6958013" y="2974658"/>
              <a:ext cx="104775" cy="22225"/>
            </a:xfrm>
            <a:custGeom>
              <a:avLst/>
              <a:gdLst>
                <a:gd name="T0" fmla="*/ 16 w 19"/>
                <a:gd name="T1" fmla="*/ 4 h 4"/>
                <a:gd name="T2" fmla="*/ 2 w 19"/>
                <a:gd name="T3" fmla="*/ 4 h 4"/>
                <a:gd name="T4" fmla="*/ 0 w 19"/>
                <a:gd name="T5" fmla="*/ 2 h 4"/>
                <a:gd name="T6" fmla="*/ 2 w 19"/>
                <a:gd name="T7" fmla="*/ 0 h 4"/>
                <a:gd name="T8" fmla="*/ 16 w 19"/>
                <a:gd name="T9" fmla="*/ 0 h 4"/>
                <a:gd name="T10" fmla="*/ 19 w 19"/>
                <a:gd name="T11" fmla="*/ 2 h 4"/>
                <a:gd name="T12" fmla="*/ 16 w 1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">
                  <a:moveTo>
                    <a:pt x="1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2"/>
                  </a:cubicBezTo>
                  <a:cubicBezTo>
                    <a:pt x="19" y="3"/>
                    <a:pt x="18" y="4"/>
                    <a:pt x="16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6" name="Freeform 163"/>
            <p:cNvSpPr/>
            <p:nvPr/>
          </p:nvSpPr>
          <p:spPr bwMode="auto">
            <a:xfrm>
              <a:off x="6902450" y="3030220"/>
              <a:ext cx="320675" cy="26988"/>
            </a:xfrm>
            <a:custGeom>
              <a:avLst/>
              <a:gdLst>
                <a:gd name="T0" fmla="*/ 55 w 58"/>
                <a:gd name="T1" fmla="*/ 5 h 5"/>
                <a:gd name="T2" fmla="*/ 2 w 58"/>
                <a:gd name="T3" fmla="*/ 5 h 5"/>
                <a:gd name="T4" fmla="*/ 0 w 58"/>
                <a:gd name="T5" fmla="*/ 3 h 5"/>
                <a:gd name="T6" fmla="*/ 2 w 58"/>
                <a:gd name="T7" fmla="*/ 0 h 5"/>
                <a:gd name="T8" fmla="*/ 55 w 58"/>
                <a:gd name="T9" fmla="*/ 0 h 5"/>
                <a:gd name="T10" fmla="*/ 58 w 58"/>
                <a:gd name="T11" fmla="*/ 3 h 5"/>
                <a:gd name="T12" fmla="*/ 55 w 5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">
                  <a:moveTo>
                    <a:pt x="55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3"/>
                  </a:cubicBezTo>
                  <a:cubicBezTo>
                    <a:pt x="58" y="4"/>
                    <a:pt x="57" y="5"/>
                    <a:pt x="55" y="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7" name="Freeform 164"/>
            <p:cNvSpPr/>
            <p:nvPr/>
          </p:nvSpPr>
          <p:spPr bwMode="auto">
            <a:xfrm>
              <a:off x="7250113" y="3030220"/>
              <a:ext cx="227012" cy="26988"/>
            </a:xfrm>
            <a:custGeom>
              <a:avLst/>
              <a:gdLst>
                <a:gd name="T0" fmla="*/ 39 w 41"/>
                <a:gd name="T1" fmla="*/ 5 h 5"/>
                <a:gd name="T2" fmla="*/ 2 w 41"/>
                <a:gd name="T3" fmla="*/ 5 h 5"/>
                <a:gd name="T4" fmla="*/ 0 w 41"/>
                <a:gd name="T5" fmla="*/ 3 h 5"/>
                <a:gd name="T6" fmla="*/ 2 w 41"/>
                <a:gd name="T7" fmla="*/ 0 h 5"/>
                <a:gd name="T8" fmla="*/ 39 w 41"/>
                <a:gd name="T9" fmla="*/ 0 h 5"/>
                <a:gd name="T10" fmla="*/ 41 w 41"/>
                <a:gd name="T11" fmla="*/ 3 h 5"/>
                <a:gd name="T12" fmla="*/ 39 w 41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">
                  <a:moveTo>
                    <a:pt x="39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1" y="1"/>
                    <a:pt x="41" y="3"/>
                  </a:cubicBezTo>
                  <a:cubicBezTo>
                    <a:pt x="41" y="4"/>
                    <a:pt x="40" y="5"/>
                    <a:pt x="39" y="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8" name="Freeform 165"/>
            <p:cNvSpPr/>
            <p:nvPr/>
          </p:nvSpPr>
          <p:spPr bwMode="auto">
            <a:xfrm>
              <a:off x="7354888" y="2974658"/>
              <a:ext cx="193675" cy="22225"/>
            </a:xfrm>
            <a:custGeom>
              <a:avLst/>
              <a:gdLst>
                <a:gd name="T0" fmla="*/ 32 w 35"/>
                <a:gd name="T1" fmla="*/ 4 h 4"/>
                <a:gd name="T2" fmla="*/ 3 w 35"/>
                <a:gd name="T3" fmla="*/ 4 h 4"/>
                <a:gd name="T4" fmla="*/ 0 w 35"/>
                <a:gd name="T5" fmla="*/ 2 h 4"/>
                <a:gd name="T6" fmla="*/ 3 w 35"/>
                <a:gd name="T7" fmla="*/ 0 h 4"/>
                <a:gd name="T8" fmla="*/ 32 w 35"/>
                <a:gd name="T9" fmla="*/ 0 h 4"/>
                <a:gd name="T10" fmla="*/ 35 w 35"/>
                <a:gd name="T11" fmla="*/ 2 h 4"/>
                <a:gd name="T12" fmla="*/ 32 w 3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">
                  <a:moveTo>
                    <a:pt x="32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5" y="1"/>
                    <a:pt x="35" y="2"/>
                  </a:cubicBezTo>
                  <a:cubicBezTo>
                    <a:pt x="35" y="3"/>
                    <a:pt x="34" y="4"/>
                    <a:pt x="32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9" name="Freeform 166"/>
            <p:cNvSpPr/>
            <p:nvPr/>
          </p:nvSpPr>
          <p:spPr bwMode="auto">
            <a:xfrm>
              <a:off x="7078663" y="2974658"/>
              <a:ext cx="254000" cy="22225"/>
            </a:xfrm>
            <a:custGeom>
              <a:avLst/>
              <a:gdLst>
                <a:gd name="T0" fmla="*/ 44 w 46"/>
                <a:gd name="T1" fmla="*/ 4 h 4"/>
                <a:gd name="T2" fmla="*/ 2 w 46"/>
                <a:gd name="T3" fmla="*/ 4 h 4"/>
                <a:gd name="T4" fmla="*/ 0 w 46"/>
                <a:gd name="T5" fmla="*/ 2 h 4"/>
                <a:gd name="T6" fmla="*/ 2 w 46"/>
                <a:gd name="T7" fmla="*/ 0 h 4"/>
                <a:gd name="T8" fmla="*/ 44 w 46"/>
                <a:gd name="T9" fmla="*/ 0 h 4"/>
                <a:gd name="T10" fmla="*/ 46 w 46"/>
                <a:gd name="T11" fmla="*/ 2 h 4"/>
                <a:gd name="T12" fmla="*/ 44 w 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6" y="1"/>
                    <a:pt x="46" y="2"/>
                  </a:cubicBezTo>
                  <a:cubicBezTo>
                    <a:pt x="46" y="3"/>
                    <a:pt x="45" y="4"/>
                    <a:pt x="44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0" name="Freeform 167"/>
            <p:cNvSpPr/>
            <p:nvPr/>
          </p:nvSpPr>
          <p:spPr bwMode="auto">
            <a:xfrm>
              <a:off x="7239000" y="2919095"/>
              <a:ext cx="342900" cy="22225"/>
            </a:xfrm>
            <a:custGeom>
              <a:avLst/>
              <a:gdLst>
                <a:gd name="T0" fmla="*/ 60 w 62"/>
                <a:gd name="T1" fmla="*/ 4 h 4"/>
                <a:gd name="T2" fmla="*/ 2 w 62"/>
                <a:gd name="T3" fmla="*/ 4 h 4"/>
                <a:gd name="T4" fmla="*/ 0 w 62"/>
                <a:gd name="T5" fmla="*/ 2 h 4"/>
                <a:gd name="T6" fmla="*/ 2 w 62"/>
                <a:gd name="T7" fmla="*/ 0 h 4"/>
                <a:gd name="T8" fmla="*/ 60 w 62"/>
                <a:gd name="T9" fmla="*/ 0 h 4"/>
                <a:gd name="T10" fmla="*/ 62 w 62"/>
                <a:gd name="T11" fmla="*/ 2 h 4"/>
                <a:gd name="T12" fmla="*/ 60 w 6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">
                  <a:moveTo>
                    <a:pt x="6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0"/>
                    <a:pt x="62" y="1"/>
                    <a:pt x="62" y="2"/>
                  </a:cubicBezTo>
                  <a:cubicBezTo>
                    <a:pt x="62" y="3"/>
                    <a:pt x="61" y="4"/>
                    <a:pt x="6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1" name="Freeform 168"/>
            <p:cNvSpPr/>
            <p:nvPr/>
          </p:nvSpPr>
          <p:spPr bwMode="auto">
            <a:xfrm>
              <a:off x="7129463" y="2919095"/>
              <a:ext cx="93662" cy="22225"/>
            </a:xfrm>
            <a:custGeom>
              <a:avLst/>
              <a:gdLst>
                <a:gd name="T0" fmla="*/ 14 w 17"/>
                <a:gd name="T1" fmla="*/ 4 h 4"/>
                <a:gd name="T2" fmla="*/ 2 w 17"/>
                <a:gd name="T3" fmla="*/ 4 h 4"/>
                <a:gd name="T4" fmla="*/ 0 w 17"/>
                <a:gd name="T5" fmla="*/ 2 h 4"/>
                <a:gd name="T6" fmla="*/ 2 w 17"/>
                <a:gd name="T7" fmla="*/ 0 h 4"/>
                <a:gd name="T8" fmla="*/ 14 w 17"/>
                <a:gd name="T9" fmla="*/ 0 h 4"/>
                <a:gd name="T10" fmla="*/ 17 w 17"/>
                <a:gd name="T11" fmla="*/ 2 h 4"/>
                <a:gd name="T12" fmla="*/ 14 w 1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3"/>
                    <a:pt x="16" y="4"/>
                    <a:pt x="14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302" name="组合 301"/>
          <p:cNvGrpSpPr/>
          <p:nvPr/>
        </p:nvGrpSpPr>
        <p:grpSpPr>
          <a:xfrm>
            <a:off x="7602745" y="3531282"/>
            <a:ext cx="175457" cy="146777"/>
            <a:chOff x="3489325" y="3990658"/>
            <a:chExt cx="165100" cy="138113"/>
          </a:xfrm>
        </p:grpSpPr>
        <p:sp>
          <p:nvSpPr>
            <p:cNvPr id="303" name="Freeform 172"/>
            <p:cNvSpPr/>
            <p:nvPr/>
          </p:nvSpPr>
          <p:spPr bwMode="auto">
            <a:xfrm>
              <a:off x="3489325" y="3995420"/>
              <a:ext cx="60325" cy="133350"/>
            </a:xfrm>
            <a:custGeom>
              <a:avLst/>
              <a:gdLst>
                <a:gd name="T0" fmla="*/ 7 w 11"/>
                <a:gd name="T1" fmla="*/ 0 h 24"/>
                <a:gd name="T2" fmla="*/ 11 w 11"/>
                <a:gd name="T3" fmla="*/ 0 h 24"/>
                <a:gd name="T4" fmla="*/ 11 w 11"/>
                <a:gd name="T5" fmla="*/ 15 h 24"/>
                <a:gd name="T6" fmla="*/ 3 w 11"/>
                <a:gd name="T7" fmla="*/ 24 h 24"/>
                <a:gd name="T8" fmla="*/ 0 w 11"/>
                <a:gd name="T9" fmla="*/ 23 h 24"/>
                <a:gd name="T10" fmla="*/ 0 w 11"/>
                <a:gd name="T11" fmla="*/ 20 h 24"/>
                <a:gd name="T12" fmla="*/ 3 w 11"/>
                <a:gd name="T13" fmla="*/ 20 h 24"/>
                <a:gd name="T14" fmla="*/ 7 w 11"/>
                <a:gd name="T15" fmla="*/ 15 h 24"/>
                <a:gd name="T16" fmla="*/ 7 w 1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4">
                  <a:moveTo>
                    <a:pt x="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22"/>
                    <a:pt x="8" y="24"/>
                    <a:pt x="3" y="24"/>
                  </a:cubicBezTo>
                  <a:cubicBezTo>
                    <a:pt x="2" y="24"/>
                    <a:pt x="1" y="24"/>
                    <a:pt x="0" y="2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5" y="20"/>
                    <a:pt x="7" y="19"/>
                    <a:pt x="7" y="15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4" name="Freeform 173"/>
            <p:cNvSpPr/>
            <p:nvPr/>
          </p:nvSpPr>
          <p:spPr bwMode="auto">
            <a:xfrm>
              <a:off x="3571875" y="3990658"/>
              <a:ext cx="82550" cy="138113"/>
            </a:xfrm>
            <a:custGeom>
              <a:avLst/>
              <a:gdLst>
                <a:gd name="T0" fmla="*/ 1 w 15"/>
                <a:gd name="T1" fmla="*/ 20 h 25"/>
                <a:gd name="T2" fmla="*/ 7 w 15"/>
                <a:gd name="T3" fmla="*/ 21 h 25"/>
                <a:gd name="T4" fmla="*/ 11 w 15"/>
                <a:gd name="T5" fmla="*/ 18 h 25"/>
                <a:gd name="T6" fmla="*/ 7 w 15"/>
                <a:gd name="T7" fmla="*/ 14 h 25"/>
                <a:gd name="T8" fmla="*/ 0 w 15"/>
                <a:gd name="T9" fmla="*/ 7 h 25"/>
                <a:gd name="T10" fmla="*/ 9 w 15"/>
                <a:gd name="T11" fmla="*/ 0 h 25"/>
                <a:gd name="T12" fmla="*/ 14 w 15"/>
                <a:gd name="T13" fmla="*/ 2 h 25"/>
                <a:gd name="T14" fmla="*/ 13 w 15"/>
                <a:gd name="T15" fmla="*/ 5 h 25"/>
                <a:gd name="T16" fmla="*/ 9 w 15"/>
                <a:gd name="T17" fmla="*/ 4 h 25"/>
                <a:gd name="T18" fmla="*/ 5 w 15"/>
                <a:gd name="T19" fmla="*/ 7 h 25"/>
                <a:gd name="T20" fmla="*/ 9 w 15"/>
                <a:gd name="T21" fmla="*/ 11 h 25"/>
                <a:gd name="T22" fmla="*/ 15 w 15"/>
                <a:gd name="T23" fmla="*/ 18 h 25"/>
                <a:gd name="T24" fmla="*/ 6 w 15"/>
                <a:gd name="T25" fmla="*/ 25 h 25"/>
                <a:gd name="T26" fmla="*/ 0 w 15"/>
                <a:gd name="T27" fmla="*/ 23 h 25"/>
                <a:gd name="T28" fmla="*/ 1 w 15"/>
                <a:gd name="T2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>
                  <a:moveTo>
                    <a:pt x="1" y="20"/>
                  </a:moveTo>
                  <a:cubicBezTo>
                    <a:pt x="2" y="21"/>
                    <a:pt x="4" y="21"/>
                    <a:pt x="7" y="21"/>
                  </a:cubicBezTo>
                  <a:cubicBezTo>
                    <a:pt x="9" y="21"/>
                    <a:pt x="11" y="20"/>
                    <a:pt x="11" y="18"/>
                  </a:cubicBezTo>
                  <a:cubicBezTo>
                    <a:pt x="11" y="16"/>
                    <a:pt x="10" y="15"/>
                    <a:pt x="7" y="14"/>
                  </a:cubicBezTo>
                  <a:cubicBezTo>
                    <a:pt x="3" y="13"/>
                    <a:pt x="0" y="11"/>
                    <a:pt x="0" y="7"/>
                  </a:cubicBezTo>
                  <a:cubicBezTo>
                    <a:pt x="0" y="3"/>
                    <a:pt x="3" y="0"/>
                    <a:pt x="9" y="0"/>
                  </a:cubicBezTo>
                  <a:cubicBezTo>
                    <a:pt x="11" y="0"/>
                    <a:pt x="13" y="1"/>
                    <a:pt x="14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6" y="4"/>
                    <a:pt x="5" y="5"/>
                    <a:pt x="5" y="7"/>
                  </a:cubicBezTo>
                  <a:cubicBezTo>
                    <a:pt x="5" y="9"/>
                    <a:pt x="6" y="10"/>
                    <a:pt x="9" y="11"/>
                  </a:cubicBezTo>
                  <a:cubicBezTo>
                    <a:pt x="13" y="12"/>
                    <a:pt x="15" y="14"/>
                    <a:pt x="15" y="18"/>
                  </a:cubicBezTo>
                  <a:cubicBezTo>
                    <a:pt x="15" y="22"/>
                    <a:pt x="12" y="25"/>
                    <a:pt x="6" y="25"/>
                  </a:cubicBezTo>
                  <a:cubicBezTo>
                    <a:pt x="4" y="25"/>
                    <a:pt x="1" y="24"/>
                    <a:pt x="0" y="23"/>
                  </a:cubicBezTo>
                  <a:lnTo>
                    <a:pt x="1" y="2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305" name="组合 304"/>
          <p:cNvGrpSpPr/>
          <p:nvPr/>
        </p:nvGrpSpPr>
        <p:grpSpPr>
          <a:xfrm>
            <a:off x="9041053" y="2698119"/>
            <a:ext cx="1359795" cy="433583"/>
            <a:chOff x="5237163" y="2892108"/>
            <a:chExt cx="1279525" cy="407988"/>
          </a:xfrm>
        </p:grpSpPr>
        <p:sp>
          <p:nvSpPr>
            <p:cNvPr id="306" name="Freeform 188"/>
            <p:cNvSpPr/>
            <p:nvPr/>
          </p:nvSpPr>
          <p:spPr bwMode="auto">
            <a:xfrm>
              <a:off x="5248275" y="2903220"/>
              <a:ext cx="1257300" cy="385763"/>
            </a:xfrm>
            <a:custGeom>
              <a:avLst/>
              <a:gdLst>
                <a:gd name="T0" fmla="*/ 228 w 228"/>
                <a:gd name="T1" fmla="*/ 58 h 70"/>
                <a:gd name="T2" fmla="*/ 217 w 228"/>
                <a:gd name="T3" fmla="*/ 70 h 70"/>
                <a:gd name="T4" fmla="*/ 12 w 228"/>
                <a:gd name="T5" fmla="*/ 70 h 70"/>
                <a:gd name="T6" fmla="*/ 0 w 228"/>
                <a:gd name="T7" fmla="*/ 58 h 70"/>
                <a:gd name="T8" fmla="*/ 0 w 228"/>
                <a:gd name="T9" fmla="*/ 12 h 70"/>
                <a:gd name="T10" fmla="*/ 12 w 228"/>
                <a:gd name="T11" fmla="*/ 0 h 70"/>
                <a:gd name="T12" fmla="*/ 217 w 228"/>
                <a:gd name="T13" fmla="*/ 0 h 70"/>
                <a:gd name="T14" fmla="*/ 228 w 228"/>
                <a:gd name="T15" fmla="*/ 12 h 70"/>
                <a:gd name="T16" fmla="*/ 228 w 228"/>
                <a:gd name="T17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70">
                  <a:moveTo>
                    <a:pt x="228" y="58"/>
                  </a:moveTo>
                  <a:cubicBezTo>
                    <a:pt x="228" y="65"/>
                    <a:pt x="223" y="70"/>
                    <a:pt x="217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5" y="70"/>
                    <a:pt x="0" y="65"/>
                    <a:pt x="0" y="5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5"/>
                    <a:pt x="228" y="12"/>
                  </a:cubicBezTo>
                  <a:lnTo>
                    <a:pt x="22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7" name="Freeform 189"/>
            <p:cNvSpPr>
              <a:spLocks noEditPoints="1"/>
            </p:cNvSpPr>
            <p:nvPr/>
          </p:nvSpPr>
          <p:spPr bwMode="auto">
            <a:xfrm>
              <a:off x="5237163" y="2892108"/>
              <a:ext cx="1279525" cy="407988"/>
            </a:xfrm>
            <a:custGeom>
              <a:avLst/>
              <a:gdLst>
                <a:gd name="T0" fmla="*/ 219 w 232"/>
                <a:gd name="T1" fmla="*/ 74 h 74"/>
                <a:gd name="T2" fmla="*/ 14 w 232"/>
                <a:gd name="T3" fmla="*/ 74 h 74"/>
                <a:gd name="T4" fmla="*/ 0 w 232"/>
                <a:gd name="T5" fmla="*/ 60 h 74"/>
                <a:gd name="T6" fmla="*/ 0 w 232"/>
                <a:gd name="T7" fmla="*/ 14 h 74"/>
                <a:gd name="T8" fmla="*/ 14 w 232"/>
                <a:gd name="T9" fmla="*/ 0 h 74"/>
                <a:gd name="T10" fmla="*/ 219 w 232"/>
                <a:gd name="T11" fmla="*/ 0 h 74"/>
                <a:gd name="T12" fmla="*/ 232 w 232"/>
                <a:gd name="T13" fmla="*/ 14 h 74"/>
                <a:gd name="T14" fmla="*/ 232 w 232"/>
                <a:gd name="T15" fmla="*/ 60 h 74"/>
                <a:gd name="T16" fmla="*/ 219 w 232"/>
                <a:gd name="T17" fmla="*/ 74 h 74"/>
                <a:gd name="T18" fmla="*/ 14 w 232"/>
                <a:gd name="T19" fmla="*/ 4 h 74"/>
                <a:gd name="T20" fmla="*/ 4 w 232"/>
                <a:gd name="T21" fmla="*/ 14 h 74"/>
                <a:gd name="T22" fmla="*/ 4 w 232"/>
                <a:gd name="T23" fmla="*/ 60 h 74"/>
                <a:gd name="T24" fmla="*/ 14 w 232"/>
                <a:gd name="T25" fmla="*/ 70 h 74"/>
                <a:gd name="T26" fmla="*/ 219 w 232"/>
                <a:gd name="T27" fmla="*/ 70 h 74"/>
                <a:gd name="T28" fmla="*/ 229 w 232"/>
                <a:gd name="T29" fmla="*/ 60 h 74"/>
                <a:gd name="T30" fmla="*/ 229 w 232"/>
                <a:gd name="T31" fmla="*/ 14 h 74"/>
                <a:gd name="T32" fmla="*/ 219 w 232"/>
                <a:gd name="T33" fmla="*/ 4 h 74"/>
                <a:gd name="T34" fmla="*/ 14 w 232"/>
                <a:gd name="T35" fmla="*/ 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74">
                  <a:moveTo>
                    <a:pt x="219" y="74"/>
                  </a:moveTo>
                  <a:cubicBezTo>
                    <a:pt x="14" y="74"/>
                    <a:pt x="14" y="74"/>
                    <a:pt x="14" y="74"/>
                  </a:cubicBezTo>
                  <a:cubicBezTo>
                    <a:pt x="6" y="74"/>
                    <a:pt x="0" y="68"/>
                    <a:pt x="0" y="6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6"/>
                    <a:pt x="232" y="14"/>
                  </a:cubicBezTo>
                  <a:cubicBezTo>
                    <a:pt x="232" y="60"/>
                    <a:pt x="232" y="60"/>
                    <a:pt x="232" y="60"/>
                  </a:cubicBezTo>
                  <a:cubicBezTo>
                    <a:pt x="232" y="68"/>
                    <a:pt x="226" y="74"/>
                    <a:pt x="219" y="74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6"/>
                    <a:pt x="8" y="70"/>
                    <a:pt x="14" y="70"/>
                  </a:cubicBezTo>
                  <a:cubicBezTo>
                    <a:pt x="219" y="70"/>
                    <a:pt x="219" y="70"/>
                    <a:pt x="219" y="70"/>
                  </a:cubicBezTo>
                  <a:cubicBezTo>
                    <a:pt x="224" y="70"/>
                    <a:pt x="229" y="66"/>
                    <a:pt x="229" y="60"/>
                  </a:cubicBezTo>
                  <a:cubicBezTo>
                    <a:pt x="229" y="14"/>
                    <a:pt x="229" y="14"/>
                    <a:pt x="229" y="14"/>
                  </a:cubicBezTo>
                  <a:cubicBezTo>
                    <a:pt x="229" y="8"/>
                    <a:pt x="224" y="4"/>
                    <a:pt x="219" y="4"/>
                  </a:cubicBezTo>
                  <a:lnTo>
                    <a:pt x="14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8" name="Freeform 190"/>
            <p:cNvSpPr/>
            <p:nvPr/>
          </p:nvSpPr>
          <p:spPr bwMode="auto">
            <a:xfrm>
              <a:off x="5667375" y="2947670"/>
              <a:ext cx="369887" cy="15875"/>
            </a:xfrm>
            <a:custGeom>
              <a:avLst/>
              <a:gdLst>
                <a:gd name="T0" fmla="*/ 66 w 67"/>
                <a:gd name="T1" fmla="*/ 3 h 3"/>
                <a:gd name="T2" fmla="*/ 1 w 67"/>
                <a:gd name="T3" fmla="*/ 3 h 3"/>
                <a:gd name="T4" fmla="*/ 0 w 67"/>
                <a:gd name="T5" fmla="*/ 2 h 3"/>
                <a:gd name="T6" fmla="*/ 1 w 67"/>
                <a:gd name="T7" fmla="*/ 0 h 3"/>
                <a:gd name="T8" fmla="*/ 66 w 67"/>
                <a:gd name="T9" fmla="*/ 0 h 3"/>
                <a:gd name="T10" fmla="*/ 67 w 67"/>
                <a:gd name="T11" fmla="*/ 2 h 3"/>
                <a:gd name="T12" fmla="*/ 66 w 67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">
                  <a:moveTo>
                    <a:pt x="66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7" y="1"/>
                    <a:pt x="67" y="2"/>
                  </a:cubicBezTo>
                  <a:cubicBezTo>
                    <a:pt x="67" y="3"/>
                    <a:pt x="67" y="3"/>
                    <a:pt x="66" y="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9" name="Freeform 191"/>
            <p:cNvSpPr/>
            <p:nvPr/>
          </p:nvSpPr>
          <p:spPr bwMode="auto">
            <a:xfrm>
              <a:off x="5292725" y="2947670"/>
              <a:ext cx="307975" cy="209550"/>
            </a:xfrm>
            <a:custGeom>
              <a:avLst/>
              <a:gdLst>
                <a:gd name="T0" fmla="*/ 2 w 56"/>
                <a:gd name="T1" fmla="*/ 38 h 38"/>
                <a:gd name="T2" fmla="*/ 0 w 56"/>
                <a:gd name="T3" fmla="*/ 37 h 38"/>
                <a:gd name="T4" fmla="*/ 0 w 56"/>
                <a:gd name="T5" fmla="*/ 13 h 38"/>
                <a:gd name="T6" fmla="*/ 14 w 56"/>
                <a:gd name="T7" fmla="*/ 0 h 38"/>
                <a:gd name="T8" fmla="*/ 55 w 56"/>
                <a:gd name="T9" fmla="*/ 0 h 38"/>
                <a:gd name="T10" fmla="*/ 56 w 56"/>
                <a:gd name="T11" fmla="*/ 2 h 38"/>
                <a:gd name="T12" fmla="*/ 55 w 56"/>
                <a:gd name="T13" fmla="*/ 3 h 38"/>
                <a:gd name="T14" fmla="*/ 14 w 56"/>
                <a:gd name="T15" fmla="*/ 3 h 38"/>
                <a:gd name="T16" fmla="*/ 4 w 56"/>
                <a:gd name="T17" fmla="*/ 13 h 38"/>
                <a:gd name="T18" fmla="*/ 4 w 56"/>
                <a:gd name="T19" fmla="*/ 37 h 38"/>
                <a:gd name="T20" fmla="*/ 2 w 56"/>
                <a:gd name="T2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38">
                  <a:moveTo>
                    <a:pt x="2" y="38"/>
                  </a:moveTo>
                  <a:cubicBezTo>
                    <a:pt x="1" y="38"/>
                    <a:pt x="0" y="38"/>
                    <a:pt x="0" y="3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6" y="1"/>
                    <a:pt x="56" y="2"/>
                  </a:cubicBezTo>
                  <a:cubicBezTo>
                    <a:pt x="56" y="3"/>
                    <a:pt x="56" y="3"/>
                    <a:pt x="5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8" y="3"/>
                    <a:pt x="4" y="8"/>
                    <a:pt x="4" y="1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3" y="38"/>
                    <a:pt x="2" y="3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0" name="Freeform 192"/>
            <p:cNvSpPr/>
            <p:nvPr/>
          </p:nvSpPr>
          <p:spPr bwMode="auto">
            <a:xfrm>
              <a:off x="5711825" y="3057208"/>
              <a:ext cx="109537" cy="122238"/>
            </a:xfrm>
            <a:custGeom>
              <a:avLst/>
              <a:gdLst>
                <a:gd name="T0" fmla="*/ 0 w 69"/>
                <a:gd name="T1" fmla="*/ 32 h 77"/>
                <a:gd name="T2" fmla="*/ 69 w 69"/>
                <a:gd name="T3" fmla="*/ 0 h 77"/>
                <a:gd name="T4" fmla="*/ 69 w 69"/>
                <a:gd name="T5" fmla="*/ 11 h 77"/>
                <a:gd name="T6" fmla="*/ 14 w 69"/>
                <a:gd name="T7" fmla="*/ 38 h 77"/>
                <a:gd name="T8" fmla="*/ 14 w 69"/>
                <a:gd name="T9" fmla="*/ 38 h 77"/>
                <a:gd name="T10" fmla="*/ 69 w 69"/>
                <a:gd name="T11" fmla="*/ 63 h 77"/>
                <a:gd name="T12" fmla="*/ 69 w 69"/>
                <a:gd name="T13" fmla="*/ 77 h 77"/>
                <a:gd name="T14" fmla="*/ 0 w 69"/>
                <a:gd name="T15" fmla="*/ 42 h 77"/>
                <a:gd name="T16" fmla="*/ 0 w 69"/>
                <a:gd name="T17" fmla="*/ 3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7">
                  <a:moveTo>
                    <a:pt x="0" y="32"/>
                  </a:moveTo>
                  <a:lnTo>
                    <a:pt x="69" y="0"/>
                  </a:lnTo>
                  <a:lnTo>
                    <a:pt x="69" y="11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69" y="63"/>
                  </a:lnTo>
                  <a:lnTo>
                    <a:pt x="69" y="77"/>
                  </a:lnTo>
                  <a:lnTo>
                    <a:pt x="0" y="4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1" name="Freeform 193"/>
            <p:cNvSpPr/>
            <p:nvPr/>
          </p:nvSpPr>
          <p:spPr bwMode="auto">
            <a:xfrm>
              <a:off x="5838825" y="3019108"/>
              <a:ext cx="76200" cy="171450"/>
            </a:xfrm>
            <a:custGeom>
              <a:avLst/>
              <a:gdLst>
                <a:gd name="T0" fmla="*/ 0 w 48"/>
                <a:gd name="T1" fmla="*/ 108 h 108"/>
                <a:gd name="T2" fmla="*/ 38 w 48"/>
                <a:gd name="T3" fmla="*/ 0 h 108"/>
                <a:gd name="T4" fmla="*/ 48 w 48"/>
                <a:gd name="T5" fmla="*/ 0 h 108"/>
                <a:gd name="T6" fmla="*/ 14 w 48"/>
                <a:gd name="T7" fmla="*/ 108 h 108"/>
                <a:gd name="T8" fmla="*/ 0 w 4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08">
                  <a:moveTo>
                    <a:pt x="0" y="108"/>
                  </a:moveTo>
                  <a:lnTo>
                    <a:pt x="38" y="0"/>
                  </a:lnTo>
                  <a:lnTo>
                    <a:pt x="48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2" name="Freeform 194"/>
            <p:cNvSpPr/>
            <p:nvPr/>
          </p:nvSpPr>
          <p:spPr bwMode="auto">
            <a:xfrm>
              <a:off x="5932488" y="3057208"/>
              <a:ext cx="109537" cy="122238"/>
            </a:xfrm>
            <a:custGeom>
              <a:avLst/>
              <a:gdLst>
                <a:gd name="T0" fmla="*/ 69 w 69"/>
                <a:gd name="T1" fmla="*/ 45 h 77"/>
                <a:gd name="T2" fmla="*/ 0 w 69"/>
                <a:gd name="T3" fmla="*/ 77 h 77"/>
                <a:gd name="T4" fmla="*/ 0 w 69"/>
                <a:gd name="T5" fmla="*/ 63 h 77"/>
                <a:gd name="T6" fmla="*/ 55 w 69"/>
                <a:gd name="T7" fmla="*/ 38 h 77"/>
                <a:gd name="T8" fmla="*/ 55 w 69"/>
                <a:gd name="T9" fmla="*/ 38 h 77"/>
                <a:gd name="T10" fmla="*/ 0 w 69"/>
                <a:gd name="T11" fmla="*/ 11 h 77"/>
                <a:gd name="T12" fmla="*/ 0 w 69"/>
                <a:gd name="T13" fmla="*/ 0 h 77"/>
                <a:gd name="T14" fmla="*/ 69 w 69"/>
                <a:gd name="T15" fmla="*/ 32 h 77"/>
                <a:gd name="T16" fmla="*/ 69 w 69"/>
                <a:gd name="T17" fmla="*/ 4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7">
                  <a:moveTo>
                    <a:pt x="69" y="45"/>
                  </a:moveTo>
                  <a:lnTo>
                    <a:pt x="0" y="77"/>
                  </a:lnTo>
                  <a:lnTo>
                    <a:pt x="0" y="63"/>
                  </a:lnTo>
                  <a:lnTo>
                    <a:pt x="55" y="38"/>
                  </a:lnTo>
                  <a:lnTo>
                    <a:pt x="55" y="38"/>
                  </a:lnTo>
                  <a:lnTo>
                    <a:pt x="0" y="11"/>
                  </a:lnTo>
                  <a:lnTo>
                    <a:pt x="0" y="0"/>
                  </a:lnTo>
                  <a:lnTo>
                    <a:pt x="69" y="32"/>
                  </a:lnTo>
                  <a:lnTo>
                    <a:pt x="69" y="45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313" name="组合 312"/>
          <p:cNvGrpSpPr/>
          <p:nvPr/>
        </p:nvGrpSpPr>
        <p:grpSpPr>
          <a:xfrm>
            <a:off x="841877" y="693774"/>
            <a:ext cx="894779" cy="751615"/>
            <a:chOff x="3913188" y="1577658"/>
            <a:chExt cx="1031875" cy="866775"/>
          </a:xfrm>
        </p:grpSpPr>
        <p:sp>
          <p:nvSpPr>
            <p:cNvPr id="314" name="Freeform 99"/>
            <p:cNvSpPr>
              <a:spLocks noEditPoints="1"/>
            </p:cNvSpPr>
            <p:nvPr/>
          </p:nvSpPr>
          <p:spPr bwMode="auto">
            <a:xfrm>
              <a:off x="4327525" y="1820545"/>
              <a:ext cx="606425" cy="612775"/>
            </a:xfrm>
            <a:custGeom>
              <a:avLst/>
              <a:gdLst>
                <a:gd name="T0" fmla="*/ 104 w 110"/>
                <a:gd name="T1" fmla="*/ 46 h 111"/>
                <a:gd name="T2" fmla="*/ 96 w 110"/>
                <a:gd name="T3" fmla="*/ 46 h 111"/>
                <a:gd name="T4" fmla="*/ 90 w 110"/>
                <a:gd name="T5" fmla="*/ 34 h 111"/>
                <a:gd name="T6" fmla="*/ 97 w 110"/>
                <a:gd name="T7" fmla="*/ 27 h 111"/>
                <a:gd name="T8" fmla="*/ 97 w 110"/>
                <a:gd name="T9" fmla="*/ 19 h 111"/>
                <a:gd name="T10" fmla="*/ 92 w 110"/>
                <a:gd name="T11" fmla="*/ 14 h 111"/>
                <a:gd name="T12" fmla="*/ 84 w 110"/>
                <a:gd name="T13" fmla="*/ 14 h 111"/>
                <a:gd name="T14" fmla="*/ 77 w 110"/>
                <a:gd name="T15" fmla="*/ 21 h 111"/>
                <a:gd name="T16" fmla="*/ 64 w 110"/>
                <a:gd name="T17" fmla="*/ 15 h 111"/>
                <a:gd name="T18" fmla="*/ 64 w 110"/>
                <a:gd name="T19" fmla="*/ 6 h 111"/>
                <a:gd name="T20" fmla="*/ 58 w 110"/>
                <a:gd name="T21" fmla="*/ 0 h 111"/>
                <a:gd name="T22" fmla="*/ 52 w 110"/>
                <a:gd name="T23" fmla="*/ 0 h 111"/>
                <a:gd name="T24" fmla="*/ 46 w 110"/>
                <a:gd name="T25" fmla="*/ 6 h 111"/>
                <a:gd name="T26" fmla="*/ 46 w 110"/>
                <a:gd name="T27" fmla="*/ 15 h 111"/>
                <a:gd name="T28" fmla="*/ 33 w 110"/>
                <a:gd name="T29" fmla="*/ 20 h 111"/>
                <a:gd name="T30" fmla="*/ 27 w 110"/>
                <a:gd name="T31" fmla="*/ 14 h 111"/>
                <a:gd name="T32" fmla="*/ 19 w 110"/>
                <a:gd name="T33" fmla="*/ 14 h 111"/>
                <a:gd name="T34" fmla="*/ 14 w 110"/>
                <a:gd name="T35" fmla="*/ 19 h 111"/>
                <a:gd name="T36" fmla="*/ 14 w 110"/>
                <a:gd name="T37" fmla="*/ 27 h 111"/>
                <a:gd name="T38" fmla="*/ 20 w 110"/>
                <a:gd name="T39" fmla="*/ 33 h 111"/>
                <a:gd name="T40" fmla="*/ 15 w 110"/>
                <a:gd name="T41" fmla="*/ 46 h 111"/>
                <a:gd name="T42" fmla="*/ 6 w 110"/>
                <a:gd name="T43" fmla="*/ 46 h 111"/>
                <a:gd name="T44" fmla="*/ 0 w 110"/>
                <a:gd name="T45" fmla="*/ 52 h 111"/>
                <a:gd name="T46" fmla="*/ 0 w 110"/>
                <a:gd name="T47" fmla="*/ 59 h 111"/>
                <a:gd name="T48" fmla="*/ 6 w 110"/>
                <a:gd name="T49" fmla="*/ 65 h 111"/>
                <a:gd name="T50" fmla="*/ 15 w 110"/>
                <a:gd name="T51" fmla="*/ 65 h 111"/>
                <a:gd name="T52" fmla="*/ 20 w 110"/>
                <a:gd name="T53" fmla="*/ 78 h 111"/>
                <a:gd name="T54" fmla="*/ 14 w 110"/>
                <a:gd name="T55" fmla="*/ 84 h 111"/>
                <a:gd name="T56" fmla="*/ 14 w 110"/>
                <a:gd name="T57" fmla="*/ 92 h 111"/>
                <a:gd name="T58" fmla="*/ 18 w 110"/>
                <a:gd name="T59" fmla="*/ 97 h 111"/>
                <a:gd name="T60" fmla="*/ 26 w 110"/>
                <a:gd name="T61" fmla="*/ 97 h 111"/>
                <a:gd name="T62" fmla="*/ 33 w 110"/>
                <a:gd name="T63" fmla="*/ 91 h 111"/>
                <a:gd name="T64" fmla="*/ 46 w 110"/>
                <a:gd name="T65" fmla="*/ 96 h 111"/>
                <a:gd name="T66" fmla="*/ 46 w 110"/>
                <a:gd name="T67" fmla="*/ 105 h 111"/>
                <a:gd name="T68" fmla="*/ 52 w 110"/>
                <a:gd name="T69" fmla="*/ 111 h 111"/>
                <a:gd name="T70" fmla="*/ 58 w 110"/>
                <a:gd name="T71" fmla="*/ 111 h 111"/>
                <a:gd name="T72" fmla="*/ 64 w 110"/>
                <a:gd name="T73" fmla="*/ 105 h 111"/>
                <a:gd name="T74" fmla="*/ 64 w 110"/>
                <a:gd name="T75" fmla="*/ 96 h 111"/>
                <a:gd name="T76" fmla="*/ 77 w 110"/>
                <a:gd name="T77" fmla="*/ 91 h 111"/>
                <a:gd name="T78" fmla="*/ 83 w 110"/>
                <a:gd name="T79" fmla="*/ 97 h 111"/>
                <a:gd name="T80" fmla="*/ 92 w 110"/>
                <a:gd name="T81" fmla="*/ 97 h 111"/>
                <a:gd name="T82" fmla="*/ 96 w 110"/>
                <a:gd name="T83" fmla="*/ 92 h 111"/>
                <a:gd name="T84" fmla="*/ 96 w 110"/>
                <a:gd name="T85" fmla="*/ 84 h 111"/>
                <a:gd name="T86" fmla="*/ 90 w 110"/>
                <a:gd name="T87" fmla="*/ 78 h 111"/>
                <a:gd name="T88" fmla="*/ 95 w 110"/>
                <a:gd name="T89" fmla="*/ 65 h 111"/>
                <a:gd name="T90" fmla="*/ 104 w 110"/>
                <a:gd name="T91" fmla="*/ 65 h 111"/>
                <a:gd name="T92" fmla="*/ 110 w 110"/>
                <a:gd name="T93" fmla="*/ 59 h 111"/>
                <a:gd name="T94" fmla="*/ 110 w 110"/>
                <a:gd name="T95" fmla="*/ 52 h 111"/>
                <a:gd name="T96" fmla="*/ 104 w 110"/>
                <a:gd name="T97" fmla="*/ 46 h 111"/>
                <a:gd name="T98" fmla="*/ 55 w 110"/>
                <a:gd name="T99" fmla="*/ 74 h 111"/>
                <a:gd name="T100" fmla="*/ 37 w 110"/>
                <a:gd name="T101" fmla="*/ 56 h 111"/>
                <a:gd name="T102" fmla="*/ 55 w 110"/>
                <a:gd name="T103" fmla="*/ 37 h 111"/>
                <a:gd name="T104" fmla="*/ 74 w 110"/>
                <a:gd name="T105" fmla="*/ 56 h 111"/>
                <a:gd name="T106" fmla="*/ 55 w 110"/>
                <a:gd name="T107" fmla="*/ 7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111">
                  <a:moveTo>
                    <a:pt x="104" y="46"/>
                  </a:moveTo>
                  <a:cubicBezTo>
                    <a:pt x="96" y="46"/>
                    <a:pt x="96" y="46"/>
                    <a:pt x="96" y="46"/>
                  </a:cubicBezTo>
                  <a:cubicBezTo>
                    <a:pt x="94" y="42"/>
                    <a:pt x="93" y="37"/>
                    <a:pt x="90" y="34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9" y="25"/>
                    <a:pt x="99" y="21"/>
                    <a:pt x="97" y="19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0" y="12"/>
                    <a:pt x="86" y="12"/>
                    <a:pt x="84" y="14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3" y="18"/>
                    <a:pt x="69" y="16"/>
                    <a:pt x="64" y="1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3"/>
                    <a:pt x="62" y="0"/>
                    <a:pt x="58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9" y="0"/>
                    <a:pt x="46" y="3"/>
                    <a:pt x="46" y="6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1" y="16"/>
                    <a:pt x="37" y="18"/>
                    <a:pt x="33" y="2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5" y="12"/>
                    <a:pt x="21" y="12"/>
                    <a:pt x="19" y="1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2" y="21"/>
                    <a:pt x="12" y="25"/>
                    <a:pt x="14" y="2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8" y="37"/>
                    <a:pt x="16" y="42"/>
                    <a:pt x="15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6"/>
                    <a:pt x="0" y="49"/>
                    <a:pt x="0" y="5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2" y="65"/>
                    <a:pt x="6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9"/>
                    <a:pt x="17" y="74"/>
                    <a:pt x="20" y="78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1" y="86"/>
                    <a:pt x="11" y="90"/>
                    <a:pt x="14" y="92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21" y="99"/>
                    <a:pt x="24" y="99"/>
                    <a:pt x="26" y="97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7" y="93"/>
                    <a:pt x="41" y="95"/>
                    <a:pt x="46" y="96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6" y="108"/>
                    <a:pt x="48" y="111"/>
                    <a:pt x="52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1" y="111"/>
                    <a:pt x="64" y="108"/>
                    <a:pt x="64" y="105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9" y="95"/>
                    <a:pt x="73" y="93"/>
                    <a:pt x="77" y="91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86" y="99"/>
                    <a:pt x="89" y="99"/>
                    <a:pt x="92" y="97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9" y="90"/>
                    <a:pt x="99" y="86"/>
                    <a:pt x="96" y="84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3" y="74"/>
                    <a:pt x="94" y="69"/>
                    <a:pt x="95" y="65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08" y="65"/>
                    <a:pt x="110" y="62"/>
                    <a:pt x="110" y="59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49"/>
                    <a:pt x="108" y="46"/>
                    <a:pt x="104" y="46"/>
                  </a:cubicBezTo>
                  <a:close/>
                  <a:moveTo>
                    <a:pt x="55" y="74"/>
                  </a:moveTo>
                  <a:cubicBezTo>
                    <a:pt x="45" y="74"/>
                    <a:pt x="37" y="66"/>
                    <a:pt x="37" y="56"/>
                  </a:cubicBezTo>
                  <a:cubicBezTo>
                    <a:pt x="37" y="45"/>
                    <a:pt x="45" y="37"/>
                    <a:pt x="55" y="37"/>
                  </a:cubicBezTo>
                  <a:cubicBezTo>
                    <a:pt x="65" y="37"/>
                    <a:pt x="74" y="45"/>
                    <a:pt x="74" y="56"/>
                  </a:cubicBezTo>
                  <a:cubicBezTo>
                    <a:pt x="74" y="66"/>
                    <a:pt x="65" y="74"/>
                    <a:pt x="55" y="7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5" name="Freeform 100"/>
            <p:cNvSpPr>
              <a:spLocks noEditPoints="1"/>
            </p:cNvSpPr>
            <p:nvPr/>
          </p:nvSpPr>
          <p:spPr bwMode="auto">
            <a:xfrm>
              <a:off x="3924300" y="1588770"/>
              <a:ext cx="485775" cy="485775"/>
            </a:xfrm>
            <a:custGeom>
              <a:avLst/>
              <a:gdLst>
                <a:gd name="T0" fmla="*/ 83 w 88"/>
                <a:gd name="T1" fmla="*/ 37 h 88"/>
                <a:gd name="T2" fmla="*/ 76 w 88"/>
                <a:gd name="T3" fmla="*/ 37 h 88"/>
                <a:gd name="T4" fmla="*/ 72 w 88"/>
                <a:gd name="T5" fmla="*/ 26 h 88"/>
                <a:gd name="T6" fmla="*/ 77 w 88"/>
                <a:gd name="T7" fmla="*/ 21 h 88"/>
                <a:gd name="T8" fmla="*/ 77 w 88"/>
                <a:gd name="T9" fmla="*/ 15 h 88"/>
                <a:gd name="T10" fmla="*/ 73 w 88"/>
                <a:gd name="T11" fmla="*/ 11 h 88"/>
                <a:gd name="T12" fmla="*/ 67 w 88"/>
                <a:gd name="T13" fmla="*/ 11 h 88"/>
                <a:gd name="T14" fmla="*/ 61 w 88"/>
                <a:gd name="T15" fmla="*/ 16 h 88"/>
                <a:gd name="T16" fmla="*/ 51 w 88"/>
                <a:gd name="T17" fmla="*/ 12 h 88"/>
                <a:gd name="T18" fmla="*/ 51 w 88"/>
                <a:gd name="T19" fmla="*/ 5 h 88"/>
                <a:gd name="T20" fmla="*/ 46 w 88"/>
                <a:gd name="T21" fmla="*/ 0 h 88"/>
                <a:gd name="T22" fmla="*/ 41 w 88"/>
                <a:gd name="T23" fmla="*/ 0 h 88"/>
                <a:gd name="T24" fmla="*/ 36 w 88"/>
                <a:gd name="T25" fmla="*/ 5 h 88"/>
                <a:gd name="T26" fmla="*/ 36 w 88"/>
                <a:gd name="T27" fmla="*/ 12 h 88"/>
                <a:gd name="T28" fmla="*/ 26 w 88"/>
                <a:gd name="T29" fmla="*/ 16 h 88"/>
                <a:gd name="T30" fmla="*/ 21 w 88"/>
                <a:gd name="T31" fmla="*/ 11 h 88"/>
                <a:gd name="T32" fmla="*/ 15 w 88"/>
                <a:gd name="T33" fmla="*/ 11 h 88"/>
                <a:gd name="T34" fmla="*/ 11 w 88"/>
                <a:gd name="T35" fmla="*/ 15 h 88"/>
                <a:gd name="T36" fmla="*/ 11 w 88"/>
                <a:gd name="T37" fmla="*/ 21 h 88"/>
                <a:gd name="T38" fmla="*/ 16 w 88"/>
                <a:gd name="T39" fmla="*/ 26 h 88"/>
                <a:gd name="T40" fmla="*/ 11 w 88"/>
                <a:gd name="T41" fmla="*/ 37 h 88"/>
                <a:gd name="T42" fmla="*/ 4 w 88"/>
                <a:gd name="T43" fmla="*/ 37 h 88"/>
                <a:gd name="T44" fmla="*/ 0 w 88"/>
                <a:gd name="T45" fmla="*/ 41 h 88"/>
                <a:gd name="T46" fmla="*/ 0 w 88"/>
                <a:gd name="T47" fmla="*/ 47 h 88"/>
                <a:gd name="T48" fmla="*/ 4 w 88"/>
                <a:gd name="T49" fmla="*/ 51 h 88"/>
                <a:gd name="T50" fmla="*/ 11 w 88"/>
                <a:gd name="T51" fmla="*/ 51 h 88"/>
                <a:gd name="T52" fmla="*/ 16 w 88"/>
                <a:gd name="T53" fmla="*/ 62 h 88"/>
                <a:gd name="T54" fmla="*/ 11 w 88"/>
                <a:gd name="T55" fmla="*/ 67 h 88"/>
                <a:gd name="T56" fmla="*/ 11 w 88"/>
                <a:gd name="T57" fmla="*/ 73 h 88"/>
                <a:gd name="T58" fmla="*/ 14 w 88"/>
                <a:gd name="T59" fmla="*/ 77 h 88"/>
                <a:gd name="T60" fmla="*/ 21 w 88"/>
                <a:gd name="T61" fmla="*/ 77 h 88"/>
                <a:gd name="T62" fmla="*/ 26 w 88"/>
                <a:gd name="T63" fmla="*/ 72 h 88"/>
                <a:gd name="T64" fmla="*/ 36 w 88"/>
                <a:gd name="T65" fmla="*/ 76 h 88"/>
                <a:gd name="T66" fmla="*/ 36 w 88"/>
                <a:gd name="T67" fmla="*/ 84 h 88"/>
                <a:gd name="T68" fmla="*/ 41 w 88"/>
                <a:gd name="T69" fmla="*/ 88 h 88"/>
                <a:gd name="T70" fmla="*/ 46 w 88"/>
                <a:gd name="T71" fmla="*/ 88 h 88"/>
                <a:gd name="T72" fmla="*/ 51 w 88"/>
                <a:gd name="T73" fmla="*/ 84 h 88"/>
                <a:gd name="T74" fmla="*/ 51 w 88"/>
                <a:gd name="T75" fmla="*/ 76 h 88"/>
                <a:gd name="T76" fmla="*/ 61 w 88"/>
                <a:gd name="T77" fmla="*/ 72 h 88"/>
                <a:gd name="T78" fmla="*/ 66 w 88"/>
                <a:gd name="T79" fmla="*/ 77 h 88"/>
                <a:gd name="T80" fmla="*/ 73 w 88"/>
                <a:gd name="T81" fmla="*/ 77 h 88"/>
                <a:gd name="T82" fmla="*/ 77 w 88"/>
                <a:gd name="T83" fmla="*/ 73 h 88"/>
                <a:gd name="T84" fmla="*/ 77 w 88"/>
                <a:gd name="T85" fmla="*/ 67 h 88"/>
                <a:gd name="T86" fmla="*/ 72 w 88"/>
                <a:gd name="T87" fmla="*/ 62 h 88"/>
                <a:gd name="T88" fmla="*/ 76 w 88"/>
                <a:gd name="T89" fmla="*/ 51 h 88"/>
                <a:gd name="T90" fmla="*/ 83 w 88"/>
                <a:gd name="T91" fmla="*/ 51 h 88"/>
                <a:gd name="T92" fmla="*/ 88 w 88"/>
                <a:gd name="T93" fmla="*/ 47 h 88"/>
                <a:gd name="T94" fmla="*/ 88 w 88"/>
                <a:gd name="T95" fmla="*/ 41 h 88"/>
                <a:gd name="T96" fmla="*/ 83 w 88"/>
                <a:gd name="T97" fmla="*/ 37 h 88"/>
                <a:gd name="T98" fmla="*/ 44 w 88"/>
                <a:gd name="T99" fmla="*/ 59 h 88"/>
                <a:gd name="T100" fmla="*/ 29 w 88"/>
                <a:gd name="T101" fmla="*/ 44 h 88"/>
                <a:gd name="T102" fmla="*/ 44 w 88"/>
                <a:gd name="T103" fmla="*/ 29 h 88"/>
                <a:gd name="T104" fmla="*/ 59 w 88"/>
                <a:gd name="T105" fmla="*/ 44 h 88"/>
                <a:gd name="T106" fmla="*/ 44 w 88"/>
                <a:gd name="T107" fmla="*/ 5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" h="88">
                  <a:moveTo>
                    <a:pt x="83" y="37"/>
                  </a:moveTo>
                  <a:cubicBezTo>
                    <a:pt x="76" y="37"/>
                    <a:pt x="76" y="37"/>
                    <a:pt x="76" y="37"/>
                  </a:cubicBezTo>
                  <a:cubicBezTo>
                    <a:pt x="75" y="33"/>
                    <a:pt x="74" y="30"/>
                    <a:pt x="72" y="26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19"/>
                    <a:pt x="79" y="17"/>
                    <a:pt x="77" y="15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1" y="9"/>
                    <a:pt x="68" y="9"/>
                    <a:pt x="67" y="11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8" y="14"/>
                    <a:pt x="55" y="13"/>
                    <a:pt x="51" y="12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2"/>
                    <a:pt x="49" y="0"/>
                    <a:pt x="4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9" y="0"/>
                    <a:pt x="36" y="2"/>
                    <a:pt x="36" y="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3" y="13"/>
                    <a:pt x="29" y="14"/>
                    <a:pt x="26" y="16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9" y="9"/>
                    <a:pt x="16" y="9"/>
                    <a:pt x="15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9" y="16"/>
                    <a:pt x="9" y="19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29"/>
                    <a:pt x="12" y="33"/>
                    <a:pt x="11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2" y="37"/>
                    <a:pt x="0" y="39"/>
                    <a:pt x="0" y="4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9"/>
                    <a:pt x="2" y="51"/>
                    <a:pt x="4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2" y="55"/>
                    <a:pt x="14" y="58"/>
                    <a:pt x="16" y="62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9" y="68"/>
                    <a:pt x="9" y="71"/>
                    <a:pt x="11" y="73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6" y="79"/>
                    <a:pt x="19" y="79"/>
                    <a:pt x="21" y="77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9" y="74"/>
                    <a:pt x="33" y="76"/>
                    <a:pt x="36" y="76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6" y="86"/>
                    <a:pt x="38" y="88"/>
                    <a:pt x="41" y="88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49" y="88"/>
                    <a:pt x="51" y="86"/>
                    <a:pt x="51" y="84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5" y="76"/>
                    <a:pt x="58" y="74"/>
                    <a:pt x="61" y="72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8" y="79"/>
                    <a:pt x="71" y="79"/>
                    <a:pt x="73" y="77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9" y="72"/>
                    <a:pt x="79" y="69"/>
                    <a:pt x="77" y="67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4" y="59"/>
                    <a:pt x="75" y="55"/>
                    <a:pt x="76" y="51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86" y="51"/>
                    <a:pt x="88" y="49"/>
                    <a:pt x="88" y="47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39"/>
                    <a:pt x="86" y="37"/>
                    <a:pt x="83" y="37"/>
                  </a:cubicBezTo>
                  <a:close/>
                  <a:moveTo>
                    <a:pt x="44" y="59"/>
                  </a:moveTo>
                  <a:cubicBezTo>
                    <a:pt x="36" y="59"/>
                    <a:pt x="29" y="52"/>
                    <a:pt x="29" y="44"/>
                  </a:cubicBezTo>
                  <a:cubicBezTo>
                    <a:pt x="29" y="36"/>
                    <a:pt x="36" y="29"/>
                    <a:pt x="44" y="29"/>
                  </a:cubicBezTo>
                  <a:cubicBezTo>
                    <a:pt x="52" y="29"/>
                    <a:pt x="59" y="36"/>
                    <a:pt x="59" y="44"/>
                  </a:cubicBezTo>
                  <a:cubicBezTo>
                    <a:pt x="59" y="52"/>
                    <a:pt x="52" y="59"/>
                    <a:pt x="44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6" name="Freeform 101"/>
            <p:cNvSpPr>
              <a:spLocks noEditPoints="1"/>
            </p:cNvSpPr>
            <p:nvPr/>
          </p:nvSpPr>
          <p:spPr bwMode="auto">
            <a:xfrm>
              <a:off x="4316413" y="1809433"/>
              <a:ext cx="628650" cy="635000"/>
            </a:xfrm>
            <a:custGeom>
              <a:avLst/>
              <a:gdLst>
                <a:gd name="T0" fmla="*/ 46 w 114"/>
                <a:gd name="T1" fmla="*/ 107 h 115"/>
                <a:gd name="T2" fmla="*/ 30 w 114"/>
                <a:gd name="T3" fmla="*/ 100 h 115"/>
                <a:gd name="T4" fmla="*/ 12 w 114"/>
                <a:gd name="T5" fmla="*/ 90 h 115"/>
                <a:gd name="T6" fmla="*/ 15 w 114"/>
                <a:gd name="T7" fmla="*/ 69 h 115"/>
                <a:gd name="T8" fmla="*/ 0 w 114"/>
                <a:gd name="T9" fmla="*/ 54 h 115"/>
                <a:gd name="T10" fmla="*/ 20 w 114"/>
                <a:gd name="T11" fmla="*/ 36 h 115"/>
                <a:gd name="T12" fmla="*/ 19 w 114"/>
                <a:gd name="T13" fmla="*/ 15 h 115"/>
                <a:gd name="T14" fmla="*/ 46 w 114"/>
                <a:gd name="T15" fmla="*/ 16 h 115"/>
                <a:gd name="T16" fmla="*/ 60 w 114"/>
                <a:gd name="T17" fmla="*/ 0 h 115"/>
                <a:gd name="T18" fmla="*/ 79 w 114"/>
                <a:gd name="T19" fmla="*/ 20 h 115"/>
                <a:gd name="T20" fmla="*/ 100 w 114"/>
                <a:gd name="T21" fmla="*/ 20 h 115"/>
                <a:gd name="T22" fmla="*/ 95 w 114"/>
                <a:gd name="T23" fmla="*/ 36 h 115"/>
                <a:gd name="T24" fmla="*/ 114 w 114"/>
                <a:gd name="T25" fmla="*/ 54 h 115"/>
                <a:gd name="T26" fmla="*/ 106 w 114"/>
                <a:gd name="T27" fmla="*/ 69 h 115"/>
                <a:gd name="T28" fmla="*/ 100 w 114"/>
                <a:gd name="T29" fmla="*/ 85 h 115"/>
                <a:gd name="T30" fmla="*/ 84 w 114"/>
                <a:gd name="T31" fmla="*/ 100 h 115"/>
                <a:gd name="T32" fmla="*/ 68 w 114"/>
                <a:gd name="T33" fmla="*/ 107 h 115"/>
                <a:gd name="T34" fmla="*/ 36 w 114"/>
                <a:gd name="T35" fmla="*/ 91 h 115"/>
                <a:gd name="T36" fmla="*/ 50 w 114"/>
                <a:gd name="T37" fmla="*/ 107 h 115"/>
                <a:gd name="T38" fmla="*/ 60 w 114"/>
                <a:gd name="T39" fmla="*/ 113 h 115"/>
                <a:gd name="T40" fmla="*/ 64 w 114"/>
                <a:gd name="T41" fmla="*/ 96 h 115"/>
                <a:gd name="T42" fmla="*/ 79 w 114"/>
                <a:gd name="T43" fmla="*/ 90 h 115"/>
                <a:gd name="T44" fmla="*/ 97 w 114"/>
                <a:gd name="T45" fmla="*/ 93 h 115"/>
                <a:gd name="T46" fmla="*/ 90 w 114"/>
                <a:gd name="T47" fmla="*/ 79 h 115"/>
                <a:gd name="T48" fmla="*/ 106 w 114"/>
                <a:gd name="T49" fmla="*/ 65 h 115"/>
                <a:gd name="T50" fmla="*/ 106 w 114"/>
                <a:gd name="T51" fmla="*/ 50 h 115"/>
                <a:gd name="T52" fmla="*/ 90 w 114"/>
                <a:gd name="T53" fmla="*/ 37 h 115"/>
                <a:gd name="T54" fmla="*/ 98 w 114"/>
                <a:gd name="T55" fmla="*/ 25 h 115"/>
                <a:gd name="T56" fmla="*/ 87 w 114"/>
                <a:gd name="T57" fmla="*/ 18 h 115"/>
                <a:gd name="T58" fmla="*/ 66 w 114"/>
                <a:gd name="T59" fmla="*/ 19 h 115"/>
                <a:gd name="T60" fmla="*/ 60 w 114"/>
                <a:gd name="T61" fmla="*/ 4 h 115"/>
                <a:gd name="T62" fmla="*/ 50 w 114"/>
                <a:gd name="T63" fmla="*/ 19 h 115"/>
                <a:gd name="T64" fmla="*/ 35 w 114"/>
                <a:gd name="T65" fmla="*/ 25 h 115"/>
                <a:gd name="T66" fmla="*/ 17 w 114"/>
                <a:gd name="T67" fmla="*/ 22 h 115"/>
                <a:gd name="T68" fmla="*/ 24 w 114"/>
                <a:gd name="T69" fmla="*/ 36 h 115"/>
                <a:gd name="T70" fmla="*/ 8 w 114"/>
                <a:gd name="T71" fmla="*/ 50 h 115"/>
                <a:gd name="T72" fmla="*/ 8 w 114"/>
                <a:gd name="T73" fmla="*/ 65 h 115"/>
                <a:gd name="T74" fmla="*/ 24 w 114"/>
                <a:gd name="T75" fmla="*/ 78 h 115"/>
                <a:gd name="T76" fmla="*/ 16 w 114"/>
                <a:gd name="T77" fmla="*/ 90 h 115"/>
                <a:gd name="T78" fmla="*/ 27 w 114"/>
                <a:gd name="T79" fmla="*/ 97 h 115"/>
                <a:gd name="T80" fmla="*/ 37 w 114"/>
                <a:gd name="T81" fmla="*/ 58 h 115"/>
                <a:gd name="T82" fmla="*/ 57 w 114"/>
                <a:gd name="T83" fmla="*/ 78 h 115"/>
                <a:gd name="T84" fmla="*/ 57 w 114"/>
                <a:gd name="T85" fmla="*/ 7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115">
                  <a:moveTo>
                    <a:pt x="60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49" y="115"/>
                    <a:pt x="46" y="111"/>
                    <a:pt x="46" y="107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2" y="99"/>
                    <a:pt x="38" y="97"/>
                    <a:pt x="35" y="95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7" y="103"/>
                    <a:pt x="22" y="103"/>
                    <a:pt x="19" y="100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3" y="94"/>
                    <a:pt x="12" y="92"/>
                    <a:pt x="12" y="90"/>
                  </a:cubicBezTo>
                  <a:cubicBezTo>
                    <a:pt x="12" y="88"/>
                    <a:pt x="13" y="86"/>
                    <a:pt x="14" y="84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7" y="76"/>
                    <a:pt x="16" y="72"/>
                    <a:pt x="15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3" y="69"/>
                    <a:pt x="0" y="65"/>
                    <a:pt x="0" y="6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3" y="46"/>
                    <a:pt x="8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6" y="42"/>
                    <a:pt x="18" y="39"/>
                    <a:pt x="20" y="3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1" y="27"/>
                    <a:pt x="11" y="22"/>
                    <a:pt x="14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2" y="12"/>
                    <a:pt x="27" y="12"/>
                    <a:pt x="30" y="1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8"/>
                    <a:pt x="42" y="17"/>
                    <a:pt x="46" y="16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4"/>
                    <a:pt x="49" y="0"/>
                    <a:pt x="5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5" y="0"/>
                    <a:pt x="68" y="4"/>
                    <a:pt x="68" y="8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72" y="17"/>
                    <a:pt x="76" y="18"/>
                    <a:pt x="79" y="20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7" y="12"/>
                    <a:pt x="92" y="12"/>
                    <a:pt x="95" y="15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1"/>
                    <a:pt x="102" y="23"/>
                    <a:pt x="102" y="25"/>
                  </a:cubicBezTo>
                  <a:cubicBezTo>
                    <a:pt x="102" y="27"/>
                    <a:pt x="101" y="29"/>
                    <a:pt x="100" y="31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7" y="39"/>
                    <a:pt x="98" y="43"/>
                    <a:pt x="99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1" y="46"/>
                    <a:pt x="114" y="50"/>
                    <a:pt x="114" y="54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4" y="65"/>
                    <a:pt x="111" y="69"/>
                    <a:pt x="106" y="69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98" y="73"/>
                    <a:pt x="97" y="76"/>
                    <a:pt x="95" y="79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8"/>
                    <a:pt x="103" y="93"/>
                    <a:pt x="100" y="96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2" y="103"/>
                    <a:pt x="87" y="103"/>
                    <a:pt x="84" y="100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5" y="97"/>
                    <a:pt x="72" y="99"/>
                    <a:pt x="68" y="100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11"/>
                    <a:pt x="65" y="115"/>
                    <a:pt x="60" y="115"/>
                  </a:cubicBezTo>
                  <a:close/>
                  <a:moveTo>
                    <a:pt x="35" y="90"/>
                  </a:moveTo>
                  <a:cubicBezTo>
                    <a:pt x="36" y="91"/>
                    <a:pt x="36" y="91"/>
                    <a:pt x="36" y="91"/>
                  </a:cubicBezTo>
                  <a:cubicBezTo>
                    <a:pt x="40" y="93"/>
                    <a:pt x="44" y="95"/>
                    <a:pt x="48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0" y="109"/>
                    <a:pt x="51" y="111"/>
                    <a:pt x="54" y="111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2" y="111"/>
                    <a:pt x="64" y="109"/>
                    <a:pt x="64" y="107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0" y="95"/>
                    <a:pt x="74" y="93"/>
                    <a:pt x="78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88" y="99"/>
                    <a:pt x="91" y="99"/>
                    <a:pt x="92" y="98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98" y="91"/>
                    <a:pt x="99" y="89"/>
                    <a:pt x="97" y="8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3" y="75"/>
                    <a:pt x="95" y="71"/>
                    <a:pt x="96" y="66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109" y="65"/>
                    <a:pt x="110" y="63"/>
                    <a:pt x="110" y="61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2"/>
                    <a:pt x="109" y="50"/>
                    <a:pt x="106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5" y="45"/>
                    <a:pt x="93" y="40"/>
                    <a:pt x="90" y="37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7"/>
                    <a:pt x="98" y="26"/>
                    <a:pt x="98" y="25"/>
                  </a:cubicBezTo>
                  <a:cubicBezTo>
                    <a:pt x="98" y="24"/>
                    <a:pt x="98" y="23"/>
                    <a:pt x="97" y="22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1" y="16"/>
                    <a:pt x="88" y="16"/>
                    <a:pt x="87" y="18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4" y="22"/>
                    <a:pt x="70" y="20"/>
                    <a:pt x="66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6"/>
                    <a:pt x="63" y="4"/>
                    <a:pt x="60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4"/>
                    <a:pt x="50" y="6"/>
                    <a:pt x="50" y="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4" y="20"/>
                    <a:pt x="40" y="22"/>
                    <a:pt x="36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6" y="16"/>
                    <a:pt x="23" y="16"/>
                    <a:pt x="22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4"/>
                    <a:pt x="16" y="26"/>
                    <a:pt x="17" y="28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1" y="40"/>
                    <a:pt x="20" y="44"/>
                    <a:pt x="19" y="49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50"/>
                    <a:pt x="4" y="52"/>
                    <a:pt x="4" y="54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6" y="65"/>
                    <a:pt x="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70"/>
                    <a:pt x="21" y="75"/>
                    <a:pt x="24" y="7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6" y="88"/>
                    <a:pt x="16" y="89"/>
                    <a:pt x="16" y="90"/>
                  </a:cubicBezTo>
                  <a:cubicBezTo>
                    <a:pt x="16" y="91"/>
                    <a:pt x="16" y="92"/>
                    <a:pt x="17" y="93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3" y="99"/>
                    <a:pt x="26" y="99"/>
                    <a:pt x="27" y="97"/>
                  </a:cubicBezTo>
                  <a:lnTo>
                    <a:pt x="35" y="90"/>
                  </a:lnTo>
                  <a:close/>
                  <a:moveTo>
                    <a:pt x="57" y="78"/>
                  </a:moveTo>
                  <a:cubicBezTo>
                    <a:pt x="46" y="78"/>
                    <a:pt x="37" y="69"/>
                    <a:pt x="37" y="58"/>
                  </a:cubicBezTo>
                  <a:cubicBezTo>
                    <a:pt x="37" y="46"/>
                    <a:pt x="46" y="37"/>
                    <a:pt x="57" y="37"/>
                  </a:cubicBezTo>
                  <a:cubicBezTo>
                    <a:pt x="68" y="37"/>
                    <a:pt x="78" y="46"/>
                    <a:pt x="78" y="58"/>
                  </a:cubicBezTo>
                  <a:cubicBezTo>
                    <a:pt x="78" y="69"/>
                    <a:pt x="68" y="78"/>
                    <a:pt x="57" y="78"/>
                  </a:cubicBezTo>
                  <a:close/>
                  <a:moveTo>
                    <a:pt x="57" y="41"/>
                  </a:moveTo>
                  <a:cubicBezTo>
                    <a:pt x="48" y="41"/>
                    <a:pt x="41" y="49"/>
                    <a:pt x="41" y="58"/>
                  </a:cubicBezTo>
                  <a:cubicBezTo>
                    <a:pt x="41" y="67"/>
                    <a:pt x="48" y="74"/>
                    <a:pt x="57" y="74"/>
                  </a:cubicBezTo>
                  <a:cubicBezTo>
                    <a:pt x="66" y="74"/>
                    <a:pt x="74" y="67"/>
                    <a:pt x="74" y="58"/>
                  </a:cubicBezTo>
                  <a:cubicBezTo>
                    <a:pt x="74" y="49"/>
                    <a:pt x="66" y="41"/>
                    <a:pt x="57" y="4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7" name="Freeform 102"/>
            <p:cNvSpPr>
              <a:spLocks noEditPoints="1"/>
            </p:cNvSpPr>
            <p:nvPr/>
          </p:nvSpPr>
          <p:spPr bwMode="auto">
            <a:xfrm>
              <a:off x="3913188" y="1577658"/>
              <a:ext cx="508000" cy="508000"/>
            </a:xfrm>
            <a:custGeom>
              <a:avLst/>
              <a:gdLst>
                <a:gd name="T0" fmla="*/ 36 w 92"/>
                <a:gd name="T1" fmla="*/ 86 h 92"/>
                <a:gd name="T2" fmla="*/ 24 w 92"/>
                <a:gd name="T3" fmla="*/ 81 h 92"/>
                <a:gd name="T4" fmla="*/ 9 w 92"/>
                <a:gd name="T5" fmla="*/ 72 h 92"/>
                <a:gd name="T6" fmla="*/ 12 w 92"/>
                <a:gd name="T7" fmla="*/ 55 h 92"/>
                <a:gd name="T8" fmla="*/ 0 w 92"/>
                <a:gd name="T9" fmla="*/ 49 h 92"/>
                <a:gd name="T10" fmla="*/ 12 w 92"/>
                <a:gd name="T11" fmla="*/ 37 h 92"/>
                <a:gd name="T12" fmla="*/ 11 w 92"/>
                <a:gd name="T13" fmla="*/ 15 h 92"/>
                <a:gd name="T14" fmla="*/ 29 w 92"/>
                <a:gd name="T15" fmla="*/ 15 h 92"/>
                <a:gd name="T16" fmla="*/ 43 w 92"/>
                <a:gd name="T17" fmla="*/ 0 h 92"/>
                <a:gd name="T18" fmla="*/ 55 w 92"/>
                <a:gd name="T19" fmla="*/ 12 h 92"/>
                <a:gd name="T20" fmla="*/ 77 w 92"/>
                <a:gd name="T21" fmla="*/ 11 h 92"/>
                <a:gd name="T22" fmla="*/ 80 w 92"/>
                <a:gd name="T23" fmla="*/ 25 h 92"/>
                <a:gd name="T24" fmla="*/ 85 w 92"/>
                <a:gd name="T25" fmla="*/ 37 h 92"/>
                <a:gd name="T26" fmla="*/ 85 w 92"/>
                <a:gd name="T27" fmla="*/ 55 h 92"/>
                <a:gd name="T28" fmla="*/ 76 w 92"/>
                <a:gd name="T29" fmla="*/ 63 h 92"/>
                <a:gd name="T30" fmla="*/ 80 w 92"/>
                <a:gd name="T31" fmla="*/ 77 h 92"/>
                <a:gd name="T32" fmla="*/ 63 w 92"/>
                <a:gd name="T33" fmla="*/ 77 h 92"/>
                <a:gd name="T34" fmla="*/ 48 w 92"/>
                <a:gd name="T35" fmla="*/ 92 h 92"/>
                <a:gd name="T36" fmla="*/ 39 w 92"/>
                <a:gd name="T37" fmla="*/ 76 h 92"/>
                <a:gd name="T38" fmla="*/ 43 w 92"/>
                <a:gd name="T39" fmla="*/ 88 h 92"/>
                <a:gd name="T40" fmla="*/ 48 w 92"/>
                <a:gd name="T41" fmla="*/ 88 h 92"/>
                <a:gd name="T42" fmla="*/ 53 w 92"/>
                <a:gd name="T43" fmla="*/ 76 h 92"/>
                <a:gd name="T44" fmla="*/ 70 w 92"/>
                <a:gd name="T45" fmla="*/ 78 h 92"/>
                <a:gd name="T46" fmla="*/ 78 w 92"/>
                <a:gd name="T47" fmla="*/ 72 h 92"/>
                <a:gd name="T48" fmla="*/ 72 w 92"/>
                <a:gd name="T49" fmla="*/ 63 h 92"/>
                <a:gd name="T50" fmla="*/ 85 w 92"/>
                <a:gd name="T51" fmla="*/ 51 h 92"/>
                <a:gd name="T52" fmla="*/ 85 w 92"/>
                <a:gd name="T53" fmla="*/ 41 h 92"/>
                <a:gd name="T54" fmla="*/ 72 w 92"/>
                <a:gd name="T55" fmla="*/ 29 h 92"/>
                <a:gd name="T56" fmla="*/ 78 w 92"/>
                <a:gd name="T57" fmla="*/ 20 h 92"/>
                <a:gd name="T58" fmla="*/ 70 w 92"/>
                <a:gd name="T59" fmla="*/ 14 h 92"/>
                <a:gd name="T60" fmla="*/ 53 w 92"/>
                <a:gd name="T61" fmla="*/ 16 h 92"/>
                <a:gd name="T62" fmla="*/ 48 w 92"/>
                <a:gd name="T63" fmla="*/ 4 h 92"/>
                <a:gd name="T64" fmla="*/ 40 w 92"/>
                <a:gd name="T65" fmla="*/ 15 h 92"/>
                <a:gd name="T66" fmla="*/ 28 w 92"/>
                <a:gd name="T67" fmla="*/ 20 h 92"/>
                <a:gd name="T68" fmla="*/ 14 w 92"/>
                <a:gd name="T69" fmla="*/ 18 h 92"/>
                <a:gd name="T70" fmla="*/ 20 w 92"/>
                <a:gd name="T71" fmla="*/ 29 h 92"/>
                <a:gd name="T72" fmla="*/ 6 w 92"/>
                <a:gd name="T73" fmla="*/ 41 h 92"/>
                <a:gd name="T74" fmla="*/ 4 w 92"/>
                <a:gd name="T75" fmla="*/ 50 h 92"/>
                <a:gd name="T76" fmla="*/ 15 w 92"/>
                <a:gd name="T77" fmla="*/ 53 h 92"/>
                <a:gd name="T78" fmla="*/ 14 w 92"/>
                <a:gd name="T79" fmla="*/ 70 h 92"/>
                <a:gd name="T80" fmla="*/ 18 w 92"/>
                <a:gd name="T81" fmla="*/ 78 h 92"/>
                <a:gd name="T82" fmla="*/ 46 w 92"/>
                <a:gd name="T83" fmla="*/ 63 h 92"/>
                <a:gd name="T84" fmla="*/ 63 w 92"/>
                <a:gd name="T85" fmla="*/ 46 h 92"/>
                <a:gd name="T86" fmla="*/ 33 w 92"/>
                <a:gd name="T87" fmla="*/ 46 h 92"/>
                <a:gd name="T88" fmla="*/ 46 w 92"/>
                <a:gd name="T89" fmla="*/ 3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92">
                  <a:moveTo>
                    <a:pt x="48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39" y="92"/>
                    <a:pt x="36" y="89"/>
                    <a:pt x="36" y="86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4" y="79"/>
                    <a:pt x="31" y="78"/>
                    <a:pt x="28" y="77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3"/>
                    <a:pt x="17" y="83"/>
                    <a:pt x="15" y="80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0" y="75"/>
                    <a:pt x="9" y="74"/>
                    <a:pt x="9" y="72"/>
                  </a:cubicBezTo>
                  <a:cubicBezTo>
                    <a:pt x="9" y="70"/>
                    <a:pt x="10" y="69"/>
                    <a:pt x="11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1"/>
                    <a:pt x="13" y="58"/>
                    <a:pt x="12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4" y="55"/>
                    <a:pt x="3" y="55"/>
                    <a:pt x="2" y="53"/>
                  </a:cubicBezTo>
                  <a:cubicBezTo>
                    <a:pt x="0" y="52"/>
                    <a:pt x="0" y="50"/>
                    <a:pt x="0" y="4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3" y="37"/>
                    <a:pt x="6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4"/>
                    <a:pt x="14" y="31"/>
                    <a:pt x="15" y="2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9" y="22"/>
                    <a:pt x="9" y="18"/>
                    <a:pt x="11" y="1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9"/>
                    <a:pt x="22" y="9"/>
                    <a:pt x="25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4"/>
                    <a:pt x="34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"/>
                    <a:pt x="39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5" y="3"/>
                    <a:pt x="55" y="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8" y="13"/>
                    <a:pt x="61" y="14"/>
                    <a:pt x="63" y="1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0" y="9"/>
                    <a:pt x="74" y="9"/>
                    <a:pt x="77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7"/>
                    <a:pt x="82" y="18"/>
                    <a:pt x="82" y="20"/>
                  </a:cubicBezTo>
                  <a:cubicBezTo>
                    <a:pt x="82" y="22"/>
                    <a:pt x="82" y="23"/>
                    <a:pt x="80" y="25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8" y="31"/>
                    <a:pt x="79" y="34"/>
                    <a:pt x="80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9" y="37"/>
                    <a:pt x="92" y="40"/>
                    <a:pt x="92" y="43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2"/>
                    <a:pt x="89" y="55"/>
                    <a:pt x="85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9" y="58"/>
                    <a:pt x="78" y="61"/>
                    <a:pt x="76" y="6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2" y="69"/>
                    <a:pt x="82" y="70"/>
                    <a:pt x="82" y="72"/>
                  </a:cubicBezTo>
                  <a:cubicBezTo>
                    <a:pt x="82" y="74"/>
                    <a:pt x="82" y="76"/>
                    <a:pt x="80" y="7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4" y="83"/>
                    <a:pt x="70" y="83"/>
                    <a:pt x="67" y="81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1" y="78"/>
                    <a:pt x="58" y="79"/>
                    <a:pt x="55" y="80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9"/>
                    <a:pt x="52" y="92"/>
                    <a:pt x="48" y="92"/>
                  </a:cubicBezTo>
                  <a:close/>
                  <a:moveTo>
                    <a:pt x="28" y="71"/>
                  </a:moveTo>
                  <a:cubicBezTo>
                    <a:pt x="29" y="72"/>
                    <a:pt x="29" y="72"/>
                    <a:pt x="29" y="72"/>
                  </a:cubicBezTo>
                  <a:cubicBezTo>
                    <a:pt x="32" y="74"/>
                    <a:pt x="35" y="76"/>
                    <a:pt x="39" y="76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7"/>
                    <a:pt x="42" y="88"/>
                    <a:pt x="43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50" y="88"/>
                    <a:pt x="51" y="87"/>
                    <a:pt x="51" y="8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6"/>
                    <a:pt x="59" y="74"/>
                    <a:pt x="6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9"/>
                    <a:pt x="73" y="79"/>
                    <a:pt x="74" y="78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8" y="74"/>
                    <a:pt x="78" y="73"/>
                    <a:pt x="78" y="72"/>
                  </a:cubicBezTo>
                  <a:cubicBezTo>
                    <a:pt x="78" y="71"/>
                    <a:pt x="78" y="71"/>
                    <a:pt x="77" y="70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4" y="60"/>
                    <a:pt x="75" y="56"/>
                    <a:pt x="76" y="53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7" y="51"/>
                    <a:pt x="88" y="50"/>
                    <a:pt x="88" y="49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7" y="41"/>
                    <a:pt x="85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5" y="36"/>
                    <a:pt x="74" y="32"/>
                    <a:pt x="72" y="29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1"/>
                    <a:pt x="78" y="21"/>
                    <a:pt x="78" y="20"/>
                  </a:cubicBezTo>
                  <a:cubicBezTo>
                    <a:pt x="78" y="19"/>
                    <a:pt x="78" y="19"/>
                    <a:pt x="78" y="18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3"/>
                    <a:pt x="71" y="13"/>
                    <a:pt x="70" y="14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18"/>
                    <a:pt x="56" y="16"/>
                    <a:pt x="53" y="16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0" y="5"/>
                    <a:pt x="40" y="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6" y="16"/>
                    <a:pt x="32" y="18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3"/>
                    <a:pt x="19" y="13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8" y="32"/>
                    <a:pt x="16" y="36"/>
                    <a:pt x="15" y="39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4" y="42"/>
                    <a:pt x="4" y="43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50"/>
                    <a:pt x="4" y="50"/>
                  </a:cubicBezTo>
                  <a:cubicBezTo>
                    <a:pt x="5" y="51"/>
                    <a:pt x="6" y="51"/>
                    <a:pt x="6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6"/>
                    <a:pt x="17" y="60"/>
                    <a:pt x="19" y="63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3" y="73"/>
                    <a:pt x="13" y="73"/>
                    <a:pt x="14" y="74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9" y="79"/>
                    <a:pt x="21" y="79"/>
                    <a:pt x="21" y="78"/>
                  </a:cubicBezTo>
                  <a:lnTo>
                    <a:pt x="28" y="71"/>
                  </a:lnTo>
                  <a:close/>
                  <a:moveTo>
                    <a:pt x="46" y="63"/>
                  </a:moveTo>
                  <a:cubicBezTo>
                    <a:pt x="37" y="63"/>
                    <a:pt x="29" y="55"/>
                    <a:pt x="29" y="46"/>
                  </a:cubicBezTo>
                  <a:cubicBezTo>
                    <a:pt x="29" y="37"/>
                    <a:pt x="37" y="29"/>
                    <a:pt x="46" y="29"/>
                  </a:cubicBezTo>
                  <a:cubicBezTo>
                    <a:pt x="55" y="29"/>
                    <a:pt x="63" y="37"/>
                    <a:pt x="63" y="46"/>
                  </a:cubicBezTo>
                  <a:cubicBezTo>
                    <a:pt x="63" y="55"/>
                    <a:pt x="55" y="63"/>
                    <a:pt x="46" y="63"/>
                  </a:cubicBezTo>
                  <a:close/>
                  <a:moveTo>
                    <a:pt x="46" y="33"/>
                  </a:moveTo>
                  <a:cubicBezTo>
                    <a:pt x="39" y="33"/>
                    <a:pt x="33" y="39"/>
                    <a:pt x="33" y="46"/>
                  </a:cubicBezTo>
                  <a:cubicBezTo>
                    <a:pt x="33" y="53"/>
                    <a:pt x="39" y="59"/>
                    <a:pt x="46" y="59"/>
                  </a:cubicBezTo>
                  <a:cubicBezTo>
                    <a:pt x="53" y="59"/>
                    <a:pt x="59" y="53"/>
                    <a:pt x="59" y="46"/>
                  </a:cubicBezTo>
                  <a:cubicBezTo>
                    <a:pt x="59" y="39"/>
                    <a:pt x="53" y="33"/>
                    <a:pt x="46" y="3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8" name="Freeform 103"/>
            <p:cNvSpPr/>
            <p:nvPr/>
          </p:nvSpPr>
          <p:spPr bwMode="auto">
            <a:xfrm>
              <a:off x="4668838" y="2190433"/>
              <a:ext cx="122237" cy="104775"/>
            </a:xfrm>
            <a:custGeom>
              <a:avLst/>
              <a:gdLst>
                <a:gd name="T0" fmla="*/ 2 w 22"/>
                <a:gd name="T1" fmla="*/ 19 h 19"/>
                <a:gd name="T2" fmla="*/ 0 w 22"/>
                <a:gd name="T3" fmla="*/ 17 h 19"/>
                <a:gd name="T4" fmla="*/ 2 w 22"/>
                <a:gd name="T5" fmla="*/ 15 h 19"/>
                <a:gd name="T6" fmla="*/ 18 w 22"/>
                <a:gd name="T7" fmla="*/ 2 h 19"/>
                <a:gd name="T8" fmla="*/ 20 w 22"/>
                <a:gd name="T9" fmla="*/ 1 h 19"/>
                <a:gd name="T10" fmla="*/ 21 w 22"/>
                <a:gd name="T11" fmla="*/ 4 h 19"/>
                <a:gd name="T12" fmla="*/ 3 w 22"/>
                <a:gd name="T13" fmla="*/ 18 h 19"/>
                <a:gd name="T14" fmla="*/ 2 w 22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9">
                  <a:moveTo>
                    <a:pt x="2" y="19"/>
                  </a:moveTo>
                  <a:cubicBezTo>
                    <a:pt x="1" y="19"/>
                    <a:pt x="1" y="18"/>
                    <a:pt x="0" y="17"/>
                  </a:cubicBezTo>
                  <a:cubicBezTo>
                    <a:pt x="0" y="16"/>
                    <a:pt x="1" y="15"/>
                    <a:pt x="2" y="15"/>
                  </a:cubicBezTo>
                  <a:cubicBezTo>
                    <a:pt x="8" y="13"/>
                    <a:pt x="14" y="8"/>
                    <a:pt x="18" y="2"/>
                  </a:cubicBezTo>
                  <a:cubicBezTo>
                    <a:pt x="18" y="1"/>
                    <a:pt x="19" y="0"/>
                    <a:pt x="20" y="1"/>
                  </a:cubicBezTo>
                  <a:cubicBezTo>
                    <a:pt x="21" y="1"/>
                    <a:pt x="22" y="3"/>
                    <a:pt x="21" y="4"/>
                  </a:cubicBezTo>
                  <a:cubicBezTo>
                    <a:pt x="17" y="11"/>
                    <a:pt x="11" y="16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9" name="Freeform 104"/>
            <p:cNvSpPr/>
            <p:nvPr/>
          </p:nvSpPr>
          <p:spPr bwMode="auto">
            <a:xfrm>
              <a:off x="4184650" y="1882458"/>
              <a:ext cx="98425" cy="82550"/>
            </a:xfrm>
            <a:custGeom>
              <a:avLst/>
              <a:gdLst>
                <a:gd name="T0" fmla="*/ 2 w 18"/>
                <a:gd name="T1" fmla="*/ 15 h 15"/>
                <a:gd name="T2" fmla="*/ 0 w 18"/>
                <a:gd name="T3" fmla="*/ 14 h 15"/>
                <a:gd name="T4" fmla="*/ 2 w 18"/>
                <a:gd name="T5" fmla="*/ 12 h 15"/>
                <a:gd name="T6" fmla="*/ 14 w 18"/>
                <a:gd name="T7" fmla="*/ 2 h 15"/>
                <a:gd name="T8" fmla="*/ 17 w 18"/>
                <a:gd name="T9" fmla="*/ 1 h 15"/>
                <a:gd name="T10" fmla="*/ 17 w 18"/>
                <a:gd name="T11" fmla="*/ 4 h 15"/>
                <a:gd name="T12" fmla="*/ 3 w 18"/>
                <a:gd name="T13" fmla="*/ 15 h 15"/>
                <a:gd name="T14" fmla="*/ 2 w 18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2" y="15"/>
                  </a:moveTo>
                  <a:cubicBezTo>
                    <a:pt x="1" y="15"/>
                    <a:pt x="1" y="15"/>
                    <a:pt x="0" y="14"/>
                  </a:cubicBezTo>
                  <a:cubicBezTo>
                    <a:pt x="0" y="13"/>
                    <a:pt x="1" y="12"/>
                    <a:pt x="2" y="12"/>
                  </a:cubicBezTo>
                  <a:cubicBezTo>
                    <a:pt x="7" y="10"/>
                    <a:pt x="11" y="6"/>
                    <a:pt x="14" y="2"/>
                  </a:cubicBezTo>
                  <a:cubicBezTo>
                    <a:pt x="14" y="1"/>
                    <a:pt x="16" y="0"/>
                    <a:pt x="17" y="1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4"/>
                    <a:pt x="3" y="15"/>
                  </a:cubicBezTo>
                  <a:cubicBezTo>
                    <a:pt x="3" y="15"/>
                    <a:pt x="2" y="15"/>
                    <a:pt x="2" y="1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20" name="Freeform 105"/>
            <p:cNvSpPr/>
            <p:nvPr/>
          </p:nvSpPr>
          <p:spPr bwMode="auto">
            <a:xfrm>
              <a:off x="4470400" y="1958658"/>
              <a:ext cx="138112" cy="127000"/>
            </a:xfrm>
            <a:custGeom>
              <a:avLst/>
              <a:gdLst>
                <a:gd name="T0" fmla="*/ 3 w 25"/>
                <a:gd name="T1" fmla="*/ 23 h 23"/>
                <a:gd name="T2" fmla="*/ 2 w 25"/>
                <a:gd name="T3" fmla="*/ 23 h 23"/>
                <a:gd name="T4" fmla="*/ 1 w 25"/>
                <a:gd name="T5" fmla="*/ 20 h 23"/>
                <a:gd name="T6" fmla="*/ 22 w 25"/>
                <a:gd name="T7" fmla="*/ 0 h 23"/>
                <a:gd name="T8" fmla="*/ 25 w 25"/>
                <a:gd name="T9" fmla="*/ 2 h 23"/>
                <a:gd name="T10" fmla="*/ 23 w 25"/>
                <a:gd name="T11" fmla="*/ 4 h 23"/>
                <a:gd name="T12" fmla="*/ 4 w 25"/>
                <a:gd name="T13" fmla="*/ 21 h 23"/>
                <a:gd name="T14" fmla="*/ 3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3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1" y="22"/>
                    <a:pt x="0" y="21"/>
                    <a:pt x="1" y="20"/>
                  </a:cubicBezTo>
                  <a:cubicBezTo>
                    <a:pt x="4" y="10"/>
                    <a:pt x="12" y="3"/>
                    <a:pt x="22" y="0"/>
                  </a:cubicBezTo>
                  <a:cubicBezTo>
                    <a:pt x="23" y="0"/>
                    <a:pt x="25" y="1"/>
                    <a:pt x="25" y="2"/>
                  </a:cubicBezTo>
                  <a:cubicBezTo>
                    <a:pt x="25" y="3"/>
                    <a:pt x="24" y="4"/>
                    <a:pt x="23" y="4"/>
                  </a:cubicBezTo>
                  <a:cubicBezTo>
                    <a:pt x="15" y="6"/>
                    <a:pt x="7" y="13"/>
                    <a:pt x="4" y="21"/>
                  </a:cubicBezTo>
                  <a:cubicBezTo>
                    <a:pt x="4" y="22"/>
                    <a:pt x="3" y="23"/>
                    <a:pt x="3" y="2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21" name="Freeform 106"/>
            <p:cNvSpPr/>
            <p:nvPr/>
          </p:nvSpPr>
          <p:spPr bwMode="auto">
            <a:xfrm>
              <a:off x="4029075" y="1693545"/>
              <a:ext cx="122237" cy="111125"/>
            </a:xfrm>
            <a:custGeom>
              <a:avLst/>
              <a:gdLst>
                <a:gd name="T0" fmla="*/ 3 w 22"/>
                <a:gd name="T1" fmla="*/ 20 h 20"/>
                <a:gd name="T2" fmla="*/ 2 w 22"/>
                <a:gd name="T3" fmla="*/ 20 h 20"/>
                <a:gd name="T4" fmla="*/ 1 w 22"/>
                <a:gd name="T5" fmla="*/ 17 h 20"/>
                <a:gd name="T6" fmla="*/ 19 w 22"/>
                <a:gd name="T7" fmla="*/ 0 h 20"/>
                <a:gd name="T8" fmla="*/ 22 w 22"/>
                <a:gd name="T9" fmla="*/ 2 h 20"/>
                <a:gd name="T10" fmla="*/ 20 w 22"/>
                <a:gd name="T11" fmla="*/ 4 h 20"/>
                <a:gd name="T12" fmla="*/ 4 w 22"/>
                <a:gd name="T13" fmla="*/ 19 h 20"/>
                <a:gd name="T14" fmla="*/ 3 w 22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0">
                  <a:moveTo>
                    <a:pt x="3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8"/>
                    <a:pt x="1" y="17"/>
                  </a:cubicBezTo>
                  <a:cubicBezTo>
                    <a:pt x="4" y="9"/>
                    <a:pt x="11" y="3"/>
                    <a:pt x="19" y="0"/>
                  </a:cubicBezTo>
                  <a:cubicBezTo>
                    <a:pt x="21" y="0"/>
                    <a:pt x="22" y="1"/>
                    <a:pt x="22" y="2"/>
                  </a:cubicBezTo>
                  <a:cubicBezTo>
                    <a:pt x="22" y="3"/>
                    <a:pt x="21" y="4"/>
                    <a:pt x="20" y="4"/>
                  </a:cubicBezTo>
                  <a:cubicBezTo>
                    <a:pt x="13" y="6"/>
                    <a:pt x="7" y="12"/>
                    <a:pt x="4" y="19"/>
                  </a:cubicBezTo>
                  <a:cubicBezTo>
                    <a:pt x="4" y="20"/>
                    <a:pt x="3" y="20"/>
                    <a:pt x="3" y="2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322" name="组合 321"/>
          <p:cNvGrpSpPr/>
          <p:nvPr/>
        </p:nvGrpSpPr>
        <p:grpSpPr>
          <a:xfrm>
            <a:off x="554913" y="5950264"/>
            <a:ext cx="1288937" cy="293555"/>
            <a:chOff x="4046538" y="2588895"/>
            <a:chExt cx="1212850" cy="276225"/>
          </a:xfrm>
        </p:grpSpPr>
        <p:sp>
          <p:nvSpPr>
            <p:cNvPr id="323" name="Freeform 5"/>
            <p:cNvSpPr/>
            <p:nvPr/>
          </p:nvSpPr>
          <p:spPr bwMode="auto">
            <a:xfrm>
              <a:off x="4057650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24" name="Freeform 6"/>
            <p:cNvSpPr/>
            <p:nvPr/>
          </p:nvSpPr>
          <p:spPr bwMode="auto">
            <a:xfrm>
              <a:off x="4371975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25" name="Freeform 7"/>
            <p:cNvSpPr/>
            <p:nvPr/>
          </p:nvSpPr>
          <p:spPr bwMode="auto">
            <a:xfrm>
              <a:off x="4686300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26" name="Freeform 8"/>
            <p:cNvSpPr/>
            <p:nvPr/>
          </p:nvSpPr>
          <p:spPr bwMode="auto">
            <a:xfrm>
              <a:off x="5000625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27" name="Freeform 9"/>
            <p:cNvSpPr>
              <a:spLocks noEditPoints="1"/>
            </p:cNvSpPr>
            <p:nvPr/>
          </p:nvSpPr>
          <p:spPr bwMode="auto">
            <a:xfrm>
              <a:off x="4046538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28" name="Freeform 10"/>
            <p:cNvSpPr>
              <a:spLocks noEditPoints="1"/>
            </p:cNvSpPr>
            <p:nvPr/>
          </p:nvSpPr>
          <p:spPr bwMode="auto">
            <a:xfrm>
              <a:off x="4360863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29" name="Freeform 11"/>
            <p:cNvSpPr>
              <a:spLocks noEditPoints="1"/>
            </p:cNvSpPr>
            <p:nvPr/>
          </p:nvSpPr>
          <p:spPr bwMode="auto">
            <a:xfrm>
              <a:off x="4675188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30" name="Freeform 12"/>
            <p:cNvSpPr>
              <a:spLocks noEditPoints="1"/>
            </p:cNvSpPr>
            <p:nvPr/>
          </p:nvSpPr>
          <p:spPr bwMode="auto">
            <a:xfrm>
              <a:off x="4989513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31" name="Freeform 13"/>
            <p:cNvSpPr/>
            <p:nvPr/>
          </p:nvSpPr>
          <p:spPr bwMode="auto">
            <a:xfrm>
              <a:off x="4244975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32" name="Freeform 14"/>
            <p:cNvSpPr/>
            <p:nvPr/>
          </p:nvSpPr>
          <p:spPr bwMode="auto">
            <a:xfrm>
              <a:off x="4559300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33" name="Freeform 15"/>
            <p:cNvSpPr/>
            <p:nvPr/>
          </p:nvSpPr>
          <p:spPr bwMode="auto">
            <a:xfrm>
              <a:off x="4873625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34" name="Freeform 16"/>
            <p:cNvSpPr/>
            <p:nvPr/>
          </p:nvSpPr>
          <p:spPr bwMode="auto">
            <a:xfrm>
              <a:off x="5187950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336" name="组合 335"/>
          <p:cNvGrpSpPr/>
          <p:nvPr/>
        </p:nvGrpSpPr>
        <p:grpSpPr>
          <a:xfrm>
            <a:off x="9234969" y="691520"/>
            <a:ext cx="480820" cy="199077"/>
            <a:chOff x="6340475" y="1976120"/>
            <a:chExt cx="452437" cy="187325"/>
          </a:xfrm>
        </p:grpSpPr>
        <p:sp>
          <p:nvSpPr>
            <p:cNvPr id="337" name="Freeform 136"/>
            <p:cNvSpPr/>
            <p:nvPr/>
          </p:nvSpPr>
          <p:spPr bwMode="auto">
            <a:xfrm>
              <a:off x="6340475" y="1976120"/>
              <a:ext cx="138112" cy="187325"/>
            </a:xfrm>
            <a:custGeom>
              <a:avLst/>
              <a:gdLst>
                <a:gd name="T0" fmla="*/ 25 w 25"/>
                <a:gd name="T1" fmla="*/ 32 h 34"/>
                <a:gd name="T2" fmla="*/ 16 w 25"/>
                <a:gd name="T3" fmla="*/ 34 h 34"/>
                <a:gd name="T4" fmla="*/ 0 w 25"/>
                <a:gd name="T5" fmla="*/ 17 h 34"/>
                <a:gd name="T6" fmla="*/ 17 w 25"/>
                <a:gd name="T7" fmla="*/ 0 h 34"/>
                <a:gd name="T8" fmla="*/ 25 w 25"/>
                <a:gd name="T9" fmla="*/ 2 h 34"/>
                <a:gd name="T10" fmla="*/ 24 w 25"/>
                <a:gd name="T11" fmla="*/ 7 h 34"/>
                <a:gd name="T12" fmla="*/ 17 w 25"/>
                <a:gd name="T13" fmla="*/ 5 h 34"/>
                <a:gd name="T14" fmla="*/ 6 w 25"/>
                <a:gd name="T15" fmla="*/ 17 h 34"/>
                <a:gd name="T16" fmla="*/ 17 w 25"/>
                <a:gd name="T17" fmla="*/ 29 h 34"/>
                <a:gd name="T18" fmla="*/ 24 w 25"/>
                <a:gd name="T19" fmla="*/ 28 h 34"/>
                <a:gd name="T20" fmla="*/ 25 w 25"/>
                <a:gd name="T21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4">
                  <a:moveTo>
                    <a:pt x="25" y="32"/>
                  </a:moveTo>
                  <a:cubicBezTo>
                    <a:pt x="23" y="33"/>
                    <a:pt x="20" y="34"/>
                    <a:pt x="16" y="34"/>
                  </a:cubicBezTo>
                  <a:cubicBezTo>
                    <a:pt x="6" y="34"/>
                    <a:pt x="0" y="27"/>
                    <a:pt x="0" y="17"/>
                  </a:cubicBezTo>
                  <a:cubicBezTo>
                    <a:pt x="0" y="7"/>
                    <a:pt x="7" y="0"/>
                    <a:pt x="17" y="0"/>
                  </a:cubicBezTo>
                  <a:cubicBezTo>
                    <a:pt x="21" y="0"/>
                    <a:pt x="24" y="1"/>
                    <a:pt x="25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6"/>
                    <a:pt x="20" y="5"/>
                    <a:pt x="17" y="5"/>
                  </a:cubicBezTo>
                  <a:cubicBezTo>
                    <a:pt x="11" y="5"/>
                    <a:pt x="6" y="9"/>
                    <a:pt x="6" y="17"/>
                  </a:cubicBezTo>
                  <a:cubicBezTo>
                    <a:pt x="6" y="24"/>
                    <a:pt x="10" y="29"/>
                    <a:pt x="17" y="29"/>
                  </a:cubicBezTo>
                  <a:cubicBezTo>
                    <a:pt x="20" y="29"/>
                    <a:pt x="22" y="28"/>
                    <a:pt x="24" y="28"/>
                  </a:cubicBezTo>
                  <a:lnTo>
                    <a:pt x="25" y="3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38" name="Freeform 137"/>
            <p:cNvSpPr/>
            <p:nvPr/>
          </p:nvSpPr>
          <p:spPr bwMode="auto">
            <a:xfrm>
              <a:off x="6494463" y="2020570"/>
              <a:ext cx="138112" cy="136525"/>
            </a:xfrm>
            <a:custGeom>
              <a:avLst/>
              <a:gdLst>
                <a:gd name="T0" fmla="*/ 49 w 87"/>
                <a:gd name="T1" fmla="*/ 0 h 86"/>
                <a:gd name="T2" fmla="*/ 49 w 87"/>
                <a:gd name="T3" fmla="*/ 38 h 86"/>
                <a:gd name="T4" fmla="*/ 87 w 87"/>
                <a:gd name="T5" fmla="*/ 38 h 86"/>
                <a:gd name="T6" fmla="*/ 87 w 87"/>
                <a:gd name="T7" fmla="*/ 48 h 86"/>
                <a:gd name="T8" fmla="*/ 49 w 87"/>
                <a:gd name="T9" fmla="*/ 48 h 86"/>
                <a:gd name="T10" fmla="*/ 49 w 87"/>
                <a:gd name="T11" fmla="*/ 86 h 86"/>
                <a:gd name="T12" fmla="*/ 38 w 87"/>
                <a:gd name="T13" fmla="*/ 86 h 86"/>
                <a:gd name="T14" fmla="*/ 38 w 87"/>
                <a:gd name="T15" fmla="*/ 48 h 86"/>
                <a:gd name="T16" fmla="*/ 0 w 87"/>
                <a:gd name="T17" fmla="*/ 48 h 86"/>
                <a:gd name="T18" fmla="*/ 0 w 87"/>
                <a:gd name="T19" fmla="*/ 38 h 86"/>
                <a:gd name="T20" fmla="*/ 38 w 87"/>
                <a:gd name="T21" fmla="*/ 38 h 86"/>
                <a:gd name="T22" fmla="*/ 38 w 87"/>
                <a:gd name="T23" fmla="*/ 0 h 86"/>
                <a:gd name="T24" fmla="*/ 49 w 87"/>
                <a:gd name="T2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6">
                  <a:moveTo>
                    <a:pt x="49" y="0"/>
                  </a:moveTo>
                  <a:lnTo>
                    <a:pt x="49" y="38"/>
                  </a:lnTo>
                  <a:lnTo>
                    <a:pt x="87" y="38"/>
                  </a:lnTo>
                  <a:lnTo>
                    <a:pt x="87" y="48"/>
                  </a:lnTo>
                  <a:lnTo>
                    <a:pt x="49" y="48"/>
                  </a:lnTo>
                  <a:lnTo>
                    <a:pt x="49" y="86"/>
                  </a:lnTo>
                  <a:lnTo>
                    <a:pt x="38" y="86"/>
                  </a:lnTo>
                  <a:lnTo>
                    <a:pt x="38" y="48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38" y="38"/>
                  </a:lnTo>
                  <a:lnTo>
                    <a:pt x="38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39" name="Freeform 138"/>
            <p:cNvSpPr/>
            <p:nvPr/>
          </p:nvSpPr>
          <p:spPr bwMode="auto">
            <a:xfrm>
              <a:off x="6654800" y="2020570"/>
              <a:ext cx="138112" cy="136525"/>
            </a:xfrm>
            <a:custGeom>
              <a:avLst/>
              <a:gdLst>
                <a:gd name="T0" fmla="*/ 49 w 87"/>
                <a:gd name="T1" fmla="*/ 0 h 86"/>
                <a:gd name="T2" fmla="*/ 49 w 87"/>
                <a:gd name="T3" fmla="*/ 38 h 86"/>
                <a:gd name="T4" fmla="*/ 87 w 87"/>
                <a:gd name="T5" fmla="*/ 38 h 86"/>
                <a:gd name="T6" fmla="*/ 87 w 87"/>
                <a:gd name="T7" fmla="*/ 48 h 86"/>
                <a:gd name="T8" fmla="*/ 49 w 87"/>
                <a:gd name="T9" fmla="*/ 48 h 86"/>
                <a:gd name="T10" fmla="*/ 49 w 87"/>
                <a:gd name="T11" fmla="*/ 86 h 86"/>
                <a:gd name="T12" fmla="*/ 35 w 87"/>
                <a:gd name="T13" fmla="*/ 86 h 86"/>
                <a:gd name="T14" fmla="*/ 35 w 87"/>
                <a:gd name="T15" fmla="*/ 48 h 86"/>
                <a:gd name="T16" fmla="*/ 0 w 87"/>
                <a:gd name="T17" fmla="*/ 48 h 86"/>
                <a:gd name="T18" fmla="*/ 0 w 87"/>
                <a:gd name="T19" fmla="*/ 38 h 86"/>
                <a:gd name="T20" fmla="*/ 35 w 87"/>
                <a:gd name="T21" fmla="*/ 38 h 86"/>
                <a:gd name="T22" fmla="*/ 35 w 87"/>
                <a:gd name="T23" fmla="*/ 0 h 86"/>
                <a:gd name="T24" fmla="*/ 49 w 87"/>
                <a:gd name="T2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6">
                  <a:moveTo>
                    <a:pt x="49" y="0"/>
                  </a:moveTo>
                  <a:lnTo>
                    <a:pt x="49" y="38"/>
                  </a:lnTo>
                  <a:lnTo>
                    <a:pt x="87" y="38"/>
                  </a:lnTo>
                  <a:lnTo>
                    <a:pt x="87" y="48"/>
                  </a:lnTo>
                  <a:lnTo>
                    <a:pt x="49" y="48"/>
                  </a:lnTo>
                  <a:lnTo>
                    <a:pt x="49" y="86"/>
                  </a:lnTo>
                  <a:lnTo>
                    <a:pt x="35" y="86"/>
                  </a:lnTo>
                  <a:lnTo>
                    <a:pt x="35" y="48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35" y="38"/>
                  </a:lnTo>
                  <a:lnTo>
                    <a:pt x="35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344" name="组合 343"/>
          <p:cNvGrpSpPr/>
          <p:nvPr/>
        </p:nvGrpSpPr>
        <p:grpSpPr>
          <a:xfrm>
            <a:off x="8354609" y="778791"/>
            <a:ext cx="862103" cy="862104"/>
            <a:chOff x="5402263" y="1788795"/>
            <a:chExt cx="811212" cy="811213"/>
          </a:xfrm>
        </p:grpSpPr>
        <p:sp>
          <p:nvSpPr>
            <p:cNvPr id="345" name="Oval 195"/>
            <p:cNvSpPr>
              <a:spLocks noChangeArrowheads="1"/>
            </p:cNvSpPr>
            <p:nvPr/>
          </p:nvSpPr>
          <p:spPr bwMode="auto">
            <a:xfrm>
              <a:off x="5413375" y="1798320"/>
              <a:ext cx="788987" cy="790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46" name="Freeform 196"/>
            <p:cNvSpPr>
              <a:spLocks noEditPoints="1"/>
            </p:cNvSpPr>
            <p:nvPr/>
          </p:nvSpPr>
          <p:spPr bwMode="auto">
            <a:xfrm>
              <a:off x="5402263" y="1788795"/>
              <a:ext cx="811212" cy="811213"/>
            </a:xfrm>
            <a:custGeom>
              <a:avLst/>
              <a:gdLst>
                <a:gd name="T0" fmla="*/ 73 w 147"/>
                <a:gd name="T1" fmla="*/ 147 h 147"/>
                <a:gd name="T2" fmla="*/ 0 w 147"/>
                <a:gd name="T3" fmla="*/ 74 h 147"/>
                <a:gd name="T4" fmla="*/ 73 w 147"/>
                <a:gd name="T5" fmla="*/ 0 h 147"/>
                <a:gd name="T6" fmla="*/ 147 w 147"/>
                <a:gd name="T7" fmla="*/ 74 h 147"/>
                <a:gd name="T8" fmla="*/ 73 w 147"/>
                <a:gd name="T9" fmla="*/ 147 h 147"/>
                <a:gd name="T10" fmla="*/ 73 w 147"/>
                <a:gd name="T11" fmla="*/ 4 h 147"/>
                <a:gd name="T12" fmla="*/ 4 w 147"/>
                <a:gd name="T13" fmla="*/ 74 h 147"/>
                <a:gd name="T14" fmla="*/ 73 w 147"/>
                <a:gd name="T15" fmla="*/ 143 h 147"/>
                <a:gd name="T16" fmla="*/ 143 w 147"/>
                <a:gd name="T17" fmla="*/ 74 h 147"/>
                <a:gd name="T18" fmla="*/ 73 w 147"/>
                <a:gd name="T1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47">
                  <a:moveTo>
                    <a:pt x="73" y="147"/>
                  </a:moveTo>
                  <a:cubicBezTo>
                    <a:pt x="33" y="147"/>
                    <a:pt x="0" y="114"/>
                    <a:pt x="0" y="74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114" y="0"/>
                    <a:pt x="147" y="33"/>
                    <a:pt x="147" y="74"/>
                  </a:cubicBezTo>
                  <a:cubicBezTo>
                    <a:pt x="147" y="114"/>
                    <a:pt x="114" y="147"/>
                    <a:pt x="73" y="147"/>
                  </a:cubicBezTo>
                  <a:close/>
                  <a:moveTo>
                    <a:pt x="73" y="4"/>
                  </a:moveTo>
                  <a:cubicBezTo>
                    <a:pt x="35" y="4"/>
                    <a:pt x="4" y="35"/>
                    <a:pt x="4" y="74"/>
                  </a:cubicBezTo>
                  <a:cubicBezTo>
                    <a:pt x="4" y="112"/>
                    <a:pt x="35" y="143"/>
                    <a:pt x="73" y="143"/>
                  </a:cubicBezTo>
                  <a:cubicBezTo>
                    <a:pt x="112" y="143"/>
                    <a:pt x="143" y="112"/>
                    <a:pt x="143" y="74"/>
                  </a:cubicBezTo>
                  <a:cubicBezTo>
                    <a:pt x="143" y="35"/>
                    <a:pt x="112" y="4"/>
                    <a:pt x="73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47" name="Oval 197"/>
            <p:cNvSpPr>
              <a:spLocks noChangeArrowheads="1"/>
            </p:cNvSpPr>
            <p:nvPr/>
          </p:nvSpPr>
          <p:spPr bwMode="auto">
            <a:xfrm>
              <a:off x="5457825" y="1849120"/>
              <a:ext cx="695325" cy="695325"/>
            </a:xfrm>
            <a:prstGeom prst="ellipse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48" name="Freeform 199"/>
            <p:cNvSpPr>
              <a:spLocks noEditPoints="1"/>
            </p:cNvSpPr>
            <p:nvPr/>
          </p:nvSpPr>
          <p:spPr bwMode="auto">
            <a:xfrm>
              <a:off x="5446713" y="1838008"/>
              <a:ext cx="717550" cy="717550"/>
            </a:xfrm>
            <a:custGeom>
              <a:avLst/>
              <a:gdLst>
                <a:gd name="T0" fmla="*/ 65 w 130"/>
                <a:gd name="T1" fmla="*/ 130 h 130"/>
                <a:gd name="T2" fmla="*/ 0 w 130"/>
                <a:gd name="T3" fmla="*/ 65 h 130"/>
                <a:gd name="T4" fmla="*/ 65 w 130"/>
                <a:gd name="T5" fmla="*/ 0 h 130"/>
                <a:gd name="T6" fmla="*/ 130 w 130"/>
                <a:gd name="T7" fmla="*/ 65 h 130"/>
                <a:gd name="T8" fmla="*/ 65 w 130"/>
                <a:gd name="T9" fmla="*/ 130 h 130"/>
                <a:gd name="T10" fmla="*/ 65 w 130"/>
                <a:gd name="T11" fmla="*/ 4 h 130"/>
                <a:gd name="T12" fmla="*/ 4 w 130"/>
                <a:gd name="T13" fmla="*/ 65 h 130"/>
                <a:gd name="T14" fmla="*/ 65 w 130"/>
                <a:gd name="T15" fmla="*/ 126 h 130"/>
                <a:gd name="T16" fmla="*/ 126 w 130"/>
                <a:gd name="T17" fmla="*/ 65 h 130"/>
                <a:gd name="T18" fmla="*/ 65 w 130"/>
                <a:gd name="T19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30">
                  <a:moveTo>
                    <a:pt x="65" y="130"/>
                  </a:moveTo>
                  <a:cubicBezTo>
                    <a:pt x="29" y="130"/>
                    <a:pt x="0" y="101"/>
                    <a:pt x="0" y="65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101" y="0"/>
                    <a:pt x="130" y="29"/>
                    <a:pt x="130" y="65"/>
                  </a:cubicBezTo>
                  <a:cubicBezTo>
                    <a:pt x="130" y="101"/>
                    <a:pt x="101" y="130"/>
                    <a:pt x="65" y="130"/>
                  </a:cubicBezTo>
                  <a:close/>
                  <a:moveTo>
                    <a:pt x="65" y="4"/>
                  </a:moveTo>
                  <a:cubicBezTo>
                    <a:pt x="31" y="4"/>
                    <a:pt x="4" y="31"/>
                    <a:pt x="4" y="65"/>
                  </a:cubicBezTo>
                  <a:cubicBezTo>
                    <a:pt x="4" y="99"/>
                    <a:pt x="31" y="126"/>
                    <a:pt x="65" y="126"/>
                  </a:cubicBezTo>
                  <a:cubicBezTo>
                    <a:pt x="99" y="126"/>
                    <a:pt x="126" y="99"/>
                    <a:pt x="126" y="65"/>
                  </a:cubicBezTo>
                  <a:cubicBezTo>
                    <a:pt x="126" y="31"/>
                    <a:pt x="99" y="4"/>
                    <a:pt x="65" y="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49" name="Freeform 200"/>
            <p:cNvSpPr/>
            <p:nvPr/>
          </p:nvSpPr>
          <p:spPr bwMode="auto">
            <a:xfrm>
              <a:off x="5524500" y="1920558"/>
              <a:ext cx="192087" cy="193675"/>
            </a:xfrm>
            <a:custGeom>
              <a:avLst/>
              <a:gdLst>
                <a:gd name="T0" fmla="*/ 3 w 35"/>
                <a:gd name="T1" fmla="*/ 35 h 35"/>
                <a:gd name="T2" fmla="*/ 2 w 35"/>
                <a:gd name="T3" fmla="*/ 35 h 35"/>
                <a:gd name="T4" fmla="*/ 1 w 35"/>
                <a:gd name="T5" fmla="*/ 33 h 35"/>
                <a:gd name="T6" fmla="*/ 32 w 35"/>
                <a:gd name="T7" fmla="*/ 0 h 35"/>
                <a:gd name="T8" fmla="*/ 34 w 35"/>
                <a:gd name="T9" fmla="*/ 1 h 35"/>
                <a:gd name="T10" fmla="*/ 33 w 35"/>
                <a:gd name="T11" fmla="*/ 4 h 35"/>
                <a:gd name="T12" fmla="*/ 5 w 35"/>
                <a:gd name="T13" fmla="*/ 34 h 35"/>
                <a:gd name="T14" fmla="*/ 3 w 35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3" y="35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1" y="35"/>
                    <a:pt x="0" y="34"/>
                    <a:pt x="1" y="33"/>
                  </a:cubicBezTo>
                  <a:cubicBezTo>
                    <a:pt x="6" y="18"/>
                    <a:pt x="17" y="6"/>
                    <a:pt x="32" y="0"/>
                  </a:cubicBezTo>
                  <a:cubicBezTo>
                    <a:pt x="33" y="0"/>
                    <a:pt x="34" y="0"/>
                    <a:pt x="34" y="1"/>
                  </a:cubicBezTo>
                  <a:cubicBezTo>
                    <a:pt x="35" y="2"/>
                    <a:pt x="34" y="4"/>
                    <a:pt x="33" y="4"/>
                  </a:cubicBezTo>
                  <a:cubicBezTo>
                    <a:pt x="20" y="9"/>
                    <a:pt x="9" y="20"/>
                    <a:pt x="5" y="34"/>
                  </a:cubicBezTo>
                  <a:cubicBezTo>
                    <a:pt x="4" y="35"/>
                    <a:pt x="3" y="35"/>
                    <a:pt x="3" y="3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50" name="Freeform 201"/>
            <p:cNvSpPr/>
            <p:nvPr/>
          </p:nvSpPr>
          <p:spPr bwMode="auto">
            <a:xfrm>
              <a:off x="5799138" y="1893570"/>
              <a:ext cx="22225" cy="307975"/>
            </a:xfrm>
            <a:custGeom>
              <a:avLst/>
              <a:gdLst>
                <a:gd name="T0" fmla="*/ 2 w 4"/>
                <a:gd name="T1" fmla="*/ 56 h 56"/>
                <a:gd name="T2" fmla="*/ 0 w 4"/>
                <a:gd name="T3" fmla="*/ 54 h 56"/>
                <a:gd name="T4" fmla="*/ 0 w 4"/>
                <a:gd name="T5" fmla="*/ 2 h 56"/>
                <a:gd name="T6" fmla="*/ 2 w 4"/>
                <a:gd name="T7" fmla="*/ 0 h 56"/>
                <a:gd name="T8" fmla="*/ 4 w 4"/>
                <a:gd name="T9" fmla="*/ 2 h 56"/>
                <a:gd name="T10" fmla="*/ 4 w 4"/>
                <a:gd name="T11" fmla="*/ 54 h 56"/>
                <a:gd name="T12" fmla="*/ 2 w 4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6">
                  <a:moveTo>
                    <a:pt x="2" y="56"/>
                  </a:moveTo>
                  <a:cubicBezTo>
                    <a:pt x="1" y="56"/>
                    <a:pt x="0" y="55"/>
                    <a:pt x="0" y="5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5"/>
                    <a:pt x="3" y="56"/>
                    <a:pt x="2" y="56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51" name="Freeform 202"/>
            <p:cNvSpPr/>
            <p:nvPr/>
          </p:nvSpPr>
          <p:spPr bwMode="auto">
            <a:xfrm>
              <a:off x="5789613" y="2190433"/>
              <a:ext cx="263525" cy="22225"/>
            </a:xfrm>
            <a:custGeom>
              <a:avLst/>
              <a:gdLst>
                <a:gd name="T0" fmla="*/ 46 w 48"/>
                <a:gd name="T1" fmla="*/ 4 h 4"/>
                <a:gd name="T2" fmla="*/ 2 w 48"/>
                <a:gd name="T3" fmla="*/ 4 h 4"/>
                <a:gd name="T4" fmla="*/ 0 w 48"/>
                <a:gd name="T5" fmla="*/ 2 h 4"/>
                <a:gd name="T6" fmla="*/ 2 w 48"/>
                <a:gd name="T7" fmla="*/ 0 h 4"/>
                <a:gd name="T8" fmla="*/ 46 w 48"/>
                <a:gd name="T9" fmla="*/ 0 h 4"/>
                <a:gd name="T10" fmla="*/ 48 w 48"/>
                <a:gd name="T11" fmla="*/ 2 h 4"/>
                <a:gd name="T12" fmla="*/ 46 w 4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">
                  <a:moveTo>
                    <a:pt x="4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8" y="1"/>
                    <a:pt x="48" y="2"/>
                  </a:cubicBezTo>
                  <a:cubicBezTo>
                    <a:pt x="48" y="3"/>
                    <a:pt x="47" y="4"/>
                    <a:pt x="46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52" name="Oval 203"/>
            <p:cNvSpPr>
              <a:spLocks noChangeArrowheads="1"/>
            </p:cNvSpPr>
            <p:nvPr/>
          </p:nvSpPr>
          <p:spPr bwMode="auto">
            <a:xfrm>
              <a:off x="5767388" y="2163445"/>
              <a:ext cx="76200" cy="82550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353" name="组合 352"/>
          <p:cNvGrpSpPr/>
          <p:nvPr/>
        </p:nvGrpSpPr>
        <p:grpSpPr>
          <a:xfrm>
            <a:off x="9837336" y="773165"/>
            <a:ext cx="954893" cy="855356"/>
            <a:chOff x="6946900" y="1965008"/>
            <a:chExt cx="898525" cy="804863"/>
          </a:xfrm>
        </p:grpSpPr>
        <p:sp>
          <p:nvSpPr>
            <p:cNvPr id="354" name="Freeform 31"/>
            <p:cNvSpPr>
              <a:spLocks noEditPoints="1"/>
            </p:cNvSpPr>
            <p:nvPr/>
          </p:nvSpPr>
          <p:spPr bwMode="auto">
            <a:xfrm>
              <a:off x="7156450" y="2263458"/>
              <a:ext cx="508000" cy="506413"/>
            </a:xfrm>
            <a:custGeom>
              <a:avLst/>
              <a:gdLst>
                <a:gd name="T0" fmla="*/ 36 w 92"/>
                <a:gd name="T1" fmla="*/ 86 h 92"/>
                <a:gd name="T2" fmla="*/ 24 w 92"/>
                <a:gd name="T3" fmla="*/ 81 h 92"/>
                <a:gd name="T4" fmla="*/ 9 w 92"/>
                <a:gd name="T5" fmla="*/ 72 h 92"/>
                <a:gd name="T6" fmla="*/ 12 w 92"/>
                <a:gd name="T7" fmla="*/ 55 h 92"/>
                <a:gd name="T8" fmla="*/ 0 w 92"/>
                <a:gd name="T9" fmla="*/ 49 h 92"/>
                <a:gd name="T10" fmla="*/ 12 w 92"/>
                <a:gd name="T11" fmla="*/ 37 h 92"/>
                <a:gd name="T12" fmla="*/ 11 w 92"/>
                <a:gd name="T13" fmla="*/ 15 h 92"/>
                <a:gd name="T14" fmla="*/ 29 w 92"/>
                <a:gd name="T15" fmla="*/ 15 h 92"/>
                <a:gd name="T16" fmla="*/ 43 w 92"/>
                <a:gd name="T17" fmla="*/ 0 h 92"/>
                <a:gd name="T18" fmla="*/ 55 w 92"/>
                <a:gd name="T19" fmla="*/ 12 h 92"/>
                <a:gd name="T20" fmla="*/ 77 w 92"/>
                <a:gd name="T21" fmla="*/ 11 h 92"/>
                <a:gd name="T22" fmla="*/ 80 w 92"/>
                <a:gd name="T23" fmla="*/ 25 h 92"/>
                <a:gd name="T24" fmla="*/ 85 w 92"/>
                <a:gd name="T25" fmla="*/ 37 h 92"/>
                <a:gd name="T26" fmla="*/ 85 w 92"/>
                <a:gd name="T27" fmla="*/ 55 h 92"/>
                <a:gd name="T28" fmla="*/ 76 w 92"/>
                <a:gd name="T29" fmla="*/ 63 h 92"/>
                <a:gd name="T30" fmla="*/ 80 w 92"/>
                <a:gd name="T31" fmla="*/ 77 h 92"/>
                <a:gd name="T32" fmla="*/ 63 w 92"/>
                <a:gd name="T33" fmla="*/ 77 h 92"/>
                <a:gd name="T34" fmla="*/ 48 w 92"/>
                <a:gd name="T35" fmla="*/ 92 h 92"/>
                <a:gd name="T36" fmla="*/ 39 w 92"/>
                <a:gd name="T37" fmla="*/ 76 h 92"/>
                <a:gd name="T38" fmla="*/ 43 w 92"/>
                <a:gd name="T39" fmla="*/ 88 h 92"/>
                <a:gd name="T40" fmla="*/ 48 w 92"/>
                <a:gd name="T41" fmla="*/ 88 h 92"/>
                <a:gd name="T42" fmla="*/ 53 w 92"/>
                <a:gd name="T43" fmla="*/ 76 h 92"/>
                <a:gd name="T44" fmla="*/ 70 w 92"/>
                <a:gd name="T45" fmla="*/ 78 h 92"/>
                <a:gd name="T46" fmla="*/ 78 w 92"/>
                <a:gd name="T47" fmla="*/ 72 h 92"/>
                <a:gd name="T48" fmla="*/ 72 w 92"/>
                <a:gd name="T49" fmla="*/ 63 h 92"/>
                <a:gd name="T50" fmla="*/ 85 w 92"/>
                <a:gd name="T51" fmla="*/ 51 h 92"/>
                <a:gd name="T52" fmla="*/ 85 w 92"/>
                <a:gd name="T53" fmla="*/ 41 h 92"/>
                <a:gd name="T54" fmla="*/ 72 w 92"/>
                <a:gd name="T55" fmla="*/ 29 h 92"/>
                <a:gd name="T56" fmla="*/ 78 w 92"/>
                <a:gd name="T57" fmla="*/ 20 h 92"/>
                <a:gd name="T58" fmla="*/ 70 w 92"/>
                <a:gd name="T59" fmla="*/ 14 h 92"/>
                <a:gd name="T60" fmla="*/ 53 w 92"/>
                <a:gd name="T61" fmla="*/ 16 h 92"/>
                <a:gd name="T62" fmla="*/ 48 w 92"/>
                <a:gd name="T63" fmla="*/ 4 h 92"/>
                <a:gd name="T64" fmla="*/ 40 w 92"/>
                <a:gd name="T65" fmla="*/ 15 h 92"/>
                <a:gd name="T66" fmla="*/ 28 w 92"/>
                <a:gd name="T67" fmla="*/ 20 h 92"/>
                <a:gd name="T68" fmla="*/ 14 w 92"/>
                <a:gd name="T69" fmla="*/ 18 h 92"/>
                <a:gd name="T70" fmla="*/ 20 w 92"/>
                <a:gd name="T71" fmla="*/ 29 h 92"/>
                <a:gd name="T72" fmla="*/ 6 w 92"/>
                <a:gd name="T73" fmla="*/ 41 h 92"/>
                <a:gd name="T74" fmla="*/ 4 w 92"/>
                <a:gd name="T75" fmla="*/ 50 h 92"/>
                <a:gd name="T76" fmla="*/ 15 w 92"/>
                <a:gd name="T77" fmla="*/ 53 h 92"/>
                <a:gd name="T78" fmla="*/ 14 w 92"/>
                <a:gd name="T79" fmla="*/ 70 h 92"/>
                <a:gd name="T80" fmla="*/ 18 w 92"/>
                <a:gd name="T81" fmla="*/ 78 h 92"/>
                <a:gd name="T82" fmla="*/ 46 w 92"/>
                <a:gd name="T83" fmla="*/ 63 h 92"/>
                <a:gd name="T84" fmla="*/ 63 w 92"/>
                <a:gd name="T85" fmla="*/ 46 h 92"/>
                <a:gd name="T86" fmla="*/ 33 w 92"/>
                <a:gd name="T87" fmla="*/ 46 h 92"/>
                <a:gd name="T88" fmla="*/ 46 w 92"/>
                <a:gd name="T89" fmla="*/ 3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92">
                  <a:moveTo>
                    <a:pt x="48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39" y="92"/>
                    <a:pt x="36" y="89"/>
                    <a:pt x="36" y="86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4" y="79"/>
                    <a:pt x="31" y="78"/>
                    <a:pt x="28" y="77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3"/>
                    <a:pt x="17" y="83"/>
                    <a:pt x="15" y="80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0" y="75"/>
                    <a:pt x="9" y="74"/>
                    <a:pt x="9" y="72"/>
                  </a:cubicBezTo>
                  <a:cubicBezTo>
                    <a:pt x="9" y="70"/>
                    <a:pt x="10" y="69"/>
                    <a:pt x="11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1"/>
                    <a:pt x="13" y="58"/>
                    <a:pt x="12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4" y="55"/>
                    <a:pt x="3" y="55"/>
                    <a:pt x="2" y="53"/>
                  </a:cubicBezTo>
                  <a:cubicBezTo>
                    <a:pt x="0" y="52"/>
                    <a:pt x="0" y="50"/>
                    <a:pt x="0" y="4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3" y="37"/>
                    <a:pt x="6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4"/>
                    <a:pt x="14" y="31"/>
                    <a:pt x="15" y="2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9" y="22"/>
                    <a:pt x="9" y="18"/>
                    <a:pt x="11" y="1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9"/>
                    <a:pt x="22" y="9"/>
                    <a:pt x="25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4"/>
                    <a:pt x="34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"/>
                    <a:pt x="39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5" y="3"/>
                    <a:pt x="55" y="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8" y="13"/>
                    <a:pt x="61" y="14"/>
                    <a:pt x="63" y="1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0" y="9"/>
                    <a:pt x="74" y="9"/>
                    <a:pt x="77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7"/>
                    <a:pt x="82" y="18"/>
                    <a:pt x="82" y="20"/>
                  </a:cubicBezTo>
                  <a:cubicBezTo>
                    <a:pt x="82" y="22"/>
                    <a:pt x="82" y="23"/>
                    <a:pt x="80" y="25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8" y="31"/>
                    <a:pt x="79" y="34"/>
                    <a:pt x="80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9" y="37"/>
                    <a:pt x="92" y="40"/>
                    <a:pt x="92" y="43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2"/>
                    <a:pt x="89" y="55"/>
                    <a:pt x="85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9" y="58"/>
                    <a:pt x="78" y="61"/>
                    <a:pt x="76" y="6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2" y="69"/>
                    <a:pt x="82" y="70"/>
                    <a:pt x="82" y="72"/>
                  </a:cubicBezTo>
                  <a:cubicBezTo>
                    <a:pt x="82" y="74"/>
                    <a:pt x="82" y="76"/>
                    <a:pt x="80" y="7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4" y="83"/>
                    <a:pt x="70" y="83"/>
                    <a:pt x="67" y="81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1" y="78"/>
                    <a:pt x="58" y="79"/>
                    <a:pt x="55" y="80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9"/>
                    <a:pt x="52" y="92"/>
                    <a:pt x="48" y="92"/>
                  </a:cubicBezTo>
                  <a:close/>
                  <a:moveTo>
                    <a:pt x="28" y="71"/>
                  </a:moveTo>
                  <a:cubicBezTo>
                    <a:pt x="29" y="72"/>
                    <a:pt x="29" y="72"/>
                    <a:pt x="29" y="72"/>
                  </a:cubicBezTo>
                  <a:cubicBezTo>
                    <a:pt x="32" y="74"/>
                    <a:pt x="35" y="76"/>
                    <a:pt x="39" y="76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7"/>
                    <a:pt x="42" y="88"/>
                    <a:pt x="43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50" y="88"/>
                    <a:pt x="51" y="87"/>
                    <a:pt x="51" y="8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6"/>
                    <a:pt x="59" y="74"/>
                    <a:pt x="6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9"/>
                    <a:pt x="73" y="79"/>
                    <a:pt x="74" y="78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8" y="74"/>
                    <a:pt x="78" y="73"/>
                    <a:pt x="78" y="72"/>
                  </a:cubicBezTo>
                  <a:cubicBezTo>
                    <a:pt x="78" y="71"/>
                    <a:pt x="78" y="71"/>
                    <a:pt x="77" y="70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4" y="60"/>
                    <a:pt x="75" y="56"/>
                    <a:pt x="76" y="53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7" y="51"/>
                    <a:pt x="88" y="50"/>
                    <a:pt x="88" y="49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7" y="41"/>
                    <a:pt x="85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5" y="36"/>
                    <a:pt x="74" y="32"/>
                    <a:pt x="72" y="29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1"/>
                    <a:pt x="78" y="21"/>
                    <a:pt x="78" y="20"/>
                  </a:cubicBezTo>
                  <a:cubicBezTo>
                    <a:pt x="78" y="19"/>
                    <a:pt x="78" y="19"/>
                    <a:pt x="78" y="18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3"/>
                    <a:pt x="71" y="13"/>
                    <a:pt x="70" y="14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18"/>
                    <a:pt x="56" y="16"/>
                    <a:pt x="53" y="16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0" y="5"/>
                    <a:pt x="40" y="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6" y="16"/>
                    <a:pt x="32" y="18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3"/>
                    <a:pt x="19" y="13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8" y="32"/>
                    <a:pt x="16" y="36"/>
                    <a:pt x="15" y="39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4" y="42"/>
                    <a:pt x="4" y="43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50"/>
                    <a:pt x="4" y="50"/>
                  </a:cubicBezTo>
                  <a:cubicBezTo>
                    <a:pt x="5" y="51"/>
                    <a:pt x="6" y="51"/>
                    <a:pt x="6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6"/>
                    <a:pt x="17" y="60"/>
                    <a:pt x="19" y="63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3" y="73"/>
                    <a:pt x="13" y="73"/>
                    <a:pt x="14" y="74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9" y="79"/>
                    <a:pt x="21" y="79"/>
                    <a:pt x="22" y="78"/>
                  </a:cubicBezTo>
                  <a:lnTo>
                    <a:pt x="28" y="71"/>
                  </a:lnTo>
                  <a:close/>
                  <a:moveTo>
                    <a:pt x="46" y="63"/>
                  </a:moveTo>
                  <a:cubicBezTo>
                    <a:pt x="37" y="63"/>
                    <a:pt x="29" y="55"/>
                    <a:pt x="29" y="46"/>
                  </a:cubicBezTo>
                  <a:cubicBezTo>
                    <a:pt x="29" y="37"/>
                    <a:pt x="37" y="29"/>
                    <a:pt x="46" y="29"/>
                  </a:cubicBezTo>
                  <a:cubicBezTo>
                    <a:pt x="55" y="29"/>
                    <a:pt x="63" y="37"/>
                    <a:pt x="63" y="46"/>
                  </a:cubicBezTo>
                  <a:cubicBezTo>
                    <a:pt x="63" y="55"/>
                    <a:pt x="55" y="63"/>
                    <a:pt x="46" y="63"/>
                  </a:cubicBezTo>
                  <a:close/>
                  <a:moveTo>
                    <a:pt x="46" y="33"/>
                  </a:moveTo>
                  <a:cubicBezTo>
                    <a:pt x="39" y="33"/>
                    <a:pt x="33" y="39"/>
                    <a:pt x="33" y="46"/>
                  </a:cubicBezTo>
                  <a:cubicBezTo>
                    <a:pt x="33" y="53"/>
                    <a:pt x="39" y="59"/>
                    <a:pt x="46" y="59"/>
                  </a:cubicBezTo>
                  <a:cubicBezTo>
                    <a:pt x="53" y="59"/>
                    <a:pt x="59" y="53"/>
                    <a:pt x="59" y="46"/>
                  </a:cubicBezTo>
                  <a:cubicBezTo>
                    <a:pt x="59" y="39"/>
                    <a:pt x="53" y="33"/>
                    <a:pt x="46" y="3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grpSp>
          <p:nvGrpSpPr>
            <p:cNvPr id="355" name="组合 354"/>
            <p:cNvGrpSpPr/>
            <p:nvPr/>
          </p:nvGrpSpPr>
          <p:grpSpPr>
            <a:xfrm>
              <a:off x="6946900" y="1965008"/>
              <a:ext cx="898525" cy="684212"/>
              <a:chOff x="6946900" y="1965008"/>
              <a:chExt cx="898525" cy="684212"/>
            </a:xfrm>
          </p:grpSpPr>
          <p:sp>
            <p:nvSpPr>
              <p:cNvPr id="356" name="Freeform 28"/>
              <p:cNvSpPr/>
              <p:nvPr/>
            </p:nvSpPr>
            <p:spPr bwMode="auto">
              <a:xfrm>
                <a:off x="6946900" y="1965008"/>
                <a:ext cx="898525" cy="601663"/>
              </a:xfrm>
              <a:custGeom>
                <a:avLst/>
                <a:gdLst>
                  <a:gd name="T0" fmla="*/ 0 w 163"/>
                  <a:gd name="T1" fmla="*/ 70 h 109"/>
                  <a:gd name="T2" fmla="*/ 1 w 163"/>
                  <a:gd name="T3" fmla="*/ 61 h 109"/>
                  <a:gd name="T4" fmla="*/ 2 w 163"/>
                  <a:gd name="T5" fmla="*/ 58 h 109"/>
                  <a:gd name="T6" fmla="*/ 4 w 163"/>
                  <a:gd name="T7" fmla="*/ 53 h 109"/>
                  <a:gd name="T8" fmla="*/ 7 w 163"/>
                  <a:gd name="T9" fmla="*/ 49 h 109"/>
                  <a:gd name="T10" fmla="*/ 9 w 163"/>
                  <a:gd name="T11" fmla="*/ 46 h 109"/>
                  <a:gd name="T12" fmla="*/ 13 w 163"/>
                  <a:gd name="T13" fmla="*/ 42 h 109"/>
                  <a:gd name="T14" fmla="*/ 16 w 163"/>
                  <a:gd name="T15" fmla="*/ 40 h 109"/>
                  <a:gd name="T16" fmla="*/ 20 w 163"/>
                  <a:gd name="T17" fmla="*/ 37 h 109"/>
                  <a:gd name="T18" fmla="*/ 25 w 163"/>
                  <a:gd name="T19" fmla="*/ 35 h 109"/>
                  <a:gd name="T20" fmla="*/ 28 w 163"/>
                  <a:gd name="T21" fmla="*/ 36 h 109"/>
                  <a:gd name="T22" fmla="*/ 31 w 163"/>
                  <a:gd name="T23" fmla="*/ 34 h 109"/>
                  <a:gd name="T24" fmla="*/ 76 w 163"/>
                  <a:gd name="T25" fmla="*/ 0 h 109"/>
                  <a:gd name="T26" fmla="*/ 81 w 163"/>
                  <a:gd name="T27" fmla="*/ 1 h 109"/>
                  <a:gd name="T28" fmla="*/ 86 w 163"/>
                  <a:gd name="T29" fmla="*/ 3 h 109"/>
                  <a:gd name="T30" fmla="*/ 94 w 163"/>
                  <a:gd name="T31" fmla="*/ 7 h 109"/>
                  <a:gd name="T32" fmla="*/ 101 w 163"/>
                  <a:gd name="T33" fmla="*/ 13 h 109"/>
                  <a:gd name="T34" fmla="*/ 110 w 163"/>
                  <a:gd name="T35" fmla="*/ 31 h 109"/>
                  <a:gd name="T36" fmla="*/ 146 w 163"/>
                  <a:gd name="T37" fmla="*/ 52 h 109"/>
                  <a:gd name="T38" fmla="*/ 160 w 163"/>
                  <a:gd name="T39" fmla="*/ 65 h 109"/>
                  <a:gd name="T40" fmla="*/ 137 w 163"/>
                  <a:gd name="T41" fmla="*/ 109 h 109"/>
                  <a:gd name="T42" fmla="*/ 137 w 163"/>
                  <a:gd name="T43" fmla="*/ 105 h 109"/>
                  <a:gd name="T44" fmla="*/ 157 w 163"/>
                  <a:gd name="T45" fmla="*/ 67 h 109"/>
                  <a:gd name="T46" fmla="*/ 145 w 163"/>
                  <a:gd name="T47" fmla="*/ 55 h 109"/>
                  <a:gd name="T48" fmla="*/ 132 w 163"/>
                  <a:gd name="T49" fmla="*/ 53 h 109"/>
                  <a:gd name="T50" fmla="*/ 106 w 163"/>
                  <a:gd name="T51" fmla="*/ 35 h 109"/>
                  <a:gd name="T52" fmla="*/ 98 w 163"/>
                  <a:gd name="T53" fmla="*/ 16 h 109"/>
                  <a:gd name="T54" fmla="*/ 95 w 163"/>
                  <a:gd name="T55" fmla="*/ 13 h 109"/>
                  <a:gd name="T56" fmla="*/ 92 w 163"/>
                  <a:gd name="T57" fmla="*/ 10 h 109"/>
                  <a:gd name="T58" fmla="*/ 84 w 163"/>
                  <a:gd name="T59" fmla="*/ 6 h 109"/>
                  <a:gd name="T60" fmla="*/ 77 w 163"/>
                  <a:gd name="T61" fmla="*/ 4 h 109"/>
                  <a:gd name="T62" fmla="*/ 38 w 163"/>
                  <a:gd name="T63" fmla="*/ 36 h 109"/>
                  <a:gd name="T64" fmla="*/ 32 w 163"/>
                  <a:gd name="T65" fmla="*/ 38 h 109"/>
                  <a:gd name="T66" fmla="*/ 28 w 163"/>
                  <a:gd name="T67" fmla="*/ 38 h 109"/>
                  <a:gd name="T68" fmla="*/ 25 w 163"/>
                  <a:gd name="T69" fmla="*/ 40 h 109"/>
                  <a:gd name="T70" fmla="*/ 21 w 163"/>
                  <a:gd name="T71" fmla="*/ 42 h 109"/>
                  <a:gd name="T72" fmla="*/ 17 w 163"/>
                  <a:gd name="T73" fmla="*/ 44 h 109"/>
                  <a:gd name="T74" fmla="*/ 15 w 163"/>
                  <a:gd name="T75" fmla="*/ 46 h 109"/>
                  <a:gd name="T76" fmla="*/ 11 w 163"/>
                  <a:gd name="T77" fmla="*/ 50 h 109"/>
                  <a:gd name="T78" fmla="*/ 9 w 163"/>
                  <a:gd name="T79" fmla="*/ 52 h 109"/>
                  <a:gd name="T80" fmla="*/ 7 w 163"/>
                  <a:gd name="T81" fmla="*/ 56 h 109"/>
                  <a:gd name="T82" fmla="*/ 6 w 163"/>
                  <a:gd name="T83" fmla="*/ 60 h 109"/>
                  <a:gd name="T84" fmla="*/ 5 w 163"/>
                  <a:gd name="T85" fmla="*/ 63 h 109"/>
                  <a:gd name="T86" fmla="*/ 26 w 163"/>
                  <a:gd name="T87" fmla="*/ 104 h 109"/>
                  <a:gd name="T88" fmla="*/ 36 w 163"/>
                  <a:gd name="T8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3" h="109">
                    <a:moveTo>
                      <a:pt x="36" y="109"/>
                    </a:moveTo>
                    <a:cubicBezTo>
                      <a:pt x="31" y="109"/>
                      <a:pt x="27" y="109"/>
                      <a:pt x="25" y="108"/>
                    </a:cubicBezTo>
                    <a:cubicBezTo>
                      <a:pt x="9" y="104"/>
                      <a:pt x="0" y="85"/>
                      <a:pt x="0" y="70"/>
                    </a:cubicBezTo>
                    <a:cubicBezTo>
                      <a:pt x="0" y="68"/>
                      <a:pt x="0" y="67"/>
                      <a:pt x="1" y="65"/>
                    </a:cubicBezTo>
                    <a:cubicBezTo>
                      <a:pt x="1" y="64"/>
                      <a:pt x="1" y="63"/>
                      <a:pt x="1" y="63"/>
                    </a:cubicBezTo>
                    <a:cubicBezTo>
                      <a:pt x="1" y="62"/>
                      <a:pt x="1" y="62"/>
                      <a:pt x="1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" y="60"/>
                      <a:pt x="2" y="60"/>
                      <a:pt x="2" y="59"/>
                    </a:cubicBezTo>
                    <a:cubicBezTo>
                      <a:pt x="2" y="59"/>
                      <a:pt x="2" y="58"/>
                      <a:pt x="2" y="58"/>
                    </a:cubicBezTo>
                    <a:cubicBezTo>
                      <a:pt x="3" y="57"/>
                      <a:pt x="3" y="57"/>
                      <a:pt x="3" y="56"/>
                    </a:cubicBezTo>
                    <a:cubicBezTo>
                      <a:pt x="3" y="56"/>
                      <a:pt x="3" y="55"/>
                      <a:pt x="4" y="55"/>
                    </a:cubicBezTo>
                    <a:cubicBezTo>
                      <a:pt x="4" y="54"/>
                      <a:pt x="4" y="54"/>
                      <a:pt x="4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5" y="51"/>
                      <a:pt x="6" y="51"/>
                      <a:pt x="6" y="50"/>
                    </a:cubicBezTo>
                    <a:cubicBezTo>
                      <a:pt x="6" y="50"/>
                      <a:pt x="7" y="49"/>
                      <a:pt x="7" y="49"/>
                    </a:cubicBezTo>
                    <a:cubicBezTo>
                      <a:pt x="7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9" y="47"/>
                      <a:pt x="9" y="46"/>
                    </a:cubicBezTo>
                    <a:cubicBezTo>
                      <a:pt x="9" y="46"/>
                      <a:pt x="10" y="45"/>
                      <a:pt x="10" y="45"/>
                    </a:cubicBezTo>
                    <a:cubicBezTo>
                      <a:pt x="11" y="44"/>
                      <a:pt x="11" y="44"/>
                      <a:pt x="12" y="43"/>
                    </a:cubicBezTo>
                    <a:cubicBezTo>
                      <a:pt x="12" y="43"/>
                      <a:pt x="13" y="42"/>
                      <a:pt x="13" y="42"/>
                    </a:cubicBezTo>
                    <a:cubicBezTo>
                      <a:pt x="14" y="42"/>
                      <a:pt x="14" y="41"/>
                      <a:pt x="14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15" y="40"/>
                      <a:pt x="16" y="40"/>
                      <a:pt x="16" y="40"/>
                    </a:cubicBezTo>
                    <a:cubicBezTo>
                      <a:pt x="16" y="40"/>
                      <a:pt x="17" y="39"/>
                      <a:pt x="17" y="39"/>
                    </a:cubicBezTo>
                    <a:cubicBezTo>
                      <a:pt x="18" y="39"/>
                      <a:pt x="18" y="38"/>
                      <a:pt x="19" y="38"/>
                    </a:cubicBezTo>
                    <a:cubicBezTo>
                      <a:pt x="19" y="38"/>
                      <a:pt x="20" y="38"/>
                      <a:pt x="20" y="37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6"/>
                      <a:pt x="23" y="36"/>
                      <a:pt x="23" y="36"/>
                    </a:cubicBezTo>
                    <a:cubicBezTo>
                      <a:pt x="24" y="36"/>
                      <a:pt x="24" y="36"/>
                      <a:pt x="25" y="35"/>
                    </a:cubicBezTo>
                    <a:cubicBezTo>
                      <a:pt x="25" y="35"/>
                      <a:pt x="26" y="35"/>
                      <a:pt x="26" y="35"/>
                    </a:cubicBezTo>
                    <a:cubicBezTo>
                      <a:pt x="27" y="35"/>
                      <a:pt x="27" y="35"/>
                      <a:pt x="28" y="35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30" y="34"/>
                    </a:cubicBezTo>
                    <a:cubicBezTo>
                      <a:pt x="30" y="34"/>
                      <a:pt x="30" y="34"/>
                      <a:pt x="31" y="34"/>
                    </a:cubicBezTo>
                    <a:cubicBezTo>
                      <a:pt x="32" y="34"/>
                      <a:pt x="33" y="34"/>
                      <a:pt x="34" y="33"/>
                    </a:cubicBezTo>
                    <a:cubicBezTo>
                      <a:pt x="36" y="15"/>
                      <a:pt x="53" y="0"/>
                      <a:pt x="72" y="0"/>
                    </a:cubicBezTo>
                    <a:cubicBezTo>
                      <a:pt x="73" y="0"/>
                      <a:pt x="75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9" y="1"/>
                      <a:pt x="80" y="1"/>
                      <a:pt x="81" y="1"/>
                    </a:cubicBezTo>
                    <a:cubicBezTo>
                      <a:pt x="81" y="1"/>
                      <a:pt x="82" y="1"/>
                      <a:pt x="82" y="1"/>
                    </a:cubicBezTo>
                    <a:cubicBezTo>
                      <a:pt x="83" y="2"/>
                      <a:pt x="84" y="2"/>
                      <a:pt x="85" y="2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8" y="3"/>
                      <a:pt x="89" y="4"/>
                      <a:pt x="90" y="4"/>
                    </a:cubicBezTo>
                    <a:cubicBezTo>
                      <a:pt x="91" y="5"/>
                      <a:pt x="93" y="6"/>
                      <a:pt x="94" y="7"/>
                    </a:cubicBezTo>
                    <a:cubicBezTo>
                      <a:pt x="94" y="7"/>
                      <a:pt x="94" y="7"/>
                      <a:pt x="94" y="7"/>
                    </a:cubicBezTo>
                    <a:cubicBezTo>
                      <a:pt x="95" y="8"/>
                      <a:pt x="96" y="9"/>
                      <a:pt x="97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9" y="11"/>
                      <a:pt x="100" y="12"/>
                      <a:pt x="101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2" y="14"/>
                      <a:pt x="103" y="15"/>
                      <a:pt x="104" y="17"/>
                    </a:cubicBezTo>
                    <a:cubicBezTo>
                      <a:pt x="107" y="21"/>
                      <a:pt x="109" y="26"/>
                      <a:pt x="110" y="31"/>
                    </a:cubicBezTo>
                    <a:cubicBezTo>
                      <a:pt x="121" y="32"/>
                      <a:pt x="130" y="39"/>
                      <a:pt x="135" y="49"/>
                    </a:cubicBezTo>
                    <a:cubicBezTo>
                      <a:pt x="137" y="49"/>
                      <a:pt x="139" y="49"/>
                      <a:pt x="142" y="50"/>
                    </a:cubicBezTo>
                    <a:cubicBezTo>
                      <a:pt x="143" y="50"/>
                      <a:pt x="145" y="51"/>
                      <a:pt x="146" y="52"/>
                    </a:cubicBezTo>
                    <a:cubicBezTo>
                      <a:pt x="148" y="52"/>
                      <a:pt x="149" y="53"/>
                      <a:pt x="151" y="54"/>
                    </a:cubicBezTo>
                    <a:cubicBezTo>
                      <a:pt x="153" y="56"/>
                      <a:pt x="156" y="58"/>
                      <a:pt x="158" y="61"/>
                    </a:cubicBezTo>
                    <a:cubicBezTo>
                      <a:pt x="159" y="62"/>
                      <a:pt x="159" y="64"/>
                      <a:pt x="160" y="65"/>
                    </a:cubicBezTo>
                    <a:cubicBezTo>
                      <a:pt x="161" y="67"/>
                      <a:pt x="161" y="68"/>
                      <a:pt x="162" y="70"/>
                    </a:cubicBezTo>
                    <a:cubicBezTo>
                      <a:pt x="163" y="72"/>
                      <a:pt x="163" y="75"/>
                      <a:pt x="163" y="78"/>
                    </a:cubicBezTo>
                    <a:cubicBezTo>
                      <a:pt x="163" y="93"/>
                      <a:pt x="153" y="109"/>
                      <a:pt x="137" y="109"/>
                    </a:cubicBezTo>
                    <a:cubicBezTo>
                      <a:pt x="132" y="109"/>
                      <a:pt x="132" y="109"/>
                      <a:pt x="132" y="109"/>
                    </a:cubicBezTo>
                    <a:cubicBezTo>
                      <a:pt x="132" y="105"/>
                      <a:pt x="132" y="105"/>
                      <a:pt x="132" y="105"/>
                    </a:cubicBezTo>
                    <a:cubicBezTo>
                      <a:pt x="137" y="105"/>
                      <a:pt x="137" y="105"/>
                      <a:pt x="137" y="105"/>
                    </a:cubicBezTo>
                    <a:cubicBezTo>
                      <a:pt x="151" y="105"/>
                      <a:pt x="159" y="91"/>
                      <a:pt x="159" y="78"/>
                    </a:cubicBezTo>
                    <a:cubicBezTo>
                      <a:pt x="159" y="76"/>
                      <a:pt x="159" y="73"/>
                      <a:pt x="158" y="71"/>
                    </a:cubicBezTo>
                    <a:cubicBezTo>
                      <a:pt x="158" y="70"/>
                      <a:pt x="157" y="68"/>
                      <a:pt x="157" y="67"/>
                    </a:cubicBezTo>
                    <a:cubicBezTo>
                      <a:pt x="156" y="66"/>
                      <a:pt x="155" y="64"/>
                      <a:pt x="154" y="63"/>
                    </a:cubicBezTo>
                    <a:cubicBezTo>
                      <a:pt x="153" y="61"/>
                      <a:pt x="151" y="59"/>
                      <a:pt x="148" y="57"/>
                    </a:cubicBezTo>
                    <a:cubicBezTo>
                      <a:pt x="147" y="57"/>
                      <a:pt x="146" y="56"/>
                      <a:pt x="145" y="55"/>
                    </a:cubicBezTo>
                    <a:cubicBezTo>
                      <a:pt x="143" y="55"/>
                      <a:pt x="142" y="54"/>
                      <a:pt x="141" y="54"/>
                    </a:cubicBezTo>
                    <a:cubicBezTo>
                      <a:pt x="139" y="53"/>
                      <a:pt x="136" y="53"/>
                      <a:pt x="134" y="53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28" y="42"/>
                      <a:pt x="119" y="35"/>
                      <a:pt x="108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5" y="28"/>
                      <a:pt x="103" y="23"/>
                      <a:pt x="100" y="19"/>
                    </a:cubicBezTo>
                    <a:cubicBezTo>
                      <a:pt x="100" y="18"/>
                      <a:pt x="99" y="17"/>
                      <a:pt x="98" y="16"/>
                    </a:cubicBezTo>
                    <a:cubicBezTo>
                      <a:pt x="98" y="16"/>
                      <a:pt x="98" y="16"/>
                      <a:pt x="98" y="16"/>
                    </a:cubicBezTo>
                    <a:cubicBezTo>
                      <a:pt x="97" y="15"/>
                      <a:pt x="96" y="14"/>
                      <a:pt x="95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4" y="12"/>
                      <a:pt x="93" y="11"/>
                      <a:pt x="92" y="10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1" y="9"/>
                      <a:pt x="89" y="9"/>
                      <a:pt x="88" y="8"/>
                    </a:cubicBezTo>
                    <a:cubicBezTo>
                      <a:pt x="87" y="7"/>
                      <a:pt x="86" y="7"/>
                      <a:pt x="85" y="6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6"/>
                      <a:pt x="82" y="6"/>
                      <a:pt x="81" y="5"/>
                    </a:cubicBezTo>
                    <a:cubicBezTo>
                      <a:pt x="81" y="5"/>
                      <a:pt x="80" y="5"/>
                      <a:pt x="80" y="5"/>
                    </a:cubicBezTo>
                    <a:cubicBezTo>
                      <a:pt x="79" y="5"/>
                      <a:pt x="78" y="5"/>
                      <a:pt x="77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5" y="4"/>
                      <a:pt x="73" y="4"/>
                      <a:pt x="72" y="4"/>
                    </a:cubicBezTo>
                    <a:cubicBezTo>
                      <a:pt x="54" y="4"/>
                      <a:pt x="39" y="18"/>
                      <a:pt x="38" y="3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4" y="37"/>
                      <a:pt x="33" y="38"/>
                      <a:pt x="32" y="38"/>
                    </a:cubicBezTo>
                    <a:cubicBezTo>
                      <a:pt x="31" y="38"/>
                      <a:pt x="31" y="38"/>
                      <a:pt x="30" y="38"/>
                    </a:cubicBezTo>
                    <a:cubicBezTo>
                      <a:pt x="30" y="38"/>
                      <a:pt x="30" y="38"/>
                      <a:pt x="29" y="38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8" y="38"/>
                      <a:pt x="28" y="39"/>
                      <a:pt x="28" y="39"/>
                    </a:cubicBezTo>
                    <a:cubicBezTo>
                      <a:pt x="27" y="39"/>
                      <a:pt x="27" y="39"/>
                      <a:pt x="26" y="39"/>
                    </a:cubicBezTo>
                    <a:cubicBezTo>
                      <a:pt x="26" y="39"/>
                      <a:pt x="25" y="39"/>
                      <a:pt x="25" y="40"/>
                    </a:cubicBezTo>
                    <a:cubicBezTo>
                      <a:pt x="24" y="40"/>
                      <a:pt x="24" y="40"/>
                      <a:pt x="23" y="40"/>
                    </a:cubicBezTo>
                    <a:cubicBezTo>
                      <a:pt x="23" y="40"/>
                      <a:pt x="22" y="41"/>
                      <a:pt x="22" y="41"/>
                    </a:cubicBezTo>
                    <a:cubicBezTo>
                      <a:pt x="22" y="41"/>
                      <a:pt x="21" y="41"/>
                      <a:pt x="21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19" y="43"/>
                      <a:pt x="19" y="43"/>
                      <a:pt x="18" y="43"/>
                    </a:cubicBezTo>
                    <a:cubicBezTo>
                      <a:pt x="18" y="43"/>
                      <a:pt x="18" y="44"/>
                      <a:pt x="17" y="44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5" y="45"/>
                      <a:pt x="15" y="46"/>
                      <a:pt x="15" y="46"/>
                    </a:cubicBezTo>
                    <a:cubicBezTo>
                      <a:pt x="14" y="47"/>
                      <a:pt x="14" y="47"/>
                      <a:pt x="13" y="48"/>
                    </a:cubicBezTo>
                    <a:cubicBezTo>
                      <a:pt x="13" y="48"/>
                      <a:pt x="12" y="48"/>
                      <a:pt x="12" y="49"/>
                    </a:cubicBezTo>
                    <a:cubicBezTo>
                      <a:pt x="12" y="49"/>
                      <a:pt x="12" y="49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0" y="51"/>
                      <a:pt x="10" y="51"/>
                    </a:cubicBezTo>
                    <a:cubicBezTo>
                      <a:pt x="10" y="52"/>
                      <a:pt x="10" y="52"/>
                      <a:pt x="9" y="52"/>
                    </a:cubicBezTo>
                    <a:cubicBezTo>
                      <a:pt x="9" y="53"/>
                      <a:pt x="9" y="53"/>
                      <a:pt x="9" y="54"/>
                    </a:cubicBezTo>
                    <a:cubicBezTo>
                      <a:pt x="8" y="54"/>
                      <a:pt x="8" y="55"/>
                      <a:pt x="8" y="55"/>
                    </a:cubicBezTo>
                    <a:cubicBezTo>
                      <a:pt x="8" y="55"/>
                      <a:pt x="7" y="56"/>
                      <a:pt x="7" y="56"/>
                    </a:cubicBezTo>
                    <a:cubicBezTo>
                      <a:pt x="7" y="57"/>
                      <a:pt x="7" y="57"/>
                      <a:pt x="7" y="58"/>
                    </a:cubicBezTo>
                    <a:cubicBezTo>
                      <a:pt x="6" y="58"/>
                      <a:pt x="6" y="59"/>
                      <a:pt x="6" y="59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6" y="61"/>
                      <a:pt x="5" y="61"/>
                      <a:pt x="5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64"/>
                      <a:pt x="5" y="65"/>
                      <a:pt x="5" y="65"/>
                    </a:cubicBezTo>
                    <a:cubicBezTo>
                      <a:pt x="4" y="67"/>
                      <a:pt x="4" y="68"/>
                      <a:pt x="4" y="70"/>
                    </a:cubicBezTo>
                    <a:cubicBezTo>
                      <a:pt x="4" y="83"/>
                      <a:pt x="12" y="100"/>
                      <a:pt x="26" y="104"/>
                    </a:cubicBezTo>
                    <a:cubicBezTo>
                      <a:pt x="27" y="105"/>
                      <a:pt x="30" y="105"/>
                      <a:pt x="36" y="105"/>
                    </a:cubicBezTo>
                    <a:cubicBezTo>
                      <a:pt x="36" y="105"/>
                      <a:pt x="36" y="105"/>
                      <a:pt x="36" y="105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6" y="109"/>
                      <a:pt x="36" y="109"/>
                      <a:pt x="36" y="10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汉仪大宋简"/>
                  <a:sym typeface="Arial" panose="020B0604020202020204"/>
                </a:endParaRPr>
              </a:p>
            </p:txBody>
          </p:sp>
          <p:sp>
            <p:nvSpPr>
              <p:cNvPr id="357" name="Freeform 29"/>
              <p:cNvSpPr/>
              <p:nvPr/>
            </p:nvSpPr>
            <p:spPr bwMode="auto">
              <a:xfrm>
                <a:off x="7486650" y="2130108"/>
                <a:ext cx="66675" cy="149225"/>
              </a:xfrm>
              <a:custGeom>
                <a:avLst/>
                <a:gdLst>
                  <a:gd name="T0" fmla="*/ 3 w 12"/>
                  <a:gd name="T1" fmla="*/ 27 h 27"/>
                  <a:gd name="T2" fmla="*/ 1 w 12"/>
                  <a:gd name="T3" fmla="*/ 26 h 27"/>
                  <a:gd name="T4" fmla="*/ 1 w 12"/>
                  <a:gd name="T5" fmla="*/ 23 h 27"/>
                  <a:gd name="T6" fmla="*/ 8 w 12"/>
                  <a:gd name="T7" fmla="*/ 2 h 27"/>
                  <a:gd name="T8" fmla="*/ 10 w 12"/>
                  <a:gd name="T9" fmla="*/ 0 h 27"/>
                  <a:gd name="T10" fmla="*/ 12 w 12"/>
                  <a:gd name="T11" fmla="*/ 2 h 27"/>
                  <a:gd name="T12" fmla="*/ 4 w 12"/>
                  <a:gd name="T13" fmla="*/ 26 h 27"/>
                  <a:gd name="T14" fmla="*/ 3 w 12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7">
                    <a:moveTo>
                      <a:pt x="3" y="27"/>
                    </a:moveTo>
                    <a:cubicBezTo>
                      <a:pt x="2" y="27"/>
                      <a:pt x="2" y="26"/>
                      <a:pt x="1" y="26"/>
                    </a:cubicBezTo>
                    <a:cubicBezTo>
                      <a:pt x="0" y="25"/>
                      <a:pt x="0" y="24"/>
                      <a:pt x="1" y="23"/>
                    </a:cubicBezTo>
                    <a:cubicBezTo>
                      <a:pt x="6" y="17"/>
                      <a:pt x="8" y="10"/>
                      <a:pt x="8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2" y="10"/>
                      <a:pt x="10" y="19"/>
                      <a:pt x="4" y="26"/>
                    </a:cubicBezTo>
                    <a:cubicBezTo>
                      <a:pt x="4" y="26"/>
                      <a:pt x="3" y="27"/>
                      <a:pt x="3" y="2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汉仪大宋简"/>
                  <a:sym typeface="Arial" panose="020B0604020202020204"/>
                </a:endParaRPr>
              </a:p>
            </p:txBody>
          </p:sp>
          <p:sp>
            <p:nvSpPr>
              <p:cNvPr id="358" name="Freeform 30"/>
              <p:cNvSpPr/>
              <p:nvPr/>
            </p:nvSpPr>
            <p:spPr bwMode="auto">
              <a:xfrm>
                <a:off x="7586663" y="2234883"/>
                <a:ext cx="115887" cy="60325"/>
              </a:xfrm>
              <a:custGeom>
                <a:avLst/>
                <a:gdLst>
                  <a:gd name="T0" fmla="*/ 3 w 21"/>
                  <a:gd name="T1" fmla="*/ 11 h 11"/>
                  <a:gd name="T2" fmla="*/ 1 w 21"/>
                  <a:gd name="T3" fmla="*/ 10 h 11"/>
                  <a:gd name="T4" fmla="*/ 1 w 21"/>
                  <a:gd name="T5" fmla="*/ 7 h 11"/>
                  <a:gd name="T6" fmla="*/ 19 w 21"/>
                  <a:gd name="T7" fmla="*/ 0 h 11"/>
                  <a:gd name="T8" fmla="*/ 21 w 21"/>
                  <a:gd name="T9" fmla="*/ 2 h 11"/>
                  <a:gd name="T10" fmla="*/ 19 w 21"/>
                  <a:gd name="T11" fmla="*/ 4 h 11"/>
                  <a:gd name="T12" fmla="*/ 4 w 21"/>
                  <a:gd name="T13" fmla="*/ 10 h 11"/>
                  <a:gd name="T14" fmla="*/ 3 w 21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1">
                    <a:moveTo>
                      <a:pt x="3" y="11"/>
                    </a:moveTo>
                    <a:cubicBezTo>
                      <a:pt x="2" y="11"/>
                      <a:pt x="1" y="10"/>
                      <a:pt x="1" y="10"/>
                    </a:cubicBezTo>
                    <a:cubicBezTo>
                      <a:pt x="0" y="9"/>
                      <a:pt x="0" y="8"/>
                      <a:pt x="1" y="7"/>
                    </a:cubicBezTo>
                    <a:cubicBezTo>
                      <a:pt x="6" y="3"/>
                      <a:pt x="13" y="0"/>
                      <a:pt x="19" y="0"/>
                    </a:cubicBezTo>
                    <a:cubicBezTo>
                      <a:pt x="21" y="0"/>
                      <a:pt x="21" y="1"/>
                      <a:pt x="21" y="2"/>
                    </a:cubicBezTo>
                    <a:cubicBezTo>
                      <a:pt x="21" y="3"/>
                      <a:pt x="21" y="4"/>
                      <a:pt x="19" y="4"/>
                    </a:cubicBezTo>
                    <a:cubicBezTo>
                      <a:pt x="14" y="4"/>
                      <a:pt x="8" y="6"/>
                      <a:pt x="4" y="10"/>
                    </a:cubicBezTo>
                    <a:cubicBezTo>
                      <a:pt x="3" y="10"/>
                      <a:pt x="3" y="11"/>
                      <a:pt x="3" y="1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汉仪大宋简"/>
                  <a:sym typeface="Arial" panose="020B0604020202020204"/>
                </a:endParaRPr>
              </a:p>
            </p:txBody>
          </p:sp>
          <p:sp>
            <p:nvSpPr>
              <p:cNvPr id="359" name="Freeform 32"/>
              <p:cNvSpPr/>
              <p:nvPr/>
            </p:nvSpPr>
            <p:spPr bwMode="auto">
              <a:xfrm>
                <a:off x="7426325" y="2566670"/>
                <a:ext cx="100012" cy="82550"/>
              </a:xfrm>
              <a:custGeom>
                <a:avLst/>
                <a:gdLst>
                  <a:gd name="T0" fmla="*/ 2 w 18"/>
                  <a:gd name="T1" fmla="*/ 15 h 15"/>
                  <a:gd name="T2" fmla="*/ 0 w 18"/>
                  <a:gd name="T3" fmla="*/ 14 h 15"/>
                  <a:gd name="T4" fmla="*/ 2 w 18"/>
                  <a:gd name="T5" fmla="*/ 12 h 15"/>
                  <a:gd name="T6" fmla="*/ 14 w 18"/>
                  <a:gd name="T7" fmla="*/ 2 h 15"/>
                  <a:gd name="T8" fmla="*/ 17 w 18"/>
                  <a:gd name="T9" fmla="*/ 1 h 15"/>
                  <a:gd name="T10" fmla="*/ 17 w 18"/>
                  <a:gd name="T11" fmla="*/ 4 h 15"/>
                  <a:gd name="T12" fmla="*/ 3 w 18"/>
                  <a:gd name="T13" fmla="*/ 15 h 15"/>
                  <a:gd name="T14" fmla="*/ 2 w 18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2" y="15"/>
                    </a:moveTo>
                    <a:cubicBezTo>
                      <a:pt x="1" y="15"/>
                      <a:pt x="1" y="15"/>
                      <a:pt x="0" y="14"/>
                    </a:cubicBezTo>
                    <a:cubicBezTo>
                      <a:pt x="0" y="13"/>
                      <a:pt x="1" y="12"/>
                      <a:pt x="2" y="12"/>
                    </a:cubicBezTo>
                    <a:cubicBezTo>
                      <a:pt x="7" y="10"/>
                      <a:pt x="11" y="6"/>
                      <a:pt x="14" y="2"/>
                    </a:cubicBezTo>
                    <a:cubicBezTo>
                      <a:pt x="14" y="1"/>
                      <a:pt x="16" y="0"/>
                      <a:pt x="17" y="1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4"/>
                      <a:pt x="3" y="15"/>
                    </a:cubicBezTo>
                    <a:cubicBezTo>
                      <a:pt x="3" y="15"/>
                      <a:pt x="2" y="15"/>
                      <a:pt x="2" y="15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汉仪大宋简"/>
                  <a:sym typeface="Arial" panose="020B0604020202020204"/>
                </a:endParaRPr>
              </a:p>
            </p:txBody>
          </p:sp>
          <p:sp>
            <p:nvSpPr>
              <p:cNvPr id="360" name="Freeform 33"/>
              <p:cNvSpPr/>
              <p:nvPr/>
            </p:nvSpPr>
            <p:spPr bwMode="auto">
              <a:xfrm>
                <a:off x="7272338" y="2379345"/>
                <a:ext cx="120650" cy="109538"/>
              </a:xfrm>
              <a:custGeom>
                <a:avLst/>
                <a:gdLst>
                  <a:gd name="T0" fmla="*/ 3 w 22"/>
                  <a:gd name="T1" fmla="*/ 20 h 20"/>
                  <a:gd name="T2" fmla="*/ 2 w 22"/>
                  <a:gd name="T3" fmla="*/ 20 h 20"/>
                  <a:gd name="T4" fmla="*/ 1 w 22"/>
                  <a:gd name="T5" fmla="*/ 17 h 20"/>
                  <a:gd name="T6" fmla="*/ 19 w 22"/>
                  <a:gd name="T7" fmla="*/ 0 h 20"/>
                  <a:gd name="T8" fmla="*/ 22 w 22"/>
                  <a:gd name="T9" fmla="*/ 2 h 20"/>
                  <a:gd name="T10" fmla="*/ 20 w 22"/>
                  <a:gd name="T11" fmla="*/ 4 h 20"/>
                  <a:gd name="T12" fmla="*/ 4 w 22"/>
                  <a:gd name="T13" fmla="*/ 19 h 20"/>
                  <a:gd name="T14" fmla="*/ 3 w 22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0">
                    <a:moveTo>
                      <a:pt x="3" y="20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1" y="20"/>
                      <a:pt x="0" y="18"/>
                      <a:pt x="1" y="17"/>
                    </a:cubicBezTo>
                    <a:cubicBezTo>
                      <a:pt x="4" y="9"/>
                      <a:pt x="11" y="3"/>
                      <a:pt x="19" y="0"/>
                    </a:cubicBezTo>
                    <a:cubicBezTo>
                      <a:pt x="21" y="0"/>
                      <a:pt x="22" y="1"/>
                      <a:pt x="22" y="2"/>
                    </a:cubicBezTo>
                    <a:cubicBezTo>
                      <a:pt x="22" y="3"/>
                      <a:pt x="21" y="4"/>
                      <a:pt x="20" y="4"/>
                    </a:cubicBezTo>
                    <a:cubicBezTo>
                      <a:pt x="13" y="6"/>
                      <a:pt x="7" y="12"/>
                      <a:pt x="4" y="19"/>
                    </a:cubicBezTo>
                    <a:cubicBezTo>
                      <a:pt x="4" y="20"/>
                      <a:pt x="3" y="20"/>
                      <a:pt x="3" y="2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汉仪大宋简"/>
                  <a:sym typeface="Arial" panose="020B0604020202020204"/>
                </a:endParaRPr>
              </a:p>
            </p:txBody>
          </p:sp>
        </p:grpSp>
      </p:grpSp>
      <p:sp>
        <p:nvSpPr>
          <p:cNvPr id="361" name="Freeform 179"/>
          <p:cNvSpPr/>
          <p:nvPr/>
        </p:nvSpPr>
        <p:spPr bwMode="auto">
          <a:xfrm>
            <a:off x="10589591" y="760857"/>
            <a:ext cx="128219" cy="129907"/>
          </a:xfrm>
          <a:custGeom>
            <a:avLst/>
            <a:gdLst>
              <a:gd name="T0" fmla="*/ 21 w 22"/>
              <a:gd name="T1" fmla="*/ 22 h 22"/>
              <a:gd name="T2" fmla="*/ 18 w 22"/>
              <a:gd name="T3" fmla="*/ 22 h 22"/>
              <a:gd name="T4" fmla="*/ 0 w 22"/>
              <a:gd name="T5" fmla="*/ 4 h 22"/>
              <a:gd name="T6" fmla="*/ 0 w 22"/>
              <a:gd name="T7" fmla="*/ 1 h 22"/>
              <a:gd name="T8" fmla="*/ 4 w 22"/>
              <a:gd name="T9" fmla="*/ 1 h 22"/>
              <a:gd name="T10" fmla="*/ 21 w 22"/>
              <a:gd name="T11" fmla="*/ 18 h 22"/>
              <a:gd name="T12" fmla="*/ 21 w 22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2">
                <a:moveTo>
                  <a:pt x="21" y="22"/>
                </a:moveTo>
                <a:cubicBezTo>
                  <a:pt x="20" y="22"/>
                  <a:pt x="19" y="22"/>
                  <a:pt x="18" y="22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2"/>
                  <a:pt x="0" y="1"/>
                </a:cubicBezTo>
                <a:cubicBezTo>
                  <a:pt x="1" y="0"/>
                  <a:pt x="3" y="0"/>
                  <a:pt x="4" y="1"/>
                </a:cubicBezTo>
                <a:cubicBezTo>
                  <a:pt x="21" y="18"/>
                  <a:pt x="21" y="18"/>
                  <a:pt x="21" y="18"/>
                </a:cubicBezTo>
                <a:cubicBezTo>
                  <a:pt x="22" y="19"/>
                  <a:pt x="22" y="21"/>
                  <a:pt x="21" y="2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grpSp>
        <p:nvGrpSpPr>
          <p:cNvPr id="362" name="组合 361"/>
          <p:cNvGrpSpPr/>
          <p:nvPr/>
        </p:nvGrpSpPr>
        <p:grpSpPr>
          <a:xfrm>
            <a:off x="11565557" y="4149163"/>
            <a:ext cx="305363" cy="116411"/>
            <a:chOff x="5060950" y="2357120"/>
            <a:chExt cx="287337" cy="109538"/>
          </a:xfrm>
        </p:grpSpPr>
        <p:sp>
          <p:nvSpPr>
            <p:cNvPr id="363" name="Freeform 169"/>
            <p:cNvSpPr>
              <a:spLocks noEditPoints="1"/>
            </p:cNvSpPr>
            <p:nvPr/>
          </p:nvSpPr>
          <p:spPr bwMode="auto">
            <a:xfrm>
              <a:off x="5060950" y="2357120"/>
              <a:ext cx="77787" cy="109538"/>
            </a:xfrm>
            <a:custGeom>
              <a:avLst/>
              <a:gdLst>
                <a:gd name="T0" fmla="*/ 0 w 14"/>
                <a:gd name="T1" fmla="*/ 0 h 20"/>
                <a:gd name="T2" fmla="*/ 6 w 14"/>
                <a:gd name="T3" fmla="*/ 0 h 20"/>
                <a:gd name="T4" fmla="*/ 12 w 14"/>
                <a:gd name="T5" fmla="*/ 1 h 20"/>
                <a:gd name="T6" fmla="*/ 14 w 14"/>
                <a:gd name="T7" fmla="*/ 6 h 20"/>
                <a:gd name="T8" fmla="*/ 12 w 14"/>
                <a:gd name="T9" fmla="*/ 11 h 20"/>
                <a:gd name="T10" fmla="*/ 6 w 14"/>
                <a:gd name="T11" fmla="*/ 13 h 20"/>
                <a:gd name="T12" fmla="*/ 4 w 14"/>
                <a:gd name="T13" fmla="*/ 13 h 20"/>
                <a:gd name="T14" fmla="*/ 4 w 14"/>
                <a:gd name="T15" fmla="*/ 20 h 20"/>
                <a:gd name="T16" fmla="*/ 0 w 14"/>
                <a:gd name="T17" fmla="*/ 20 h 20"/>
                <a:gd name="T18" fmla="*/ 0 w 14"/>
                <a:gd name="T19" fmla="*/ 0 h 20"/>
                <a:gd name="T20" fmla="*/ 4 w 14"/>
                <a:gd name="T21" fmla="*/ 10 h 20"/>
                <a:gd name="T22" fmla="*/ 6 w 14"/>
                <a:gd name="T23" fmla="*/ 10 h 20"/>
                <a:gd name="T24" fmla="*/ 10 w 14"/>
                <a:gd name="T25" fmla="*/ 6 h 20"/>
                <a:gd name="T26" fmla="*/ 6 w 14"/>
                <a:gd name="T27" fmla="*/ 2 h 20"/>
                <a:gd name="T28" fmla="*/ 4 w 14"/>
                <a:gd name="T29" fmla="*/ 3 h 20"/>
                <a:gd name="T30" fmla="*/ 4 w 14"/>
                <a:gd name="T3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0">
                  <a:moveTo>
                    <a:pt x="0" y="0"/>
                  </a:moveTo>
                  <a:cubicBezTo>
                    <a:pt x="2" y="0"/>
                    <a:pt x="3" y="0"/>
                    <a:pt x="6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4" y="4"/>
                    <a:pt x="14" y="6"/>
                  </a:cubicBezTo>
                  <a:cubicBezTo>
                    <a:pt x="14" y="8"/>
                    <a:pt x="14" y="9"/>
                    <a:pt x="12" y="11"/>
                  </a:cubicBezTo>
                  <a:cubicBezTo>
                    <a:pt x="11" y="12"/>
                    <a:pt x="8" y="13"/>
                    <a:pt x="6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0"/>
                  </a:lnTo>
                  <a:close/>
                  <a:moveTo>
                    <a:pt x="4" y="10"/>
                  </a:moveTo>
                  <a:cubicBezTo>
                    <a:pt x="4" y="10"/>
                    <a:pt x="5" y="10"/>
                    <a:pt x="6" y="10"/>
                  </a:cubicBezTo>
                  <a:cubicBezTo>
                    <a:pt x="9" y="10"/>
                    <a:pt x="10" y="8"/>
                    <a:pt x="10" y="6"/>
                  </a:cubicBezTo>
                  <a:cubicBezTo>
                    <a:pt x="10" y="4"/>
                    <a:pt x="9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64" name="Freeform 170"/>
            <p:cNvSpPr/>
            <p:nvPr/>
          </p:nvSpPr>
          <p:spPr bwMode="auto">
            <a:xfrm>
              <a:off x="5154613" y="2357120"/>
              <a:ext cx="93662" cy="109538"/>
            </a:xfrm>
            <a:custGeom>
              <a:avLst/>
              <a:gdLst>
                <a:gd name="T0" fmla="*/ 14 w 59"/>
                <a:gd name="T1" fmla="*/ 0 h 69"/>
                <a:gd name="T2" fmla="*/ 14 w 59"/>
                <a:gd name="T3" fmla="*/ 27 h 69"/>
                <a:gd name="T4" fmla="*/ 45 w 59"/>
                <a:gd name="T5" fmla="*/ 27 h 69"/>
                <a:gd name="T6" fmla="*/ 45 w 59"/>
                <a:gd name="T7" fmla="*/ 0 h 69"/>
                <a:gd name="T8" fmla="*/ 59 w 59"/>
                <a:gd name="T9" fmla="*/ 0 h 69"/>
                <a:gd name="T10" fmla="*/ 59 w 59"/>
                <a:gd name="T11" fmla="*/ 69 h 69"/>
                <a:gd name="T12" fmla="*/ 45 w 59"/>
                <a:gd name="T13" fmla="*/ 69 h 69"/>
                <a:gd name="T14" fmla="*/ 45 w 59"/>
                <a:gd name="T15" fmla="*/ 38 h 69"/>
                <a:gd name="T16" fmla="*/ 14 w 59"/>
                <a:gd name="T17" fmla="*/ 38 h 69"/>
                <a:gd name="T18" fmla="*/ 14 w 59"/>
                <a:gd name="T19" fmla="*/ 69 h 69"/>
                <a:gd name="T20" fmla="*/ 0 w 59"/>
                <a:gd name="T21" fmla="*/ 69 h 69"/>
                <a:gd name="T22" fmla="*/ 0 w 59"/>
                <a:gd name="T23" fmla="*/ 0 h 69"/>
                <a:gd name="T24" fmla="*/ 14 w 59"/>
                <a:gd name="T2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9">
                  <a:moveTo>
                    <a:pt x="14" y="0"/>
                  </a:moveTo>
                  <a:lnTo>
                    <a:pt x="14" y="27"/>
                  </a:lnTo>
                  <a:lnTo>
                    <a:pt x="45" y="27"/>
                  </a:lnTo>
                  <a:lnTo>
                    <a:pt x="45" y="0"/>
                  </a:lnTo>
                  <a:lnTo>
                    <a:pt x="59" y="0"/>
                  </a:lnTo>
                  <a:lnTo>
                    <a:pt x="59" y="69"/>
                  </a:lnTo>
                  <a:lnTo>
                    <a:pt x="45" y="69"/>
                  </a:lnTo>
                  <a:lnTo>
                    <a:pt x="45" y="38"/>
                  </a:lnTo>
                  <a:lnTo>
                    <a:pt x="14" y="38"/>
                  </a:lnTo>
                  <a:lnTo>
                    <a:pt x="14" y="69"/>
                  </a:lnTo>
                  <a:lnTo>
                    <a:pt x="0" y="69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65" name="Freeform 171"/>
            <p:cNvSpPr>
              <a:spLocks noEditPoints="1"/>
            </p:cNvSpPr>
            <p:nvPr/>
          </p:nvSpPr>
          <p:spPr bwMode="auto">
            <a:xfrm>
              <a:off x="5270500" y="2357120"/>
              <a:ext cx="77787" cy="109538"/>
            </a:xfrm>
            <a:custGeom>
              <a:avLst/>
              <a:gdLst>
                <a:gd name="T0" fmla="*/ 0 w 14"/>
                <a:gd name="T1" fmla="*/ 0 h 20"/>
                <a:gd name="T2" fmla="*/ 6 w 14"/>
                <a:gd name="T3" fmla="*/ 0 h 20"/>
                <a:gd name="T4" fmla="*/ 12 w 14"/>
                <a:gd name="T5" fmla="*/ 1 h 20"/>
                <a:gd name="T6" fmla="*/ 14 w 14"/>
                <a:gd name="T7" fmla="*/ 6 h 20"/>
                <a:gd name="T8" fmla="*/ 12 w 14"/>
                <a:gd name="T9" fmla="*/ 11 h 20"/>
                <a:gd name="T10" fmla="*/ 6 w 14"/>
                <a:gd name="T11" fmla="*/ 13 h 20"/>
                <a:gd name="T12" fmla="*/ 4 w 14"/>
                <a:gd name="T13" fmla="*/ 13 h 20"/>
                <a:gd name="T14" fmla="*/ 4 w 14"/>
                <a:gd name="T15" fmla="*/ 20 h 20"/>
                <a:gd name="T16" fmla="*/ 0 w 14"/>
                <a:gd name="T17" fmla="*/ 20 h 20"/>
                <a:gd name="T18" fmla="*/ 0 w 14"/>
                <a:gd name="T19" fmla="*/ 0 h 20"/>
                <a:gd name="T20" fmla="*/ 4 w 14"/>
                <a:gd name="T21" fmla="*/ 10 h 20"/>
                <a:gd name="T22" fmla="*/ 6 w 14"/>
                <a:gd name="T23" fmla="*/ 10 h 20"/>
                <a:gd name="T24" fmla="*/ 10 w 14"/>
                <a:gd name="T25" fmla="*/ 6 h 20"/>
                <a:gd name="T26" fmla="*/ 6 w 14"/>
                <a:gd name="T27" fmla="*/ 2 h 20"/>
                <a:gd name="T28" fmla="*/ 4 w 14"/>
                <a:gd name="T29" fmla="*/ 3 h 20"/>
                <a:gd name="T30" fmla="*/ 4 w 14"/>
                <a:gd name="T3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0">
                  <a:moveTo>
                    <a:pt x="0" y="0"/>
                  </a:moveTo>
                  <a:cubicBezTo>
                    <a:pt x="1" y="0"/>
                    <a:pt x="3" y="0"/>
                    <a:pt x="6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4" y="4"/>
                    <a:pt x="14" y="6"/>
                  </a:cubicBezTo>
                  <a:cubicBezTo>
                    <a:pt x="14" y="8"/>
                    <a:pt x="13" y="9"/>
                    <a:pt x="12" y="11"/>
                  </a:cubicBezTo>
                  <a:cubicBezTo>
                    <a:pt x="11" y="12"/>
                    <a:pt x="8" y="13"/>
                    <a:pt x="6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0"/>
                  </a:lnTo>
                  <a:close/>
                  <a:moveTo>
                    <a:pt x="4" y="10"/>
                  </a:moveTo>
                  <a:cubicBezTo>
                    <a:pt x="4" y="10"/>
                    <a:pt x="5" y="10"/>
                    <a:pt x="6" y="10"/>
                  </a:cubicBezTo>
                  <a:cubicBezTo>
                    <a:pt x="8" y="10"/>
                    <a:pt x="10" y="8"/>
                    <a:pt x="10" y="6"/>
                  </a:cubicBezTo>
                  <a:cubicBezTo>
                    <a:pt x="10" y="4"/>
                    <a:pt x="9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sp>
        <p:nvSpPr>
          <p:cNvPr id="366" name="Freeform 178"/>
          <p:cNvSpPr/>
          <p:nvPr/>
        </p:nvSpPr>
        <p:spPr bwMode="auto">
          <a:xfrm>
            <a:off x="10576256" y="753872"/>
            <a:ext cx="128219" cy="129907"/>
          </a:xfrm>
          <a:custGeom>
            <a:avLst/>
            <a:gdLst>
              <a:gd name="T0" fmla="*/ 21 w 22"/>
              <a:gd name="T1" fmla="*/ 4 h 22"/>
              <a:gd name="T2" fmla="*/ 4 w 22"/>
              <a:gd name="T3" fmla="*/ 22 h 22"/>
              <a:gd name="T4" fmla="*/ 0 w 22"/>
              <a:gd name="T5" fmla="*/ 22 h 22"/>
              <a:gd name="T6" fmla="*/ 0 w 22"/>
              <a:gd name="T7" fmla="*/ 18 h 22"/>
              <a:gd name="T8" fmla="*/ 18 w 22"/>
              <a:gd name="T9" fmla="*/ 1 h 22"/>
              <a:gd name="T10" fmla="*/ 21 w 22"/>
              <a:gd name="T11" fmla="*/ 1 h 22"/>
              <a:gd name="T12" fmla="*/ 21 w 22"/>
              <a:gd name="T13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2">
                <a:moveTo>
                  <a:pt x="21" y="4"/>
                </a:moveTo>
                <a:cubicBezTo>
                  <a:pt x="4" y="22"/>
                  <a:pt x="4" y="22"/>
                  <a:pt x="4" y="22"/>
                </a:cubicBezTo>
                <a:cubicBezTo>
                  <a:pt x="3" y="22"/>
                  <a:pt x="1" y="22"/>
                  <a:pt x="0" y="22"/>
                </a:cubicBezTo>
                <a:cubicBezTo>
                  <a:pt x="0" y="21"/>
                  <a:pt x="0" y="19"/>
                  <a:pt x="0" y="18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20" y="0"/>
                  <a:pt x="21" y="1"/>
                </a:cubicBezTo>
                <a:cubicBezTo>
                  <a:pt x="22" y="2"/>
                  <a:pt x="22" y="3"/>
                  <a:pt x="21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F97F4-EEDD-451D-8A88-CB2BB1AF1E1A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1.1 问题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917" y="1587183"/>
            <a:ext cx="10363200" cy="4114800"/>
          </a:xfrm>
        </p:spPr>
        <p:txBody>
          <a:bodyPr/>
          <a:lstStyle/>
          <a:p>
            <a:pPr eaLnBrk="1" hangingPunct="1"/>
            <a:r>
              <a:rPr lang="zh-CN" altLang="en-US"/>
              <a:t>一个具体的优先表例子：</a:t>
            </a:r>
            <a:r>
              <a:rPr lang="en-US" altLang="zh-CN"/>
              <a:t>M={Xavier,Yancey,Zeus};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W={Army,Bertha,Clare}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15365" name="Rectangle 44"/>
          <p:cNvSpPr>
            <a:spLocks noChangeAspect="1" noChangeArrowheads="1"/>
          </p:cNvSpPr>
          <p:nvPr/>
        </p:nvSpPr>
        <p:spPr bwMode="auto">
          <a:xfrm>
            <a:off x="1843089" y="5507040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accent2"/>
                </a:solidFill>
                <a:latin typeface="Comic Sans MS" panose="030F0702030302020204" pitchFamily="66" charset="0"/>
              </a:rPr>
              <a:t>Zeus</a:t>
            </a:r>
          </a:p>
        </p:txBody>
      </p:sp>
      <p:sp>
        <p:nvSpPr>
          <p:cNvPr id="15366" name="Rectangle 45"/>
          <p:cNvSpPr>
            <a:spLocks noChangeAspect="1" noChangeArrowheads="1"/>
          </p:cNvSpPr>
          <p:nvPr/>
        </p:nvSpPr>
        <p:spPr bwMode="auto">
          <a:xfrm>
            <a:off x="2835275" y="5507040"/>
            <a:ext cx="992188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accent2"/>
                </a:solidFill>
                <a:latin typeface="Comic Sans MS" panose="030F0702030302020204" pitchFamily="66" charset="0"/>
              </a:rPr>
              <a:t>Amy</a:t>
            </a:r>
          </a:p>
        </p:txBody>
      </p:sp>
      <p:sp>
        <p:nvSpPr>
          <p:cNvPr id="15367" name="Rectangle 46"/>
          <p:cNvSpPr>
            <a:spLocks noChangeAspect="1" noChangeArrowheads="1"/>
          </p:cNvSpPr>
          <p:nvPr/>
        </p:nvSpPr>
        <p:spPr bwMode="auto">
          <a:xfrm>
            <a:off x="4819651" y="5507040"/>
            <a:ext cx="990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accent2"/>
                </a:solidFill>
                <a:latin typeface="Comic Sans MS" panose="030F0702030302020204" pitchFamily="66" charset="0"/>
              </a:rPr>
              <a:t>Clare</a:t>
            </a:r>
          </a:p>
        </p:txBody>
      </p:sp>
      <p:sp>
        <p:nvSpPr>
          <p:cNvPr id="15368" name="Rectangle 47"/>
          <p:cNvSpPr>
            <a:spLocks noChangeAspect="1" noChangeArrowheads="1"/>
          </p:cNvSpPr>
          <p:nvPr/>
        </p:nvSpPr>
        <p:spPr bwMode="auto">
          <a:xfrm>
            <a:off x="3827464" y="5507040"/>
            <a:ext cx="992187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accent2"/>
                </a:solidFill>
                <a:latin typeface="Comic Sans MS" panose="030F0702030302020204" pitchFamily="66" charset="0"/>
              </a:rPr>
              <a:t>Bertha</a:t>
            </a:r>
          </a:p>
        </p:txBody>
      </p:sp>
      <p:sp>
        <p:nvSpPr>
          <p:cNvPr id="15369" name="Rectangle 48"/>
          <p:cNvSpPr>
            <a:spLocks noChangeAspect="1" noChangeArrowheads="1"/>
          </p:cNvSpPr>
          <p:nvPr/>
        </p:nvSpPr>
        <p:spPr bwMode="auto">
          <a:xfrm>
            <a:off x="1843089" y="5092700"/>
            <a:ext cx="992187" cy="414339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accent2"/>
                </a:solidFill>
                <a:latin typeface="Comic Sans MS" panose="030F0702030302020204" pitchFamily="66" charset="0"/>
              </a:rPr>
              <a:t>Yancey</a:t>
            </a:r>
          </a:p>
        </p:txBody>
      </p:sp>
      <p:sp>
        <p:nvSpPr>
          <p:cNvPr id="15370" name="Rectangle 49"/>
          <p:cNvSpPr>
            <a:spLocks noChangeAspect="1" noChangeArrowheads="1"/>
          </p:cNvSpPr>
          <p:nvPr/>
        </p:nvSpPr>
        <p:spPr bwMode="auto">
          <a:xfrm>
            <a:off x="2835275" y="5092700"/>
            <a:ext cx="992188" cy="41433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accent2"/>
                </a:solidFill>
                <a:latin typeface="Comic Sans MS" panose="030F0702030302020204" pitchFamily="66" charset="0"/>
              </a:rPr>
              <a:t>Bertha</a:t>
            </a:r>
          </a:p>
        </p:txBody>
      </p:sp>
      <p:sp>
        <p:nvSpPr>
          <p:cNvPr id="15371" name="Rectangle 50"/>
          <p:cNvSpPr>
            <a:spLocks noChangeAspect="1" noChangeArrowheads="1"/>
          </p:cNvSpPr>
          <p:nvPr/>
        </p:nvSpPr>
        <p:spPr bwMode="auto">
          <a:xfrm>
            <a:off x="4819651" y="5080000"/>
            <a:ext cx="990600" cy="41433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accent2"/>
                </a:solidFill>
                <a:latin typeface="Comic Sans MS" panose="030F0702030302020204" pitchFamily="66" charset="0"/>
              </a:rPr>
              <a:t>Clare</a:t>
            </a:r>
          </a:p>
        </p:txBody>
      </p:sp>
      <p:sp>
        <p:nvSpPr>
          <p:cNvPr id="15372" name="Rectangle 51"/>
          <p:cNvSpPr>
            <a:spLocks noChangeAspect="1" noChangeArrowheads="1"/>
          </p:cNvSpPr>
          <p:nvPr/>
        </p:nvSpPr>
        <p:spPr bwMode="auto">
          <a:xfrm>
            <a:off x="3827464" y="5092700"/>
            <a:ext cx="992187" cy="41433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accent2"/>
                </a:solidFill>
                <a:latin typeface="Comic Sans MS" panose="030F0702030302020204" pitchFamily="66" charset="0"/>
              </a:rPr>
              <a:t>Amy</a:t>
            </a:r>
          </a:p>
        </p:txBody>
      </p:sp>
      <p:sp>
        <p:nvSpPr>
          <p:cNvPr id="15373" name="Rectangle 52"/>
          <p:cNvSpPr>
            <a:spLocks noChangeAspect="1" noChangeArrowheads="1"/>
          </p:cNvSpPr>
          <p:nvPr/>
        </p:nvSpPr>
        <p:spPr bwMode="auto">
          <a:xfrm>
            <a:off x="1843089" y="4678365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accent2"/>
                </a:solidFill>
                <a:latin typeface="Comic Sans MS" panose="030F0702030302020204" pitchFamily="66" charset="0"/>
              </a:rPr>
              <a:t>Xavier</a:t>
            </a:r>
          </a:p>
        </p:txBody>
      </p:sp>
      <p:sp>
        <p:nvSpPr>
          <p:cNvPr id="15374" name="Rectangle 53"/>
          <p:cNvSpPr>
            <a:spLocks noChangeAspect="1" noChangeArrowheads="1"/>
          </p:cNvSpPr>
          <p:nvPr/>
        </p:nvSpPr>
        <p:spPr bwMode="auto">
          <a:xfrm>
            <a:off x="2835275" y="4678365"/>
            <a:ext cx="992188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accent2"/>
                </a:solidFill>
                <a:latin typeface="Comic Sans MS" panose="030F0702030302020204" pitchFamily="66" charset="0"/>
              </a:rPr>
              <a:t>Amy</a:t>
            </a:r>
          </a:p>
        </p:txBody>
      </p:sp>
      <p:sp>
        <p:nvSpPr>
          <p:cNvPr id="15375" name="Rectangle 54"/>
          <p:cNvSpPr>
            <a:spLocks noChangeAspect="1" noChangeArrowheads="1"/>
          </p:cNvSpPr>
          <p:nvPr/>
        </p:nvSpPr>
        <p:spPr bwMode="auto">
          <a:xfrm>
            <a:off x="4819651" y="4678365"/>
            <a:ext cx="990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accent2"/>
                </a:solidFill>
                <a:latin typeface="Comic Sans MS" panose="030F0702030302020204" pitchFamily="66" charset="0"/>
              </a:rPr>
              <a:t>Clare</a:t>
            </a:r>
          </a:p>
        </p:txBody>
      </p:sp>
      <p:sp>
        <p:nvSpPr>
          <p:cNvPr id="15376" name="Rectangle 55"/>
          <p:cNvSpPr>
            <a:spLocks noChangeAspect="1" noChangeArrowheads="1"/>
          </p:cNvSpPr>
          <p:nvPr/>
        </p:nvSpPr>
        <p:spPr bwMode="auto">
          <a:xfrm>
            <a:off x="3827464" y="4678365"/>
            <a:ext cx="992187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accent2"/>
                </a:solidFill>
                <a:latin typeface="Comic Sans MS" panose="030F0702030302020204" pitchFamily="66" charset="0"/>
              </a:rPr>
              <a:t>Bertha</a:t>
            </a:r>
          </a:p>
        </p:txBody>
      </p:sp>
      <p:sp>
        <p:nvSpPr>
          <p:cNvPr id="15377" name="Rectangle 56"/>
          <p:cNvSpPr>
            <a:spLocks noChangeAspect="1" noChangeArrowheads="1"/>
          </p:cNvSpPr>
          <p:nvPr/>
        </p:nvSpPr>
        <p:spPr bwMode="auto">
          <a:xfrm>
            <a:off x="2835275" y="4267201"/>
            <a:ext cx="992188" cy="411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  <a:r>
              <a:rPr kumimoji="0" lang="en-US" altLang="zh-CN" sz="1600" baseline="30000">
                <a:solidFill>
                  <a:schemeClr val="accent2"/>
                </a:solidFill>
                <a:latin typeface="Comic Sans MS" panose="030F0702030302020204" pitchFamily="66" charset="0"/>
              </a:rPr>
              <a:t>st</a:t>
            </a:r>
          </a:p>
        </p:txBody>
      </p:sp>
      <p:sp>
        <p:nvSpPr>
          <p:cNvPr id="15378" name="Rectangle 57"/>
          <p:cNvSpPr>
            <a:spLocks noChangeAspect="1" noChangeArrowheads="1"/>
          </p:cNvSpPr>
          <p:nvPr/>
        </p:nvSpPr>
        <p:spPr bwMode="auto">
          <a:xfrm>
            <a:off x="3827464" y="4267201"/>
            <a:ext cx="992187" cy="411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kumimoji="0" lang="en-US" altLang="zh-CN" sz="1600" baseline="30000">
                <a:solidFill>
                  <a:schemeClr val="accent2"/>
                </a:solidFill>
                <a:latin typeface="Comic Sans MS" panose="030F0702030302020204" pitchFamily="66" charset="0"/>
              </a:rPr>
              <a:t>nd</a:t>
            </a:r>
          </a:p>
        </p:txBody>
      </p:sp>
      <p:sp>
        <p:nvSpPr>
          <p:cNvPr id="15379" name="Rectangle 58"/>
          <p:cNvSpPr>
            <a:spLocks noChangeAspect="1" noChangeArrowheads="1"/>
          </p:cNvSpPr>
          <p:nvPr/>
        </p:nvSpPr>
        <p:spPr bwMode="auto">
          <a:xfrm>
            <a:off x="4819651" y="4267201"/>
            <a:ext cx="990600" cy="411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chemeClr val="accent2"/>
                </a:solidFill>
                <a:latin typeface="Comic Sans MS" panose="030F0702030302020204" pitchFamily="66" charset="0"/>
              </a:rPr>
              <a:t>3</a:t>
            </a:r>
            <a:r>
              <a:rPr kumimoji="0" lang="en-US" altLang="zh-CN" sz="1600" baseline="30000">
                <a:solidFill>
                  <a:schemeClr val="accent2"/>
                </a:solidFill>
                <a:latin typeface="Comic Sans MS" panose="030F0702030302020204" pitchFamily="66" charset="0"/>
              </a:rPr>
              <a:t>rd</a:t>
            </a:r>
          </a:p>
        </p:txBody>
      </p:sp>
      <p:sp>
        <p:nvSpPr>
          <p:cNvPr id="15380" name="Rectangle 59"/>
          <p:cNvSpPr>
            <a:spLocks noChangeAspect="1" noChangeArrowheads="1"/>
          </p:cNvSpPr>
          <p:nvPr/>
        </p:nvSpPr>
        <p:spPr bwMode="auto">
          <a:xfrm>
            <a:off x="1828800" y="5910265"/>
            <a:ext cx="39624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i="1">
                <a:latin typeface="Comic Sans MS" panose="030F0702030302020204" pitchFamily="66" charset="0"/>
              </a:rPr>
              <a:t>Men’s Preference Profile</a:t>
            </a:r>
            <a:endParaRPr kumimoji="0" lang="en-US" altLang="zh-CN" sz="1400" i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381" name="Text Box 60"/>
          <p:cNvSpPr txBox="1">
            <a:spLocks noChangeArrowheads="1"/>
          </p:cNvSpPr>
          <p:nvPr/>
        </p:nvSpPr>
        <p:spPr bwMode="auto">
          <a:xfrm>
            <a:off x="3081338" y="3776664"/>
            <a:ext cx="5866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09905" indent="-285750" defTabSz="101917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019175" indent="-228600" defTabSz="101917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29080" indent="-228600" defTabSz="101917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38350" indent="-228600" defTabSz="101917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955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527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099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671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>
                <a:latin typeface="Comic Sans MS" panose="030F0702030302020204" pitchFamily="66" charset="0"/>
              </a:rPr>
              <a:t>favorite</a:t>
            </a:r>
          </a:p>
        </p:txBody>
      </p:sp>
      <p:sp>
        <p:nvSpPr>
          <p:cNvPr id="15382" name="Text Box 61"/>
          <p:cNvSpPr txBox="1">
            <a:spLocks noChangeArrowheads="1"/>
          </p:cNvSpPr>
          <p:nvPr/>
        </p:nvSpPr>
        <p:spPr bwMode="auto">
          <a:xfrm>
            <a:off x="4953002" y="3776664"/>
            <a:ext cx="98584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09905" indent="-285750" defTabSz="101917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019175" indent="-228600" defTabSz="101917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29080" indent="-228600" defTabSz="101917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38350" indent="-228600" defTabSz="101917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955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527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099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671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>
                <a:latin typeface="Comic Sans MS" panose="030F0702030302020204" pitchFamily="66" charset="0"/>
              </a:rPr>
              <a:t>least favorite</a:t>
            </a:r>
          </a:p>
        </p:txBody>
      </p:sp>
      <p:sp>
        <p:nvSpPr>
          <p:cNvPr id="15383" name="Rectangle 62"/>
          <p:cNvSpPr>
            <a:spLocks noChangeAspect="1" noChangeArrowheads="1"/>
          </p:cNvSpPr>
          <p:nvPr/>
        </p:nvSpPr>
        <p:spPr bwMode="auto">
          <a:xfrm>
            <a:off x="6262689" y="5507040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accent2"/>
                </a:solidFill>
                <a:latin typeface="Comic Sans MS" panose="030F0702030302020204" pitchFamily="66" charset="0"/>
              </a:rPr>
              <a:t>Clare</a:t>
            </a:r>
          </a:p>
        </p:txBody>
      </p:sp>
      <p:sp>
        <p:nvSpPr>
          <p:cNvPr id="15384" name="Rectangle 63"/>
          <p:cNvSpPr>
            <a:spLocks noChangeAspect="1" noChangeArrowheads="1"/>
          </p:cNvSpPr>
          <p:nvPr/>
        </p:nvSpPr>
        <p:spPr bwMode="auto">
          <a:xfrm>
            <a:off x="7254875" y="5507040"/>
            <a:ext cx="992188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accent2"/>
                </a:solidFill>
                <a:latin typeface="Comic Sans MS" panose="030F0702030302020204" pitchFamily="66" charset="0"/>
              </a:rPr>
              <a:t>Xavier</a:t>
            </a:r>
          </a:p>
        </p:txBody>
      </p:sp>
      <p:sp>
        <p:nvSpPr>
          <p:cNvPr id="15385" name="Rectangle 64"/>
          <p:cNvSpPr>
            <a:spLocks noChangeAspect="1" noChangeArrowheads="1"/>
          </p:cNvSpPr>
          <p:nvPr/>
        </p:nvSpPr>
        <p:spPr bwMode="auto">
          <a:xfrm>
            <a:off x="9239251" y="5507040"/>
            <a:ext cx="990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accent2"/>
                </a:solidFill>
                <a:latin typeface="Comic Sans MS" panose="030F0702030302020204" pitchFamily="66" charset="0"/>
              </a:rPr>
              <a:t>Zeus</a:t>
            </a:r>
          </a:p>
        </p:txBody>
      </p:sp>
      <p:sp>
        <p:nvSpPr>
          <p:cNvPr id="15386" name="Rectangle 65"/>
          <p:cNvSpPr>
            <a:spLocks noChangeAspect="1" noChangeArrowheads="1"/>
          </p:cNvSpPr>
          <p:nvPr/>
        </p:nvSpPr>
        <p:spPr bwMode="auto">
          <a:xfrm>
            <a:off x="8247064" y="5507040"/>
            <a:ext cx="992187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accent2"/>
                </a:solidFill>
                <a:latin typeface="Comic Sans MS" panose="030F0702030302020204" pitchFamily="66" charset="0"/>
              </a:rPr>
              <a:t>Yancey</a:t>
            </a:r>
          </a:p>
        </p:txBody>
      </p:sp>
      <p:sp>
        <p:nvSpPr>
          <p:cNvPr id="15387" name="Rectangle 66"/>
          <p:cNvSpPr>
            <a:spLocks noChangeAspect="1" noChangeArrowheads="1"/>
          </p:cNvSpPr>
          <p:nvPr/>
        </p:nvSpPr>
        <p:spPr bwMode="auto">
          <a:xfrm>
            <a:off x="6262689" y="5092700"/>
            <a:ext cx="992187" cy="414339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accent2"/>
                </a:solidFill>
                <a:latin typeface="Comic Sans MS" panose="030F0702030302020204" pitchFamily="66" charset="0"/>
              </a:rPr>
              <a:t>Bertha</a:t>
            </a:r>
          </a:p>
        </p:txBody>
      </p:sp>
      <p:sp>
        <p:nvSpPr>
          <p:cNvPr id="15388" name="Rectangle 67"/>
          <p:cNvSpPr>
            <a:spLocks noChangeAspect="1" noChangeArrowheads="1"/>
          </p:cNvSpPr>
          <p:nvPr/>
        </p:nvSpPr>
        <p:spPr bwMode="auto">
          <a:xfrm>
            <a:off x="7254875" y="5092700"/>
            <a:ext cx="992188" cy="41433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accent2"/>
                </a:solidFill>
                <a:latin typeface="Comic Sans MS" panose="030F0702030302020204" pitchFamily="66" charset="0"/>
              </a:rPr>
              <a:t>Xavier</a:t>
            </a:r>
          </a:p>
        </p:txBody>
      </p:sp>
      <p:sp>
        <p:nvSpPr>
          <p:cNvPr id="15389" name="Rectangle 68"/>
          <p:cNvSpPr>
            <a:spLocks noChangeAspect="1" noChangeArrowheads="1"/>
          </p:cNvSpPr>
          <p:nvPr/>
        </p:nvSpPr>
        <p:spPr bwMode="auto">
          <a:xfrm>
            <a:off x="9239251" y="5092700"/>
            <a:ext cx="990600" cy="41433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accent2"/>
                </a:solidFill>
                <a:latin typeface="Comic Sans MS" panose="030F0702030302020204" pitchFamily="66" charset="0"/>
              </a:rPr>
              <a:t>Zeus</a:t>
            </a:r>
          </a:p>
        </p:txBody>
      </p:sp>
      <p:sp>
        <p:nvSpPr>
          <p:cNvPr id="15390" name="Rectangle 69"/>
          <p:cNvSpPr>
            <a:spLocks noChangeAspect="1" noChangeArrowheads="1"/>
          </p:cNvSpPr>
          <p:nvPr/>
        </p:nvSpPr>
        <p:spPr bwMode="auto">
          <a:xfrm>
            <a:off x="8247064" y="5092700"/>
            <a:ext cx="992187" cy="41433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accent2"/>
                </a:solidFill>
                <a:latin typeface="Comic Sans MS" panose="030F0702030302020204" pitchFamily="66" charset="0"/>
              </a:rPr>
              <a:t>Yancey</a:t>
            </a:r>
          </a:p>
        </p:txBody>
      </p:sp>
      <p:sp>
        <p:nvSpPr>
          <p:cNvPr id="15391" name="Rectangle 70"/>
          <p:cNvSpPr>
            <a:spLocks noChangeAspect="1" noChangeArrowheads="1"/>
          </p:cNvSpPr>
          <p:nvPr/>
        </p:nvSpPr>
        <p:spPr bwMode="auto">
          <a:xfrm>
            <a:off x="6262689" y="4678365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accent2"/>
                </a:solidFill>
                <a:latin typeface="Comic Sans MS" panose="030F0702030302020204" pitchFamily="66" charset="0"/>
              </a:rPr>
              <a:t>Amy</a:t>
            </a:r>
          </a:p>
        </p:txBody>
      </p:sp>
      <p:sp>
        <p:nvSpPr>
          <p:cNvPr id="15392" name="Rectangle 71"/>
          <p:cNvSpPr>
            <a:spLocks noChangeAspect="1" noChangeArrowheads="1"/>
          </p:cNvSpPr>
          <p:nvPr/>
        </p:nvSpPr>
        <p:spPr bwMode="auto">
          <a:xfrm>
            <a:off x="7254875" y="4678365"/>
            <a:ext cx="992188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accent2"/>
                </a:solidFill>
                <a:latin typeface="Comic Sans MS" panose="030F0702030302020204" pitchFamily="66" charset="0"/>
              </a:rPr>
              <a:t>Yancey</a:t>
            </a:r>
          </a:p>
        </p:txBody>
      </p:sp>
      <p:sp>
        <p:nvSpPr>
          <p:cNvPr id="15393" name="Rectangle 72"/>
          <p:cNvSpPr>
            <a:spLocks noChangeAspect="1" noChangeArrowheads="1"/>
          </p:cNvSpPr>
          <p:nvPr/>
        </p:nvSpPr>
        <p:spPr bwMode="auto">
          <a:xfrm>
            <a:off x="9239251" y="4678365"/>
            <a:ext cx="990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accent2"/>
                </a:solidFill>
                <a:latin typeface="Comic Sans MS" panose="030F0702030302020204" pitchFamily="66" charset="0"/>
              </a:rPr>
              <a:t>Zeus</a:t>
            </a:r>
          </a:p>
        </p:txBody>
      </p:sp>
      <p:sp>
        <p:nvSpPr>
          <p:cNvPr id="15394" name="Rectangle 73"/>
          <p:cNvSpPr>
            <a:spLocks noChangeAspect="1" noChangeArrowheads="1"/>
          </p:cNvSpPr>
          <p:nvPr/>
        </p:nvSpPr>
        <p:spPr bwMode="auto">
          <a:xfrm>
            <a:off x="8247064" y="4678365"/>
            <a:ext cx="992187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chemeClr val="accent2"/>
                </a:solidFill>
                <a:latin typeface="Comic Sans MS" panose="030F0702030302020204" pitchFamily="66" charset="0"/>
              </a:rPr>
              <a:t>Xavier</a:t>
            </a:r>
          </a:p>
        </p:txBody>
      </p:sp>
      <p:sp>
        <p:nvSpPr>
          <p:cNvPr id="15395" name="Rectangle 74"/>
          <p:cNvSpPr>
            <a:spLocks noChangeAspect="1" noChangeArrowheads="1"/>
          </p:cNvSpPr>
          <p:nvPr/>
        </p:nvSpPr>
        <p:spPr bwMode="auto">
          <a:xfrm>
            <a:off x="7254875" y="4267201"/>
            <a:ext cx="992188" cy="411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chemeClr val="accent2"/>
                </a:solidFill>
                <a:latin typeface="Comic Sans MS" panose="030F0702030302020204" pitchFamily="66" charset="0"/>
              </a:rPr>
              <a:t>1</a:t>
            </a:r>
            <a:r>
              <a:rPr kumimoji="0" lang="en-US" altLang="zh-CN" sz="1600" baseline="30000">
                <a:solidFill>
                  <a:schemeClr val="accent2"/>
                </a:solidFill>
                <a:latin typeface="Comic Sans MS" panose="030F0702030302020204" pitchFamily="66" charset="0"/>
              </a:rPr>
              <a:t>st</a:t>
            </a:r>
          </a:p>
        </p:txBody>
      </p:sp>
      <p:sp>
        <p:nvSpPr>
          <p:cNvPr id="15396" name="Rectangle 75"/>
          <p:cNvSpPr>
            <a:spLocks noChangeAspect="1" noChangeArrowheads="1"/>
          </p:cNvSpPr>
          <p:nvPr/>
        </p:nvSpPr>
        <p:spPr bwMode="auto">
          <a:xfrm>
            <a:off x="8247064" y="4267201"/>
            <a:ext cx="992187" cy="411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chemeClr val="accent2"/>
                </a:solidFill>
                <a:latin typeface="Comic Sans MS" panose="030F0702030302020204" pitchFamily="66" charset="0"/>
              </a:rPr>
              <a:t>2</a:t>
            </a:r>
            <a:r>
              <a:rPr kumimoji="0" lang="en-US" altLang="zh-CN" sz="1600" baseline="30000">
                <a:solidFill>
                  <a:schemeClr val="accent2"/>
                </a:solidFill>
                <a:latin typeface="Comic Sans MS" panose="030F0702030302020204" pitchFamily="66" charset="0"/>
              </a:rPr>
              <a:t>nd</a:t>
            </a:r>
          </a:p>
        </p:txBody>
      </p:sp>
      <p:sp>
        <p:nvSpPr>
          <p:cNvPr id="15397" name="Rectangle 76"/>
          <p:cNvSpPr>
            <a:spLocks noChangeAspect="1" noChangeArrowheads="1"/>
          </p:cNvSpPr>
          <p:nvPr/>
        </p:nvSpPr>
        <p:spPr bwMode="auto">
          <a:xfrm>
            <a:off x="9239251" y="4267201"/>
            <a:ext cx="990600" cy="411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chemeClr val="accent2"/>
                </a:solidFill>
                <a:latin typeface="Comic Sans MS" panose="030F0702030302020204" pitchFamily="66" charset="0"/>
              </a:rPr>
              <a:t>3</a:t>
            </a:r>
            <a:r>
              <a:rPr kumimoji="0" lang="en-US" altLang="zh-CN" sz="1600" baseline="30000">
                <a:solidFill>
                  <a:schemeClr val="accent2"/>
                </a:solidFill>
                <a:latin typeface="Comic Sans MS" panose="030F0702030302020204" pitchFamily="66" charset="0"/>
              </a:rPr>
              <a:t>rd</a:t>
            </a:r>
          </a:p>
        </p:txBody>
      </p:sp>
      <p:sp>
        <p:nvSpPr>
          <p:cNvPr id="15398" name="Rectangle 77"/>
          <p:cNvSpPr>
            <a:spLocks noChangeAspect="1" noChangeArrowheads="1"/>
          </p:cNvSpPr>
          <p:nvPr/>
        </p:nvSpPr>
        <p:spPr bwMode="auto">
          <a:xfrm>
            <a:off x="6248400" y="5910265"/>
            <a:ext cx="39624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i="1">
                <a:latin typeface="Comic Sans MS" panose="030F0702030302020204" pitchFamily="66" charset="0"/>
              </a:rPr>
              <a:t>Women’s Preference Profile</a:t>
            </a:r>
            <a:endParaRPr kumimoji="0" lang="en-US" altLang="zh-CN" sz="1400" i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5399" name="Text Box 78"/>
          <p:cNvSpPr txBox="1">
            <a:spLocks noChangeArrowheads="1"/>
          </p:cNvSpPr>
          <p:nvPr/>
        </p:nvSpPr>
        <p:spPr bwMode="auto">
          <a:xfrm>
            <a:off x="7500938" y="3776664"/>
            <a:ext cx="5866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09905" indent="-285750" defTabSz="101917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019175" indent="-228600" defTabSz="101917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29080" indent="-228600" defTabSz="101917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38350" indent="-228600" defTabSz="101917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955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527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099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671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>
                <a:latin typeface="Comic Sans MS" panose="030F0702030302020204" pitchFamily="66" charset="0"/>
              </a:rPr>
              <a:t>favorite</a:t>
            </a:r>
          </a:p>
        </p:txBody>
      </p:sp>
      <p:sp>
        <p:nvSpPr>
          <p:cNvPr id="15400" name="Text Box 79"/>
          <p:cNvSpPr txBox="1">
            <a:spLocks noChangeArrowheads="1"/>
          </p:cNvSpPr>
          <p:nvPr/>
        </p:nvSpPr>
        <p:spPr bwMode="auto">
          <a:xfrm>
            <a:off x="9372602" y="3776664"/>
            <a:ext cx="98584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09905" indent="-285750" defTabSz="101917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019175" indent="-228600" defTabSz="101917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29080" indent="-228600" defTabSz="101917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38350" indent="-228600" defTabSz="101917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955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527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099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671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>
                <a:latin typeface="Comic Sans MS" panose="030F0702030302020204" pitchFamily="66" charset="0"/>
              </a:rPr>
              <a:t>least favorite</a:t>
            </a:r>
          </a:p>
        </p:txBody>
      </p:sp>
      <p:sp>
        <p:nvSpPr>
          <p:cNvPr id="15401" name="Line 80"/>
          <p:cNvSpPr>
            <a:spLocks noChangeShapeType="1"/>
          </p:cNvSpPr>
          <p:nvPr/>
        </p:nvSpPr>
        <p:spPr bwMode="auto">
          <a:xfrm>
            <a:off x="9677400" y="40163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5402" name="Line 81"/>
          <p:cNvSpPr>
            <a:spLocks noChangeShapeType="1"/>
          </p:cNvSpPr>
          <p:nvPr/>
        </p:nvSpPr>
        <p:spPr bwMode="auto">
          <a:xfrm>
            <a:off x="7772400" y="40052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5403" name="Line 82"/>
          <p:cNvSpPr>
            <a:spLocks noChangeShapeType="1"/>
          </p:cNvSpPr>
          <p:nvPr/>
        </p:nvSpPr>
        <p:spPr bwMode="auto">
          <a:xfrm>
            <a:off x="5410200" y="40052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5404" name="Line 83"/>
          <p:cNvSpPr>
            <a:spLocks noChangeShapeType="1"/>
          </p:cNvSpPr>
          <p:nvPr/>
        </p:nvSpPr>
        <p:spPr bwMode="auto">
          <a:xfrm>
            <a:off x="3352800" y="40052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0CC485-6DE7-4ECB-99D5-217F0E5D802C}" type="slidenum">
              <a:rPr lang="zh-CN" altLang="en-US"/>
              <a:t>11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1.1 问题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917" y="1587183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稳定匹配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chemeClr val="hlink"/>
                </a:solidFill>
              </a:rPr>
              <a:t>不稳定因素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给定一个完美匹配</a:t>
            </a:r>
            <a:r>
              <a:rPr lang="en-US" altLang="zh-CN"/>
              <a:t>S, </a:t>
            </a:r>
            <a:r>
              <a:rPr lang="zh-CN" altLang="en-US"/>
              <a:t>在</a:t>
            </a:r>
            <a:r>
              <a:rPr lang="en-US" altLang="zh-CN"/>
              <a:t>S</a:t>
            </a:r>
            <a:r>
              <a:rPr lang="zh-CN" altLang="en-US"/>
              <a:t>中存在两个对(</a:t>
            </a:r>
            <a:r>
              <a:rPr lang="en-US" altLang="zh-CN"/>
              <a:t>m,w)</a:t>
            </a:r>
            <a:r>
              <a:rPr lang="zh-CN" altLang="en-US"/>
              <a:t>和(</a:t>
            </a:r>
            <a:r>
              <a:rPr lang="en-US" altLang="zh-CN"/>
              <a:t>m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en-US" altLang="zh-CN"/>
              <a:t>,w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en-US" altLang="zh-CN"/>
              <a:t>), </a:t>
            </a:r>
            <a:r>
              <a:rPr lang="zh-CN" altLang="en-US"/>
              <a:t>如果</a:t>
            </a:r>
            <a:r>
              <a:rPr lang="en-US" altLang="zh-CN"/>
              <a:t>m</a:t>
            </a:r>
            <a:r>
              <a:rPr lang="zh-CN" altLang="en-US"/>
              <a:t>更偏爱</a:t>
            </a:r>
            <a:r>
              <a:rPr lang="en-US" altLang="zh-CN"/>
              <a:t>w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zh-CN" altLang="en-US"/>
              <a:t>而不爱</a:t>
            </a:r>
            <a:r>
              <a:rPr lang="en-US" altLang="zh-CN"/>
              <a:t>w, </a:t>
            </a:r>
            <a:r>
              <a:rPr lang="zh-CN" altLang="en-US" u="sng"/>
              <a:t>而且</a:t>
            </a:r>
            <a:r>
              <a:rPr lang="en-US" altLang="zh-CN"/>
              <a:t>w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zh-CN" altLang="en-US"/>
              <a:t>更偏爱</a:t>
            </a:r>
            <a:r>
              <a:rPr lang="en-US" altLang="zh-CN"/>
              <a:t>m</a:t>
            </a:r>
            <a:r>
              <a:rPr lang="zh-CN" altLang="en-US"/>
              <a:t>而不爱</a:t>
            </a:r>
            <a:r>
              <a:rPr lang="en-US" altLang="zh-CN"/>
              <a:t>m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en-US" altLang="zh-CN"/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/>
              <a:t>---称(</a:t>
            </a:r>
            <a:r>
              <a:rPr lang="en-US" altLang="zh-CN"/>
              <a:t>m,w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en-US" altLang="zh-CN"/>
              <a:t>)</a:t>
            </a:r>
            <a:r>
              <a:rPr lang="zh-CN" altLang="en-US"/>
              <a:t>是一个相对于</a:t>
            </a:r>
            <a:r>
              <a:rPr lang="en-US" altLang="zh-CN"/>
              <a:t>S</a:t>
            </a:r>
            <a:r>
              <a:rPr lang="zh-CN" altLang="en-US"/>
              <a:t>的</a:t>
            </a:r>
            <a:r>
              <a:rPr lang="zh-CN" altLang="en-US" b="1" i="1"/>
              <a:t>不稳定因素</a:t>
            </a:r>
            <a:r>
              <a:rPr lang="en-US" altLang="zh-CN" b="1" i="1"/>
              <a:t> </a:t>
            </a:r>
            <a:r>
              <a:rPr lang="zh-CN" altLang="en-US">
                <a:sym typeface="Wingdings" panose="05000000000000000000" pitchFamily="2" charset="2"/>
              </a:rPr>
              <a:t>:  (</a:t>
            </a:r>
            <a:r>
              <a:rPr lang="en-US" altLang="zh-CN">
                <a:sym typeface="Wingdings" panose="05000000000000000000" pitchFamily="2" charset="2"/>
              </a:rPr>
              <a:t>m,w</a:t>
            </a: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’</a:t>
            </a:r>
            <a:r>
              <a:rPr lang="en-US" altLang="zh-CN">
                <a:sym typeface="Wingdings" panose="05000000000000000000" pitchFamily="2" charset="2"/>
              </a:rPr>
              <a:t>)</a:t>
            </a:r>
            <a:r>
              <a:rPr lang="zh-CN" altLang="en-US">
                <a:sym typeface="Wingdings" panose="05000000000000000000" pitchFamily="2" charset="2"/>
              </a:rPr>
              <a:t>不属于</a:t>
            </a:r>
            <a:r>
              <a:rPr lang="en-US" altLang="zh-CN">
                <a:sym typeface="Wingdings" panose="05000000000000000000" pitchFamily="2" charset="2"/>
              </a:rPr>
              <a:t>S, </a:t>
            </a:r>
            <a:r>
              <a:rPr lang="zh-CN" altLang="en-US">
                <a:sym typeface="Wingdings" panose="05000000000000000000" pitchFamily="2" charset="2"/>
              </a:rPr>
              <a:t>但是</a:t>
            </a:r>
            <a:r>
              <a:rPr lang="en-US" altLang="zh-CN">
                <a:sym typeface="Wingdings" panose="05000000000000000000" pitchFamily="2" charset="2"/>
              </a:rPr>
              <a:t>m</a:t>
            </a:r>
            <a:r>
              <a:rPr lang="zh-CN" altLang="en-US">
                <a:sym typeface="Wingdings" panose="05000000000000000000" pitchFamily="2" charset="2"/>
              </a:rPr>
              <a:t>和</a:t>
            </a:r>
            <a:r>
              <a:rPr lang="en-US" altLang="zh-CN">
                <a:sym typeface="Wingdings" panose="05000000000000000000" pitchFamily="2" charset="2"/>
              </a:rPr>
              <a:t>w</a:t>
            </a: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’</a:t>
            </a:r>
            <a:r>
              <a:rPr lang="zh-CN" altLang="en-US">
                <a:sym typeface="Wingdings" panose="05000000000000000000" pitchFamily="2" charset="2"/>
              </a:rPr>
              <a:t>双方都偏爱另一方而不爱他们在</a:t>
            </a:r>
            <a:r>
              <a:rPr lang="en-US" altLang="zh-CN">
                <a:sym typeface="Wingdings" panose="05000000000000000000" pitchFamily="2" charset="2"/>
              </a:rPr>
              <a:t>S</a:t>
            </a:r>
            <a:r>
              <a:rPr lang="zh-CN" altLang="en-US">
                <a:sym typeface="Wingdings" panose="05000000000000000000" pitchFamily="2" charset="2"/>
              </a:rPr>
              <a:t>中的伴侣。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99311-168C-4359-9F26-8A8C5EB21443}" type="slidenum">
              <a:rPr lang="zh-CN" altLang="en-US"/>
              <a:t>12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1.1 问题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917" y="1587183"/>
            <a:ext cx="10363200" cy="4114800"/>
          </a:xfrm>
        </p:spPr>
        <p:txBody>
          <a:bodyPr/>
          <a:lstStyle/>
          <a:p>
            <a:pPr eaLnBrk="1" hangingPunct="1"/>
            <a:r>
              <a:rPr lang="en-US" altLang="zh-CN"/>
              <a:t>Figure 1.1 </a:t>
            </a:r>
            <a:r>
              <a:rPr lang="zh-CN" altLang="en-US"/>
              <a:t>具有不稳定元素(</a:t>
            </a:r>
            <a:r>
              <a:rPr lang="en-US" altLang="zh-CN"/>
              <a:t>m,w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en-US" altLang="zh-CN"/>
              <a:t>)</a:t>
            </a:r>
            <a:r>
              <a:rPr lang="zh-CN" altLang="en-US"/>
              <a:t>的完美匹配</a:t>
            </a:r>
            <a:r>
              <a:rPr lang="en-US" altLang="zh-CN"/>
              <a:t>S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429000" y="2756535"/>
          <a:ext cx="2965451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2" imgW="1304925" imgH="1676400" progId="Paint.Picture">
                  <p:embed/>
                </p:oleObj>
              </mc:Choice>
              <mc:Fallback>
                <p:oleObj name="BMP 图像" r:id="rId2" imgW="1304925" imgH="167640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756535"/>
                        <a:ext cx="2965451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588B55-7C79-40D5-A218-92255CF1A9E0}" type="slidenum">
              <a:rPr lang="zh-CN" altLang="en-US"/>
              <a:t>13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1.1 问题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3407" y="1658939"/>
            <a:ext cx="10363200" cy="4114800"/>
          </a:xfrm>
        </p:spPr>
        <p:txBody>
          <a:bodyPr/>
          <a:lstStyle/>
          <a:p>
            <a:pPr eaLnBrk="1" hangingPunct="1"/>
            <a:r>
              <a:rPr lang="zh-CN" altLang="en-US" b="1"/>
              <a:t>目标</a:t>
            </a:r>
            <a:r>
              <a:rPr lang="zh-CN" altLang="en-US"/>
              <a:t>就是一个不含有不稳定因素的匹配(舞会，婚姻)集合</a:t>
            </a:r>
          </a:p>
          <a:p>
            <a:pPr eaLnBrk="1" hangingPunct="1"/>
            <a:r>
              <a:rPr lang="zh-CN" altLang="en-US"/>
              <a:t>我们说一个匹配</a:t>
            </a:r>
            <a:r>
              <a:rPr lang="en-US" altLang="zh-CN"/>
              <a:t>S</a:t>
            </a:r>
            <a:r>
              <a:rPr lang="zh-CN" altLang="en-US"/>
              <a:t>是</a:t>
            </a:r>
            <a:r>
              <a:rPr lang="zh-CN" altLang="en-US">
                <a:solidFill>
                  <a:schemeClr val="hlink"/>
                </a:solidFill>
              </a:rPr>
              <a:t>稳定</a:t>
            </a:r>
            <a:r>
              <a:rPr lang="zh-CN" altLang="en-US"/>
              <a:t>的，如果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/>
              <a:t>匹配</a:t>
            </a:r>
            <a:r>
              <a:rPr lang="en-US" altLang="zh-CN"/>
              <a:t>S</a:t>
            </a:r>
            <a:r>
              <a:rPr lang="zh-CN" altLang="en-US"/>
              <a:t>是完美的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/>
              <a:t>不存在相对于</a:t>
            </a:r>
            <a:r>
              <a:rPr lang="en-US" altLang="zh-CN"/>
              <a:t>S</a:t>
            </a:r>
            <a:r>
              <a:rPr lang="zh-CN" altLang="en-US"/>
              <a:t>的不稳定因素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举个例子理解概念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73F7F4-7AAC-45FD-9679-A2CBA80A1BA0}" type="slidenum">
              <a:rPr lang="zh-CN" altLang="en-US" smtClean="0"/>
              <a:t>14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534825" y="1846373"/>
            <a:ext cx="74723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M*W = {(m1,w1),(m1,w2),(m2,w1),(m2,w2)}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匹配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是指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{(m1,w2)}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或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{(m1,w2),(m2,w1)}; </a:t>
            </a:r>
          </a:p>
          <a:p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完美匹配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是指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{(m1,w2),(m2,w1)}; 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或者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{(m1,w1),(m2,w2)}</a:t>
            </a:r>
          </a:p>
          <a:p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稳定匹配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S’’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是指不存在不稳定因素的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完美匹配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S’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E6B120-0F50-49E5-AD1A-F3C0AC96F2CC}" type="slidenum">
              <a:rPr lang="zh-CN" altLang="en-US"/>
              <a:t>15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559561" y="339091"/>
            <a:ext cx="7793355" cy="782955"/>
          </a:xfrm>
        </p:spPr>
        <p:txBody>
          <a:bodyPr/>
          <a:lstStyle/>
          <a:p>
            <a:pPr eaLnBrk="1" hangingPunct="1"/>
            <a:r>
              <a:rPr lang="zh-CN" altLang="en-US"/>
              <a:t>例子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071" y="1773555"/>
            <a:ext cx="8229600" cy="4114800"/>
          </a:xfrm>
        </p:spPr>
        <p:txBody>
          <a:bodyPr/>
          <a:lstStyle/>
          <a:p>
            <a:pPr eaLnBrk="1" hangingPunct="1"/>
            <a:r>
              <a:rPr lang="zh-CN" altLang="en-US"/>
              <a:t>考虑</a:t>
            </a:r>
            <a:r>
              <a:rPr lang="en-US" altLang="zh-CN"/>
              <a:t>n=2, M={m,m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en-US" altLang="zh-CN"/>
              <a:t>};W={w,w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en-US" altLang="zh-CN"/>
              <a:t>}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/>
              <a:t> </a:t>
            </a:r>
            <a:r>
              <a:rPr lang="en-US" altLang="zh-CN"/>
              <a:t>m</a:t>
            </a:r>
            <a:r>
              <a:rPr lang="zh-CN" altLang="en-US"/>
              <a:t>更偏爱</a:t>
            </a:r>
            <a:r>
              <a:rPr lang="en-US" altLang="zh-CN"/>
              <a:t>w</a:t>
            </a:r>
            <a:r>
              <a:rPr lang="zh-CN" altLang="en-US"/>
              <a:t>而不爱</a:t>
            </a:r>
            <a:r>
              <a:rPr lang="en-US" altLang="zh-CN"/>
              <a:t>w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/>
              <a:t> m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zh-CN" altLang="en-US"/>
              <a:t>更偏爱</a:t>
            </a:r>
            <a:r>
              <a:rPr lang="en-US" altLang="zh-CN"/>
              <a:t>w</a:t>
            </a:r>
            <a:r>
              <a:rPr lang="zh-CN" altLang="en-US"/>
              <a:t>而不爱</a:t>
            </a:r>
            <a:r>
              <a:rPr lang="en-US" altLang="zh-CN"/>
              <a:t>w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/>
              <a:t> w</a:t>
            </a:r>
            <a:r>
              <a:rPr lang="zh-CN" altLang="en-US"/>
              <a:t>更偏爱</a:t>
            </a:r>
            <a:r>
              <a:rPr lang="en-US" altLang="zh-CN"/>
              <a:t>m</a:t>
            </a:r>
            <a:r>
              <a:rPr lang="zh-CN" altLang="en-US"/>
              <a:t>而不爱</a:t>
            </a:r>
            <a:r>
              <a:rPr lang="en-US" altLang="zh-CN"/>
              <a:t>m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/>
              <a:t> w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zh-CN" altLang="en-US"/>
              <a:t>更偏爱</a:t>
            </a:r>
            <a:r>
              <a:rPr lang="en-US" altLang="zh-CN"/>
              <a:t>m</a:t>
            </a:r>
            <a:r>
              <a:rPr lang="zh-CN" altLang="en-US"/>
              <a:t>而不爱</a:t>
            </a:r>
            <a:r>
              <a:rPr lang="en-US" altLang="zh-CN"/>
              <a:t>m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那么(</a:t>
            </a:r>
            <a:r>
              <a:rPr lang="en-US" altLang="zh-CN"/>
              <a:t>m,w), (m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en-US" altLang="zh-CN"/>
              <a:t>,w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en-US" altLang="zh-CN"/>
              <a:t>)</a:t>
            </a:r>
            <a:r>
              <a:rPr lang="zh-CN" altLang="en-US"/>
              <a:t>构成了唯一的稳定匹配。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775460" y="5445762"/>
            <a:ext cx="7467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chemeClr val="hlink"/>
                </a:solidFill>
              </a:rPr>
              <a:t>---(</a:t>
            </a:r>
            <a:r>
              <a:rPr lang="en-US" altLang="zh-CN" sz="3600">
                <a:solidFill>
                  <a:schemeClr val="hlink"/>
                </a:solidFill>
              </a:rPr>
              <a:t>m,w</a:t>
            </a:r>
            <a:r>
              <a:rPr lang="en-US" altLang="zh-CN" sz="3600">
                <a:solidFill>
                  <a:schemeClr val="hlink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3600">
                <a:solidFill>
                  <a:schemeClr val="hlink"/>
                </a:solidFill>
              </a:rPr>
              <a:t>), (m</a:t>
            </a:r>
            <a:r>
              <a:rPr lang="en-US" altLang="zh-CN" sz="3600">
                <a:solidFill>
                  <a:schemeClr val="hlink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3600">
                <a:solidFill>
                  <a:schemeClr val="hlink"/>
                </a:solidFill>
              </a:rPr>
              <a:t>,w) </a:t>
            </a:r>
            <a:r>
              <a:rPr lang="zh-CN" altLang="en-US" sz="3600">
                <a:solidFill>
                  <a:schemeClr val="hlink"/>
                </a:solidFill>
              </a:rPr>
              <a:t>不是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DC47C2-77DC-4359-86B1-8D879D5A6849}" type="slidenum">
              <a:rPr lang="zh-CN" altLang="en-US"/>
              <a:t>16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559561" y="334645"/>
            <a:ext cx="7793355" cy="782955"/>
          </a:xfrm>
        </p:spPr>
        <p:txBody>
          <a:bodyPr/>
          <a:lstStyle/>
          <a:p>
            <a:pPr eaLnBrk="1" hangingPunct="1"/>
            <a:r>
              <a:rPr lang="zh-CN" altLang="en-US"/>
              <a:t>例子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9560" y="1555751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/>
              <a:t>考虑</a:t>
            </a:r>
            <a:r>
              <a:rPr lang="en-US" altLang="zh-CN"/>
              <a:t>n=2, M={m,m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en-US" altLang="zh-CN"/>
              <a:t>};W={w,w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en-US" altLang="zh-CN"/>
              <a:t>}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zh-CN" altLang="en-US"/>
              <a:t> </a:t>
            </a:r>
            <a:r>
              <a:rPr lang="en-US" altLang="zh-CN"/>
              <a:t>m</a:t>
            </a:r>
            <a:r>
              <a:rPr lang="zh-CN" altLang="en-US"/>
              <a:t>更偏爱</a:t>
            </a:r>
            <a:r>
              <a:rPr lang="en-US" altLang="zh-CN"/>
              <a:t>w</a:t>
            </a:r>
            <a:r>
              <a:rPr lang="zh-CN" altLang="en-US"/>
              <a:t>而不爱</a:t>
            </a:r>
            <a:r>
              <a:rPr lang="en-US" altLang="zh-CN"/>
              <a:t>w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/>
              <a:t> m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zh-CN" altLang="en-US"/>
              <a:t>更偏爱</a:t>
            </a:r>
            <a:r>
              <a:rPr lang="en-US" altLang="zh-CN"/>
              <a:t>w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zh-CN" altLang="en-US"/>
              <a:t>而不爱</a:t>
            </a:r>
            <a:r>
              <a:rPr lang="en-US" altLang="zh-CN"/>
              <a:t>w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/>
              <a:t> w</a:t>
            </a:r>
            <a:r>
              <a:rPr lang="zh-CN" altLang="en-US"/>
              <a:t>更偏爱</a:t>
            </a:r>
            <a:r>
              <a:rPr lang="en-US" altLang="zh-CN"/>
              <a:t>m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zh-CN" altLang="en-US"/>
              <a:t>而不爱</a:t>
            </a:r>
            <a:r>
              <a:rPr lang="en-US" altLang="zh-CN"/>
              <a:t>m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/>
              <a:t> w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zh-CN" altLang="en-US"/>
              <a:t>更偏爱</a:t>
            </a:r>
            <a:r>
              <a:rPr lang="en-US" altLang="zh-CN"/>
              <a:t>m</a:t>
            </a:r>
            <a:r>
              <a:rPr lang="zh-CN" altLang="en-US"/>
              <a:t>而不爱</a:t>
            </a:r>
            <a:r>
              <a:rPr lang="en-US" altLang="zh-CN"/>
              <a:t>m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hlink"/>
                </a:solidFill>
              </a:rPr>
              <a:t> 稳定匹配是什么?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>
              <a:solidFill>
                <a:schemeClr val="hlink"/>
              </a:solidFill>
            </a:endParaRP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704975" y="5158106"/>
            <a:ext cx="5486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hlink"/>
                </a:solidFill>
              </a:rPr>
              <a:t>(</a:t>
            </a:r>
            <a:r>
              <a:rPr lang="en-US" altLang="zh-CN" sz="2400">
                <a:solidFill>
                  <a:schemeClr val="hlink"/>
                </a:solidFill>
              </a:rPr>
              <a:t>m,w),(m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400">
                <a:solidFill>
                  <a:schemeClr val="hlink"/>
                </a:solidFill>
              </a:rPr>
              <a:t>,w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400">
                <a:solidFill>
                  <a:schemeClr val="hlink"/>
                </a:solidFill>
              </a:rPr>
              <a:t>);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hlink"/>
                </a:solidFill>
              </a:rPr>
              <a:t>(m,w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400">
                <a:solidFill>
                  <a:schemeClr val="hlink"/>
                </a:solidFill>
              </a:rPr>
              <a:t>),(m</a:t>
            </a:r>
            <a:r>
              <a:rPr lang="en-US" altLang="zh-CN" sz="2400">
                <a:solidFill>
                  <a:schemeClr val="hlink"/>
                </a:solidFill>
                <a:latin typeface="Times New Roman" panose="02020603050405020304" pitchFamily="18" charset="0"/>
              </a:rPr>
              <a:t>’</a:t>
            </a:r>
            <a:r>
              <a:rPr lang="en-US" altLang="zh-CN" sz="2400">
                <a:solidFill>
                  <a:schemeClr val="hlink"/>
                </a:solidFill>
              </a:rPr>
              <a:t>,w)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55447-7C6E-4140-A249-010861D35385}" type="slidenum">
              <a:rPr lang="zh-CN" altLang="en-US"/>
              <a:t>17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例子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n=3,</a:t>
            </a:r>
            <a:r>
              <a:rPr lang="zh-CN" altLang="en-US"/>
              <a:t>如前所述的优先表</a:t>
            </a:r>
          </a:p>
          <a:p>
            <a:pPr eaLnBrk="1" hangingPunct="1"/>
            <a:r>
              <a:rPr lang="en-US" altLang="zh-CN"/>
              <a:t>X-C, Y-B, Z-A </a:t>
            </a:r>
            <a:r>
              <a:rPr lang="zh-CN" altLang="en-US"/>
              <a:t>是稳定匹配吗?</a:t>
            </a:r>
          </a:p>
          <a:p>
            <a:pPr eaLnBrk="1" hangingPunct="1"/>
            <a:endParaRPr lang="zh-CN" altLang="en-US"/>
          </a:p>
        </p:txBody>
      </p:sp>
      <p:sp>
        <p:nvSpPr>
          <p:cNvPr id="22533" name="Rectangle 4"/>
          <p:cNvSpPr>
            <a:spLocks noChangeAspect="1" noChangeArrowheads="1"/>
          </p:cNvSpPr>
          <p:nvPr/>
        </p:nvSpPr>
        <p:spPr bwMode="auto">
          <a:xfrm>
            <a:off x="1843089" y="5049840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Zeus</a:t>
            </a:r>
          </a:p>
        </p:txBody>
      </p:sp>
      <p:sp>
        <p:nvSpPr>
          <p:cNvPr id="22534" name="Rectangle 5"/>
          <p:cNvSpPr>
            <a:spLocks noChangeAspect="1" noChangeArrowheads="1"/>
          </p:cNvSpPr>
          <p:nvPr/>
        </p:nvSpPr>
        <p:spPr bwMode="auto">
          <a:xfrm>
            <a:off x="2835275" y="5049840"/>
            <a:ext cx="992188" cy="4143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Amy</a:t>
            </a:r>
          </a:p>
        </p:txBody>
      </p:sp>
      <p:sp>
        <p:nvSpPr>
          <p:cNvPr id="22535" name="Rectangle 6"/>
          <p:cNvSpPr>
            <a:spLocks noChangeAspect="1" noChangeArrowheads="1"/>
          </p:cNvSpPr>
          <p:nvPr/>
        </p:nvSpPr>
        <p:spPr bwMode="auto">
          <a:xfrm>
            <a:off x="4819651" y="5049840"/>
            <a:ext cx="990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Clare</a:t>
            </a:r>
          </a:p>
        </p:txBody>
      </p:sp>
      <p:sp>
        <p:nvSpPr>
          <p:cNvPr id="22536" name="Rectangle 7"/>
          <p:cNvSpPr>
            <a:spLocks noChangeAspect="1" noChangeArrowheads="1"/>
          </p:cNvSpPr>
          <p:nvPr/>
        </p:nvSpPr>
        <p:spPr bwMode="auto">
          <a:xfrm>
            <a:off x="3827464" y="5049840"/>
            <a:ext cx="992187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Bertha</a:t>
            </a:r>
          </a:p>
        </p:txBody>
      </p:sp>
      <p:sp>
        <p:nvSpPr>
          <p:cNvPr id="22537" name="Rectangle 8"/>
          <p:cNvSpPr>
            <a:spLocks noChangeAspect="1" noChangeArrowheads="1"/>
          </p:cNvSpPr>
          <p:nvPr/>
        </p:nvSpPr>
        <p:spPr bwMode="auto">
          <a:xfrm>
            <a:off x="1843089" y="4635500"/>
            <a:ext cx="992187" cy="414339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Yancey</a:t>
            </a:r>
          </a:p>
        </p:txBody>
      </p:sp>
      <p:sp>
        <p:nvSpPr>
          <p:cNvPr id="22538" name="Rectangle 9"/>
          <p:cNvSpPr>
            <a:spLocks noChangeAspect="1" noChangeArrowheads="1"/>
          </p:cNvSpPr>
          <p:nvPr/>
        </p:nvSpPr>
        <p:spPr bwMode="auto">
          <a:xfrm>
            <a:off x="2835275" y="4635500"/>
            <a:ext cx="992188" cy="41433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Bertha</a:t>
            </a:r>
          </a:p>
        </p:txBody>
      </p:sp>
      <p:sp>
        <p:nvSpPr>
          <p:cNvPr id="22539" name="Rectangle 10"/>
          <p:cNvSpPr>
            <a:spLocks noChangeAspect="1" noChangeArrowheads="1"/>
          </p:cNvSpPr>
          <p:nvPr/>
        </p:nvSpPr>
        <p:spPr bwMode="auto">
          <a:xfrm>
            <a:off x="4819651" y="4635500"/>
            <a:ext cx="990600" cy="41433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Clare</a:t>
            </a:r>
          </a:p>
        </p:txBody>
      </p:sp>
      <p:sp>
        <p:nvSpPr>
          <p:cNvPr id="22540" name="Rectangle 11"/>
          <p:cNvSpPr>
            <a:spLocks noChangeAspect="1" noChangeArrowheads="1"/>
          </p:cNvSpPr>
          <p:nvPr/>
        </p:nvSpPr>
        <p:spPr bwMode="auto">
          <a:xfrm>
            <a:off x="3827464" y="4635500"/>
            <a:ext cx="992187" cy="41433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Amy</a:t>
            </a:r>
          </a:p>
        </p:txBody>
      </p:sp>
      <p:sp>
        <p:nvSpPr>
          <p:cNvPr id="22541" name="Rectangle 12"/>
          <p:cNvSpPr>
            <a:spLocks noChangeAspect="1" noChangeArrowheads="1"/>
          </p:cNvSpPr>
          <p:nvPr/>
        </p:nvSpPr>
        <p:spPr bwMode="auto">
          <a:xfrm>
            <a:off x="1843089" y="4221165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Xavier</a:t>
            </a:r>
          </a:p>
        </p:txBody>
      </p:sp>
      <p:sp>
        <p:nvSpPr>
          <p:cNvPr id="22542" name="Rectangle 13"/>
          <p:cNvSpPr>
            <a:spLocks noChangeAspect="1" noChangeArrowheads="1"/>
          </p:cNvSpPr>
          <p:nvPr/>
        </p:nvSpPr>
        <p:spPr bwMode="auto">
          <a:xfrm>
            <a:off x="2835275" y="4221165"/>
            <a:ext cx="992188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Amy</a:t>
            </a:r>
          </a:p>
        </p:txBody>
      </p:sp>
      <p:sp>
        <p:nvSpPr>
          <p:cNvPr id="22543" name="Rectangle 14"/>
          <p:cNvSpPr>
            <a:spLocks noChangeAspect="1" noChangeArrowheads="1"/>
          </p:cNvSpPr>
          <p:nvPr/>
        </p:nvSpPr>
        <p:spPr bwMode="auto">
          <a:xfrm>
            <a:off x="4819651" y="4221165"/>
            <a:ext cx="990600" cy="4143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Clare</a:t>
            </a:r>
          </a:p>
        </p:txBody>
      </p:sp>
      <p:sp>
        <p:nvSpPr>
          <p:cNvPr id="22544" name="Rectangle 15"/>
          <p:cNvSpPr>
            <a:spLocks noChangeAspect="1" noChangeArrowheads="1"/>
          </p:cNvSpPr>
          <p:nvPr/>
        </p:nvSpPr>
        <p:spPr bwMode="auto">
          <a:xfrm>
            <a:off x="3827464" y="4221165"/>
            <a:ext cx="992187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Bertha</a:t>
            </a:r>
          </a:p>
        </p:txBody>
      </p:sp>
      <p:sp>
        <p:nvSpPr>
          <p:cNvPr id="22545" name="Rectangle 16"/>
          <p:cNvSpPr>
            <a:spLocks noChangeAspect="1" noChangeArrowheads="1"/>
          </p:cNvSpPr>
          <p:nvPr/>
        </p:nvSpPr>
        <p:spPr bwMode="auto">
          <a:xfrm>
            <a:off x="2835275" y="3810001"/>
            <a:ext cx="992188" cy="411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FF00"/>
                </a:solidFill>
                <a:latin typeface="Comic Sans MS" panose="030F0702030302020204" pitchFamily="66" charset="0"/>
              </a:rPr>
              <a:t>1</a:t>
            </a:r>
            <a:r>
              <a:rPr kumimoji="0" lang="en-US" altLang="zh-CN" sz="1600" baseline="30000">
                <a:solidFill>
                  <a:srgbClr val="00FF00"/>
                </a:solidFill>
                <a:latin typeface="Comic Sans MS" panose="030F0702030302020204" pitchFamily="66" charset="0"/>
              </a:rPr>
              <a:t>st</a:t>
            </a:r>
          </a:p>
        </p:txBody>
      </p:sp>
      <p:sp>
        <p:nvSpPr>
          <p:cNvPr id="22546" name="Rectangle 17"/>
          <p:cNvSpPr>
            <a:spLocks noChangeAspect="1" noChangeArrowheads="1"/>
          </p:cNvSpPr>
          <p:nvPr/>
        </p:nvSpPr>
        <p:spPr bwMode="auto">
          <a:xfrm>
            <a:off x="3827464" y="3810001"/>
            <a:ext cx="992187" cy="411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FF00"/>
                </a:solidFill>
                <a:latin typeface="Comic Sans MS" panose="030F0702030302020204" pitchFamily="66" charset="0"/>
              </a:rPr>
              <a:t>2</a:t>
            </a:r>
            <a:r>
              <a:rPr kumimoji="0" lang="en-US" altLang="zh-CN" sz="1600" baseline="30000">
                <a:solidFill>
                  <a:srgbClr val="00FF00"/>
                </a:solidFill>
                <a:latin typeface="Comic Sans MS" panose="030F0702030302020204" pitchFamily="66" charset="0"/>
              </a:rPr>
              <a:t>nd</a:t>
            </a:r>
          </a:p>
        </p:txBody>
      </p:sp>
      <p:sp>
        <p:nvSpPr>
          <p:cNvPr id="22547" name="Rectangle 18"/>
          <p:cNvSpPr>
            <a:spLocks noChangeAspect="1" noChangeArrowheads="1"/>
          </p:cNvSpPr>
          <p:nvPr/>
        </p:nvSpPr>
        <p:spPr bwMode="auto">
          <a:xfrm>
            <a:off x="4819651" y="3810001"/>
            <a:ext cx="990600" cy="411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FF00"/>
                </a:solidFill>
                <a:latin typeface="Comic Sans MS" panose="030F0702030302020204" pitchFamily="66" charset="0"/>
              </a:rPr>
              <a:t>3</a:t>
            </a:r>
            <a:r>
              <a:rPr kumimoji="0" lang="en-US" altLang="zh-CN" sz="1600" baseline="30000">
                <a:solidFill>
                  <a:srgbClr val="00FF00"/>
                </a:solidFill>
                <a:latin typeface="Comic Sans MS" panose="030F0702030302020204" pitchFamily="66" charset="0"/>
              </a:rPr>
              <a:t>rd</a:t>
            </a:r>
          </a:p>
        </p:txBody>
      </p:sp>
      <p:sp>
        <p:nvSpPr>
          <p:cNvPr id="22548" name="Rectangle 19"/>
          <p:cNvSpPr>
            <a:spLocks noChangeAspect="1" noChangeArrowheads="1"/>
          </p:cNvSpPr>
          <p:nvPr/>
        </p:nvSpPr>
        <p:spPr bwMode="auto">
          <a:xfrm>
            <a:off x="1828800" y="5453065"/>
            <a:ext cx="39624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i="1">
                <a:latin typeface="Comic Sans MS" panose="030F0702030302020204" pitchFamily="66" charset="0"/>
              </a:rPr>
              <a:t>Men’s Preference Profile</a:t>
            </a:r>
            <a:endParaRPr kumimoji="0" lang="en-US" altLang="zh-CN" sz="1400" i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2549" name="Rectangle 20"/>
          <p:cNvSpPr>
            <a:spLocks noChangeAspect="1" noChangeArrowheads="1"/>
          </p:cNvSpPr>
          <p:nvPr/>
        </p:nvSpPr>
        <p:spPr bwMode="auto">
          <a:xfrm>
            <a:off x="6262689" y="5049840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Clare</a:t>
            </a:r>
          </a:p>
        </p:txBody>
      </p:sp>
      <p:sp>
        <p:nvSpPr>
          <p:cNvPr id="22550" name="Rectangle 21"/>
          <p:cNvSpPr>
            <a:spLocks noChangeAspect="1" noChangeArrowheads="1"/>
          </p:cNvSpPr>
          <p:nvPr/>
        </p:nvSpPr>
        <p:spPr bwMode="auto">
          <a:xfrm>
            <a:off x="7254875" y="5049840"/>
            <a:ext cx="992188" cy="4143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Xavier</a:t>
            </a:r>
          </a:p>
        </p:txBody>
      </p:sp>
      <p:sp>
        <p:nvSpPr>
          <p:cNvPr id="22551" name="Rectangle 22"/>
          <p:cNvSpPr>
            <a:spLocks noChangeAspect="1" noChangeArrowheads="1"/>
          </p:cNvSpPr>
          <p:nvPr/>
        </p:nvSpPr>
        <p:spPr bwMode="auto">
          <a:xfrm>
            <a:off x="9239251" y="5049840"/>
            <a:ext cx="990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Zeus</a:t>
            </a:r>
          </a:p>
        </p:txBody>
      </p:sp>
      <p:sp>
        <p:nvSpPr>
          <p:cNvPr id="22552" name="Rectangle 23"/>
          <p:cNvSpPr>
            <a:spLocks noChangeAspect="1" noChangeArrowheads="1"/>
          </p:cNvSpPr>
          <p:nvPr/>
        </p:nvSpPr>
        <p:spPr bwMode="auto">
          <a:xfrm>
            <a:off x="8247064" y="5049840"/>
            <a:ext cx="992187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Yancey</a:t>
            </a:r>
          </a:p>
        </p:txBody>
      </p:sp>
      <p:sp>
        <p:nvSpPr>
          <p:cNvPr id="22553" name="Rectangle 24"/>
          <p:cNvSpPr>
            <a:spLocks noChangeAspect="1" noChangeArrowheads="1"/>
          </p:cNvSpPr>
          <p:nvPr/>
        </p:nvSpPr>
        <p:spPr bwMode="auto">
          <a:xfrm>
            <a:off x="6262689" y="4635500"/>
            <a:ext cx="992187" cy="414339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Bertha</a:t>
            </a:r>
          </a:p>
        </p:txBody>
      </p:sp>
      <p:sp>
        <p:nvSpPr>
          <p:cNvPr id="22554" name="Rectangle 25"/>
          <p:cNvSpPr>
            <a:spLocks noChangeAspect="1" noChangeArrowheads="1"/>
          </p:cNvSpPr>
          <p:nvPr/>
        </p:nvSpPr>
        <p:spPr bwMode="auto">
          <a:xfrm>
            <a:off x="7254875" y="4635500"/>
            <a:ext cx="992188" cy="41433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Xavier</a:t>
            </a:r>
          </a:p>
        </p:txBody>
      </p:sp>
      <p:sp>
        <p:nvSpPr>
          <p:cNvPr id="22555" name="Rectangle 26"/>
          <p:cNvSpPr>
            <a:spLocks noChangeAspect="1" noChangeArrowheads="1"/>
          </p:cNvSpPr>
          <p:nvPr/>
        </p:nvSpPr>
        <p:spPr bwMode="auto">
          <a:xfrm>
            <a:off x="9239251" y="4635500"/>
            <a:ext cx="990600" cy="41433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Zeus</a:t>
            </a:r>
          </a:p>
        </p:txBody>
      </p:sp>
      <p:sp>
        <p:nvSpPr>
          <p:cNvPr id="22556" name="Rectangle 27"/>
          <p:cNvSpPr>
            <a:spLocks noChangeAspect="1" noChangeArrowheads="1"/>
          </p:cNvSpPr>
          <p:nvPr/>
        </p:nvSpPr>
        <p:spPr bwMode="auto">
          <a:xfrm>
            <a:off x="8247064" y="4635500"/>
            <a:ext cx="992187" cy="41433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Yancey</a:t>
            </a:r>
          </a:p>
        </p:txBody>
      </p:sp>
      <p:sp>
        <p:nvSpPr>
          <p:cNvPr id="22557" name="Rectangle 28"/>
          <p:cNvSpPr>
            <a:spLocks noChangeAspect="1" noChangeArrowheads="1"/>
          </p:cNvSpPr>
          <p:nvPr/>
        </p:nvSpPr>
        <p:spPr bwMode="auto">
          <a:xfrm>
            <a:off x="6262689" y="4221165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Amy</a:t>
            </a:r>
          </a:p>
        </p:txBody>
      </p:sp>
      <p:sp>
        <p:nvSpPr>
          <p:cNvPr id="22558" name="Rectangle 29"/>
          <p:cNvSpPr>
            <a:spLocks noChangeAspect="1" noChangeArrowheads="1"/>
          </p:cNvSpPr>
          <p:nvPr/>
        </p:nvSpPr>
        <p:spPr bwMode="auto">
          <a:xfrm>
            <a:off x="7254875" y="4221165"/>
            <a:ext cx="992188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Yancey</a:t>
            </a:r>
          </a:p>
        </p:txBody>
      </p:sp>
      <p:sp>
        <p:nvSpPr>
          <p:cNvPr id="22559" name="Rectangle 30"/>
          <p:cNvSpPr>
            <a:spLocks noChangeAspect="1" noChangeArrowheads="1"/>
          </p:cNvSpPr>
          <p:nvPr/>
        </p:nvSpPr>
        <p:spPr bwMode="auto">
          <a:xfrm>
            <a:off x="9239251" y="4221165"/>
            <a:ext cx="990600" cy="4143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Zeus</a:t>
            </a:r>
          </a:p>
        </p:txBody>
      </p:sp>
      <p:sp>
        <p:nvSpPr>
          <p:cNvPr id="22560" name="Rectangle 31"/>
          <p:cNvSpPr>
            <a:spLocks noChangeAspect="1" noChangeArrowheads="1"/>
          </p:cNvSpPr>
          <p:nvPr/>
        </p:nvSpPr>
        <p:spPr bwMode="auto">
          <a:xfrm>
            <a:off x="8247064" y="4221165"/>
            <a:ext cx="992187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Xavier</a:t>
            </a:r>
          </a:p>
        </p:txBody>
      </p:sp>
      <p:sp>
        <p:nvSpPr>
          <p:cNvPr id="22561" name="Rectangle 32"/>
          <p:cNvSpPr>
            <a:spLocks noChangeAspect="1" noChangeArrowheads="1"/>
          </p:cNvSpPr>
          <p:nvPr/>
        </p:nvSpPr>
        <p:spPr bwMode="auto">
          <a:xfrm>
            <a:off x="7254875" y="3810001"/>
            <a:ext cx="992188" cy="411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FF00"/>
                </a:solidFill>
                <a:latin typeface="Comic Sans MS" panose="030F0702030302020204" pitchFamily="66" charset="0"/>
              </a:rPr>
              <a:t>1</a:t>
            </a:r>
            <a:r>
              <a:rPr kumimoji="0" lang="en-US" altLang="zh-CN" sz="1600" baseline="30000">
                <a:solidFill>
                  <a:srgbClr val="00FF00"/>
                </a:solidFill>
                <a:latin typeface="Comic Sans MS" panose="030F0702030302020204" pitchFamily="66" charset="0"/>
              </a:rPr>
              <a:t>st</a:t>
            </a:r>
          </a:p>
        </p:txBody>
      </p:sp>
      <p:sp>
        <p:nvSpPr>
          <p:cNvPr id="22562" name="Rectangle 33"/>
          <p:cNvSpPr>
            <a:spLocks noChangeAspect="1" noChangeArrowheads="1"/>
          </p:cNvSpPr>
          <p:nvPr/>
        </p:nvSpPr>
        <p:spPr bwMode="auto">
          <a:xfrm>
            <a:off x="8247064" y="3810001"/>
            <a:ext cx="992187" cy="411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FF00"/>
                </a:solidFill>
                <a:latin typeface="Comic Sans MS" panose="030F0702030302020204" pitchFamily="66" charset="0"/>
              </a:rPr>
              <a:t>2</a:t>
            </a:r>
            <a:r>
              <a:rPr kumimoji="0" lang="en-US" altLang="zh-CN" sz="1600" baseline="30000">
                <a:solidFill>
                  <a:srgbClr val="00FF00"/>
                </a:solidFill>
                <a:latin typeface="Comic Sans MS" panose="030F0702030302020204" pitchFamily="66" charset="0"/>
              </a:rPr>
              <a:t>nd</a:t>
            </a:r>
          </a:p>
        </p:txBody>
      </p:sp>
      <p:sp>
        <p:nvSpPr>
          <p:cNvPr id="22563" name="Rectangle 34"/>
          <p:cNvSpPr>
            <a:spLocks noChangeAspect="1" noChangeArrowheads="1"/>
          </p:cNvSpPr>
          <p:nvPr/>
        </p:nvSpPr>
        <p:spPr bwMode="auto">
          <a:xfrm>
            <a:off x="9239251" y="3810001"/>
            <a:ext cx="990600" cy="411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FF00"/>
                </a:solidFill>
                <a:latin typeface="Comic Sans MS" panose="030F0702030302020204" pitchFamily="66" charset="0"/>
              </a:rPr>
              <a:t>3</a:t>
            </a:r>
            <a:r>
              <a:rPr kumimoji="0" lang="en-US" altLang="zh-CN" sz="1600" baseline="30000">
                <a:solidFill>
                  <a:srgbClr val="00FF00"/>
                </a:solidFill>
                <a:latin typeface="Comic Sans MS" panose="030F0702030302020204" pitchFamily="66" charset="0"/>
              </a:rPr>
              <a:t>rd</a:t>
            </a:r>
          </a:p>
        </p:txBody>
      </p:sp>
      <p:sp>
        <p:nvSpPr>
          <p:cNvPr id="22564" name="Rectangle 35"/>
          <p:cNvSpPr>
            <a:spLocks noChangeAspect="1" noChangeArrowheads="1"/>
          </p:cNvSpPr>
          <p:nvPr/>
        </p:nvSpPr>
        <p:spPr bwMode="auto">
          <a:xfrm>
            <a:off x="6248400" y="5453065"/>
            <a:ext cx="396240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i="1">
                <a:latin typeface="Comic Sans MS" panose="030F0702030302020204" pitchFamily="66" charset="0"/>
              </a:rPr>
              <a:t>Women’s Preference Profile</a:t>
            </a:r>
            <a:endParaRPr kumimoji="0" lang="en-US" altLang="zh-CN" sz="1400" i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2565" name="Text Box 36"/>
          <p:cNvSpPr txBox="1">
            <a:spLocks noChangeArrowheads="1"/>
          </p:cNvSpPr>
          <p:nvPr/>
        </p:nvSpPr>
        <p:spPr bwMode="auto">
          <a:xfrm>
            <a:off x="3081338" y="3319464"/>
            <a:ext cx="5866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09905" indent="-285750" defTabSz="101917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019175" indent="-228600" defTabSz="101917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29080" indent="-228600" defTabSz="101917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38350" indent="-228600" defTabSz="101917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955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527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099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671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>
                <a:latin typeface="Comic Sans MS" panose="030F0702030302020204" pitchFamily="66" charset="0"/>
              </a:rPr>
              <a:t>favorite</a:t>
            </a:r>
          </a:p>
        </p:txBody>
      </p:sp>
      <p:sp>
        <p:nvSpPr>
          <p:cNvPr id="22566" name="Text Box 37"/>
          <p:cNvSpPr txBox="1">
            <a:spLocks noChangeArrowheads="1"/>
          </p:cNvSpPr>
          <p:nvPr/>
        </p:nvSpPr>
        <p:spPr bwMode="auto">
          <a:xfrm>
            <a:off x="4897439" y="3319464"/>
            <a:ext cx="98584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09905" indent="-285750" defTabSz="101917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019175" indent="-228600" defTabSz="101917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29080" indent="-228600" defTabSz="101917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38350" indent="-228600" defTabSz="101917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955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527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099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671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>
                <a:latin typeface="Comic Sans MS" panose="030F0702030302020204" pitchFamily="66" charset="0"/>
              </a:rPr>
              <a:t>least favorite</a:t>
            </a:r>
          </a:p>
        </p:txBody>
      </p:sp>
      <p:sp>
        <p:nvSpPr>
          <p:cNvPr id="22567" name="Text Box 38"/>
          <p:cNvSpPr txBox="1">
            <a:spLocks noChangeArrowheads="1"/>
          </p:cNvSpPr>
          <p:nvPr/>
        </p:nvSpPr>
        <p:spPr bwMode="auto">
          <a:xfrm>
            <a:off x="7500938" y="3319464"/>
            <a:ext cx="5866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09905" indent="-285750" defTabSz="101917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019175" indent="-228600" defTabSz="101917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29080" indent="-228600" defTabSz="101917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38350" indent="-228600" defTabSz="101917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955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527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099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671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>
                <a:latin typeface="Comic Sans MS" panose="030F0702030302020204" pitchFamily="66" charset="0"/>
              </a:rPr>
              <a:t>favorite</a:t>
            </a:r>
          </a:p>
        </p:txBody>
      </p:sp>
      <p:sp>
        <p:nvSpPr>
          <p:cNvPr id="22568" name="Line 39"/>
          <p:cNvSpPr>
            <a:spLocks noChangeShapeType="1"/>
          </p:cNvSpPr>
          <p:nvPr/>
        </p:nvSpPr>
        <p:spPr bwMode="auto">
          <a:xfrm>
            <a:off x="7772400" y="35480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22569" name="Line 40"/>
          <p:cNvSpPr>
            <a:spLocks noChangeShapeType="1"/>
          </p:cNvSpPr>
          <p:nvPr/>
        </p:nvSpPr>
        <p:spPr bwMode="auto">
          <a:xfrm>
            <a:off x="5354639" y="35480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22570" name="Line 41"/>
          <p:cNvSpPr>
            <a:spLocks noChangeShapeType="1"/>
          </p:cNvSpPr>
          <p:nvPr/>
        </p:nvSpPr>
        <p:spPr bwMode="auto">
          <a:xfrm>
            <a:off x="3352800" y="35480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22571" name="Text Box 42"/>
          <p:cNvSpPr txBox="1">
            <a:spLocks noChangeArrowheads="1"/>
          </p:cNvSpPr>
          <p:nvPr/>
        </p:nvSpPr>
        <p:spPr bwMode="auto">
          <a:xfrm>
            <a:off x="9275765" y="3316290"/>
            <a:ext cx="98584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09905" indent="-285750" defTabSz="101917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019175" indent="-228600" defTabSz="101917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29080" indent="-228600" defTabSz="101917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38350" indent="-228600" defTabSz="101917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955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527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099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671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>
                <a:latin typeface="Comic Sans MS" panose="030F0702030302020204" pitchFamily="66" charset="0"/>
              </a:rPr>
              <a:t>least favorite</a:t>
            </a:r>
          </a:p>
        </p:txBody>
      </p:sp>
      <p:sp>
        <p:nvSpPr>
          <p:cNvPr id="22572" name="Line 43"/>
          <p:cNvSpPr>
            <a:spLocks noChangeShapeType="1"/>
          </p:cNvSpPr>
          <p:nvPr/>
        </p:nvSpPr>
        <p:spPr bwMode="auto">
          <a:xfrm>
            <a:off x="9732963" y="354488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DA6A5-6700-48C2-995B-CA50D7F364FB}" type="slidenum">
              <a:rPr lang="zh-CN" altLang="en-US"/>
              <a:t>18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例子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4795" y="2132965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不是，</a:t>
            </a:r>
            <a:r>
              <a:rPr lang="en-US" altLang="zh-CN" dirty="0"/>
              <a:t>Xavier-Bertha</a:t>
            </a:r>
            <a:r>
              <a:rPr lang="zh-CN" altLang="en-US" dirty="0"/>
              <a:t>是更好的配对</a:t>
            </a:r>
          </a:p>
        </p:txBody>
      </p:sp>
      <p:sp>
        <p:nvSpPr>
          <p:cNvPr id="23557" name="Rectangle 4"/>
          <p:cNvSpPr>
            <a:spLocks noChangeAspect="1" noChangeArrowheads="1"/>
          </p:cNvSpPr>
          <p:nvPr/>
        </p:nvSpPr>
        <p:spPr bwMode="auto">
          <a:xfrm>
            <a:off x="1843089" y="4854575"/>
            <a:ext cx="992187" cy="414339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Zeus</a:t>
            </a:r>
          </a:p>
        </p:txBody>
      </p:sp>
      <p:sp>
        <p:nvSpPr>
          <p:cNvPr id="23558" name="Rectangle 5"/>
          <p:cNvSpPr>
            <a:spLocks noChangeAspect="1" noChangeArrowheads="1"/>
          </p:cNvSpPr>
          <p:nvPr/>
        </p:nvSpPr>
        <p:spPr bwMode="auto">
          <a:xfrm>
            <a:off x="2835275" y="4854575"/>
            <a:ext cx="992188" cy="41433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Amy</a:t>
            </a:r>
          </a:p>
        </p:txBody>
      </p:sp>
      <p:sp>
        <p:nvSpPr>
          <p:cNvPr id="23559" name="Rectangle 6"/>
          <p:cNvSpPr>
            <a:spLocks noChangeAspect="1" noChangeArrowheads="1"/>
          </p:cNvSpPr>
          <p:nvPr/>
        </p:nvSpPr>
        <p:spPr bwMode="auto">
          <a:xfrm>
            <a:off x="4819651" y="4854575"/>
            <a:ext cx="990600" cy="41433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Clare</a:t>
            </a:r>
          </a:p>
        </p:txBody>
      </p:sp>
      <p:sp>
        <p:nvSpPr>
          <p:cNvPr id="23560" name="Rectangle 7"/>
          <p:cNvSpPr>
            <a:spLocks noChangeAspect="1" noChangeArrowheads="1"/>
          </p:cNvSpPr>
          <p:nvPr/>
        </p:nvSpPr>
        <p:spPr bwMode="auto">
          <a:xfrm>
            <a:off x="3827464" y="4854575"/>
            <a:ext cx="992187" cy="41433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Bertha</a:t>
            </a:r>
          </a:p>
        </p:txBody>
      </p:sp>
      <p:sp>
        <p:nvSpPr>
          <p:cNvPr id="23561" name="Rectangle 8"/>
          <p:cNvSpPr>
            <a:spLocks noChangeAspect="1" noChangeArrowheads="1"/>
          </p:cNvSpPr>
          <p:nvPr/>
        </p:nvSpPr>
        <p:spPr bwMode="auto">
          <a:xfrm>
            <a:off x="1843089" y="4440240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Yancey</a:t>
            </a:r>
          </a:p>
        </p:txBody>
      </p:sp>
      <p:sp>
        <p:nvSpPr>
          <p:cNvPr id="23562" name="Rectangle 9"/>
          <p:cNvSpPr>
            <a:spLocks noChangeAspect="1" noChangeArrowheads="1"/>
          </p:cNvSpPr>
          <p:nvPr/>
        </p:nvSpPr>
        <p:spPr bwMode="auto">
          <a:xfrm>
            <a:off x="2835275" y="4440240"/>
            <a:ext cx="992188" cy="4143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Bertha</a:t>
            </a:r>
          </a:p>
        </p:txBody>
      </p:sp>
      <p:sp>
        <p:nvSpPr>
          <p:cNvPr id="23563" name="Rectangle 10"/>
          <p:cNvSpPr>
            <a:spLocks noChangeAspect="1" noChangeArrowheads="1"/>
          </p:cNvSpPr>
          <p:nvPr/>
        </p:nvSpPr>
        <p:spPr bwMode="auto">
          <a:xfrm>
            <a:off x="4819651" y="4440240"/>
            <a:ext cx="990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Clare</a:t>
            </a:r>
          </a:p>
        </p:txBody>
      </p:sp>
      <p:sp>
        <p:nvSpPr>
          <p:cNvPr id="23564" name="Rectangle 11"/>
          <p:cNvSpPr>
            <a:spLocks noChangeAspect="1" noChangeArrowheads="1"/>
          </p:cNvSpPr>
          <p:nvPr/>
        </p:nvSpPr>
        <p:spPr bwMode="auto">
          <a:xfrm>
            <a:off x="3827464" y="4440240"/>
            <a:ext cx="992187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Amy</a:t>
            </a:r>
          </a:p>
        </p:txBody>
      </p:sp>
      <p:sp>
        <p:nvSpPr>
          <p:cNvPr id="23565" name="Rectangle 12"/>
          <p:cNvSpPr>
            <a:spLocks noChangeAspect="1" noChangeArrowheads="1"/>
          </p:cNvSpPr>
          <p:nvPr/>
        </p:nvSpPr>
        <p:spPr bwMode="auto">
          <a:xfrm>
            <a:off x="1843089" y="4025900"/>
            <a:ext cx="992187" cy="414339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Xavier</a:t>
            </a:r>
          </a:p>
        </p:txBody>
      </p:sp>
      <p:sp>
        <p:nvSpPr>
          <p:cNvPr id="23566" name="Rectangle 13"/>
          <p:cNvSpPr>
            <a:spLocks noChangeAspect="1" noChangeArrowheads="1"/>
          </p:cNvSpPr>
          <p:nvPr/>
        </p:nvSpPr>
        <p:spPr bwMode="auto">
          <a:xfrm>
            <a:off x="2835275" y="4025900"/>
            <a:ext cx="992188" cy="41433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Amy</a:t>
            </a:r>
          </a:p>
        </p:txBody>
      </p:sp>
      <p:sp>
        <p:nvSpPr>
          <p:cNvPr id="23567" name="Rectangle 14"/>
          <p:cNvSpPr>
            <a:spLocks noChangeAspect="1" noChangeArrowheads="1"/>
          </p:cNvSpPr>
          <p:nvPr/>
        </p:nvSpPr>
        <p:spPr bwMode="auto">
          <a:xfrm>
            <a:off x="4819651" y="4025900"/>
            <a:ext cx="990600" cy="41433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Clare</a:t>
            </a:r>
          </a:p>
        </p:txBody>
      </p:sp>
      <p:sp>
        <p:nvSpPr>
          <p:cNvPr id="23568" name="Rectangle 15"/>
          <p:cNvSpPr>
            <a:spLocks noChangeAspect="1" noChangeArrowheads="1"/>
          </p:cNvSpPr>
          <p:nvPr/>
        </p:nvSpPr>
        <p:spPr bwMode="auto">
          <a:xfrm>
            <a:off x="3827464" y="4025900"/>
            <a:ext cx="992187" cy="414339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Bertha</a:t>
            </a:r>
          </a:p>
        </p:txBody>
      </p:sp>
      <p:sp>
        <p:nvSpPr>
          <p:cNvPr id="23569" name="Rectangle 16"/>
          <p:cNvSpPr>
            <a:spLocks noChangeAspect="1" noChangeArrowheads="1"/>
          </p:cNvSpPr>
          <p:nvPr/>
        </p:nvSpPr>
        <p:spPr bwMode="auto">
          <a:xfrm>
            <a:off x="6262689" y="4854575"/>
            <a:ext cx="992187" cy="414339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Clare</a:t>
            </a:r>
          </a:p>
        </p:txBody>
      </p:sp>
      <p:sp>
        <p:nvSpPr>
          <p:cNvPr id="23570" name="Rectangle 17"/>
          <p:cNvSpPr>
            <a:spLocks noChangeAspect="1" noChangeArrowheads="1"/>
          </p:cNvSpPr>
          <p:nvPr/>
        </p:nvSpPr>
        <p:spPr bwMode="auto">
          <a:xfrm>
            <a:off x="7254875" y="4854575"/>
            <a:ext cx="992188" cy="41433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Xavier</a:t>
            </a:r>
          </a:p>
        </p:txBody>
      </p:sp>
      <p:sp>
        <p:nvSpPr>
          <p:cNvPr id="23571" name="Rectangle 18"/>
          <p:cNvSpPr>
            <a:spLocks noChangeAspect="1" noChangeArrowheads="1"/>
          </p:cNvSpPr>
          <p:nvPr/>
        </p:nvSpPr>
        <p:spPr bwMode="auto">
          <a:xfrm>
            <a:off x="9239251" y="4854575"/>
            <a:ext cx="990600" cy="41433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Zeus</a:t>
            </a:r>
          </a:p>
        </p:txBody>
      </p:sp>
      <p:sp>
        <p:nvSpPr>
          <p:cNvPr id="23572" name="Rectangle 19"/>
          <p:cNvSpPr>
            <a:spLocks noChangeAspect="1" noChangeArrowheads="1"/>
          </p:cNvSpPr>
          <p:nvPr/>
        </p:nvSpPr>
        <p:spPr bwMode="auto">
          <a:xfrm>
            <a:off x="8247064" y="4854575"/>
            <a:ext cx="992187" cy="41433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Yancey</a:t>
            </a:r>
          </a:p>
        </p:txBody>
      </p:sp>
      <p:sp>
        <p:nvSpPr>
          <p:cNvPr id="23573" name="Rectangle 20"/>
          <p:cNvSpPr>
            <a:spLocks noChangeAspect="1" noChangeArrowheads="1"/>
          </p:cNvSpPr>
          <p:nvPr/>
        </p:nvSpPr>
        <p:spPr bwMode="auto">
          <a:xfrm>
            <a:off x="6262689" y="4440240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Bertha</a:t>
            </a:r>
          </a:p>
        </p:txBody>
      </p:sp>
      <p:sp>
        <p:nvSpPr>
          <p:cNvPr id="23574" name="Rectangle 21"/>
          <p:cNvSpPr>
            <a:spLocks noChangeAspect="1" noChangeArrowheads="1"/>
          </p:cNvSpPr>
          <p:nvPr/>
        </p:nvSpPr>
        <p:spPr bwMode="auto">
          <a:xfrm>
            <a:off x="7254875" y="4440240"/>
            <a:ext cx="992188" cy="41433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Xavier</a:t>
            </a:r>
          </a:p>
        </p:txBody>
      </p:sp>
      <p:sp>
        <p:nvSpPr>
          <p:cNvPr id="23575" name="Rectangle 22"/>
          <p:cNvSpPr>
            <a:spLocks noChangeAspect="1" noChangeArrowheads="1"/>
          </p:cNvSpPr>
          <p:nvPr/>
        </p:nvSpPr>
        <p:spPr bwMode="auto">
          <a:xfrm>
            <a:off x="9239251" y="4440240"/>
            <a:ext cx="990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Zeus</a:t>
            </a:r>
          </a:p>
        </p:txBody>
      </p:sp>
      <p:sp>
        <p:nvSpPr>
          <p:cNvPr id="23576" name="Rectangle 23"/>
          <p:cNvSpPr>
            <a:spLocks noChangeAspect="1" noChangeArrowheads="1"/>
          </p:cNvSpPr>
          <p:nvPr/>
        </p:nvSpPr>
        <p:spPr bwMode="auto">
          <a:xfrm>
            <a:off x="8247064" y="4440240"/>
            <a:ext cx="992187" cy="4143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Yancey</a:t>
            </a:r>
          </a:p>
        </p:txBody>
      </p:sp>
      <p:sp>
        <p:nvSpPr>
          <p:cNvPr id="23577" name="Rectangle 24"/>
          <p:cNvSpPr>
            <a:spLocks noChangeAspect="1" noChangeArrowheads="1"/>
          </p:cNvSpPr>
          <p:nvPr/>
        </p:nvSpPr>
        <p:spPr bwMode="auto">
          <a:xfrm>
            <a:off x="6262689" y="4025900"/>
            <a:ext cx="992187" cy="414339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Amy</a:t>
            </a:r>
          </a:p>
        </p:txBody>
      </p:sp>
      <p:sp>
        <p:nvSpPr>
          <p:cNvPr id="23578" name="Rectangle 25"/>
          <p:cNvSpPr>
            <a:spLocks noChangeAspect="1" noChangeArrowheads="1"/>
          </p:cNvSpPr>
          <p:nvPr/>
        </p:nvSpPr>
        <p:spPr bwMode="auto">
          <a:xfrm>
            <a:off x="7254875" y="4025900"/>
            <a:ext cx="992188" cy="41433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Yancey</a:t>
            </a:r>
          </a:p>
        </p:txBody>
      </p:sp>
      <p:sp>
        <p:nvSpPr>
          <p:cNvPr id="23579" name="Rectangle 26"/>
          <p:cNvSpPr>
            <a:spLocks noChangeAspect="1" noChangeArrowheads="1"/>
          </p:cNvSpPr>
          <p:nvPr/>
        </p:nvSpPr>
        <p:spPr bwMode="auto">
          <a:xfrm>
            <a:off x="9239251" y="4025900"/>
            <a:ext cx="990600" cy="41433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Zeus</a:t>
            </a:r>
          </a:p>
        </p:txBody>
      </p:sp>
      <p:sp>
        <p:nvSpPr>
          <p:cNvPr id="23580" name="Rectangle 27"/>
          <p:cNvSpPr>
            <a:spLocks noChangeAspect="1" noChangeArrowheads="1"/>
          </p:cNvSpPr>
          <p:nvPr/>
        </p:nvSpPr>
        <p:spPr bwMode="auto">
          <a:xfrm>
            <a:off x="8247064" y="4025900"/>
            <a:ext cx="992187" cy="41433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Xavier</a:t>
            </a:r>
          </a:p>
        </p:txBody>
      </p:sp>
      <p:sp>
        <p:nvSpPr>
          <p:cNvPr id="23581" name="Rectangle 28"/>
          <p:cNvSpPr>
            <a:spLocks noChangeAspect="1" noChangeArrowheads="1"/>
          </p:cNvSpPr>
          <p:nvPr/>
        </p:nvSpPr>
        <p:spPr bwMode="auto">
          <a:xfrm>
            <a:off x="2835275" y="3614737"/>
            <a:ext cx="992188" cy="411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FF00"/>
                </a:solidFill>
                <a:latin typeface="Comic Sans MS" panose="030F0702030302020204" pitchFamily="66" charset="0"/>
              </a:rPr>
              <a:t>1</a:t>
            </a:r>
            <a:r>
              <a:rPr kumimoji="0" lang="en-US" altLang="zh-CN" sz="1600" baseline="30000">
                <a:solidFill>
                  <a:srgbClr val="00FF00"/>
                </a:solidFill>
                <a:latin typeface="Comic Sans MS" panose="030F0702030302020204" pitchFamily="66" charset="0"/>
              </a:rPr>
              <a:t>st</a:t>
            </a:r>
          </a:p>
        </p:txBody>
      </p:sp>
      <p:sp>
        <p:nvSpPr>
          <p:cNvPr id="23582" name="Rectangle 29"/>
          <p:cNvSpPr>
            <a:spLocks noChangeAspect="1" noChangeArrowheads="1"/>
          </p:cNvSpPr>
          <p:nvPr/>
        </p:nvSpPr>
        <p:spPr bwMode="auto">
          <a:xfrm>
            <a:off x="3827464" y="3614737"/>
            <a:ext cx="992187" cy="411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FF00"/>
                </a:solidFill>
                <a:latin typeface="Comic Sans MS" panose="030F0702030302020204" pitchFamily="66" charset="0"/>
              </a:rPr>
              <a:t>2</a:t>
            </a:r>
            <a:r>
              <a:rPr kumimoji="0" lang="en-US" altLang="zh-CN" sz="1600" baseline="30000">
                <a:solidFill>
                  <a:srgbClr val="00FF00"/>
                </a:solidFill>
                <a:latin typeface="Comic Sans MS" panose="030F0702030302020204" pitchFamily="66" charset="0"/>
              </a:rPr>
              <a:t>nd</a:t>
            </a:r>
          </a:p>
        </p:txBody>
      </p:sp>
      <p:sp>
        <p:nvSpPr>
          <p:cNvPr id="23583" name="Rectangle 30"/>
          <p:cNvSpPr>
            <a:spLocks noChangeAspect="1" noChangeArrowheads="1"/>
          </p:cNvSpPr>
          <p:nvPr/>
        </p:nvSpPr>
        <p:spPr bwMode="auto">
          <a:xfrm>
            <a:off x="4819651" y="3614737"/>
            <a:ext cx="990600" cy="411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FF00"/>
                </a:solidFill>
                <a:latin typeface="Comic Sans MS" panose="030F0702030302020204" pitchFamily="66" charset="0"/>
              </a:rPr>
              <a:t>3</a:t>
            </a:r>
            <a:r>
              <a:rPr kumimoji="0" lang="en-US" altLang="zh-CN" sz="1600" baseline="30000">
                <a:solidFill>
                  <a:srgbClr val="00FF00"/>
                </a:solidFill>
                <a:latin typeface="Comic Sans MS" panose="030F0702030302020204" pitchFamily="66" charset="0"/>
              </a:rPr>
              <a:t>rd</a:t>
            </a:r>
          </a:p>
        </p:txBody>
      </p:sp>
      <p:sp>
        <p:nvSpPr>
          <p:cNvPr id="23584" name="Rectangle 31"/>
          <p:cNvSpPr>
            <a:spLocks noChangeAspect="1" noChangeArrowheads="1"/>
          </p:cNvSpPr>
          <p:nvPr/>
        </p:nvSpPr>
        <p:spPr bwMode="auto">
          <a:xfrm>
            <a:off x="7254875" y="3614737"/>
            <a:ext cx="992188" cy="411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FF00"/>
                </a:solidFill>
                <a:latin typeface="Comic Sans MS" panose="030F0702030302020204" pitchFamily="66" charset="0"/>
              </a:rPr>
              <a:t>1</a:t>
            </a:r>
            <a:r>
              <a:rPr kumimoji="0" lang="en-US" altLang="zh-CN" sz="1600" baseline="30000">
                <a:solidFill>
                  <a:srgbClr val="00FF00"/>
                </a:solidFill>
                <a:latin typeface="Comic Sans MS" panose="030F0702030302020204" pitchFamily="66" charset="0"/>
              </a:rPr>
              <a:t>st</a:t>
            </a:r>
          </a:p>
        </p:txBody>
      </p:sp>
      <p:sp>
        <p:nvSpPr>
          <p:cNvPr id="23585" name="Rectangle 32"/>
          <p:cNvSpPr>
            <a:spLocks noChangeAspect="1" noChangeArrowheads="1"/>
          </p:cNvSpPr>
          <p:nvPr/>
        </p:nvSpPr>
        <p:spPr bwMode="auto">
          <a:xfrm>
            <a:off x="8247064" y="3614737"/>
            <a:ext cx="992187" cy="411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FF00"/>
                </a:solidFill>
                <a:latin typeface="Comic Sans MS" panose="030F0702030302020204" pitchFamily="66" charset="0"/>
              </a:rPr>
              <a:t>2</a:t>
            </a:r>
            <a:r>
              <a:rPr kumimoji="0" lang="en-US" altLang="zh-CN" sz="1600" baseline="30000">
                <a:solidFill>
                  <a:srgbClr val="00FF00"/>
                </a:solidFill>
                <a:latin typeface="Comic Sans MS" panose="030F0702030302020204" pitchFamily="66" charset="0"/>
              </a:rPr>
              <a:t>nd</a:t>
            </a:r>
          </a:p>
        </p:txBody>
      </p:sp>
      <p:sp>
        <p:nvSpPr>
          <p:cNvPr id="23586" name="Rectangle 33"/>
          <p:cNvSpPr>
            <a:spLocks noChangeAspect="1" noChangeArrowheads="1"/>
          </p:cNvSpPr>
          <p:nvPr/>
        </p:nvSpPr>
        <p:spPr bwMode="auto">
          <a:xfrm>
            <a:off x="9239251" y="3614737"/>
            <a:ext cx="990600" cy="411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FF00"/>
                </a:solidFill>
                <a:latin typeface="Comic Sans MS" panose="030F0702030302020204" pitchFamily="66" charset="0"/>
              </a:rPr>
              <a:t>3</a:t>
            </a:r>
            <a:r>
              <a:rPr kumimoji="0" lang="en-US" altLang="zh-CN" sz="1600" baseline="30000">
                <a:solidFill>
                  <a:srgbClr val="00FF00"/>
                </a:solidFill>
                <a:latin typeface="Comic Sans MS" panose="030F0702030302020204" pitchFamily="66" charset="0"/>
              </a:rPr>
              <a:t>rd</a:t>
            </a:r>
          </a:p>
        </p:txBody>
      </p:sp>
      <p:sp>
        <p:nvSpPr>
          <p:cNvPr id="23587" name="Text Box 34"/>
          <p:cNvSpPr txBox="1">
            <a:spLocks noChangeArrowheads="1"/>
          </p:cNvSpPr>
          <p:nvPr/>
        </p:nvSpPr>
        <p:spPr bwMode="auto">
          <a:xfrm>
            <a:off x="3081338" y="3124202"/>
            <a:ext cx="5866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09905" indent="-285750" defTabSz="101917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019175" indent="-228600" defTabSz="101917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29080" indent="-228600" defTabSz="101917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38350" indent="-228600" defTabSz="101917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955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527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099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671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>
                <a:latin typeface="Comic Sans MS" panose="030F0702030302020204" pitchFamily="66" charset="0"/>
              </a:rPr>
              <a:t>favorite</a:t>
            </a:r>
          </a:p>
        </p:txBody>
      </p:sp>
      <p:sp>
        <p:nvSpPr>
          <p:cNvPr id="23588" name="Text Box 35"/>
          <p:cNvSpPr txBox="1">
            <a:spLocks noChangeArrowheads="1"/>
          </p:cNvSpPr>
          <p:nvPr/>
        </p:nvSpPr>
        <p:spPr bwMode="auto">
          <a:xfrm>
            <a:off x="4897439" y="3124202"/>
            <a:ext cx="98584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09905" indent="-285750" defTabSz="101917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019175" indent="-228600" defTabSz="101917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29080" indent="-228600" defTabSz="101917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38350" indent="-228600" defTabSz="101917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955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527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099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671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>
                <a:latin typeface="Comic Sans MS" panose="030F0702030302020204" pitchFamily="66" charset="0"/>
              </a:rPr>
              <a:t>least favorite</a:t>
            </a:r>
          </a:p>
        </p:txBody>
      </p:sp>
      <p:sp>
        <p:nvSpPr>
          <p:cNvPr id="23589" name="Text Box 36"/>
          <p:cNvSpPr txBox="1">
            <a:spLocks noChangeArrowheads="1"/>
          </p:cNvSpPr>
          <p:nvPr/>
        </p:nvSpPr>
        <p:spPr bwMode="auto">
          <a:xfrm>
            <a:off x="7500938" y="3124202"/>
            <a:ext cx="5866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09905" indent="-285750" defTabSz="101917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019175" indent="-228600" defTabSz="101917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29080" indent="-228600" defTabSz="101917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38350" indent="-228600" defTabSz="101917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955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527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099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671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>
                <a:latin typeface="Comic Sans MS" panose="030F0702030302020204" pitchFamily="66" charset="0"/>
              </a:rPr>
              <a:t>favorite</a:t>
            </a:r>
          </a:p>
        </p:txBody>
      </p:sp>
      <p:sp>
        <p:nvSpPr>
          <p:cNvPr id="23590" name="Line 37"/>
          <p:cNvSpPr>
            <a:spLocks noChangeShapeType="1"/>
          </p:cNvSpPr>
          <p:nvPr/>
        </p:nvSpPr>
        <p:spPr bwMode="auto">
          <a:xfrm>
            <a:off x="7772400" y="3352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23591" name="Line 38"/>
          <p:cNvSpPr>
            <a:spLocks noChangeShapeType="1"/>
          </p:cNvSpPr>
          <p:nvPr/>
        </p:nvSpPr>
        <p:spPr bwMode="auto">
          <a:xfrm>
            <a:off x="5354639" y="3352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23592" name="Line 39"/>
          <p:cNvSpPr>
            <a:spLocks noChangeShapeType="1"/>
          </p:cNvSpPr>
          <p:nvPr/>
        </p:nvSpPr>
        <p:spPr bwMode="auto">
          <a:xfrm>
            <a:off x="3352800" y="3352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23593" name="Text Box 40"/>
          <p:cNvSpPr txBox="1">
            <a:spLocks noChangeArrowheads="1"/>
          </p:cNvSpPr>
          <p:nvPr/>
        </p:nvSpPr>
        <p:spPr bwMode="auto">
          <a:xfrm>
            <a:off x="9275765" y="3121026"/>
            <a:ext cx="98584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09905" indent="-285750" defTabSz="101917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019175" indent="-228600" defTabSz="101917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29080" indent="-228600" defTabSz="101917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38350" indent="-228600" defTabSz="101917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955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527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099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671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>
                <a:latin typeface="Comic Sans MS" panose="030F0702030302020204" pitchFamily="66" charset="0"/>
              </a:rPr>
              <a:t>least favorite</a:t>
            </a:r>
          </a:p>
        </p:txBody>
      </p:sp>
      <p:sp>
        <p:nvSpPr>
          <p:cNvPr id="23594" name="Line 41"/>
          <p:cNvSpPr>
            <a:spLocks noChangeShapeType="1"/>
          </p:cNvSpPr>
          <p:nvPr/>
        </p:nvSpPr>
        <p:spPr bwMode="auto">
          <a:xfrm>
            <a:off x="9732963" y="33496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23595" name="Rectangle 42"/>
          <p:cNvSpPr>
            <a:spLocks noChangeAspect="1" noChangeArrowheads="1"/>
          </p:cNvSpPr>
          <p:nvPr/>
        </p:nvSpPr>
        <p:spPr bwMode="auto">
          <a:xfrm>
            <a:off x="1828800" y="5257800"/>
            <a:ext cx="3962400" cy="414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i="1">
                <a:latin typeface="Comic Sans MS" panose="030F0702030302020204" pitchFamily="66" charset="0"/>
              </a:rPr>
              <a:t>Men’s Preference Profile</a:t>
            </a:r>
            <a:endParaRPr kumimoji="0" lang="en-US" altLang="zh-CN" sz="1400" i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3596" name="Rectangle 43"/>
          <p:cNvSpPr>
            <a:spLocks noChangeAspect="1" noChangeArrowheads="1"/>
          </p:cNvSpPr>
          <p:nvPr/>
        </p:nvSpPr>
        <p:spPr bwMode="auto">
          <a:xfrm>
            <a:off x="6248400" y="5257800"/>
            <a:ext cx="3962400" cy="414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i="1">
                <a:latin typeface="Comic Sans MS" panose="030F0702030302020204" pitchFamily="66" charset="0"/>
              </a:rPr>
              <a:t>Women’s Preference Profile</a:t>
            </a:r>
            <a:endParaRPr kumimoji="0" lang="en-US" altLang="zh-CN" sz="1400" i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3416EA-976C-452F-A725-E6A26BBD6371}" type="slidenum">
              <a:rPr lang="zh-CN" altLang="en-US"/>
              <a:t>19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例子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4795" y="198882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/>
              <a:t>X-A, Y-B, Z-C </a:t>
            </a:r>
            <a:r>
              <a:rPr lang="zh-CN" altLang="en-US"/>
              <a:t>是稳定匹配吗?</a:t>
            </a:r>
          </a:p>
          <a:p>
            <a:pPr eaLnBrk="1" hangingPunct="1"/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24581" name="Rectangle 4"/>
          <p:cNvSpPr>
            <a:spLocks noChangeAspect="1" noChangeArrowheads="1"/>
          </p:cNvSpPr>
          <p:nvPr/>
        </p:nvSpPr>
        <p:spPr bwMode="auto">
          <a:xfrm>
            <a:off x="1843089" y="4781549"/>
            <a:ext cx="992187" cy="414339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Zeus</a:t>
            </a:r>
          </a:p>
        </p:txBody>
      </p:sp>
      <p:sp>
        <p:nvSpPr>
          <p:cNvPr id="24582" name="Rectangle 5"/>
          <p:cNvSpPr>
            <a:spLocks noChangeAspect="1" noChangeArrowheads="1"/>
          </p:cNvSpPr>
          <p:nvPr/>
        </p:nvSpPr>
        <p:spPr bwMode="auto">
          <a:xfrm>
            <a:off x="2835275" y="4781549"/>
            <a:ext cx="992188" cy="41433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Amy</a:t>
            </a:r>
          </a:p>
        </p:txBody>
      </p:sp>
      <p:sp>
        <p:nvSpPr>
          <p:cNvPr id="24583" name="Rectangle 6"/>
          <p:cNvSpPr>
            <a:spLocks noChangeAspect="1" noChangeArrowheads="1"/>
          </p:cNvSpPr>
          <p:nvPr/>
        </p:nvSpPr>
        <p:spPr bwMode="auto">
          <a:xfrm>
            <a:off x="4819651" y="4781549"/>
            <a:ext cx="990600" cy="41433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Clare</a:t>
            </a:r>
          </a:p>
        </p:txBody>
      </p:sp>
      <p:sp>
        <p:nvSpPr>
          <p:cNvPr id="24584" name="Rectangle 7"/>
          <p:cNvSpPr>
            <a:spLocks noChangeAspect="1" noChangeArrowheads="1"/>
          </p:cNvSpPr>
          <p:nvPr/>
        </p:nvSpPr>
        <p:spPr bwMode="auto">
          <a:xfrm>
            <a:off x="3827464" y="4781549"/>
            <a:ext cx="992187" cy="41433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Bertha</a:t>
            </a:r>
          </a:p>
        </p:txBody>
      </p:sp>
      <p:sp>
        <p:nvSpPr>
          <p:cNvPr id="24585" name="Rectangle 8"/>
          <p:cNvSpPr>
            <a:spLocks noChangeAspect="1" noChangeArrowheads="1"/>
          </p:cNvSpPr>
          <p:nvPr/>
        </p:nvSpPr>
        <p:spPr bwMode="auto">
          <a:xfrm>
            <a:off x="1843089" y="4367214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Yancey</a:t>
            </a:r>
          </a:p>
        </p:txBody>
      </p:sp>
      <p:sp>
        <p:nvSpPr>
          <p:cNvPr id="24586" name="Rectangle 9"/>
          <p:cNvSpPr>
            <a:spLocks noChangeAspect="1" noChangeArrowheads="1"/>
          </p:cNvSpPr>
          <p:nvPr/>
        </p:nvSpPr>
        <p:spPr bwMode="auto">
          <a:xfrm>
            <a:off x="2835275" y="4367214"/>
            <a:ext cx="992188" cy="4143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Bertha</a:t>
            </a:r>
          </a:p>
        </p:txBody>
      </p:sp>
      <p:sp>
        <p:nvSpPr>
          <p:cNvPr id="24587" name="Rectangle 10"/>
          <p:cNvSpPr>
            <a:spLocks noChangeAspect="1" noChangeArrowheads="1"/>
          </p:cNvSpPr>
          <p:nvPr/>
        </p:nvSpPr>
        <p:spPr bwMode="auto">
          <a:xfrm>
            <a:off x="4819651" y="4367214"/>
            <a:ext cx="990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Clare</a:t>
            </a:r>
          </a:p>
        </p:txBody>
      </p:sp>
      <p:sp>
        <p:nvSpPr>
          <p:cNvPr id="24588" name="Rectangle 11"/>
          <p:cNvSpPr>
            <a:spLocks noChangeAspect="1" noChangeArrowheads="1"/>
          </p:cNvSpPr>
          <p:nvPr/>
        </p:nvSpPr>
        <p:spPr bwMode="auto">
          <a:xfrm>
            <a:off x="3827464" y="4367214"/>
            <a:ext cx="992187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Amy</a:t>
            </a:r>
          </a:p>
        </p:txBody>
      </p:sp>
      <p:sp>
        <p:nvSpPr>
          <p:cNvPr id="24589" name="Rectangle 12"/>
          <p:cNvSpPr>
            <a:spLocks noChangeAspect="1" noChangeArrowheads="1"/>
          </p:cNvSpPr>
          <p:nvPr/>
        </p:nvSpPr>
        <p:spPr bwMode="auto">
          <a:xfrm>
            <a:off x="1843089" y="3952875"/>
            <a:ext cx="992187" cy="414339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Xavier</a:t>
            </a:r>
          </a:p>
        </p:txBody>
      </p:sp>
      <p:sp>
        <p:nvSpPr>
          <p:cNvPr id="24590" name="Rectangle 13"/>
          <p:cNvSpPr>
            <a:spLocks noChangeAspect="1" noChangeArrowheads="1"/>
          </p:cNvSpPr>
          <p:nvPr/>
        </p:nvSpPr>
        <p:spPr bwMode="auto">
          <a:xfrm>
            <a:off x="2835275" y="3952875"/>
            <a:ext cx="992188" cy="41433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Amy</a:t>
            </a:r>
          </a:p>
        </p:txBody>
      </p:sp>
      <p:sp>
        <p:nvSpPr>
          <p:cNvPr id="24591" name="Rectangle 14"/>
          <p:cNvSpPr>
            <a:spLocks noChangeAspect="1" noChangeArrowheads="1"/>
          </p:cNvSpPr>
          <p:nvPr/>
        </p:nvSpPr>
        <p:spPr bwMode="auto">
          <a:xfrm>
            <a:off x="4819651" y="3952875"/>
            <a:ext cx="990600" cy="41433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Clare</a:t>
            </a:r>
          </a:p>
        </p:txBody>
      </p:sp>
      <p:sp>
        <p:nvSpPr>
          <p:cNvPr id="24592" name="Rectangle 15"/>
          <p:cNvSpPr>
            <a:spLocks noChangeAspect="1" noChangeArrowheads="1"/>
          </p:cNvSpPr>
          <p:nvPr/>
        </p:nvSpPr>
        <p:spPr bwMode="auto">
          <a:xfrm>
            <a:off x="3827464" y="3952875"/>
            <a:ext cx="992187" cy="41433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Bertha</a:t>
            </a:r>
          </a:p>
        </p:txBody>
      </p:sp>
      <p:sp>
        <p:nvSpPr>
          <p:cNvPr id="24593" name="Rectangle 16"/>
          <p:cNvSpPr>
            <a:spLocks noChangeAspect="1" noChangeArrowheads="1"/>
          </p:cNvSpPr>
          <p:nvPr/>
        </p:nvSpPr>
        <p:spPr bwMode="auto">
          <a:xfrm>
            <a:off x="6262689" y="4781549"/>
            <a:ext cx="992187" cy="414339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Clare</a:t>
            </a:r>
          </a:p>
        </p:txBody>
      </p:sp>
      <p:sp>
        <p:nvSpPr>
          <p:cNvPr id="24594" name="Rectangle 17"/>
          <p:cNvSpPr>
            <a:spLocks noChangeAspect="1" noChangeArrowheads="1"/>
          </p:cNvSpPr>
          <p:nvPr/>
        </p:nvSpPr>
        <p:spPr bwMode="auto">
          <a:xfrm>
            <a:off x="7254875" y="4781549"/>
            <a:ext cx="992188" cy="41433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Xavier</a:t>
            </a:r>
          </a:p>
        </p:txBody>
      </p:sp>
      <p:sp>
        <p:nvSpPr>
          <p:cNvPr id="24595" name="Rectangle 18"/>
          <p:cNvSpPr>
            <a:spLocks noChangeAspect="1" noChangeArrowheads="1"/>
          </p:cNvSpPr>
          <p:nvPr/>
        </p:nvSpPr>
        <p:spPr bwMode="auto">
          <a:xfrm>
            <a:off x="9239251" y="4781549"/>
            <a:ext cx="990600" cy="41433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Zeus</a:t>
            </a:r>
          </a:p>
        </p:txBody>
      </p:sp>
      <p:sp>
        <p:nvSpPr>
          <p:cNvPr id="24596" name="Rectangle 19"/>
          <p:cNvSpPr>
            <a:spLocks noChangeAspect="1" noChangeArrowheads="1"/>
          </p:cNvSpPr>
          <p:nvPr/>
        </p:nvSpPr>
        <p:spPr bwMode="auto">
          <a:xfrm>
            <a:off x="8247064" y="4781549"/>
            <a:ext cx="992187" cy="41433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Yancey</a:t>
            </a:r>
          </a:p>
        </p:txBody>
      </p:sp>
      <p:sp>
        <p:nvSpPr>
          <p:cNvPr id="24597" name="Rectangle 20"/>
          <p:cNvSpPr>
            <a:spLocks noChangeAspect="1" noChangeArrowheads="1"/>
          </p:cNvSpPr>
          <p:nvPr/>
        </p:nvSpPr>
        <p:spPr bwMode="auto">
          <a:xfrm>
            <a:off x="6262689" y="4367214"/>
            <a:ext cx="992187" cy="41433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Bertha</a:t>
            </a:r>
          </a:p>
        </p:txBody>
      </p:sp>
      <p:sp>
        <p:nvSpPr>
          <p:cNvPr id="24598" name="Rectangle 21"/>
          <p:cNvSpPr>
            <a:spLocks noChangeAspect="1" noChangeArrowheads="1"/>
          </p:cNvSpPr>
          <p:nvPr/>
        </p:nvSpPr>
        <p:spPr bwMode="auto">
          <a:xfrm>
            <a:off x="7254875" y="4367214"/>
            <a:ext cx="992188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Xavier</a:t>
            </a:r>
          </a:p>
        </p:txBody>
      </p:sp>
      <p:sp>
        <p:nvSpPr>
          <p:cNvPr id="24599" name="Rectangle 22"/>
          <p:cNvSpPr>
            <a:spLocks noChangeAspect="1" noChangeArrowheads="1"/>
          </p:cNvSpPr>
          <p:nvPr/>
        </p:nvSpPr>
        <p:spPr bwMode="auto">
          <a:xfrm>
            <a:off x="9239251" y="4367214"/>
            <a:ext cx="990600" cy="41433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Zeus</a:t>
            </a:r>
          </a:p>
        </p:txBody>
      </p:sp>
      <p:sp>
        <p:nvSpPr>
          <p:cNvPr id="24600" name="Rectangle 23"/>
          <p:cNvSpPr>
            <a:spLocks noChangeAspect="1" noChangeArrowheads="1"/>
          </p:cNvSpPr>
          <p:nvPr/>
        </p:nvSpPr>
        <p:spPr bwMode="auto">
          <a:xfrm>
            <a:off x="8247064" y="4367214"/>
            <a:ext cx="992187" cy="4143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Yancey</a:t>
            </a:r>
          </a:p>
        </p:txBody>
      </p:sp>
      <p:sp>
        <p:nvSpPr>
          <p:cNvPr id="24601" name="Rectangle 24"/>
          <p:cNvSpPr>
            <a:spLocks noChangeAspect="1" noChangeArrowheads="1"/>
          </p:cNvSpPr>
          <p:nvPr/>
        </p:nvSpPr>
        <p:spPr bwMode="auto">
          <a:xfrm>
            <a:off x="6262689" y="3952875"/>
            <a:ext cx="992187" cy="414339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Amy</a:t>
            </a:r>
          </a:p>
        </p:txBody>
      </p:sp>
      <p:sp>
        <p:nvSpPr>
          <p:cNvPr id="24602" name="Rectangle 25"/>
          <p:cNvSpPr>
            <a:spLocks noChangeAspect="1" noChangeArrowheads="1"/>
          </p:cNvSpPr>
          <p:nvPr/>
        </p:nvSpPr>
        <p:spPr bwMode="auto">
          <a:xfrm>
            <a:off x="7254875" y="3952875"/>
            <a:ext cx="992188" cy="41433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Yancey</a:t>
            </a:r>
          </a:p>
        </p:txBody>
      </p:sp>
      <p:sp>
        <p:nvSpPr>
          <p:cNvPr id="24603" name="Rectangle 26"/>
          <p:cNvSpPr>
            <a:spLocks noChangeAspect="1" noChangeArrowheads="1"/>
          </p:cNvSpPr>
          <p:nvPr/>
        </p:nvSpPr>
        <p:spPr bwMode="auto">
          <a:xfrm>
            <a:off x="9239251" y="3952875"/>
            <a:ext cx="990600" cy="414339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Zeus</a:t>
            </a:r>
          </a:p>
        </p:txBody>
      </p:sp>
      <p:sp>
        <p:nvSpPr>
          <p:cNvPr id="24604" name="Rectangle 27"/>
          <p:cNvSpPr>
            <a:spLocks noChangeAspect="1" noChangeArrowheads="1"/>
          </p:cNvSpPr>
          <p:nvPr/>
        </p:nvSpPr>
        <p:spPr bwMode="auto">
          <a:xfrm>
            <a:off x="8247064" y="3952875"/>
            <a:ext cx="992187" cy="414339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600">
                <a:solidFill>
                  <a:srgbClr val="00FF00"/>
                </a:solidFill>
                <a:latin typeface="Comic Sans MS" panose="030F0702030302020204" pitchFamily="66" charset="0"/>
              </a:rPr>
              <a:t>Xavier</a:t>
            </a:r>
          </a:p>
        </p:txBody>
      </p:sp>
      <p:sp>
        <p:nvSpPr>
          <p:cNvPr id="24605" name="Rectangle 28"/>
          <p:cNvSpPr>
            <a:spLocks noChangeAspect="1" noChangeArrowheads="1"/>
          </p:cNvSpPr>
          <p:nvPr/>
        </p:nvSpPr>
        <p:spPr bwMode="auto">
          <a:xfrm>
            <a:off x="2835275" y="3541713"/>
            <a:ext cx="992188" cy="411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FF00"/>
                </a:solidFill>
                <a:latin typeface="Comic Sans MS" panose="030F0702030302020204" pitchFamily="66" charset="0"/>
              </a:rPr>
              <a:t>1</a:t>
            </a:r>
            <a:r>
              <a:rPr kumimoji="0" lang="en-US" altLang="zh-CN" sz="1600" baseline="30000">
                <a:solidFill>
                  <a:srgbClr val="00FF00"/>
                </a:solidFill>
                <a:latin typeface="Comic Sans MS" panose="030F0702030302020204" pitchFamily="66" charset="0"/>
              </a:rPr>
              <a:t>st</a:t>
            </a:r>
          </a:p>
        </p:txBody>
      </p:sp>
      <p:sp>
        <p:nvSpPr>
          <p:cNvPr id="24606" name="Rectangle 29"/>
          <p:cNvSpPr>
            <a:spLocks noChangeAspect="1" noChangeArrowheads="1"/>
          </p:cNvSpPr>
          <p:nvPr/>
        </p:nvSpPr>
        <p:spPr bwMode="auto">
          <a:xfrm>
            <a:off x="3827464" y="3541713"/>
            <a:ext cx="992187" cy="411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FF00"/>
                </a:solidFill>
                <a:latin typeface="Comic Sans MS" panose="030F0702030302020204" pitchFamily="66" charset="0"/>
              </a:rPr>
              <a:t>2</a:t>
            </a:r>
            <a:r>
              <a:rPr kumimoji="0" lang="en-US" altLang="zh-CN" sz="1600" baseline="30000">
                <a:solidFill>
                  <a:srgbClr val="00FF00"/>
                </a:solidFill>
                <a:latin typeface="Comic Sans MS" panose="030F0702030302020204" pitchFamily="66" charset="0"/>
              </a:rPr>
              <a:t>nd</a:t>
            </a:r>
          </a:p>
        </p:txBody>
      </p:sp>
      <p:sp>
        <p:nvSpPr>
          <p:cNvPr id="24607" name="Rectangle 30"/>
          <p:cNvSpPr>
            <a:spLocks noChangeAspect="1" noChangeArrowheads="1"/>
          </p:cNvSpPr>
          <p:nvPr/>
        </p:nvSpPr>
        <p:spPr bwMode="auto">
          <a:xfrm>
            <a:off x="4819651" y="3541713"/>
            <a:ext cx="990600" cy="411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FF00"/>
                </a:solidFill>
                <a:latin typeface="Comic Sans MS" panose="030F0702030302020204" pitchFamily="66" charset="0"/>
              </a:rPr>
              <a:t>3</a:t>
            </a:r>
            <a:r>
              <a:rPr kumimoji="0" lang="en-US" altLang="zh-CN" sz="1600" baseline="30000">
                <a:solidFill>
                  <a:srgbClr val="00FF00"/>
                </a:solidFill>
                <a:latin typeface="Comic Sans MS" panose="030F0702030302020204" pitchFamily="66" charset="0"/>
              </a:rPr>
              <a:t>rd</a:t>
            </a:r>
          </a:p>
        </p:txBody>
      </p:sp>
      <p:sp>
        <p:nvSpPr>
          <p:cNvPr id="24608" name="Rectangle 31"/>
          <p:cNvSpPr>
            <a:spLocks noChangeAspect="1" noChangeArrowheads="1"/>
          </p:cNvSpPr>
          <p:nvPr/>
        </p:nvSpPr>
        <p:spPr bwMode="auto">
          <a:xfrm>
            <a:off x="7254875" y="3541713"/>
            <a:ext cx="992188" cy="411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FF00"/>
                </a:solidFill>
                <a:latin typeface="Comic Sans MS" panose="030F0702030302020204" pitchFamily="66" charset="0"/>
              </a:rPr>
              <a:t>1</a:t>
            </a:r>
            <a:r>
              <a:rPr kumimoji="0" lang="en-US" altLang="zh-CN" sz="1600" baseline="30000">
                <a:solidFill>
                  <a:srgbClr val="00FF00"/>
                </a:solidFill>
                <a:latin typeface="Comic Sans MS" panose="030F0702030302020204" pitchFamily="66" charset="0"/>
              </a:rPr>
              <a:t>st</a:t>
            </a:r>
          </a:p>
        </p:txBody>
      </p:sp>
      <p:sp>
        <p:nvSpPr>
          <p:cNvPr id="24609" name="Rectangle 32"/>
          <p:cNvSpPr>
            <a:spLocks noChangeAspect="1" noChangeArrowheads="1"/>
          </p:cNvSpPr>
          <p:nvPr/>
        </p:nvSpPr>
        <p:spPr bwMode="auto">
          <a:xfrm>
            <a:off x="8247064" y="3541713"/>
            <a:ext cx="992187" cy="411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FF00"/>
                </a:solidFill>
                <a:latin typeface="Comic Sans MS" panose="030F0702030302020204" pitchFamily="66" charset="0"/>
              </a:rPr>
              <a:t>2</a:t>
            </a:r>
            <a:r>
              <a:rPr kumimoji="0" lang="en-US" altLang="zh-CN" sz="1600" baseline="30000">
                <a:solidFill>
                  <a:srgbClr val="00FF00"/>
                </a:solidFill>
                <a:latin typeface="Comic Sans MS" panose="030F0702030302020204" pitchFamily="66" charset="0"/>
              </a:rPr>
              <a:t>nd</a:t>
            </a:r>
          </a:p>
        </p:txBody>
      </p:sp>
      <p:sp>
        <p:nvSpPr>
          <p:cNvPr id="24610" name="Rectangle 33"/>
          <p:cNvSpPr>
            <a:spLocks noChangeAspect="1" noChangeArrowheads="1"/>
          </p:cNvSpPr>
          <p:nvPr/>
        </p:nvSpPr>
        <p:spPr bwMode="auto">
          <a:xfrm>
            <a:off x="9239251" y="3541713"/>
            <a:ext cx="990600" cy="411163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1600">
                <a:solidFill>
                  <a:srgbClr val="00FF00"/>
                </a:solidFill>
                <a:latin typeface="Comic Sans MS" panose="030F0702030302020204" pitchFamily="66" charset="0"/>
              </a:rPr>
              <a:t>3</a:t>
            </a:r>
            <a:r>
              <a:rPr kumimoji="0" lang="en-US" altLang="zh-CN" sz="1600" baseline="30000">
                <a:solidFill>
                  <a:srgbClr val="00FF00"/>
                </a:solidFill>
                <a:latin typeface="Comic Sans MS" panose="030F0702030302020204" pitchFamily="66" charset="0"/>
              </a:rPr>
              <a:t>rd</a:t>
            </a:r>
          </a:p>
        </p:txBody>
      </p:sp>
      <p:sp>
        <p:nvSpPr>
          <p:cNvPr id="24611" name="Text Box 34"/>
          <p:cNvSpPr txBox="1">
            <a:spLocks noChangeArrowheads="1"/>
          </p:cNvSpPr>
          <p:nvPr/>
        </p:nvSpPr>
        <p:spPr bwMode="auto">
          <a:xfrm>
            <a:off x="3081338" y="3051176"/>
            <a:ext cx="5866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09905" indent="-285750" defTabSz="101917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019175" indent="-228600" defTabSz="101917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29080" indent="-228600" defTabSz="101917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38350" indent="-228600" defTabSz="101917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955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527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099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671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>
                <a:latin typeface="Comic Sans MS" panose="030F0702030302020204" pitchFamily="66" charset="0"/>
              </a:rPr>
              <a:t>favorite</a:t>
            </a:r>
          </a:p>
        </p:txBody>
      </p:sp>
      <p:sp>
        <p:nvSpPr>
          <p:cNvPr id="24612" name="Text Box 35"/>
          <p:cNvSpPr txBox="1">
            <a:spLocks noChangeArrowheads="1"/>
          </p:cNvSpPr>
          <p:nvPr/>
        </p:nvSpPr>
        <p:spPr bwMode="auto">
          <a:xfrm>
            <a:off x="4897439" y="3051176"/>
            <a:ext cx="98584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09905" indent="-285750" defTabSz="101917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019175" indent="-228600" defTabSz="101917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29080" indent="-228600" defTabSz="101917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38350" indent="-228600" defTabSz="101917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955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527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099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671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>
                <a:latin typeface="Comic Sans MS" panose="030F0702030302020204" pitchFamily="66" charset="0"/>
              </a:rPr>
              <a:t>least favorite</a:t>
            </a:r>
          </a:p>
        </p:txBody>
      </p:sp>
      <p:sp>
        <p:nvSpPr>
          <p:cNvPr id="24613" name="Text Box 36"/>
          <p:cNvSpPr txBox="1">
            <a:spLocks noChangeArrowheads="1"/>
          </p:cNvSpPr>
          <p:nvPr/>
        </p:nvSpPr>
        <p:spPr bwMode="auto">
          <a:xfrm>
            <a:off x="7500938" y="3051176"/>
            <a:ext cx="58669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09905" indent="-285750" defTabSz="101917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019175" indent="-228600" defTabSz="101917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29080" indent="-228600" defTabSz="101917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38350" indent="-228600" defTabSz="101917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955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527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099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671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>
                <a:latin typeface="Comic Sans MS" panose="030F0702030302020204" pitchFamily="66" charset="0"/>
              </a:rPr>
              <a:t>favorite</a:t>
            </a:r>
          </a:p>
        </p:txBody>
      </p:sp>
      <p:sp>
        <p:nvSpPr>
          <p:cNvPr id="24614" name="Line 37"/>
          <p:cNvSpPr>
            <a:spLocks noChangeShapeType="1"/>
          </p:cNvSpPr>
          <p:nvPr/>
        </p:nvSpPr>
        <p:spPr bwMode="auto">
          <a:xfrm>
            <a:off x="7772400" y="32797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24615" name="Line 38"/>
          <p:cNvSpPr>
            <a:spLocks noChangeShapeType="1"/>
          </p:cNvSpPr>
          <p:nvPr/>
        </p:nvSpPr>
        <p:spPr bwMode="auto">
          <a:xfrm>
            <a:off x="5354639" y="32797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24616" name="Line 39"/>
          <p:cNvSpPr>
            <a:spLocks noChangeShapeType="1"/>
          </p:cNvSpPr>
          <p:nvPr/>
        </p:nvSpPr>
        <p:spPr bwMode="auto">
          <a:xfrm>
            <a:off x="3352800" y="32797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24617" name="Text Box 40"/>
          <p:cNvSpPr txBox="1">
            <a:spLocks noChangeArrowheads="1"/>
          </p:cNvSpPr>
          <p:nvPr/>
        </p:nvSpPr>
        <p:spPr bwMode="auto">
          <a:xfrm>
            <a:off x="9275765" y="3048002"/>
            <a:ext cx="98584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509905" indent="-285750" defTabSz="1019175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019175" indent="-228600" defTabSz="1019175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29080" indent="-228600" defTabSz="1019175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38350" indent="-228600" defTabSz="1019175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955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527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099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67150" indent="-228600" defTabSz="101917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>
                <a:latin typeface="Comic Sans MS" panose="030F0702030302020204" pitchFamily="66" charset="0"/>
              </a:rPr>
              <a:t>least favorite</a:t>
            </a:r>
          </a:p>
        </p:txBody>
      </p:sp>
      <p:sp>
        <p:nvSpPr>
          <p:cNvPr id="24618" name="Line 41"/>
          <p:cNvSpPr>
            <a:spLocks noChangeShapeType="1"/>
          </p:cNvSpPr>
          <p:nvPr/>
        </p:nvSpPr>
        <p:spPr bwMode="auto">
          <a:xfrm>
            <a:off x="9732963" y="3276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24619" name="Rectangle 42"/>
          <p:cNvSpPr>
            <a:spLocks noChangeAspect="1" noChangeArrowheads="1"/>
          </p:cNvSpPr>
          <p:nvPr/>
        </p:nvSpPr>
        <p:spPr bwMode="auto">
          <a:xfrm>
            <a:off x="1828800" y="5184775"/>
            <a:ext cx="3962400" cy="414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i="1">
                <a:latin typeface="Comic Sans MS" panose="030F0702030302020204" pitchFamily="66" charset="0"/>
              </a:rPr>
              <a:t>Men’s Preference Profile</a:t>
            </a:r>
            <a:endParaRPr kumimoji="0" lang="en-US" altLang="zh-CN" sz="1400" i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4620" name="Rectangle 43"/>
          <p:cNvSpPr>
            <a:spLocks noChangeAspect="1" noChangeArrowheads="1"/>
          </p:cNvSpPr>
          <p:nvPr/>
        </p:nvSpPr>
        <p:spPr bwMode="auto">
          <a:xfrm>
            <a:off x="6248400" y="5184775"/>
            <a:ext cx="3962400" cy="414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 i="1">
                <a:latin typeface="Comic Sans MS" panose="030F0702030302020204" pitchFamily="66" charset="0"/>
              </a:rPr>
              <a:t>Women’s Preference Profile</a:t>
            </a:r>
            <a:endParaRPr kumimoji="0" lang="en-US" altLang="zh-CN" sz="1400" i="1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7693" name="Text Box 45"/>
          <p:cNvSpPr txBox="1">
            <a:spLocks noChangeArrowheads="1"/>
          </p:cNvSpPr>
          <p:nvPr/>
        </p:nvSpPr>
        <p:spPr bwMode="auto">
          <a:xfrm>
            <a:off x="2743200" y="6019802"/>
            <a:ext cx="2438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chemeClr val="hlink"/>
                </a:solidFill>
              </a:rPr>
              <a:t>Yes!!!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3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141711-4A01-4ACF-AB6C-55C45FE6EBF4}" type="slidenum">
              <a:rPr lang="zh-CN" altLang="en-US"/>
              <a:t>2</a:t>
            </a:fld>
            <a:endParaRPr lang="en-US" altLang="zh-CN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316" y="332106"/>
            <a:ext cx="7793355" cy="897255"/>
          </a:xfrm>
        </p:spPr>
        <p:txBody>
          <a:bodyPr/>
          <a:lstStyle/>
          <a:p>
            <a:pPr eaLnBrk="1" hangingPunct="1"/>
            <a:r>
              <a:rPr lang="zh-CN" altLang="en-US" dirty="0"/>
              <a:t>1.2.1 区间调度问题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483" y="1723708"/>
            <a:ext cx="103632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>
            <a:off x="2598739" y="5514975"/>
            <a:ext cx="5881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8480425" y="5307014"/>
            <a:ext cx="762000" cy="27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>
                <a:latin typeface="Comic Sans MS" panose="030F0702030302020204" pitchFamily="66" charset="0"/>
              </a:rPr>
              <a:t>Time</a:t>
            </a:r>
          </a:p>
        </p:txBody>
      </p:sp>
      <p:sp>
        <p:nvSpPr>
          <p:cNvPr id="57351" name="Line 6"/>
          <p:cNvSpPr>
            <a:spLocks noChangeShapeType="1"/>
          </p:cNvSpPr>
          <p:nvPr/>
        </p:nvSpPr>
        <p:spPr bwMode="auto">
          <a:xfrm>
            <a:off x="7720013" y="551497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57352" name="Line 7"/>
          <p:cNvSpPr>
            <a:spLocks noChangeShapeType="1"/>
          </p:cNvSpPr>
          <p:nvPr/>
        </p:nvSpPr>
        <p:spPr bwMode="auto">
          <a:xfrm rot="-5400000">
            <a:off x="1490663" y="392271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57353" name="Line 8"/>
          <p:cNvSpPr>
            <a:spLocks noChangeShapeType="1"/>
          </p:cNvSpPr>
          <p:nvPr/>
        </p:nvSpPr>
        <p:spPr bwMode="auto">
          <a:xfrm rot="-5400000">
            <a:off x="1006476" y="392271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57354" name="Line 9"/>
          <p:cNvSpPr>
            <a:spLocks noChangeShapeType="1"/>
          </p:cNvSpPr>
          <p:nvPr/>
        </p:nvSpPr>
        <p:spPr bwMode="auto">
          <a:xfrm rot="-5400000">
            <a:off x="2460626" y="392271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57355" name="Line 10"/>
          <p:cNvSpPr>
            <a:spLocks noChangeShapeType="1"/>
          </p:cNvSpPr>
          <p:nvPr/>
        </p:nvSpPr>
        <p:spPr bwMode="auto">
          <a:xfrm rot="-5400000">
            <a:off x="1974851" y="392271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57356" name="Line 11"/>
          <p:cNvSpPr>
            <a:spLocks noChangeShapeType="1"/>
          </p:cNvSpPr>
          <p:nvPr/>
        </p:nvSpPr>
        <p:spPr bwMode="auto">
          <a:xfrm rot="-5400000">
            <a:off x="2944812" y="392271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57357" name="Line 12"/>
          <p:cNvSpPr>
            <a:spLocks noChangeShapeType="1"/>
          </p:cNvSpPr>
          <p:nvPr/>
        </p:nvSpPr>
        <p:spPr bwMode="auto">
          <a:xfrm rot="-5400000">
            <a:off x="4397376" y="392271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57358" name="Line 13"/>
          <p:cNvSpPr>
            <a:spLocks noChangeShapeType="1"/>
          </p:cNvSpPr>
          <p:nvPr/>
        </p:nvSpPr>
        <p:spPr bwMode="auto">
          <a:xfrm rot="-5400000">
            <a:off x="3913188" y="392271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57359" name="Line 14"/>
          <p:cNvSpPr>
            <a:spLocks noChangeShapeType="1"/>
          </p:cNvSpPr>
          <p:nvPr/>
        </p:nvSpPr>
        <p:spPr bwMode="auto">
          <a:xfrm rot="-5400000">
            <a:off x="5365751" y="392271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57360" name="Line 15"/>
          <p:cNvSpPr>
            <a:spLocks noChangeShapeType="1"/>
          </p:cNvSpPr>
          <p:nvPr/>
        </p:nvSpPr>
        <p:spPr bwMode="auto">
          <a:xfrm rot="-5400000">
            <a:off x="4881563" y="392271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57361" name="Line 16"/>
          <p:cNvSpPr>
            <a:spLocks noChangeShapeType="1"/>
          </p:cNvSpPr>
          <p:nvPr/>
        </p:nvSpPr>
        <p:spPr bwMode="auto">
          <a:xfrm rot="-5400000">
            <a:off x="6335712" y="392271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57362" name="Line 17"/>
          <p:cNvSpPr>
            <a:spLocks noChangeShapeType="1"/>
          </p:cNvSpPr>
          <p:nvPr/>
        </p:nvSpPr>
        <p:spPr bwMode="auto">
          <a:xfrm rot="-5400000">
            <a:off x="5851526" y="392271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57363" name="Rectangle 18"/>
          <p:cNvSpPr>
            <a:spLocks noChangeArrowheads="1"/>
          </p:cNvSpPr>
          <p:nvPr/>
        </p:nvSpPr>
        <p:spPr bwMode="auto">
          <a:xfrm>
            <a:off x="5051426" y="4387852"/>
            <a:ext cx="1936751" cy="2762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f</a:t>
            </a:r>
          </a:p>
        </p:txBody>
      </p:sp>
      <p:sp>
        <p:nvSpPr>
          <p:cNvPr id="57364" name="Rectangle 19"/>
          <p:cNvSpPr>
            <a:spLocks noChangeArrowheads="1"/>
          </p:cNvSpPr>
          <p:nvPr/>
        </p:nvSpPr>
        <p:spPr bwMode="auto">
          <a:xfrm>
            <a:off x="5508625" y="4845052"/>
            <a:ext cx="1938339" cy="2762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g</a:t>
            </a:r>
          </a:p>
        </p:txBody>
      </p:sp>
      <p:sp>
        <p:nvSpPr>
          <p:cNvPr id="57365" name="Line 20"/>
          <p:cNvSpPr>
            <a:spLocks noChangeShapeType="1"/>
          </p:cNvSpPr>
          <p:nvPr/>
        </p:nvSpPr>
        <p:spPr bwMode="auto">
          <a:xfrm rot="-5400000">
            <a:off x="3429000" y="392271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57366" name="Rectangle 21"/>
          <p:cNvSpPr>
            <a:spLocks noChangeArrowheads="1"/>
          </p:cNvSpPr>
          <p:nvPr/>
        </p:nvSpPr>
        <p:spPr bwMode="auto">
          <a:xfrm>
            <a:off x="6473826" y="5233989"/>
            <a:ext cx="1454151" cy="277812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h</a:t>
            </a:r>
          </a:p>
        </p:txBody>
      </p:sp>
      <p:sp>
        <p:nvSpPr>
          <p:cNvPr id="57367" name="Rectangle 22"/>
          <p:cNvSpPr>
            <a:spLocks noChangeArrowheads="1"/>
          </p:cNvSpPr>
          <p:nvPr/>
        </p:nvSpPr>
        <p:spPr bwMode="auto">
          <a:xfrm>
            <a:off x="4537076" y="3990976"/>
            <a:ext cx="1452563" cy="2778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57368" name="Rectangle 23"/>
          <p:cNvSpPr>
            <a:spLocks noChangeArrowheads="1"/>
          </p:cNvSpPr>
          <p:nvPr/>
        </p:nvSpPr>
        <p:spPr bwMode="auto">
          <a:xfrm>
            <a:off x="2613026" y="2330452"/>
            <a:ext cx="2906713" cy="2762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a</a:t>
            </a:r>
          </a:p>
        </p:txBody>
      </p:sp>
      <p:sp>
        <p:nvSpPr>
          <p:cNvPr id="57369" name="Rectangle 24"/>
          <p:cNvSpPr>
            <a:spLocks noChangeArrowheads="1"/>
          </p:cNvSpPr>
          <p:nvPr/>
        </p:nvSpPr>
        <p:spPr bwMode="auto">
          <a:xfrm>
            <a:off x="3082926" y="2746377"/>
            <a:ext cx="1454151" cy="2762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b</a:t>
            </a:r>
          </a:p>
        </p:txBody>
      </p:sp>
      <p:sp>
        <p:nvSpPr>
          <p:cNvPr id="57370" name="Rectangle 25"/>
          <p:cNvSpPr>
            <a:spLocks noChangeArrowheads="1"/>
          </p:cNvSpPr>
          <p:nvPr/>
        </p:nvSpPr>
        <p:spPr bwMode="auto">
          <a:xfrm>
            <a:off x="4060826" y="3168651"/>
            <a:ext cx="968375" cy="2778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57371" name="Rectangle 26"/>
          <p:cNvSpPr>
            <a:spLocks noChangeArrowheads="1"/>
          </p:cNvSpPr>
          <p:nvPr/>
        </p:nvSpPr>
        <p:spPr bwMode="auto">
          <a:xfrm>
            <a:off x="4060825" y="3549652"/>
            <a:ext cx="2420939" cy="2762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d</a:t>
            </a:r>
          </a:p>
        </p:txBody>
      </p:sp>
      <p:grpSp>
        <p:nvGrpSpPr>
          <p:cNvPr id="2" name="Group 27"/>
          <p:cNvGrpSpPr/>
          <p:nvPr/>
        </p:nvGrpSpPr>
        <p:grpSpPr bwMode="auto">
          <a:xfrm>
            <a:off x="3070225" y="2711452"/>
            <a:ext cx="4845051" cy="2765425"/>
            <a:chOff x="1218" y="2182"/>
            <a:chExt cx="3052" cy="1742"/>
          </a:xfrm>
        </p:grpSpPr>
        <p:sp>
          <p:nvSpPr>
            <p:cNvPr id="57373" name="Rectangle 28"/>
            <p:cNvSpPr>
              <a:spLocks noChangeArrowheads="1"/>
            </p:cNvSpPr>
            <p:nvPr/>
          </p:nvSpPr>
          <p:spPr bwMode="auto">
            <a:xfrm>
              <a:off x="3354" y="3749"/>
              <a:ext cx="916" cy="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h</a:t>
              </a:r>
            </a:p>
          </p:txBody>
        </p:sp>
        <p:sp>
          <p:nvSpPr>
            <p:cNvPr id="57374" name="Rectangle 29"/>
            <p:cNvSpPr>
              <a:spLocks noChangeArrowheads="1"/>
            </p:cNvSpPr>
            <p:nvPr/>
          </p:nvSpPr>
          <p:spPr bwMode="auto">
            <a:xfrm>
              <a:off x="2134" y="2966"/>
              <a:ext cx="915" cy="17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e</a:t>
              </a:r>
            </a:p>
          </p:txBody>
        </p:sp>
        <p:sp>
          <p:nvSpPr>
            <p:cNvPr id="57375" name="Rectangle 30"/>
            <p:cNvSpPr>
              <a:spLocks noChangeArrowheads="1"/>
            </p:cNvSpPr>
            <p:nvPr/>
          </p:nvSpPr>
          <p:spPr bwMode="auto">
            <a:xfrm>
              <a:off x="1218" y="2182"/>
              <a:ext cx="916" cy="17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chemeClr val="bg1"/>
                  </a:solidFill>
                  <a:latin typeface="Comic Sans MS" panose="030F0702030302020204" pitchFamily="66" charset="0"/>
                </a:rPr>
                <a:t>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644FDB-63FA-4CC9-9A73-B6327F74D943}" type="slidenum">
              <a:rPr lang="zh-CN" altLang="en-US"/>
              <a:t>20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算法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初始，每个人都是自由的。一个</a:t>
            </a:r>
            <a:r>
              <a:rPr lang="zh-CN" altLang="en-US" b="1" dirty="0"/>
              <a:t>自由</a:t>
            </a:r>
            <a:r>
              <a:rPr lang="zh-CN" altLang="en-US" dirty="0"/>
              <a:t>的男人</a:t>
            </a:r>
            <a:r>
              <a:rPr lang="en-US" altLang="zh-CN" dirty="0"/>
              <a:t>m</a:t>
            </a:r>
            <a:r>
              <a:rPr lang="zh-CN" altLang="en-US" dirty="0"/>
              <a:t>选择他的优先表上排名最高的女人</a:t>
            </a:r>
            <a:r>
              <a:rPr lang="en-US" altLang="zh-CN" dirty="0"/>
              <a:t>w,</a:t>
            </a:r>
            <a:r>
              <a:rPr lang="zh-CN" altLang="en-US" dirty="0"/>
              <a:t>发起邀请，那么 (</a:t>
            </a:r>
            <a:r>
              <a:rPr lang="en-US" altLang="zh-CN" dirty="0" err="1"/>
              <a:t>m,w</a:t>
            </a:r>
            <a:r>
              <a:rPr lang="en-US" altLang="zh-CN" dirty="0"/>
              <a:t>)</a:t>
            </a:r>
            <a:r>
              <a:rPr lang="zh-CN" altLang="en-US" dirty="0"/>
              <a:t>进入</a:t>
            </a:r>
            <a:r>
              <a:rPr lang="zh-CN" altLang="en-US" b="1" dirty="0"/>
              <a:t>中间状态</a:t>
            </a:r>
            <a:r>
              <a:rPr lang="zh-CN" altLang="en-US" dirty="0"/>
              <a:t>：</a:t>
            </a:r>
            <a:r>
              <a:rPr lang="zh-CN" altLang="en-US" b="1" i="1" dirty="0"/>
              <a:t>约会</a:t>
            </a:r>
            <a:r>
              <a:rPr lang="zh-CN" altLang="en-US" dirty="0"/>
              <a:t>。</a:t>
            </a:r>
          </a:p>
          <a:p>
            <a:pPr eaLnBrk="1" hangingPunct="1"/>
            <a:r>
              <a:rPr lang="zh-CN" altLang="en-US" dirty="0"/>
              <a:t>如果又有另一个男人</a:t>
            </a:r>
            <a:r>
              <a:rPr lang="en-US" altLang="zh-CN" dirty="0"/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zh-CN" altLang="en-US" dirty="0"/>
              <a:t>发起邀请，那么女人</a:t>
            </a:r>
            <a:r>
              <a:rPr lang="en-US" altLang="zh-CN" dirty="0"/>
              <a:t>w</a:t>
            </a:r>
            <a:r>
              <a:rPr lang="zh-CN" altLang="en-US" dirty="0"/>
              <a:t>决定,选择</a:t>
            </a:r>
            <a:r>
              <a:rPr lang="en-US" altLang="zh-CN" dirty="0"/>
              <a:t>m,</a:t>
            </a:r>
            <a:r>
              <a:rPr lang="zh-CN" altLang="en-US" dirty="0"/>
              <a:t>还是</a:t>
            </a:r>
            <a:r>
              <a:rPr lang="en-US" altLang="zh-CN" dirty="0"/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en-US" altLang="zh-CN" dirty="0"/>
              <a:t>. </a:t>
            </a:r>
            <a:r>
              <a:rPr lang="zh-CN" altLang="en-US" dirty="0"/>
              <a:t>如果</a:t>
            </a:r>
            <a:r>
              <a:rPr lang="en-US" altLang="zh-CN" dirty="0"/>
              <a:t>m</a:t>
            </a:r>
            <a:r>
              <a:rPr lang="zh-CN" altLang="en-US" dirty="0"/>
              <a:t>优先，那么约会状态不变。否则(</a:t>
            </a:r>
            <a:r>
              <a:rPr lang="en-US" altLang="zh-CN" dirty="0" err="1"/>
              <a:t>m</a:t>
            </a:r>
            <a:r>
              <a:rPr lang="en-US" altLang="zh-CN" dirty="0" err="1">
                <a:latin typeface="Times New Roman" panose="02020603050405020304" pitchFamily="18" charset="0"/>
              </a:rPr>
              <a:t>’</a:t>
            </a:r>
            <a:r>
              <a:rPr lang="en-US" altLang="zh-CN" dirty="0" err="1"/>
              <a:t>,w</a:t>
            </a:r>
            <a:r>
              <a:rPr lang="en-US" altLang="zh-CN" dirty="0"/>
              <a:t>)</a:t>
            </a:r>
            <a:r>
              <a:rPr lang="zh-CN" altLang="en-US" dirty="0"/>
              <a:t>变成约会状态，</a:t>
            </a:r>
            <a:r>
              <a:rPr lang="en-US" altLang="zh-CN" dirty="0"/>
              <a:t>m</a:t>
            </a:r>
            <a:r>
              <a:rPr lang="zh-CN" altLang="en-US" dirty="0"/>
              <a:t>变成自由状态。</a:t>
            </a:r>
            <a:endParaRPr lang="en-US" altLang="zh-CN" dirty="0"/>
          </a:p>
          <a:p>
            <a:pPr eaLnBrk="1" hangingPunct="1"/>
            <a:r>
              <a:rPr lang="zh-CN" altLang="en-US" dirty="0"/>
              <a:t>循环往复；最后，当没有人处于自由状态，那么所有的约会被定为最后的结果，返回最终的匹配。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923247-3BEC-43BA-82E6-4A38A17BC64C}" type="slidenum">
              <a:rPr lang="zh-CN" altLang="en-US"/>
              <a:t>21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951" y="335281"/>
            <a:ext cx="7793355" cy="753111"/>
          </a:xfrm>
        </p:spPr>
        <p:txBody>
          <a:bodyPr/>
          <a:lstStyle/>
          <a:p>
            <a:pPr eaLnBrk="1" hangingPunct="1"/>
            <a:r>
              <a:rPr lang="zh-CN" altLang="en-US"/>
              <a:t>算法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邀请-拒绝算法.  </a:t>
            </a:r>
            <a:r>
              <a:rPr lang="zh-CN" altLang="en-US">
                <a:solidFill>
                  <a:schemeClr val="hlink"/>
                </a:solidFill>
              </a:rPr>
              <a:t>[</a:t>
            </a:r>
            <a:r>
              <a:rPr lang="en-US" altLang="zh-CN">
                <a:solidFill>
                  <a:schemeClr val="hlink"/>
                </a:solidFill>
              </a:rPr>
              <a:t>Gale-Shapley 1962]</a:t>
            </a:r>
            <a:r>
              <a:rPr lang="en-US" altLang="zh-CN"/>
              <a:t>  </a:t>
            </a:r>
            <a:r>
              <a:rPr lang="zh-CN" altLang="en-US"/>
              <a:t>找到稳定匹配</a:t>
            </a:r>
            <a:r>
              <a:rPr lang="zh-CN" altLang="en-US" b="1"/>
              <a:t>符合直觉</a:t>
            </a:r>
            <a:r>
              <a:rPr lang="zh-CN" altLang="en-US"/>
              <a:t>的算法</a:t>
            </a:r>
          </a:p>
          <a:p>
            <a:pPr eaLnBrk="1" hangingPunct="1"/>
            <a:endParaRPr lang="zh-CN" altLang="en-US"/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2057400" y="3079751"/>
            <a:ext cx="8001000" cy="3416961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3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zh-CN" sz="1600" b="1">
                <a:latin typeface="Courier New" panose="02070309020205020404" pitchFamily="49" charset="0"/>
              </a:rPr>
              <a:t>Initialize each person to be free.</a:t>
            </a:r>
          </a:p>
          <a:p>
            <a:pPr>
              <a:lnSpc>
                <a:spcPts val="23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zh-CN" sz="1600" b="1">
                <a:latin typeface="Courier New" panose="02070309020205020404" pitchFamily="49" charset="0"/>
              </a:rPr>
              <a:t>while (some man is free and hasn't proposed to every woman) {</a:t>
            </a:r>
          </a:p>
          <a:p>
            <a:pPr>
              <a:lnSpc>
                <a:spcPts val="23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zh-CN" sz="1600" b="1">
                <a:latin typeface="Courier New" panose="02070309020205020404" pitchFamily="49" charset="0"/>
              </a:rPr>
              <a:t>    Choose such a man m</a:t>
            </a:r>
          </a:p>
          <a:p>
            <a:pPr>
              <a:lnSpc>
                <a:spcPts val="23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zh-CN" sz="1600" b="1">
                <a:latin typeface="Courier New" panose="02070309020205020404" pitchFamily="49" charset="0"/>
              </a:rPr>
              <a:t>    </a:t>
            </a:r>
            <a:r>
              <a:rPr lang="en-US" altLang="zh-CN" sz="1600" b="1">
                <a:latin typeface="Courier New" panose="02070309020205020404" pitchFamily="49" charset="0"/>
              </a:rPr>
              <a:t>w = 1</a:t>
            </a:r>
            <a:r>
              <a:rPr lang="en-US" altLang="zh-CN" sz="1600" b="1" baseline="30000">
                <a:latin typeface="Courier New" panose="02070309020205020404" pitchFamily="49" charset="0"/>
              </a:rPr>
              <a:t>st</a:t>
            </a:r>
            <a:r>
              <a:rPr lang="en-US" altLang="zh-CN" sz="1600" b="1">
                <a:latin typeface="Courier New" panose="02070309020205020404" pitchFamily="49" charset="0"/>
              </a:rPr>
              <a:t> woman on m's list to whom m has not yet proposed</a:t>
            </a:r>
          </a:p>
          <a:p>
            <a:pPr>
              <a:lnSpc>
                <a:spcPts val="23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if (w is free)</a:t>
            </a:r>
          </a:p>
          <a:p>
            <a:pPr>
              <a:lnSpc>
                <a:spcPts val="23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    assign m and w to be engaged</a:t>
            </a:r>
          </a:p>
          <a:p>
            <a:pPr>
              <a:lnSpc>
                <a:spcPts val="23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else if (w prefers m to m')</a:t>
            </a:r>
          </a:p>
          <a:p>
            <a:pPr>
              <a:lnSpc>
                <a:spcPts val="23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    assign m and w to be engaged, and m' to be free</a:t>
            </a:r>
          </a:p>
          <a:p>
            <a:pPr>
              <a:lnSpc>
                <a:spcPts val="23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else</a:t>
            </a:r>
          </a:p>
          <a:p>
            <a:pPr>
              <a:lnSpc>
                <a:spcPts val="23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        w rejects m</a:t>
            </a:r>
          </a:p>
          <a:p>
            <a:pPr>
              <a:lnSpc>
                <a:spcPts val="23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6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EBD83-0B76-48A1-86B1-410FC2B7EE9F}" type="slidenum">
              <a:rPr lang="zh-CN" altLang="en-US"/>
              <a:t>22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04951" y="235586"/>
            <a:ext cx="7793355" cy="871220"/>
          </a:xfrm>
        </p:spPr>
        <p:txBody>
          <a:bodyPr/>
          <a:lstStyle/>
          <a:p>
            <a:pPr eaLnBrk="1" hangingPunct="1"/>
            <a:r>
              <a:rPr lang="zh-CN" altLang="en-US"/>
              <a:t>分析算法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命题3  </a:t>
            </a:r>
            <a:r>
              <a:rPr lang="en-US" altLang="zh-CN" sz="2800" dirty="0"/>
              <a:t>G-S</a:t>
            </a:r>
            <a:r>
              <a:rPr lang="zh-CN" altLang="en-US" sz="2800" dirty="0"/>
              <a:t>算法在至多</a:t>
            </a:r>
            <a:r>
              <a:rPr lang="en-US" altLang="zh-CN" sz="2800" dirty="0">
                <a:solidFill>
                  <a:srgbClr val="FF0000"/>
                </a:solidFill>
              </a:rPr>
              <a:t>n</a:t>
            </a:r>
            <a:r>
              <a:rPr lang="en-US" altLang="zh-CN" sz="2800" baseline="300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</a:rPr>
              <a:t>次</a:t>
            </a:r>
            <a:r>
              <a:rPr lang="en-US" altLang="zh-CN" sz="2800" dirty="0">
                <a:solidFill>
                  <a:srgbClr val="FF0000"/>
                </a:solidFill>
              </a:rPr>
              <a:t>While</a:t>
            </a:r>
            <a:r>
              <a:rPr lang="zh-CN" altLang="en-US" sz="2800" dirty="0">
                <a:solidFill>
                  <a:srgbClr val="FF0000"/>
                </a:solidFill>
              </a:rPr>
              <a:t>循环的迭代后终止</a:t>
            </a:r>
            <a:r>
              <a:rPr lang="zh-CN" altLang="en-US" sz="2800" dirty="0"/>
              <a:t>。</a:t>
            </a:r>
          </a:p>
          <a:p>
            <a:pPr eaLnBrk="1" hangingPunct="1"/>
            <a:r>
              <a:rPr lang="zh-CN" altLang="en-US" sz="2800" dirty="0"/>
              <a:t>证明： 需要定义一个</a:t>
            </a:r>
            <a:r>
              <a:rPr lang="zh-CN" altLang="en-US" sz="2800" b="1" dirty="0"/>
              <a:t>逐步进展</a:t>
            </a:r>
            <a:r>
              <a:rPr lang="zh-CN" altLang="en-US" sz="2800" dirty="0"/>
              <a:t>的度量。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单个自由人的数目不合适；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参与约会的对数也不合适；</a:t>
            </a:r>
          </a:p>
          <a:p>
            <a:pPr eaLnBrk="1">
              <a:spcBef>
                <a:spcPts val="0"/>
              </a:spcBef>
              <a:buNone/>
            </a:pPr>
            <a:r>
              <a:rPr lang="zh-CN" altLang="en-US" sz="2800" dirty="0"/>
              <a:t>定义</a:t>
            </a:r>
            <a:r>
              <a:rPr lang="en-US" altLang="zh-CN" sz="2800" dirty="0"/>
              <a:t>P(t): </a:t>
            </a:r>
            <a:r>
              <a:rPr lang="zh-CN" altLang="en-US" sz="2800" dirty="0"/>
              <a:t>迭代</a:t>
            </a:r>
            <a:r>
              <a:rPr lang="en-US" altLang="zh-CN" sz="2800" dirty="0"/>
              <a:t>t</a:t>
            </a:r>
            <a:r>
              <a:rPr lang="zh-CN" altLang="en-US" sz="2800" dirty="0"/>
              <a:t>结束时，</a:t>
            </a:r>
            <a:r>
              <a:rPr lang="en-US" altLang="zh-CN" sz="2800" dirty="0">
                <a:solidFill>
                  <a:srgbClr val="FF0000"/>
                </a:solidFill>
              </a:rPr>
              <a:t>m</a:t>
            </a:r>
            <a:r>
              <a:rPr lang="zh-CN" altLang="en-US" sz="2800" dirty="0">
                <a:solidFill>
                  <a:srgbClr val="FF0000"/>
                </a:solidFill>
              </a:rPr>
              <a:t>已经向</a:t>
            </a:r>
            <a:r>
              <a:rPr lang="en-US" altLang="zh-CN" sz="2800" dirty="0">
                <a:solidFill>
                  <a:srgbClr val="FF0000"/>
                </a:solidFill>
              </a:rPr>
              <a:t>w</a:t>
            </a:r>
            <a:r>
              <a:rPr lang="zh-CN" altLang="en-US" sz="2800" dirty="0">
                <a:solidFill>
                  <a:srgbClr val="FF0000"/>
                </a:solidFill>
              </a:rPr>
              <a:t>发出过邀请的那些(</a:t>
            </a:r>
            <a:r>
              <a:rPr lang="en-US" altLang="zh-CN" sz="2800" dirty="0" err="1">
                <a:solidFill>
                  <a:srgbClr val="FF0000"/>
                </a:solidFill>
              </a:rPr>
              <a:t>m,w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en-US" sz="2800" dirty="0">
                <a:solidFill>
                  <a:srgbClr val="FF0000"/>
                </a:solidFill>
              </a:rPr>
              <a:t>的集合。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可知</a:t>
            </a:r>
            <a:r>
              <a:rPr lang="en-US" altLang="zh-CN" sz="2800" dirty="0"/>
              <a:t>P(t)</a:t>
            </a:r>
            <a:r>
              <a:rPr lang="zh-CN" altLang="en-US" sz="2800" dirty="0"/>
              <a:t>大小严格递增。</a:t>
            </a:r>
            <a:r>
              <a:rPr lang="zh-CN" altLang="en-US" sz="2800" dirty="0">
                <a:solidFill>
                  <a:srgbClr val="FF0000"/>
                </a:solidFill>
              </a:rPr>
              <a:t>且(</a:t>
            </a:r>
            <a:r>
              <a:rPr lang="en-US" altLang="zh-CN" sz="2800" dirty="0" err="1">
                <a:solidFill>
                  <a:srgbClr val="FF0000"/>
                </a:solidFill>
              </a:rPr>
              <a:t>m,w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en-US" sz="2800" dirty="0">
                <a:solidFill>
                  <a:srgbClr val="FF0000"/>
                </a:solidFill>
              </a:rPr>
              <a:t>只存在</a:t>
            </a:r>
            <a:r>
              <a:rPr lang="en-US" altLang="zh-CN" sz="2800" dirty="0">
                <a:solidFill>
                  <a:srgbClr val="FF0000"/>
                </a:solidFill>
              </a:rPr>
              <a:t>n</a:t>
            </a:r>
            <a:r>
              <a:rPr lang="en-US" altLang="zh-CN" sz="2800" baseline="30000" dirty="0">
                <a:solidFill>
                  <a:srgbClr val="FF0000"/>
                </a:solidFill>
              </a:rPr>
              <a:t>2</a:t>
            </a:r>
            <a:r>
              <a:rPr lang="zh-CN" altLang="en-US" sz="2800" dirty="0">
                <a:solidFill>
                  <a:srgbClr val="FF0000"/>
                </a:solidFill>
              </a:rPr>
              <a:t>种可能</a:t>
            </a:r>
            <a:r>
              <a:rPr lang="zh-CN" altLang="en-US" sz="2800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CA4C28-5526-45DE-AF33-8FF1A1EF968C}" type="slidenum">
              <a:rPr lang="zh-CN" altLang="en-US"/>
              <a:t>23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实现算法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8945" y="1268731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/>
          </a:p>
          <a:p>
            <a:pPr eaLnBrk="1" hangingPunct="1"/>
            <a:r>
              <a:rPr lang="zh-CN" altLang="en-US" sz="2800"/>
              <a:t>女人如何判断接收/拒绝邀请？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女人对自己的优先表做预处理，</a:t>
            </a:r>
            <a:r>
              <a:rPr lang="zh-CN" altLang="en-US" sz="2800">
                <a:solidFill>
                  <a:schemeClr val="hlink"/>
                </a:solidFill>
              </a:rPr>
              <a:t>反向变换</a:t>
            </a:r>
            <a:r>
              <a:rPr lang="zh-CN" altLang="en-US" sz="2800"/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/>
              <a:t>    这样以后判别的时候就是</a:t>
            </a:r>
            <a:r>
              <a:rPr lang="zh-CN" altLang="en-US" sz="2800" b="1"/>
              <a:t>常数阶</a:t>
            </a:r>
            <a:r>
              <a:rPr lang="zh-CN" altLang="en-US" sz="2800"/>
              <a:t>的代价；</a:t>
            </a:r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3071495" y="5733417"/>
            <a:ext cx="3290888" cy="697627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2880" tIns="91440" rIns="137160" bIns="9144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zh-CN" sz="1600" b="1">
                <a:solidFill>
                  <a:srgbClr val="003399"/>
                </a:solidFill>
                <a:latin typeface="Courier New" panose="02070309020205020404" pitchFamily="49" charset="0"/>
              </a:rPr>
              <a:t>for</a:t>
            </a:r>
            <a:r>
              <a:rPr kumimoji="0" lang="en-US" altLang="zh-CN" sz="1600" b="1">
                <a:solidFill>
                  <a:schemeClr val="bg2"/>
                </a:solidFill>
                <a:latin typeface="Courier New" panose="02070309020205020404" pitchFamily="49" charset="0"/>
              </a:rPr>
              <a:t> i = 1 to n</a:t>
            </a:r>
          </a:p>
          <a:p>
            <a:pPr>
              <a:lnSpc>
                <a:spcPts val="2000"/>
              </a:lnSpc>
              <a:spcBef>
                <a:spcPct val="0"/>
              </a:spcBef>
              <a:buClrTx/>
              <a:buSzTx/>
              <a:buNone/>
            </a:pPr>
            <a:r>
              <a:rPr kumimoji="0" lang="en-US" altLang="zh-CN" sz="1600" b="1">
                <a:solidFill>
                  <a:schemeClr val="bg2"/>
                </a:solidFill>
                <a:latin typeface="Courier New" panose="02070309020205020404" pitchFamily="49" charset="0"/>
              </a:rPr>
              <a:t>   inverse[pref[i]] = i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grpSp>
        <p:nvGrpSpPr>
          <p:cNvPr id="38918" name="Group 5"/>
          <p:cNvGrpSpPr/>
          <p:nvPr/>
        </p:nvGrpSpPr>
        <p:grpSpPr bwMode="auto">
          <a:xfrm>
            <a:off x="2209801" y="3505201"/>
            <a:ext cx="5238751" cy="1714500"/>
            <a:chOff x="599" y="1858"/>
            <a:chExt cx="3896" cy="1275"/>
          </a:xfrm>
        </p:grpSpPr>
        <p:sp>
          <p:nvSpPr>
            <p:cNvPr id="38922" name="Rectangle 6"/>
            <p:cNvSpPr>
              <a:spLocks noChangeArrowheads="1"/>
            </p:cNvSpPr>
            <p:nvPr/>
          </p:nvSpPr>
          <p:spPr bwMode="auto">
            <a:xfrm>
              <a:off x="605" y="2104"/>
              <a:ext cx="758" cy="2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Pref</a:t>
              </a:r>
            </a:p>
          </p:txBody>
        </p:sp>
        <p:sp>
          <p:nvSpPr>
            <p:cNvPr id="38923" name="Rectangle 7"/>
            <p:cNvSpPr>
              <a:spLocks noChangeArrowheads="1"/>
            </p:cNvSpPr>
            <p:nvPr/>
          </p:nvSpPr>
          <p:spPr bwMode="auto">
            <a:xfrm>
              <a:off x="1363" y="1859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1</a:t>
              </a:r>
              <a:r>
                <a:rPr kumimoji="0" lang="en-US" altLang="zh-CN" sz="1400" baseline="30000">
                  <a:solidFill>
                    <a:srgbClr val="00FF00"/>
                  </a:solidFill>
                  <a:latin typeface="Comic Sans MS" panose="030F0702030302020204" pitchFamily="66" charset="0"/>
                </a:rPr>
                <a:t>st</a:t>
              </a:r>
            </a:p>
          </p:txBody>
        </p:sp>
        <p:sp>
          <p:nvSpPr>
            <p:cNvPr id="38924" name="Rectangle 8"/>
            <p:cNvSpPr>
              <a:spLocks noChangeArrowheads="1"/>
            </p:cNvSpPr>
            <p:nvPr/>
          </p:nvSpPr>
          <p:spPr bwMode="auto">
            <a:xfrm>
              <a:off x="1363" y="2104"/>
              <a:ext cx="392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8</a:t>
              </a:r>
            </a:p>
          </p:txBody>
        </p:sp>
        <p:sp>
          <p:nvSpPr>
            <p:cNvPr id="38925" name="Rectangle 9"/>
            <p:cNvSpPr>
              <a:spLocks noChangeArrowheads="1"/>
            </p:cNvSpPr>
            <p:nvPr/>
          </p:nvSpPr>
          <p:spPr bwMode="auto">
            <a:xfrm>
              <a:off x="1755" y="1859"/>
              <a:ext cx="390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2</a:t>
              </a:r>
              <a:r>
                <a:rPr kumimoji="0" lang="en-US" altLang="zh-CN" sz="1400" baseline="30000">
                  <a:solidFill>
                    <a:srgbClr val="00FF00"/>
                  </a:solidFill>
                  <a:latin typeface="Comic Sans MS" panose="030F0702030302020204" pitchFamily="66" charset="0"/>
                </a:rPr>
                <a:t>nd</a:t>
              </a:r>
            </a:p>
          </p:txBody>
        </p:sp>
        <p:sp>
          <p:nvSpPr>
            <p:cNvPr id="38926" name="Rectangle 10"/>
            <p:cNvSpPr>
              <a:spLocks noChangeArrowheads="1"/>
            </p:cNvSpPr>
            <p:nvPr/>
          </p:nvSpPr>
          <p:spPr bwMode="auto">
            <a:xfrm>
              <a:off x="2145" y="2104"/>
              <a:ext cx="392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7</a:t>
              </a:r>
            </a:p>
          </p:txBody>
        </p:sp>
        <p:sp>
          <p:nvSpPr>
            <p:cNvPr id="38927" name="Rectangle 11"/>
            <p:cNvSpPr>
              <a:spLocks noChangeArrowheads="1"/>
            </p:cNvSpPr>
            <p:nvPr/>
          </p:nvSpPr>
          <p:spPr bwMode="auto">
            <a:xfrm>
              <a:off x="2145" y="1859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3</a:t>
              </a:r>
              <a:r>
                <a:rPr kumimoji="0" lang="en-US" altLang="zh-CN" sz="1400" baseline="30000">
                  <a:solidFill>
                    <a:srgbClr val="00FF00"/>
                  </a:solidFill>
                  <a:latin typeface="Comic Sans MS" panose="030F0702030302020204" pitchFamily="66" charset="0"/>
                </a:rPr>
                <a:t>rd</a:t>
              </a:r>
            </a:p>
          </p:txBody>
        </p:sp>
        <p:sp>
          <p:nvSpPr>
            <p:cNvPr id="38928" name="Rectangle 12"/>
            <p:cNvSpPr>
              <a:spLocks noChangeArrowheads="1"/>
            </p:cNvSpPr>
            <p:nvPr/>
          </p:nvSpPr>
          <p:spPr bwMode="auto">
            <a:xfrm>
              <a:off x="1755" y="2104"/>
              <a:ext cx="390" cy="2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3</a:t>
              </a:r>
            </a:p>
          </p:txBody>
        </p:sp>
        <p:sp>
          <p:nvSpPr>
            <p:cNvPr id="38929" name="Rectangle 13"/>
            <p:cNvSpPr>
              <a:spLocks noChangeArrowheads="1"/>
            </p:cNvSpPr>
            <p:nvPr/>
          </p:nvSpPr>
          <p:spPr bwMode="auto">
            <a:xfrm>
              <a:off x="2537" y="1859"/>
              <a:ext cx="391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4</a:t>
              </a:r>
              <a:r>
                <a:rPr kumimoji="0" lang="en-US" altLang="zh-CN" sz="1400" baseline="30000">
                  <a:solidFill>
                    <a:srgbClr val="00FF00"/>
                  </a:solidFill>
                  <a:latin typeface="Comic Sans MS" panose="030F0702030302020204" pitchFamily="66" charset="0"/>
                </a:rPr>
                <a:t>th</a:t>
              </a:r>
            </a:p>
          </p:txBody>
        </p:sp>
        <p:sp>
          <p:nvSpPr>
            <p:cNvPr id="38930" name="Rectangle 14"/>
            <p:cNvSpPr>
              <a:spLocks noChangeArrowheads="1"/>
            </p:cNvSpPr>
            <p:nvPr/>
          </p:nvSpPr>
          <p:spPr bwMode="auto">
            <a:xfrm>
              <a:off x="2928" y="2104"/>
              <a:ext cx="392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4</a:t>
              </a:r>
            </a:p>
          </p:txBody>
        </p:sp>
        <p:sp>
          <p:nvSpPr>
            <p:cNvPr id="38931" name="Rectangle 15"/>
            <p:cNvSpPr>
              <a:spLocks noChangeArrowheads="1"/>
            </p:cNvSpPr>
            <p:nvPr/>
          </p:nvSpPr>
          <p:spPr bwMode="auto">
            <a:xfrm>
              <a:off x="2928" y="1859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5</a:t>
              </a:r>
              <a:r>
                <a:rPr kumimoji="0" lang="en-US" altLang="zh-CN" sz="1400" baseline="30000">
                  <a:solidFill>
                    <a:srgbClr val="00FF00"/>
                  </a:solidFill>
                  <a:latin typeface="Comic Sans MS" panose="030F0702030302020204" pitchFamily="66" charset="0"/>
                </a:rPr>
                <a:t>th</a:t>
              </a:r>
            </a:p>
          </p:txBody>
        </p:sp>
        <p:sp>
          <p:nvSpPr>
            <p:cNvPr id="38932" name="Rectangle 16"/>
            <p:cNvSpPr>
              <a:spLocks noChangeArrowheads="1"/>
            </p:cNvSpPr>
            <p:nvPr/>
          </p:nvSpPr>
          <p:spPr bwMode="auto">
            <a:xfrm>
              <a:off x="2537" y="2104"/>
              <a:ext cx="391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1</a:t>
              </a:r>
            </a:p>
          </p:txBody>
        </p:sp>
        <p:sp>
          <p:nvSpPr>
            <p:cNvPr id="38933" name="Rectangle 17"/>
            <p:cNvSpPr>
              <a:spLocks noChangeArrowheads="1"/>
            </p:cNvSpPr>
            <p:nvPr/>
          </p:nvSpPr>
          <p:spPr bwMode="auto">
            <a:xfrm>
              <a:off x="3321" y="2103"/>
              <a:ext cx="392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5</a:t>
              </a:r>
            </a:p>
          </p:txBody>
        </p:sp>
        <p:sp>
          <p:nvSpPr>
            <p:cNvPr id="38934" name="Rectangle 18"/>
            <p:cNvSpPr>
              <a:spLocks noChangeArrowheads="1"/>
            </p:cNvSpPr>
            <p:nvPr/>
          </p:nvSpPr>
          <p:spPr bwMode="auto">
            <a:xfrm>
              <a:off x="4103" y="2103"/>
              <a:ext cx="392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2</a:t>
              </a:r>
            </a:p>
          </p:txBody>
        </p:sp>
        <p:sp>
          <p:nvSpPr>
            <p:cNvPr id="38935" name="Rectangle 19"/>
            <p:cNvSpPr>
              <a:spLocks noChangeArrowheads="1"/>
            </p:cNvSpPr>
            <p:nvPr/>
          </p:nvSpPr>
          <p:spPr bwMode="auto">
            <a:xfrm>
              <a:off x="3713" y="2103"/>
              <a:ext cx="390" cy="2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6</a:t>
              </a:r>
            </a:p>
          </p:txBody>
        </p:sp>
        <p:sp>
          <p:nvSpPr>
            <p:cNvPr id="38936" name="Rectangle 20"/>
            <p:cNvSpPr>
              <a:spLocks noChangeArrowheads="1"/>
            </p:cNvSpPr>
            <p:nvPr/>
          </p:nvSpPr>
          <p:spPr bwMode="auto">
            <a:xfrm>
              <a:off x="3320" y="1858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6</a:t>
              </a:r>
              <a:r>
                <a:rPr kumimoji="0" lang="en-US" altLang="zh-CN" sz="1400" baseline="30000">
                  <a:solidFill>
                    <a:srgbClr val="00FF00"/>
                  </a:solidFill>
                  <a:latin typeface="Comic Sans MS" panose="030F0702030302020204" pitchFamily="66" charset="0"/>
                </a:rPr>
                <a:t>th</a:t>
              </a:r>
            </a:p>
          </p:txBody>
        </p:sp>
        <p:sp>
          <p:nvSpPr>
            <p:cNvPr id="38937" name="Rectangle 21"/>
            <p:cNvSpPr>
              <a:spLocks noChangeArrowheads="1"/>
            </p:cNvSpPr>
            <p:nvPr/>
          </p:nvSpPr>
          <p:spPr bwMode="auto">
            <a:xfrm>
              <a:off x="3712" y="1858"/>
              <a:ext cx="390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7</a:t>
              </a:r>
              <a:r>
                <a:rPr kumimoji="0" lang="en-US" altLang="zh-CN" sz="1400" baseline="30000">
                  <a:solidFill>
                    <a:srgbClr val="00FF00"/>
                  </a:solidFill>
                  <a:latin typeface="Comic Sans MS" panose="030F0702030302020204" pitchFamily="66" charset="0"/>
                </a:rPr>
                <a:t>th</a:t>
              </a:r>
            </a:p>
          </p:txBody>
        </p:sp>
        <p:sp>
          <p:nvSpPr>
            <p:cNvPr id="38938" name="Rectangle 22"/>
            <p:cNvSpPr>
              <a:spLocks noChangeArrowheads="1"/>
            </p:cNvSpPr>
            <p:nvPr/>
          </p:nvSpPr>
          <p:spPr bwMode="auto">
            <a:xfrm>
              <a:off x="4102" y="1858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8</a:t>
              </a:r>
              <a:r>
                <a:rPr kumimoji="0" lang="en-US" altLang="zh-CN" sz="1400" baseline="30000">
                  <a:solidFill>
                    <a:srgbClr val="00FF00"/>
                  </a:solidFill>
                  <a:latin typeface="Comic Sans MS" panose="030F0702030302020204" pitchFamily="66" charset="0"/>
                </a:rPr>
                <a:t>th</a:t>
              </a:r>
            </a:p>
          </p:txBody>
        </p:sp>
        <p:sp>
          <p:nvSpPr>
            <p:cNvPr id="38939" name="Rectangle 23"/>
            <p:cNvSpPr>
              <a:spLocks noChangeArrowheads="1"/>
            </p:cNvSpPr>
            <p:nvPr/>
          </p:nvSpPr>
          <p:spPr bwMode="auto">
            <a:xfrm>
              <a:off x="599" y="2889"/>
              <a:ext cx="758" cy="2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Inverse</a:t>
              </a:r>
            </a:p>
          </p:txBody>
        </p:sp>
        <p:sp>
          <p:nvSpPr>
            <p:cNvPr id="38940" name="Rectangle 24"/>
            <p:cNvSpPr>
              <a:spLocks noChangeArrowheads="1"/>
            </p:cNvSpPr>
            <p:nvPr/>
          </p:nvSpPr>
          <p:spPr bwMode="auto">
            <a:xfrm>
              <a:off x="1357" y="2889"/>
              <a:ext cx="392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4</a:t>
              </a:r>
              <a:r>
                <a:rPr lang="en-US" altLang="zh-CN" sz="1400" baseline="30000">
                  <a:solidFill>
                    <a:srgbClr val="00FF00"/>
                  </a:solidFill>
                  <a:latin typeface="Comic Sans MS" panose="030F0702030302020204" pitchFamily="66" charset="0"/>
                </a:rPr>
                <a:t>th</a:t>
              </a:r>
              <a:endParaRPr lang="en-US" altLang="zh-CN" sz="1400">
                <a:solidFill>
                  <a:srgbClr val="00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8941" name="Rectangle 25"/>
            <p:cNvSpPr>
              <a:spLocks noChangeArrowheads="1"/>
            </p:cNvSpPr>
            <p:nvPr/>
          </p:nvSpPr>
          <p:spPr bwMode="auto">
            <a:xfrm>
              <a:off x="2139" y="2889"/>
              <a:ext cx="392" cy="2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2</a:t>
              </a:r>
              <a:r>
                <a:rPr lang="en-US" altLang="zh-CN" sz="1400" baseline="30000">
                  <a:solidFill>
                    <a:srgbClr val="00FF00"/>
                  </a:solidFill>
                  <a:latin typeface="Comic Sans MS" panose="030F0702030302020204" pitchFamily="66" charset="0"/>
                </a:rPr>
                <a:t>nd</a:t>
              </a:r>
            </a:p>
          </p:txBody>
        </p:sp>
        <p:sp>
          <p:nvSpPr>
            <p:cNvPr id="38942" name="Rectangle 26"/>
            <p:cNvSpPr>
              <a:spLocks noChangeArrowheads="1"/>
            </p:cNvSpPr>
            <p:nvPr/>
          </p:nvSpPr>
          <p:spPr bwMode="auto">
            <a:xfrm>
              <a:off x="1749" y="2889"/>
              <a:ext cx="390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8</a:t>
              </a:r>
              <a:r>
                <a:rPr lang="en-US" altLang="zh-CN" sz="1400" baseline="30000">
                  <a:solidFill>
                    <a:srgbClr val="00FF00"/>
                  </a:solidFill>
                  <a:latin typeface="Comic Sans MS" panose="030F0702030302020204" pitchFamily="66" charset="0"/>
                </a:rPr>
                <a:t>th</a:t>
              </a:r>
            </a:p>
          </p:txBody>
        </p:sp>
        <p:sp>
          <p:nvSpPr>
            <p:cNvPr id="38943" name="Rectangle 27"/>
            <p:cNvSpPr>
              <a:spLocks noChangeArrowheads="1"/>
            </p:cNvSpPr>
            <p:nvPr/>
          </p:nvSpPr>
          <p:spPr bwMode="auto">
            <a:xfrm>
              <a:off x="2922" y="2889"/>
              <a:ext cx="392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6</a:t>
              </a:r>
              <a:r>
                <a:rPr lang="en-US" altLang="zh-CN" sz="1400" baseline="30000">
                  <a:solidFill>
                    <a:srgbClr val="00FF00"/>
                  </a:solidFill>
                  <a:latin typeface="Comic Sans MS" panose="030F0702030302020204" pitchFamily="66" charset="0"/>
                </a:rPr>
                <a:t>th</a:t>
              </a:r>
            </a:p>
          </p:txBody>
        </p:sp>
        <p:sp>
          <p:nvSpPr>
            <p:cNvPr id="38944" name="Rectangle 28"/>
            <p:cNvSpPr>
              <a:spLocks noChangeArrowheads="1"/>
            </p:cNvSpPr>
            <p:nvPr/>
          </p:nvSpPr>
          <p:spPr bwMode="auto">
            <a:xfrm>
              <a:off x="2531" y="2889"/>
              <a:ext cx="391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5</a:t>
              </a:r>
              <a:r>
                <a:rPr lang="en-US" altLang="zh-CN" sz="1400" baseline="30000">
                  <a:solidFill>
                    <a:srgbClr val="00FF00"/>
                  </a:solidFill>
                  <a:latin typeface="Comic Sans MS" panose="030F0702030302020204" pitchFamily="66" charset="0"/>
                </a:rPr>
                <a:t>th</a:t>
              </a:r>
            </a:p>
          </p:txBody>
        </p:sp>
        <p:sp>
          <p:nvSpPr>
            <p:cNvPr id="38945" name="Rectangle 29"/>
            <p:cNvSpPr>
              <a:spLocks noChangeArrowheads="1"/>
            </p:cNvSpPr>
            <p:nvPr/>
          </p:nvSpPr>
          <p:spPr bwMode="auto">
            <a:xfrm>
              <a:off x="3315" y="2888"/>
              <a:ext cx="392" cy="2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7</a:t>
              </a:r>
              <a:r>
                <a:rPr lang="en-US" altLang="zh-CN" sz="1400" baseline="30000">
                  <a:solidFill>
                    <a:srgbClr val="00FF00"/>
                  </a:solidFill>
                  <a:latin typeface="Comic Sans MS" panose="030F0702030302020204" pitchFamily="66" charset="0"/>
                </a:rPr>
                <a:t>th</a:t>
              </a:r>
            </a:p>
          </p:txBody>
        </p:sp>
        <p:sp>
          <p:nvSpPr>
            <p:cNvPr id="38946" name="Rectangle 30"/>
            <p:cNvSpPr>
              <a:spLocks noChangeArrowheads="1"/>
            </p:cNvSpPr>
            <p:nvPr/>
          </p:nvSpPr>
          <p:spPr bwMode="auto">
            <a:xfrm>
              <a:off x="4097" y="2888"/>
              <a:ext cx="392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1</a:t>
              </a:r>
              <a:r>
                <a:rPr lang="en-US" altLang="zh-CN" sz="1400" baseline="30000">
                  <a:solidFill>
                    <a:srgbClr val="00FF00"/>
                  </a:solidFill>
                  <a:latin typeface="Comic Sans MS" panose="030F0702030302020204" pitchFamily="66" charset="0"/>
                </a:rPr>
                <a:t>st</a:t>
              </a:r>
            </a:p>
          </p:txBody>
        </p:sp>
        <p:sp>
          <p:nvSpPr>
            <p:cNvPr id="38947" name="Rectangle 31"/>
            <p:cNvSpPr>
              <a:spLocks noChangeArrowheads="1"/>
            </p:cNvSpPr>
            <p:nvPr/>
          </p:nvSpPr>
          <p:spPr bwMode="auto">
            <a:xfrm>
              <a:off x="3707" y="2888"/>
              <a:ext cx="390" cy="244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3</a:t>
              </a:r>
              <a:r>
                <a:rPr lang="en-US" altLang="zh-CN" sz="1400" baseline="30000">
                  <a:solidFill>
                    <a:srgbClr val="00FF00"/>
                  </a:solidFill>
                  <a:latin typeface="Comic Sans MS" panose="030F0702030302020204" pitchFamily="66" charset="0"/>
                </a:rPr>
                <a:t>rd</a:t>
              </a:r>
            </a:p>
          </p:txBody>
        </p:sp>
        <p:sp>
          <p:nvSpPr>
            <p:cNvPr id="38948" name="Rectangle 32"/>
            <p:cNvSpPr>
              <a:spLocks noChangeArrowheads="1"/>
            </p:cNvSpPr>
            <p:nvPr/>
          </p:nvSpPr>
          <p:spPr bwMode="auto">
            <a:xfrm>
              <a:off x="1358" y="2644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1</a:t>
              </a:r>
              <a:endParaRPr kumimoji="0" lang="zh-CN" altLang="en-US" sz="1400" baseline="30000">
                <a:solidFill>
                  <a:srgbClr val="00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8949" name="Rectangle 33"/>
            <p:cNvSpPr>
              <a:spLocks noChangeArrowheads="1"/>
            </p:cNvSpPr>
            <p:nvPr/>
          </p:nvSpPr>
          <p:spPr bwMode="auto">
            <a:xfrm>
              <a:off x="1750" y="2644"/>
              <a:ext cx="390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2</a:t>
              </a:r>
              <a:endParaRPr kumimoji="0" lang="zh-CN" altLang="en-US" sz="1400" baseline="30000">
                <a:solidFill>
                  <a:srgbClr val="00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8950" name="Rectangle 34"/>
            <p:cNvSpPr>
              <a:spLocks noChangeArrowheads="1"/>
            </p:cNvSpPr>
            <p:nvPr/>
          </p:nvSpPr>
          <p:spPr bwMode="auto">
            <a:xfrm>
              <a:off x="2140" y="2644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3</a:t>
              </a:r>
              <a:endParaRPr kumimoji="0" lang="zh-CN" altLang="en-US" sz="1400" baseline="30000">
                <a:solidFill>
                  <a:srgbClr val="00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8951" name="Rectangle 35"/>
            <p:cNvSpPr>
              <a:spLocks noChangeArrowheads="1"/>
            </p:cNvSpPr>
            <p:nvPr/>
          </p:nvSpPr>
          <p:spPr bwMode="auto">
            <a:xfrm>
              <a:off x="2532" y="2644"/>
              <a:ext cx="391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4</a:t>
              </a:r>
              <a:endParaRPr kumimoji="0" lang="zh-CN" altLang="en-US" sz="1400" baseline="30000">
                <a:solidFill>
                  <a:srgbClr val="00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8952" name="Rectangle 36"/>
            <p:cNvSpPr>
              <a:spLocks noChangeArrowheads="1"/>
            </p:cNvSpPr>
            <p:nvPr/>
          </p:nvSpPr>
          <p:spPr bwMode="auto">
            <a:xfrm>
              <a:off x="2923" y="2644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5</a:t>
              </a:r>
              <a:endParaRPr kumimoji="0" lang="zh-CN" altLang="en-US" sz="1400" baseline="30000">
                <a:solidFill>
                  <a:srgbClr val="00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8953" name="Rectangle 37"/>
            <p:cNvSpPr>
              <a:spLocks noChangeArrowheads="1"/>
            </p:cNvSpPr>
            <p:nvPr/>
          </p:nvSpPr>
          <p:spPr bwMode="auto">
            <a:xfrm>
              <a:off x="3315" y="2643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6</a:t>
              </a:r>
              <a:endParaRPr kumimoji="0" lang="zh-CN" altLang="en-US" sz="1400" baseline="30000">
                <a:solidFill>
                  <a:srgbClr val="00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8954" name="Rectangle 38"/>
            <p:cNvSpPr>
              <a:spLocks noChangeArrowheads="1"/>
            </p:cNvSpPr>
            <p:nvPr/>
          </p:nvSpPr>
          <p:spPr bwMode="auto">
            <a:xfrm>
              <a:off x="3707" y="2643"/>
              <a:ext cx="390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7</a:t>
              </a:r>
              <a:endParaRPr kumimoji="0" lang="zh-CN" altLang="en-US" sz="1400" baseline="30000">
                <a:solidFill>
                  <a:srgbClr val="00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8955" name="Rectangle 39"/>
            <p:cNvSpPr>
              <a:spLocks noChangeArrowheads="1"/>
            </p:cNvSpPr>
            <p:nvPr/>
          </p:nvSpPr>
          <p:spPr bwMode="auto">
            <a:xfrm>
              <a:off x="4097" y="2643"/>
              <a:ext cx="392" cy="24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8</a:t>
              </a:r>
              <a:endParaRPr kumimoji="0" lang="zh-CN" altLang="en-US" sz="1400" baseline="30000">
                <a:solidFill>
                  <a:srgbClr val="00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8956" name="Rectangle 40"/>
            <p:cNvSpPr>
              <a:spLocks noChangeArrowheads="1"/>
            </p:cNvSpPr>
            <p:nvPr/>
          </p:nvSpPr>
          <p:spPr bwMode="auto">
            <a:xfrm>
              <a:off x="604" y="1860"/>
              <a:ext cx="758" cy="24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Amy</a:t>
              </a:r>
            </a:p>
          </p:txBody>
        </p:sp>
        <p:sp>
          <p:nvSpPr>
            <p:cNvPr id="38957" name="Rectangle 41"/>
            <p:cNvSpPr>
              <a:spLocks noChangeArrowheads="1"/>
            </p:cNvSpPr>
            <p:nvPr/>
          </p:nvSpPr>
          <p:spPr bwMode="auto">
            <a:xfrm>
              <a:off x="600" y="2647"/>
              <a:ext cx="758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9" rIns="92075" bIns="46039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solidFill>
                    <a:srgbClr val="00FF00"/>
                  </a:solidFill>
                  <a:latin typeface="Comic Sans MS" panose="030F0702030302020204" pitchFamily="66" charset="0"/>
                </a:rPr>
                <a:t>Amy</a:t>
              </a:r>
            </a:p>
          </p:txBody>
        </p:sp>
      </p:grpSp>
      <p:sp>
        <p:nvSpPr>
          <p:cNvPr id="38919" name="Rectangle 42"/>
          <p:cNvSpPr>
            <a:spLocks noChangeArrowheads="1"/>
          </p:cNvSpPr>
          <p:nvPr/>
        </p:nvSpPr>
        <p:spPr bwMode="auto">
          <a:xfrm>
            <a:off x="7101525" y="5517516"/>
            <a:ext cx="2696251" cy="523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702030302020204" pitchFamily="66" charset="0"/>
              </a:rPr>
              <a:t>Amy prefers man 3 to 6</a:t>
            </a:r>
            <a:br>
              <a:rPr lang="en-US" altLang="zh-CN" sz="1400">
                <a:latin typeface="Comic Sans MS" panose="030F0702030302020204" pitchFamily="66" charset="0"/>
              </a:rPr>
            </a:br>
            <a:r>
              <a:rPr lang="en-US" altLang="zh-CN" sz="1400">
                <a:latin typeface="Comic Sans MS" panose="030F0702030302020204" pitchFamily="66" charset="0"/>
              </a:rPr>
              <a:t>since </a:t>
            </a:r>
            <a:r>
              <a:rPr lang="en-US" altLang="zh-CN" sz="1200">
                <a:latin typeface="Courier New" panose="02070309020205020404" pitchFamily="49" charset="0"/>
              </a:rPr>
              <a:t>inverse[3]</a:t>
            </a:r>
            <a:r>
              <a:rPr lang="en-US" altLang="zh-CN" sz="1400">
                <a:latin typeface="Comic Sans MS" panose="030F0702030302020204" pitchFamily="66" charset="0"/>
              </a:rPr>
              <a:t> &lt; </a:t>
            </a:r>
            <a:r>
              <a:rPr lang="en-US" altLang="zh-CN" sz="1200">
                <a:latin typeface="Courier New" panose="02070309020205020404" pitchFamily="49" charset="0"/>
              </a:rPr>
              <a:t>inverse[6]</a:t>
            </a:r>
            <a:endParaRPr lang="en-US" altLang="zh-CN" sz="1400">
              <a:latin typeface="Comic Sans MS" panose="030F0702030302020204" pitchFamily="66" charset="0"/>
            </a:endParaRPr>
          </a:p>
        </p:txBody>
      </p:sp>
      <p:sp>
        <p:nvSpPr>
          <p:cNvPr id="38920" name="Rectangle 43"/>
          <p:cNvSpPr>
            <a:spLocks noChangeArrowheads="1"/>
          </p:cNvSpPr>
          <p:nvPr/>
        </p:nvSpPr>
        <p:spPr bwMode="auto">
          <a:xfrm>
            <a:off x="7862571" y="6089651"/>
            <a:ext cx="280526" cy="27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38921" name="Rectangle 44"/>
          <p:cNvSpPr>
            <a:spLocks noChangeArrowheads="1"/>
          </p:cNvSpPr>
          <p:nvPr/>
        </p:nvSpPr>
        <p:spPr bwMode="auto">
          <a:xfrm>
            <a:off x="8988743" y="6094414"/>
            <a:ext cx="280526" cy="27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702030302020204" pitchFamily="66" charset="0"/>
              </a:rPr>
              <a:t>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572A4-C1CC-4C46-84C2-2830F354F2EF}" type="slidenum">
              <a:rPr lang="zh-CN" altLang="en-US"/>
              <a:t>24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推广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关注的问题：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/>
            <a:r>
              <a:rPr lang="en-US" altLang="zh-CN" dirty="0"/>
              <a:t>G-S</a:t>
            </a:r>
            <a:r>
              <a:rPr lang="zh-CN" altLang="en-US" dirty="0"/>
              <a:t>算法的执行步骤与自由的男人的选择有关，如果</a:t>
            </a:r>
            <a:r>
              <a:rPr lang="zh-CN" altLang="en-US" b="1" dirty="0"/>
              <a:t>选择不同</a:t>
            </a:r>
            <a:r>
              <a:rPr lang="zh-CN" altLang="en-US" dirty="0"/>
              <a:t>，那么</a:t>
            </a:r>
            <a:r>
              <a:rPr lang="en-US" altLang="zh-CN" dirty="0"/>
              <a:t>G-S</a:t>
            </a:r>
            <a:r>
              <a:rPr lang="zh-CN" altLang="en-US" dirty="0"/>
              <a:t>算法所有的执行会得到同样的匹配吗？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对！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B32A05-00A8-4EBF-896E-978DD112BFDB}" type="slidenum">
              <a:rPr lang="zh-CN" altLang="en-US"/>
              <a:t>25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推广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所有的执行得到</a:t>
            </a:r>
            <a:r>
              <a:rPr lang="zh-CN" altLang="en-US" b="1" dirty="0"/>
              <a:t>同样的匹配</a:t>
            </a:r>
            <a:r>
              <a:rPr lang="zh-CN" altLang="en-US" dirty="0"/>
              <a:t>！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i="1" dirty="0"/>
              <a:t>寻找匹配的唯一特征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如果存在一个</a:t>
            </a:r>
            <a:r>
              <a:rPr lang="zh-CN" altLang="en-US" b="1" dirty="0"/>
              <a:t>稳定匹配</a:t>
            </a:r>
            <a:r>
              <a:rPr lang="zh-CN" altLang="en-US" dirty="0"/>
              <a:t>包含了(</a:t>
            </a:r>
            <a:r>
              <a:rPr lang="en-US" altLang="zh-CN" dirty="0" err="1"/>
              <a:t>m,w</a:t>
            </a:r>
            <a:r>
              <a:rPr lang="en-US" altLang="zh-CN" dirty="0"/>
              <a:t>)</a:t>
            </a:r>
            <a:r>
              <a:rPr lang="zh-CN" altLang="en-US" dirty="0"/>
              <a:t>对，我们就说女人</a:t>
            </a:r>
            <a:r>
              <a:rPr lang="en-US" altLang="zh-CN" dirty="0"/>
              <a:t>w</a:t>
            </a:r>
            <a:r>
              <a:rPr lang="zh-CN" altLang="en-US" dirty="0"/>
              <a:t>是男人</a:t>
            </a:r>
            <a:r>
              <a:rPr lang="en-US" altLang="zh-CN" dirty="0"/>
              <a:t>m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hlink"/>
                </a:solidFill>
              </a:rPr>
              <a:t>有效伴侣</a:t>
            </a:r>
            <a:r>
              <a:rPr lang="zh-CN" altLang="en-US" dirty="0"/>
              <a:t>。如果</a:t>
            </a:r>
            <a:r>
              <a:rPr lang="en-US" altLang="zh-CN" dirty="0"/>
              <a:t>w</a:t>
            </a:r>
            <a:r>
              <a:rPr lang="zh-CN" altLang="en-US" dirty="0"/>
              <a:t>是</a:t>
            </a:r>
            <a:r>
              <a:rPr lang="en-US" altLang="zh-CN" dirty="0"/>
              <a:t>m</a:t>
            </a:r>
            <a:r>
              <a:rPr lang="zh-CN" altLang="en-US" dirty="0"/>
              <a:t>的有效伴侣，且没有别的在</a:t>
            </a:r>
            <a:r>
              <a:rPr lang="en-US" altLang="zh-CN" dirty="0"/>
              <a:t>m</a:t>
            </a:r>
            <a:r>
              <a:rPr lang="zh-CN" altLang="en-US" dirty="0"/>
              <a:t>的排名中比</a:t>
            </a:r>
            <a:r>
              <a:rPr lang="en-US" altLang="zh-CN" dirty="0"/>
              <a:t>w</a:t>
            </a:r>
            <a:r>
              <a:rPr lang="zh-CN" altLang="en-US" dirty="0"/>
              <a:t>更高的女人是他的有效伴侣，那么</a:t>
            </a:r>
            <a:r>
              <a:rPr lang="en-US" altLang="zh-CN" dirty="0"/>
              <a:t>w</a:t>
            </a:r>
            <a:r>
              <a:rPr lang="zh-CN" altLang="en-US" dirty="0"/>
              <a:t>就是</a:t>
            </a:r>
            <a:r>
              <a:rPr lang="en-US" altLang="zh-CN" dirty="0"/>
              <a:t>m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hlink"/>
                </a:solidFill>
              </a:rPr>
              <a:t>最佳有效伴侣</a:t>
            </a:r>
            <a:r>
              <a:rPr lang="zh-CN" altLang="en-US" dirty="0"/>
              <a:t>，记为</a:t>
            </a:r>
            <a:r>
              <a:rPr lang="en-US" altLang="zh-CN" dirty="0"/>
              <a:t>best(m)。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递归子问题：问题规模缩小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A8765-78D0-4D94-B87C-8F674C9305E9}" type="slidenum">
              <a:rPr lang="zh-CN" altLang="en-US" smtClean="0"/>
              <a:t>3</a:t>
            </a:fld>
            <a:endParaRPr lang="en-US" altLang="zh-CN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361338" y="4158036"/>
            <a:ext cx="5881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rot="-5400000">
            <a:off x="1238974" y="4361180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rot="-5400000">
            <a:off x="556390" y="4148497"/>
            <a:ext cx="3595607" cy="14289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rot="-5400000">
            <a:off x="2208936" y="4361180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rot="-5400000">
            <a:off x="1723162" y="4361180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rot="-5400000">
            <a:off x="2693124" y="4361180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rot="-5400000">
            <a:off x="4145687" y="4361180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-5400000">
            <a:off x="3661499" y="4361180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rot="-5400000">
            <a:off x="5114062" y="4361180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rot="-5400000">
            <a:off x="4629874" y="4361180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rot="-5400000">
            <a:off x="6084024" y="4361180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rot="-5400000">
            <a:off x="5599836" y="4361180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rot="-5400000">
            <a:off x="3177312" y="4361180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361337" y="2768918"/>
            <a:ext cx="2906713" cy="2762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latin typeface="Comic Sans MS" panose="030F0702030302020204" pitchFamily="66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2831237" y="3184844"/>
            <a:ext cx="1454151" cy="2762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latin typeface="Comic Sans MS" panose="030F0702030302020204" pitchFamily="66" charset="0"/>
            </a:endParaRP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3809138" y="3607118"/>
            <a:ext cx="968375" cy="2778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latin typeface="Comic Sans MS" panose="030F0702030302020204" pitchFamily="66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rot="-5400000" flipV="1">
            <a:off x="5889597" y="4152465"/>
            <a:ext cx="3595607" cy="6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59092" y="1641393"/>
            <a:ext cx="6817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</a:rPr>
              <a:t>枚举在它隶属范围内</a:t>
            </a:r>
            <a:r>
              <a:rPr lang="en-US" altLang="zh-CN" sz="1800" dirty="0">
                <a:solidFill>
                  <a:srgbClr val="FF0000"/>
                </a:solidFill>
              </a:rPr>
              <a:t>[0, N]</a:t>
            </a:r>
            <a:r>
              <a:rPr lang="zh-CN" altLang="en-US" sz="1800" dirty="0">
                <a:solidFill>
                  <a:srgbClr val="FF0000"/>
                </a:solidFill>
              </a:rPr>
              <a:t>的（有可能成为最终解的）第一个选择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490047" y="1987305"/>
            <a:ext cx="37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N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168038" y="3632419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……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023634" y="4518271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……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843349" y="5115144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……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139609" y="4227648"/>
            <a:ext cx="5722915" cy="19466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9" rIns="92075" bIns="46039" numCol="1" rtlCol="0" anchor="ctr" anchorCtr="0" compatLnSpc="1"/>
          <a:lstStyle/>
          <a:p>
            <a:pPr defTabSz="914377"/>
            <a:endParaRPr lang="zh-CN" altLang="en-US" sz="1400">
              <a:solidFill>
                <a:schemeClr val="hlink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185637" y="4446614"/>
            <a:ext cx="32035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F[0, N]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=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max{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	          1 + F[a, N],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	          1 + F[b, N],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   	          1 + F[c, N],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	          ……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	   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25" name="直线箭头连接符 24"/>
          <p:cNvCxnSpPr/>
          <p:nvPr/>
        </p:nvCxnSpPr>
        <p:spPr bwMode="auto">
          <a:xfrm>
            <a:off x="5282340" y="2861892"/>
            <a:ext cx="2408235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直线箭头连接符 25"/>
          <p:cNvCxnSpPr/>
          <p:nvPr/>
        </p:nvCxnSpPr>
        <p:spPr bwMode="auto">
          <a:xfrm>
            <a:off x="4285385" y="3293940"/>
            <a:ext cx="337661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直线箭头连接符 27"/>
          <p:cNvCxnSpPr/>
          <p:nvPr/>
        </p:nvCxnSpPr>
        <p:spPr bwMode="auto">
          <a:xfrm>
            <a:off x="4777511" y="3725988"/>
            <a:ext cx="288448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" name="文本框 36"/>
          <p:cNvSpPr txBox="1"/>
          <p:nvPr/>
        </p:nvSpPr>
        <p:spPr>
          <a:xfrm>
            <a:off x="6240016" y="2451035"/>
            <a:ext cx="9063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F[a, N]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730011" y="2954731"/>
            <a:ext cx="9321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F[b, N]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211643" y="3392259"/>
            <a:ext cx="10026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F[c , N]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975400" y="2449897"/>
            <a:ext cx="5567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3845339" y="2931615"/>
            <a:ext cx="8416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433521" y="3339233"/>
            <a:ext cx="605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C8309F9-07EA-86CE-8F0C-54CDFF5AD932}"/>
              </a:ext>
            </a:extLst>
          </p:cNvPr>
          <p:cNvSpPr txBox="1"/>
          <p:nvPr/>
        </p:nvSpPr>
        <p:spPr>
          <a:xfrm>
            <a:off x="7528152" y="4959206"/>
            <a:ext cx="26762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F[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, N] 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&lt;==&gt; F[</a:t>
            </a:r>
            <a:r>
              <a:rPr lang="en-US" altLang="zh-CN" sz="2400" dirty="0" err="1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sym typeface="Wingdings" pitchFamily="2" charset="2"/>
              </a:rPr>
              <a:t>]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递归子问题：问题规模缩小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A8765-78D0-4D94-B87C-8F674C9305E9}" type="slidenum">
              <a:rPr lang="zh-CN" altLang="en-US" smtClean="0"/>
              <a:t>4</a:t>
            </a:fld>
            <a:endParaRPr lang="en-US" altLang="zh-CN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648358" y="3717791"/>
            <a:ext cx="5881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rot="-5400000">
            <a:off x="1525994" y="3920935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rot="-5400000">
            <a:off x="843410" y="3708252"/>
            <a:ext cx="3595607" cy="14289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rot="-5400000">
            <a:off x="2495956" y="3920935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rot="-5400000">
            <a:off x="2010182" y="3920935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rot="-5400000">
            <a:off x="2980144" y="3920935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rot="-5400000">
            <a:off x="4432707" y="3920935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-5400000">
            <a:off x="3948519" y="3920935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rot="-5400000">
            <a:off x="5401082" y="3920935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rot="-5400000">
            <a:off x="4916894" y="3920935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rot="-5400000">
            <a:off x="6371044" y="3920935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rot="-5400000">
            <a:off x="5886856" y="3920935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rot="-5400000">
            <a:off x="3464332" y="3920935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648357" y="2328673"/>
            <a:ext cx="2906713" cy="2762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latin typeface="Comic Sans MS" panose="030F0702030302020204" pitchFamily="66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3118257" y="2744598"/>
            <a:ext cx="1454151" cy="2762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latin typeface="Comic Sans MS" panose="030F0702030302020204" pitchFamily="66" charset="0"/>
            </a:endParaRP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4096158" y="3166872"/>
            <a:ext cx="968375" cy="2778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latin typeface="Comic Sans MS" panose="030F0702030302020204" pitchFamily="66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rot="-5400000" flipV="1">
            <a:off x="6176617" y="3712219"/>
            <a:ext cx="3595607" cy="63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777067" y="1547061"/>
            <a:ext cx="37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N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455058" y="3192173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……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310654" y="4078025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……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130369" y="4674899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……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426629" y="3787403"/>
            <a:ext cx="5722915" cy="194661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2075" tIns="46039" rIns="92075" bIns="46039" numCol="1" rtlCol="0" anchor="ctr" anchorCtr="0" compatLnSpc="1"/>
          <a:lstStyle/>
          <a:p>
            <a:pPr defTabSz="914377"/>
            <a:endParaRPr lang="zh-CN" altLang="en-US" sz="1400" dirty="0">
              <a:solidFill>
                <a:schemeClr val="hlink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472657" y="4006369"/>
            <a:ext cx="24902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F[0]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=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max{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	      1 + F[a],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	      1 + F[b],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   	      1 + F[c],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	      ……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	   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cxnSp>
        <p:nvCxnSpPr>
          <p:cNvPr id="25" name="直线箭头连接符 24"/>
          <p:cNvCxnSpPr/>
          <p:nvPr/>
        </p:nvCxnSpPr>
        <p:spPr bwMode="auto">
          <a:xfrm>
            <a:off x="5569360" y="2421647"/>
            <a:ext cx="2408235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直线箭头连接符 25"/>
          <p:cNvCxnSpPr/>
          <p:nvPr/>
        </p:nvCxnSpPr>
        <p:spPr bwMode="auto">
          <a:xfrm>
            <a:off x="4572405" y="2853695"/>
            <a:ext cx="337661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直线箭头连接符 27"/>
          <p:cNvCxnSpPr/>
          <p:nvPr/>
        </p:nvCxnSpPr>
        <p:spPr bwMode="auto">
          <a:xfrm>
            <a:off x="5064531" y="3285743"/>
            <a:ext cx="288448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" name="文本框 36"/>
          <p:cNvSpPr txBox="1"/>
          <p:nvPr/>
        </p:nvSpPr>
        <p:spPr>
          <a:xfrm>
            <a:off x="6511317" y="2010791"/>
            <a:ext cx="5243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F[a]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017031" y="2514485"/>
            <a:ext cx="6402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F[b]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98663" y="2952015"/>
            <a:ext cx="6402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F[c]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898763" y="4307937"/>
            <a:ext cx="2189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F[b] &gt;= F[c] &gt;= F[a]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232305" y="200762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280849" y="249137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759757" y="289898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225158" y="479509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发现一个规律！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39615" y="5204107"/>
            <a:ext cx="3026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1+F[b] &gt;= 1+F[c] &gt;= 1+F[a]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递归子问题：问题规模缩小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A8765-78D0-4D94-B87C-8F674C9305E9}" type="slidenum">
              <a:rPr lang="zh-CN" altLang="en-US" smtClean="0"/>
              <a:t>5</a:t>
            </a:fld>
            <a:endParaRPr lang="en-US" altLang="zh-CN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863622" y="3717791"/>
            <a:ext cx="5881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rot="-5400000" flipV="1">
            <a:off x="2634616" y="3028317"/>
            <a:ext cx="1401445" cy="190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rot="-5400000">
            <a:off x="1964691" y="2812415"/>
            <a:ext cx="1793875" cy="5080"/>
          </a:xfrm>
          <a:prstGeom prst="line">
            <a:avLst/>
          </a:prstGeom>
          <a:noFill/>
          <a:ln w="57150">
            <a:solidFill>
              <a:srgbClr val="FF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rot="-5400000" flipV="1">
            <a:off x="3608071" y="3025140"/>
            <a:ext cx="1401445" cy="8891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rot="-5400000" flipV="1">
            <a:off x="3133092" y="3014346"/>
            <a:ext cx="1388745" cy="1778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rot="-5400000" flipV="1">
            <a:off x="4102101" y="3014981"/>
            <a:ext cx="1388745" cy="158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rot="-5400000" flipV="1">
            <a:off x="5545455" y="3024506"/>
            <a:ext cx="1409700" cy="1841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rot="-5400000" flipV="1">
            <a:off x="4569460" y="3013711"/>
            <a:ext cx="1386205" cy="1587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rot="-5400000" flipV="1">
            <a:off x="6529071" y="3008631"/>
            <a:ext cx="1379855" cy="1968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 rot="-5400000" flipV="1">
            <a:off x="6045835" y="3007997"/>
            <a:ext cx="1376680" cy="18415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rot="-5400000" flipV="1">
            <a:off x="7047231" y="3053080"/>
            <a:ext cx="1296035" cy="8891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 rot="-5400000" flipV="1">
            <a:off x="5085080" y="3018155"/>
            <a:ext cx="1402080" cy="2286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863622" y="2328673"/>
            <a:ext cx="2906713" cy="2762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latin typeface="Comic Sans MS" panose="030F0702030302020204" pitchFamily="66" charset="0"/>
            </a:endParaRP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3333522" y="2744598"/>
            <a:ext cx="1454151" cy="27622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latin typeface="Comic Sans MS" panose="030F0702030302020204" pitchFamily="66" charset="0"/>
            </a:endParaRP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4311422" y="3166872"/>
            <a:ext cx="968375" cy="277813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9" rIns="92075" bIns="46039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zh-CN" sz="1400" dirty="0">
              <a:latin typeface="Comic Sans MS" panose="030F0702030302020204" pitchFamily="66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rot="-5400000" flipV="1">
            <a:off x="7289165" y="2815591"/>
            <a:ext cx="1813560" cy="184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92075" tIns="46039" rIns="92075" bIns="46039"/>
          <a:lstStyle/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992333" y="1547061"/>
            <a:ext cx="37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N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670323" y="3192173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……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153535" y="4617720"/>
            <a:ext cx="6005831" cy="10255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F[0]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= 1 + F[b],  b</a:t>
            </a:r>
            <a:r>
              <a:rPr lang="zh-CN" altLang="en-US" sz="1800" dirty="0">
                <a:solidFill>
                  <a:srgbClr val="FF0000"/>
                </a:solidFill>
              </a:rPr>
              <a:t>为其隶属区间结束时间最早的一个区间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>
                <a:solidFill>
                  <a:srgbClr val="FF0000"/>
                </a:solidFill>
              </a:rPr>
              <a:t>	</a:t>
            </a:r>
          </a:p>
          <a:p>
            <a:r>
              <a:rPr lang="zh-CN" altLang="en-US" sz="1800" dirty="0">
                <a:solidFill>
                  <a:srgbClr val="FF0000"/>
                </a:solidFill>
              </a:rPr>
              <a:t>解毕。因此本题可用贪心法求解。</a:t>
            </a:r>
          </a:p>
        </p:txBody>
      </p:sp>
      <p:cxnSp>
        <p:nvCxnSpPr>
          <p:cNvPr id="25" name="直线箭头连接符 24"/>
          <p:cNvCxnSpPr/>
          <p:nvPr/>
        </p:nvCxnSpPr>
        <p:spPr bwMode="auto">
          <a:xfrm>
            <a:off x="5784625" y="2421647"/>
            <a:ext cx="2408235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直线箭头连接符 25"/>
          <p:cNvCxnSpPr/>
          <p:nvPr/>
        </p:nvCxnSpPr>
        <p:spPr bwMode="auto">
          <a:xfrm>
            <a:off x="4787669" y="2853695"/>
            <a:ext cx="3376611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" name="直线箭头连接符 27"/>
          <p:cNvCxnSpPr/>
          <p:nvPr/>
        </p:nvCxnSpPr>
        <p:spPr bwMode="auto">
          <a:xfrm>
            <a:off x="5279797" y="3285743"/>
            <a:ext cx="2884484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00B0F0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7" name="文本框 36"/>
          <p:cNvSpPr txBox="1"/>
          <p:nvPr/>
        </p:nvSpPr>
        <p:spPr>
          <a:xfrm>
            <a:off x="6726581" y="2010791"/>
            <a:ext cx="5243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F[a]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232296" y="2514485"/>
            <a:ext cx="6402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F[b]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13928" y="2952015"/>
            <a:ext cx="6402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F[c]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447571" y="200762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496115" y="249137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</a:rPr>
              <a:t>b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975023" y="289898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03375" y="4161792"/>
            <a:ext cx="20002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</a:rPr>
              <a:t>F[0]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=</a:t>
            </a:r>
            <a:r>
              <a:rPr lang="zh-CN" altLang="en-US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max{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	1 + F[a],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	1 + F[b],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   	1 + F[c],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	……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	   }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30" name="右箭头 29"/>
          <p:cNvSpPr/>
          <p:nvPr/>
        </p:nvSpPr>
        <p:spPr bwMode="auto">
          <a:xfrm>
            <a:off x="3667514" y="4659350"/>
            <a:ext cx="389367" cy="35306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9" rIns="92075" bIns="46039" numCol="1" rtlCol="0" anchor="t" anchorCtr="0" compatLnSpc="1"/>
          <a:lstStyle/>
          <a:p>
            <a:pPr algn="ctr" defTabSz="914377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C7A0C2-A64F-4CD8-BA97-9F0B41D1C7F8}" type="slidenum">
              <a:rPr lang="zh-CN" altLang="en-US"/>
              <a:t>6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问题的背景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5163" y="1658939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1. 存在一些医院，以及一些即将从医学院毕业的学生。医院招学生的时候，会有自己的倾向性；同样的学生也有自己的喜好。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经过一系列的招聘选择以后，称申请者</a:t>
            </a:r>
            <a:r>
              <a:rPr lang="en-US" altLang="zh-CN" dirty="0"/>
              <a:t>x</a:t>
            </a:r>
            <a:r>
              <a:rPr lang="zh-CN" altLang="en-US" dirty="0"/>
              <a:t>和医院</a:t>
            </a:r>
            <a:r>
              <a:rPr lang="en-US" altLang="zh-CN" dirty="0"/>
              <a:t>y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chemeClr val="hlink"/>
                </a:solidFill>
              </a:rPr>
              <a:t>不稳定</a:t>
            </a:r>
            <a:r>
              <a:rPr lang="zh-CN" altLang="en-US" dirty="0"/>
              <a:t>的，如果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更喜欢</a:t>
            </a:r>
            <a:r>
              <a:rPr lang="en-US" altLang="zh-CN" dirty="0">
                <a:solidFill>
                  <a:srgbClr val="FF0000"/>
                </a:solidFill>
              </a:rPr>
              <a:t>y, </a:t>
            </a:r>
            <a:r>
              <a:rPr lang="zh-CN" altLang="en-US" dirty="0">
                <a:solidFill>
                  <a:srgbClr val="FF0000"/>
                </a:solidFill>
              </a:rPr>
              <a:t>而不喜欢目前分配的医院。</a:t>
            </a:r>
          </a:p>
          <a:p>
            <a:pPr eaLnBrk="1" hangingPunct="1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更喜欢</a:t>
            </a:r>
            <a:r>
              <a:rPr lang="en-US" altLang="zh-CN" dirty="0">
                <a:solidFill>
                  <a:srgbClr val="FF0000"/>
                </a:solidFill>
              </a:rPr>
              <a:t>x, </a:t>
            </a:r>
            <a:r>
              <a:rPr lang="zh-CN" altLang="en-US" dirty="0">
                <a:solidFill>
                  <a:srgbClr val="FF0000"/>
                </a:solidFill>
              </a:rPr>
              <a:t>而不喜欢目前分配给它的学生。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F297BF-3A92-EA85-9228-2BA18C2C6E3D}"/>
              </a:ext>
            </a:extLst>
          </p:cNvPr>
          <p:cNvSpPr/>
          <p:nvPr/>
        </p:nvSpPr>
        <p:spPr bwMode="auto">
          <a:xfrm>
            <a:off x="683567" y="2996953"/>
            <a:ext cx="11184795" cy="23762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600" b="0" i="0" u="none" strike="noStrike" cap="none" normalizeH="0" baseline="0">
              <a:ln>
                <a:noFill/>
              </a:ln>
              <a:solidFill>
                <a:srgbClr val="00FF00"/>
              </a:solidFill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E7A7A1-C2AC-4A45-9ADE-94152A21F686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问题的背景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4795" y="1659255"/>
            <a:ext cx="9845040" cy="41148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稳定的分配方案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 如果分配方案中没有前面所述的不稳定的(</a:t>
            </a:r>
            <a:r>
              <a:rPr lang="en-US" altLang="zh-CN"/>
              <a:t>x,y)</a:t>
            </a:r>
            <a:r>
              <a:rPr lang="zh-CN" altLang="en-US"/>
              <a:t>出现。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  <a:r>
              <a:rPr lang="zh-CN" altLang="en-US"/>
              <a:t>这样的定义比较符合真实，而且也能够保证尽可能的满足双方的选择。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964AC-F60F-4238-8829-36B51A22F66B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705" y="476252"/>
            <a:ext cx="7793355" cy="738505"/>
          </a:xfrm>
        </p:spPr>
        <p:txBody>
          <a:bodyPr/>
          <a:lstStyle/>
          <a:p>
            <a:pPr eaLnBrk="1" hangingPunct="1"/>
            <a:r>
              <a:rPr lang="zh-CN" altLang="en-US"/>
              <a:t>1.1 问题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917" y="1587183"/>
            <a:ext cx="10363200" cy="4114800"/>
          </a:xfrm>
        </p:spPr>
        <p:txBody>
          <a:bodyPr/>
          <a:lstStyle/>
          <a:p>
            <a:pPr eaLnBrk="1" hangingPunct="1"/>
            <a:r>
              <a:rPr lang="zh-CN" altLang="en-US"/>
              <a:t>考虑</a:t>
            </a:r>
            <a:r>
              <a:rPr lang="en-US" altLang="zh-CN"/>
              <a:t>n</a:t>
            </a:r>
            <a:r>
              <a:rPr lang="zh-CN" altLang="en-US"/>
              <a:t>个男人的集合：                       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  <a:r>
              <a:rPr lang="zh-CN" altLang="en-US"/>
              <a:t>以及</a:t>
            </a:r>
            <a:r>
              <a:rPr lang="en-US" altLang="zh-CN"/>
              <a:t>n</a:t>
            </a:r>
            <a:r>
              <a:rPr lang="zh-CN" altLang="en-US"/>
              <a:t>个女人的集合：                       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  令</a:t>
            </a:r>
            <a:r>
              <a:rPr lang="en-US" altLang="zh-CN"/>
              <a:t>M*W </a:t>
            </a:r>
            <a:r>
              <a:rPr lang="zh-CN" altLang="en-US"/>
              <a:t>表示所有可能的形如(</a:t>
            </a:r>
            <a:r>
              <a:rPr lang="en-US" altLang="zh-CN"/>
              <a:t>m,w)</a:t>
            </a:r>
            <a:r>
              <a:rPr lang="zh-CN" altLang="en-US"/>
              <a:t>的有序对的集合，其中                . 一个</a:t>
            </a:r>
            <a:r>
              <a:rPr lang="zh-CN" altLang="en-US">
                <a:solidFill>
                  <a:schemeClr val="hlink"/>
                </a:solidFill>
              </a:rPr>
              <a:t>匹配</a:t>
            </a:r>
            <a:r>
              <a:rPr lang="en-US" altLang="zh-CN"/>
              <a:t>S</a:t>
            </a:r>
            <a:r>
              <a:rPr lang="zh-CN" altLang="en-US"/>
              <a:t>是来自</a:t>
            </a:r>
            <a:r>
              <a:rPr lang="en-US" altLang="zh-CN"/>
              <a:t>M*W</a:t>
            </a:r>
            <a:r>
              <a:rPr lang="zh-CN" altLang="en-US"/>
              <a:t>的</a:t>
            </a:r>
            <a:r>
              <a:rPr lang="zh-CN" altLang="en-US" b="1"/>
              <a:t>有序对的集合</a:t>
            </a:r>
            <a:r>
              <a:rPr lang="zh-CN" altLang="en-US"/>
              <a:t>，并且有如下性质：</a:t>
            </a:r>
            <a:r>
              <a:rPr lang="zh-CN" altLang="en-US" u="sng"/>
              <a:t>每个</a:t>
            </a:r>
            <a:r>
              <a:rPr lang="en-US" altLang="zh-CN" u="sng"/>
              <a:t>M</a:t>
            </a:r>
            <a:r>
              <a:rPr lang="zh-CN" altLang="en-US" u="sng"/>
              <a:t>的成员和每个</a:t>
            </a:r>
            <a:r>
              <a:rPr lang="en-US" altLang="zh-CN" u="sng"/>
              <a:t>W</a:t>
            </a:r>
            <a:r>
              <a:rPr lang="zh-CN" altLang="en-US" u="sng"/>
              <a:t>的成员至多出现在</a:t>
            </a:r>
            <a:r>
              <a:rPr lang="en-US" altLang="zh-CN" u="sng"/>
              <a:t>S</a:t>
            </a:r>
            <a:r>
              <a:rPr lang="zh-CN" altLang="en-US" u="sng"/>
              <a:t>的一个有序对中</a:t>
            </a:r>
            <a:r>
              <a:rPr lang="zh-CN" altLang="en-US"/>
              <a:t>。</a:t>
            </a:r>
          </a:p>
        </p:txBody>
      </p:sp>
      <p:graphicFrame>
        <p:nvGraphicFramePr>
          <p:cNvPr id="13317" name="Object 4"/>
          <p:cNvGraphicFramePr>
            <a:graphicFrameLocks noChangeAspect="1"/>
          </p:cNvGraphicFramePr>
          <p:nvPr/>
        </p:nvGraphicFramePr>
        <p:xfrm>
          <a:off x="6096000" y="1701802"/>
          <a:ext cx="2838451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70000" imgH="228600" progId="Equation.3">
                  <p:embed/>
                </p:oleObj>
              </mc:Choice>
              <mc:Fallback>
                <p:oleObj name="Equation" r:id="rId3" imgW="1270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01802"/>
                        <a:ext cx="2838451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5"/>
          <p:cNvGraphicFramePr>
            <a:graphicFrameLocks noChangeAspect="1"/>
          </p:cNvGraphicFramePr>
          <p:nvPr/>
        </p:nvGraphicFramePr>
        <p:xfrm>
          <a:off x="6096001" y="2277746"/>
          <a:ext cx="2724151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19200" imgH="228600" progId="Equation.3">
                  <p:embed/>
                </p:oleObj>
              </mc:Choice>
              <mc:Fallback>
                <p:oleObj name="Equation" r:id="rId5" imgW="1219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2277746"/>
                        <a:ext cx="2724151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6"/>
          <p:cNvGraphicFramePr>
            <a:graphicFrameLocks noChangeAspect="1"/>
          </p:cNvGraphicFramePr>
          <p:nvPr/>
        </p:nvGraphicFramePr>
        <p:xfrm>
          <a:off x="2351405" y="3286125"/>
          <a:ext cx="22098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01065" imgH="203200" progId="Equation.3">
                  <p:embed/>
                </p:oleObj>
              </mc:Choice>
              <mc:Fallback>
                <p:oleObj name="Equation" r:id="rId7" imgW="901065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405" y="3286125"/>
                        <a:ext cx="22098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3888B-51BC-452D-A489-06551817441E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1.1 问题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6917" y="1587183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一个</a:t>
            </a:r>
            <a:r>
              <a:rPr lang="zh-CN" altLang="en-US">
                <a:solidFill>
                  <a:schemeClr val="hlink"/>
                </a:solidFill>
              </a:rPr>
              <a:t>完美匹配</a:t>
            </a:r>
            <a:r>
              <a:rPr lang="en-US" altLang="zh-CN"/>
              <a:t>S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zh-CN" altLang="en-US"/>
              <a:t>是具有如下性质的匹配：</a:t>
            </a:r>
            <a:r>
              <a:rPr lang="en-US" altLang="zh-CN" u="sng"/>
              <a:t>M</a:t>
            </a:r>
            <a:r>
              <a:rPr lang="zh-CN" altLang="en-US" u="sng"/>
              <a:t>的每个成员和</a:t>
            </a:r>
            <a:r>
              <a:rPr lang="en-US" altLang="zh-CN" u="sng"/>
              <a:t>W</a:t>
            </a:r>
            <a:r>
              <a:rPr lang="zh-CN" altLang="en-US" u="sng"/>
              <a:t>的每个成员恰好出现在</a:t>
            </a:r>
            <a:r>
              <a:rPr lang="en-US" altLang="zh-CN" u="sng"/>
              <a:t>S</a:t>
            </a:r>
            <a:r>
              <a:rPr lang="en-US" altLang="zh-CN" u="sng">
                <a:latin typeface="Times New Roman" panose="02020603050405020304" pitchFamily="18" charset="0"/>
              </a:rPr>
              <a:t>’</a:t>
            </a:r>
            <a:r>
              <a:rPr lang="zh-CN" altLang="en-US" u="sng"/>
              <a:t>的一个队里。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chemeClr val="hlink"/>
                </a:solidFill>
              </a:rPr>
              <a:t>优先</a:t>
            </a:r>
            <a:r>
              <a:rPr lang="zh-CN" altLang="en-US"/>
              <a:t>的概念: 每个男人        </a:t>
            </a:r>
            <a:r>
              <a:rPr lang="en-US" altLang="zh-CN"/>
              <a:t> </a:t>
            </a:r>
            <a:r>
              <a:rPr lang="zh-CN" altLang="en-US"/>
              <a:t>对所有的女人排名，如果</a:t>
            </a:r>
            <a:r>
              <a:rPr lang="en-US" altLang="zh-CN"/>
              <a:t>m</a:t>
            </a:r>
            <a:r>
              <a:rPr lang="zh-CN" altLang="en-US"/>
              <a:t>给</a:t>
            </a:r>
            <a:r>
              <a:rPr lang="en-US" altLang="zh-CN"/>
              <a:t>w</a:t>
            </a:r>
            <a:r>
              <a:rPr lang="zh-CN" altLang="en-US"/>
              <a:t>的排名高于</a:t>
            </a:r>
            <a:r>
              <a:rPr lang="en-US" altLang="zh-CN"/>
              <a:t>w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en-US" altLang="zh-CN"/>
              <a:t>,</a:t>
            </a:r>
            <a:r>
              <a:rPr lang="zh-CN" altLang="en-US"/>
              <a:t>称 </a:t>
            </a:r>
            <a:r>
              <a:rPr lang="en-US" altLang="zh-CN"/>
              <a:t>m</a:t>
            </a:r>
            <a:r>
              <a:rPr lang="zh-CN" altLang="en-US"/>
              <a:t>偏爱</a:t>
            </a:r>
            <a:r>
              <a:rPr lang="en-US" altLang="zh-CN"/>
              <a:t>w</a:t>
            </a:r>
            <a:r>
              <a:rPr lang="zh-CN" altLang="en-US"/>
              <a:t>超过</a:t>
            </a:r>
            <a:r>
              <a:rPr lang="en-US" altLang="zh-CN"/>
              <a:t>w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en-US" altLang="zh-CN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于是每个男人对女人有一个排名-&gt;</a:t>
            </a:r>
            <a:r>
              <a:rPr lang="zh-CN" altLang="en-US" b="1"/>
              <a:t>优先表</a:t>
            </a:r>
            <a:r>
              <a:rPr lang="zh-CN" altLang="en-US"/>
              <a:t>；类似的每个女人也有一个优先表。</a:t>
            </a:r>
            <a:endParaRPr lang="en-US" altLang="zh-CN"/>
          </a:p>
        </p:txBody>
      </p:sp>
      <p:graphicFrame>
        <p:nvGraphicFramePr>
          <p:cNvPr id="14341" name="Object 4"/>
          <p:cNvGraphicFramePr>
            <a:graphicFrameLocks noChangeAspect="1"/>
          </p:cNvGraphicFramePr>
          <p:nvPr/>
        </p:nvGraphicFramePr>
        <p:xfrm>
          <a:off x="5880100" y="2566037"/>
          <a:ext cx="12192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7200" imgH="177800" progId="Equation.3">
                  <p:embed/>
                </p:oleObj>
              </mc:Choice>
              <mc:Fallback>
                <p:oleObj name="Equation" r:id="rId3" imgW="457200" imgH="17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2566037"/>
                        <a:ext cx="12192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2.5|26.4|7.5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2075" tIns="46038" rIns="92075" bIns="46038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1600" b="0" i="0" u="none" strike="noStrike" cap="none" normalizeH="0" baseline="0" smtClean="0">
            <a:ln>
              <a:noFill/>
            </a:ln>
            <a:solidFill>
              <a:srgbClr val="00FF00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2075" tIns="46038" rIns="92075" bIns="46038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1600" b="0" i="0" u="none" strike="noStrike" cap="none" normalizeH="0" baseline="0" smtClean="0">
            <a:ln>
              <a:noFill/>
            </a:ln>
            <a:solidFill>
              <a:srgbClr val="00FF00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3022</TotalTime>
  <Words>2057</Words>
  <Application>Microsoft Macintosh PowerPoint</Application>
  <PresentationFormat>宽屏</PresentationFormat>
  <Paragraphs>405</Paragraphs>
  <Slides>25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Comic Sans MS</vt:lpstr>
      <vt:lpstr>Courier New</vt:lpstr>
      <vt:lpstr>Tahoma</vt:lpstr>
      <vt:lpstr>Times New Roman</vt:lpstr>
      <vt:lpstr>Wingdings</vt:lpstr>
      <vt:lpstr>Blends</vt:lpstr>
      <vt:lpstr>Equation</vt:lpstr>
      <vt:lpstr>BMP 图像</vt:lpstr>
      <vt:lpstr>《算法导论》</vt:lpstr>
      <vt:lpstr>1.2.1 区间调度问题</vt:lpstr>
      <vt:lpstr>递归子问题：问题规模缩小</vt:lpstr>
      <vt:lpstr>递归子问题：问题规模缩小</vt:lpstr>
      <vt:lpstr>递归子问题：问题规模缩小</vt:lpstr>
      <vt:lpstr>问题的背景</vt:lpstr>
      <vt:lpstr>问题的背景</vt:lpstr>
      <vt:lpstr>1.1 问题</vt:lpstr>
      <vt:lpstr>1.1 问题</vt:lpstr>
      <vt:lpstr>1.1 问题</vt:lpstr>
      <vt:lpstr>1.1 问题</vt:lpstr>
      <vt:lpstr>1.1 问题</vt:lpstr>
      <vt:lpstr>1.1 问题</vt:lpstr>
      <vt:lpstr>举个例子理解概念</vt:lpstr>
      <vt:lpstr>例子</vt:lpstr>
      <vt:lpstr>例子</vt:lpstr>
      <vt:lpstr>例子</vt:lpstr>
      <vt:lpstr>例子</vt:lpstr>
      <vt:lpstr>例子</vt:lpstr>
      <vt:lpstr>算法</vt:lpstr>
      <vt:lpstr>算法</vt:lpstr>
      <vt:lpstr>分析算法</vt:lpstr>
      <vt:lpstr>实现算法</vt:lpstr>
      <vt:lpstr>推广</vt:lpstr>
      <vt:lpstr>推广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Su</dc:creator>
  <cp:lastModifiedBy>xiang li</cp:lastModifiedBy>
  <cp:revision>509</cp:revision>
  <dcterms:created xsi:type="dcterms:W3CDTF">2008-09-06T02:26:00Z</dcterms:created>
  <dcterms:modified xsi:type="dcterms:W3CDTF">2025-06-12T00:57:03Z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267DAB580EA94360B37283543A5B101C_12</vt:lpwstr>
  </property>
  <property fmtid="{D5CDD505-2E9C-101B-9397-08002B2CF9AE}" pid="3" name="KSOProductBuildVer">
    <vt:lpwstr>2052-12.1.0.19770</vt:lpwstr>
  </property>
</Properties>
</file>