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332" r:id="rId2"/>
    <p:sldId id="257" r:id="rId3"/>
    <p:sldId id="261" r:id="rId4"/>
    <p:sldId id="264" r:id="rId5"/>
    <p:sldId id="265" r:id="rId6"/>
    <p:sldId id="266" r:id="rId7"/>
    <p:sldId id="293" r:id="rId8"/>
    <p:sldId id="269" r:id="rId9"/>
    <p:sldId id="270" r:id="rId10"/>
    <p:sldId id="271" r:id="rId11"/>
    <p:sldId id="276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bg2"/>
        </a:solidFill>
        <a:latin typeface="Courier New" panose="02070409020205090404" pitchFamily="49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bg2"/>
        </a:solidFill>
        <a:latin typeface="Courier New" panose="02070409020205090404" pitchFamily="49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bg2"/>
        </a:solidFill>
        <a:latin typeface="Courier New" panose="02070409020205090404" pitchFamily="49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bg2"/>
        </a:solidFill>
        <a:latin typeface="Courier New" panose="02070409020205090404" pitchFamily="49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bg2"/>
        </a:solidFill>
        <a:latin typeface="Courier New" panose="02070409020205090404" pitchFamily="49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b="1" kern="1200">
        <a:solidFill>
          <a:schemeClr val="bg2"/>
        </a:solidFill>
        <a:latin typeface="Courier New" panose="02070409020205090404" pitchFamily="49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b="1" kern="1200">
        <a:solidFill>
          <a:schemeClr val="bg2"/>
        </a:solidFill>
        <a:latin typeface="Courier New" panose="02070409020205090404" pitchFamily="49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b="1" kern="1200">
        <a:solidFill>
          <a:schemeClr val="bg2"/>
        </a:solidFill>
        <a:latin typeface="Courier New" panose="02070409020205090404" pitchFamily="49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b="1" kern="1200">
        <a:solidFill>
          <a:schemeClr val="bg2"/>
        </a:solidFill>
        <a:latin typeface="Courier New" panose="02070409020205090404" pitchFamily="49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9" autoAdjust="0"/>
    <p:restoredTop sz="88844" autoAdjust="0"/>
  </p:normalViewPr>
  <p:slideViewPr>
    <p:cSldViewPr showGuides="1">
      <p:cViewPr varScale="1">
        <p:scale>
          <a:sx n="113" d="100"/>
          <a:sy n="113" d="100"/>
        </p:scale>
        <p:origin x="5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Tahoma" panose="020B0604030504040204" pitchFamily="34" charset="0"/>
                <a:cs typeface="Courier New" panose="02070409020205090404" pitchFamily="49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Tahoma" panose="020B0604030504040204" pitchFamily="34" charset="0"/>
                <a:cs typeface="Courier New" panose="02070409020205090404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defRPr kumimoji="1" sz="1200" b="0">
                <a:solidFill>
                  <a:schemeClr val="tx1"/>
                </a:solidFill>
                <a:latin typeface="Tahoma" panose="020B0604030504040204" pitchFamily="34" charset="0"/>
                <a:cs typeface="Courier New" panose="02070409020205090404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defRPr kumimoji="1" sz="1200" b="0" smtClean="0">
                <a:solidFill>
                  <a:schemeClr val="tx1"/>
                </a:solidFill>
                <a:latin typeface="Tahoma" panose="020B0604030504040204" pitchFamily="34" charset="0"/>
                <a:cs typeface="Courier New" panose="02070409020205090404" pitchFamily="49" charset="0"/>
              </a:defRPr>
            </a:lvl1pPr>
          </a:lstStyle>
          <a:p>
            <a:pPr>
              <a:defRPr/>
            </a:pPr>
            <a:fld id="{113DE142-C549-46BB-A92D-D7EB5B9215C7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2C76B88-E6AC-4D63-A11D-AC32900F11D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E031D-A55A-40CF-BD1D-1ED519B017F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617538"/>
            <a:ext cx="2601384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34584" y="617538"/>
            <a:ext cx="7600949" cy="55149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3EFFAD-8DE2-4833-8807-6A15ACA117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60F91-B37A-4771-9D7E-439702C46DF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1B694-776D-40A0-8AA1-5A071777B43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4C641-8329-4D57-9DBD-9A4DB9DF2A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7655" y="420370"/>
            <a:ext cx="10515600" cy="9836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18F6A-50AA-4244-9E55-6855D18A18E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D724E-16A7-4239-8DE0-AA8EE769745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6803B-40DB-48B1-BCBC-FC2C27E752B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AB8D5-43B8-4489-AFF8-641931F1FF7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A489A-9F5E-4D4D-B1B8-55B008B0EBC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596265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kumimoji="1"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596265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kumimoji="1"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4" y="1018540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kumimoji="1"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01854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kumimoji="1"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945515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kumimoji="1"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488315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kumimoji="1"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27889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endParaRPr kumimoji="1"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115253"/>
            <a:ext cx="103907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73069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defRPr b="0">
                <a:solidFill>
                  <a:schemeClr val="tx1"/>
                </a:solidFill>
                <a:latin typeface="+mn-lt"/>
                <a:cs typeface="Courier New" panose="02070409020205090404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defRPr b="0">
                <a:solidFill>
                  <a:schemeClr val="tx1"/>
                </a:solidFill>
                <a:latin typeface="+mn-lt"/>
                <a:cs typeface="Courier New" panose="02070409020205090404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defRPr b="0" smtClean="0">
                <a:solidFill>
                  <a:schemeClr val="tx1"/>
                </a:solidFill>
                <a:latin typeface="+mn-lt"/>
                <a:cs typeface="Courier New" panose="02070409020205090404" pitchFamily="49" charset="0"/>
              </a:defRPr>
            </a:lvl1pPr>
          </a:lstStyle>
          <a:p>
            <a:pPr>
              <a:defRPr/>
            </a:pPr>
            <a:fld id="{EF955F70-CEF2-447D-A318-6AF280D6B47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D8E019-C21C-4096-B238-429733D63DEF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第二章 算法分析基础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24765" y="3705860"/>
            <a:ext cx="8534400" cy="1752600"/>
          </a:xfrm>
        </p:spPr>
        <p:txBody>
          <a:bodyPr/>
          <a:lstStyle/>
          <a:p>
            <a:pPr eaLnBrk="1" hangingPunct="1"/>
            <a:r>
              <a:rPr lang="zh-CN" altLang="en-US" dirty="0"/>
              <a:t>李 翔</a:t>
            </a:r>
            <a:endParaRPr lang="en-US" altLang="zh-CN" dirty="0"/>
          </a:p>
          <a:p>
            <a:pPr eaLnBrk="1" hangingPunct="1"/>
            <a:r>
              <a:rPr lang="en-GB" altLang="zh-CN" sz="2400" dirty="0"/>
              <a:t>https://</a:t>
            </a:r>
            <a:r>
              <a:rPr lang="en-GB" altLang="zh-CN" sz="2400" dirty="0" err="1"/>
              <a:t>implus.github.io</a:t>
            </a:r>
            <a:r>
              <a:rPr lang="en-GB" altLang="zh-CN" sz="2400" dirty="0"/>
              <a:t>/</a:t>
            </a:r>
            <a:endParaRPr lang="zh-CN" altLang="en-US" sz="2400" dirty="0"/>
          </a:p>
        </p:txBody>
      </p:sp>
      <p:sp>
        <p:nvSpPr>
          <p:cNvPr id="2" name="Rectangle 16"/>
          <p:cNvSpPr>
            <a:spLocks noGrp="1" noChangeArrowheads="1"/>
          </p:cNvSpPr>
          <p:nvPr/>
        </p:nvSpPr>
        <p:spPr>
          <a:xfrm>
            <a:off x="9271000" y="6375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algn="r" defTabSz="914400" rtl="0" eaLnBrk="1" latinLnBrk="0" hangingPunct="1">
              <a:defRPr kumimoji="0"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reeform 21"/>
          <p:cNvSpPr/>
          <p:nvPr/>
        </p:nvSpPr>
        <p:spPr bwMode="auto">
          <a:xfrm>
            <a:off x="1703119" y="2932747"/>
            <a:ext cx="5154881" cy="153703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90204"/>
              <a:ea typeface="汉仪大宋简"/>
              <a:sym typeface="Arial" panose="020B06040202020902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77235" y="5407378"/>
            <a:ext cx="827590" cy="685611"/>
            <a:chOff x="3770313" y="4289108"/>
            <a:chExt cx="882650" cy="728663"/>
          </a:xfrm>
        </p:grpSpPr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3792538" y="4289108"/>
              <a:ext cx="860425" cy="706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3787458" y="4289108"/>
              <a:ext cx="860425" cy="15398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3770313" y="4289108"/>
              <a:ext cx="882650" cy="728663"/>
            </a:xfrm>
            <a:custGeom>
              <a:avLst/>
              <a:gdLst>
                <a:gd name="T0" fmla="*/ 556 w 556"/>
                <a:gd name="T1" fmla="*/ 459 h 459"/>
                <a:gd name="T2" fmla="*/ 0 w 556"/>
                <a:gd name="T3" fmla="*/ 459 h 459"/>
                <a:gd name="T4" fmla="*/ 0 w 556"/>
                <a:gd name="T5" fmla="*/ 0 h 459"/>
                <a:gd name="T6" fmla="*/ 556 w 556"/>
                <a:gd name="T7" fmla="*/ 0 h 459"/>
                <a:gd name="T8" fmla="*/ 556 w 556"/>
                <a:gd name="T9" fmla="*/ 459 h 459"/>
                <a:gd name="T10" fmla="*/ 14 w 556"/>
                <a:gd name="T11" fmla="*/ 445 h 459"/>
                <a:gd name="T12" fmla="*/ 542 w 556"/>
                <a:gd name="T13" fmla="*/ 445 h 459"/>
                <a:gd name="T14" fmla="*/ 542 w 556"/>
                <a:gd name="T15" fmla="*/ 13 h 459"/>
                <a:gd name="T16" fmla="*/ 14 w 556"/>
                <a:gd name="T17" fmla="*/ 13 h 459"/>
                <a:gd name="T18" fmla="*/ 14 w 556"/>
                <a:gd name="T19" fmla="*/ 44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6" h="459">
                  <a:moveTo>
                    <a:pt x="556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459"/>
                  </a:lnTo>
                  <a:close/>
                  <a:moveTo>
                    <a:pt x="14" y="445"/>
                  </a:moveTo>
                  <a:lnTo>
                    <a:pt x="542" y="445"/>
                  </a:lnTo>
                  <a:lnTo>
                    <a:pt x="542" y="13"/>
                  </a:lnTo>
                  <a:lnTo>
                    <a:pt x="14" y="13"/>
                  </a:lnTo>
                  <a:lnTo>
                    <a:pt x="14" y="44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1" name="Rectangle 37"/>
            <p:cNvSpPr>
              <a:spLocks noChangeArrowheads="1"/>
            </p:cNvSpPr>
            <p:nvPr/>
          </p:nvSpPr>
          <p:spPr bwMode="auto">
            <a:xfrm>
              <a:off x="3770313" y="4420870"/>
              <a:ext cx="8826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142" name="Oval 38"/>
            <p:cNvSpPr>
              <a:spLocks noChangeArrowheads="1"/>
            </p:cNvSpPr>
            <p:nvPr/>
          </p:nvSpPr>
          <p:spPr bwMode="auto">
            <a:xfrm>
              <a:off x="3848100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143" name="Oval 39"/>
            <p:cNvSpPr>
              <a:spLocks noChangeArrowheads="1"/>
            </p:cNvSpPr>
            <p:nvPr/>
          </p:nvSpPr>
          <p:spPr bwMode="auto">
            <a:xfrm>
              <a:off x="3913188" y="4343083"/>
              <a:ext cx="3968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144" name="Oval 40"/>
            <p:cNvSpPr>
              <a:spLocks noChangeArrowheads="1"/>
            </p:cNvSpPr>
            <p:nvPr/>
          </p:nvSpPr>
          <p:spPr bwMode="auto">
            <a:xfrm>
              <a:off x="3979863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145" name="Freeform 41"/>
            <p:cNvSpPr>
              <a:spLocks noEditPoints="1"/>
            </p:cNvSpPr>
            <p:nvPr/>
          </p:nvSpPr>
          <p:spPr bwMode="auto">
            <a:xfrm>
              <a:off x="4013200" y="4525645"/>
              <a:ext cx="392112" cy="396875"/>
            </a:xfrm>
            <a:custGeom>
              <a:avLst/>
              <a:gdLst>
                <a:gd name="T0" fmla="*/ 68 w 71"/>
                <a:gd name="T1" fmla="*/ 30 h 72"/>
                <a:gd name="T2" fmla="*/ 62 w 71"/>
                <a:gd name="T3" fmla="*/ 30 h 72"/>
                <a:gd name="T4" fmla="*/ 58 w 71"/>
                <a:gd name="T5" fmla="*/ 21 h 72"/>
                <a:gd name="T6" fmla="*/ 63 w 71"/>
                <a:gd name="T7" fmla="*/ 17 h 72"/>
                <a:gd name="T8" fmla="*/ 63 w 71"/>
                <a:gd name="T9" fmla="*/ 12 h 72"/>
                <a:gd name="T10" fmla="*/ 59 w 71"/>
                <a:gd name="T11" fmla="*/ 9 h 72"/>
                <a:gd name="T12" fmla="*/ 54 w 71"/>
                <a:gd name="T13" fmla="*/ 9 h 72"/>
                <a:gd name="T14" fmla="*/ 50 w 71"/>
                <a:gd name="T15" fmla="*/ 13 h 72"/>
                <a:gd name="T16" fmla="*/ 42 w 71"/>
                <a:gd name="T17" fmla="*/ 9 h 72"/>
                <a:gd name="T18" fmla="*/ 42 w 71"/>
                <a:gd name="T19" fmla="*/ 4 h 72"/>
                <a:gd name="T20" fmla="*/ 38 w 71"/>
                <a:gd name="T21" fmla="*/ 0 h 72"/>
                <a:gd name="T22" fmla="*/ 33 w 71"/>
                <a:gd name="T23" fmla="*/ 0 h 72"/>
                <a:gd name="T24" fmla="*/ 30 w 71"/>
                <a:gd name="T25" fmla="*/ 4 h 72"/>
                <a:gd name="T26" fmla="*/ 30 w 71"/>
                <a:gd name="T27" fmla="*/ 9 h 72"/>
                <a:gd name="T28" fmla="*/ 21 w 71"/>
                <a:gd name="T29" fmla="*/ 13 h 72"/>
                <a:gd name="T30" fmla="*/ 17 w 71"/>
                <a:gd name="T31" fmla="*/ 9 h 72"/>
                <a:gd name="T32" fmla="*/ 12 w 71"/>
                <a:gd name="T33" fmla="*/ 9 h 72"/>
                <a:gd name="T34" fmla="*/ 9 w 71"/>
                <a:gd name="T35" fmla="*/ 12 h 72"/>
                <a:gd name="T36" fmla="*/ 9 w 71"/>
                <a:gd name="T37" fmla="*/ 17 h 72"/>
                <a:gd name="T38" fmla="*/ 13 w 71"/>
                <a:gd name="T39" fmla="*/ 21 h 72"/>
                <a:gd name="T40" fmla="*/ 9 w 71"/>
                <a:gd name="T41" fmla="*/ 30 h 72"/>
                <a:gd name="T42" fmla="*/ 3 w 71"/>
                <a:gd name="T43" fmla="*/ 30 h 72"/>
                <a:gd name="T44" fmla="*/ 0 w 71"/>
                <a:gd name="T45" fmla="*/ 33 h 72"/>
                <a:gd name="T46" fmla="*/ 0 w 71"/>
                <a:gd name="T47" fmla="*/ 38 h 72"/>
                <a:gd name="T48" fmla="*/ 3 w 71"/>
                <a:gd name="T49" fmla="*/ 42 h 72"/>
                <a:gd name="T50" fmla="*/ 9 w 71"/>
                <a:gd name="T51" fmla="*/ 42 h 72"/>
                <a:gd name="T52" fmla="*/ 13 w 71"/>
                <a:gd name="T53" fmla="*/ 50 h 72"/>
                <a:gd name="T54" fmla="*/ 9 w 71"/>
                <a:gd name="T55" fmla="*/ 54 h 72"/>
                <a:gd name="T56" fmla="*/ 9 w 71"/>
                <a:gd name="T57" fmla="*/ 60 h 72"/>
                <a:gd name="T58" fmla="*/ 12 w 71"/>
                <a:gd name="T59" fmla="*/ 63 h 72"/>
                <a:gd name="T60" fmla="*/ 17 w 71"/>
                <a:gd name="T61" fmla="*/ 63 h 72"/>
                <a:gd name="T62" fmla="*/ 21 w 71"/>
                <a:gd name="T63" fmla="*/ 59 h 72"/>
                <a:gd name="T64" fmla="*/ 30 w 71"/>
                <a:gd name="T65" fmla="*/ 62 h 72"/>
                <a:gd name="T66" fmla="*/ 29 w 71"/>
                <a:gd name="T67" fmla="*/ 68 h 72"/>
                <a:gd name="T68" fmla="*/ 33 w 71"/>
                <a:gd name="T69" fmla="*/ 72 h 72"/>
                <a:gd name="T70" fmla="*/ 38 w 71"/>
                <a:gd name="T71" fmla="*/ 72 h 72"/>
                <a:gd name="T72" fmla="*/ 41 w 71"/>
                <a:gd name="T73" fmla="*/ 68 h 72"/>
                <a:gd name="T74" fmla="*/ 41 w 71"/>
                <a:gd name="T75" fmla="*/ 62 h 72"/>
                <a:gd name="T76" fmla="*/ 50 w 71"/>
                <a:gd name="T77" fmla="*/ 59 h 72"/>
                <a:gd name="T78" fmla="*/ 54 w 71"/>
                <a:gd name="T79" fmla="*/ 63 h 72"/>
                <a:gd name="T80" fmla="*/ 59 w 71"/>
                <a:gd name="T81" fmla="*/ 63 h 72"/>
                <a:gd name="T82" fmla="*/ 62 w 71"/>
                <a:gd name="T83" fmla="*/ 60 h 72"/>
                <a:gd name="T84" fmla="*/ 62 w 71"/>
                <a:gd name="T85" fmla="*/ 54 h 72"/>
                <a:gd name="T86" fmla="*/ 58 w 71"/>
                <a:gd name="T87" fmla="*/ 50 h 72"/>
                <a:gd name="T88" fmla="*/ 62 w 71"/>
                <a:gd name="T89" fmla="*/ 42 h 72"/>
                <a:gd name="T90" fmla="*/ 68 w 71"/>
                <a:gd name="T91" fmla="*/ 42 h 72"/>
                <a:gd name="T92" fmla="*/ 71 w 71"/>
                <a:gd name="T93" fmla="*/ 38 h 72"/>
                <a:gd name="T94" fmla="*/ 71 w 71"/>
                <a:gd name="T95" fmla="*/ 34 h 72"/>
                <a:gd name="T96" fmla="*/ 68 w 71"/>
                <a:gd name="T97" fmla="*/ 30 h 72"/>
                <a:gd name="T98" fmla="*/ 36 w 71"/>
                <a:gd name="T99" fmla="*/ 48 h 72"/>
                <a:gd name="T100" fmla="*/ 24 w 71"/>
                <a:gd name="T101" fmla="*/ 36 h 72"/>
                <a:gd name="T102" fmla="*/ 36 w 71"/>
                <a:gd name="T103" fmla="*/ 24 h 72"/>
                <a:gd name="T104" fmla="*/ 48 w 71"/>
                <a:gd name="T105" fmla="*/ 36 h 72"/>
                <a:gd name="T106" fmla="*/ 36 w 71"/>
                <a:gd name="T10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" h="72">
                  <a:moveTo>
                    <a:pt x="68" y="30"/>
                  </a:moveTo>
                  <a:cubicBezTo>
                    <a:pt x="62" y="30"/>
                    <a:pt x="62" y="30"/>
                    <a:pt x="62" y="30"/>
                  </a:cubicBezTo>
                  <a:cubicBezTo>
                    <a:pt x="61" y="27"/>
                    <a:pt x="60" y="24"/>
                    <a:pt x="58" y="21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6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7"/>
                    <a:pt x="56" y="7"/>
                    <a:pt x="54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1"/>
                    <a:pt x="45" y="10"/>
                    <a:pt x="42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7" y="10"/>
                    <a:pt x="24" y="11"/>
                    <a:pt x="21" y="1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7"/>
                    <a:pt x="13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3"/>
                    <a:pt x="7" y="16"/>
                    <a:pt x="9" y="1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4"/>
                    <a:pt x="10" y="27"/>
                    <a:pt x="9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1" y="42"/>
                    <a:pt x="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5"/>
                    <a:pt x="11" y="48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6"/>
                    <a:pt x="7" y="58"/>
                    <a:pt x="9" y="60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7" y="63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4" y="60"/>
                    <a:pt x="26" y="61"/>
                    <a:pt x="30" y="62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0"/>
                    <a:pt x="31" y="72"/>
                    <a:pt x="33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72"/>
                    <a:pt x="41" y="70"/>
                    <a:pt x="41" y="68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1"/>
                    <a:pt x="47" y="60"/>
                    <a:pt x="50" y="5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8" y="64"/>
                    <a:pt x="59" y="63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58"/>
                    <a:pt x="64" y="56"/>
                    <a:pt x="62" y="5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0" y="48"/>
                    <a:pt x="61" y="45"/>
                    <a:pt x="62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0" y="42"/>
                    <a:pt x="71" y="40"/>
                    <a:pt x="71" y="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2"/>
                    <a:pt x="70" y="30"/>
                    <a:pt x="68" y="30"/>
                  </a:cubicBezTo>
                  <a:close/>
                  <a:moveTo>
                    <a:pt x="36" y="48"/>
                  </a:moveTo>
                  <a:cubicBezTo>
                    <a:pt x="29" y="48"/>
                    <a:pt x="24" y="42"/>
                    <a:pt x="24" y="36"/>
                  </a:cubicBezTo>
                  <a:cubicBezTo>
                    <a:pt x="24" y="29"/>
                    <a:pt x="29" y="24"/>
                    <a:pt x="36" y="24"/>
                  </a:cubicBezTo>
                  <a:cubicBezTo>
                    <a:pt x="42" y="24"/>
                    <a:pt x="48" y="29"/>
                    <a:pt x="48" y="36"/>
                  </a:cubicBezTo>
                  <a:cubicBezTo>
                    <a:pt x="48" y="42"/>
                    <a:pt x="42" y="48"/>
                    <a:pt x="36" y="4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146" name="Freeform 42"/>
            <p:cNvSpPr>
              <a:spLocks noEditPoints="1"/>
            </p:cNvSpPr>
            <p:nvPr/>
          </p:nvSpPr>
          <p:spPr bwMode="auto">
            <a:xfrm>
              <a:off x="4002088" y="4514533"/>
              <a:ext cx="414337" cy="419100"/>
            </a:xfrm>
            <a:custGeom>
              <a:avLst/>
              <a:gdLst>
                <a:gd name="T0" fmla="*/ 29 w 75"/>
                <a:gd name="T1" fmla="*/ 70 h 76"/>
                <a:gd name="T2" fmla="*/ 20 w 75"/>
                <a:gd name="T3" fmla="*/ 66 h 76"/>
                <a:gd name="T4" fmla="*/ 7 w 75"/>
                <a:gd name="T5" fmla="*/ 59 h 76"/>
                <a:gd name="T6" fmla="*/ 10 w 75"/>
                <a:gd name="T7" fmla="*/ 46 h 76"/>
                <a:gd name="T8" fmla="*/ 0 w 75"/>
                <a:gd name="T9" fmla="*/ 40 h 76"/>
                <a:gd name="T10" fmla="*/ 10 w 75"/>
                <a:gd name="T11" fmla="*/ 30 h 76"/>
                <a:gd name="T12" fmla="*/ 8 w 75"/>
                <a:gd name="T13" fmla="*/ 16 h 76"/>
                <a:gd name="T14" fmla="*/ 21 w 75"/>
                <a:gd name="T15" fmla="*/ 9 h 76"/>
                <a:gd name="T16" fmla="*/ 30 w 75"/>
                <a:gd name="T17" fmla="*/ 6 h 76"/>
                <a:gd name="T18" fmla="*/ 46 w 75"/>
                <a:gd name="T19" fmla="*/ 6 h 76"/>
                <a:gd name="T20" fmla="*/ 55 w 75"/>
                <a:gd name="T21" fmla="*/ 9 h 76"/>
                <a:gd name="T22" fmla="*/ 68 w 75"/>
                <a:gd name="T23" fmla="*/ 17 h 76"/>
                <a:gd name="T24" fmla="*/ 65 w 75"/>
                <a:gd name="T25" fmla="*/ 30 h 76"/>
                <a:gd name="T26" fmla="*/ 75 w 75"/>
                <a:gd name="T27" fmla="*/ 40 h 76"/>
                <a:gd name="T28" fmla="*/ 65 w 75"/>
                <a:gd name="T29" fmla="*/ 46 h 76"/>
                <a:gd name="T30" fmla="*/ 66 w 75"/>
                <a:gd name="T31" fmla="*/ 63 h 76"/>
                <a:gd name="T32" fmla="*/ 52 w 75"/>
                <a:gd name="T33" fmla="*/ 63 h 76"/>
                <a:gd name="T34" fmla="*/ 40 w 75"/>
                <a:gd name="T35" fmla="*/ 76 h 76"/>
                <a:gd name="T36" fmla="*/ 32 w 75"/>
                <a:gd name="T37" fmla="*/ 62 h 76"/>
                <a:gd name="T38" fmla="*/ 35 w 75"/>
                <a:gd name="T39" fmla="*/ 72 h 76"/>
                <a:gd name="T40" fmla="*/ 40 w 75"/>
                <a:gd name="T41" fmla="*/ 72 h 76"/>
                <a:gd name="T42" fmla="*/ 43 w 75"/>
                <a:gd name="T43" fmla="*/ 62 h 76"/>
                <a:gd name="T44" fmla="*/ 57 w 75"/>
                <a:gd name="T45" fmla="*/ 63 h 76"/>
                <a:gd name="T46" fmla="*/ 63 w 75"/>
                <a:gd name="T47" fmla="*/ 58 h 76"/>
                <a:gd name="T48" fmla="*/ 62 w 75"/>
                <a:gd name="T49" fmla="*/ 43 h 76"/>
                <a:gd name="T50" fmla="*/ 71 w 75"/>
                <a:gd name="T51" fmla="*/ 40 h 76"/>
                <a:gd name="T52" fmla="*/ 62 w 75"/>
                <a:gd name="T53" fmla="*/ 34 h 76"/>
                <a:gd name="T54" fmla="*/ 58 w 75"/>
                <a:gd name="T55" fmla="*/ 23 h 76"/>
                <a:gd name="T56" fmla="*/ 63 w 75"/>
                <a:gd name="T57" fmla="*/ 15 h 76"/>
                <a:gd name="T58" fmla="*/ 52 w 75"/>
                <a:gd name="T59" fmla="*/ 18 h 76"/>
                <a:gd name="T60" fmla="*/ 42 w 75"/>
                <a:gd name="T61" fmla="*/ 13 h 76"/>
                <a:gd name="T62" fmla="*/ 35 w 75"/>
                <a:gd name="T63" fmla="*/ 4 h 76"/>
                <a:gd name="T64" fmla="*/ 32 w 75"/>
                <a:gd name="T65" fmla="*/ 13 h 76"/>
                <a:gd name="T66" fmla="*/ 18 w 75"/>
                <a:gd name="T67" fmla="*/ 12 h 76"/>
                <a:gd name="T68" fmla="*/ 12 w 75"/>
                <a:gd name="T69" fmla="*/ 16 h 76"/>
                <a:gd name="T70" fmla="*/ 16 w 75"/>
                <a:gd name="T71" fmla="*/ 24 h 76"/>
                <a:gd name="T72" fmla="*/ 5 w 75"/>
                <a:gd name="T73" fmla="*/ 34 h 76"/>
                <a:gd name="T74" fmla="*/ 4 w 75"/>
                <a:gd name="T75" fmla="*/ 41 h 76"/>
                <a:gd name="T76" fmla="*/ 13 w 75"/>
                <a:gd name="T77" fmla="*/ 43 h 76"/>
                <a:gd name="T78" fmla="*/ 12 w 75"/>
                <a:gd name="T79" fmla="*/ 58 h 76"/>
                <a:gd name="T80" fmla="*/ 15 w 75"/>
                <a:gd name="T81" fmla="*/ 63 h 76"/>
                <a:gd name="T82" fmla="*/ 38 w 75"/>
                <a:gd name="T83" fmla="*/ 52 h 76"/>
                <a:gd name="T84" fmla="*/ 52 w 75"/>
                <a:gd name="T85" fmla="*/ 38 h 76"/>
                <a:gd name="T86" fmla="*/ 28 w 75"/>
                <a:gd name="T87" fmla="*/ 38 h 76"/>
                <a:gd name="T88" fmla="*/ 38 w 75"/>
                <a:gd name="T8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6">
                  <a:moveTo>
                    <a:pt x="40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32" y="76"/>
                    <a:pt x="29" y="73"/>
                    <a:pt x="29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7" y="65"/>
                    <a:pt x="25" y="64"/>
                    <a:pt x="23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8" y="68"/>
                    <a:pt x="14" y="68"/>
                    <a:pt x="12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2"/>
                    <a:pt x="7" y="60"/>
                    <a:pt x="7" y="59"/>
                  </a:cubicBezTo>
                  <a:cubicBezTo>
                    <a:pt x="7" y="57"/>
                    <a:pt x="8" y="56"/>
                    <a:pt x="9" y="5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0"/>
                    <a:pt x="10" y="48"/>
                    <a:pt x="1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6"/>
                    <a:pt x="2" y="45"/>
                    <a:pt x="1" y="44"/>
                  </a:cubicBezTo>
                  <a:cubicBezTo>
                    <a:pt x="0" y="43"/>
                    <a:pt x="0" y="41"/>
                    <a:pt x="0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2"/>
                    <a:pt x="2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1" y="26"/>
                    <a:pt x="12" y="24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9"/>
                    <a:pt x="8" y="18"/>
                    <a:pt x="8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8" y="7"/>
                    <a:pt x="21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11"/>
                    <a:pt x="30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2" y="0"/>
                    <a:pt x="3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6" y="2"/>
                    <a:pt x="46" y="6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1"/>
                    <a:pt x="50" y="11"/>
                    <a:pt x="52" y="1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7"/>
                    <a:pt x="61" y="7"/>
                    <a:pt x="63" y="9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7" y="14"/>
                    <a:pt x="68" y="15"/>
                    <a:pt x="68" y="17"/>
                  </a:cubicBezTo>
                  <a:cubicBezTo>
                    <a:pt x="68" y="18"/>
                    <a:pt x="67" y="20"/>
                    <a:pt x="66" y="21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4" y="26"/>
                    <a:pt x="65" y="28"/>
                    <a:pt x="6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3" y="30"/>
                    <a:pt x="75" y="32"/>
                    <a:pt x="75" y="36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3"/>
                    <a:pt x="73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8"/>
                    <a:pt x="64" y="50"/>
                    <a:pt x="63" y="52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8" y="57"/>
                    <a:pt x="68" y="61"/>
                    <a:pt x="66" y="63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1" y="68"/>
                    <a:pt x="57" y="68"/>
                    <a:pt x="55" y="6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0" y="64"/>
                    <a:pt x="48" y="65"/>
                    <a:pt x="45" y="66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3"/>
                    <a:pt x="43" y="76"/>
                    <a:pt x="40" y="76"/>
                  </a:cubicBezTo>
                  <a:close/>
                  <a:moveTo>
                    <a:pt x="23" y="58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60"/>
                    <a:pt x="29" y="62"/>
                    <a:pt x="32" y="62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1"/>
                    <a:pt x="34" y="72"/>
                    <a:pt x="35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1" y="72"/>
                    <a:pt x="41" y="71"/>
                    <a:pt x="41" y="7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6" y="62"/>
                    <a:pt x="48" y="60"/>
                    <a:pt x="51" y="59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4"/>
                    <a:pt x="59" y="64"/>
                    <a:pt x="60" y="63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4" y="60"/>
                    <a:pt x="64" y="58"/>
                    <a:pt x="63" y="58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49"/>
                    <a:pt x="61" y="46"/>
                    <a:pt x="62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1" y="42"/>
                    <a:pt x="71" y="41"/>
                    <a:pt x="71" y="40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5"/>
                    <a:pt x="71" y="34"/>
                    <a:pt x="70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0"/>
                    <a:pt x="60" y="27"/>
                    <a:pt x="59" y="2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4" y="17"/>
                    <a:pt x="64" y="17"/>
                  </a:cubicBezTo>
                  <a:cubicBezTo>
                    <a:pt x="64" y="16"/>
                    <a:pt x="63" y="16"/>
                    <a:pt x="63" y="1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9" y="12"/>
                    <a:pt x="58" y="12"/>
                    <a:pt x="57" y="1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1" y="4"/>
                    <a:pt x="40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7" y="15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1"/>
                    <a:pt x="16" y="11"/>
                    <a:pt x="15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7"/>
                    <a:pt x="14" y="29"/>
                    <a:pt x="13" y="3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2"/>
                    <a:pt x="5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6"/>
                    <a:pt x="15" y="49"/>
                    <a:pt x="16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9"/>
                  </a:cubicBezTo>
                  <a:cubicBezTo>
                    <a:pt x="11" y="59"/>
                    <a:pt x="12" y="60"/>
                    <a:pt x="12" y="60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4"/>
                    <a:pt x="17" y="64"/>
                    <a:pt x="18" y="63"/>
                  </a:cubicBezTo>
                  <a:lnTo>
                    <a:pt x="23" y="58"/>
                  </a:lnTo>
                  <a:close/>
                  <a:moveTo>
                    <a:pt x="38" y="52"/>
                  </a:moveTo>
                  <a:cubicBezTo>
                    <a:pt x="30" y="52"/>
                    <a:pt x="24" y="46"/>
                    <a:pt x="24" y="38"/>
                  </a:cubicBez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2" y="30"/>
                    <a:pt x="52" y="38"/>
                  </a:cubicBezTo>
                  <a:cubicBezTo>
                    <a:pt x="52" y="46"/>
                    <a:pt x="45" y="52"/>
                    <a:pt x="38" y="52"/>
                  </a:cubicBezTo>
                  <a:close/>
                  <a:moveTo>
                    <a:pt x="38" y="28"/>
                  </a:moveTo>
                  <a:cubicBezTo>
                    <a:pt x="32" y="28"/>
                    <a:pt x="28" y="32"/>
                    <a:pt x="28" y="38"/>
                  </a:cubicBezTo>
                  <a:cubicBezTo>
                    <a:pt x="28" y="43"/>
                    <a:pt x="32" y="48"/>
                    <a:pt x="38" y="48"/>
                  </a:cubicBezTo>
                  <a:cubicBezTo>
                    <a:pt x="43" y="48"/>
                    <a:pt x="48" y="43"/>
                    <a:pt x="48" y="38"/>
                  </a:cubicBezTo>
                  <a:cubicBezTo>
                    <a:pt x="48" y="32"/>
                    <a:pt x="43" y="28"/>
                    <a:pt x="38" y="2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147" name="Freeform 43"/>
            <p:cNvSpPr/>
            <p:nvPr/>
          </p:nvSpPr>
          <p:spPr bwMode="auto">
            <a:xfrm>
              <a:off x="4222750" y="4768533"/>
              <a:ext cx="82550" cy="66675"/>
            </a:xfrm>
            <a:custGeom>
              <a:avLst/>
              <a:gdLst>
                <a:gd name="T0" fmla="*/ 2 w 15"/>
                <a:gd name="T1" fmla="*/ 12 h 12"/>
                <a:gd name="T2" fmla="*/ 1 w 15"/>
                <a:gd name="T3" fmla="*/ 10 h 12"/>
                <a:gd name="T4" fmla="*/ 2 w 15"/>
                <a:gd name="T5" fmla="*/ 9 h 12"/>
                <a:gd name="T6" fmla="*/ 12 w 15"/>
                <a:gd name="T7" fmla="*/ 1 h 12"/>
                <a:gd name="T8" fmla="*/ 14 w 15"/>
                <a:gd name="T9" fmla="*/ 0 h 12"/>
                <a:gd name="T10" fmla="*/ 14 w 15"/>
                <a:gd name="T11" fmla="*/ 2 h 12"/>
                <a:gd name="T12" fmla="*/ 2 w 15"/>
                <a:gd name="T13" fmla="*/ 11 h 12"/>
                <a:gd name="T14" fmla="*/ 2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2" y="12"/>
                  </a:moveTo>
                  <a:cubicBezTo>
                    <a:pt x="1" y="12"/>
                    <a:pt x="1" y="11"/>
                    <a:pt x="1" y="10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6" y="7"/>
                    <a:pt x="9" y="4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1"/>
                    <a:pt x="14" y="2"/>
                  </a:cubicBezTo>
                  <a:cubicBezTo>
                    <a:pt x="12" y="7"/>
                    <a:pt x="7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148" name="Freeform 44"/>
            <p:cNvSpPr/>
            <p:nvPr/>
          </p:nvSpPr>
          <p:spPr bwMode="auto">
            <a:xfrm>
              <a:off x="4102100" y="4614545"/>
              <a:ext cx="93662" cy="87313"/>
            </a:xfrm>
            <a:custGeom>
              <a:avLst/>
              <a:gdLst>
                <a:gd name="T0" fmla="*/ 1 w 17"/>
                <a:gd name="T1" fmla="*/ 16 h 16"/>
                <a:gd name="T2" fmla="*/ 1 w 17"/>
                <a:gd name="T3" fmla="*/ 16 h 16"/>
                <a:gd name="T4" fmla="*/ 0 w 17"/>
                <a:gd name="T5" fmla="*/ 14 h 16"/>
                <a:gd name="T6" fmla="*/ 15 w 17"/>
                <a:gd name="T7" fmla="*/ 0 h 16"/>
                <a:gd name="T8" fmla="*/ 17 w 17"/>
                <a:gd name="T9" fmla="*/ 1 h 16"/>
                <a:gd name="T10" fmla="*/ 16 w 17"/>
                <a:gd name="T11" fmla="*/ 3 h 16"/>
                <a:gd name="T12" fmla="*/ 3 w 17"/>
                <a:gd name="T13" fmla="*/ 15 h 16"/>
                <a:gd name="T14" fmla="*/ 1 w 17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2" y="7"/>
                    <a:pt x="8" y="2"/>
                    <a:pt x="15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0" y="4"/>
                    <a:pt x="5" y="9"/>
                    <a:pt x="3" y="15"/>
                  </a:cubicBezTo>
                  <a:cubicBezTo>
                    <a:pt x="3" y="15"/>
                    <a:pt x="2" y="16"/>
                    <a:pt x="1" y="1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8701946" y="5487628"/>
            <a:ext cx="2250579" cy="423460"/>
            <a:chOff x="4918075" y="5325745"/>
            <a:chExt cx="2117725" cy="398463"/>
          </a:xfrm>
        </p:grpSpPr>
        <p:sp>
          <p:nvSpPr>
            <p:cNvPr id="212" name="Rectangle 45"/>
            <p:cNvSpPr>
              <a:spLocks noChangeArrowheads="1"/>
            </p:cNvSpPr>
            <p:nvPr/>
          </p:nvSpPr>
          <p:spPr bwMode="auto">
            <a:xfrm>
              <a:off x="4918075" y="5347970"/>
              <a:ext cx="2095500" cy="3762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13" name="Rectangle 46"/>
            <p:cNvSpPr>
              <a:spLocks noChangeArrowheads="1"/>
            </p:cNvSpPr>
            <p:nvPr/>
          </p:nvSpPr>
          <p:spPr bwMode="auto">
            <a:xfrm>
              <a:off x="4918075" y="5568633"/>
              <a:ext cx="2095500" cy="1555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14" name="Freeform 47"/>
            <p:cNvSpPr>
              <a:spLocks noEditPoints="1"/>
            </p:cNvSpPr>
            <p:nvPr/>
          </p:nvSpPr>
          <p:spPr bwMode="auto">
            <a:xfrm>
              <a:off x="4918075" y="5325745"/>
              <a:ext cx="2117725" cy="398463"/>
            </a:xfrm>
            <a:custGeom>
              <a:avLst/>
              <a:gdLst>
                <a:gd name="T0" fmla="*/ 1334 w 1334"/>
                <a:gd name="T1" fmla="*/ 251 h 251"/>
                <a:gd name="T2" fmla="*/ 0 w 1334"/>
                <a:gd name="T3" fmla="*/ 251 h 251"/>
                <a:gd name="T4" fmla="*/ 0 w 1334"/>
                <a:gd name="T5" fmla="*/ 0 h 251"/>
                <a:gd name="T6" fmla="*/ 1334 w 1334"/>
                <a:gd name="T7" fmla="*/ 0 h 251"/>
                <a:gd name="T8" fmla="*/ 1334 w 1334"/>
                <a:gd name="T9" fmla="*/ 251 h 251"/>
                <a:gd name="T10" fmla="*/ 14 w 1334"/>
                <a:gd name="T11" fmla="*/ 237 h 251"/>
                <a:gd name="T12" fmla="*/ 1320 w 1334"/>
                <a:gd name="T13" fmla="*/ 237 h 251"/>
                <a:gd name="T14" fmla="*/ 1320 w 1334"/>
                <a:gd name="T15" fmla="*/ 14 h 251"/>
                <a:gd name="T16" fmla="*/ 14 w 1334"/>
                <a:gd name="T17" fmla="*/ 14 h 251"/>
                <a:gd name="T18" fmla="*/ 14 w 1334"/>
                <a:gd name="T19" fmla="*/ 2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4" h="251">
                  <a:moveTo>
                    <a:pt x="1334" y="251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1334" y="0"/>
                  </a:lnTo>
                  <a:lnTo>
                    <a:pt x="1334" y="251"/>
                  </a:lnTo>
                  <a:close/>
                  <a:moveTo>
                    <a:pt x="14" y="237"/>
                  </a:moveTo>
                  <a:lnTo>
                    <a:pt x="1320" y="237"/>
                  </a:lnTo>
                  <a:lnTo>
                    <a:pt x="1320" y="14"/>
                  </a:lnTo>
                  <a:lnTo>
                    <a:pt x="14" y="14"/>
                  </a:lnTo>
                  <a:lnTo>
                    <a:pt x="14" y="23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15" name="Rectangle 48"/>
            <p:cNvSpPr>
              <a:spLocks noChangeArrowheads="1"/>
            </p:cNvSpPr>
            <p:nvPr/>
          </p:nvSpPr>
          <p:spPr bwMode="auto">
            <a:xfrm>
              <a:off x="5027613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16" name="Rectangle 49"/>
            <p:cNvSpPr>
              <a:spLocks noChangeArrowheads="1"/>
            </p:cNvSpPr>
            <p:nvPr/>
          </p:nvSpPr>
          <p:spPr bwMode="auto">
            <a:xfrm>
              <a:off x="51387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17" name="Rectangle 50"/>
            <p:cNvSpPr>
              <a:spLocks noChangeArrowheads="1"/>
            </p:cNvSpPr>
            <p:nvPr/>
          </p:nvSpPr>
          <p:spPr bwMode="auto">
            <a:xfrm>
              <a:off x="524827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18" name="Rectangle 51"/>
            <p:cNvSpPr>
              <a:spLocks noChangeArrowheads="1"/>
            </p:cNvSpPr>
            <p:nvPr/>
          </p:nvSpPr>
          <p:spPr bwMode="auto">
            <a:xfrm>
              <a:off x="5359400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19" name="Rectangle 52"/>
            <p:cNvSpPr>
              <a:spLocks noChangeArrowheads="1"/>
            </p:cNvSpPr>
            <p:nvPr/>
          </p:nvSpPr>
          <p:spPr bwMode="auto">
            <a:xfrm>
              <a:off x="5468938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20" name="Rectangle 53"/>
            <p:cNvSpPr>
              <a:spLocks noChangeArrowheads="1"/>
            </p:cNvSpPr>
            <p:nvPr/>
          </p:nvSpPr>
          <p:spPr bwMode="auto">
            <a:xfrm>
              <a:off x="5580063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21" name="Rectangle 54"/>
            <p:cNvSpPr>
              <a:spLocks noChangeArrowheads="1"/>
            </p:cNvSpPr>
            <p:nvPr/>
          </p:nvSpPr>
          <p:spPr bwMode="auto">
            <a:xfrm>
              <a:off x="568960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22" name="Rectangle 55"/>
            <p:cNvSpPr>
              <a:spLocks noChangeArrowheads="1"/>
            </p:cNvSpPr>
            <p:nvPr/>
          </p:nvSpPr>
          <p:spPr bwMode="auto">
            <a:xfrm>
              <a:off x="57991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23" name="Rectangle 56"/>
            <p:cNvSpPr>
              <a:spLocks noChangeArrowheads="1"/>
            </p:cNvSpPr>
            <p:nvPr/>
          </p:nvSpPr>
          <p:spPr bwMode="auto">
            <a:xfrm>
              <a:off x="59102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25" name="Rectangle 57"/>
            <p:cNvSpPr>
              <a:spLocks noChangeArrowheads="1"/>
            </p:cNvSpPr>
            <p:nvPr/>
          </p:nvSpPr>
          <p:spPr bwMode="auto">
            <a:xfrm>
              <a:off x="601980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26" name="Rectangle 58"/>
            <p:cNvSpPr>
              <a:spLocks noChangeArrowheads="1"/>
            </p:cNvSpPr>
            <p:nvPr/>
          </p:nvSpPr>
          <p:spPr bwMode="auto">
            <a:xfrm>
              <a:off x="61309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27" name="Rectangle 59"/>
            <p:cNvSpPr>
              <a:spLocks noChangeArrowheads="1"/>
            </p:cNvSpPr>
            <p:nvPr/>
          </p:nvSpPr>
          <p:spPr bwMode="auto">
            <a:xfrm>
              <a:off x="62404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28" name="Rectangle 60"/>
            <p:cNvSpPr>
              <a:spLocks noChangeArrowheads="1"/>
            </p:cNvSpPr>
            <p:nvPr/>
          </p:nvSpPr>
          <p:spPr bwMode="auto">
            <a:xfrm>
              <a:off x="63515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29" name="Rectangle 61"/>
            <p:cNvSpPr>
              <a:spLocks noChangeArrowheads="1"/>
            </p:cNvSpPr>
            <p:nvPr/>
          </p:nvSpPr>
          <p:spPr bwMode="auto">
            <a:xfrm>
              <a:off x="64611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30" name="Rectangle 62"/>
            <p:cNvSpPr>
              <a:spLocks noChangeArrowheads="1"/>
            </p:cNvSpPr>
            <p:nvPr/>
          </p:nvSpPr>
          <p:spPr bwMode="auto">
            <a:xfrm>
              <a:off x="657225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31" name="Rectangle 63"/>
            <p:cNvSpPr>
              <a:spLocks noChangeArrowheads="1"/>
            </p:cNvSpPr>
            <p:nvPr/>
          </p:nvSpPr>
          <p:spPr bwMode="auto">
            <a:xfrm>
              <a:off x="66817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32" name="Rectangle 64"/>
            <p:cNvSpPr>
              <a:spLocks noChangeArrowheads="1"/>
            </p:cNvSpPr>
            <p:nvPr/>
          </p:nvSpPr>
          <p:spPr bwMode="auto">
            <a:xfrm>
              <a:off x="679291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33" name="Rectangle 65"/>
            <p:cNvSpPr>
              <a:spLocks noChangeArrowheads="1"/>
            </p:cNvSpPr>
            <p:nvPr/>
          </p:nvSpPr>
          <p:spPr bwMode="auto">
            <a:xfrm>
              <a:off x="690245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sp>
        <p:nvSpPr>
          <p:cNvPr id="234" name="Freeform 66"/>
          <p:cNvSpPr/>
          <p:nvPr/>
        </p:nvSpPr>
        <p:spPr bwMode="auto">
          <a:xfrm>
            <a:off x="11198840" y="4111900"/>
            <a:ext cx="187267" cy="23619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/>
              <a:ea typeface="汉仪大宋简"/>
              <a:sym typeface="Arial" panose="020B0604020202090204"/>
            </a:endParaRPr>
          </a:p>
        </p:txBody>
      </p:sp>
      <p:sp>
        <p:nvSpPr>
          <p:cNvPr id="235" name="Freeform 71"/>
          <p:cNvSpPr/>
          <p:nvPr/>
        </p:nvSpPr>
        <p:spPr bwMode="auto">
          <a:xfrm>
            <a:off x="11244392" y="4182758"/>
            <a:ext cx="187267" cy="21933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/>
              <a:ea typeface="汉仪大宋简"/>
              <a:sym typeface="Arial" panose="020B0604020202090204"/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11361442" y="4329566"/>
            <a:ext cx="673149" cy="528059"/>
            <a:chOff x="7421563" y="4177983"/>
            <a:chExt cx="633412" cy="496887"/>
          </a:xfrm>
        </p:grpSpPr>
        <p:sp>
          <p:nvSpPr>
            <p:cNvPr id="237" name="Freeform 67"/>
            <p:cNvSpPr/>
            <p:nvPr/>
          </p:nvSpPr>
          <p:spPr bwMode="auto">
            <a:xfrm>
              <a:off x="7466013" y="4222433"/>
              <a:ext cx="65087" cy="22225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38" name="Freeform 70"/>
            <p:cNvSpPr/>
            <p:nvPr/>
          </p:nvSpPr>
          <p:spPr bwMode="auto">
            <a:xfrm>
              <a:off x="7421563" y="4354195"/>
              <a:ext cx="131762" cy="22225"/>
            </a:xfrm>
            <a:custGeom>
              <a:avLst/>
              <a:gdLst>
                <a:gd name="T0" fmla="*/ 22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2 w 24"/>
                <a:gd name="T9" fmla="*/ 0 h 4"/>
                <a:gd name="T10" fmla="*/ 24 w 24"/>
                <a:gd name="T11" fmla="*/ 2 h 4"/>
                <a:gd name="T12" fmla="*/ 2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39" name="Freeform 74"/>
            <p:cNvSpPr/>
            <p:nvPr/>
          </p:nvSpPr>
          <p:spPr bwMode="auto">
            <a:xfrm>
              <a:off x="7497763" y="4177983"/>
              <a:ext cx="552450" cy="149225"/>
            </a:xfrm>
            <a:custGeom>
              <a:avLst/>
              <a:gdLst>
                <a:gd name="T0" fmla="*/ 337 w 348"/>
                <a:gd name="T1" fmla="*/ 94 h 94"/>
                <a:gd name="T2" fmla="*/ 317 w 348"/>
                <a:gd name="T3" fmla="*/ 14 h 94"/>
                <a:gd name="T4" fmla="*/ 35 w 348"/>
                <a:gd name="T5" fmla="*/ 14 h 94"/>
                <a:gd name="T6" fmla="*/ 14 w 348"/>
                <a:gd name="T7" fmla="*/ 94 h 94"/>
                <a:gd name="T8" fmla="*/ 0 w 348"/>
                <a:gd name="T9" fmla="*/ 90 h 94"/>
                <a:gd name="T10" fmla="*/ 25 w 348"/>
                <a:gd name="T11" fmla="*/ 0 h 94"/>
                <a:gd name="T12" fmla="*/ 327 w 348"/>
                <a:gd name="T13" fmla="*/ 0 h 94"/>
                <a:gd name="T14" fmla="*/ 348 w 348"/>
                <a:gd name="T15" fmla="*/ 90 h 94"/>
                <a:gd name="T16" fmla="*/ 337 w 348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94">
                  <a:moveTo>
                    <a:pt x="337" y="94"/>
                  </a:moveTo>
                  <a:lnTo>
                    <a:pt x="317" y="14"/>
                  </a:lnTo>
                  <a:lnTo>
                    <a:pt x="35" y="14"/>
                  </a:lnTo>
                  <a:lnTo>
                    <a:pt x="14" y="94"/>
                  </a:lnTo>
                  <a:lnTo>
                    <a:pt x="0" y="90"/>
                  </a:lnTo>
                  <a:lnTo>
                    <a:pt x="25" y="0"/>
                  </a:lnTo>
                  <a:lnTo>
                    <a:pt x="327" y="0"/>
                  </a:lnTo>
                  <a:lnTo>
                    <a:pt x="348" y="90"/>
                  </a:lnTo>
                  <a:lnTo>
                    <a:pt x="337" y="9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40" name="Freeform 75"/>
            <p:cNvSpPr/>
            <p:nvPr/>
          </p:nvSpPr>
          <p:spPr bwMode="auto">
            <a:xfrm>
              <a:off x="7653338" y="4184333"/>
              <a:ext cx="53975" cy="142875"/>
            </a:xfrm>
            <a:custGeom>
              <a:avLst/>
              <a:gdLst>
                <a:gd name="T0" fmla="*/ 14 w 34"/>
                <a:gd name="T1" fmla="*/ 90 h 90"/>
                <a:gd name="T2" fmla="*/ 0 w 34"/>
                <a:gd name="T3" fmla="*/ 86 h 90"/>
                <a:gd name="T4" fmla="*/ 21 w 34"/>
                <a:gd name="T5" fmla="*/ 0 h 90"/>
                <a:gd name="T6" fmla="*/ 34 w 34"/>
                <a:gd name="T7" fmla="*/ 3 h 90"/>
                <a:gd name="T8" fmla="*/ 14 w 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0">
                  <a:moveTo>
                    <a:pt x="14" y="90"/>
                  </a:moveTo>
                  <a:lnTo>
                    <a:pt x="0" y="86"/>
                  </a:lnTo>
                  <a:lnTo>
                    <a:pt x="21" y="0"/>
                  </a:lnTo>
                  <a:lnTo>
                    <a:pt x="34" y="3"/>
                  </a:lnTo>
                  <a:lnTo>
                    <a:pt x="14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41" name="Freeform 76"/>
            <p:cNvSpPr/>
            <p:nvPr/>
          </p:nvSpPr>
          <p:spPr bwMode="auto">
            <a:xfrm>
              <a:off x="7823200" y="4184333"/>
              <a:ext cx="55562" cy="142875"/>
            </a:xfrm>
            <a:custGeom>
              <a:avLst/>
              <a:gdLst>
                <a:gd name="T0" fmla="*/ 25 w 35"/>
                <a:gd name="T1" fmla="*/ 90 h 90"/>
                <a:gd name="T2" fmla="*/ 0 w 35"/>
                <a:gd name="T3" fmla="*/ 3 h 90"/>
                <a:gd name="T4" fmla="*/ 14 w 35"/>
                <a:gd name="T5" fmla="*/ 0 h 90"/>
                <a:gd name="T6" fmla="*/ 35 w 35"/>
                <a:gd name="T7" fmla="*/ 86 h 90"/>
                <a:gd name="T8" fmla="*/ 25 w 35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90">
                  <a:moveTo>
                    <a:pt x="25" y="90"/>
                  </a:moveTo>
                  <a:lnTo>
                    <a:pt x="0" y="3"/>
                  </a:lnTo>
                  <a:lnTo>
                    <a:pt x="14" y="0"/>
                  </a:lnTo>
                  <a:lnTo>
                    <a:pt x="35" y="86"/>
                  </a:lnTo>
                  <a:lnTo>
                    <a:pt x="25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42" name="Freeform 77"/>
            <p:cNvSpPr/>
            <p:nvPr/>
          </p:nvSpPr>
          <p:spPr bwMode="auto">
            <a:xfrm>
              <a:off x="7504113" y="4316095"/>
              <a:ext cx="546100" cy="358775"/>
            </a:xfrm>
            <a:custGeom>
              <a:avLst/>
              <a:gdLst>
                <a:gd name="T0" fmla="*/ 167 w 344"/>
                <a:gd name="T1" fmla="*/ 226 h 226"/>
                <a:gd name="T2" fmla="*/ 0 w 344"/>
                <a:gd name="T3" fmla="*/ 10 h 226"/>
                <a:gd name="T4" fmla="*/ 10 w 344"/>
                <a:gd name="T5" fmla="*/ 0 h 226"/>
                <a:gd name="T6" fmla="*/ 167 w 344"/>
                <a:gd name="T7" fmla="*/ 205 h 226"/>
                <a:gd name="T8" fmla="*/ 333 w 344"/>
                <a:gd name="T9" fmla="*/ 0 h 226"/>
                <a:gd name="T10" fmla="*/ 344 w 344"/>
                <a:gd name="T11" fmla="*/ 10 h 226"/>
                <a:gd name="T12" fmla="*/ 167 w 344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226">
                  <a:moveTo>
                    <a:pt x="167" y="226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167" y="205"/>
                  </a:lnTo>
                  <a:lnTo>
                    <a:pt x="333" y="0"/>
                  </a:lnTo>
                  <a:lnTo>
                    <a:pt x="344" y="10"/>
                  </a:lnTo>
                  <a:lnTo>
                    <a:pt x="167" y="22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43" name="Freeform 78"/>
            <p:cNvSpPr/>
            <p:nvPr/>
          </p:nvSpPr>
          <p:spPr bwMode="auto">
            <a:xfrm>
              <a:off x="7646988" y="4320858"/>
              <a:ext cx="133350" cy="338138"/>
            </a:xfrm>
            <a:custGeom>
              <a:avLst/>
              <a:gdLst>
                <a:gd name="T0" fmla="*/ 70 w 84"/>
                <a:gd name="T1" fmla="*/ 213 h 213"/>
                <a:gd name="T2" fmla="*/ 0 w 84"/>
                <a:gd name="T3" fmla="*/ 4 h 213"/>
                <a:gd name="T4" fmla="*/ 14 w 84"/>
                <a:gd name="T5" fmla="*/ 0 h 213"/>
                <a:gd name="T6" fmla="*/ 84 w 84"/>
                <a:gd name="T7" fmla="*/ 209 h 213"/>
                <a:gd name="T8" fmla="*/ 70 w 84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13">
                  <a:moveTo>
                    <a:pt x="70" y="213"/>
                  </a:moveTo>
                  <a:lnTo>
                    <a:pt x="0" y="4"/>
                  </a:lnTo>
                  <a:lnTo>
                    <a:pt x="14" y="0"/>
                  </a:lnTo>
                  <a:lnTo>
                    <a:pt x="84" y="209"/>
                  </a:lnTo>
                  <a:lnTo>
                    <a:pt x="70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44" name="Freeform 79"/>
            <p:cNvSpPr/>
            <p:nvPr/>
          </p:nvSpPr>
          <p:spPr bwMode="auto">
            <a:xfrm>
              <a:off x="7758113" y="4320858"/>
              <a:ext cx="120650" cy="338138"/>
            </a:xfrm>
            <a:custGeom>
              <a:avLst/>
              <a:gdLst>
                <a:gd name="T0" fmla="*/ 14 w 76"/>
                <a:gd name="T1" fmla="*/ 213 h 213"/>
                <a:gd name="T2" fmla="*/ 0 w 76"/>
                <a:gd name="T3" fmla="*/ 209 h 213"/>
                <a:gd name="T4" fmla="*/ 66 w 76"/>
                <a:gd name="T5" fmla="*/ 0 h 213"/>
                <a:gd name="T6" fmla="*/ 76 w 76"/>
                <a:gd name="T7" fmla="*/ 4 h 213"/>
                <a:gd name="T8" fmla="*/ 14 w 76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13">
                  <a:moveTo>
                    <a:pt x="14" y="213"/>
                  </a:moveTo>
                  <a:lnTo>
                    <a:pt x="0" y="209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14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45" name="Freeform 80"/>
            <p:cNvSpPr/>
            <p:nvPr/>
          </p:nvSpPr>
          <p:spPr bwMode="auto">
            <a:xfrm>
              <a:off x="7497763" y="4309745"/>
              <a:ext cx="557212" cy="22225"/>
            </a:xfrm>
            <a:custGeom>
              <a:avLst/>
              <a:gdLst>
                <a:gd name="T0" fmla="*/ 2 w 101"/>
                <a:gd name="T1" fmla="*/ 4 h 4"/>
                <a:gd name="T2" fmla="*/ 0 w 101"/>
                <a:gd name="T3" fmla="*/ 2 h 4"/>
                <a:gd name="T4" fmla="*/ 2 w 101"/>
                <a:gd name="T5" fmla="*/ 0 h 4"/>
                <a:gd name="T6" fmla="*/ 98 w 101"/>
                <a:gd name="T7" fmla="*/ 0 h 4"/>
                <a:gd name="T8" fmla="*/ 99 w 101"/>
                <a:gd name="T9" fmla="*/ 0 h 4"/>
                <a:gd name="T10" fmla="*/ 101 w 101"/>
                <a:gd name="T11" fmla="*/ 2 h 4"/>
                <a:gd name="T12" fmla="*/ 99 w 101"/>
                <a:gd name="T13" fmla="*/ 4 h 4"/>
                <a:gd name="T14" fmla="*/ 2 w 101"/>
                <a:gd name="T15" fmla="*/ 4 h 4"/>
                <a:gd name="T16" fmla="*/ 2 w 10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9" y="0"/>
                  </a:cubicBezTo>
                  <a:cubicBezTo>
                    <a:pt x="100" y="0"/>
                    <a:pt x="100" y="1"/>
                    <a:pt x="101" y="2"/>
                  </a:cubicBezTo>
                  <a:cubicBezTo>
                    <a:pt x="101" y="3"/>
                    <a:pt x="100" y="4"/>
                    <a:pt x="9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sp>
        <p:nvSpPr>
          <p:cNvPr id="246" name="Freeform 86"/>
          <p:cNvSpPr/>
          <p:nvPr/>
        </p:nvSpPr>
        <p:spPr bwMode="auto">
          <a:xfrm>
            <a:off x="8126649" y="5026303"/>
            <a:ext cx="867165" cy="23619"/>
          </a:xfrm>
          <a:custGeom>
            <a:avLst/>
            <a:gdLst>
              <a:gd name="T0" fmla="*/ 146 w 148"/>
              <a:gd name="T1" fmla="*/ 4 h 4"/>
              <a:gd name="T2" fmla="*/ 2 w 148"/>
              <a:gd name="T3" fmla="*/ 4 h 4"/>
              <a:gd name="T4" fmla="*/ 0 w 148"/>
              <a:gd name="T5" fmla="*/ 2 h 4"/>
              <a:gd name="T6" fmla="*/ 2 w 148"/>
              <a:gd name="T7" fmla="*/ 0 h 4"/>
              <a:gd name="T8" fmla="*/ 146 w 148"/>
              <a:gd name="T9" fmla="*/ 0 h 4"/>
              <a:gd name="T10" fmla="*/ 148 w 148"/>
              <a:gd name="T11" fmla="*/ 2 h 4"/>
              <a:gd name="T12" fmla="*/ 146 w 14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4">
                <a:moveTo>
                  <a:pt x="14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7" y="0"/>
                  <a:pt x="148" y="1"/>
                  <a:pt x="148" y="2"/>
                </a:cubicBezTo>
                <a:cubicBezTo>
                  <a:pt x="148" y="3"/>
                  <a:pt x="147" y="4"/>
                  <a:pt x="14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/>
              <a:ea typeface="汉仪大宋简"/>
              <a:sym typeface="Arial" panose="020B0604020202090204"/>
            </a:endParaRPr>
          </a:p>
        </p:txBody>
      </p:sp>
      <p:grpSp>
        <p:nvGrpSpPr>
          <p:cNvPr id="247" name="组合 246"/>
          <p:cNvGrpSpPr/>
          <p:nvPr/>
        </p:nvGrpSpPr>
        <p:grpSpPr>
          <a:xfrm>
            <a:off x="7440885" y="3413402"/>
            <a:ext cx="573302" cy="804741"/>
            <a:chOff x="3770313" y="3261995"/>
            <a:chExt cx="601662" cy="844550"/>
          </a:xfrm>
        </p:grpSpPr>
        <p:sp>
          <p:nvSpPr>
            <p:cNvPr id="248" name="Freeform 113"/>
            <p:cNvSpPr/>
            <p:nvPr/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49" name="Freeform 114"/>
            <p:cNvSpPr/>
            <p:nvPr/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50" name="Freeform 115"/>
            <p:cNvSpPr>
              <a:spLocks noEditPoints="1"/>
            </p:cNvSpPr>
            <p:nvPr/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51" name="Rectangle 116"/>
            <p:cNvSpPr>
              <a:spLocks noChangeArrowheads="1"/>
            </p:cNvSpPr>
            <p:nvPr/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52" name="Rectangle 117"/>
            <p:cNvSpPr>
              <a:spLocks noChangeArrowheads="1"/>
            </p:cNvSpPr>
            <p:nvPr/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53" name="Freeform 118"/>
            <p:cNvSpPr/>
            <p:nvPr/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sp>
        <p:nvSpPr>
          <p:cNvPr id="254" name="Freeform 122"/>
          <p:cNvSpPr/>
          <p:nvPr/>
        </p:nvSpPr>
        <p:spPr bwMode="auto">
          <a:xfrm>
            <a:off x="8173887" y="2826337"/>
            <a:ext cx="3311758" cy="1678656"/>
          </a:xfrm>
          <a:custGeom>
            <a:avLst/>
            <a:gdLst>
              <a:gd name="T0" fmla="*/ 565 w 565"/>
              <a:gd name="T1" fmla="*/ 9 h 286"/>
              <a:gd name="T2" fmla="*/ 557 w 565"/>
              <a:gd name="T3" fmla="*/ 0 h 286"/>
              <a:gd name="T4" fmla="*/ 9 w 565"/>
              <a:gd name="T5" fmla="*/ 0 h 286"/>
              <a:gd name="T6" fmla="*/ 0 w 565"/>
              <a:gd name="T7" fmla="*/ 9 h 286"/>
              <a:gd name="T8" fmla="*/ 0 w 565"/>
              <a:gd name="T9" fmla="*/ 278 h 286"/>
              <a:gd name="T10" fmla="*/ 9 w 565"/>
              <a:gd name="T11" fmla="*/ 286 h 286"/>
              <a:gd name="T12" fmla="*/ 557 w 565"/>
              <a:gd name="T13" fmla="*/ 286 h 286"/>
              <a:gd name="T14" fmla="*/ 565 w 565"/>
              <a:gd name="T15" fmla="*/ 278 h 286"/>
              <a:gd name="T16" fmla="*/ 565 w 565"/>
              <a:gd name="T17" fmla="*/ 9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5" h="286">
                <a:moveTo>
                  <a:pt x="565" y="9"/>
                </a:moveTo>
                <a:cubicBezTo>
                  <a:pt x="565" y="4"/>
                  <a:pt x="561" y="0"/>
                  <a:pt x="557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83"/>
                  <a:pt x="4" y="286"/>
                  <a:pt x="9" y="286"/>
                </a:cubicBezTo>
                <a:cubicBezTo>
                  <a:pt x="557" y="286"/>
                  <a:pt x="557" y="286"/>
                  <a:pt x="557" y="286"/>
                </a:cubicBezTo>
                <a:cubicBezTo>
                  <a:pt x="561" y="286"/>
                  <a:pt x="565" y="283"/>
                  <a:pt x="565" y="278"/>
                </a:cubicBezTo>
                <a:lnTo>
                  <a:pt x="565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/>
              <a:ea typeface="汉仪大宋简"/>
              <a:sym typeface="Arial" panose="020B0604020202090204"/>
            </a:endParaRPr>
          </a:p>
        </p:txBody>
      </p:sp>
      <p:grpSp>
        <p:nvGrpSpPr>
          <p:cNvPr id="255" name="组合 254"/>
          <p:cNvGrpSpPr/>
          <p:nvPr/>
        </p:nvGrpSpPr>
        <p:grpSpPr>
          <a:xfrm>
            <a:off x="8162077" y="2814526"/>
            <a:ext cx="3335378" cy="2358554"/>
            <a:chOff x="4410075" y="3001645"/>
            <a:chExt cx="3138487" cy="2219326"/>
          </a:xfrm>
        </p:grpSpPr>
        <p:sp>
          <p:nvSpPr>
            <p:cNvPr id="256" name="Freeform 121"/>
            <p:cNvSpPr>
              <a:spLocks noEditPoints="1"/>
            </p:cNvSpPr>
            <p:nvPr/>
          </p:nvSpPr>
          <p:spPr bwMode="auto">
            <a:xfrm>
              <a:off x="5330825" y="4558983"/>
              <a:ext cx="1296987" cy="661988"/>
            </a:xfrm>
            <a:custGeom>
              <a:avLst/>
              <a:gdLst>
                <a:gd name="T0" fmla="*/ 817 w 817"/>
                <a:gd name="T1" fmla="*/ 417 h 417"/>
                <a:gd name="T2" fmla="*/ 0 w 817"/>
                <a:gd name="T3" fmla="*/ 417 h 417"/>
                <a:gd name="T4" fmla="*/ 108 w 817"/>
                <a:gd name="T5" fmla="*/ 0 h 417"/>
                <a:gd name="T6" fmla="*/ 716 w 817"/>
                <a:gd name="T7" fmla="*/ 0 h 417"/>
                <a:gd name="T8" fmla="*/ 817 w 817"/>
                <a:gd name="T9" fmla="*/ 417 h 417"/>
                <a:gd name="T10" fmla="*/ 18 w 817"/>
                <a:gd name="T11" fmla="*/ 403 h 417"/>
                <a:gd name="T12" fmla="*/ 799 w 817"/>
                <a:gd name="T13" fmla="*/ 403 h 417"/>
                <a:gd name="T14" fmla="*/ 705 w 817"/>
                <a:gd name="T15" fmla="*/ 14 h 417"/>
                <a:gd name="T16" fmla="*/ 118 w 817"/>
                <a:gd name="T17" fmla="*/ 14 h 417"/>
                <a:gd name="T18" fmla="*/ 18 w 817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417">
                  <a:moveTo>
                    <a:pt x="817" y="417"/>
                  </a:moveTo>
                  <a:lnTo>
                    <a:pt x="0" y="417"/>
                  </a:lnTo>
                  <a:lnTo>
                    <a:pt x="108" y="0"/>
                  </a:lnTo>
                  <a:lnTo>
                    <a:pt x="716" y="0"/>
                  </a:lnTo>
                  <a:lnTo>
                    <a:pt x="817" y="417"/>
                  </a:lnTo>
                  <a:close/>
                  <a:moveTo>
                    <a:pt x="18" y="403"/>
                  </a:moveTo>
                  <a:lnTo>
                    <a:pt x="799" y="403"/>
                  </a:lnTo>
                  <a:lnTo>
                    <a:pt x="705" y="14"/>
                  </a:lnTo>
                  <a:lnTo>
                    <a:pt x="118" y="14"/>
                  </a:lnTo>
                  <a:lnTo>
                    <a:pt x="18" y="40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57" name="Freeform 123"/>
            <p:cNvSpPr>
              <a:spLocks noEditPoints="1"/>
            </p:cNvSpPr>
            <p:nvPr/>
          </p:nvSpPr>
          <p:spPr bwMode="auto">
            <a:xfrm>
              <a:off x="4410075" y="3001645"/>
              <a:ext cx="3138487" cy="1601788"/>
            </a:xfrm>
            <a:custGeom>
              <a:avLst/>
              <a:gdLst>
                <a:gd name="T0" fmla="*/ 559 w 569"/>
                <a:gd name="T1" fmla="*/ 290 h 290"/>
                <a:gd name="T2" fmla="*/ 11 w 569"/>
                <a:gd name="T3" fmla="*/ 290 h 290"/>
                <a:gd name="T4" fmla="*/ 0 w 569"/>
                <a:gd name="T5" fmla="*/ 280 h 290"/>
                <a:gd name="T6" fmla="*/ 0 w 569"/>
                <a:gd name="T7" fmla="*/ 11 h 290"/>
                <a:gd name="T8" fmla="*/ 11 w 569"/>
                <a:gd name="T9" fmla="*/ 0 h 290"/>
                <a:gd name="T10" fmla="*/ 559 w 569"/>
                <a:gd name="T11" fmla="*/ 0 h 290"/>
                <a:gd name="T12" fmla="*/ 569 w 569"/>
                <a:gd name="T13" fmla="*/ 11 h 290"/>
                <a:gd name="T14" fmla="*/ 569 w 569"/>
                <a:gd name="T15" fmla="*/ 280 h 290"/>
                <a:gd name="T16" fmla="*/ 559 w 569"/>
                <a:gd name="T17" fmla="*/ 290 h 290"/>
                <a:gd name="T18" fmla="*/ 11 w 569"/>
                <a:gd name="T19" fmla="*/ 4 h 290"/>
                <a:gd name="T20" fmla="*/ 4 w 569"/>
                <a:gd name="T21" fmla="*/ 11 h 290"/>
                <a:gd name="T22" fmla="*/ 4 w 569"/>
                <a:gd name="T23" fmla="*/ 280 h 290"/>
                <a:gd name="T24" fmla="*/ 11 w 569"/>
                <a:gd name="T25" fmla="*/ 286 h 290"/>
                <a:gd name="T26" fmla="*/ 559 w 569"/>
                <a:gd name="T27" fmla="*/ 286 h 290"/>
                <a:gd name="T28" fmla="*/ 565 w 569"/>
                <a:gd name="T29" fmla="*/ 280 h 290"/>
                <a:gd name="T30" fmla="*/ 565 w 569"/>
                <a:gd name="T31" fmla="*/ 11 h 290"/>
                <a:gd name="T32" fmla="*/ 559 w 569"/>
                <a:gd name="T33" fmla="*/ 4 h 290"/>
                <a:gd name="T34" fmla="*/ 11 w 569"/>
                <a:gd name="T35" fmla="*/ 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9" h="290">
                  <a:moveTo>
                    <a:pt x="559" y="290"/>
                  </a:moveTo>
                  <a:cubicBezTo>
                    <a:pt x="11" y="290"/>
                    <a:pt x="11" y="290"/>
                    <a:pt x="11" y="290"/>
                  </a:cubicBezTo>
                  <a:cubicBezTo>
                    <a:pt x="5" y="290"/>
                    <a:pt x="0" y="286"/>
                    <a:pt x="0" y="28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64" y="0"/>
                    <a:pt x="569" y="5"/>
                    <a:pt x="569" y="11"/>
                  </a:cubicBezTo>
                  <a:cubicBezTo>
                    <a:pt x="569" y="280"/>
                    <a:pt x="569" y="280"/>
                    <a:pt x="569" y="280"/>
                  </a:cubicBezTo>
                  <a:cubicBezTo>
                    <a:pt x="569" y="286"/>
                    <a:pt x="564" y="290"/>
                    <a:pt x="559" y="290"/>
                  </a:cubicBezTo>
                  <a:close/>
                  <a:moveTo>
                    <a:pt x="11" y="4"/>
                  </a:moveTo>
                  <a:cubicBezTo>
                    <a:pt x="7" y="4"/>
                    <a:pt x="4" y="7"/>
                    <a:pt x="4" y="1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4" y="283"/>
                    <a:pt x="7" y="286"/>
                    <a:pt x="11" y="286"/>
                  </a:cubicBezTo>
                  <a:cubicBezTo>
                    <a:pt x="559" y="286"/>
                    <a:pt x="559" y="286"/>
                    <a:pt x="559" y="286"/>
                  </a:cubicBezTo>
                  <a:cubicBezTo>
                    <a:pt x="562" y="286"/>
                    <a:pt x="565" y="283"/>
                    <a:pt x="565" y="280"/>
                  </a:cubicBezTo>
                  <a:cubicBezTo>
                    <a:pt x="565" y="11"/>
                    <a:pt x="565" y="11"/>
                    <a:pt x="565" y="11"/>
                  </a:cubicBezTo>
                  <a:cubicBezTo>
                    <a:pt x="565" y="7"/>
                    <a:pt x="562" y="4"/>
                    <a:pt x="559" y="4"/>
                  </a:cubicBezTo>
                  <a:lnTo>
                    <a:pt x="11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58" name="Freeform 124"/>
            <p:cNvSpPr/>
            <p:nvPr/>
          </p:nvSpPr>
          <p:spPr bwMode="auto">
            <a:xfrm>
              <a:off x="4421188" y="4509770"/>
              <a:ext cx="3116262" cy="319088"/>
            </a:xfrm>
            <a:custGeom>
              <a:avLst/>
              <a:gdLst>
                <a:gd name="T0" fmla="*/ 565 w 565"/>
                <a:gd name="T1" fmla="*/ 0 h 58"/>
                <a:gd name="T2" fmla="*/ 565 w 565"/>
                <a:gd name="T3" fmla="*/ 35 h 58"/>
                <a:gd name="T4" fmla="*/ 543 w 565"/>
                <a:gd name="T5" fmla="*/ 58 h 58"/>
                <a:gd name="T6" fmla="*/ 23 w 565"/>
                <a:gd name="T7" fmla="*/ 58 h 58"/>
                <a:gd name="T8" fmla="*/ 0 w 565"/>
                <a:gd name="T9" fmla="*/ 35 h 58"/>
                <a:gd name="T10" fmla="*/ 0 w 565"/>
                <a:gd name="T11" fmla="*/ 0 h 58"/>
                <a:gd name="T12" fmla="*/ 565 w 56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8">
                  <a:moveTo>
                    <a:pt x="565" y="0"/>
                  </a:moveTo>
                  <a:cubicBezTo>
                    <a:pt x="565" y="35"/>
                    <a:pt x="565" y="35"/>
                    <a:pt x="565" y="35"/>
                  </a:cubicBezTo>
                  <a:cubicBezTo>
                    <a:pt x="565" y="48"/>
                    <a:pt x="555" y="58"/>
                    <a:pt x="54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0" y="58"/>
                    <a:pt x="0" y="48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59" name="Freeform 125"/>
            <p:cNvSpPr/>
            <p:nvPr/>
          </p:nvSpPr>
          <p:spPr bwMode="auto">
            <a:xfrm>
              <a:off x="4410075" y="4509770"/>
              <a:ext cx="3138487" cy="330200"/>
            </a:xfrm>
            <a:custGeom>
              <a:avLst/>
              <a:gdLst>
                <a:gd name="T0" fmla="*/ 545 w 569"/>
                <a:gd name="T1" fmla="*/ 60 h 60"/>
                <a:gd name="T2" fmla="*/ 25 w 569"/>
                <a:gd name="T3" fmla="*/ 60 h 60"/>
                <a:gd name="T4" fmla="*/ 0 w 569"/>
                <a:gd name="T5" fmla="*/ 35 h 60"/>
                <a:gd name="T6" fmla="*/ 0 w 569"/>
                <a:gd name="T7" fmla="*/ 0 h 60"/>
                <a:gd name="T8" fmla="*/ 4 w 569"/>
                <a:gd name="T9" fmla="*/ 0 h 60"/>
                <a:gd name="T10" fmla="*/ 4 w 569"/>
                <a:gd name="T11" fmla="*/ 35 h 60"/>
                <a:gd name="T12" fmla="*/ 25 w 569"/>
                <a:gd name="T13" fmla="*/ 56 h 60"/>
                <a:gd name="T14" fmla="*/ 545 w 569"/>
                <a:gd name="T15" fmla="*/ 56 h 60"/>
                <a:gd name="T16" fmla="*/ 565 w 569"/>
                <a:gd name="T17" fmla="*/ 35 h 60"/>
                <a:gd name="T18" fmla="*/ 565 w 569"/>
                <a:gd name="T19" fmla="*/ 0 h 60"/>
                <a:gd name="T20" fmla="*/ 569 w 569"/>
                <a:gd name="T21" fmla="*/ 0 h 60"/>
                <a:gd name="T22" fmla="*/ 569 w 569"/>
                <a:gd name="T23" fmla="*/ 35 h 60"/>
                <a:gd name="T24" fmla="*/ 545 w 569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60">
                  <a:moveTo>
                    <a:pt x="54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49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13" y="56"/>
                    <a:pt x="25" y="56"/>
                  </a:cubicBezTo>
                  <a:cubicBezTo>
                    <a:pt x="545" y="56"/>
                    <a:pt x="545" y="56"/>
                    <a:pt x="545" y="56"/>
                  </a:cubicBezTo>
                  <a:cubicBezTo>
                    <a:pt x="556" y="56"/>
                    <a:pt x="565" y="47"/>
                    <a:pt x="565" y="35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9" y="0"/>
                    <a:pt x="569" y="0"/>
                    <a:pt x="569" y="0"/>
                  </a:cubicBezTo>
                  <a:cubicBezTo>
                    <a:pt x="569" y="35"/>
                    <a:pt x="569" y="35"/>
                    <a:pt x="569" y="35"/>
                  </a:cubicBezTo>
                  <a:cubicBezTo>
                    <a:pt x="569" y="49"/>
                    <a:pt x="558" y="60"/>
                    <a:pt x="545" y="6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60" name="Freeform 127"/>
            <p:cNvSpPr>
              <a:spLocks noEditPoints="1"/>
            </p:cNvSpPr>
            <p:nvPr/>
          </p:nvSpPr>
          <p:spPr bwMode="auto">
            <a:xfrm>
              <a:off x="4492625" y="3112770"/>
              <a:ext cx="2962275" cy="1495425"/>
            </a:xfrm>
            <a:custGeom>
              <a:avLst/>
              <a:gdLst>
                <a:gd name="T0" fmla="*/ 1866 w 1866"/>
                <a:gd name="T1" fmla="*/ 942 h 942"/>
                <a:gd name="T2" fmla="*/ 0 w 1866"/>
                <a:gd name="T3" fmla="*/ 942 h 942"/>
                <a:gd name="T4" fmla="*/ 0 w 1866"/>
                <a:gd name="T5" fmla="*/ 0 h 942"/>
                <a:gd name="T6" fmla="*/ 1866 w 1866"/>
                <a:gd name="T7" fmla="*/ 0 h 942"/>
                <a:gd name="T8" fmla="*/ 1866 w 1866"/>
                <a:gd name="T9" fmla="*/ 942 h 942"/>
                <a:gd name="T10" fmla="*/ 14 w 1866"/>
                <a:gd name="T11" fmla="*/ 928 h 942"/>
                <a:gd name="T12" fmla="*/ 1852 w 1866"/>
                <a:gd name="T13" fmla="*/ 928 h 942"/>
                <a:gd name="T14" fmla="*/ 1852 w 1866"/>
                <a:gd name="T15" fmla="*/ 14 h 942"/>
                <a:gd name="T16" fmla="*/ 14 w 1866"/>
                <a:gd name="T17" fmla="*/ 14 h 942"/>
                <a:gd name="T18" fmla="*/ 14 w 1866"/>
                <a:gd name="T19" fmla="*/ 928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6" h="942">
                  <a:moveTo>
                    <a:pt x="1866" y="942"/>
                  </a:moveTo>
                  <a:lnTo>
                    <a:pt x="0" y="942"/>
                  </a:lnTo>
                  <a:lnTo>
                    <a:pt x="0" y="0"/>
                  </a:lnTo>
                  <a:lnTo>
                    <a:pt x="1866" y="0"/>
                  </a:lnTo>
                  <a:lnTo>
                    <a:pt x="1866" y="942"/>
                  </a:lnTo>
                  <a:close/>
                  <a:moveTo>
                    <a:pt x="14" y="928"/>
                  </a:moveTo>
                  <a:lnTo>
                    <a:pt x="1852" y="928"/>
                  </a:lnTo>
                  <a:lnTo>
                    <a:pt x="1852" y="14"/>
                  </a:lnTo>
                  <a:lnTo>
                    <a:pt x="14" y="14"/>
                  </a:lnTo>
                  <a:lnTo>
                    <a:pt x="14" y="92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61" name="Rectangle 128"/>
            <p:cNvSpPr>
              <a:spLocks noChangeArrowheads="1"/>
            </p:cNvSpPr>
            <p:nvPr/>
          </p:nvSpPr>
          <p:spPr bwMode="auto">
            <a:xfrm>
              <a:off x="4625975" y="3223895"/>
              <a:ext cx="434975" cy="127476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62" name="Rectangle 129"/>
            <p:cNvSpPr>
              <a:spLocks noChangeArrowheads="1"/>
            </p:cNvSpPr>
            <p:nvPr/>
          </p:nvSpPr>
          <p:spPr bwMode="auto">
            <a:xfrm>
              <a:off x="5127625" y="3223895"/>
              <a:ext cx="2200275" cy="4524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63" name="Rectangle 130"/>
            <p:cNvSpPr>
              <a:spLocks noChangeArrowheads="1"/>
            </p:cNvSpPr>
            <p:nvPr/>
          </p:nvSpPr>
          <p:spPr bwMode="auto">
            <a:xfrm>
              <a:off x="5127625" y="3730308"/>
              <a:ext cx="693737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64" name="Rectangle 131"/>
            <p:cNvSpPr>
              <a:spLocks noChangeArrowheads="1"/>
            </p:cNvSpPr>
            <p:nvPr/>
          </p:nvSpPr>
          <p:spPr bwMode="auto">
            <a:xfrm>
              <a:off x="5876925" y="3730308"/>
              <a:ext cx="700087" cy="768350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65" name="Rectangle 132"/>
            <p:cNvSpPr>
              <a:spLocks noChangeArrowheads="1"/>
            </p:cNvSpPr>
            <p:nvPr/>
          </p:nvSpPr>
          <p:spPr bwMode="auto">
            <a:xfrm>
              <a:off x="6632575" y="3730308"/>
              <a:ext cx="695325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7540458" y="5193503"/>
            <a:ext cx="340792" cy="158587"/>
            <a:chOff x="6116417" y="2657639"/>
            <a:chExt cx="340792" cy="158587"/>
          </a:xfrm>
        </p:grpSpPr>
        <p:sp>
          <p:nvSpPr>
            <p:cNvPr id="267" name="Freeform 133"/>
            <p:cNvSpPr/>
            <p:nvPr/>
          </p:nvSpPr>
          <p:spPr bwMode="auto">
            <a:xfrm>
              <a:off x="6116417" y="2657639"/>
              <a:ext cx="118096" cy="158587"/>
            </a:xfrm>
            <a:custGeom>
              <a:avLst/>
              <a:gdLst>
                <a:gd name="T0" fmla="*/ 19 w 20"/>
                <a:gd name="T1" fmla="*/ 25 h 27"/>
                <a:gd name="T2" fmla="*/ 13 w 20"/>
                <a:gd name="T3" fmla="*/ 27 h 27"/>
                <a:gd name="T4" fmla="*/ 0 w 20"/>
                <a:gd name="T5" fmla="*/ 14 h 27"/>
                <a:gd name="T6" fmla="*/ 13 w 20"/>
                <a:gd name="T7" fmla="*/ 0 h 27"/>
                <a:gd name="T8" fmla="*/ 20 w 20"/>
                <a:gd name="T9" fmla="*/ 1 h 27"/>
                <a:gd name="T10" fmla="*/ 18 w 20"/>
                <a:gd name="T11" fmla="*/ 5 h 27"/>
                <a:gd name="T12" fmla="*/ 14 w 20"/>
                <a:gd name="T13" fmla="*/ 4 h 27"/>
                <a:gd name="T14" fmla="*/ 5 w 20"/>
                <a:gd name="T15" fmla="*/ 13 h 27"/>
                <a:gd name="T16" fmla="*/ 13 w 20"/>
                <a:gd name="T17" fmla="*/ 23 h 27"/>
                <a:gd name="T18" fmla="*/ 19 w 20"/>
                <a:gd name="T19" fmla="*/ 22 h 27"/>
                <a:gd name="T20" fmla="*/ 19 w 20"/>
                <a:gd name="T2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7">
                  <a:moveTo>
                    <a:pt x="19" y="25"/>
                  </a:moveTo>
                  <a:cubicBezTo>
                    <a:pt x="18" y="26"/>
                    <a:pt x="16" y="27"/>
                    <a:pt x="13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6" y="0"/>
                    <a:pt x="19" y="1"/>
                    <a:pt x="20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6" y="4"/>
                    <a:pt x="14" y="4"/>
                  </a:cubicBezTo>
                  <a:cubicBezTo>
                    <a:pt x="8" y="4"/>
                    <a:pt x="5" y="7"/>
                    <a:pt x="5" y="13"/>
                  </a:cubicBezTo>
                  <a:cubicBezTo>
                    <a:pt x="5" y="19"/>
                    <a:pt x="8" y="23"/>
                    <a:pt x="13" y="23"/>
                  </a:cubicBezTo>
                  <a:cubicBezTo>
                    <a:pt x="15" y="23"/>
                    <a:pt x="17" y="22"/>
                    <a:pt x="19" y="22"/>
                  </a:cubicBezTo>
                  <a:lnTo>
                    <a:pt x="19" y="2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68" name="Freeform 134"/>
            <p:cNvSpPr/>
            <p:nvPr/>
          </p:nvSpPr>
          <p:spPr bwMode="auto">
            <a:xfrm>
              <a:off x="6246324" y="2657639"/>
              <a:ext cx="99538" cy="158587"/>
            </a:xfrm>
            <a:custGeom>
              <a:avLst/>
              <a:gdLst>
                <a:gd name="T0" fmla="*/ 1 w 17"/>
                <a:gd name="T1" fmla="*/ 21 h 27"/>
                <a:gd name="T2" fmla="*/ 7 w 17"/>
                <a:gd name="T3" fmla="*/ 23 h 27"/>
                <a:gd name="T4" fmla="*/ 12 w 17"/>
                <a:gd name="T5" fmla="*/ 19 h 27"/>
                <a:gd name="T6" fmla="*/ 7 w 17"/>
                <a:gd name="T7" fmla="*/ 15 h 27"/>
                <a:gd name="T8" fmla="*/ 1 w 17"/>
                <a:gd name="T9" fmla="*/ 8 h 27"/>
                <a:gd name="T10" fmla="*/ 10 w 17"/>
                <a:gd name="T11" fmla="*/ 0 h 27"/>
                <a:gd name="T12" fmla="*/ 16 w 17"/>
                <a:gd name="T13" fmla="*/ 2 h 27"/>
                <a:gd name="T14" fmla="*/ 15 w 17"/>
                <a:gd name="T15" fmla="*/ 5 h 27"/>
                <a:gd name="T16" fmla="*/ 9 w 17"/>
                <a:gd name="T17" fmla="*/ 4 h 27"/>
                <a:gd name="T18" fmla="*/ 5 w 17"/>
                <a:gd name="T19" fmla="*/ 7 h 27"/>
                <a:gd name="T20" fmla="*/ 10 w 17"/>
                <a:gd name="T21" fmla="*/ 11 h 27"/>
                <a:gd name="T22" fmla="*/ 17 w 17"/>
                <a:gd name="T23" fmla="*/ 19 h 27"/>
                <a:gd name="T24" fmla="*/ 7 w 17"/>
                <a:gd name="T25" fmla="*/ 27 h 27"/>
                <a:gd name="T26" fmla="*/ 0 w 17"/>
                <a:gd name="T27" fmla="*/ 25 h 27"/>
                <a:gd name="T28" fmla="*/ 1 w 17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7">
                  <a:moveTo>
                    <a:pt x="1" y="21"/>
                  </a:moveTo>
                  <a:cubicBezTo>
                    <a:pt x="3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1" y="16"/>
                    <a:pt x="7" y="15"/>
                  </a:cubicBezTo>
                  <a:cubicBezTo>
                    <a:pt x="3" y="13"/>
                    <a:pt x="1" y="11"/>
                    <a:pt x="1" y="8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2" y="0"/>
                    <a:pt x="14" y="1"/>
                    <a:pt x="16" y="2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2" y="4"/>
                    <a:pt x="9" y="4"/>
                  </a:cubicBezTo>
                  <a:cubicBezTo>
                    <a:pt x="7" y="4"/>
                    <a:pt x="5" y="6"/>
                    <a:pt x="5" y="7"/>
                  </a:cubicBezTo>
                  <a:cubicBezTo>
                    <a:pt x="5" y="9"/>
                    <a:pt x="7" y="10"/>
                    <a:pt x="10" y="11"/>
                  </a:cubicBezTo>
                  <a:cubicBezTo>
                    <a:pt x="15" y="13"/>
                    <a:pt x="17" y="15"/>
                    <a:pt x="17" y="19"/>
                  </a:cubicBezTo>
                  <a:cubicBezTo>
                    <a:pt x="17" y="23"/>
                    <a:pt x="14" y="27"/>
                    <a:pt x="7" y="27"/>
                  </a:cubicBezTo>
                  <a:cubicBezTo>
                    <a:pt x="4" y="27"/>
                    <a:pt x="2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69" name="Freeform 135"/>
            <p:cNvSpPr/>
            <p:nvPr/>
          </p:nvSpPr>
          <p:spPr bwMode="auto">
            <a:xfrm>
              <a:off x="6362732" y="2657639"/>
              <a:ext cx="94477" cy="158587"/>
            </a:xfrm>
            <a:custGeom>
              <a:avLst/>
              <a:gdLst>
                <a:gd name="T0" fmla="*/ 1 w 16"/>
                <a:gd name="T1" fmla="*/ 21 h 27"/>
                <a:gd name="T2" fmla="*/ 7 w 16"/>
                <a:gd name="T3" fmla="*/ 23 h 27"/>
                <a:gd name="T4" fmla="*/ 12 w 16"/>
                <a:gd name="T5" fmla="*/ 19 h 27"/>
                <a:gd name="T6" fmla="*/ 7 w 16"/>
                <a:gd name="T7" fmla="*/ 15 h 27"/>
                <a:gd name="T8" fmla="*/ 0 w 16"/>
                <a:gd name="T9" fmla="*/ 8 h 27"/>
                <a:gd name="T10" fmla="*/ 9 w 16"/>
                <a:gd name="T11" fmla="*/ 0 h 27"/>
                <a:gd name="T12" fmla="*/ 15 w 16"/>
                <a:gd name="T13" fmla="*/ 2 h 27"/>
                <a:gd name="T14" fmla="*/ 14 w 16"/>
                <a:gd name="T15" fmla="*/ 5 h 27"/>
                <a:gd name="T16" fmla="*/ 9 w 16"/>
                <a:gd name="T17" fmla="*/ 4 h 27"/>
                <a:gd name="T18" fmla="*/ 5 w 16"/>
                <a:gd name="T19" fmla="*/ 7 h 27"/>
                <a:gd name="T20" fmla="*/ 10 w 16"/>
                <a:gd name="T21" fmla="*/ 11 h 27"/>
                <a:gd name="T22" fmla="*/ 16 w 16"/>
                <a:gd name="T23" fmla="*/ 19 h 27"/>
                <a:gd name="T24" fmla="*/ 7 w 16"/>
                <a:gd name="T25" fmla="*/ 27 h 27"/>
                <a:gd name="T26" fmla="*/ 0 w 16"/>
                <a:gd name="T27" fmla="*/ 25 h 27"/>
                <a:gd name="T28" fmla="*/ 1 w 16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7">
                  <a:moveTo>
                    <a:pt x="1" y="21"/>
                  </a:moveTo>
                  <a:cubicBezTo>
                    <a:pt x="2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0" y="16"/>
                    <a:pt x="7" y="15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1" y="4"/>
                    <a:pt x="9" y="4"/>
                  </a:cubicBezTo>
                  <a:cubicBezTo>
                    <a:pt x="6" y="4"/>
                    <a:pt x="5" y="6"/>
                    <a:pt x="5" y="7"/>
                  </a:cubicBezTo>
                  <a:cubicBezTo>
                    <a:pt x="5" y="9"/>
                    <a:pt x="6" y="10"/>
                    <a:pt x="10" y="11"/>
                  </a:cubicBezTo>
                  <a:cubicBezTo>
                    <a:pt x="14" y="13"/>
                    <a:pt x="16" y="15"/>
                    <a:pt x="16" y="19"/>
                  </a:cubicBezTo>
                  <a:cubicBezTo>
                    <a:pt x="16" y="23"/>
                    <a:pt x="13" y="27"/>
                    <a:pt x="7" y="27"/>
                  </a:cubicBezTo>
                  <a:cubicBezTo>
                    <a:pt x="4" y="27"/>
                    <a:pt x="1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270" name="组合 269"/>
          <p:cNvGrpSpPr/>
          <p:nvPr/>
        </p:nvGrpSpPr>
        <p:grpSpPr>
          <a:xfrm>
            <a:off x="11201157" y="2253954"/>
            <a:ext cx="411649" cy="111348"/>
            <a:chOff x="8021638" y="3681095"/>
            <a:chExt cx="387349" cy="104775"/>
          </a:xfrm>
        </p:grpSpPr>
        <p:sp>
          <p:nvSpPr>
            <p:cNvPr id="271" name="Freeform 139"/>
            <p:cNvSpPr/>
            <p:nvPr/>
          </p:nvSpPr>
          <p:spPr bwMode="auto">
            <a:xfrm>
              <a:off x="8021638" y="3681095"/>
              <a:ext cx="84137" cy="104775"/>
            </a:xfrm>
            <a:custGeom>
              <a:avLst/>
              <a:gdLst>
                <a:gd name="T0" fmla="*/ 11 w 53"/>
                <a:gd name="T1" fmla="*/ 0 h 66"/>
                <a:gd name="T2" fmla="*/ 11 w 53"/>
                <a:gd name="T3" fmla="*/ 28 h 66"/>
                <a:gd name="T4" fmla="*/ 39 w 53"/>
                <a:gd name="T5" fmla="*/ 28 h 66"/>
                <a:gd name="T6" fmla="*/ 39 w 53"/>
                <a:gd name="T7" fmla="*/ 0 h 66"/>
                <a:gd name="T8" fmla="*/ 53 w 53"/>
                <a:gd name="T9" fmla="*/ 0 h 66"/>
                <a:gd name="T10" fmla="*/ 53 w 53"/>
                <a:gd name="T11" fmla="*/ 66 h 66"/>
                <a:gd name="T12" fmla="*/ 39 w 53"/>
                <a:gd name="T13" fmla="*/ 66 h 66"/>
                <a:gd name="T14" fmla="*/ 39 w 53"/>
                <a:gd name="T15" fmla="*/ 38 h 66"/>
                <a:gd name="T16" fmla="*/ 11 w 53"/>
                <a:gd name="T17" fmla="*/ 38 h 66"/>
                <a:gd name="T18" fmla="*/ 11 w 53"/>
                <a:gd name="T19" fmla="*/ 66 h 66"/>
                <a:gd name="T20" fmla="*/ 0 w 53"/>
                <a:gd name="T21" fmla="*/ 66 h 66"/>
                <a:gd name="T22" fmla="*/ 0 w 53"/>
                <a:gd name="T23" fmla="*/ 0 h 66"/>
                <a:gd name="T24" fmla="*/ 11 w 53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6">
                  <a:moveTo>
                    <a:pt x="11" y="0"/>
                  </a:moveTo>
                  <a:lnTo>
                    <a:pt x="11" y="28"/>
                  </a:lnTo>
                  <a:lnTo>
                    <a:pt x="39" y="28"/>
                  </a:lnTo>
                  <a:lnTo>
                    <a:pt x="39" y="0"/>
                  </a:lnTo>
                  <a:lnTo>
                    <a:pt x="53" y="0"/>
                  </a:lnTo>
                  <a:lnTo>
                    <a:pt x="53" y="66"/>
                  </a:lnTo>
                  <a:lnTo>
                    <a:pt x="39" y="66"/>
                  </a:lnTo>
                  <a:lnTo>
                    <a:pt x="39" y="38"/>
                  </a:lnTo>
                  <a:lnTo>
                    <a:pt x="11" y="38"/>
                  </a:lnTo>
                  <a:lnTo>
                    <a:pt x="11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72" name="Freeform 140"/>
            <p:cNvSpPr/>
            <p:nvPr/>
          </p:nvSpPr>
          <p:spPr bwMode="auto">
            <a:xfrm>
              <a:off x="8116888" y="3681095"/>
              <a:ext cx="82550" cy="104775"/>
            </a:xfrm>
            <a:custGeom>
              <a:avLst/>
              <a:gdLst>
                <a:gd name="T0" fmla="*/ 20 w 52"/>
                <a:gd name="T1" fmla="*/ 11 h 66"/>
                <a:gd name="T2" fmla="*/ 0 w 52"/>
                <a:gd name="T3" fmla="*/ 11 h 66"/>
                <a:gd name="T4" fmla="*/ 0 w 52"/>
                <a:gd name="T5" fmla="*/ 0 h 66"/>
                <a:gd name="T6" fmla="*/ 52 w 52"/>
                <a:gd name="T7" fmla="*/ 0 h 66"/>
                <a:gd name="T8" fmla="*/ 52 w 52"/>
                <a:gd name="T9" fmla="*/ 11 h 66"/>
                <a:gd name="T10" fmla="*/ 34 w 52"/>
                <a:gd name="T11" fmla="*/ 11 h 66"/>
                <a:gd name="T12" fmla="*/ 34 w 52"/>
                <a:gd name="T13" fmla="*/ 66 h 66"/>
                <a:gd name="T14" fmla="*/ 20 w 52"/>
                <a:gd name="T15" fmla="*/ 66 h 66"/>
                <a:gd name="T16" fmla="*/ 20 w 52"/>
                <a:gd name="T17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6">
                  <a:moveTo>
                    <a:pt x="2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1"/>
                  </a:lnTo>
                  <a:lnTo>
                    <a:pt x="34" y="11"/>
                  </a:lnTo>
                  <a:lnTo>
                    <a:pt x="34" y="66"/>
                  </a:lnTo>
                  <a:lnTo>
                    <a:pt x="20" y="66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73" name="Freeform 141"/>
            <p:cNvSpPr/>
            <p:nvPr/>
          </p:nvSpPr>
          <p:spPr bwMode="auto">
            <a:xfrm>
              <a:off x="8210550" y="3681095"/>
              <a:ext cx="115887" cy="104775"/>
            </a:xfrm>
            <a:custGeom>
              <a:avLst/>
              <a:gdLst>
                <a:gd name="T0" fmla="*/ 17 w 21"/>
                <a:gd name="T1" fmla="*/ 11 h 19"/>
                <a:gd name="T2" fmla="*/ 17 w 21"/>
                <a:gd name="T3" fmla="*/ 3 h 19"/>
                <a:gd name="T4" fmla="*/ 17 w 21"/>
                <a:gd name="T5" fmla="*/ 3 h 19"/>
                <a:gd name="T6" fmla="*/ 15 w 21"/>
                <a:gd name="T7" fmla="*/ 11 h 19"/>
                <a:gd name="T8" fmla="*/ 12 w 21"/>
                <a:gd name="T9" fmla="*/ 19 h 19"/>
                <a:gd name="T10" fmla="*/ 9 w 21"/>
                <a:gd name="T11" fmla="*/ 19 h 19"/>
                <a:gd name="T12" fmla="*/ 6 w 21"/>
                <a:gd name="T13" fmla="*/ 11 h 19"/>
                <a:gd name="T14" fmla="*/ 4 w 21"/>
                <a:gd name="T15" fmla="*/ 3 h 19"/>
                <a:gd name="T16" fmla="*/ 4 w 21"/>
                <a:gd name="T17" fmla="*/ 3 h 19"/>
                <a:gd name="T18" fmla="*/ 4 w 21"/>
                <a:gd name="T19" fmla="*/ 11 h 19"/>
                <a:gd name="T20" fmla="*/ 3 w 21"/>
                <a:gd name="T21" fmla="*/ 19 h 19"/>
                <a:gd name="T22" fmla="*/ 0 w 21"/>
                <a:gd name="T23" fmla="*/ 19 h 19"/>
                <a:gd name="T24" fmla="*/ 1 w 21"/>
                <a:gd name="T25" fmla="*/ 0 h 19"/>
                <a:gd name="T26" fmla="*/ 6 w 21"/>
                <a:gd name="T27" fmla="*/ 0 h 19"/>
                <a:gd name="T28" fmla="*/ 9 w 21"/>
                <a:gd name="T29" fmla="*/ 8 h 19"/>
                <a:gd name="T30" fmla="*/ 10 w 21"/>
                <a:gd name="T31" fmla="*/ 14 h 19"/>
                <a:gd name="T32" fmla="*/ 11 w 21"/>
                <a:gd name="T33" fmla="*/ 14 h 19"/>
                <a:gd name="T34" fmla="*/ 13 w 21"/>
                <a:gd name="T35" fmla="*/ 8 h 19"/>
                <a:gd name="T36" fmla="*/ 15 w 21"/>
                <a:gd name="T37" fmla="*/ 0 h 19"/>
                <a:gd name="T38" fmla="*/ 20 w 21"/>
                <a:gd name="T39" fmla="*/ 0 h 19"/>
                <a:gd name="T40" fmla="*/ 21 w 21"/>
                <a:gd name="T41" fmla="*/ 19 h 19"/>
                <a:gd name="T42" fmla="*/ 18 w 21"/>
                <a:gd name="T43" fmla="*/ 19 h 19"/>
                <a:gd name="T44" fmla="*/ 17 w 21"/>
                <a:gd name="T45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19">
                  <a:moveTo>
                    <a:pt x="17" y="11"/>
                  </a:moveTo>
                  <a:cubicBezTo>
                    <a:pt x="17" y="9"/>
                    <a:pt x="17" y="6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5"/>
                    <a:pt x="15" y="8"/>
                    <a:pt x="15" y="1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8"/>
                    <a:pt x="5" y="5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6"/>
                    <a:pt x="4" y="9"/>
                    <a:pt x="4" y="1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0" y="12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2"/>
                    <a:pt x="12" y="10"/>
                    <a:pt x="13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7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74" name="Freeform 142"/>
            <p:cNvSpPr/>
            <p:nvPr/>
          </p:nvSpPr>
          <p:spPr bwMode="auto">
            <a:xfrm>
              <a:off x="8347075" y="3681095"/>
              <a:ext cx="61912" cy="104775"/>
            </a:xfrm>
            <a:custGeom>
              <a:avLst/>
              <a:gdLst>
                <a:gd name="T0" fmla="*/ 0 w 39"/>
                <a:gd name="T1" fmla="*/ 0 h 66"/>
                <a:gd name="T2" fmla="*/ 11 w 39"/>
                <a:gd name="T3" fmla="*/ 0 h 66"/>
                <a:gd name="T4" fmla="*/ 11 w 39"/>
                <a:gd name="T5" fmla="*/ 56 h 66"/>
                <a:gd name="T6" fmla="*/ 39 w 39"/>
                <a:gd name="T7" fmla="*/ 56 h 66"/>
                <a:gd name="T8" fmla="*/ 39 w 39"/>
                <a:gd name="T9" fmla="*/ 66 h 66"/>
                <a:gd name="T10" fmla="*/ 0 w 39"/>
                <a:gd name="T11" fmla="*/ 66 h 66"/>
                <a:gd name="T12" fmla="*/ 0 w 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6">
                  <a:moveTo>
                    <a:pt x="0" y="0"/>
                  </a:moveTo>
                  <a:lnTo>
                    <a:pt x="11" y="0"/>
                  </a:lnTo>
                  <a:lnTo>
                    <a:pt x="11" y="56"/>
                  </a:lnTo>
                  <a:lnTo>
                    <a:pt x="39" y="56"/>
                  </a:lnTo>
                  <a:lnTo>
                    <a:pt x="39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10950649" y="2455999"/>
            <a:ext cx="893203" cy="751402"/>
            <a:chOff x="6748463" y="2611120"/>
            <a:chExt cx="969962" cy="815975"/>
          </a:xfrm>
        </p:grpSpPr>
        <p:sp>
          <p:nvSpPr>
            <p:cNvPr id="276" name="Rectangle 143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793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77" name="Rectangle 144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17621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78" name="Freeform 145"/>
            <p:cNvSpPr>
              <a:spLocks noEditPoints="1"/>
            </p:cNvSpPr>
            <p:nvPr/>
          </p:nvSpPr>
          <p:spPr bwMode="auto">
            <a:xfrm>
              <a:off x="6748463" y="2611120"/>
              <a:ext cx="969962" cy="815975"/>
            </a:xfrm>
            <a:custGeom>
              <a:avLst/>
              <a:gdLst>
                <a:gd name="T0" fmla="*/ 611 w 611"/>
                <a:gd name="T1" fmla="*/ 514 h 514"/>
                <a:gd name="T2" fmla="*/ 0 w 611"/>
                <a:gd name="T3" fmla="*/ 514 h 514"/>
                <a:gd name="T4" fmla="*/ 0 w 611"/>
                <a:gd name="T5" fmla="*/ 0 h 514"/>
                <a:gd name="T6" fmla="*/ 611 w 611"/>
                <a:gd name="T7" fmla="*/ 0 h 514"/>
                <a:gd name="T8" fmla="*/ 611 w 611"/>
                <a:gd name="T9" fmla="*/ 514 h 514"/>
                <a:gd name="T10" fmla="*/ 14 w 611"/>
                <a:gd name="T11" fmla="*/ 500 h 514"/>
                <a:gd name="T12" fmla="*/ 597 w 611"/>
                <a:gd name="T13" fmla="*/ 500 h 514"/>
                <a:gd name="T14" fmla="*/ 597 w 611"/>
                <a:gd name="T15" fmla="*/ 13 h 514"/>
                <a:gd name="T16" fmla="*/ 14 w 611"/>
                <a:gd name="T17" fmla="*/ 13 h 514"/>
                <a:gd name="T18" fmla="*/ 14 w 611"/>
                <a:gd name="T19" fmla="*/ 50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514">
                  <a:moveTo>
                    <a:pt x="611" y="514"/>
                  </a:moveTo>
                  <a:lnTo>
                    <a:pt x="0" y="514"/>
                  </a:lnTo>
                  <a:lnTo>
                    <a:pt x="0" y="0"/>
                  </a:lnTo>
                  <a:lnTo>
                    <a:pt x="611" y="0"/>
                  </a:lnTo>
                  <a:lnTo>
                    <a:pt x="611" y="514"/>
                  </a:lnTo>
                  <a:close/>
                  <a:moveTo>
                    <a:pt x="14" y="500"/>
                  </a:moveTo>
                  <a:lnTo>
                    <a:pt x="597" y="500"/>
                  </a:lnTo>
                  <a:lnTo>
                    <a:pt x="597" y="13"/>
                  </a:lnTo>
                  <a:lnTo>
                    <a:pt x="14" y="13"/>
                  </a:lnTo>
                  <a:lnTo>
                    <a:pt x="14" y="50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79" name="Rectangle 146"/>
            <p:cNvSpPr>
              <a:spLocks noChangeArrowheads="1"/>
            </p:cNvSpPr>
            <p:nvPr/>
          </p:nvSpPr>
          <p:spPr bwMode="auto">
            <a:xfrm>
              <a:off x="6748463" y="2765108"/>
              <a:ext cx="9699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80" name="Oval 147"/>
            <p:cNvSpPr>
              <a:spLocks noChangeArrowheads="1"/>
            </p:cNvSpPr>
            <p:nvPr/>
          </p:nvSpPr>
          <p:spPr bwMode="auto">
            <a:xfrm>
              <a:off x="6837363" y="2682558"/>
              <a:ext cx="4286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81" name="Oval 148"/>
            <p:cNvSpPr>
              <a:spLocks noChangeArrowheads="1"/>
            </p:cNvSpPr>
            <p:nvPr/>
          </p:nvSpPr>
          <p:spPr bwMode="auto">
            <a:xfrm>
              <a:off x="6908800" y="2682558"/>
              <a:ext cx="44450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82" name="Oval 149"/>
            <p:cNvSpPr>
              <a:spLocks noChangeArrowheads="1"/>
            </p:cNvSpPr>
            <p:nvPr/>
          </p:nvSpPr>
          <p:spPr bwMode="auto">
            <a:xfrm>
              <a:off x="6980238" y="2682558"/>
              <a:ext cx="4921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83" name="Freeform 150"/>
            <p:cNvSpPr/>
            <p:nvPr/>
          </p:nvSpPr>
          <p:spPr bwMode="auto">
            <a:xfrm>
              <a:off x="6858000" y="2854008"/>
              <a:ext cx="138112" cy="26988"/>
            </a:xfrm>
            <a:custGeom>
              <a:avLst/>
              <a:gdLst>
                <a:gd name="T0" fmla="*/ 22 w 25"/>
                <a:gd name="T1" fmla="*/ 5 h 5"/>
                <a:gd name="T2" fmla="*/ 3 w 25"/>
                <a:gd name="T3" fmla="*/ 5 h 5"/>
                <a:gd name="T4" fmla="*/ 0 w 25"/>
                <a:gd name="T5" fmla="*/ 2 h 5"/>
                <a:gd name="T6" fmla="*/ 3 w 25"/>
                <a:gd name="T7" fmla="*/ 0 h 5"/>
                <a:gd name="T8" fmla="*/ 22 w 25"/>
                <a:gd name="T9" fmla="*/ 0 h 5"/>
                <a:gd name="T10" fmla="*/ 25 w 25"/>
                <a:gd name="T11" fmla="*/ 2 h 5"/>
                <a:gd name="T12" fmla="*/ 22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2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4"/>
                    <a:pt x="24" y="5"/>
                    <a:pt x="22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84" name="Freeform 151"/>
            <p:cNvSpPr/>
            <p:nvPr/>
          </p:nvSpPr>
          <p:spPr bwMode="auto">
            <a:xfrm>
              <a:off x="6864350" y="3134995"/>
              <a:ext cx="176212" cy="22225"/>
            </a:xfrm>
            <a:custGeom>
              <a:avLst/>
              <a:gdLst>
                <a:gd name="T0" fmla="*/ 30 w 32"/>
                <a:gd name="T1" fmla="*/ 4 h 4"/>
                <a:gd name="T2" fmla="*/ 3 w 32"/>
                <a:gd name="T3" fmla="*/ 4 h 4"/>
                <a:gd name="T4" fmla="*/ 0 w 32"/>
                <a:gd name="T5" fmla="*/ 2 h 4"/>
                <a:gd name="T6" fmla="*/ 3 w 32"/>
                <a:gd name="T7" fmla="*/ 0 h 4"/>
                <a:gd name="T8" fmla="*/ 30 w 32"/>
                <a:gd name="T9" fmla="*/ 0 h 4"/>
                <a:gd name="T10" fmla="*/ 32 w 32"/>
                <a:gd name="T11" fmla="*/ 2 h 4"/>
                <a:gd name="T12" fmla="*/ 30 w 3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4"/>
                    <a:pt x="3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85" name="Freeform 152"/>
            <p:cNvSpPr/>
            <p:nvPr/>
          </p:nvSpPr>
          <p:spPr bwMode="auto">
            <a:xfrm>
              <a:off x="6902450" y="2919095"/>
              <a:ext cx="204787" cy="22225"/>
            </a:xfrm>
            <a:custGeom>
              <a:avLst/>
              <a:gdLst>
                <a:gd name="T0" fmla="*/ 35 w 37"/>
                <a:gd name="T1" fmla="*/ 4 h 4"/>
                <a:gd name="T2" fmla="*/ 2 w 37"/>
                <a:gd name="T3" fmla="*/ 4 h 4"/>
                <a:gd name="T4" fmla="*/ 0 w 37"/>
                <a:gd name="T5" fmla="*/ 2 h 4"/>
                <a:gd name="T6" fmla="*/ 2 w 37"/>
                <a:gd name="T7" fmla="*/ 0 h 4"/>
                <a:gd name="T8" fmla="*/ 35 w 37"/>
                <a:gd name="T9" fmla="*/ 0 h 4"/>
                <a:gd name="T10" fmla="*/ 37 w 37"/>
                <a:gd name="T11" fmla="*/ 2 h 4"/>
                <a:gd name="T12" fmla="*/ 35 w 3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">
                  <a:moveTo>
                    <a:pt x="3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7" y="3"/>
                    <a:pt x="36" y="4"/>
                    <a:pt x="35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86" name="Freeform 153"/>
            <p:cNvSpPr/>
            <p:nvPr/>
          </p:nvSpPr>
          <p:spPr bwMode="auto">
            <a:xfrm>
              <a:off x="6908800" y="3201670"/>
              <a:ext cx="142875" cy="22225"/>
            </a:xfrm>
            <a:custGeom>
              <a:avLst/>
              <a:gdLst>
                <a:gd name="T0" fmla="*/ 24 w 26"/>
                <a:gd name="T1" fmla="*/ 4 h 4"/>
                <a:gd name="T2" fmla="*/ 2 w 26"/>
                <a:gd name="T3" fmla="*/ 4 h 4"/>
                <a:gd name="T4" fmla="*/ 0 w 26"/>
                <a:gd name="T5" fmla="*/ 2 h 4"/>
                <a:gd name="T6" fmla="*/ 2 w 26"/>
                <a:gd name="T7" fmla="*/ 0 h 4"/>
                <a:gd name="T8" fmla="*/ 24 w 26"/>
                <a:gd name="T9" fmla="*/ 0 h 4"/>
                <a:gd name="T10" fmla="*/ 26 w 26"/>
                <a:gd name="T11" fmla="*/ 2 h 4"/>
                <a:gd name="T12" fmla="*/ 24 w 2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">
                  <a:moveTo>
                    <a:pt x="2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87" name="Freeform 154"/>
            <p:cNvSpPr/>
            <p:nvPr/>
          </p:nvSpPr>
          <p:spPr bwMode="auto">
            <a:xfrm>
              <a:off x="6953250" y="3255645"/>
              <a:ext cx="192087" cy="22225"/>
            </a:xfrm>
            <a:custGeom>
              <a:avLst/>
              <a:gdLst>
                <a:gd name="T0" fmla="*/ 33 w 35"/>
                <a:gd name="T1" fmla="*/ 4 h 4"/>
                <a:gd name="T2" fmla="*/ 2 w 35"/>
                <a:gd name="T3" fmla="*/ 4 h 4"/>
                <a:gd name="T4" fmla="*/ 0 w 35"/>
                <a:gd name="T5" fmla="*/ 2 h 4"/>
                <a:gd name="T6" fmla="*/ 2 w 35"/>
                <a:gd name="T7" fmla="*/ 0 h 4"/>
                <a:gd name="T8" fmla="*/ 33 w 35"/>
                <a:gd name="T9" fmla="*/ 0 h 4"/>
                <a:gd name="T10" fmla="*/ 35 w 35"/>
                <a:gd name="T11" fmla="*/ 2 h 4"/>
                <a:gd name="T12" fmla="*/ 33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88" name="Freeform 155"/>
            <p:cNvSpPr/>
            <p:nvPr/>
          </p:nvSpPr>
          <p:spPr bwMode="auto">
            <a:xfrm>
              <a:off x="6931025" y="3311208"/>
              <a:ext cx="131762" cy="22225"/>
            </a:xfrm>
            <a:custGeom>
              <a:avLst/>
              <a:gdLst>
                <a:gd name="T0" fmla="*/ 21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1 w 24"/>
                <a:gd name="T9" fmla="*/ 0 h 4"/>
                <a:gd name="T10" fmla="*/ 24 w 24"/>
                <a:gd name="T11" fmla="*/ 2 h 4"/>
                <a:gd name="T12" fmla="*/ 21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89" name="Freeform 156"/>
            <p:cNvSpPr/>
            <p:nvPr/>
          </p:nvSpPr>
          <p:spPr bwMode="auto">
            <a:xfrm>
              <a:off x="7085013" y="3311208"/>
              <a:ext cx="165100" cy="22225"/>
            </a:xfrm>
            <a:custGeom>
              <a:avLst/>
              <a:gdLst>
                <a:gd name="T0" fmla="*/ 28 w 30"/>
                <a:gd name="T1" fmla="*/ 4 h 4"/>
                <a:gd name="T2" fmla="*/ 2 w 30"/>
                <a:gd name="T3" fmla="*/ 4 h 4"/>
                <a:gd name="T4" fmla="*/ 0 w 30"/>
                <a:gd name="T5" fmla="*/ 2 h 4"/>
                <a:gd name="T6" fmla="*/ 2 w 30"/>
                <a:gd name="T7" fmla="*/ 0 h 4"/>
                <a:gd name="T8" fmla="*/ 28 w 30"/>
                <a:gd name="T9" fmla="*/ 0 h 4"/>
                <a:gd name="T10" fmla="*/ 30 w 30"/>
                <a:gd name="T11" fmla="*/ 2 h 4"/>
                <a:gd name="T12" fmla="*/ 28 w 3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3"/>
                    <a:pt x="29" y="4"/>
                    <a:pt x="28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90" name="Freeform 157"/>
            <p:cNvSpPr/>
            <p:nvPr/>
          </p:nvSpPr>
          <p:spPr bwMode="auto">
            <a:xfrm>
              <a:off x="7283450" y="3311208"/>
              <a:ext cx="287337" cy="2222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91" name="Freeform 158"/>
            <p:cNvSpPr/>
            <p:nvPr/>
          </p:nvSpPr>
          <p:spPr bwMode="auto">
            <a:xfrm>
              <a:off x="7162800" y="3255645"/>
              <a:ext cx="285750" cy="2222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49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92" name="Freeform 159"/>
            <p:cNvSpPr/>
            <p:nvPr/>
          </p:nvSpPr>
          <p:spPr bwMode="auto">
            <a:xfrm>
              <a:off x="7234238" y="3201670"/>
              <a:ext cx="76200" cy="22225"/>
            </a:xfrm>
            <a:custGeom>
              <a:avLst/>
              <a:gdLst>
                <a:gd name="T0" fmla="*/ 11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1 w 14"/>
                <a:gd name="T9" fmla="*/ 0 h 4"/>
                <a:gd name="T10" fmla="*/ 14 w 14"/>
                <a:gd name="T11" fmla="*/ 2 h 4"/>
                <a:gd name="T12" fmla="*/ 11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93" name="Freeform 160"/>
            <p:cNvSpPr/>
            <p:nvPr/>
          </p:nvSpPr>
          <p:spPr bwMode="auto">
            <a:xfrm>
              <a:off x="7327900" y="3201670"/>
              <a:ext cx="254000" cy="22225"/>
            </a:xfrm>
            <a:custGeom>
              <a:avLst/>
              <a:gdLst>
                <a:gd name="T0" fmla="*/ 43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3 w 46"/>
                <a:gd name="T9" fmla="*/ 0 h 4"/>
                <a:gd name="T10" fmla="*/ 46 w 46"/>
                <a:gd name="T11" fmla="*/ 2 h 4"/>
                <a:gd name="T12" fmla="*/ 43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94" name="Freeform 161"/>
            <p:cNvSpPr/>
            <p:nvPr/>
          </p:nvSpPr>
          <p:spPr bwMode="auto">
            <a:xfrm>
              <a:off x="7067550" y="3201670"/>
              <a:ext cx="149225" cy="22225"/>
            </a:xfrm>
            <a:custGeom>
              <a:avLst/>
              <a:gdLst>
                <a:gd name="T0" fmla="*/ 25 w 27"/>
                <a:gd name="T1" fmla="*/ 4 h 4"/>
                <a:gd name="T2" fmla="*/ 2 w 27"/>
                <a:gd name="T3" fmla="*/ 4 h 4"/>
                <a:gd name="T4" fmla="*/ 0 w 27"/>
                <a:gd name="T5" fmla="*/ 2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2 h 4"/>
                <a:gd name="T12" fmla="*/ 25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95" name="Freeform 162"/>
            <p:cNvSpPr/>
            <p:nvPr/>
          </p:nvSpPr>
          <p:spPr bwMode="auto">
            <a:xfrm>
              <a:off x="6958013" y="2974658"/>
              <a:ext cx="104775" cy="22225"/>
            </a:xfrm>
            <a:custGeom>
              <a:avLst/>
              <a:gdLst>
                <a:gd name="T0" fmla="*/ 16 w 19"/>
                <a:gd name="T1" fmla="*/ 4 h 4"/>
                <a:gd name="T2" fmla="*/ 2 w 19"/>
                <a:gd name="T3" fmla="*/ 4 h 4"/>
                <a:gd name="T4" fmla="*/ 0 w 19"/>
                <a:gd name="T5" fmla="*/ 2 h 4"/>
                <a:gd name="T6" fmla="*/ 2 w 19"/>
                <a:gd name="T7" fmla="*/ 0 h 4"/>
                <a:gd name="T8" fmla="*/ 16 w 19"/>
                <a:gd name="T9" fmla="*/ 0 h 4"/>
                <a:gd name="T10" fmla="*/ 19 w 19"/>
                <a:gd name="T11" fmla="*/ 2 h 4"/>
                <a:gd name="T12" fmla="*/ 16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4"/>
                    <a:pt x="1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96" name="Freeform 163"/>
            <p:cNvSpPr/>
            <p:nvPr/>
          </p:nvSpPr>
          <p:spPr bwMode="auto">
            <a:xfrm>
              <a:off x="6902450" y="3030220"/>
              <a:ext cx="320675" cy="26988"/>
            </a:xfrm>
            <a:custGeom>
              <a:avLst/>
              <a:gdLst>
                <a:gd name="T0" fmla="*/ 55 w 58"/>
                <a:gd name="T1" fmla="*/ 5 h 5"/>
                <a:gd name="T2" fmla="*/ 2 w 58"/>
                <a:gd name="T3" fmla="*/ 5 h 5"/>
                <a:gd name="T4" fmla="*/ 0 w 58"/>
                <a:gd name="T5" fmla="*/ 3 h 5"/>
                <a:gd name="T6" fmla="*/ 2 w 58"/>
                <a:gd name="T7" fmla="*/ 0 h 5"/>
                <a:gd name="T8" fmla="*/ 55 w 58"/>
                <a:gd name="T9" fmla="*/ 0 h 5"/>
                <a:gd name="T10" fmla="*/ 58 w 58"/>
                <a:gd name="T11" fmla="*/ 3 h 5"/>
                <a:gd name="T12" fmla="*/ 55 w 5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">
                  <a:moveTo>
                    <a:pt x="5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4"/>
                    <a:pt x="57" y="5"/>
                    <a:pt x="55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97" name="Freeform 164"/>
            <p:cNvSpPr/>
            <p:nvPr/>
          </p:nvSpPr>
          <p:spPr bwMode="auto">
            <a:xfrm>
              <a:off x="7250113" y="3030220"/>
              <a:ext cx="227012" cy="26988"/>
            </a:xfrm>
            <a:custGeom>
              <a:avLst/>
              <a:gdLst>
                <a:gd name="T0" fmla="*/ 39 w 41"/>
                <a:gd name="T1" fmla="*/ 5 h 5"/>
                <a:gd name="T2" fmla="*/ 2 w 41"/>
                <a:gd name="T3" fmla="*/ 5 h 5"/>
                <a:gd name="T4" fmla="*/ 0 w 41"/>
                <a:gd name="T5" fmla="*/ 3 h 5"/>
                <a:gd name="T6" fmla="*/ 2 w 41"/>
                <a:gd name="T7" fmla="*/ 0 h 5"/>
                <a:gd name="T8" fmla="*/ 39 w 41"/>
                <a:gd name="T9" fmla="*/ 0 h 5"/>
                <a:gd name="T10" fmla="*/ 41 w 41"/>
                <a:gd name="T11" fmla="*/ 3 h 5"/>
                <a:gd name="T12" fmla="*/ 39 w 4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">
                  <a:moveTo>
                    <a:pt x="39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3"/>
                  </a:cubicBezTo>
                  <a:cubicBezTo>
                    <a:pt x="41" y="4"/>
                    <a:pt x="40" y="5"/>
                    <a:pt x="39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98" name="Freeform 165"/>
            <p:cNvSpPr/>
            <p:nvPr/>
          </p:nvSpPr>
          <p:spPr bwMode="auto">
            <a:xfrm>
              <a:off x="7354888" y="2974658"/>
              <a:ext cx="193675" cy="22225"/>
            </a:xfrm>
            <a:custGeom>
              <a:avLst/>
              <a:gdLst>
                <a:gd name="T0" fmla="*/ 32 w 35"/>
                <a:gd name="T1" fmla="*/ 4 h 4"/>
                <a:gd name="T2" fmla="*/ 3 w 35"/>
                <a:gd name="T3" fmla="*/ 4 h 4"/>
                <a:gd name="T4" fmla="*/ 0 w 35"/>
                <a:gd name="T5" fmla="*/ 2 h 4"/>
                <a:gd name="T6" fmla="*/ 3 w 35"/>
                <a:gd name="T7" fmla="*/ 0 h 4"/>
                <a:gd name="T8" fmla="*/ 32 w 35"/>
                <a:gd name="T9" fmla="*/ 0 h 4"/>
                <a:gd name="T10" fmla="*/ 35 w 35"/>
                <a:gd name="T11" fmla="*/ 2 h 4"/>
                <a:gd name="T12" fmla="*/ 32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2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299" name="Freeform 166"/>
            <p:cNvSpPr/>
            <p:nvPr/>
          </p:nvSpPr>
          <p:spPr bwMode="auto">
            <a:xfrm>
              <a:off x="7078663" y="2974658"/>
              <a:ext cx="254000" cy="22225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00" name="Freeform 167"/>
            <p:cNvSpPr/>
            <p:nvPr/>
          </p:nvSpPr>
          <p:spPr bwMode="auto">
            <a:xfrm>
              <a:off x="7239000" y="2919095"/>
              <a:ext cx="342900" cy="22225"/>
            </a:xfrm>
            <a:custGeom>
              <a:avLst/>
              <a:gdLst>
                <a:gd name="T0" fmla="*/ 60 w 62"/>
                <a:gd name="T1" fmla="*/ 4 h 4"/>
                <a:gd name="T2" fmla="*/ 2 w 62"/>
                <a:gd name="T3" fmla="*/ 4 h 4"/>
                <a:gd name="T4" fmla="*/ 0 w 62"/>
                <a:gd name="T5" fmla="*/ 2 h 4"/>
                <a:gd name="T6" fmla="*/ 2 w 62"/>
                <a:gd name="T7" fmla="*/ 0 h 4"/>
                <a:gd name="T8" fmla="*/ 60 w 62"/>
                <a:gd name="T9" fmla="*/ 0 h 4"/>
                <a:gd name="T10" fmla="*/ 62 w 62"/>
                <a:gd name="T11" fmla="*/ 2 h 4"/>
                <a:gd name="T12" fmla="*/ 60 w 6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">
                  <a:moveTo>
                    <a:pt x="6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2" y="1"/>
                    <a:pt x="62" y="2"/>
                  </a:cubicBezTo>
                  <a:cubicBezTo>
                    <a:pt x="62" y="3"/>
                    <a:pt x="61" y="4"/>
                    <a:pt x="6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01" name="Freeform 168"/>
            <p:cNvSpPr/>
            <p:nvPr/>
          </p:nvSpPr>
          <p:spPr bwMode="auto">
            <a:xfrm>
              <a:off x="7129463" y="2919095"/>
              <a:ext cx="93662" cy="22225"/>
            </a:xfrm>
            <a:custGeom>
              <a:avLst/>
              <a:gdLst>
                <a:gd name="T0" fmla="*/ 14 w 17"/>
                <a:gd name="T1" fmla="*/ 4 h 4"/>
                <a:gd name="T2" fmla="*/ 2 w 17"/>
                <a:gd name="T3" fmla="*/ 4 h 4"/>
                <a:gd name="T4" fmla="*/ 0 w 17"/>
                <a:gd name="T5" fmla="*/ 2 h 4"/>
                <a:gd name="T6" fmla="*/ 2 w 17"/>
                <a:gd name="T7" fmla="*/ 0 h 4"/>
                <a:gd name="T8" fmla="*/ 14 w 17"/>
                <a:gd name="T9" fmla="*/ 0 h 4"/>
                <a:gd name="T10" fmla="*/ 17 w 17"/>
                <a:gd name="T11" fmla="*/ 2 h 4"/>
                <a:gd name="T12" fmla="*/ 14 w 1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302" name="组合 301"/>
          <p:cNvGrpSpPr/>
          <p:nvPr/>
        </p:nvGrpSpPr>
        <p:grpSpPr>
          <a:xfrm>
            <a:off x="7594489" y="3207431"/>
            <a:ext cx="175457" cy="146777"/>
            <a:chOff x="3489325" y="3990658"/>
            <a:chExt cx="165100" cy="138113"/>
          </a:xfrm>
        </p:grpSpPr>
        <p:sp>
          <p:nvSpPr>
            <p:cNvPr id="303" name="Freeform 172"/>
            <p:cNvSpPr/>
            <p:nvPr/>
          </p:nvSpPr>
          <p:spPr bwMode="auto">
            <a:xfrm>
              <a:off x="3489325" y="3995420"/>
              <a:ext cx="60325" cy="133350"/>
            </a:xfrm>
            <a:custGeom>
              <a:avLst/>
              <a:gdLst>
                <a:gd name="T0" fmla="*/ 7 w 11"/>
                <a:gd name="T1" fmla="*/ 0 h 24"/>
                <a:gd name="T2" fmla="*/ 11 w 11"/>
                <a:gd name="T3" fmla="*/ 0 h 24"/>
                <a:gd name="T4" fmla="*/ 11 w 11"/>
                <a:gd name="T5" fmla="*/ 15 h 24"/>
                <a:gd name="T6" fmla="*/ 3 w 11"/>
                <a:gd name="T7" fmla="*/ 24 h 24"/>
                <a:gd name="T8" fmla="*/ 0 w 11"/>
                <a:gd name="T9" fmla="*/ 23 h 24"/>
                <a:gd name="T10" fmla="*/ 0 w 11"/>
                <a:gd name="T11" fmla="*/ 20 h 24"/>
                <a:gd name="T12" fmla="*/ 3 w 11"/>
                <a:gd name="T13" fmla="*/ 20 h 24"/>
                <a:gd name="T14" fmla="*/ 7 w 11"/>
                <a:gd name="T15" fmla="*/ 15 h 24"/>
                <a:gd name="T16" fmla="*/ 7 w 1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4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2"/>
                    <a:pt x="8" y="24"/>
                    <a:pt x="3" y="24"/>
                  </a:cubicBezTo>
                  <a:cubicBezTo>
                    <a:pt x="2" y="24"/>
                    <a:pt x="1" y="24"/>
                    <a:pt x="0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5" y="20"/>
                    <a:pt x="7" y="19"/>
                    <a:pt x="7" y="1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04" name="Freeform 173"/>
            <p:cNvSpPr/>
            <p:nvPr/>
          </p:nvSpPr>
          <p:spPr bwMode="auto">
            <a:xfrm>
              <a:off x="3571875" y="3990658"/>
              <a:ext cx="82550" cy="138113"/>
            </a:xfrm>
            <a:custGeom>
              <a:avLst/>
              <a:gdLst>
                <a:gd name="T0" fmla="*/ 1 w 15"/>
                <a:gd name="T1" fmla="*/ 20 h 25"/>
                <a:gd name="T2" fmla="*/ 7 w 15"/>
                <a:gd name="T3" fmla="*/ 21 h 25"/>
                <a:gd name="T4" fmla="*/ 11 w 15"/>
                <a:gd name="T5" fmla="*/ 18 h 25"/>
                <a:gd name="T6" fmla="*/ 7 w 15"/>
                <a:gd name="T7" fmla="*/ 14 h 25"/>
                <a:gd name="T8" fmla="*/ 0 w 15"/>
                <a:gd name="T9" fmla="*/ 7 h 25"/>
                <a:gd name="T10" fmla="*/ 9 w 15"/>
                <a:gd name="T11" fmla="*/ 0 h 25"/>
                <a:gd name="T12" fmla="*/ 14 w 15"/>
                <a:gd name="T13" fmla="*/ 2 h 25"/>
                <a:gd name="T14" fmla="*/ 13 w 15"/>
                <a:gd name="T15" fmla="*/ 5 h 25"/>
                <a:gd name="T16" fmla="*/ 9 w 15"/>
                <a:gd name="T17" fmla="*/ 4 h 25"/>
                <a:gd name="T18" fmla="*/ 5 w 15"/>
                <a:gd name="T19" fmla="*/ 7 h 25"/>
                <a:gd name="T20" fmla="*/ 9 w 15"/>
                <a:gd name="T21" fmla="*/ 11 h 25"/>
                <a:gd name="T22" fmla="*/ 15 w 15"/>
                <a:gd name="T23" fmla="*/ 18 h 25"/>
                <a:gd name="T24" fmla="*/ 6 w 15"/>
                <a:gd name="T25" fmla="*/ 25 h 25"/>
                <a:gd name="T26" fmla="*/ 0 w 15"/>
                <a:gd name="T27" fmla="*/ 23 h 25"/>
                <a:gd name="T28" fmla="*/ 1 w 15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" y="20"/>
                  </a:moveTo>
                  <a:cubicBezTo>
                    <a:pt x="2" y="21"/>
                    <a:pt x="4" y="21"/>
                    <a:pt x="7" y="21"/>
                  </a:cubicBezTo>
                  <a:cubicBezTo>
                    <a:pt x="9" y="21"/>
                    <a:pt x="11" y="20"/>
                    <a:pt x="11" y="18"/>
                  </a:cubicBezTo>
                  <a:cubicBezTo>
                    <a:pt x="11" y="16"/>
                    <a:pt x="10" y="15"/>
                    <a:pt x="7" y="14"/>
                  </a:cubicBezTo>
                  <a:cubicBezTo>
                    <a:pt x="3" y="13"/>
                    <a:pt x="0" y="11"/>
                    <a:pt x="0" y="7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6" y="4"/>
                    <a:pt x="5" y="5"/>
                    <a:pt x="5" y="7"/>
                  </a:cubicBezTo>
                  <a:cubicBezTo>
                    <a:pt x="5" y="9"/>
                    <a:pt x="6" y="10"/>
                    <a:pt x="9" y="11"/>
                  </a:cubicBezTo>
                  <a:cubicBezTo>
                    <a:pt x="13" y="12"/>
                    <a:pt x="15" y="14"/>
                    <a:pt x="15" y="18"/>
                  </a:cubicBezTo>
                  <a:cubicBezTo>
                    <a:pt x="15" y="22"/>
                    <a:pt x="12" y="25"/>
                    <a:pt x="6" y="25"/>
                  </a:cubicBezTo>
                  <a:cubicBezTo>
                    <a:pt x="4" y="25"/>
                    <a:pt x="1" y="24"/>
                    <a:pt x="0" y="23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9041052" y="2698118"/>
            <a:ext cx="1359795" cy="433583"/>
            <a:chOff x="5237163" y="2892108"/>
            <a:chExt cx="1279525" cy="407988"/>
          </a:xfrm>
        </p:grpSpPr>
        <p:sp>
          <p:nvSpPr>
            <p:cNvPr id="306" name="Freeform 188"/>
            <p:cNvSpPr/>
            <p:nvPr/>
          </p:nvSpPr>
          <p:spPr bwMode="auto">
            <a:xfrm>
              <a:off x="5248275" y="2903220"/>
              <a:ext cx="1257300" cy="385763"/>
            </a:xfrm>
            <a:custGeom>
              <a:avLst/>
              <a:gdLst>
                <a:gd name="T0" fmla="*/ 228 w 228"/>
                <a:gd name="T1" fmla="*/ 58 h 70"/>
                <a:gd name="T2" fmla="*/ 217 w 228"/>
                <a:gd name="T3" fmla="*/ 70 h 70"/>
                <a:gd name="T4" fmla="*/ 12 w 228"/>
                <a:gd name="T5" fmla="*/ 70 h 70"/>
                <a:gd name="T6" fmla="*/ 0 w 228"/>
                <a:gd name="T7" fmla="*/ 58 h 70"/>
                <a:gd name="T8" fmla="*/ 0 w 228"/>
                <a:gd name="T9" fmla="*/ 12 h 70"/>
                <a:gd name="T10" fmla="*/ 12 w 228"/>
                <a:gd name="T11" fmla="*/ 0 h 70"/>
                <a:gd name="T12" fmla="*/ 217 w 228"/>
                <a:gd name="T13" fmla="*/ 0 h 70"/>
                <a:gd name="T14" fmla="*/ 228 w 228"/>
                <a:gd name="T15" fmla="*/ 12 h 70"/>
                <a:gd name="T16" fmla="*/ 228 w 228"/>
                <a:gd name="T1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70">
                  <a:moveTo>
                    <a:pt x="228" y="58"/>
                  </a:moveTo>
                  <a:cubicBezTo>
                    <a:pt x="228" y="65"/>
                    <a:pt x="223" y="70"/>
                    <a:pt x="217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5"/>
                    <a:pt x="228" y="12"/>
                  </a:cubicBezTo>
                  <a:lnTo>
                    <a:pt x="22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07" name="Freeform 189"/>
            <p:cNvSpPr>
              <a:spLocks noEditPoints="1"/>
            </p:cNvSpPr>
            <p:nvPr/>
          </p:nvSpPr>
          <p:spPr bwMode="auto">
            <a:xfrm>
              <a:off x="5237163" y="2892108"/>
              <a:ext cx="1279525" cy="407988"/>
            </a:xfrm>
            <a:custGeom>
              <a:avLst/>
              <a:gdLst>
                <a:gd name="T0" fmla="*/ 219 w 232"/>
                <a:gd name="T1" fmla="*/ 74 h 74"/>
                <a:gd name="T2" fmla="*/ 14 w 232"/>
                <a:gd name="T3" fmla="*/ 74 h 74"/>
                <a:gd name="T4" fmla="*/ 0 w 232"/>
                <a:gd name="T5" fmla="*/ 60 h 74"/>
                <a:gd name="T6" fmla="*/ 0 w 232"/>
                <a:gd name="T7" fmla="*/ 14 h 74"/>
                <a:gd name="T8" fmla="*/ 14 w 232"/>
                <a:gd name="T9" fmla="*/ 0 h 74"/>
                <a:gd name="T10" fmla="*/ 219 w 232"/>
                <a:gd name="T11" fmla="*/ 0 h 74"/>
                <a:gd name="T12" fmla="*/ 232 w 232"/>
                <a:gd name="T13" fmla="*/ 14 h 74"/>
                <a:gd name="T14" fmla="*/ 232 w 232"/>
                <a:gd name="T15" fmla="*/ 60 h 74"/>
                <a:gd name="T16" fmla="*/ 219 w 232"/>
                <a:gd name="T17" fmla="*/ 74 h 74"/>
                <a:gd name="T18" fmla="*/ 14 w 232"/>
                <a:gd name="T19" fmla="*/ 4 h 74"/>
                <a:gd name="T20" fmla="*/ 4 w 232"/>
                <a:gd name="T21" fmla="*/ 14 h 74"/>
                <a:gd name="T22" fmla="*/ 4 w 232"/>
                <a:gd name="T23" fmla="*/ 60 h 74"/>
                <a:gd name="T24" fmla="*/ 14 w 232"/>
                <a:gd name="T25" fmla="*/ 70 h 74"/>
                <a:gd name="T26" fmla="*/ 219 w 232"/>
                <a:gd name="T27" fmla="*/ 70 h 74"/>
                <a:gd name="T28" fmla="*/ 229 w 232"/>
                <a:gd name="T29" fmla="*/ 60 h 74"/>
                <a:gd name="T30" fmla="*/ 229 w 232"/>
                <a:gd name="T31" fmla="*/ 14 h 74"/>
                <a:gd name="T32" fmla="*/ 219 w 232"/>
                <a:gd name="T33" fmla="*/ 4 h 74"/>
                <a:gd name="T34" fmla="*/ 14 w 232"/>
                <a:gd name="T35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74">
                  <a:moveTo>
                    <a:pt x="219" y="74"/>
                  </a:moveTo>
                  <a:cubicBezTo>
                    <a:pt x="14" y="74"/>
                    <a:pt x="14" y="74"/>
                    <a:pt x="14" y="74"/>
                  </a:cubicBezTo>
                  <a:cubicBezTo>
                    <a:pt x="6" y="74"/>
                    <a:pt x="0" y="68"/>
                    <a:pt x="0" y="6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6"/>
                    <a:pt x="232" y="14"/>
                  </a:cubicBezTo>
                  <a:cubicBezTo>
                    <a:pt x="232" y="60"/>
                    <a:pt x="232" y="60"/>
                    <a:pt x="232" y="60"/>
                  </a:cubicBezTo>
                  <a:cubicBezTo>
                    <a:pt x="232" y="68"/>
                    <a:pt x="226" y="74"/>
                    <a:pt x="219" y="74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6"/>
                    <a:pt x="8" y="70"/>
                    <a:pt x="14" y="70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24" y="70"/>
                    <a:pt x="229" y="66"/>
                    <a:pt x="229" y="60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29" y="8"/>
                    <a:pt x="224" y="4"/>
                    <a:pt x="219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08" name="Freeform 190"/>
            <p:cNvSpPr/>
            <p:nvPr/>
          </p:nvSpPr>
          <p:spPr bwMode="auto">
            <a:xfrm>
              <a:off x="5667375" y="2947670"/>
              <a:ext cx="369887" cy="15875"/>
            </a:xfrm>
            <a:custGeom>
              <a:avLst/>
              <a:gdLst>
                <a:gd name="T0" fmla="*/ 66 w 67"/>
                <a:gd name="T1" fmla="*/ 3 h 3"/>
                <a:gd name="T2" fmla="*/ 1 w 67"/>
                <a:gd name="T3" fmla="*/ 3 h 3"/>
                <a:gd name="T4" fmla="*/ 0 w 67"/>
                <a:gd name="T5" fmla="*/ 2 h 3"/>
                <a:gd name="T6" fmla="*/ 1 w 67"/>
                <a:gd name="T7" fmla="*/ 0 h 3"/>
                <a:gd name="T8" fmla="*/ 66 w 67"/>
                <a:gd name="T9" fmla="*/ 0 h 3"/>
                <a:gd name="T10" fmla="*/ 67 w 67"/>
                <a:gd name="T11" fmla="*/ 2 h 3"/>
                <a:gd name="T12" fmla="*/ 66 w 6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">
                  <a:moveTo>
                    <a:pt x="6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3"/>
                    <a:pt x="66" y="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09" name="Freeform 191"/>
            <p:cNvSpPr/>
            <p:nvPr/>
          </p:nvSpPr>
          <p:spPr bwMode="auto">
            <a:xfrm>
              <a:off x="5292725" y="2947670"/>
              <a:ext cx="307975" cy="209550"/>
            </a:xfrm>
            <a:custGeom>
              <a:avLst/>
              <a:gdLst>
                <a:gd name="T0" fmla="*/ 2 w 56"/>
                <a:gd name="T1" fmla="*/ 38 h 38"/>
                <a:gd name="T2" fmla="*/ 0 w 56"/>
                <a:gd name="T3" fmla="*/ 37 h 38"/>
                <a:gd name="T4" fmla="*/ 0 w 56"/>
                <a:gd name="T5" fmla="*/ 13 h 38"/>
                <a:gd name="T6" fmla="*/ 14 w 56"/>
                <a:gd name="T7" fmla="*/ 0 h 38"/>
                <a:gd name="T8" fmla="*/ 55 w 56"/>
                <a:gd name="T9" fmla="*/ 0 h 38"/>
                <a:gd name="T10" fmla="*/ 56 w 56"/>
                <a:gd name="T11" fmla="*/ 2 h 38"/>
                <a:gd name="T12" fmla="*/ 55 w 56"/>
                <a:gd name="T13" fmla="*/ 3 h 38"/>
                <a:gd name="T14" fmla="*/ 14 w 56"/>
                <a:gd name="T15" fmla="*/ 3 h 38"/>
                <a:gd name="T16" fmla="*/ 4 w 56"/>
                <a:gd name="T17" fmla="*/ 13 h 38"/>
                <a:gd name="T18" fmla="*/ 4 w 56"/>
                <a:gd name="T19" fmla="*/ 37 h 38"/>
                <a:gd name="T20" fmla="*/ 2 w 5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38">
                  <a:moveTo>
                    <a:pt x="2" y="38"/>
                  </a:moveTo>
                  <a:cubicBezTo>
                    <a:pt x="1" y="38"/>
                    <a:pt x="0" y="38"/>
                    <a:pt x="0" y="3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1"/>
                    <a:pt x="56" y="2"/>
                  </a:cubicBezTo>
                  <a:cubicBezTo>
                    <a:pt x="56" y="3"/>
                    <a:pt x="56" y="3"/>
                    <a:pt x="5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8" y="3"/>
                    <a:pt x="4" y="8"/>
                    <a:pt x="4" y="1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3" y="38"/>
                    <a:pt x="2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10" name="Freeform 192"/>
            <p:cNvSpPr/>
            <p:nvPr/>
          </p:nvSpPr>
          <p:spPr bwMode="auto">
            <a:xfrm>
              <a:off x="5711825" y="3057208"/>
              <a:ext cx="109537" cy="122238"/>
            </a:xfrm>
            <a:custGeom>
              <a:avLst/>
              <a:gdLst>
                <a:gd name="T0" fmla="*/ 0 w 69"/>
                <a:gd name="T1" fmla="*/ 32 h 77"/>
                <a:gd name="T2" fmla="*/ 69 w 69"/>
                <a:gd name="T3" fmla="*/ 0 h 77"/>
                <a:gd name="T4" fmla="*/ 69 w 69"/>
                <a:gd name="T5" fmla="*/ 11 h 77"/>
                <a:gd name="T6" fmla="*/ 14 w 69"/>
                <a:gd name="T7" fmla="*/ 38 h 77"/>
                <a:gd name="T8" fmla="*/ 14 w 69"/>
                <a:gd name="T9" fmla="*/ 38 h 77"/>
                <a:gd name="T10" fmla="*/ 69 w 69"/>
                <a:gd name="T11" fmla="*/ 63 h 77"/>
                <a:gd name="T12" fmla="*/ 69 w 69"/>
                <a:gd name="T13" fmla="*/ 77 h 77"/>
                <a:gd name="T14" fmla="*/ 0 w 69"/>
                <a:gd name="T15" fmla="*/ 42 h 77"/>
                <a:gd name="T16" fmla="*/ 0 w 69"/>
                <a:gd name="T17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0" y="32"/>
                  </a:moveTo>
                  <a:lnTo>
                    <a:pt x="69" y="0"/>
                  </a:lnTo>
                  <a:lnTo>
                    <a:pt x="69" y="11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69" y="63"/>
                  </a:lnTo>
                  <a:lnTo>
                    <a:pt x="69" y="77"/>
                  </a:lnTo>
                  <a:lnTo>
                    <a:pt x="0" y="4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11" name="Freeform 193"/>
            <p:cNvSpPr/>
            <p:nvPr/>
          </p:nvSpPr>
          <p:spPr bwMode="auto">
            <a:xfrm>
              <a:off x="5838825" y="3019108"/>
              <a:ext cx="76200" cy="171450"/>
            </a:xfrm>
            <a:custGeom>
              <a:avLst/>
              <a:gdLst>
                <a:gd name="T0" fmla="*/ 0 w 48"/>
                <a:gd name="T1" fmla="*/ 108 h 108"/>
                <a:gd name="T2" fmla="*/ 38 w 48"/>
                <a:gd name="T3" fmla="*/ 0 h 108"/>
                <a:gd name="T4" fmla="*/ 48 w 48"/>
                <a:gd name="T5" fmla="*/ 0 h 108"/>
                <a:gd name="T6" fmla="*/ 14 w 48"/>
                <a:gd name="T7" fmla="*/ 108 h 108"/>
                <a:gd name="T8" fmla="*/ 0 w 4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8">
                  <a:moveTo>
                    <a:pt x="0" y="108"/>
                  </a:moveTo>
                  <a:lnTo>
                    <a:pt x="38" y="0"/>
                  </a:lnTo>
                  <a:lnTo>
                    <a:pt x="48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12" name="Freeform 194"/>
            <p:cNvSpPr/>
            <p:nvPr/>
          </p:nvSpPr>
          <p:spPr bwMode="auto">
            <a:xfrm>
              <a:off x="5932488" y="3057208"/>
              <a:ext cx="109537" cy="122238"/>
            </a:xfrm>
            <a:custGeom>
              <a:avLst/>
              <a:gdLst>
                <a:gd name="T0" fmla="*/ 69 w 69"/>
                <a:gd name="T1" fmla="*/ 45 h 77"/>
                <a:gd name="T2" fmla="*/ 0 w 69"/>
                <a:gd name="T3" fmla="*/ 77 h 77"/>
                <a:gd name="T4" fmla="*/ 0 w 69"/>
                <a:gd name="T5" fmla="*/ 63 h 77"/>
                <a:gd name="T6" fmla="*/ 55 w 69"/>
                <a:gd name="T7" fmla="*/ 38 h 77"/>
                <a:gd name="T8" fmla="*/ 55 w 69"/>
                <a:gd name="T9" fmla="*/ 38 h 77"/>
                <a:gd name="T10" fmla="*/ 0 w 69"/>
                <a:gd name="T11" fmla="*/ 11 h 77"/>
                <a:gd name="T12" fmla="*/ 0 w 69"/>
                <a:gd name="T13" fmla="*/ 0 h 77"/>
                <a:gd name="T14" fmla="*/ 69 w 69"/>
                <a:gd name="T15" fmla="*/ 32 h 77"/>
                <a:gd name="T16" fmla="*/ 69 w 69"/>
                <a:gd name="T17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69" y="45"/>
                  </a:moveTo>
                  <a:lnTo>
                    <a:pt x="0" y="77"/>
                  </a:lnTo>
                  <a:lnTo>
                    <a:pt x="0" y="63"/>
                  </a:lnTo>
                  <a:lnTo>
                    <a:pt x="55" y="38"/>
                  </a:lnTo>
                  <a:lnTo>
                    <a:pt x="55" y="3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9" y="32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841876" y="693773"/>
            <a:ext cx="894779" cy="751615"/>
            <a:chOff x="3913188" y="1577658"/>
            <a:chExt cx="1031875" cy="866775"/>
          </a:xfrm>
        </p:grpSpPr>
        <p:sp>
          <p:nvSpPr>
            <p:cNvPr id="314" name="Freeform 99"/>
            <p:cNvSpPr>
              <a:spLocks noEditPoints="1"/>
            </p:cNvSpPr>
            <p:nvPr/>
          </p:nvSpPr>
          <p:spPr bwMode="auto">
            <a:xfrm>
              <a:off x="4327525" y="1820545"/>
              <a:ext cx="606425" cy="612775"/>
            </a:xfrm>
            <a:custGeom>
              <a:avLst/>
              <a:gdLst>
                <a:gd name="T0" fmla="*/ 104 w 110"/>
                <a:gd name="T1" fmla="*/ 46 h 111"/>
                <a:gd name="T2" fmla="*/ 96 w 110"/>
                <a:gd name="T3" fmla="*/ 46 h 111"/>
                <a:gd name="T4" fmla="*/ 90 w 110"/>
                <a:gd name="T5" fmla="*/ 34 h 111"/>
                <a:gd name="T6" fmla="*/ 97 w 110"/>
                <a:gd name="T7" fmla="*/ 27 h 111"/>
                <a:gd name="T8" fmla="*/ 97 w 110"/>
                <a:gd name="T9" fmla="*/ 19 h 111"/>
                <a:gd name="T10" fmla="*/ 92 w 110"/>
                <a:gd name="T11" fmla="*/ 14 h 111"/>
                <a:gd name="T12" fmla="*/ 84 w 110"/>
                <a:gd name="T13" fmla="*/ 14 h 111"/>
                <a:gd name="T14" fmla="*/ 77 w 110"/>
                <a:gd name="T15" fmla="*/ 21 h 111"/>
                <a:gd name="T16" fmla="*/ 64 w 110"/>
                <a:gd name="T17" fmla="*/ 15 h 111"/>
                <a:gd name="T18" fmla="*/ 64 w 110"/>
                <a:gd name="T19" fmla="*/ 6 h 111"/>
                <a:gd name="T20" fmla="*/ 58 w 110"/>
                <a:gd name="T21" fmla="*/ 0 h 111"/>
                <a:gd name="T22" fmla="*/ 52 w 110"/>
                <a:gd name="T23" fmla="*/ 0 h 111"/>
                <a:gd name="T24" fmla="*/ 46 w 110"/>
                <a:gd name="T25" fmla="*/ 6 h 111"/>
                <a:gd name="T26" fmla="*/ 46 w 110"/>
                <a:gd name="T27" fmla="*/ 15 h 111"/>
                <a:gd name="T28" fmla="*/ 33 w 110"/>
                <a:gd name="T29" fmla="*/ 20 h 111"/>
                <a:gd name="T30" fmla="*/ 27 w 110"/>
                <a:gd name="T31" fmla="*/ 14 h 111"/>
                <a:gd name="T32" fmla="*/ 19 w 110"/>
                <a:gd name="T33" fmla="*/ 14 h 111"/>
                <a:gd name="T34" fmla="*/ 14 w 110"/>
                <a:gd name="T35" fmla="*/ 19 h 111"/>
                <a:gd name="T36" fmla="*/ 14 w 110"/>
                <a:gd name="T37" fmla="*/ 27 h 111"/>
                <a:gd name="T38" fmla="*/ 20 w 110"/>
                <a:gd name="T39" fmla="*/ 33 h 111"/>
                <a:gd name="T40" fmla="*/ 15 w 110"/>
                <a:gd name="T41" fmla="*/ 46 h 111"/>
                <a:gd name="T42" fmla="*/ 6 w 110"/>
                <a:gd name="T43" fmla="*/ 46 h 111"/>
                <a:gd name="T44" fmla="*/ 0 w 110"/>
                <a:gd name="T45" fmla="*/ 52 h 111"/>
                <a:gd name="T46" fmla="*/ 0 w 110"/>
                <a:gd name="T47" fmla="*/ 59 h 111"/>
                <a:gd name="T48" fmla="*/ 6 w 110"/>
                <a:gd name="T49" fmla="*/ 65 h 111"/>
                <a:gd name="T50" fmla="*/ 15 w 110"/>
                <a:gd name="T51" fmla="*/ 65 h 111"/>
                <a:gd name="T52" fmla="*/ 20 w 110"/>
                <a:gd name="T53" fmla="*/ 78 h 111"/>
                <a:gd name="T54" fmla="*/ 14 w 110"/>
                <a:gd name="T55" fmla="*/ 84 h 111"/>
                <a:gd name="T56" fmla="*/ 14 w 110"/>
                <a:gd name="T57" fmla="*/ 92 h 111"/>
                <a:gd name="T58" fmla="*/ 18 w 110"/>
                <a:gd name="T59" fmla="*/ 97 h 111"/>
                <a:gd name="T60" fmla="*/ 26 w 110"/>
                <a:gd name="T61" fmla="*/ 97 h 111"/>
                <a:gd name="T62" fmla="*/ 33 w 110"/>
                <a:gd name="T63" fmla="*/ 91 h 111"/>
                <a:gd name="T64" fmla="*/ 46 w 110"/>
                <a:gd name="T65" fmla="*/ 96 h 111"/>
                <a:gd name="T66" fmla="*/ 46 w 110"/>
                <a:gd name="T67" fmla="*/ 105 h 111"/>
                <a:gd name="T68" fmla="*/ 52 w 110"/>
                <a:gd name="T69" fmla="*/ 111 h 111"/>
                <a:gd name="T70" fmla="*/ 58 w 110"/>
                <a:gd name="T71" fmla="*/ 111 h 111"/>
                <a:gd name="T72" fmla="*/ 64 w 110"/>
                <a:gd name="T73" fmla="*/ 105 h 111"/>
                <a:gd name="T74" fmla="*/ 64 w 110"/>
                <a:gd name="T75" fmla="*/ 96 h 111"/>
                <a:gd name="T76" fmla="*/ 77 w 110"/>
                <a:gd name="T77" fmla="*/ 91 h 111"/>
                <a:gd name="T78" fmla="*/ 83 w 110"/>
                <a:gd name="T79" fmla="*/ 97 h 111"/>
                <a:gd name="T80" fmla="*/ 92 w 110"/>
                <a:gd name="T81" fmla="*/ 97 h 111"/>
                <a:gd name="T82" fmla="*/ 96 w 110"/>
                <a:gd name="T83" fmla="*/ 92 h 111"/>
                <a:gd name="T84" fmla="*/ 96 w 110"/>
                <a:gd name="T85" fmla="*/ 84 h 111"/>
                <a:gd name="T86" fmla="*/ 90 w 110"/>
                <a:gd name="T87" fmla="*/ 78 h 111"/>
                <a:gd name="T88" fmla="*/ 95 w 110"/>
                <a:gd name="T89" fmla="*/ 65 h 111"/>
                <a:gd name="T90" fmla="*/ 104 w 110"/>
                <a:gd name="T91" fmla="*/ 65 h 111"/>
                <a:gd name="T92" fmla="*/ 110 w 110"/>
                <a:gd name="T93" fmla="*/ 59 h 111"/>
                <a:gd name="T94" fmla="*/ 110 w 110"/>
                <a:gd name="T95" fmla="*/ 52 h 111"/>
                <a:gd name="T96" fmla="*/ 104 w 110"/>
                <a:gd name="T97" fmla="*/ 46 h 111"/>
                <a:gd name="T98" fmla="*/ 55 w 110"/>
                <a:gd name="T99" fmla="*/ 74 h 111"/>
                <a:gd name="T100" fmla="*/ 37 w 110"/>
                <a:gd name="T101" fmla="*/ 56 h 111"/>
                <a:gd name="T102" fmla="*/ 55 w 110"/>
                <a:gd name="T103" fmla="*/ 37 h 111"/>
                <a:gd name="T104" fmla="*/ 74 w 110"/>
                <a:gd name="T105" fmla="*/ 56 h 111"/>
                <a:gd name="T106" fmla="*/ 55 w 110"/>
                <a:gd name="T107" fmla="*/ 7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111">
                  <a:moveTo>
                    <a:pt x="104" y="46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4" y="42"/>
                    <a:pt x="93" y="37"/>
                    <a:pt x="90" y="34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5"/>
                    <a:pt x="99" y="21"/>
                    <a:pt x="97" y="19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0" y="12"/>
                    <a:pt x="86" y="12"/>
                    <a:pt x="84" y="14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3" y="18"/>
                    <a:pt x="69" y="16"/>
                    <a:pt x="64" y="1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2" y="0"/>
                    <a:pt x="5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9" y="0"/>
                    <a:pt x="46" y="3"/>
                    <a:pt x="46" y="6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1" y="16"/>
                    <a:pt x="37" y="18"/>
                    <a:pt x="33" y="2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5" y="12"/>
                    <a:pt x="21" y="12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21"/>
                    <a:pt x="12" y="25"/>
                    <a:pt x="14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7"/>
                    <a:pt x="16" y="42"/>
                    <a:pt x="15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6"/>
                    <a:pt x="0" y="49"/>
                    <a:pt x="0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9"/>
                    <a:pt x="17" y="74"/>
                    <a:pt x="20" y="78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1" y="86"/>
                    <a:pt x="11" y="90"/>
                    <a:pt x="14" y="92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21" y="99"/>
                    <a:pt x="24" y="99"/>
                    <a:pt x="26" y="97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7" y="93"/>
                    <a:pt x="41" y="95"/>
                    <a:pt x="46" y="96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108"/>
                    <a:pt x="48" y="111"/>
                    <a:pt x="52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1" y="111"/>
                    <a:pt x="64" y="108"/>
                    <a:pt x="64" y="105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9" y="95"/>
                    <a:pt x="73" y="93"/>
                    <a:pt x="77" y="91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6" y="99"/>
                    <a:pt x="89" y="99"/>
                    <a:pt x="92" y="9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9" y="90"/>
                    <a:pt x="99" y="86"/>
                    <a:pt x="96" y="8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3" y="74"/>
                    <a:pt x="94" y="69"/>
                    <a:pt x="95" y="65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8" y="65"/>
                    <a:pt x="110" y="62"/>
                    <a:pt x="110" y="59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49"/>
                    <a:pt x="108" y="46"/>
                    <a:pt x="104" y="46"/>
                  </a:cubicBezTo>
                  <a:close/>
                  <a:moveTo>
                    <a:pt x="55" y="74"/>
                  </a:moveTo>
                  <a:cubicBezTo>
                    <a:pt x="45" y="74"/>
                    <a:pt x="37" y="66"/>
                    <a:pt x="37" y="56"/>
                  </a:cubicBezTo>
                  <a:cubicBezTo>
                    <a:pt x="37" y="45"/>
                    <a:pt x="45" y="37"/>
                    <a:pt x="55" y="37"/>
                  </a:cubicBezTo>
                  <a:cubicBezTo>
                    <a:pt x="65" y="37"/>
                    <a:pt x="74" y="45"/>
                    <a:pt x="74" y="56"/>
                  </a:cubicBezTo>
                  <a:cubicBezTo>
                    <a:pt x="74" y="66"/>
                    <a:pt x="65" y="74"/>
                    <a:pt x="55" y="7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15" name="Freeform 100"/>
            <p:cNvSpPr>
              <a:spLocks noEditPoints="1"/>
            </p:cNvSpPr>
            <p:nvPr/>
          </p:nvSpPr>
          <p:spPr bwMode="auto">
            <a:xfrm>
              <a:off x="3924300" y="1588770"/>
              <a:ext cx="485775" cy="485775"/>
            </a:xfrm>
            <a:custGeom>
              <a:avLst/>
              <a:gdLst>
                <a:gd name="T0" fmla="*/ 83 w 88"/>
                <a:gd name="T1" fmla="*/ 37 h 88"/>
                <a:gd name="T2" fmla="*/ 76 w 88"/>
                <a:gd name="T3" fmla="*/ 37 h 88"/>
                <a:gd name="T4" fmla="*/ 72 w 88"/>
                <a:gd name="T5" fmla="*/ 26 h 88"/>
                <a:gd name="T6" fmla="*/ 77 w 88"/>
                <a:gd name="T7" fmla="*/ 21 h 88"/>
                <a:gd name="T8" fmla="*/ 77 w 88"/>
                <a:gd name="T9" fmla="*/ 15 h 88"/>
                <a:gd name="T10" fmla="*/ 73 w 88"/>
                <a:gd name="T11" fmla="*/ 11 h 88"/>
                <a:gd name="T12" fmla="*/ 67 w 88"/>
                <a:gd name="T13" fmla="*/ 11 h 88"/>
                <a:gd name="T14" fmla="*/ 61 w 88"/>
                <a:gd name="T15" fmla="*/ 16 h 88"/>
                <a:gd name="T16" fmla="*/ 51 w 88"/>
                <a:gd name="T17" fmla="*/ 12 h 88"/>
                <a:gd name="T18" fmla="*/ 51 w 88"/>
                <a:gd name="T19" fmla="*/ 5 h 88"/>
                <a:gd name="T20" fmla="*/ 46 w 88"/>
                <a:gd name="T21" fmla="*/ 0 h 88"/>
                <a:gd name="T22" fmla="*/ 41 w 88"/>
                <a:gd name="T23" fmla="*/ 0 h 88"/>
                <a:gd name="T24" fmla="*/ 36 w 88"/>
                <a:gd name="T25" fmla="*/ 5 h 88"/>
                <a:gd name="T26" fmla="*/ 36 w 88"/>
                <a:gd name="T27" fmla="*/ 12 h 88"/>
                <a:gd name="T28" fmla="*/ 26 w 88"/>
                <a:gd name="T29" fmla="*/ 16 h 88"/>
                <a:gd name="T30" fmla="*/ 21 w 88"/>
                <a:gd name="T31" fmla="*/ 11 h 88"/>
                <a:gd name="T32" fmla="*/ 15 w 88"/>
                <a:gd name="T33" fmla="*/ 11 h 88"/>
                <a:gd name="T34" fmla="*/ 11 w 88"/>
                <a:gd name="T35" fmla="*/ 15 h 88"/>
                <a:gd name="T36" fmla="*/ 11 w 88"/>
                <a:gd name="T37" fmla="*/ 21 h 88"/>
                <a:gd name="T38" fmla="*/ 16 w 88"/>
                <a:gd name="T39" fmla="*/ 26 h 88"/>
                <a:gd name="T40" fmla="*/ 11 w 88"/>
                <a:gd name="T41" fmla="*/ 37 h 88"/>
                <a:gd name="T42" fmla="*/ 4 w 88"/>
                <a:gd name="T43" fmla="*/ 37 h 88"/>
                <a:gd name="T44" fmla="*/ 0 w 88"/>
                <a:gd name="T45" fmla="*/ 41 h 88"/>
                <a:gd name="T46" fmla="*/ 0 w 88"/>
                <a:gd name="T47" fmla="*/ 47 h 88"/>
                <a:gd name="T48" fmla="*/ 4 w 88"/>
                <a:gd name="T49" fmla="*/ 51 h 88"/>
                <a:gd name="T50" fmla="*/ 11 w 88"/>
                <a:gd name="T51" fmla="*/ 51 h 88"/>
                <a:gd name="T52" fmla="*/ 16 w 88"/>
                <a:gd name="T53" fmla="*/ 62 h 88"/>
                <a:gd name="T54" fmla="*/ 11 w 88"/>
                <a:gd name="T55" fmla="*/ 67 h 88"/>
                <a:gd name="T56" fmla="*/ 11 w 88"/>
                <a:gd name="T57" fmla="*/ 73 h 88"/>
                <a:gd name="T58" fmla="*/ 14 w 88"/>
                <a:gd name="T59" fmla="*/ 77 h 88"/>
                <a:gd name="T60" fmla="*/ 21 w 88"/>
                <a:gd name="T61" fmla="*/ 77 h 88"/>
                <a:gd name="T62" fmla="*/ 26 w 88"/>
                <a:gd name="T63" fmla="*/ 72 h 88"/>
                <a:gd name="T64" fmla="*/ 36 w 88"/>
                <a:gd name="T65" fmla="*/ 76 h 88"/>
                <a:gd name="T66" fmla="*/ 36 w 88"/>
                <a:gd name="T67" fmla="*/ 84 h 88"/>
                <a:gd name="T68" fmla="*/ 41 w 88"/>
                <a:gd name="T69" fmla="*/ 88 h 88"/>
                <a:gd name="T70" fmla="*/ 46 w 88"/>
                <a:gd name="T71" fmla="*/ 88 h 88"/>
                <a:gd name="T72" fmla="*/ 51 w 88"/>
                <a:gd name="T73" fmla="*/ 84 h 88"/>
                <a:gd name="T74" fmla="*/ 51 w 88"/>
                <a:gd name="T75" fmla="*/ 76 h 88"/>
                <a:gd name="T76" fmla="*/ 61 w 88"/>
                <a:gd name="T77" fmla="*/ 72 h 88"/>
                <a:gd name="T78" fmla="*/ 66 w 88"/>
                <a:gd name="T79" fmla="*/ 77 h 88"/>
                <a:gd name="T80" fmla="*/ 73 w 88"/>
                <a:gd name="T81" fmla="*/ 77 h 88"/>
                <a:gd name="T82" fmla="*/ 77 w 88"/>
                <a:gd name="T83" fmla="*/ 73 h 88"/>
                <a:gd name="T84" fmla="*/ 77 w 88"/>
                <a:gd name="T85" fmla="*/ 67 h 88"/>
                <a:gd name="T86" fmla="*/ 72 w 88"/>
                <a:gd name="T87" fmla="*/ 62 h 88"/>
                <a:gd name="T88" fmla="*/ 76 w 88"/>
                <a:gd name="T89" fmla="*/ 51 h 88"/>
                <a:gd name="T90" fmla="*/ 83 w 88"/>
                <a:gd name="T91" fmla="*/ 51 h 88"/>
                <a:gd name="T92" fmla="*/ 88 w 88"/>
                <a:gd name="T93" fmla="*/ 47 h 88"/>
                <a:gd name="T94" fmla="*/ 88 w 88"/>
                <a:gd name="T95" fmla="*/ 41 h 88"/>
                <a:gd name="T96" fmla="*/ 83 w 88"/>
                <a:gd name="T97" fmla="*/ 37 h 88"/>
                <a:gd name="T98" fmla="*/ 44 w 88"/>
                <a:gd name="T99" fmla="*/ 59 h 88"/>
                <a:gd name="T100" fmla="*/ 29 w 88"/>
                <a:gd name="T101" fmla="*/ 44 h 88"/>
                <a:gd name="T102" fmla="*/ 44 w 88"/>
                <a:gd name="T103" fmla="*/ 29 h 88"/>
                <a:gd name="T104" fmla="*/ 59 w 88"/>
                <a:gd name="T105" fmla="*/ 44 h 88"/>
                <a:gd name="T106" fmla="*/ 44 w 88"/>
                <a:gd name="T107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88">
                  <a:moveTo>
                    <a:pt x="83" y="37"/>
                  </a:moveTo>
                  <a:cubicBezTo>
                    <a:pt x="76" y="37"/>
                    <a:pt x="76" y="37"/>
                    <a:pt x="76" y="37"/>
                  </a:cubicBezTo>
                  <a:cubicBezTo>
                    <a:pt x="75" y="33"/>
                    <a:pt x="74" y="30"/>
                    <a:pt x="72" y="26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19"/>
                    <a:pt x="79" y="17"/>
                    <a:pt x="77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1" y="9"/>
                    <a:pt x="68" y="9"/>
                    <a:pt x="67" y="11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8" y="14"/>
                    <a:pt x="55" y="13"/>
                    <a:pt x="51" y="12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0"/>
                    <a:pt x="36" y="2"/>
                    <a:pt x="36" y="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3" y="13"/>
                    <a:pt x="29" y="14"/>
                    <a:pt x="26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9" y="9"/>
                    <a:pt x="16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9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9"/>
                    <a:pt x="12" y="33"/>
                    <a:pt x="1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9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2" y="51"/>
                    <a:pt x="4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5"/>
                    <a:pt x="14" y="58"/>
                    <a:pt x="16" y="62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8"/>
                    <a:pt x="9" y="71"/>
                    <a:pt x="11" y="73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9"/>
                    <a:pt x="19" y="79"/>
                    <a:pt x="21" y="77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9" y="74"/>
                    <a:pt x="33" y="76"/>
                    <a:pt x="36" y="76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6"/>
                    <a:pt x="38" y="88"/>
                    <a:pt x="41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9" y="88"/>
                    <a:pt x="51" y="86"/>
                    <a:pt x="51" y="84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5" y="76"/>
                    <a:pt x="58" y="74"/>
                    <a:pt x="61" y="72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9"/>
                    <a:pt x="71" y="79"/>
                    <a:pt x="73" y="7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9" y="72"/>
                    <a:pt x="79" y="69"/>
                    <a:pt x="77" y="67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4" y="59"/>
                    <a:pt x="75" y="55"/>
                    <a:pt x="76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6" y="51"/>
                    <a:pt x="88" y="49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9"/>
                    <a:pt x="86" y="37"/>
                    <a:pt x="83" y="37"/>
                  </a:cubicBezTo>
                  <a:close/>
                  <a:moveTo>
                    <a:pt x="44" y="59"/>
                  </a:moveTo>
                  <a:cubicBezTo>
                    <a:pt x="36" y="59"/>
                    <a:pt x="29" y="52"/>
                    <a:pt x="29" y="44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52" y="29"/>
                    <a:pt x="59" y="36"/>
                    <a:pt x="59" y="44"/>
                  </a:cubicBezTo>
                  <a:cubicBezTo>
                    <a:pt x="59" y="52"/>
                    <a:pt x="52" y="59"/>
                    <a:pt x="44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16" name="Freeform 101"/>
            <p:cNvSpPr>
              <a:spLocks noEditPoints="1"/>
            </p:cNvSpPr>
            <p:nvPr/>
          </p:nvSpPr>
          <p:spPr bwMode="auto">
            <a:xfrm>
              <a:off x="4316413" y="1809433"/>
              <a:ext cx="628650" cy="635000"/>
            </a:xfrm>
            <a:custGeom>
              <a:avLst/>
              <a:gdLst>
                <a:gd name="T0" fmla="*/ 46 w 114"/>
                <a:gd name="T1" fmla="*/ 107 h 115"/>
                <a:gd name="T2" fmla="*/ 30 w 114"/>
                <a:gd name="T3" fmla="*/ 100 h 115"/>
                <a:gd name="T4" fmla="*/ 12 w 114"/>
                <a:gd name="T5" fmla="*/ 90 h 115"/>
                <a:gd name="T6" fmla="*/ 15 w 114"/>
                <a:gd name="T7" fmla="*/ 69 h 115"/>
                <a:gd name="T8" fmla="*/ 0 w 114"/>
                <a:gd name="T9" fmla="*/ 54 h 115"/>
                <a:gd name="T10" fmla="*/ 20 w 114"/>
                <a:gd name="T11" fmla="*/ 36 h 115"/>
                <a:gd name="T12" fmla="*/ 19 w 114"/>
                <a:gd name="T13" fmla="*/ 15 h 115"/>
                <a:gd name="T14" fmla="*/ 46 w 114"/>
                <a:gd name="T15" fmla="*/ 16 h 115"/>
                <a:gd name="T16" fmla="*/ 60 w 114"/>
                <a:gd name="T17" fmla="*/ 0 h 115"/>
                <a:gd name="T18" fmla="*/ 79 w 114"/>
                <a:gd name="T19" fmla="*/ 20 h 115"/>
                <a:gd name="T20" fmla="*/ 100 w 114"/>
                <a:gd name="T21" fmla="*/ 20 h 115"/>
                <a:gd name="T22" fmla="*/ 95 w 114"/>
                <a:gd name="T23" fmla="*/ 36 h 115"/>
                <a:gd name="T24" fmla="*/ 114 w 114"/>
                <a:gd name="T25" fmla="*/ 54 h 115"/>
                <a:gd name="T26" fmla="*/ 106 w 114"/>
                <a:gd name="T27" fmla="*/ 69 h 115"/>
                <a:gd name="T28" fmla="*/ 100 w 114"/>
                <a:gd name="T29" fmla="*/ 85 h 115"/>
                <a:gd name="T30" fmla="*/ 84 w 114"/>
                <a:gd name="T31" fmla="*/ 100 h 115"/>
                <a:gd name="T32" fmla="*/ 68 w 114"/>
                <a:gd name="T33" fmla="*/ 107 h 115"/>
                <a:gd name="T34" fmla="*/ 36 w 114"/>
                <a:gd name="T35" fmla="*/ 91 h 115"/>
                <a:gd name="T36" fmla="*/ 50 w 114"/>
                <a:gd name="T37" fmla="*/ 107 h 115"/>
                <a:gd name="T38" fmla="*/ 60 w 114"/>
                <a:gd name="T39" fmla="*/ 113 h 115"/>
                <a:gd name="T40" fmla="*/ 64 w 114"/>
                <a:gd name="T41" fmla="*/ 96 h 115"/>
                <a:gd name="T42" fmla="*/ 79 w 114"/>
                <a:gd name="T43" fmla="*/ 90 h 115"/>
                <a:gd name="T44" fmla="*/ 97 w 114"/>
                <a:gd name="T45" fmla="*/ 93 h 115"/>
                <a:gd name="T46" fmla="*/ 90 w 114"/>
                <a:gd name="T47" fmla="*/ 79 h 115"/>
                <a:gd name="T48" fmla="*/ 106 w 114"/>
                <a:gd name="T49" fmla="*/ 65 h 115"/>
                <a:gd name="T50" fmla="*/ 106 w 114"/>
                <a:gd name="T51" fmla="*/ 50 h 115"/>
                <a:gd name="T52" fmla="*/ 90 w 114"/>
                <a:gd name="T53" fmla="*/ 37 h 115"/>
                <a:gd name="T54" fmla="*/ 98 w 114"/>
                <a:gd name="T55" fmla="*/ 25 h 115"/>
                <a:gd name="T56" fmla="*/ 87 w 114"/>
                <a:gd name="T57" fmla="*/ 18 h 115"/>
                <a:gd name="T58" fmla="*/ 66 w 114"/>
                <a:gd name="T59" fmla="*/ 19 h 115"/>
                <a:gd name="T60" fmla="*/ 60 w 114"/>
                <a:gd name="T61" fmla="*/ 4 h 115"/>
                <a:gd name="T62" fmla="*/ 50 w 114"/>
                <a:gd name="T63" fmla="*/ 19 h 115"/>
                <a:gd name="T64" fmla="*/ 35 w 114"/>
                <a:gd name="T65" fmla="*/ 25 h 115"/>
                <a:gd name="T66" fmla="*/ 17 w 114"/>
                <a:gd name="T67" fmla="*/ 22 h 115"/>
                <a:gd name="T68" fmla="*/ 24 w 114"/>
                <a:gd name="T69" fmla="*/ 36 h 115"/>
                <a:gd name="T70" fmla="*/ 8 w 114"/>
                <a:gd name="T71" fmla="*/ 50 h 115"/>
                <a:gd name="T72" fmla="*/ 8 w 114"/>
                <a:gd name="T73" fmla="*/ 65 h 115"/>
                <a:gd name="T74" fmla="*/ 24 w 114"/>
                <a:gd name="T75" fmla="*/ 78 h 115"/>
                <a:gd name="T76" fmla="*/ 16 w 114"/>
                <a:gd name="T77" fmla="*/ 90 h 115"/>
                <a:gd name="T78" fmla="*/ 27 w 114"/>
                <a:gd name="T79" fmla="*/ 97 h 115"/>
                <a:gd name="T80" fmla="*/ 37 w 114"/>
                <a:gd name="T81" fmla="*/ 58 h 115"/>
                <a:gd name="T82" fmla="*/ 57 w 114"/>
                <a:gd name="T83" fmla="*/ 78 h 115"/>
                <a:gd name="T84" fmla="*/ 57 w 114"/>
                <a:gd name="T85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5">
                  <a:moveTo>
                    <a:pt x="60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49" y="115"/>
                    <a:pt x="46" y="111"/>
                    <a:pt x="46" y="107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2" y="99"/>
                    <a:pt x="38" y="97"/>
                    <a:pt x="35" y="9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7" y="103"/>
                    <a:pt x="22" y="103"/>
                    <a:pt x="19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3" y="94"/>
                    <a:pt x="12" y="92"/>
                    <a:pt x="12" y="90"/>
                  </a:cubicBezTo>
                  <a:cubicBezTo>
                    <a:pt x="12" y="88"/>
                    <a:pt x="13" y="86"/>
                    <a:pt x="14" y="84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7" y="76"/>
                    <a:pt x="16" y="72"/>
                    <a:pt x="15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3" y="69"/>
                    <a:pt x="0" y="65"/>
                    <a:pt x="0" y="6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3" y="46"/>
                    <a:pt x="8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6" y="42"/>
                    <a:pt x="18" y="39"/>
                    <a:pt x="20" y="3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1" y="27"/>
                    <a:pt x="11" y="22"/>
                    <a:pt x="14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7" y="12"/>
                    <a:pt x="30" y="1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8"/>
                    <a:pt x="42" y="17"/>
                    <a:pt x="46" y="1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9" y="0"/>
                    <a:pt x="5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8" y="4"/>
                    <a:pt x="68" y="8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2" y="17"/>
                    <a:pt x="76" y="18"/>
                    <a:pt x="79" y="20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7" y="12"/>
                    <a:pt x="92" y="12"/>
                    <a:pt x="95" y="15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1"/>
                    <a:pt x="102" y="23"/>
                    <a:pt x="102" y="25"/>
                  </a:cubicBezTo>
                  <a:cubicBezTo>
                    <a:pt x="102" y="27"/>
                    <a:pt x="101" y="29"/>
                    <a:pt x="100" y="31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7" y="39"/>
                    <a:pt x="98" y="43"/>
                    <a:pt x="99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1" y="46"/>
                    <a:pt x="114" y="50"/>
                    <a:pt x="114" y="54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65"/>
                    <a:pt x="111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8" y="73"/>
                    <a:pt x="97" y="76"/>
                    <a:pt x="95" y="79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8"/>
                    <a:pt x="103" y="93"/>
                    <a:pt x="100" y="96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2" y="103"/>
                    <a:pt x="87" y="103"/>
                    <a:pt x="84" y="100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5" y="97"/>
                    <a:pt x="72" y="99"/>
                    <a:pt x="68" y="100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11"/>
                    <a:pt x="65" y="115"/>
                    <a:pt x="60" y="115"/>
                  </a:cubicBezTo>
                  <a:close/>
                  <a:moveTo>
                    <a:pt x="35" y="90"/>
                  </a:moveTo>
                  <a:cubicBezTo>
                    <a:pt x="36" y="91"/>
                    <a:pt x="36" y="91"/>
                    <a:pt x="36" y="91"/>
                  </a:cubicBezTo>
                  <a:cubicBezTo>
                    <a:pt x="40" y="93"/>
                    <a:pt x="44" y="95"/>
                    <a:pt x="48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9"/>
                    <a:pt x="51" y="111"/>
                    <a:pt x="54" y="111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11"/>
                    <a:pt x="64" y="109"/>
                    <a:pt x="64" y="10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0" y="95"/>
                    <a:pt x="74" y="93"/>
                    <a:pt x="78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8" y="99"/>
                    <a:pt x="91" y="99"/>
                    <a:pt x="92" y="98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8" y="91"/>
                    <a:pt x="99" y="89"/>
                    <a:pt x="97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3" y="75"/>
                    <a:pt x="95" y="71"/>
                    <a:pt x="96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09" y="65"/>
                    <a:pt x="110" y="63"/>
                    <a:pt x="110" y="61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2"/>
                    <a:pt x="109" y="50"/>
                    <a:pt x="106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5" y="45"/>
                    <a:pt x="93" y="40"/>
                    <a:pt x="90" y="37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6"/>
                    <a:pt x="98" y="25"/>
                  </a:cubicBezTo>
                  <a:cubicBezTo>
                    <a:pt x="98" y="24"/>
                    <a:pt x="98" y="23"/>
                    <a:pt x="97" y="22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6"/>
                    <a:pt x="88" y="16"/>
                    <a:pt x="87" y="18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4" y="22"/>
                    <a:pt x="70" y="20"/>
                    <a:pt x="66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6"/>
                    <a:pt x="63" y="4"/>
                    <a:pt x="60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4"/>
                    <a:pt x="50" y="6"/>
                    <a:pt x="50" y="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20"/>
                    <a:pt x="40" y="22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6"/>
                    <a:pt x="23" y="16"/>
                    <a:pt x="22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4"/>
                    <a:pt x="16" y="26"/>
                    <a:pt x="17" y="28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40"/>
                    <a:pt x="20" y="44"/>
                    <a:pt x="19" y="49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52"/>
                    <a:pt x="4" y="5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6" y="65"/>
                    <a:pt x="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0"/>
                    <a:pt x="21" y="75"/>
                    <a:pt x="24" y="7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6" y="88"/>
                    <a:pt x="16" y="89"/>
                    <a:pt x="16" y="90"/>
                  </a:cubicBezTo>
                  <a:cubicBezTo>
                    <a:pt x="16" y="91"/>
                    <a:pt x="16" y="92"/>
                    <a:pt x="17" y="93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99"/>
                    <a:pt x="26" y="99"/>
                    <a:pt x="27" y="97"/>
                  </a:cubicBezTo>
                  <a:lnTo>
                    <a:pt x="35" y="90"/>
                  </a:lnTo>
                  <a:close/>
                  <a:moveTo>
                    <a:pt x="57" y="78"/>
                  </a:moveTo>
                  <a:cubicBezTo>
                    <a:pt x="46" y="78"/>
                    <a:pt x="37" y="69"/>
                    <a:pt x="37" y="58"/>
                  </a:cubicBezTo>
                  <a:cubicBezTo>
                    <a:pt x="37" y="46"/>
                    <a:pt x="46" y="37"/>
                    <a:pt x="57" y="37"/>
                  </a:cubicBezTo>
                  <a:cubicBezTo>
                    <a:pt x="68" y="37"/>
                    <a:pt x="78" y="46"/>
                    <a:pt x="78" y="58"/>
                  </a:cubicBezTo>
                  <a:cubicBezTo>
                    <a:pt x="78" y="69"/>
                    <a:pt x="68" y="78"/>
                    <a:pt x="57" y="78"/>
                  </a:cubicBezTo>
                  <a:close/>
                  <a:moveTo>
                    <a:pt x="57" y="41"/>
                  </a:moveTo>
                  <a:cubicBezTo>
                    <a:pt x="48" y="41"/>
                    <a:pt x="41" y="49"/>
                    <a:pt x="41" y="58"/>
                  </a:cubicBezTo>
                  <a:cubicBezTo>
                    <a:pt x="41" y="67"/>
                    <a:pt x="48" y="74"/>
                    <a:pt x="57" y="74"/>
                  </a:cubicBezTo>
                  <a:cubicBezTo>
                    <a:pt x="66" y="74"/>
                    <a:pt x="74" y="67"/>
                    <a:pt x="74" y="58"/>
                  </a:cubicBezTo>
                  <a:cubicBezTo>
                    <a:pt x="74" y="49"/>
                    <a:pt x="66" y="41"/>
                    <a:pt x="57" y="4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17" name="Freeform 102"/>
            <p:cNvSpPr>
              <a:spLocks noEditPoints="1"/>
            </p:cNvSpPr>
            <p:nvPr/>
          </p:nvSpPr>
          <p:spPr bwMode="auto">
            <a:xfrm>
              <a:off x="3913188" y="1577658"/>
              <a:ext cx="508000" cy="508000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1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18" name="Freeform 103"/>
            <p:cNvSpPr/>
            <p:nvPr/>
          </p:nvSpPr>
          <p:spPr bwMode="auto">
            <a:xfrm>
              <a:off x="4668838" y="2190433"/>
              <a:ext cx="122237" cy="104775"/>
            </a:xfrm>
            <a:custGeom>
              <a:avLst/>
              <a:gdLst>
                <a:gd name="T0" fmla="*/ 2 w 22"/>
                <a:gd name="T1" fmla="*/ 19 h 19"/>
                <a:gd name="T2" fmla="*/ 0 w 22"/>
                <a:gd name="T3" fmla="*/ 17 h 19"/>
                <a:gd name="T4" fmla="*/ 2 w 22"/>
                <a:gd name="T5" fmla="*/ 15 h 19"/>
                <a:gd name="T6" fmla="*/ 18 w 22"/>
                <a:gd name="T7" fmla="*/ 2 h 19"/>
                <a:gd name="T8" fmla="*/ 20 w 22"/>
                <a:gd name="T9" fmla="*/ 1 h 19"/>
                <a:gd name="T10" fmla="*/ 21 w 22"/>
                <a:gd name="T11" fmla="*/ 4 h 19"/>
                <a:gd name="T12" fmla="*/ 3 w 22"/>
                <a:gd name="T13" fmla="*/ 18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1" y="19"/>
                    <a:pt x="1" y="18"/>
                    <a:pt x="0" y="17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8" y="13"/>
                    <a:pt x="14" y="8"/>
                    <a:pt x="18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1" y="1"/>
                    <a:pt x="22" y="3"/>
                    <a:pt x="21" y="4"/>
                  </a:cubicBezTo>
                  <a:cubicBezTo>
                    <a:pt x="17" y="11"/>
                    <a:pt x="11" y="16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19" name="Freeform 104"/>
            <p:cNvSpPr/>
            <p:nvPr/>
          </p:nvSpPr>
          <p:spPr bwMode="auto">
            <a:xfrm>
              <a:off x="4184650" y="1882458"/>
              <a:ext cx="98425" cy="82550"/>
            </a:xfrm>
            <a:custGeom>
              <a:avLst/>
              <a:gdLst>
                <a:gd name="T0" fmla="*/ 2 w 18"/>
                <a:gd name="T1" fmla="*/ 15 h 15"/>
                <a:gd name="T2" fmla="*/ 0 w 18"/>
                <a:gd name="T3" fmla="*/ 14 h 15"/>
                <a:gd name="T4" fmla="*/ 2 w 18"/>
                <a:gd name="T5" fmla="*/ 12 h 15"/>
                <a:gd name="T6" fmla="*/ 14 w 18"/>
                <a:gd name="T7" fmla="*/ 2 h 15"/>
                <a:gd name="T8" fmla="*/ 17 w 18"/>
                <a:gd name="T9" fmla="*/ 1 h 15"/>
                <a:gd name="T10" fmla="*/ 17 w 18"/>
                <a:gd name="T11" fmla="*/ 4 h 15"/>
                <a:gd name="T12" fmla="*/ 3 w 18"/>
                <a:gd name="T13" fmla="*/ 15 h 15"/>
                <a:gd name="T14" fmla="*/ 2 w 18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2" y="15"/>
                  </a:move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7" y="10"/>
                    <a:pt x="11" y="6"/>
                    <a:pt x="14" y="2"/>
                  </a:cubicBezTo>
                  <a:cubicBezTo>
                    <a:pt x="14" y="1"/>
                    <a:pt x="16" y="0"/>
                    <a:pt x="17" y="1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4"/>
                    <a:pt x="3" y="15"/>
                  </a:cubicBezTo>
                  <a:cubicBezTo>
                    <a:pt x="3" y="15"/>
                    <a:pt x="2" y="15"/>
                    <a:pt x="2" y="1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20" name="Freeform 105"/>
            <p:cNvSpPr/>
            <p:nvPr/>
          </p:nvSpPr>
          <p:spPr bwMode="auto">
            <a:xfrm>
              <a:off x="4470400" y="1958658"/>
              <a:ext cx="138112" cy="127000"/>
            </a:xfrm>
            <a:custGeom>
              <a:avLst/>
              <a:gdLst>
                <a:gd name="T0" fmla="*/ 3 w 25"/>
                <a:gd name="T1" fmla="*/ 23 h 23"/>
                <a:gd name="T2" fmla="*/ 2 w 25"/>
                <a:gd name="T3" fmla="*/ 23 h 23"/>
                <a:gd name="T4" fmla="*/ 1 w 25"/>
                <a:gd name="T5" fmla="*/ 20 h 23"/>
                <a:gd name="T6" fmla="*/ 22 w 25"/>
                <a:gd name="T7" fmla="*/ 0 h 23"/>
                <a:gd name="T8" fmla="*/ 25 w 25"/>
                <a:gd name="T9" fmla="*/ 2 h 23"/>
                <a:gd name="T10" fmla="*/ 23 w 25"/>
                <a:gd name="T11" fmla="*/ 4 h 23"/>
                <a:gd name="T12" fmla="*/ 4 w 25"/>
                <a:gd name="T13" fmla="*/ 21 h 23"/>
                <a:gd name="T14" fmla="*/ 3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4" y="10"/>
                    <a:pt x="12" y="3"/>
                    <a:pt x="22" y="0"/>
                  </a:cubicBezTo>
                  <a:cubicBezTo>
                    <a:pt x="23" y="0"/>
                    <a:pt x="25" y="1"/>
                    <a:pt x="25" y="2"/>
                  </a:cubicBezTo>
                  <a:cubicBezTo>
                    <a:pt x="25" y="3"/>
                    <a:pt x="24" y="4"/>
                    <a:pt x="23" y="4"/>
                  </a:cubicBezTo>
                  <a:cubicBezTo>
                    <a:pt x="15" y="6"/>
                    <a:pt x="7" y="13"/>
                    <a:pt x="4" y="21"/>
                  </a:cubicBezTo>
                  <a:cubicBezTo>
                    <a:pt x="4" y="22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21" name="Freeform 106"/>
            <p:cNvSpPr/>
            <p:nvPr/>
          </p:nvSpPr>
          <p:spPr bwMode="auto">
            <a:xfrm>
              <a:off x="4029075" y="1693545"/>
              <a:ext cx="122237" cy="111125"/>
            </a:xfrm>
            <a:custGeom>
              <a:avLst/>
              <a:gdLst>
                <a:gd name="T0" fmla="*/ 3 w 22"/>
                <a:gd name="T1" fmla="*/ 20 h 20"/>
                <a:gd name="T2" fmla="*/ 2 w 22"/>
                <a:gd name="T3" fmla="*/ 20 h 20"/>
                <a:gd name="T4" fmla="*/ 1 w 22"/>
                <a:gd name="T5" fmla="*/ 17 h 20"/>
                <a:gd name="T6" fmla="*/ 19 w 22"/>
                <a:gd name="T7" fmla="*/ 0 h 20"/>
                <a:gd name="T8" fmla="*/ 22 w 22"/>
                <a:gd name="T9" fmla="*/ 2 h 20"/>
                <a:gd name="T10" fmla="*/ 20 w 22"/>
                <a:gd name="T11" fmla="*/ 4 h 20"/>
                <a:gd name="T12" fmla="*/ 4 w 22"/>
                <a:gd name="T13" fmla="*/ 19 h 20"/>
                <a:gd name="T14" fmla="*/ 3 w 22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3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8"/>
                    <a:pt x="1" y="17"/>
                  </a:cubicBezTo>
                  <a:cubicBezTo>
                    <a:pt x="4" y="9"/>
                    <a:pt x="11" y="3"/>
                    <a:pt x="19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3"/>
                    <a:pt x="21" y="4"/>
                    <a:pt x="20" y="4"/>
                  </a:cubicBezTo>
                  <a:cubicBezTo>
                    <a:pt x="13" y="6"/>
                    <a:pt x="7" y="12"/>
                    <a:pt x="4" y="19"/>
                  </a:cubicBezTo>
                  <a:cubicBezTo>
                    <a:pt x="4" y="20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554912" y="5950264"/>
            <a:ext cx="1288937" cy="293554"/>
            <a:chOff x="4046538" y="2588895"/>
            <a:chExt cx="1212850" cy="276225"/>
          </a:xfrm>
        </p:grpSpPr>
        <p:sp>
          <p:nvSpPr>
            <p:cNvPr id="323" name="Freeform 5"/>
            <p:cNvSpPr/>
            <p:nvPr/>
          </p:nvSpPr>
          <p:spPr bwMode="auto">
            <a:xfrm>
              <a:off x="405765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24" name="Freeform 6"/>
            <p:cNvSpPr/>
            <p:nvPr/>
          </p:nvSpPr>
          <p:spPr bwMode="auto">
            <a:xfrm>
              <a:off x="437197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25" name="Freeform 7"/>
            <p:cNvSpPr/>
            <p:nvPr/>
          </p:nvSpPr>
          <p:spPr bwMode="auto">
            <a:xfrm>
              <a:off x="468630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26" name="Freeform 8"/>
            <p:cNvSpPr/>
            <p:nvPr/>
          </p:nvSpPr>
          <p:spPr bwMode="auto">
            <a:xfrm>
              <a:off x="500062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27" name="Freeform 9"/>
            <p:cNvSpPr>
              <a:spLocks noEditPoints="1"/>
            </p:cNvSpPr>
            <p:nvPr/>
          </p:nvSpPr>
          <p:spPr bwMode="auto">
            <a:xfrm>
              <a:off x="404653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28" name="Freeform 10"/>
            <p:cNvSpPr>
              <a:spLocks noEditPoints="1"/>
            </p:cNvSpPr>
            <p:nvPr/>
          </p:nvSpPr>
          <p:spPr bwMode="auto">
            <a:xfrm>
              <a:off x="436086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29" name="Freeform 11"/>
            <p:cNvSpPr>
              <a:spLocks noEditPoints="1"/>
            </p:cNvSpPr>
            <p:nvPr/>
          </p:nvSpPr>
          <p:spPr bwMode="auto">
            <a:xfrm>
              <a:off x="467518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30" name="Freeform 12"/>
            <p:cNvSpPr>
              <a:spLocks noEditPoints="1"/>
            </p:cNvSpPr>
            <p:nvPr/>
          </p:nvSpPr>
          <p:spPr bwMode="auto">
            <a:xfrm>
              <a:off x="498951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31" name="Freeform 13"/>
            <p:cNvSpPr/>
            <p:nvPr/>
          </p:nvSpPr>
          <p:spPr bwMode="auto">
            <a:xfrm>
              <a:off x="424497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32" name="Freeform 14"/>
            <p:cNvSpPr/>
            <p:nvPr/>
          </p:nvSpPr>
          <p:spPr bwMode="auto">
            <a:xfrm>
              <a:off x="455930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33" name="Freeform 15"/>
            <p:cNvSpPr/>
            <p:nvPr/>
          </p:nvSpPr>
          <p:spPr bwMode="auto">
            <a:xfrm>
              <a:off x="487362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34" name="Freeform 16"/>
            <p:cNvSpPr/>
            <p:nvPr/>
          </p:nvSpPr>
          <p:spPr bwMode="auto">
            <a:xfrm>
              <a:off x="518795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9234968" y="691519"/>
            <a:ext cx="480820" cy="199077"/>
            <a:chOff x="6340475" y="1976120"/>
            <a:chExt cx="452437" cy="187325"/>
          </a:xfrm>
        </p:grpSpPr>
        <p:sp>
          <p:nvSpPr>
            <p:cNvPr id="337" name="Freeform 136"/>
            <p:cNvSpPr/>
            <p:nvPr/>
          </p:nvSpPr>
          <p:spPr bwMode="auto">
            <a:xfrm>
              <a:off x="6340475" y="1976120"/>
              <a:ext cx="138112" cy="187325"/>
            </a:xfrm>
            <a:custGeom>
              <a:avLst/>
              <a:gdLst>
                <a:gd name="T0" fmla="*/ 25 w 25"/>
                <a:gd name="T1" fmla="*/ 32 h 34"/>
                <a:gd name="T2" fmla="*/ 16 w 25"/>
                <a:gd name="T3" fmla="*/ 34 h 34"/>
                <a:gd name="T4" fmla="*/ 0 w 25"/>
                <a:gd name="T5" fmla="*/ 17 h 34"/>
                <a:gd name="T6" fmla="*/ 17 w 25"/>
                <a:gd name="T7" fmla="*/ 0 h 34"/>
                <a:gd name="T8" fmla="*/ 25 w 25"/>
                <a:gd name="T9" fmla="*/ 2 h 34"/>
                <a:gd name="T10" fmla="*/ 24 w 25"/>
                <a:gd name="T11" fmla="*/ 7 h 34"/>
                <a:gd name="T12" fmla="*/ 17 w 25"/>
                <a:gd name="T13" fmla="*/ 5 h 34"/>
                <a:gd name="T14" fmla="*/ 6 w 25"/>
                <a:gd name="T15" fmla="*/ 17 h 34"/>
                <a:gd name="T16" fmla="*/ 17 w 25"/>
                <a:gd name="T17" fmla="*/ 29 h 34"/>
                <a:gd name="T18" fmla="*/ 24 w 25"/>
                <a:gd name="T19" fmla="*/ 28 h 34"/>
                <a:gd name="T20" fmla="*/ 25 w 25"/>
                <a:gd name="T21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4">
                  <a:moveTo>
                    <a:pt x="25" y="32"/>
                  </a:moveTo>
                  <a:cubicBezTo>
                    <a:pt x="23" y="33"/>
                    <a:pt x="20" y="34"/>
                    <a:pt x="16" y="34"/>
                  </a:cubicBezTo>
                  <a:cubicBezTo>
                    <a:pt x="6" y="34"/>
                    <a:pt x="0" y="2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1" y="0"/>
                    <a:pt x="24" y="1"/>
                    <a:pt x="25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6"/>
                    <a:pt x="20" y="5"/>
                    <a:pt x="17" y="5"/>
                  </a:cubicBezTo>
                  <a:cubicBezTo>
                    <a:pt x="11" y="5"/>
                    <a:pt x="6" y="9"/>
                    <a:pt x="6" y="17"/>
                  </a:cubicBezTo>
                  <a:cubicBezTo>
                    <a:pt x="6" y="24"/>
                    <a:pt x="10" y="29"/>
                    <a:pt x="17" y="29"/>
                  </a:cubicBezTo>
                  <a:cubicBezTo>
                    <a:pt x="20" y="29"/>
                    <a:pt x="22" y="28"/>
                    <a:pt x="24" y="28"/>
                  </a:cubicBezTo>
                  <a:lnTo>
                    <a:pt x="25" y="3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38" name="Freeform 137"/>
            <p:cNvSpPr/>
            <p:nvPr/>
          </p:nvSpPr>
          <p:spPr bwMode="auto">
            <a:xfrm>
              <a:off x="6494463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8 w 87"/>
                <a:gd name="T13" fmla="*/ 86 h 86"/>
                <a:gd name="T14" fmla="*/ 38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8 w 87"/>
                <a:gd name="T21" fmla="*/ 38 h 86"/>
                <a:gd name="T22" fmla="*/ 38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8" y="86"/>
                  </a:lnTo>
                  <a:lnTo>
                    <a:pt x="38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8" y="38"/>
                  </a:lnTo>
                  <a:lnTo>
                    <a:pt x="38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39" name="Freeform 138"/>
            <p:cNvSpPr/>
            <p:nvPr/>
          </p:nvSpPr>
          <p:spPr bwMode="auto">
            <a:xfrm>
              <a:off x="6654800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5 w 87"/>
                <a:gd name="T13" fmla="*/ 86 h 86"/>
                <a:gd name="T14" fmla="*/ 35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5 w 87"/>
                <a:gd name="T21" fmla="*/ 38 h 86"/>
                <a:gd name="T22" fmla="*/ 35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5" y="86"/>
                  </a:lnTo>
                  <a:lnTo>
                    <a:pt x="35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5" y="38"/>
                  </a:lnTo>
                  <a:lnTo>
                    <a:pt x="35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344" name="组合 343"/>
          <p:cNvGrpSpPr/>
          <p:nvPr/>
        </p:nvGrpSpPr>
        <p:grpSpPr>
          <a:xfrm>
            <a:off x="8354607" y="778791"/>
            <a:ext cx="862103" cy="862104"/>
            <a:chOff x="5402263" y="1788795"/>
            <a:chExt cx="811212" cy="811213"/>
          </a:xfrm>
        </p:grpSpPr>
        <p:sp>
          <p:nvSpPr>
            <p:cNvPr id="345" name="Oval 195"/>
            <p:cNvSpPr>
              <a:spLocks noChangeArrowheads="1"/>
            </p:cNvSpPr>
            <p:nvPr/>
          </p:nvSpPr>
          <p:spPr bwMode="auto">
            <a:xfrm>
              <a:off x="5413375" y="1798320"/>
              <a:ext cx="788987" cy="790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46" name="Freeform 196"/>
            <p:cNvSpPr>
              <a:spLocks noEditPoints="1"/>
            </p:cNvSpPr>
            <p:nvPr/>
          </p:nvSpPr>
          <p:spPr bwMode="auto">
            <a:xfrm>
              <a:off x="5402263" y="1788795"/>
              <a:ext cx="811212" cy="811213"/>
            </a:xfrm>
            <a:custGeom>
              <a:avLst/>
              <a:gdLst>
                <a:gd name="T0" fmla="*/ 73 w 147"/>
                <a:gd name="T1" fmla="*/ 147 h 147"/>
                <a:gd name="T2" fmla="*/ 0 w 147"/>
                <a:gd name="T3" fmla="*/ 74 h 147"/>
                <a:gd name="T4" fmla="*/ 73 w 147"/>
                <a:gd name="T5" fmla="*/ 0 h 147"/>
                <a:gd name="T6" fmla="*/ 147 w 147"/>
                <a:gd name="T7" fmla="*/ 74 h 147"/>
                <a:gd name="T8" fmla="*/ 73 w 147"/>
                <a:gd name="T9" fmla="*/ 147 h 147"/>
                <a:gd name="T10" fmla="*/ 73 w 147"/>
                <a:gd name="T11" fmla="*/ 4 h 147"/>
                <a:gd name="T12" fmla="*/ 4 w 147"/>
                <a:gd name="T13" fmla="*/ 74 h 147"/>
                <a:gd name="T14" fmla="*/ 73 w 147"/>
                <a:gd name="T15" fmla="*/ 143 h 147"/>
                <a:gd name="T16" fmla="*/ 143 w 147"/>
                <a:gd name="T17" fmla="*/ 74 h 147"/>
                <a:gd name="T18" fmla="*/ 73 w 147"/>
                <a:gd name="T1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7">
                  <a:moveTo>
                    <a:pt x="73" y="147"/>
                  </a:moveTo>
                  <a:cubicBezTo>
                    <a:pt x="33" y="147"/>
                    <a:pt x="0" y="114"/>
                    <a:pt x="0" y="74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4" y="0"/>
                    <a:pt x="147" y="33"/>
                    <a:pt x="147" y="74"/>
                  </a:cubicBezTo>
                  <a:cubicBezTo>
                    <a:pt x="147" y="114"/>
                    <a:pt x="114" y="147"/>
                    <a:pt x="73" y="147"/>
                  </a:cubicBezTo>
                  <a:close/>
                  <a:moveTo>
                    <a:pt x="73" y="4"/>
                  </a:moveTo>
                  <a:cubicBezTo>
                    <a:pt x="35" y="4"/>
                    <a:pt x="4" y="35"/>
                    <a:pt x="4" y="74"/>
                  </a:cubicBezTo>
                  <a:cubicBezTo>
                    <a:pt x="4" y="112"/>
                    <a:pt x="35" y="143"/>
                    <a:pt x="73" y="143"/>
                  </a:cubicBezTo>
                  <a:cubicBezTo>
                    <a:pt x="112" y="143"/>
                    <a:pt x="143" y="112"/>
                    <a:pt x="143" y="74"/>
                  </a:cubicBezTo>
                  <a:cubicBezTo>
                    <a:pt x="143" y="35"/>
                    <a:pt x="112" y="4"/>
                    <a:pt x="7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47" name="Oval 197"/>
            <p:cNvSpPr>
              <a:spLocks noChangeArrowheads="1"/>
            </p:cNvSpPr>
            <p:nvPr/>
          </p:nvSpPr>
          <p:spPr bwMode="auto">
            <a:xfrm>
              <a:off x="5457825" y="1849120"/>
              <a:ext cx="695325" cy="695325"/>
            </a:xfrm>
            <a:prstGeom prst="ellipse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48" name="Freeform 199"/>
            <p:cNvSpPr>
              <a:spLocks noEditPoints="1"/>
            </p:cNvSpPr>
            <p:nvPr/>
          </p:nvSpPr>
          <p:spPr bwMode="auto">
            <a:xfrm>
              <a:off x="5446713" y="1838008"/>
              <a:ext cx="717550" cy="717550"/>
            </a:xfrm>
            <a:custGeom>
              <a:avLst/>
              <a:gdLst>
                <a:gd name="T0" fmla="*/ 65 w 130"/>
                <a:gd name="T1" fmla="*/ 130 h 130"/>
                <a:gd name="T2" fmla="*/ 0 w 130"/>
                <a:gd name="T3" fmla="*/ 65 h 130"/>
                <a:gd name="T4" fmla="*/ 65 w 130"/>
                <a:gd name="T5" fmla="*/ 0 h 130"/>
                <a:gd name="T6" fmla="*/ 130 w 130"/>
                <a:gd name="T7" fmla="*/ 65 h 130"/>
                <a:gd name="T8" fmla="*/ 65 w 130"/>
                <a:gd name="T9" fmla="*/ 130 h 130"/>
                <a:gd name="T10" fmla="*/ 65 w 130"/>
                <a:gd name="T11" fmla="*/ 4 h 130"/>
                <a:gd name="T12" fmla="*/ 4 w 130"/>
                <a:gd name="T13" fmla="*/ 65 h 130"/>
                <a:gd name="T14" fmla="*/ 65 w 130"/>
                <a:gd name="T15" fmla="*/ 126 h 130"/>
                <a:gd name="T16" fmla="*/ 126 w 130"/>
                <a:gd name="T17" fmla="*/ 65 h 130"/>
                <a:gd name="T18" fmla="*/ 65 w 130"/>
                <a:gd name="T19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30">
                  <a:moveTo>
                    <a:pt x="65" y="130"/>
                  </a:moveTo>
                  <a:cubicBezTo>
                    <a:pt x="29" y="130"/>
                    <a:pt x="0" y="101"/>
                    <a:pt x="0" y="65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101" y="0"/>
                    <a:pt x="130" y="29"/>
                    <a:pt x="130" y="65"/>
                  </a:cubicBezTo>
                  <a:cubicBezTo>
                    <a:pt x="130" y="101"/>
                    <a:pt x="101" y="130"/>
                    <a:pt x="65" y="130"/>
                  </a:cubicBezTo>
                  <a:close/>
                  <a:moveTo>
                    <a:pt x="65" y="4"/>
                  </a:moveTo>
                  <a:cubicBezTo>
                    <a:pt x="31" y="4"/>
                    <a:pt x="4" y="31"/>
                    <a:pt x="4" y="65"/>
                  </a:cubicBezTo>
                  <a:cubicBezTo>
                    <a:pt x="4" y="99"/>
                    <a:pt x="31" y="126"/>
                    <a:pt x="65" y="126"/>
                  </a:cubicBezTo>
                  <a:cubicBezTo>
                    <a:pt x="99" y="126"/>
                    <a:pt x="126" y="99"/>
                    <a:pt x="126" y="65"/>
                  </a:cubicBezTo>
                  <a:cubicBezTo>
                    <a:pt x="126" y="31"/>
                    <a:pt x="99" y="4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49" name="Freeform 200"/>
            <p:cNvSpPr/>
            <p:nvPr/>
          </p:nvSpPr>
          <p:spPr bwMode="auto">
            <a:xfrm>
              <a:off x="5524500" y="1920558"/>
              <a:ext cx="192087" cy="193675"/>
            </a:xfrm>
            <a:custGeom>
              <a:avLst/>
              <a:gdLst>
                <a:gd name="T0" fmla="*/ 3 w 35"/>
                <a:gd name="T1" fmla="*/ 35 h 35"/>
                <a:gd name="T2" fmla="*/ 2 w 35"/>
                <a:gd name="T3" fmla="*/ 35 h 35"/>
                <a:gd name="T4" fmla="*/ 1 w 35"/>
                <a:gd name="T5" fmla="*/ 33 h 35"/>
                <a:gd name="T6" fmla="*/ 32 w 35"/>
                <a:gd name="T7" fmla="*/ 0 h 35"/>
                <a:gd name="T8" fmla="*/ 34 w 35"/>
                <a:gd name="T9" fmla="*/ 1 h 35"/>
                <a:gd name="T10" fmla="*/ 33 w 35"/>
                <a:gd name="T11" fmla="*/ 4 h 35"/>
                <a:gd name="T12" fmla="*/ 5 w 35"/>
                <a:gd name="T13" fmla="*/ 34 h 35"/>
                <a:gd name="T14" fmla="*/ 3 w 35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3" y="35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0" y="34"/>
                    <a:pt x="1" y="33"/>
                  </a:cubicBezTo>
                  <a:cubicBezTo>
                    <a:pt x="6" y="18"/>
                    <a:pt x="17" y="6"/>
                    <a:pt x="32" y="0"/>
                  </a:cubicBezTo>
                  <a:cubicBezTo>
                    <a:pt x="33" y="0"/>
                    <a:pt x="34" y="0"/>
                    <a:pt x="34" y="1"/>
                  </a:cubicBezTo>
                  <a:cubicBezTo>
                    <a:pt x="35" y="2"/>
                    <a:pt x="34" y="4"/>
                    <a:pt x="33" y="4"/>
                  </a:cubicBezTo>
                  <a:cubicBezTo>
                    <a:pt x="20" y="9"/>
                    <a:pt x="9" y="20"/>
                    <a:pt x="5" y="34"/>
                  </a:cubicBezTo>
                  <a:cubicBezTo>
                    <a:pt x="4" y="35"/>
                    <a:pt x="3" y="35"/>
                    <a:pt x="3" y="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50" name="Freeform 201"/>
            <p:cNvSpPr/>
            <p:nvPr/>
          </p:nvSpPr>
          <p:spPr bwMode="auto">
            <a:xfrm>
              <a:off x="5799138" y="1893570"/>
              <a:ext cx="22225" cy="307975"/>
            </a:xfrm>
            <a:custGeom>
              <a:avLst/>
              <a:gdLst>
                <a:gd name="T0" fmla="*/ 2 w 4"/>
                <a:gd name="T1" fmla="*/ 56 h 56"/>
                <a:gd name="T2" fmla="*/ 0 w 4"/>
                <a:gd name="T3" fmla="*/ 54 h 56"/>
                <a:gd name="T4" fmla="*/ 0 w 4"/>
                <a:gd name="T5" fmla="*/ 2 h 56"/>
                <a:gd name="T6" fmla="*/ 2 w 4"/>
                <a:gd name="T7" fmla="*/ 0 h 56"/>
                <a:gd name="T8" fmla="*/ 4 w 4"/>
                <a:gd name="T9" fmla="*/ 2 h 56"/>
                <a:gd name="T10" fmla="*/ 4 w 4"/>
                <a:gd name="T11" fmla="*/ 54 h 56"/>
                <a:gd name="T12" fmla="*/ 2 w 4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6">
                  <a:moveTo>
                    <a:pt x="2" y="56"/>
                  </a:moveTo>
                  <a:cubicBezTo>
                    <a:pt x="1" y="56"/>
                    <a:pt x="0" y="55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6"/>
                    <a:pt x="2" y="5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51" name="Freeform 202"/>
            <p:cNvSpPr/>
            <p:nvPr/>
          </p:nvSpPr>
          <p:spPr bwMode="auto">
            <a:xfrm>
              <a:off x="5789613" y="2190433"/>
              <a:ext cx="263525" cy="22225"/>
            </a:xfrm>
            <a:custGeom>
              <a:avLst/>
              <a:gdLst>
                <a:gd name="T0" fmla="*/ 46 w 48"/>
                <a:gd name="T1" fmla="*/ 4 h 4"/>
                <a:gd name="T2" fmla="*/ 2 w 48"/>
                <a:gd name="T3" fmla="*/ 4 h 4"/>
                <a:gd name="T4" fmla="*/ 0 w 48"/>
                <a:gd name="T5" fmla="*/ 2 h 4"/>
                <a:gd name="T6" fmla="*/ 2 w 48"/>
                <a:gd name="T7" fmla="*/ 0 h 4"/>
                <a:gd name="T8" fmla="*/ 46 w 48"/>
                <a:gd name="T9" fmla="*/ 0 h 4"/>
                <a:gd name="T10" fmla="*/ 48 w 48"/>
                <a:gd name="T11" fmla="*/ 2 h 4"/>
                <a:gd name="T12" fmla="*/ 46 w 4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4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3"/>
                    <a:pt x="47" y="4"/>
                    <a:pt x="4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52" name="Oval 203"/>
            <p:cNvSpPr>
              <a:spLocks noChangeArrowheads="1"/>
            </p:cNvSpPr>
            <p:nvPr/>
          </p:nvSpPr>
          <p:spPr bwMode="auto">
            <a:xfrm>
              <a:off x="5767388" y="2163445"/>
              <a:ext cx="76200" cy="82550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353" name="组合 352"/>
          <p:cNvGrpSpPr/>
          <p:nvPr/>
        </p:nvGrpSpPr>
        <p:grpSpPr>
          <a:xfrm>
            <a:off x="9837335" y="773164"/>
            <a:ext cx="954893" cy="855356"/>
            <a:chOff x="6946900" y="1965008"/>
            <a:chExt cx="898525" cy="804863"/>
          </a:xfrm>
        </p:grpSpPr>
        <p:sp>
          <p:nvSpPr>
            <p:cNvPr id="354" name="Freeform 31"/>
            <p:cNvSpPr>
              <a:spLocks noEditPoints="1"/>
            </p:cNvSpPr>
            <p:nvPr/>
          </p:nvSpPr>
          <p:spPr bwMode="auto">
            <a:xfrm>
              <a:off x="7156450" y="2263458"/>
              <a:ext cx="508000" cy="506413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2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grpSp>
          <p:nvGrpSpPr>
            <p:cNvPr id="355" name="组合 354"/>
            <p:cNvGrpSpPr/>
            <p:nvPr/>
          </p:nvGrpSpPr>
          <p:grpSpPr>
            <a:xfrm>
              <a:off x="6946900" y="1965008"/>
              <a:ext cx="898525" cy="684212"/>
              <a:chOff x="6946900" y="1965008"/>
              <a:chExt cx="898525" cy="684212"/>
            </a:xfrm>
          </p:grpSpPr>
          <p:sp>
            <p:nvSpPr>
              <p:cNvPr id="356" name="Freeform 28"/>
              <p:cNvSpPr/>
              <p:nvPr/>
            </p:nvSpPr>
            <p:spPr bwMode="auto">
              <a:xfrm>
                <a:off x="6946900" y="1965008"/>
                <a:ext cx="898525" cy="601663"/>
              </a:xfrm>
              <a:custGeom>
                <a:avLst/>
                <a:gdLst>
                  <a:gd name="T0" fmla="*/ 0 w 163"/>
                  <a:gd name="T1" fmla="*/ 70 h 109"/>
                  <a:gd name="T2" fmla="*/ 1 w 163"/>
                  <a:gd name="T3" fmla="*/ 61 h 109"/>
                  <a:gd name="T4" fmla="*/ 2 w 163"/>
                  <a:gd name="T5" fmla="*/ 58 h 109"/>
                  <a:gd name="T6" fmla="*/ 4 w 163"/>
                  <a:gd name="T7" fmla="*/ 53 h 109"/>
                  <a:gd name="T8" fmla="*/ 7 w 163"/>
                  <a:gd name="T9" fmla="*/ 49 h 109"/>
                  <a:gd name="T10" fmla="*/ 9 w 163"/>
                  <a:gd name="T11" fmla="*/ 46 h 109"/>
                  <a:gd name="T12" fmla="*/ 13 w 163"/>
                  <a:gd name="T13" fmla="*/ 42 h 109"/>
                  <a:gd name="T14" fmla="*/ 16 w 163"/>
                  <a:gd name="T15" fmla="*/ 40 h 109"/>
                  <a:gd name="T16" fmla="*/ 20 w 163"/>
                  <a:gd name="T17" fmla="*/ 37 h 109"/>
                  <a:gd name="T18" fmla="*/ 25 w 163"/>
                  <a:gd name="T19" fmla="*/ 35 h 109"/>
                  <a:gd name="T20" fmla="*/ 28 w 163"/>
                  <a:gd name="T21" fmla="*/ 36 h 109"/>
                  <a:gd name="T22" fmla="*/ 31 w 163"/>
                  <a:gd name="T23" fmla="*/ 34 h 109"/>
                  <a:gd name="T24" fmla="*/ 76 w 163"/>
                  <a:gd name="T25" fmla="*/ 0 h 109"/>
                  <a:gd name="T26" fmla="*/ 81 w 163"/>
                  <a:gd name="T27" fmla="*/ 1 h 109"/>
                  <a:gd name="T28" fmla="*/ 86 w 163"/>
                  <a:gd name="T29" fmla="*/ 3 h 109"/>
                  <a:gd name="T30" fmla="*/ 94 w 163"/>
                  <a:gd name="T31" fmla="*/ 7 h 109"/>
                  <a:gd name="T32" fmla="*/ 101 w 163"/>
                  <a:gd name="T33" fmla="*/ 13 h 109"/>
                  <a:gd name="T34" fmla="*/ 110 w 163"/>
                  <a:gd name="T35" fmla="*/ 31 h 109"/>
                  <a:gd name="T36" fmla="*/ 146 w 163"/>
                  <a:gd name="T37" fmla="*/ 52 h 109"/>
                  <a:gd name="T38" fmla="*/ 160 w 163"/>
                  <a:gd name="T39" fmla="*/ 65 h 109"/>
                  <a:gd name="T40" fmla="*/ 137 w 163"/>
                  <a:gd name="T41" fmla="*/ 109 h 109"/>
                  <a:gd name="T42" fmla="*/ 137 w 163"/>
                  <a:gd name="T43" fmla="*/ 105 h 109"/>
                  <a:gd name="T44" fmla="*/ 157 w 163"/>
                  <a:gd name="T45" fmla="*/ 67 h 109"/>
                  <a:gd name="T46" fmla="*/ 145 w 163"/>
                  <a:gd name="T47" fmla="*/ 55 h 109"/>
                  <a:gd name="T48" fmla="*/ 132 w 163"/>
                  <a:gd name="T49" fmla="*/ 53 h 109"/>
                  <a:gd name="T50" fmla="*/ 106 w 163"/>
                  <a:gd name="T51" fmla="*/ 35 h 109"/>
                  <a:gd name="T52" fmla="*/ 98 w 163"/>
                  <a:gd name="T53" fmla="*/ 16 h 109"/>
                  <a:gd name="T54" fmla="*/ 95 w 163"/>
                  <a:gd name="T55" fmla="*/ 13 h 109"/>
                  <a:gd name="T56" fmla="*/ 92 w 163"/>
                  <a:gd name="T57" fmla="*/ 10 h 109"/>
                  <a:gd name="T58" fmla="*/ 84 w 163"/>
                  <a:gd name="T59" fmla="*/ 6 h 109"/>
                  <a:gd name="T60" fmla="*/ 77 w 163"/>
                  <a:gd name="T61" fmla="*/ 4 h 109"/>
                  <a:gd name="T62" fmla="*/ 38 w 163"/>
                  <a:gd name="T63" fmla="*/ 36 h 109"/>
                  <a:gd name="T64" fmla="*/ 32 w 163"/>
                  <a:gd name="T65" fmla="*/ 38 h 109"/>
                  <a:gd name="T66" fmla="*/ 28 w 163"/>
                  <a:gd name="T67" fmla="*/ 38 h 109"/>
                  <a:gd name="T68" fmla="*/ 25 w 163"/>
                  <a:gd name="T69" fmla="*/ 40 h 109"/>
                  <a:gd name="T70" fmla="*/ 21 w 163"/>
                  <a:gd name="T71" fmla="*/ 42 h 109"/>
                  <a:gd name="T72" fmla="*/ 17 w 163"/>
                  <a:gd name="T73" fmla="*/ 44 h 109"/>
                  <a:gd name="T74" fmla="*/ 15 w 163"/>
                  <a:gd name="T75" fmla="*/ 46 h 109"/>
                  <a:gd name="T76" fmla="*/ 11 w 163"/>
                  <a:gd name="T77" fmla="*/ 50 h 109"/>
                  <a:gd name="T78" fmla="*/ 9 w 163"/>
                  <a:gd name="T79" fmla="*/ 52 h 109"/>
                  <a:gd name="T80" fmla="*/ 7 w 163"/>
                  <a:gd name="T81" fmla="*/ 56 h 109"/>
                  <a:gd name="T82" fmla="*/ 6 w 163"/>
                  <a:gd name="T83" fmla="*/ 60 h 109"/>
                  <a:gd name="T84" fmla="*/ 5 w 163"/>
                  <a:gd name="T85" fmla="*/ 63 h 109"/>
                  <a:gd name="T86" fmla="*/ 26 w 163"/>
                  <a:gd name="T87" fmla="*/ 104 h 109"/>
                  <a:gd name="T88" fmla="*/ 36 w 163"/>
                  <a:gd name="T8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3" h="109">
                    <a:moveTo>
                      <a:pt x="36" y="109"/>
                    </a:moveTo>
                    <a:cubicBezTo>
                      <a:pt x="31" y="109"/>
                      <a:pt x="27" y="109"/>
                      <a:pt x="25" y="108"/>
                    </a:cubicBezTo>
                    <a:cubicBezTo>
                      <a:pt x="9" y="104"/>
                      <a:pt x="0" y="85"/>
                      <a:pt x="0" y="70"/>
                    </a:cubicBezTo>
                    <a:cubicBezTo>
                      <a:pt x="0" y="68"/>
                      <a:pt x="0" y="67"/>
                      <a:pt x="1" y="65"/>
                    </a:cubicBezTo>
                    <a:cubicBezTo>
                      <a:pt x="1" y="64"/>
                      <a:pt x="1" y="63"/>
                      <a:pt x="1" y="63"/>
                    </a:cubicBezTo>
                    <a:cubicBezTo>
                      <a:pt x="1" y="62"/>
                      <a:pt x="1" y="62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" y="60"/>
                      <a:pt x="2" y="60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3" y="57"/>
                      <a:pt x="3" y="56"/>
                    </a:cubicBezTo>
                    <a:cubicBezTo>
                      <a:pt x="3" y="56"/>
                      <a:pt x="3" y="55"/>
                      <a:pt x="4" y="55"/>
                    </a:cubicBezTo>
                    <a:cubicBezTo>
                      <a:pt x="4" y="54"/>
                      <a:pt x="4" y="54"/>
                      <a:pt x="4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5" y="51"/>
                      <a:pt x="6" y="51"/>
                      <a:pt x="6" y="50"/>
                    </a:cubicBezTo>
                    <a:cubicBezTo>
                      <a:pt x="6" y="50"/>
                      <a:pt x="7" y="49"/>
                      <a:pt x="7" y="49"/>
                    </a:cubicBezTo>
                    <a:cubicBezTo>
                      <a:pt x="7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9" y="47"/>
                      <a:pt x="9" y="46"/>
                    </a:cubicBezTo>
                    <a:cubicBezTo>
                      <a:pt x="9" y="46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2" y="43"/>
                    </a:cubicBezTo>
                    <a:cubicBezTo>
                      <a:pt x="12" y="43"/>
                      <a:pt x="13" y="42"/>
                      <a:pt x="13" y="42"/>
                    </a:cubicBezTo>
                    <a:cubicBezTo>
                      <a:pt x="14" y="42"/>
                      <a:pt x="14" y="41"/>
                      <a:pt x="14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0"/>
                      <a:pt x="16" y="40"/>
                      <a:pt x="16" y="40"/>
                    </a:cubicBezTo>
                    <a:cubicBezTo>
                      <a:pt x="16" y="40"/>
                      <a:pt x="17" y="39"/>
                      <a:pt x="17" y="39"/>
                    </a:cubicBezTo>
                    <a:cubicBezTo>
                      <a:pt x="18" y="39"/>
                      <a:pt x="18" y="38"/>
                      <a:pt x="19" y="38"/>
                    </a:cubicBezTo>
                    <a:cubicBezTo>
                      <a:pt x="19" y="38"/>
                      <a:pt x="20" y="38"/>
                      <a:pt x="20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3" y="36"/>
                      <a:pt x="23" y="36"/>
                    </a:cubicBezTo>
                    <a:cubicBezTo>
                      <a:pt x="24" y="36"/>
                      <a:pt x="24" y="36"/>
                      <a:pt x="25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6" y="15"/>
                      <a:pt x="53" y="0"/>
                      <a:pt x="72" y="0"/>
                    </a:cubicBezTo>
                    <a:cubicBezTo>
                      <a:pt x="73" y="0"/>
                      <a:pt x="75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1"/>
                      <a:pt x="80" y="1"/>
                      <a:pt x="81" y="1"/>
                    </a:cubicBezTo>
                    <a:cubicBezTo>
                      <a:pt x="81" y="1"/>
                      <a:pt x="82" y="1"/>
                      <a:pt x="82" y="1"/>
                    </a:cubicBezTo>
                    <a:cubicBezTo>
                      <a:pt x="83" y="2"/>
                      <a:pt x="84" y="2"/>
                      <a:pt x="85" y="2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8" y="3"/>
                      <a:pt x="89" y="4"/>
                      <a:pt x="90" y="4"/>
                    </a:cubicBezTo>
                    <a:cubicBezTo>
                      <a:pt x="91" y="5"/>
                      <a:pt x="93" y="6"/>
                      <a:pt x="94" y="7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5" y="8"/>
                      <a:pt x="96" y="9"/>
                      <a:pt x="97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9" y="11"/>
                      <a:pt x="100" y="12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2" y="14"/>
                      <a:pt x="103" y="15"/>
                      <a:pt x="104" y="17"/>
                    </a:cubicBezTo>
                    <a:cubicBezTo>
                      <a:pt x="107" y="21"/>
                      <a:pt x="109" y="26"/>
                      <a:pt x="110" y="31"/>
                    </a:cubicBezTo>
                    <a:cubicBezTo>
                      <a:pt x="121" y="32"/>
                      <a:pt x="130" y="39"/>
                      <a:pt x="135" y="49"/>
                    </a:cubicBezTo>
                    <a:cubicBezTo>
                      <a:pt x="137" y="49"/>
                      <a:pt x="139" y="49"/>
                      <a:pt x="142" y="50"/>
                    </a:cubicBezTo>
                    <a:cubicBezTo>
                      <a:pt x="143" y="50"/>
                      <a:pt x="145" y="51"/>
                      <a:pt x="146" y="52"/>
                    </a:cubicBezTo>
                    <a:cubicBezTo>
                      <a:pt x="148" y="52"/>
                      <a:pt x="149" y="53"/>
                      <a:pt x="151" y="54"/>
                    </a:cubicBezTo>
                    <a:cubicBezTo>
                      <a:pt x="153" y="56"/>
                      <a:pt x="156" y="58"/>
                      <a:pt x="158" y="61"/>
                    </a:cubicBezTo>
                    <a:cubicBezTo>
                      <a:pt x="159" y="62"/>
                      <a:pt x="159" y="64"/>
                      <a:pt x="160" y="65"/>
                    </a:cubicBezTo>
                    <a:cubicBezTo>
                      <a:pt x="161" y="67"/>
                      <a:pt x="161" y="68"/>
                      <a:pt x="162" y="70"/>
                    </a:cubicBezTo>
                    <a:cubicBezTo>
                      <a:pt x="163" y="72"/>
                      <a:pt x="163" y="75"/>
                      <a:pt x="163" y="78"/>
                    </a:cubicBezTo>
                    <a:cubicBezTo>
                      <a:pt x="163" y="93"/>
                      <a:pt x="153" y="109"/>
                      <a:pt x="137" y="109"/>
                    </a:cubicBezTo>
                    <a:cubicBezTo>
                      <a:pt x="132" y="109"/>
                      <a:pt x="132" y="109"/>
                      <a:pt x="132" y="109"/>
                    </a:cubicBezTo>
                    <a:cubicBezTo>
                      <a:pt x="132" y="105"/>
                      <a:pt x="132" y="105"/>
                      <a:pt x="132" y="105"/>
                    </a:cubicBezTo>
                    <a:cubicBezTo>
                      <a:pt x="137" y="105"/>
                      <a:pt x="137" y="105"/>
                      <a:pt x="137" y="105"/>
                    </a:cubicBezTo>
                    <a:cubicBezTo>
                      <a:pt x="151" y="105"/>
                      <a:pt x="159" y="91"/>
                      <a:pt x="159" y="78"/>
                    </a:cubicBezTo>
                    <a:cubicBezTo>
                      <a:pt x="159" y="76"/>
                      <a:pt x="159" y="73"/>
                      <a:pt x="158" y="71"/>
                    </a:cubicBezTo>
                    <a:cubicBezTo>
                      <a:pt x="158" y="70"/>
                      <a:pt x="157" y="68"/>
                      <a:pt x="157" y="67"/>
                    </a:cubicBezTo>
                    <a:cubicBezTo>
                      <a:pt x="156" y="66"/>
                      <a:pt x="155" y="64"/>
                      <a:pt x="154" y="63"/>
                    </a:cubicBezTo>
                    <a:cubicBezTo>
                      <a:pt x="153" y="61"/>
                      <a:pt x="151" y="59"/>
                      <a:pt x="148" y="57"/>
                    </a:cubicBezTo>
                    <a:cubicBezTo>
                      <a:pt x="147" y="57"/>
                      <a:pt x="146" y="56"/>
                      <a:pt x="145" y="55"/>
                    </a:cubicBezTo>
                    <a:cubicBezTo>
                      <a:pt x="143" y="55"/>
                      <a:pt x="142" y="54"/>
                      <a:pt x="141" y="54"/>
                    </a:cubicBezTo>
                    <a:cubicBezTo>
                      <a:pt x="139" y="53"/>
                      <a:pt x="136" y="53"/>
                      <a:pt x="134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8" y="42"/>
                      <a:pt x="119" y="35"/>
                      <a:pt x="108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5" y="28"/>
                      <a:pt x="103" y="23"/>
                      <a:pt x="100" y="19"/>
                    </a:cubicBezTo>
                    <a:cubicBezTo>
                      <a:pt x="100" y="18"/>
                      <a:pt x="99" y="17"/>
                      <a:pt x="98" y="16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7" y="15"/>
                      <a:pt x="96" y="14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4" y="12"/>
                      <a:pt x="93" y="11"/>
                      <a:pt x="92" y="10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9"/>
                      <a:pt x="89" y="9"/>
                      <a:pt x="88" y="8"/>
                    </a:cubicBezTo>
                    <a:cubicBezTo>
                      <a:pt x="87" y="7"/>
                      <a:pt x="86" y="7"/>
                      <a:pt x="85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6"/>
                      <a:pt x="82" y="6"/>
                      <a:pt x="81" y="5"/>
                    </a:cubicBezTo>
                    <a:cubicBezTo>
                      <a:pt x="81" y="5"/>
                      <a:pt x="80" y="5"/>
                      <a:pt x="80" y="5"/>
                    </a:cubicBezTo>
                    <a:cubicBezTo>
                      <a:pt x="79" y="5"/>
                      <a:pt x="78" y="5"/>
                      <a:pt x="77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5" y="4"/>
                      <a:pt x="73" y="4"/>
                      <a:pt x="72" y="4"/>
                    </a:cubicBezTo>
                    <a:cubicBezTo>
                      <a:pt x="54" y="4"/>
                      <a:pt x="39" y="18"/>
                      <a:pt x="38" y="3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4" y="37"/>
                      <a:pt x="33" y="38"/>
                      <a:pt x="32" y="38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30" y="38"/>
                      <a:pt x="29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9"/>
                      <a:pt x="28" y="39"/>
                    </a:cubicBezTo>
                    <a:cubicBezTo>
                      <a:pt x="27" y="39"/>
                      <a:pt x="27" y="39"/>
                      <a:pt x="26" y="39"/>
                    </a:cubicBezTo>
                    <a:cubicBezTo>
                      <a:pt x="26" y="39"/>
                      <a:pt x="25" y="39"/>
                      <a:pt x="25" y="40"/>
                    </a:cubicBezTo>
                    <a:cubicBezTo>
                      <a:pt x="24" y="40"/>
                      <a:pt x="24" y="40"/>
                      <a:pt x="23" y="40"/>
                    </a:cubicBezTo>
                    <a:cubicBezTo>
                      <a:pt x="23" y="40"/>
                      <a:pt x="22" y="41"/>
                      <a:pt x="22" y="41"/>
                    </a:cubicBezTo>
                    <a:cubicBezTo>
                      <a:pt x="22" y="41"/>
                      <a:pt x="21" y="41"/>
                      <a:pt x="21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3"/>
                      <a:pt x="19" y="43"/>
                      <a:pt x="18" y="43"/>
                    </a:cubicBezTo>
                    <a:cubicBezTo>
                      <a:pt x="18" y="43"/>
                      <a:pt x="18" y="44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5" y="45"/>
                      <a:pt x="15" y="46"/>
                      <a:pt x="15" y="46"/>
                    </a:cubicBezTo>
                    <a:cubicBezTo>
                      <a:pt x="14" y="47"/>
                      <a:pt x="14" y="47"/>
                      <a:pt x="13" y="48"/>
                    </a:cubicBezTo>
                    <a:cubicBezTo>
                      <a:pt x="13" y="48"/>
                      <a:pt x="12" y="48"/>
                      <a:pt x="12" y="49"/>
                    </a:cubicBezTo>
                    <a:cubicBezTo>
                      <a:pt x="12" y="49"/>
                      <a:pt x="12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10" y="52"/>
                      <a:pt x="10" y="52"/>
                      <a:pt x="9" y="52"/>
                    </a:cubicBezTo>
                    <a:cubicBezTo>
                      <a:pt x="9" y="53"/>
                      <a:pt x="9" y="53"/>
                      <a:pt x="9" y="54"/>
                    </a:cubicBezTo>
                    <a:cubicBezTo>
                      <a:pt x="8" y="54"/>
                      <a:pt x="8" y="55"/>
                      <a:pt x="8" y="55"/>
                    </a:cubicBezTo>
                    <a:cubicBezTo>
                      <a:pt x="8" y="55"/>
                      <a:pt x="7" y="56"/>
                      <a:pt x="7" y="56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6" y="58"/>
                      <a:pt x="6" y="59"/>
                      <a:pt x="6" y="59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1"/>
                      <a:pt x="5" y="61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4"/>
                      <a:pt x="5" y="65"/>
                      <a:pt x="5" y="65"/>
                    </a:cubicBezTo>
                    <a:cubicBezTo>
                      <a:pt x="4" y="67"/>
                      <a:pt x="4" y="68"/>
                      <a:pt x="4" y="70"/>
                    </a:cubicBezTo>
                    <a:cubicBezTo>
                      <a:pt x="4" y="83"/>
                      <a:pt x="12" y="100"/>
                      <a:pt x="26" y="104"/>
                    </a:cubicBezTo>
                    <a:cubicBezTo>
                      <a:pt x="27" y="105"/>
                      <a:pt x="30" y="105"/>
                      <a:pt x="36" y="105"/>
                    </a:cubicBezTo>
                    <a:cubicBezTo>
                      <a:pt x="36" y="105"/>
                      <a:pt x="36" y="105"/>
                      <a:pt x="36" y="105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90204"/>
                  <a:ea typeface="汉仪大宋简"/>
                  <a:sym typeface="Arial" panose="020B0604020202090204"/>
                </a:endParaRPr>
              </a:p>
            </p:txBody>
          </p:sp>
          <p:sp>
            <p:nvSpPr>
              <p:cNvPr id="357" name="Freeform 29"/>
              <p:cNvSpPr/>
              <p:nvPr/>
            </p:nvSpPr>
            <p:spPr bwMode="auto">
              <a:xfrm>
                <a:off x="7486650" y="2130108"/>
                <a:ext cx="66675" cy="149225"/>
              </a:xfrm>
              <a:custGeom>
                <a:avLst/>
                <a:gdLst>
                  <a:gd name="T0" fmla="*/ 3 w 12"/>
                  <a:gd name="T1" fmla="*/ 27 h 27"/>
                  <a:gd name="T2" fmla="*/ 1 w 12"/>
                  <a:gd name="T3" fmla="*/ 26 h 27"/>
                  <a:gd name="T4" fmla="*/ 1 w 12"/>
                  <a:gd name="T5" fmla="*/ 23 h 27"/>
                  <a:gd name="T6" fmla="*/ 8 w 12"/>
                  <a:gd name="T7" fmla="*/ 2 h 27"/>
                  <a:gd name="T8" fmla="*/ 10 w 12"/>
                  <a:gd name="T9" fmla="*/ 0 h 27"/>
                  <a:gd name="T10" fmla="*/ 12 w 12"/>
                  <a:gd name="T11" fmla="*/ 2 h 27"/>
                  <a:gd name="T12" fmla="*/ 4 w 12"/>
                  <a:gd name="T13" fmla="*/ 26 h 27"/>
                  <a:gd name="T14" fmla="*/ 3 w 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7">
                    <a:moveTo>
                      <a:pt x="3" y="27"/>
                    </a:moveTo>
                    <a:cubicBezTo>
                      <a:pt x="2" y="27"/>
                      <a:pt x="2" y="26"/>
                      <a:pt x="1" y="26"/>
                    </a:cubicBezTo>
                    <a:cubicBezTo>
                      <a:pt x="0" y="25"/>
                      <a:pt x="0" y="24"/>
                      <a:pt x="1" y="23"/>
                    </a:cubicBezTo>
                    <a:cubicBezTo>
                      <a:pt x="6" y="17"/>
                      <a:pt x="8" y="10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10"/>
                      <a:pt x="10" y="19"/>
                      <a:pt x="4" y="26"/>
                    </a:cubicBezTo>
                    <a:cubicBezTo>
                      <a:pt x="4" y="26"/>
                      <a:pt x="3" y="27"/>
                      <a:pt x="3" y="2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90204"/>
                  <a:ea typeface="汉仪大宋简"/>
                  <a:sym typeface="Arial" panose="020B0604020202090204"/>
                </a:endParaRPr>
              </a:p>
            </p:txBody>
          </p:sp>
          <p:sp>
            <p:nvSpPr>
              <p:cNvPr id="358" name="Freeform 30"/>
              <p:cNvSpPr/>
              <p:nvPr/>
            </p:nvSpPr>
            <p:spPr bwMode="auto">
              <a:xfrm>
                <a:off x="7586663" y="2234883"/>
                <a:ext cx="115887" cy="60325"/>
              </a:xfrm>
              <a:custGeom>
                <a:avLst/>
                <a:gdLst>
                  <a:gd name="T0" fmla="*/ 3 w 21"/>
                  <a:gd name="T1" fmla="*/ 11 h 11"/>
                  <a:gd name="T2" fmla="*/ 1 w 21"/>
                  <a:gd name="T3" fmla="*/ 10 h 11"/>
                  <a:gd name="T4" fmla="*/ 1 w 21"/>
                  <a:gd name="T5" fmla="*/ 7 h 11"/>
                  <a:gd name="T6" fmla="*/ 19 w 21"/>
                  <a:gd name="T7" fmla="*/ 0 h 11"/>
                  <a:gd name="T8" fmla="*/ 21 w 21"/>
                  <a:gd name="T9" fmla="*/ 2 h 11"/>
                  <a:gd name="T10" fmla="*/ 19 w 21"/>
                  <a:gd name="T11" fmla="*/ 4 h 11"/>
                  <a:gd name="T12" fmla="*/ 4 w 21"/>
                  <a:gd name="T13" fmla="*/ 10 h 11"/>
                  <a:gd name="T14" fmla="*/ 3 w 2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3" y="11"/>
                    </a:moveTo>
                    <a:cubicBezTo>
                      <a:pt x="2" y="11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6" y="3"/>
                      <a:pt x="13" y="0"/>
                      <a:pt x="19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3"/>
                      <a:pt x="21" y="4"/>
                      <a:pt x="19" y="4"/>
                    </a:cubicBezTo>
                    <a:cubicBezTo>
                      <a:pt x="14" y="4"/>
                      <a:pt x="8" y="6"/>
                      <a:pt x="4" y="10"/>
                    </a:cubicBezTo>
                    <a:cubicBezTo>
                      <a:pt x="3" y="10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90204"/>
                  <a:ea typeface="汉仪大宋简"/>
                  <a:sym typeface="Arial" panose="020B0604020202090204"/>
                </a:endParaRPr>
              </a:p>
            </p:txBody>
          </p:sp>
          <p:sp>
            <p:nvSpPr>
              <p:cNvPr id="359" name="Freeform 32"/>
              <p:cNvSpPr/>
              <p:nvPr/>
            </p:nvSpPr>
            <p:spPr bwMode="auto">
              <a:xfrm>
                <a:off x="7426325" y="2566670"/>
                <a:ext cx="100012" cy="82550"/>
              </a:xfrm>
              <a:custGeom>
                <a:avLst/>
                <a:gdLst>
                  <a:gd name="T0" fmla="*/ 2 w 18"/>
                  <a:gd name="T1" fmla="*/ 15 h 15"/>
                  <a:gd name="T2" fmla="*/ 0 w 18"/>
                  <a:gd name="T3" fmla="*/ 14 h 15"/>
                  <a:gd name="T4" fmla="*/ 2 w 18"/>
                  <a:gd name="T5" fmla="*/ 12 h 15"/>
                  <a:gd name="T6" fmla="*/ 14 w 18"/>
                  <a:gd name="T7" fmla="*/ 2 h 15"/>
                  <a:gd name="T8" fmla="*/ 17 w 18"/>
                  <a:gd name="T9" fmla="*/ 1 h 15"/>
                  <a:gd name="T10" fmla="*/ 17 w 18"/>
                  <a:gd name="T11" fmla="*/ 4 h 15"/>
                  <a:gd name="T12" fmla="*/ 3 w 18"/>
                  <a:gd name="T13" fmla="*/ 15 h 15"/>
                  <a:gd name="T14" fmla="*/ 2 w 18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2" y="15"/>
                    </a:moveTo>
                    <a:cubicBezTo>
                      <a:pt x="1" y="15"/>
                      <a:pt x="1" y="15"/>
                      <a:pt x="0" y="14"/>
                    </a:cubicBezTo>
                    <a:cubicBezTo>
                      <a:pt x="0" y="13"/>
                      <a:pt x="1" y="12"/>
                      <a:pt x="2" y="12"/>
                    </a:cubicBezTo>
                    <a:cubicBezTo>
                      <a:pt x="7" y="10"/>
                      <a:pt x="11" y="6"/>
                      <a:pt x="14" y="2"/>
                    </a:cubicBezTo>
                    <a:cubicBezTo>
                      <a:pt x="14" y="1"/>
                      <a:pt x="16" y="0"/>
                      <a:pt x="17" y="1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4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90204"/>
                  <a:ea typeface="汉仪大宋简"/>
                  <a:sym typeface="Arial" panose="020B0604020202090204"/>
                </a:endParaRPr>
              </a:p>
            </p:txBody>
          </p:sp>
          <p:sp>
            <p:nvSpPr>
              <p:cNvPr id="360" name="Freeform 33"/>
              <p:cNvSpPr/>
              <p:nvPr/>
            </p:nvSpPr>
            <p:spPr bwMode="auto">
              <a:xfrm>
                <a:off x="7272338" y="2379345"/>
                <a:ext cx="120650" cy="109538"/>
              </a:xfrm>
              <a:custGeom>
                <a:avLst/>
                <a:gdLst>
                  <a:gd name="T0" fmla="*/ 3 w 22"/>
                  <a:gd name="T1" fmla="*/ 20 h 20"/>
                  <a:gd name="T2" fmla="*/ 2 w 22"/>
                  <a:gd name="T3" fmla="*/ 20 h 20"/>
                  <a:gd name="T4" fmla="*/ 1 w 22"/>
                  <a:gd name="T5" fmla="*/ 17 h 20"/>
                  <a:gd name="T6" fmla="*/ 19 w 22"/>
                  <a:gd name="T7" fmla="*/ 0 h 20"/>
                  <a:gd name="T8" fmla="*/ 22 w 22"/>
                  <a:gd name="T9" fmla="*/ 2 h 20"/>
                  <a:gd name="T10" fmla="*/ 20 w 22"/>
                  <a:gd name="T11" fmla="*/ 4 h 20"/>
                  <a:gd name="T12" fmla="*/ 4 w 22"/>
                  <a:gd name="T13" fmla="*/ 19 h 20"/>
                  <a:gd name="T14" fmla="*/ 3 w 22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0">
                    <a:moveTo>
                      <a:pt x="3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18"/>
                      <a:pt x="1" y="17"/>
                    </a:cubicBezTo>
                    <a:cubicBezTo>
                      <a:pt x="4" y="9"/>
                      <a:pt x="11" y="3"/>
                      <a:pt x="19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ubicBezTo>
                      <a:pt x="13" y="6"/>
                      <a:pt x="7" y="12"/>
                      <a:pt x="4" y="19"/>
                    </a:cubicBezTo>
                    <a:cubicBezTo>
                      <a:pt x="4" y="20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90204"/>
                  <a:ea typeface="汉仪大宋简"/>
                  <a:sym typeface="Arial" panose="020B0604020202090204"/>
                </a:endParaRPr>
              </a:p>
            </p:txBody>
          </p:sp>
        </p:grpSp>
      </p:grpSp>
      <p:sp>
        <p:nvSpPr>
          <p:cNvPr id="361" name="Freeform 179"/>
          <p:cNvSpPr/>
          <p:nvPr/>
        </p:nvSpPr>
        <p:spPr bwMode="auto">
          <a:xfrm>
            <a:off x="10589590" y="760856"/>
            <a:ext cx="128219" cy="129907"/>
          </a:xfrm>
          <a:custGeom>
            <a:avLst/>
            <a:gdLst>
              <a:gd name="T0" fmla="*/ 21 w 22"/>
              <a:gd name="T1" fmla="*/ 22 h 22"/>
              <a:gd name="T2" fmla="*/ 18 w 22"/>
              <a:gd name="T3" fmla="*/ 22 h 22"/>
              <a:gd name="T4" fmla="*/ 0 w 22"/>
              <a:gd name="T5" fmla="*/ 4 h 22"/>
              <a:gd name="T6" fmla="*/ 0 w 22"/>
              <a:gd name="T7" fmla="*/ 1 h 22"/>
              <a:gd name="T8" fmla="*/ 4 w 22"/>
              <a:gd name="T9" fmla="*/ 1 h 22"/>
              <a:gd name="T10" fmla="*/ 21 w 22"/>
              <a:gd name="T11" fmla="*/ 18 h 22"/>
              <a:gd name="T12" fmla="*/ 21 w 2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22"/>
                </a:moveTo>
                <a:cubicBezTo>
                  <a:pt x="20" y="22"/>
                  <a:pt x="19" y="22"/>
                  <a:pt x="18" y="22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3" y="0"/>
                  <a:pt x="4" y="1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9"/>
                  <a:pt x="22" y="21"/>
                  <a:pt x="21" y="2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/>
              <a:ea typeface="汉仪大宋简"/>
              <a:sym typeface="Arial" panose="020B0604020202090204"/>
            </a:endParaRPr>
          </a:p>
        </p:txBody>
      </p:sp>
      <p:grpSp>
        <p:nvGrpSpPr>
          <p:cNvPr id="362" name="组合 361"/>
          <p:cNvGrpSpPr/>
          <p:nvPr/>
        </p:nvGrpSpPr>
        <p:grpSpPr>
          <a:xfrm>
            <a:off x="11565557" y="4149163"/>
            <a:ext cx="305363" cy="116410"/>
            <a:chOff x="5060950" y="2357120"/>
            <a:chExt cx="287337" cy="109538"/>
          </a:xfrm>
        </p:grpSpPr>
        <p:sp>
          <p:nvSpPr>
            <p:cNvPr id="363" name="Freeform 169"/>
            <p:cNvSpPr>
              <a:spLocks noEditPoints="1"/>
            </p:cNvSpPr>
            <p:nvPr/>
          </p:nvSpPr>
          <p:spPr bwMode="auto">
            <a:xfrm>
              <a:off x="506095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2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4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9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64" name="Freeform 170"/>
            <p:cNvSpPr/>
            <p:nvPr/>
          </p:nvSpPr>
          <p:spPr bwMode="auto">
            <a:xfrm>
              <a:off x="5154613" y="2357120"/>
              <a:ext cx="93662" cy="109538"/>
            </a:xfrm>
            <a:custGeom>
              <a:avLst/>
              <a:gdLst>
                <a:gd name="T0" fmla="*/ 14 w 59"/>
                <a:gd name="T1" fmla="*/ 0 h 69"/>
                <a:gd name="T2" fmla="*/ 14 w 59"/>
                <a:gd name="T3" fmla="*/ 27 h 69"/>
                <a:gd name="T4" fmla="*/ 45 w 59"/>
                <a:gd name="T5" fmla="*/ 27 h 69"/>
                <a:gd name="T6" fmla="*/ 45 w 59"/>
                <a:gd name="T7" fmla="*/ 0 h 69"/>
                <a:gd name="T8" fmla="*/ 59 w 59"/>
                <a:gd name="T9" fmla="*/ 0 h 69"/>
                <a:gd name="T10" fmla="*/ 59 w 59"/>
                <a:gd name="T11" fmla="*/ 69 h 69"/>
                <a:gd name="T12" fmla="*/ 45 w 59"/>
                <a:gd name="T13" fmla="*/ 69 h 69"/>
                <a:gd name="T14" fmla="*/ 45 w 59"/>
                <a:gd name="T15" fmla="*/ 38 h 69"/>
                <a:gd name="T16" fmla="*/ 14 w 59"/>
                <a:gd name="T17" fmla="*/ 38 h 69"/>
                <a:gd name="T18" fmla="*/ 14 w 59"/>
                <a:gd name="T19" fmla="*/ 69 h 69"/>
                <a:gd name="T20" fmla="*/ 0 w 59"/>
                <a:gd name="T21" fmla="*/ 69 h 69"/>
                <a:gd name="T22" fmla="*/ 0 w 59"/>
                <a:gd name="T23" fmla="*/ 0 h 69"/>
                <a:gd name="T24" fmla="*/ 14 w 59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9">
                  <a:moveTo>
                    <a:pt x="14" y="0"/>
                  </a:moveTo>
                  <a:lnTo>
                    <a:pt x="14" y="27"/>
                  </a:lnTo>
                  <a:lnTo>
                    <a:pt x="45" y="27"/>
                  </a:lnTo>
                  <a:lnTo>
                    <a:pt x="45" y="0"/>
                  </a:lnTo>
                  <a:lnTo>
                    <a:pt x="59" y="0"/>
                  </a:lnTo>
                  <a:lnTo>
                    <a:pt x="59" y="69"/>
                  </a:lnTo>
                  <a:lnTo>
                    <a:pt x="45" y="69"/>
                  </a:lnTo>
                  <a:lnTo>
                    <a:pt x="45" y="38"/>
                  </a:lnTo>
                  <a:lnTo>
                    <a:pt x="14" y="38"/>
                  </a:lnTo>
                  <a:lnTo>
                    <a:pt x="14" y="69"/>
                  </a:lnTo>
                  <a:lnTo>
                    <a:pt x="0" y="69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365" name="Freeform 171"/>
            <p:cNvSpPr>
              <a:spLocks noEditPoints="1"/>
            </p:cNvSpPr>
            <p:nvPr/>
          </p:nvSpPr>
          <p:spPr bwMode="auto">
            <a:xfrm>
              <a:off x="527050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1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3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sp>
        <p:nvSpPr>
          <p:cNvPr id="366" name="Freeform 178"/>
          <p:cNvSpPr/>
          <p:nvPr/>
        </p:nvSpPr>
        <p:spPr bwMode="auto">
          <a:xfrm>
            <a:off x="10576255" y="753871"/>
            <a:ext cx="128219" cy="129907"/>
          </a:xfrm>
          <a:custGeom>
            <a:avLst/>
            <a:gdLst>
              <a:gd name="T0" fmla="*/ 21 w 22"/>
              <a:gd name="T1" fmla="*/ 4 h 22"/>
              <a:gd name="T2" fmla="*/ 4 w 22"/>
              <a:gd name="T3" fmla="*/ 22 h 22"/>
              <a:gd name="T4" fmla="*/ 0 w 22"/>
              <a:gd name="T5" fmla="*/ 22 h 22"/>
              <a:gd name="T6" fmla="*/ 0 w 22"/>
              <a:gd name="T7" fmla="*/ 18 h 22"/>
              <a:gd name="T8" fmla="*/ 18 w 22"/>
              <a:gd name="T9" fmla="*/ 1 h 22"/>
              <a:gd name="T10" fmla="*/ 21 w 22"/>
              <a:gd name="T11" fmla="*/ 1 h 22"/>
              <a:gd name="T12" fmla="*/ 21 w 22"/>
              <a:gd name="T13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4"/>
                </a:move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1" y="22"/>
                  <a:pt x="0" y="22"/>
                </a:cubicBezTo>
                <a:cubicBezTo>
                  <a:pt x="0" y="21"/>
                  <a:pt x="0" y="19"/>
                  <a:pt x="0" y="18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20" y="0"/>
                  <a:pt x="21" y="1"/>
                </a:cubicBezTo>
                <a:cubicBezTo>
                  <a:pt x="22" y="2"/>
                  <a:pt x="22" y="3"/>
                  <a:pt x="21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/>
              <a:ea typeface="汉仪大宋简"/>
              <a:sym typeface="Arial" panose="020B060402020209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66E2F-7714-409E-A004-9AB9F6E2D7BE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复杂度性质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命题 对于 </a:t>
            </a:r>
            <a:r>
              <a:rPr lang="en-US" altLang="zh-CN"/>
              <a:t>x &gt; 0,  log n = O(n</a:t>
            </a:r>
            <a:r>
              <a:rPr lang="en-US" altLang="zh-CN" baseline="30000"/>
              <a:t>x</a:t>
            </a:r>
            <a:r>
              <a:rPr lang="en-US" altLang="zh-CN"/>
              <a:t>).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/>
            <a:r>
              <a:rPr lang="zh-CN" altLang="en-US"/>
              <a:t>命题 对每个</a:t>
            </a:r>
            <a:r>
              <a:rPr lang="en-US" altLang="zh-CN"/>
              <a:t>r&gt;1</a:t>
            </a:r>
            <a:r>
              <a:rPr lang="zh-CN" altLang="en-US"/>
              <a:t>和每个</a:t>
            </a:r>
            <a:r>
              <a:rPr lang="en-US" altLang="zh-CN"/>
              <a:t>d&gt;0, n</a:t>
            </a:r>
            <a:r>
              <a:rPr lang="en-US" altLang="zh-CN" baseline="30000"/>
              <a:t>d</a:t>
            </a:r>
            <a:r>
              <a:rPr lang="en-US" altLang="zh-CN"/>
              <a:t> = O(r</a:t>
            </a:r>
            <a:r>
              <a:rPr lang="en-US" altLang="zh-CN" baseline="30000"/>
              <a:t>n</a:t>
            </a:r>
            <a:r>
              <a:rPr lang="en-US" altLang="zh-CN"/>
              <a:t>).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495800" y="2667000"/>
            <a:ext cx="4495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endParaRPr kumimoji="1" lang="zh-CN" altLang="en-US" sz="2400" b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871720" y="2421255"/>
            <a:ext cx="5181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0">
                <a:solidFill>
                  <a:schemeClr val="hlink"/>
                </a:solidFill>
                <a:latin typeface="Tahoma" panose="020B0604030504040204" pitchFamily="34" charset="0"/>
              </a:rPr>
              <a:t>对数函数增长比多项式增长慢！</a:t>
            </a: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871720" y="3644900"/>
            <a:ext cx="5029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400" b="0">
                <a:solidFill>
                  <a:schemeClr val="hlink"/>
                </a:solidFill>
                <a:latin typeface="Tahoma" panose="020B0604030504040204" pitchFamily="34" charset="0"/>
              </a:rPr>
              <a:t>多项式增长比指数函数慢！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bldLvl="0" animBg="1" autoUpdateAnimBg="0"/>
      <p:bldP spid="21510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030822-6A8F-4ADC-8899-CC9E0B57D25F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O(nlogn)</a:t>
            </a:r>
            <a:r>
              <a:rPr lang="zh-CN" altLang="en-US"/>
              <a:t>阶时间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快速排序(</a:t>
            </a:r>
            <a:r>
              <a:rPr lang="en-US" altLang="zh-CN"/>
              <a:t>Quicksort)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FFT(</a:t>
            </a:r>
            <a:r>
              <a:rPr lang="zh-CN" altLang="en-US"/>
              <a:t>快速傅立叶变换)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归并排序，堆排序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D13F92-7146-4CB0-BC83-78A88ADD5180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O(n</a:t>
            </a:r>
            <a:r>
              <a:rPr lang="en-US" altLang="zh-CN" baseline="30000"/>
              <a:t>k</a:t>
            </a:r>
            <a:r>
              <a:rPr lang="en-US" altLang="zh-CN"/>
              <a:t>)</a:t>
            </a:r>
            <a:r>
              <a:rPr lang="zh-CN" altLang="en-US"/>
              <a:t>时间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问题： 对某个固定常数</a:t>
            </a:r>
            <a:r>
              <a:rPr lang="en-US" altLang="zh-CN"/>
              <a:t>k, </a:t>
            </a:r>
            <a:r>
              <a:rPr lang="zh-CN" altLang="en-US"/>
              <a:t>我们想知道给定的</a:t>
            </a:r>
            <a:r>
              <a:rPr lang="en-US" altLang="zh-CN"/>
              <a:t>n</a:t>
            </a:r>
            <a:r>
              <a:rPr lang="zh-CN" altLang="en-US"/>
              <a:t>个结点的输入图是否有一个大小为</a:t>
            </a:r>
            <a:r>
              <a:rPr lang="en-US" altLang="zh-CN"/>
              <a:t>k</a:t>
            </a:r>
            <a:r>
              <a:rPr lang="zh-CN" altLang="en-US"/>
              <a:t>的</a:t>
            </a:r>
            <a:r>
              <a:rPr lang="zh-CN" altLang="en-US">
                <a:solidFill>
                  <a:schemeClr val="hlink"/>
                </a:solidFill>
              </a:rPr>
              <a:t>独立集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如果用蛮力搜索的方法：枚举所有</a:t>
            </a:r>
            <a:r>
              <a:rPr lang="en-US" altLang="zh-CN"/>
              <a:t>k</a:t>
            </a:r>
            <a:r>
              <a:rPr lang="zh-CN" altLang="en-US"/>
              <a:t>个结点的子集，并且对每个子集</a:t>
            </a:r>
            <a:r>
              <a:rPr lang="en-US" altLang="zh-CN"/>
              <a:t>S</a:t>
            </a:r>
            <a:r>
              <a:rPr lang="zh-CN" altLang="en-US"/>
              <a:t>检查是否存在一条边与</a:t>
            </a:r>
            <a:r>
              <a:rPr lang="en-US" altLang="zh-CN"/>
              <a:t>S</a:t>
            </a:r>
            <a:r>
              <a:rPr lang="zh-CN" altLang="en-US"/>
              <a:t>中的任意两个元素相交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E14E10-B51B-4AF5-BF42-CFE92DAC3D43}" type="slidenum">
              <a:rPr lang="zh-CN" altLang="en-US"/>
              <a:t>13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O(n</a:t>
            </a:r>
            <a:r>
              <a:rPr lang="en-US" altLang="zh-CN" baseline="30000"/>
              <a:t>k</a:t>
            </a:r>
            <a:r>
              <a:rPr lang="en-US" altLang="zh-CN"/>
              <a:t>)</a:t>
            </a:r>
            <a:r>
              <a:rPr lang="zh-CN" altLang="en-US"/>
              <a:t>时间</a:t>
            </a:r>
          </a:p>
        </p:txBody>
      </p:sp>
      <p:sp>
        <p:nvSpPr>
          <p:cNvPr id="33796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2169160" y="1909445"/>
            <a:ext cx="6553200" cy="1676400"/>
          </a:xfrm>
          <a:solidFill>
            <a:srgbClr val="C0C0C0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solidFill>
                  <a:srgbClr val="003399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foreach</a:t>
            </a:r>
            <a:r>
              <a:rPr kumimoji="0" lang="en-US" altLang="zh-CN" sz="14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subset S of k nodes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check whether S in an independent set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solidFill>
                  <a:srgbClr val="003399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if</a:t>
            </a:r>
            <a:r>
              <a:rPr kumimoji="0" lang="en-US" altLang="zh-CN" sz="14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(S is an independent set)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report S is an independent set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559560" y="3890645"/>
            <a:ext cx="61722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/>
              <a:t>枚举所有</a:t>
            </a:r>
            <a:r>
              <a:rPr lang="en-US" altLang="zh-CN" sz="2800"/>
              <a:t>k</a:t>
            </a:r>
            <a:r>
              <a:rPr lang="zh-CN" altLang="en-US" sz="2800"/>
              <a:t>个结点的子集：</a:t>
            </a:r>
            <a:r>
              <a:rPr lang="zh-CN" altLang="en-US"/>
              <a:t> </a:t>
            </a:r>
          </a:p>
        </p:txBody>
      </p:sp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5598160" y="3890645"/>
          <a:ext cx="3810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10000" imgH="635000" progId="Equation.3">
                  <p:embed/>
                </p:oleObj>
              </mc:Choice>
              <mc:Fallback>
                <p:oleObj name="Equation" r:id="rId2" imgW="3810000" imgH="63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8160" y="3890645"/>
                        <a:ext cx="3810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711960" y="4805045"/>
            <a:ext cx="66294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/>
              <a:t>判断</a:t>
            </a:r>
            <a:r>
              <a:rPr lang="en-US" altLang="zh-CN" sz="2800"/>
              <a:t>k</a:t>
            </a:r>
            <a:r>
              <a:rPr lang="zh-CN" altLang="en-US" sz="2800"/>
              <a:t>个结点的子集是否独立：</a:t>
            </a:r>
            <a:r>
              <a:rPr lang="en-US" altLang="zh-CN" sz="2800"/>
              <a:t>O(k</a:t>
            </a:r>
            <a:r>
              <a:rPr lang="en-US" altLang="zh-CN" sz="2800" baseline="30000"/>
              <a:t>2</a:t>
            </a:r>
            <a:r>
              <a:rPr lang="en-US" altLang="zh-CN" sz="2800"/>
              <a:t>)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635760" y="5795645"/>
            <a:ext cx="6248400" cy="327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1711960" y="5795645"/>
            <a:ext cx="78486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/>
              <a:t>所以蛮力搜索的代价为：</a:t>
            </a:r>
            <a:r>
              <a:rPr kumimoji="1" lang="en-US" altLang="zh-CN" sz="2800" b="0">
                <a:solidFill>
                  <a:schemeClr val="hlink"/>
                </a:solidFill>
                <a:latin typeface="Comic Sans MS" panose="030F0902030302020204" pitchFamily="66" charset="0"/>
              </a:rPr>
              <a:t>O(k</a:t>
            </a:r>
            <a:r>
              <a:rPr kumimoji="1" lang="en-US" altLang="zh-CN" sz="2800" b="0" baseline="30000">
                <a:solidFill>
                  <a:schemeClr val="hlink"/>
                </a:solidFill>
                <a:latin typeface="Comic Sans MS" panose="030F0902030302020204" pitchFamily="66" charset="0"/>
              </a:rPr>
              <a:t>2</a:t>
            </a:r>
            <a:r>
              <a:rPr kumimoji="1" lang="en-US" altLang="zh-CN" sz="2800" b="0">
                <a:solidFill>
                  <a:schemeClr val="hlink"/>
                </a:solidFill>
                <a:latin typeface="Comic Sans MS" panose="030F0902030302020204" pitchFamily="66" charset="0"/>
              </a:rPr>
              <a:t> n</a:t>
            </a:r>
            <a:r>
              <a:rPr kumimoji="1" lang="en-US" altLang="zh-CN" sz="2800" b="0" baseline="30000">
                <a:solidFill>
                  <a:schemeClr val="hlink"/>
                </a:solidFill>
                <a:latin typeface="Comic Sans MS" panose="030F0902030302020204" pitchFamily="66" charset="0"/>
              </a:rPr>
              <a:t>k</a:t>
            </a:r>
            <a:r>
              <a:rPr kumimoji="1" lang="en-US" altLang="zh-CN" sz="2800" b="0">
                <a:solidFill>
                  <a:schemeClr val="hlink"/>
                </a:solidFill>
                <a:latin typeface="Comic Sans MS" panose="030F0902030302020204" pitchFamily="66" charset="0"/>
              </a:rPr>
              <a:t> / k!) = O(n</a:t>
            </a:r>
            <a:r>
              <a:rPr kumimoji="1" lang="en-US" altLang="zh-CN" sz="2800" b="0" baseline="30000">
                <a:solidFill>
                  <a:schemeClr val="hlink"/>
                </a:solidFill>
                <a:latin typeface="Comic Sans MS" panose="030F0902030302020204" pitchFamily="66" charset="0"/>
              </a:rPr>
              <a:t>k</a:t>
            </a:r>
            <a:r>
              <a:rPr kumimoji="1" lang="en-US" altLang="zh-CN" sz="2800" b="0">
                <a:solidFill>
                  <a:schemeClr val="hlink"/>
                </a:solidFill>
                <a:latin typeface="Comic Sans MS" panose="030F0902030302020204" pitchFamily="66" charset="0"/>
              </a:rPr>
              <a:t>)</a:t>
            </a:r>
            <a:r>
              <a:rPr lang="zh-CN" alt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ldLvl="0" animBg="1" autoUpdateAnimBg="0"/>
      <p:bldP spid="33797" grpId="0" bldLvl="0" animBg="1" autoUpdateAnimBg="0"/>
      <p:bldP spid="33799" grpId="0" bldLvl="0" animBg="1" autoUpdateAnimBg="0"/>
      <p:bldP spid="33801" grpId="0" bldLvl="0" animBg="1" autoUpdateAnimBg="0"/>
      <p:bldP spid="33802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820AB6-E32D-434B-AE22-49BE6840E743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指数时间(</a:t>
            </a:r>
            <a:r>
              <a:rPr lang="en-US" altLang="zh-CN"/>
              <a:t>Exponential time)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问题：假设给定一个图，需要找一个</a:t>
            </a:r>
            <a:r>
              <a:rPr lang="zh-CN" altLang="en-US">
                <a:solidFill>
                  <a:schemeClr val="hlink"/>
                </a:solidFill>
              </a:rPr>
              <a:t>最大规模的独立集</a:t>
            </a:r>
            <a:r>
              <a:rPr lang="zh-CN" altLang="en-US"/>
              <a:t>。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解决思路：蛮力搜索的方法, 检查每一个子集是否是独立集，是否最大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242EB-0F9A-44AD-813A-391A0C9E8A61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指数时间(</a:t>
            </a:r>
            <a:r>
              <a:rPr lang="en-US" altLang="zh-CN"/>
              <a:t>Exponential time)</a:t>
            </a:r>
            <a:endParaRPr lang="zh-CN" altLang="en-US"/>
          </a:p>
        </p:txBody>
      </p:sp>
      <p:sp>
        <p:nvSpPr>
          <p:cNvPr id="35844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6208712" cy="2020887"/>
          </a:xfrm>
          <a:solidFill>
            <a:srgbClr val="C0C0C0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S* </a:t>
            </a:r>
            <a:r>
              <a:rPr kumimoji="0" lang="en-US" altLang="zh-CN" sz="1600" b="1">
                <a:solidFill>
                  <a:schemeClr val="bg2"/>
                </a:solidFill>
                <a:latin typeface="Comic Sans MS" panose="030F0902030302020204" pitchFamily="66" charset="0"/>
                <a:sym typeface="Symbol" panose="05050102010706020507" pitchFamily="18" charset="2"/>
              </a:rPr>
              <a:t></a:t>
            </a:r>
            <a:r>
              <a:rPr kumimoji="0" lang="en-US" altLang="zh-CN" sz="16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en-US" altLang="zh-CN" sz="16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Symbol" panose="05050102010706020507" pitchFamily="18" charset="2"/>
              </a:rPr>
              <a:t>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003399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foreach</a:t>
            </a:r>
            <a:r>
              <a:rPr kumimoji="0" lang="en-US" altLang="zh-CN" sz="16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subset S of nodes {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check whether S in an independent set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rgbClr val="003399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if</a:t>
            </a:r>
            <a:r>
              <a:rPr kumimoji="0" lang="en-US" altLang="zh-CN" sz="16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(S is largest independent set seen so far)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update S* </a:t>
            </a:r>
            <a:r>
              <a:rPr kumimoji="0" lang="en-US" altLang="zh-CN" sz="1600" b="1">
                <a:solidFill>
                  <a:schemeClr val="bg2"/>
                </a:solidFill>
                <a:latin typeface="Comic Sans MS" panose="030F0902030302020204" pitchFamily="66" charset="0"/>
                <a:sym typeface="Symbol" panose="05050102010706020507" pitchFamily="18" charset="2"/>
              </a:rPr>
              <a:t></a:t>
            </a:r>
            <a:r>
              <a:rPr kumimoji="0" lang="en-US" altLang="zh-CN" sz="16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0" lang="en-US" altLang="zh-CN" sz="16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  <a:sym typeface="Symbol" panose="05050102010706020507" pitchFamily="18" charset="2"/>
              </a:rPr>
              <a:t>S</a:t>
            </a:r>
            <a:endParaRPr kumimoji="0" lang="en-US" altLang="zh-CN" sz="1600" b="1">
              <a:solidFill>
                <a:schemeClr val="bg2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}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 b="1">
                <a:solidFill>
                  <a:schemeClr val="bg2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819400" y="4495800"/>
            <a:ext cx="4495800" cy="632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1pPr>
            <a:lvl2pPr marL="742950" indent="-28575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2pPr>
            <a:lvl3pPr marL="11430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3pPr>
            <a:lvl4pPr marL="16002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4pPr>
            <a:lvl5pPr marL="2057400" indent="-228600">
              <a:lnSpc>
                <a:spcPct val="110000"/>
              </a:lnSpc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2"/>
                </a:solidFill>
                <a:latin typeface="Courier New" panose="02070409020205090404" pitchFamily="49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hlink"/>
                </a:solidFill>
              </a:rPr>
              <a:t>估算计算时间的代价</a:t>
            </a:r>
          </a:p>
        </p:txBody>
      </p:sp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2971800" y="5257800"/>
          <a:ext cx="17526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800" imgH="228600" progId="Equation.3">
                  <p:embed/>
                </p:oleObj>
              </mc:Choice>
              <mc:Fallback>
                <p:oleObj name="Equation" r:id="rId2" imgW="5588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17526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4EBC7B-0102-4D2D-B433-9D50711ACAD7}" type="slidenum">
              <a:rPr lang="zh-CN" altLang="en-US"/>
              <a:t>16</a:t>
            </a:fld>
            <a:endParaRPr lang="en-US" altLang="zh-CN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n!</a:t>
            </a:r>
            <a:r>
              <a:rPr lang="zh-CN" altLang="en-US"/>
              <a:t>时间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4808" y="1874203"/>
            <a:ext cx="799306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对稳定匹配问题的穷举搜索: </a:t>
            </a:r>
            <a:r>
              <a:rPr lang="en-US" altLang="zh-CN"/>
              <a:t>n!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二分匹配(二部图每边存在</a:t>
            </a:r>
            <a:r>
              <a:rPr lang="en-US" altLang="zh-CN"/>
              <a:t>n</a:t>
            </a:r>
            <a:r>
              <a:rPr lang="zh-CN" altLang="en-US"/>
              <a:t>个结点)问题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   如果穷举搜索，代价是</a:t>
            </a:r>
            <a:r>
              <a:rPr lang="en-US" altLang="zh-CN"/>
              <a:t>n!</a:t>
            </a:r>
          </a:p>
          <a:p>
            <a:pPr eaLnBrk="1" hangingPunct="1"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zh-CN"/>
              <a:t> </a:t>
            </a:r>
            <a:r>
              <a:rPr lang="zh-CN" altLang="en-US"/>
              <a:t>巡回售货员(</a:t>
            </a:r>
            <a:r>
              <a:rPr lang="en-US" altLang="zh-CN"/>
              <a:t>TSP:Travelling Salesman Problem)</a:t>
            </a:r>
            <a:r>
              <a:rPr lang="zh-CN" altLang="en-US"/>
              <a:t>问题：给定</a:t>
            </a:r>
            <a:r>
              <a:rPr lang="en-US" altLang="zh-CN"/>
              <a:t>n</a:t>
            </a:r>
            <a:r>
              <a:rPr lang="zh-CN" altLang="en-US"/>
              <a:t>个城市的集合，每对城市之间都有距离，什么是访问所有城市的最短旅行？固定第一个</a:t>
            </a:r>
            <a:r>
              <a:rPr lang="en-US" altLang="zh-CN"/>
              <a:t>(</a:t>
            </a:r>
            <a:r>
              <a:rPr lang="zh-CN" altLang="en-US"/>
              <a:t>结束</a:t>
            </a:r>
            <a:r>
              <a:rPr lang="en-US" altLang="zh-CN"/>
              <a:t>)</a:t>
            </a:r>
            <a:r>
              <a:rPr lang="zh-CN" altLang="en-US"/>
              <a:t>城市      </a:t>
            </a:r>
            <a:r>
              <a:rPr lang="zh-CN" altLang="en-US" b="1" i="1"/>
              <a:t>穷举代价是(</a:t>
            </a:r>
            <a:r>
              <a:rPr lang="en-US" altLang="zh-CN" b="1" i="1"/>
              <a:t>n-1)!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695E6-520E-4019-B24A-EB804A2D616F}" type="slidenum">
              <a:rPr lang="zh-CN" altLang="en-US"/>
              <a:t>2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定义效率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zh-CN" altLang="en-US" dirty="0"/>
          </a:p>
          <a:p>
            <a:pPr eaLnBrk="1" hangingPunct="1"/>
            <a:r>
              <a:rPr lang="zh-CN" altLang="en-US" dirty="0"/>
              <a:t>寻找效率的定义：</a:t>
            </a:r>
            <a:r>
              <a:rPr lang="zh-CN" altLang="en-US" dirty="0">
                <a:solidFill>
                  <a:schemeClr val="hlink"/>
                </a:solidFill>
              </a:rPr>
              <a:t>与平台无关，实例无关，并且随着输入规模的增长是可以预测的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8EF492-B79D-4809-8CAB-7B44E49EE11D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560" y="449580"/>
            <a:ext cx="7793355" cy="810260"/>
          </a:xfrm>
        </p:spPr>
        <p:txBody>
          <a:bodyPr/>
          <a:lstStyle/>
          <a:p>
            <a:pPr eaLnBrk="1" hangingPunct="1"/>
            <a:r>
              <a:rPr lang="zh-CN" altLang="en-US"/>
              <a:t>定义效率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8415" y="1844675"/>
            <a:ext cx="10287635" cy="41148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一个算法被称为是</a:t>
            </a:r>
            <a:r>
              <a:rPr lang="zh-CN" altLang="en-US">
                <a:solidFill>
                  <a:schemeClr val="hlink"/>
                </a:solidFill>
              </a:rPr>
              <a:t>多项式时间的</a:t>
            </a:r>
            <a:r>
              <a:rPr lang="zh-CN" altLang="en-US"/>
              <a:t>如果满足如下的性质： 当算法输入的规模增长时，算法的运行时间是多项式有界的。 也就是：存在常数</a:t>
            </a:r>
            <a:r>
              <a:rPr lang="en-US" altLang="zh-CN"/>
              <a:t>c&gt;0, d&gt;0, </a:t>
            </a:r>
            <a:r>
              <a:rPr lang="zh-CN" altLang="en-US"/>
              <a:t>使得对于每一个问题输入的规模</a:t>
            </a:r>
            <a:r>
              <a:rPr lang="en-US" altLang="zh-CN"/>
              <a:t>N, </a:t>
            </a:r>
            <a:r>
              <a:rPr lang="zh-CN" altLang="en-US"/>
              <a:t>算法的运行都能够在        步骤内完成。</a:t>
            </a:r>
            <a:endParaRPr lang="en-US" altLang="zh-CN"/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8831898" y="3284538"/>
          <a:ext cx="7556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2100" imgH="203200" progId="Equation.3">
                  <p:embed/>
                </p:oleObj>
              </mc:Choice>
              <mc:Fallback>
                <p:oleObj name="Equation" r:id="rId2" imgW="292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1898" y="3284538"/>
                        <a:ext cx="75565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896235" y="1885315"/>
            <a:ext cx="4091940" cy="335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EE7FC2-7FEA-4A05-99B0-375452D22450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复杂度符号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1730693"/>
            <a:ext cx="9415627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因为上述原因，希望以不受常数因子，低项影响的方式表达运行时间的增长率。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 </a:t>
            </a:r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2063115" y="3366135"/>
          <a:ext cx="20574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4665" imgH="203200" progId="Equation.3">
                  <p:embed/>
                </p:oleObj>
              </mc:Choice>
              <mc:Fallback>
                <p:oleObj name="Equation" r:id="rId2" imgW="494665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115" y="3366135"/>
                        <a:ext cx="20574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55ED0-D134-4235-9420-9790FBC3083A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复杂度符号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Upper bounds</a:t>
            </a:r>
            <a:r>
              <a:rPr lang="en-US" altLang="zh-CN" sz="2800"/>
              <a:t>.  T(n) is O(f(n)) if there exist constants c &gt; 0 and n</a:t>
            </a:r>
            <a:r>
              <a:rPr lang="en-US" altLang="zh-CN" sz="2800" baseline="-25000"/>
              <a:t>0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 0 such that for all n  </a:t>
            </a:r>
            <a:r>
              <a:rPr lang="en-US" altLang="zh-CN" sz="2800"/>
              <a:t>n</a:t>
            </a:r>
            <a:r>
              <a:rPr lang="en-US" altLang="zh-CN" sz="2800" baseline="-25000"/>
              <a:t>0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we have T(n)  c </a:t>
            </a:r>
            <a:r>
              <a:rPr lang="en-US" altLang="zh-CN" sz="2800">
                <a:latin typeface="Comic Sans MS" panose="030F0902030302020204" pitchFamily="66" charset="0"/>
                <a:sym typeface="Symbol" panose="05050102010706020507" pitchFamily="18" charset="2"/>
              </a:rPr>
              <a:t>·</a:t>
            </a:r>
            <a:r>
              <a:rPr lang="en-US" altLang="zh-CN" sz="2800">
                <a:sym typeface="Symbol" panose="05050102010706020507" pitchFamily="18" charset="2"/>
              </a:rPr>
              <a:t> f(n).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Lower bounds</a:t>
            </a:r>
            <a:r>
              <a:rPr lang="en-US" altLang="zh-CN" sz="2800"/>
              <a:t>.  T(n) is </a:t>
            </a:r>
            <a:r>
              <a:rPr lang="en-US" altLang="zh-CN" sz="2800">
                <a:sym typeface="Symbol" panose="05050102010706020507" pitchFamily="18" charset="2"/>
              </a:rPr>
              <a:t></a:t>
            </a:r>
            <a:r>
              <a:rPr lang="en-US" altLang="zh-CN" sz="2800"/>
              <a:t>(f(n)) if there exist constants c &gt; 0 and n</a:t>
            </a:r>
            <a:r>
              <a:rPr lang="en-US" altLang="zh-CN" sz="2800" baseline="-25000"/>
              <a:t>0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 0 such that for all n  </a:t>
            </a:r>
            <a:r>
              <a:rPr lang="en-US" altLang="zh-CN" sz="2800"/>
              <a:t>n</a:t>
            </a:r>
            <a:r>
              <a:rPr lang="en-US" altLang="zh-CN" sz="2800" baseline="-25000"/>
              <a:t>0</a:t>
            </a:r>
            <a:r>
              <a:rPr lang="en-US" altLang="zh-CN" sz="2800"/>
              <a:t> </a:t>
            </a:r>
            <a:r>
              <a:rPr lang="en-US" altLang="zh-CN" sz="2800">
                <a:sym typeface="Symbol" panose="05050102010706020507" pitchFamily="18" charset="2"/>
              </a:rPr>
              <a:t>we have T(n)  c </a:t>
            </a:r>
            <a:r>
              <a:rPr lang="en-US" altLang="zh-CN" sz="2800">
                <a:latin typeface="Comic Sans MS" panose="030F0902030302020204" pitchFamily="66" charset="0"/>
                <a:sym typeface="Symbol" panose="05050102010706020507" pitchFamily="18" charset="2"/>
              </a:rPr>
              <a:t>·</a:t>
            </a:r>
            <a:r>
              <a:rPr lang="en-US" altLang="zh-CN" sz="2800">
                <a:sym typeface="Symbol" panose="05050102010706020507" pitchFamily="18" charset="2"/>
              </a:rPr>
              <a:t> f(n).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b="1"/>
              <a:t>Tight bounds</a:t>
            </a:r>
            <a:r>
              <a:rPr lang="en-US" altLang="zh-CN" sz="2800"/>
              <a:t>.  T(n) is </a:t>
            </a:r>
            <a:r>
              <a:rPr lang="en-US" altLang="zh-CN" sz="2800">
                <a:sym typeface="Symbol" panose="05050102010706020507" pitchFamily="18" charset="2"/>
              </a:rPr>
              <a:t></a:t>
            </a:r>
            <a:r>
              <a:rPr lang="en-US" altLang="zh-CN" sz="2800"/>
              <a:t>(f(n)) if T(n) is both O(f(n)) and </a:t>
            </a:r>
            <a:r>
              <a:rPr lang="en-US" altLang="zh-CN" sz="2800">
                <a:sym typeface="Symbol" panose="05050102010706020507" pitchFamily="18" charset="2"/>
              </a:rPr>
              <a:t></a:t>
            </a:r>
            <a:r>
              <a:rPr lang="en-US" altLang="zh-CN" sz="2800"/>
              <a:t>(f(n)).</a:t>
            </a:r>
            <a:endParaRPr lang="en-US" altLang="zh-CN" sz="28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516D0F-664F-4186-B6BA-4340A9F30F8E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复杂度符号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Ex:   T(n) = 32n</a:t>
            </a:r>
            <a:r>
              <a:rPr lang="en-US" altLang="zh-CN" baseline="30000"/>
              <a:t>2</a:t>
            </a:r>
            <a:r>
              <a:rPr lang="en-US" altLang="zh-CN"/>
              <a:t> + 17n + 32.</a:t>
            </a:r>
          </a:p>
          <a:p>
            <a:pPr lvl="1" eaLnBrk="1" hangingPunct="1"/>
            <a:r>
              <a:rPr lang="en-US" altLang="zh-CN"/>
              <a:t>T(n) is O(n</a:t>
            </a:r>
            <a:r>
              <a:rPr lang="en-US" altLang="zh-CN" baseline="30000"/>
              <a:t>2</a:t>
            </a:r>
            <a:r>
              <a:rPr lang="en-US" altLang="zh-CN"/>
              <a:t>), O(n</a:t>
            </a:r>
            <a:r>
              <a:rPr lang="en-US" altLang="zh-CN" baseline="30000"/>
              <a:t>3</a:t>
            </a:r>
            <a:r>
              <a:rPr lang="en-US" altLang="zh-CN"/>
              <a:t>), </a:t>
            </a:r>
            <a:r>
              <a:rPr lang="en-US" altLang="zh-CN">
                <a:sym typeface="Symbol" panose="05050102010706020507" pitchFamily="18" charset="2"/>
              </a:rPr>
              <a:t></a:t>
            </a:r>
            <a:r>
              <a:rPr lang="en-US" altLang="zh-CN"/>
              <a:t>(n</a:t>
            </a:r>
            <a:r>
              <a:rPr lang="en-US" altLang="zh-CN" baseline="30000"/>
              <a:t>2</a:t>
            </a:r>
            <a:r>
              <a:rPr lang="en-US" altLang="zh-CN"/>
              <a:t>), </a:t>
            </a:r>
            <a:r>
              <a:rPr lang="en-US" altLang="zh-CN">
                <a:sym typeface="Symbol" panose="05050102010706020507" pitchFamily="18" charset="2"/>
              </a:rPr>
              <a:t></a:t>
            </a:r>
            <a:r>
              <a:rPr lang="en-US" altLang="zh-CN"/>
              <a:t>(n), and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(n</a:t>
            </a:r>
            <a:r>
              <a:rPr lang="en-US" altLang="zh-CN" baseline="30000"/>
              <a:t>2</a:t>
            </a:r>
            <a:r>
              <a:rPr lang="en-US" altLang="zh-CN"/>
              <a:t>) .</a:t>
            </a:r>
          </a:p>
          <a:p>
            <a:pPr lvl="1" eaLnBrk="1" hangingPunct="1"/>
            <a:r>
              <a:rPr lang="en-US" altLang="zh-CN"/>
              <a:t>T(n) is not O(n), </a:t>
            </a:r>
            <a:r>
              <a:rPr lang="en-US" altLang="zh-CN">
                <a:sym typeface="Symbol" panose="05050102010706020507" pitchFamily="18" charset="2"/>
              </a:rPr>
              <a:t></a:t>
            </a:r>
            <a:r>
              <a:rPr lang="en-US" altLang="zh-CN"/>
              <a:t>(n</a:t>
            </a:r>
            <a:r>
              <a:rPr lang="en-US" altLang="zh-CN" baseline="30000"/>
              <a:t>3</a:t>
            </a:r>
            <a:r>
              <a:rPr lang="en-US" altLang="zh-CN"/>
              <a:t>),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(n), or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(n</a:t>
            </a:r>
            <a:r>
              <a:rPr lang="en-US" altLang="zh-CN" baseline="30000"/>
              <a:t>3</a:t>
            </a:r>
            <a:r>
              <a:rPr lang="en-US" altLang="zh-CN"/>
              <a:t>).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6F680-92D4-4E7D-818E-4E4A256D59B7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传递性</a:t>
            </a:r>
          </a:p>
          <a:p>
            <a:pPr lvl="1" eaLnBrk="1" hangingPunct="1"/>
            <a:r>
              <a:rPr lang="en-US" altLang="zh-CN" dirty="0"/>
              <a:t>If f = O(g) and g = O(h) then f = O(h).</a:t>
            </a:r>
          </a:p>
          <a:p>
            <a:pPr lvl="1" eaLnBrk="1" hangingPunct="1"/>
            <a:r>
              <a:rPr lang="en-US" altLang="zh-CN" dirty="0"/>
              <a:t>If f = </a:t>
            </a:r>
            <a:r>
              <a:rPr lang="en-US" altLang="zh-CN" dirty="0">
                <a:sym typeface="Symbol" panose="05050102010706020507" pitchFamily="18" charset="2"/>
              </a:rPr>
              <a:t></a:t>
            </a:r>
            <a:r>
              <a:rPr lang="en-US" altLang="zh-CN" dirty="0"/>
              <a:t>(g) and g = </a:t>
            </a:r>
            <a:r>
              <a:rPr lang="en-US" altLang="zh-CN" dirty="0">
                <a:sym typeface="Symbol" panose="05050102010706020507" pitchFamily="18" charset="2"/>
              </a:rPr>
              <a:t></a:t>
            </a:r>
            <a:r>
              <a:rPr lang="en-US" altLang="zh-CN" dirty="0"/>
              <a:t>(h) then f = </a:t>
            </a:r>
            <a:r>
              <a:rPr lang="en-US" altLang="zh-CN" dirty="0">
                <a:sym typeface="Symbol" panose="05050102010706020507" pitchFamily="18" charset="2"/>
              </a:rPr>
              <a:t></a:t>
            </a:r>
            <a:r>
              <a:rPr lang="en-US" altLang="zh-CN" dirty="0"/>
              <a:t>(h). </a:t>
            </a:r>
          </a:p>
          <a:p>
            <a:pPr lvl="1" eaLnBrk="1" hangingPunct="1"/>
            <a:r>
              <a:rPr lang="en-US" altLang="zh-CN" dirty="0"/>
              <a:t>If f =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r>
              <a:rPr lang="en-US" altLang="zh-CN" dirty="0"/>
              <a:t>(g) and g =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r>
              <a:rPr lang="en-US" altLang="zh-CN" dirty="0"/>
              <a:t>(h) then f =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r>
              <a:rPr lang="en-US" altLang="zh-CN" dirty="0"/>
              <a:t>(h).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03220" y="4437236"/>
            <a:ext cx="3855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本质是：不等号的传递性！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534795" y="385445"/>
            <a:ext cx="10390505" cy="873125"/>
          </a:xfrm>
        </p:spPr>
        <p:txBody>
          <a:bodyPr/>
          <a:lstStyle/>
          <a:p>
            <a:r>
              <a:rPr lang="zh-CN" altLang="en-US">
                <a:sym typeface="+mn-ea"/>
              </a:rPr>
              <a:t>复杂度性质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AEC6F-4146-4AB6-983D-91CBA8EE9976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复杂度性质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4005" y="1730693"/>
            <a:ext cx="8269288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可加性</a:t>
            </a:r>
          </a:p>
          <a:p>
            <a:pPr lvl="1" eaLnBrk="1" hangingPunct="1"/>
            <a:r>
              <a:rPr lang="en-US" altLang="zh-CN" dirty="0"/>
              <a:t>If f = O(h) and g = O(h) then f + g = O(h). </a:t>
            </a:r>
          </a:p>
          <a:p>
            <a:pPr lvl="1" eaLnBrk="1" hangingPunct="1"/>
            <a:r>
              <a:rPr lang="en-US" altLang="zh-CN" dirty="0"/>
              <a:t>If f = </a:t>
            </a:r>
            <a:r>
              <a:rPr lang="en-US" altLang="zh-CN" dirty="0">
                <a:sym typeface="Symbol" panose="05050102010706020507" pitchFamily="18" charset="2"/>
              </a:rPr>
              <a:t></a:t>
            </a:r>
            <a:r>
              <a:rPr lang="en-US" altLang="zh-CN" dirty="0"/>
              <a:t>(h) and g = </a:t>
            </a:r>
            <a:r>
              <a:rPr lang="en-US" altLang="zh-CN" dirty="0">
                <a:sym typeface="Symbol" panose="05050102010706020507" pitchFamily="18" charset="2"/>
              </a:rPr>
              <a:t></a:t>
            </a:r>
            <a:r>
              <a:rPr lang="en-US" altLang="zh-CN" dirty="0"/>
              <a:t>(h) then f + g = </a:t>
            </a:r>
            <a:r>
              <a:rPr lang="en-US" altLang="zh-CN" dirty="0">
                <a:sym typeface="Symbol" panose="05050102010706020507" pitchFamily="18" charset="2"/>
              </a:rPr>
              <a:t></a:t>
            </a:r>
            <a:r>
              <a:rPr lang="en-US" altLang="zh-CN" dirty="0"/>
              <a:t>(h).</a:t>
            </a:r>
          </a:p>
          <a:p>
            <a:pPr lvl="1" eaLnBrk="1" hangingPunct="1"/>
            <a:r>
              <a:rPr lang="en-US" altLang="zh-CN" dirty="0"/>
              <a:t>If f =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r>
              <a:rPr lang="en-US" altLang="zh-CN" dirty="0"/>
              <a:t>(h) and g =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r>
              <a:rPr lang="en-US" altLang="zh-CN" dirty="0"/>
              <a:t>(h) then f + g =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r>
              <a:rPr lang="en-US" altLang="zh-CN" dirty="0"/>
              <a:t>(h).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719755" y="4364846"/>
            <a:ext cx="3855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本质是：不等号的可加性！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E2A96-F63E-4AC7-B2B5-DEDB2D0CB64D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复杂度性质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命题 令</a:t>
            </a:r>
            <a:r>
              <a:rPr lang="en-US" altLang="zh-CN"/>
              <a:t>f</a:t>
            </a:r>
            <a:r>
              <a:rPr lang="zh-CN" altLang="en-US"/>
              <a:t>是一个</a:t>
            </a:r>
            <a:r>
              <a:rPr lang="en-US" altLang="zh-CN"/>
              <a:t>d</a:t>
            </a:r>
            <a:r>
              <a:rPr lang="zh-CN" altLang="en-US"/>
              <a:t>阶多项式， </a:t>
            </a:r>
            <a:r>
              <a:rPr lang="en-US" altLang="zh-CN"/>
              <a:t>a</a:t>
            </a:r>
            <a:r>
              <a:rPr lang="en-US" altLang="zh-CN" baseline="-25000"/>
              <a:t>0</a:t>
            </a:r>
            <a:r>
              <a:rPr lang="en-US" altLang="zh-CN"/>
              <a:t> + a</a:t>
            </a:r>
            <a:r>
              <a:rPr lang="en-US" altLang="zh-CN" baseline="-25000"/>
              <a:t>1</a:t>
            </a:r>
            <a:r>
              <a:rPr lang="en-US" altLang="zh-CN"/>
              <a:t>n + </a:t>
            </a:r>
            <a:r>
              <a:rPr lang="en-US" altLang="zh-CN">
                <a:latin typeface="Comic Sans MS" panose="030F0902030302020204" pitchFamily="66" charset="0"/>
              </a:rPr>
              <a:t>…</a:t>
            </a:r>
            <a:r>
              <a:rPr lang="en-US" altLang="zh-CN"/>
              <a:t> + a</a:t>
            </a:r>
            <a:r>
              <a:rPr lang="en-US" altLang="zh-CN" baseline="-25000"/>
              <a:t>d</a:t>
            </a:r>
            <a:r>
              <a:rPr lang="en-US" altLang="zh-CN"/>
              <a:t>n</a:t>
            </a:r>
            <a:r>
              <a:rPr lang="en-US" altLang="zh-CN" baseline="30000"/>
              <a:t>d</a:t>
            </a:r>
            <a:r>
              <a:rPr lang="en-US" altLang="zh-CN"/>
              <a:t> ，a</a:t>
            </a:r>
            <a:r>
              <a:rPr lang="en-US" altLang="zh-CN" baseline="-25000"/>
              <a:t>d</a:t>
            </a:r>
            <a:r>
              <a:rPr lang="en-US" altLang="zh-CN"/>
              <a:t>&gt;0, </a:t>
            </a:r>
            <a:r>
              <a:rPr lang="zh-CN" altLang="en-US"/>
              <a:t>那么</a:t>
            </a:r>
            <a:r>
              <a:rPr lang="en-US" altLang="zh-CN"/>
              <a:t>f= </a:t>
            </a:r>
            <a:r>
              <a:rPr lang="en-US" altLang="zh-CN">
                <a:sym typeface="Symbol" panose="05050102010706020507" pitchFamily="18" charset="2"/>
              </a:rPr>
              <a:t></a:t>
            </a:r>
            <a:r>
              <a:rPr lang="en-US" altLang="zh-CN"/>
              <a:t>(n</a:t>
            </a:r>
            <a:r>
              <a:rPr lang="en-US" altLang="zh-CN" baseline="30000"/>
              <a:t>d</a:t>
            </a:r>
            <a:r>
              <a:rPr lang="en-US" altLang="zh-CN"/>
              <a:t>) 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r>
              <a:rPr lang="zh-CN" altLang="en-US"/>
              <a:t>命题  对于任何正整数，</a:t>
            </a:r>
            <a:r>
              <a:rPr lang="en-US" altLang="zh-CN"/>
              <a:t>O(log</a:t>
            </a:r>
            <a:r>
              <a:rPr lang="en-US" altLang="zh-CN" baseline="-25000"/>
              <a:t> a </a:t>
            </a:r>
            <a:r>
              <a:rPr lang="en-US" altLang="zh-CN"/>
              <a:t>n) = O(log</a:t>
            </a:r>
            <a:r>
              <a:rPr lang="en-US" altLang="zh-CN" baseline="-25000"/>
              <a:t> b </a:t>
            </a:r>
            <a:r>
              <a:rPr lang="en-US" altLang="zh-CN"/>
              <a:t>n).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urier New" panose="02070409020205090404" pitchFamily="49" charset="0"/>
            <a:ea typeface="宋体" pitchFamily="2" charset="-122"/>
            <a:cs typeface="Courier New" panose="02070409020205090404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Courier New" panose="02070409020205090404" pitchFamily="49" charset="0"/>
            <a:ea typeface="宋体" pitchFamily="2" charset="-122"/>
            <a:cs typeface="Courier New" panose="02070409020205090404" pitchFamily="49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16</TotalTime>
  <Words>973</Words>
  <Application>Microsoft Macintosh PowerPoint</Application>
  <PresentationFormat>宽屏</PresentationFormat>
  <Paragraphs>99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Comic Sans MS</vt:lpstr>
      <vt:lpstr>Courier New</vt:lpstr>
      <vt:lpstr>Symbol</vt:lpstr>
      <vt:lpstr>Tahoma</vt:lpstr>
      <vt:lpstr>Times New Roman</vt:lpstr>
      <vt:lpstr>Wingdings</vt:lpstr>
      <vt:lpstr>Blends</vt:lpstr>
      <vt:lpstr>Equation</vt:lpstr>
      <vt:lpstr>第二章 算法分析基础</vt:lpstr>
      <vt:lpstr>定义效率</vt:lpstr>
      <vt:lpstr>定义效率</vt:lpstr>
      <vt:lpstr>复杂度符号</vt:lpstr>
      <vt:lpstr>复杂度符号</vt:lpstr>
      <vt:lpstr>复杂度符号</vt:lpstr>
      <vt:lpstr>复杂度性质</vt:lpstr>
      <vt:lpstr>复杂度性质</vt:lpstr>
      <vt:lpstr>复杂度性质</vt:lpstr>
      <vt:lpstr>复杂度性质</vt:lpstr>
      <vt:lpstr>O(nlogn)阶时间</vt:lpstr>
      <vt:lpstr>O(nk)时间</vt:lpstr>
      <vt:lpstr>O(nk)时间</vt:lpstr>
      <vt:lpstr>指数时间(Exponential time)</vt:lpstr>
      <vt:lpstr>指数时间(Exponential time)</vt:lpstr>
      <vt:lpstr>n!时间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Su</dc:creator>
  <cp:lastModifiedBy>xiang li</cp:lastModifiedBy>
  <cp:revision>181</cp:revision>
  <dcterms:created xsi:type="dcterms:W3CDTF">2025-03-09T02:14:45Z</dcterms:created>
  <dcterms:modified xsi:type="dcterms:W3CDTF">2025-06-12T00:58:42Z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4C3B52CEFC4247CE89082243D315E177_12</vt:lpwstr>
  </property>
  <property fmtid="{D5CDD505-2E9C-101B-9397-08002B2CF9AE}" pid="3" name="KSOProductBuildVer">
    <vt:lpwstr>2052-6.8.2.8850</vt:lpwstr>
  </property>
</Properties>
</file>