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4" r:id="rId4"/>
    <p:sldId id="266" r:id="rId5"/>
    <p:sldId id="267" r:id="rId6"/>
    <p:sldId id="270" r:id="rId7"/>
    <p:sldId id="273" r:id="rId8"/>
    <p:sldId id="274" r:id="rId9"/>
    <p:sldId id="277" r:id="rId10"/>
    <p:sldId id="280" r:id="rId11"/>
    <p:sldId id="287" r:id="rId12"/>
    <p:sldId id="288" r:id="rId13"/>
    <p:sldId id="289" r:id="rId14"/>
    <p:sldId id="279" r:id="rId15"/>
    <p:sldId id="285" r:id="rId16"/>
    <p:sldId id="283" r:id="rId17"/>
    <p:sldId id="290" r:id="rId18"/>
    <p:sldId id="299" r:id="rId19"/>
    <p:sldId id="291" r:id="rId20"/>
    <p:sldId id="294" r:id="rId21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3" userDrawn="1">
          <p15:clr>
            <a:srgbClr val="A4A3A4"/>
          </p15:clr>
        </p15:guide>
        <p15:guide id="2" pos="38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83" autoAdjust="0"/>
    <p:restoredTop sz="85170" autoAdjust="0"/>
  </p:normalViewPr>
  <p:slideViewPr>
    <p:cSldViewPr showGuides="1">
      <p:cViewPr varScale="1">
        <p:scale>
          <a:sx n="108" d="100"/>
          <a:sy n="108" d="100"/>
        </p:scale>
        <p:origin x="1080" y="192"/>
      </p:cViewPr>
      <p:guideLst>
        <p:guide orient="horz" pos="2113"/>
        <p:guide pos="38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F368FD3-784B-4C6E-92E4-A91F75E25FC1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GB" altLang="zh-CN" dirty="0"/>
              <a:t>https://</a:t>
            </a:r>
            <a:r>
              <a:rPr kumimoji="1" lang="en-GB" altLang="zh-CN" dirty="0" err="1"/>
              <a:t>zhuanlan.zhihu.com</a:t>
            </a:r>
            <a:r>
              <a:rPr kumimoji="1" lang="en-GB" altLang="zh-CN" dirty="0"/>
              <a:t>/p/101923309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F368FD3-784B-4C6E-92E4-A91F75E25FC1}" type="slidenum">
              <a:rPr lang="zh-CN" altLang="en-US" smtClean="0"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GB" altLang="zh-CN" dirty="0"/>
              <a:t>https://</a:t>
            </a:r>
            <a:r>
              <a:rPr kumimoji="1" lang="en-GB" altLang="zh-CN" dirty="0" err="1"/>
              <a:t>ask.hellobi.com</a:t>
            </a:r>
            <a:r>
              <a:rPr kumimoji="1" lang="en-GB" altLang="zh-CN" dirty="0"/>
              <a:t>/blog/</a:t>
            </a:r>
            <a:r>
              <a:rPr kumimoji="1" lang="en-GB" altLang="zh-CN" dirty="0" err="1"/>
              <a:t>Treant</a:t>
            </a:r>
            <a:r>
              <a:rPr kumimoji="1" lang="en-GB" altLang="zh-CN" dirty="0"/>
              <a:t>/7247</a:t>
            </a:r>
          </a:p>
          <a:p>
            <a:endParaRPr kumimoji="1" lang="en-GB" altLang="zh-CN" dirty="0"/>
          </a:p>
          <a:p>
            <a:r>
              <a:rPr kumimoji="1" lang="en-GB" altLang="zh-CN" dirty="0"/>
              <a:t>https://</a:t>
            </a:r>
            <a:r>
              <a:rPr kumimoji="1" lang="en-GB" altLang="zh-CN" dirty="0" err="1"/>
              <a:t>www.cs.usfca.edu</a:t>
            </a:r>
            <a:r>
              <a:rPr kumimoji="1" lang="en-GB" altLang="zh-CN" dirty="0"/>
              <a:t>/~</a:t>
            </a:r>
            <a:r>
              <a:rPr kumimoji="1" lang="en-GB" altLang="zh-CN" dirty="0" err="1"/>
              <a:t>galles</a:t>
            </a:r>
            <a:r>
              <a:rPr kumimoji="1" lang="en-GB" altLang="zh-CN" dirty="0"/>
              <a:t>/visualization/</a:t>
            </a:r>
            <a:r>
              <a:rPr kumimoji="1" lang="en-GB" altLang="zh-CN" dirty="0" err="1"/>
              <a:t>TopoSortIndegree.html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F368FD3-784B-4C6E-92E4-A91F75E25FC1}" type="slidenum">
              <a:rPr lang="zh-CN" altLang="en-US" smtClean="0"/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8288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CDA19EC-56F3-44B1-89A1-5C63AC4F0C7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8F9B43-83EB-4941-A6E5-35D6C2B1437E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38733" y="617538"/>
            <a:ext cx="2601384" cy="5514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1534584" y="617538"/>
            <a:ext cx="7600949" cy="551497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EF9496-FD43-49D8-BCAD-8181ED864FF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75C301-ED0A-400A-B802-880435859A9E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7190DB-7BDC-4D92-A290-EA1612ABE819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D282F1-6367-455D-A45B-D62349F6419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CD0D82-1585-41AD-971B-B0B7CDDD65EC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E49A7-BFC3-4B82-A89E-D26B9E88141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12E998-6D5D-44EC-B7FF-E1182E5B9B9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1DC351-BD30-4527-90CC-11417AC9558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E883FF-5A4E-4ACE-B279-348FB0AF96B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556684" y="596265"/>
            <a:ext cx="58420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1066800" y="596265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721784" y="1018540"/>
            <a:ext cx="56303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1214967" y="1018540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69333" y="945515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1016000" y="488315"/>
            <a:ext cx="42333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590551" y="1278890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4584" y="115253"/>
            <a:ext cx="10390716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1658938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19200" y="63246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70400" y="63246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3246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356416BC-F7BC-460A-880B-AF2AF324711A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l" eaLnBrk="1" hangingPunct="1"/>
            <a:r>
              <a:rPr lang="en-US" altLang="zh-CN">
                <a:sym typeface="+mn-ea"/>
              </a:rPr>
              <a:t>          </a:t>
            </a:r>
            <a:r>
              <a:rPr lang="zh-CN" altLang="en-US">
                <a:sym typeface="+mn-ea"/>
              </a:rPr>
              <a:t>第三章 图</a:t>
            </a:r>
            <a:endParaRPr lang="zh-CN" altLang="en-US"/>
          </a:p>
        </p:txBody>
      </p:sp>
      <p:sp>
        <p:nvSpPr>
          <p:cNvPr id="500" name="Freeform 21"/>
          <p:cNvSpPr/>
          <p:nvPr/>
        </p:nvSpPr>
        <p:spPr bwMode="auto">
          <a:xfrm>
            <a:off x="1703119" y="2932747"/>
            <a:ext cx="5154881" cy="153703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rgbClr val="00579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Arial" panose="020B0604020202090204"/>
              <a:ea typeface="汉仪大宋简"/>
              <a:sym typeface="Arial" panose="020B0604020202090204"/>
            </a:endParaRPr>
          </a:p>
        </p:txBody>
      </p:sp>
      <p:grpSp>
        <p:nvGrpSpPr>
          <p:cNvPr id="501" name="组合 500"/>
          <p:cNvGrpSpPr/>
          <p:nvPr/>
        </p:nvGrpSpPr>
        <p:grpSpPr>
          <a:xfrm>
            <a:off x="7377235" y="5407378"/>
            <a:ext cx="827590" cy="685611"/>
            <a:chOff x="3770313" y="4289108"/>
            <a:chExt cx="882650" cy="728663"/>
          </a:xfrm>
        </p:grpSpPr>
        <p:sp>
          <p:nvSpPr>
            <p:cNvPr id="502" name="Rectangle 34"/>
            <p:cNvSpPr>
              <a:spLocks noChangeArrowheads="1"/>
            </p:cNvSpPr>
            <p:nvPr/>
          </p:nvSpPr>
          <p:spPr bwMode="auto">
            <a:xfrm>
              <a:off x="3792538" y="4289108"/>
              <a:ext cx="860425" cy="7064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503" name="Rectangle 35"/>
            <p:cNvSpPr>
              <a:spLocks noChangeArrowheads="1"/>
            </p:cNvSpPr>
            <p:nvPr/>
          </p:nvSpPr>
          <p:spPr bwMode="auto">
            <a:xfrm>
              <a:off x="3787458" y="4289108"/>
              <a:ext cx="860425" cy="153988"/>
            </a:xfrm>
            <a:prstGeom prst="rect">
              <a:avLst/>
            </a:prstGeom>
            <a:solidFill>
              <a:srgbClr val="0057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504" name="Freeform 36"/>
            <p:cNvSpPr>
              <a:spLocks noEditPoints="1"/>
            </p:cNvSpPr>
            <p:nvPr/>
          </p:nvSpPr>
          <p:spPr bwMode="auto">
            <a:xfrm>
              <a:off x="3770313" y="4289108"/>
              <a:ext cx="882650" cy="728663"/>
            </a:xfrm>
            <a:custGeom>
              <a:avLst/>
              <a:gdLst>
                <a:gd name="T0" fmla="*/ 556 w 556"/>
                <a:gd name="T1" fmla="*/ 459 h 459"/>
                <a:gd name="T2" fmla="*/ 0 w 556"/>
                <a:gd name="T3" fmla="*/ 459 h 459"/>
                <a:gd name="T4" fmla="*/ 0 w 556"/>
                <a:gd name="T5" fmla="*/ 0 h 459"/>
                <a:gd name="T6" fmla="*/ 556 w 556"/>
                <a:gd name="T7" fmla="*/ 0 h 459"/>
                <a:gd name="T8" fmla="*/ 556 w 556"/>
                <a:gd name="T9" fmla="*/ 459 h 459"/>
                <a:gd name="T10" fmla="*/ 14 w 556"/>
                <a:gd name="T11" fmla="*/ 445 h 459"/>
                <a:gd name="T12" fmla="*/ 542 w 556"/>
                <a:gd name="T13" fmla="*/ 445 h 459"/>
                <a:gd name="T14" fmla="*/ 542 w 556"/>
                <a:gd name="T15" fmla="*/ 13 h 459"/>
                <a:gd name="T16" fmla="*/ 14 w 556"/>
                <a:gd name="T17" fmla="*/ 13 h 459"/>
                <a:gd name="T18" fmla="*/ 14 w 556"/>
                <a:gd name="T19" fmla="*/ 445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6" h="459">
                  <a:moveTo>
                    <a:pt x="556" y="459"/>
                  </a:moveTo>
                  <a:lnTo>
                    <a:pt x="0" y="459"/>
                  </a:lnTo>
                  <a:lnTo>
                    <a:pt x="0" y="0"/>
                  </a:lnTo>
                  <a:lnTo>
                    <a:pt x="556" y="0"/>
                  </a:lnTo>
                  <a:lnTo>
                    <a:pt x="556" y="459"/>
                  </a:lnTo>
                  <a:close/>
                  <a:moveTo>
                    <a:pt x="14" y="445"/>
                  </a:moveTo>
                  <a:lnTo>
                    <a:pt x="542" y="445"/>
                  </a:lnTo>
                  <a:lnTo>
                    <a:pt x="542" y="13"/>
                  </a:lnTo>
                  <a:lnTo>
                    <a:pt x="14" y="13"/>
                  </a:lnTo>
                  <a:lnTo>
                    <a:pt x="14" y="445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505" name="Rectangle 37"/>
            <p:cNvSpPr>
              <a:spLocks noChangeArrowheads="1"/>
            </p:cNvSpPr>
            <p:nvPr/>
          </p:nvSpPr>
          <p:spPr bwMode="auto">
            <a:xfrm>
              <a:off x="3770313" y="4420870"/>
              <a:ext cx="882650" cy="22225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506" name="Oval 38"/>
            <p:cNvSpPr>
              <a:spLocks noChangeArrowheads="1"/>
            </p:cNvSpPr>
            <p:nvPr/>
          </p:nvSpPr>
          <p:spPr bwMode="auto">
            <a:xfrm>
              <a:off x="3848100" y="4343083"/>
              <a:ext cx="38100" cy="4445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507" name="Oval 39"/>
            <p:cNvSpPr>
              <a:spLocks noChangeArrowheads="1"/>
            </p:cNvSpPr>
            <p:nvPr/>
          </p:nvSpPr>
          <p:spPr bwMode="auto">
            <a:xfrm>
              <a:off x="3913188" y="4343083"/>
              <a:ext cx="39687" cy="4445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508" name="Oval 40"/>
            <p:cNvSpPr>
              <a:spLocks noChangeArrowheads="1"/>
            </p:cNvSpPr>
            <p:nvPr/>
          </p:nvSpPr>
          <p:spPr bwMode="auto">
            <a:xfrm>
              <a:off x="3979863" y="4343083"/>
              <a:ext cx="38100" cy="4445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509" name="Freeform 41"/>
            <p:cNvSpPr>
              <a:spLocks noEditPoints="1"/>
            </p:cNvSpPr>
            <p:nvPr/>
          </p:nvSpPr>
          <p:spPr bwMode="auto">
            <a:xfrm>
              <a:off x="4013200" y="4525645"/>
              <a:ext cx="392112" cy="396875"/>
            </a:xfrm>
            <a:custGeom>
              <a:avLst/>
              <a:gdLst>
                <a:gd name="T0" fmla="*/ 68 w 71"/>
                <a:gd name="T1" fmla="*/ 30 h 72"/>
                <a:gd name="T2" fmla="*/ 62 w 71"/>
                <a:gd name="T3" fmla="*/ 30 h 72"/>
                <a:gd name="T4" fmla="*/ 58 w 71"/>
                <a:gd name="T5" fmla="*/ 21 h 72"/>
                <a:gd name="T6" fmla="*/ 63 w 71"/>
                <a:gd name="T7" fmla="*/ 17 h 72"/>
                <a:gd name="T8" fmla="*/ 63 w 71"/>
                <a:gd name="T9" fmla="*/ 12 h 72"/>
                <a:gd name="T10" fmla="*/ 59 w 71"/>
                <a:gd name="T11" fmla="*/ 9 h 72"/>
                <a:gd name="T12" fmla="*/ 54 w 71"/>
                <a:gd name="T13" fmla="*/ 9 h 72"/>
                <a:gd name="T14" fmla="*/ 50 w 71"/>
                <a:gd name="T15" fmla="*/ 13 h 72"/>
                <a:gd name="T16" fmla="*/ 42 w 71"/>
                <a:gd name="T17" fmla="*/ 9 h 72"/>
                <a:gd name="T18" fmla="*/ 42 w 71"/>
                <a:gd name="T19" fmla="*/ 4 h 72"/>
                <a:gd name="T20" fmla="*/ 38 w 71"/>
                <a:gd name="T21" fmla="*/ 0 h 72"/>
                <a:gd name="T22" fmla="*/ 33 w 71"/>
                <a:gd name="T23" fmla="*/ 0 h 72"/>
                <a:gd name="T24" fmla="*/ 30 w 71"/>
                <a:gd name="T25" fmla="*/ 4 h 72"/>
                <a:gd name="T26" fmla="*/ 30 w 71"/>
                <a:gd name="T27" fmla="*/ 9 h 72"/>
                <a:gd name="T28" fmla="*/ 21 w 71"/>
                <a:gd name="T29" fmla="*/ 13 h 72"/>
                <a:gd name="T30" fmla="*/ 17 w 71"/>
                <a:gd name="T31" fmla="*/ 9 h 72"/>
                <a:gd name="T32" fmla="*/ 12 w 71"/>
                <a:gd name="T33" fmla="*/ 9 h 72"/>
                <a:gd name="T34" fmla="*/ 9 w 71"/>
                <a:gd name="T35" fmla="*/ 12 h 72"/>
                <a:gd name="T36" fmla="*/ 9 w 71"/>
                <a:gd name="T37" fmla="*/ 17 h 72"/>
                <a:gd name="T38" fmla="*/ 13 w 71"/>
                <a:gd name="T39" fmla="*/ 21 h 72"/>
                <a:gd name="T40" fmla="*/ 9 w 71"/>
                <a:gd name="T41" fmla="*/ 30 h 72"/>
                <a:gd name="T42" fmla="*/ 3 w 71"/>
                <a:gd name="T43" fmla="*/ 30 h 72"/>
                <a:gd name="T44" fmla="*/ 0 w 71"/>
                <a:gd name="T45" fmla="*/ 33 h 72"/>
                <a:gd name="T46" fmla="*/ 0 w 71"/>
                <a:gd name="T47" fmla="*/ 38 h 72"/>
                <a:gd name="T48" fmla="*/ 3 w 71"/>
                <a:gd name="T49" fmla="*/ 42 h 72"/>
                <a:gd name="T50" fmla="*/ 9 w 71"/>
                <a:gd name="T51" fmla="*/ 42 h 72"/>
                <a:gd name="T52" fmla="*/ 13 w 71"/>
                <a:gd name="T53" fmla="*/ 50 h 72"/>
                <a:gd name="T54" fmla="*/ 9 w 71"/>
                <a:gd name="T55" fmla="*/ 54 h 72"/>
                <a:gd name="T56" fmla="*/ 9 w 71"/>
                <a:gd name="T57" fmla="*/ 60 h 72"/>
                <a:gd name="T58" fmla="*/ 12 w 71"/>
                <a:gd name="T59" fmla="*/ 63 h 72"/>
                <a:gd name="T60" fmla="*/ 17 w 71"/>
                <a:gd name="T61" fmla="*/ 63 h 72"/>
                <a:gd name="T62" fmla="*/ 21 w 71"/>
                <a:gd name="T63" fmla="*/ 59 h 72"/>
                <a:gd name="T64" fmla="*/ 30 w 71"/>
                <a:gd name="T65" fmla="*/ 62 h 72"/>
                <a:gd name="T66" fmla="*/ 29 w 71"/>
                <a:gd name="T67" fmla="*/ 68 h 72"/>
                <a:gd name="T68" fmla="*/ 33 w 71"/>
                <a:gd name="T69" fmla="*/ 72 h 72"/>
                <a:gd name="T70" fmla="*/ 38 w 71"/>
                <a:gd name="T71" fmla="*/ 72 h 72"/>
                <a:gd name="T72" fmla="*/ 41 w 71"/>
                <a:gd name="T73" fmla="*/ 68 h 72"/>
                <a:gd name="T74" fmla="*/ 41 w 71"/>
                <a:gd name="T75" fmla="*/ 62 h 72"/>
                <a:gd name="T76" fmla="*/ 50 w 71"/>
                <a:gd name="T77" fmla="*/ 59 h 72"/>
                <a:gd name="T78" fmla="*/ 54 w 71"/>
                <a:gd name="T79" fmla="*/ 63 h 72"/>
                <a:gd name="T80" fmla="*/ 59 w 71"/>
                <a:gd name="T81" fmla="*/ 63 h 72"/>
                <a:gd name="T82" fmla="*/ 62 w 71"/>
                <a:gd name="T83" fmla="*/ 60 h 72"/>
                <a:gd name="T84" fmla="*/ 62 w 71"/>
                <a:gd name="T85" fmla="*/ 54 h 72"/>
                <a:gd name="T86" fmla="*/ 58 w 71"/>
                <a:gd name="T87" fmla="*/ 50 h 72"/>
                <a:gd name="T88" fmla="*/ 62 w 71"/>
                <a:gd name="T89" fmla="*/ 42 h 72"/>
                <a:gd name="T90" fmla="*/ 68 w 71"/>
                <a:gd name="T91" fmla="*/ 42 h 72"/>
                <a:gd name="T92" fmla="*/ 71 w 71"/>
                <a:gd name="T93" fmla="*/ 38 h 72"/>
                <a:gd name="T94" fmla="*/ 71 w 71"/>
                <a:gd name="T95" fmla="*/ 34 h 72"/>
                <a:gd name="T96" fmla="*/ 68 w 71"/>
                <a:gd name="T97" fmla="*/ 30 h 72"/>
                <a:gd name="T98" fmla="*/ 36 w 71"/>
                <a:gd name="T99" fmla="*/ 48 h 72"/>
                <a:gd name="T100" fmla="*/ 24 w 71"/>
                <a:gd name="T101" fmla="*/ 36 h 72"/>
                <a:gd name="T102" fmla="*/ 36 w 71"/>
                <a:gd name="T103" fmla="*/ 24 h 72"/>
                <a:gd name="T104" fmla="*/ 48 w 71"/>
                <a:gd name="T105" fmla="*/ 36 h 72"/>
                <a:gd name="T106" fmla="*/ 36 w 71"/>
                <a:gd name="T107" fmla="*/ 4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1" h="72">
                  <a:moveTo>
                    <a:pt x="68" y="30"/>
                  </a:moveTo>
                  <a:cubicBezTo>
                    <a:pt x="62" y="30"/>
                    <a:pt x="62" y="30"/>
                    <a:pt x="62" y="30"/>
                  </a:cubicBezTo>
                  <a:cubicBezTo>
                    <a:pt x="61" y="27"/>
                    <a:pt x="60" y="24"/>
                    <a:pt x="58" y="21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4" y="16"/>
                    <a:pt x="64" y="13"/>
                    <a:pt x="63" y="12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8" y="7"/>
                    <a:pt x="56" y="7"/>
                    <a:pt x="54" y="9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47" y="11"/>
                    <a:pt x="45" y="10"/>
                    <a:pt x="42" y="9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2" y="2"/>
                    <a:pt x="40" y="0"/>
                    <a:pt x="3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1" y="0"/>
                    <a:pt x="30" y="2"/>
                    <a:pt x="30" y="4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27" y="10"/>
                    <a:pt x="24" y="11"/>
                    <a:pt x="21" y="13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6" y="7"/>
                    <a:pt x="13" y="7"/>
                    <a:pt x="12" y="9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7" y="13"/>
                    <a:pt x="7" y="16"/>
                    <a:pt x="9" y="17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1" y="24"/>
                    <a:pt x="10" y="27"/>
                    <a:pt x="9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" y="30"/>
                    <a:pt x="0" y="31"/>
                    <a:pt x="0" y="33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40"/>
                    <a:pt x="1" y="42"/>
                    <a:pt x="3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0" y="45"/>
                    <a:pt x="11" y="48"/>
                    <a:pt x="13" y="50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7" y="56"/>
                    <a:pt x="7" y="58"/>
                    <a:pt x="9" y="60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3" y="64"/>
                    <a:pt x="15" y="64"/>
                    <a:pt x="17" y="63"/>
                  </a:cubicBezTo>
                  <a:cubicBezTo>
                    <a:pt x="21" y="59"/>
                    <a:pt x="21" y="59"/>
                    <a:pt x="21" y="59"/>
                  </a:cubicBezTo>
                  <a:cubicBezTo>
                    <a:pt x="24" y="60"/>
                    <a:pt x="26" y="61"/>
                    <a:pt x="30" y="62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9" y="70"/>
                    <a:pt x="31" y="72"/>
                    <a:pt x="33" y="72"/>
                  </a:cubicBezTo>
                  <a:cubicBezTo>
                    <a:pt x="38" y="72"/>
                    <a:pt x="38" y="72"/>
                    <a:pt x="38" y="72"/>
                  </a:cubicBezTo>
                  <a:cubicBezTo>
                    <a:pt x="40" y="72"/>
                    <a:pt x="41" y="70"/>
                    <a:pt x="41" y="68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4" y="61"/>
                    <a:pt x="47" y="60"/>
                    <a:pt x="50" y="59"/>
                  </a:cubicBezTo>
                  <a:cubicBezTo>
                    <a:pt x="54" y="63"/>
                    <a:pt x="54" y="63"/>
                    <a:pt x="54" y="63"/>
                  </a:cubicBezTo>
                  <a:cubicBezTo>
                    <a:pt x="55" y="64"/>
                    <a:pt x="58" y="64"/>
                    <a:pt x="59" y="63"/>
                  </a:cubicBezTo>
                  <a:cubicBezTo>
                    <a:pt x="62" y="60"/>
                    <a:pt x="62" y="60"/>
                    <a:pt x="62" y="60"/>
                  </a:cubicBezTo>
                  <a:cubicBezTo>
                    <a:pt x="64" y="58"/>
                    <a:pt x="64" y="56"/>
                    <a:pt x="62" y="54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60" y="48"/>
                    <a:pt x="61" y="45"/>
                    <a:pt x="62" y="42"/>
                  </a:cubicBezTo>
                  <a:cubicBezTo>
                    <a:pt x="68" y="42"/>
                    <a:pt x="68" y="42"/>
                    <a:pt x="68" y="42"/>
                  </a:cubicBezTo>
                  <a:cubicBezTo>
                    <a:pt x="70" y="42"/>
                    <a:pt x="71" y="40"/>
                    <a:pt x="71" y="38"/>
                  </a:cubicBezTo>
                  <a:cubicBezTo>
                    <a:pt x="71" y="34"/>
                    <a:pt x="71" y="34"/>
                    <a:pt x="71" y="34"/>
                  </a:cubicBezTo>
                  <a:cubicBezTo>
                    <a:pt x="71" y="32"/>
                    <a:pt x="70" y="30"/>
                    <a:pt x="68" y="30"/>
                  </a:cubicBezTo>
                  <a:close/>
                  <a:moveTo>
                    <a:pt x="36" y="48"/>
                  </a:moveTo>
                  <a:cubicBezTo>
                    <a:pt x="29" y="48"/>
                    <a:pt x="24" y="42"/>
                    <a:pt x="24" y="36"/>
                  </a:cubicBezTo>
                  <a:cubicBezTo>
                    <a:pt x="24" y="29"/>
                    <a:pt x="29" y="24"/>
                    <a:pt x="36" y="24"/>
                  </a:cubicBezTo>
                  <a:cubicBezTo>
                    <a:pt x="42" y="24"/>
                    <a:pt x="48" y="29"/>
                    <a:pt x="48" y="36"/>
                  </a:cubicBezTo>
                  <a:cubicBezTo>
                    <a:pt x="48" y="42"/>
                    <a:pt x="42" y="48"/>
                    <a:pt x="36" y="48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510" name="Freeform 42"/>
            <p:cNvSpPr>
              <a:spLocks noEditPoints="1"/>
            </p:cNvSpPr>
            <p:nvPr/>
          </p:nvSpPr>
          <p:spPr bwMode="auto">
            <a:xfrm>
              <a:off x="4002088" y="4514533"/>
              <a:ext cx="414337" cy="419100"/>
            </a:xfrm>
            <a:custGeom>
              <a:avLst/>
              <a:gdLst>
                <a:gd name="T0" fmla="*/ 29 w 75"/>
                <a:gd name="T1" fmla="*/ 70 h 76"/>
                <a:gd name="T2" fmla="*/ 20 w 75"/>
                <a:gd name="T3" fmla="*/ 66 h 76"/>
                <a:gd name="T4" fmla="*/ 7 w 75"/>
                <a:gd name="T5" fmla="*/ 59 h 76"/>
                <a:gd name="T6" fmla="*/ 10 w 75"/>
                <a:gd name="T7" fmla="*/ 46 h 76"/>
                <a:gd name="T8" fmla="*/ 0 w 75"/>
                <a:gd name="T9" fmla="*/ 40 h 76"/>
                <a:gd name="T10" fmla="*/ 10 w 75"/>
                <a:gd name="T11" fmla="*/ 30 h 76"/>
                <a:gd name="T12" fmla="*/ 8 w 75"/>
                <a:gd name="T13" fmla="*/ 16 h 76"/>
                <a:gd name="T14" fmla="*/ 21 w 75"/>
                <a:gd name="T15" fmla="*/ 9 h 76"/>
                <a:gd name="T16" fmla="*/ 30 w 75"/>
                <a:gd name="T17" fmla="*/ 6 h 76"/>
                <a:gd name="T18" fmla="*/ 46 w 75"/>
                <a:gd name="T19" fmla="*/ 6 h 76"/>
                <a:gd name="T20" fmla="*/ 55 w 75"/>
                <a:gd name="T21" fmla="*/ 9 h 76"/>
                <a:gd name="T22" fmla="*/ 68 w 75"/>
                <a:gd name="T23" fmla="*/ 17 h 76"/>
                <a:gd name="T24" fmla="*/ 65 w 75"/>
                <a:gd name="T25" fmla="*/ 30 h 76"/>
                <a:gd name="T26" fmla="*/ 75 w 75"/>
                <a:gd name="T27" fmla="*/ 40 h 76"/>
                <a:gd name="T28" fmla="*/ 65 w 75"/>
                <a:gd name="T29" fmla="*/ 46 h 76"/>
                <a:gd name="T30" fmla="*/ 66 w 75"/>
                <a:gd name="T31" fmla="*/ 63 h 76"/>
                <a:gd name="T32" fmla="*/ 52 w 75"/>
                <a:gd name="T33" fmla="*/ 63 h 76"/>
                <a:gd name="T34" fmla="*/ 40 w 75"/>
                <a:gd name="T35" fmla="*/ 76 h 76"/>
                <a:gd name="T36" fmla="*/ 32 w 75"/>
                <a:gd name="T37" fmla="*/ 62 h 76"/>
                <a:gd name="T38" fmla="*/ 35 w 75"/>
                <a:gd name="T39" fmla="*/ 72 h 76"/>
                <a:gd name="T40" fmla="*/ 40 w 75"/>
                <a:gd name="T41" fmla="*/ 72 h 76"/>
                <a:gd name="T42" fmla="*/ 43 w 75"/>
                <a:gd name="T43" fmla="*/ 62 h 76"/>
                <a:gd name="T44" fmla="*/ 57 w 75"/>
                <a:gd name="T45" fmla="*/ 63 h 76"/>
                <a:gd name="T46" fmla="*/ 63 w 75"/>
                <a:gd name="T47" fmla="*/ 58 h 76"/>
                <a:gd name="T48" fmla="*/ 62 w 75"/>
                <a:gd name="T49" fmla="*/ 43 h 76"/>
                <a:gd name="T50" fmla="*/ 71 w 75"/>
                <a:gd name="T51" fmla="*/ 40 h 76"/>
                <a:gd name="T52" fmla="*/ 62 w 75"/>
                <a:gd name="T53" fmla="*/ 34 h 76"/>
                <a:gd name="T54" fmla="*/ 58 w 75"/>
                <a:gd name="T55" fmla="*/ 23 h 76"/>
                <a:gd name="T56" fmla="*/ 63 w 75"/>
                <a:gd name="T57" fmla="*/ 15 h 76"/>
                <a:gd name="T58" fmla="*/ 52 w 75"/>
                <a:gd name="T59" fmla="*/ 18 h 76"/>
                <a:gd name="T60" fmla="*/ 42 w 75"/>
                <a:gd name="T61" fmla="*/ 13 h 76"/>
                <a:gd name="T62" fmla="*/ 35 w 75"/>
                <a:gd name="T63" fmla="*/ 4 h 76"/>
                <a:gd name="T64" fmla="*/ 32 w 75"/>
                <a:gd name="T65" fmla="*/ 13 h 76"/>
                <a:gd name="T66" fmla="*/ 18 w 75"/>
                <a:gd name="T67" fmla="*/ 12 h 76"/>
                <a:gd name="T68" fmla="*/ 12 w 75"/>
                <a:gd name="T69" fmla="*/ 16 h 76"/>
                <a:gd name="T70" fmla="*/ 16 w 75"/>
                <a:gd name="T71" fmla="*/ 24 h 76"/>
                <a:gd name="T72" fmla="*/ 5 w 75"/>
                <a:gd name="T73" fmla="*/ 34 h 76"/>
                <a:gd name="T74" fmla="*/ 4 w 75"/>
                <a:gd name="T75" fmla="*/ 41 h 76"/>
                <a:gd name="T76" fmla="*/ 13 w 75"/>
                <a:gd name="T77" fmla="*/ 43 h 76"/>
                <a:gd name="T78" fmla="*/ 12 w 75"/>
                <a:gd name="T79" fmla="*/ 58 h 76"/>
                <a:gd name="T80" fmla="*/ 15 w 75"/>
                <a:gd name="T81" fmla="*/ 63 h 76"/>
                <a:gd name="T82" fmla="*/ 38 w 75"/>
                <a:gd name="T83" fmla="*/ 52 h 76"/>
                <a:gd name="T84" fmla="*/ 52 w 75"/>
                <a:gd name="T85" fmla="*/ 38 h 76"/>
                <a:gd name="T86" fmla="*/ 28 w 75"/>
                <a:gd name="T87" fmla="*/ 38 h 76"/>
                <a:gd name="T88" fmla="*/ 38 w 75"/>
                <a:gd name="T89" fmla="*/ 2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5" h="76">
                  <a:moveTo>
                    <a:pt x="40" y="76"/>
                  </a:moveTo>
                  <a:cubicBezTo>
                    <a:pt x="35" y="76"/>
                    <a:pt x="35" y="76"/>
                    <a:pt x="35" y="76"/>
                  </a:cubicBezTo>
                  <a:cubicBezTo>
                    <a:pt x="32" y="76"/>
                    <a:pt x="29" y="73"/>
                    <a:pt x="29" y="70"/>
                  </a:cubicBezTo>
                  <a:cubicBezTo>
                    <a:pt x="29" y="66"/>
                    <a:pt x="29" y="66"/>
                    <a:pt x="29" y="66"/>
                  </a:cubicBezTo>
                  <a:cubicBezTo>
                    <a:pt x="27" y="65"/>
                    <a:pt x="25" y="64"/>
                    <a:pt x="23" y="63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18" y="68"/>
                    <a:pt x="14" y="68"/>
                    <a:pt x="12" y="66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8" y="62"/>
                    <a:pt x="7" y="60"/>
                    <a:pt x="7" y="59"/>
                  </a:cubicBezTo>
                  <a:cubicBezTo>
                    <a:pt x="7" y="57"/>
                    <a:pt x="8" y="56"/>
                    <a:pt x="9" y="55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1" y="50"/>
                    <a:pt x="10" y="48"/>
                    <a:pt x="10" y="4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4" y="46"/>
                    <a:pt x="2" y="45"/>
                    <a:pt x="1" y="44"/>
                  </a:cubicBezTo>
                  <a:cubicBezTo>
                    <a:pt x="0" y="43"/>
                    <a:pt x="0" y="41"/>
                    <a:pt x="0" y="4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2"/>
                    <a:pt x="2" y="30"/>
                    <a:pt x="5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28"/>
                    <a:pt x="11" y="26"/>
                    <a:pt x="12" y="24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19"/>
                    <a:pt x="8" y="18"/>
                    <a:pt x="8" y="16"/>
                  </a:cubicBezTo>
                  <a:cubicBezTo>
                    <a:pt x="8" y="15"/>
                    <a:pt x="8" y="13"/>
                    <a:pt x="9" y="12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5" y="7"/>
                    <a:pt x="18" y="7"/>
                    <a:pt x="21" y="9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6" y="11"/>
                    <a:pt x="28" y="11"/>
                    <a:pt x="30" y="10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2"/>
                    <a:pt x="32" y="0"/>
                    <a:pt x="35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3" y="0"/>
                    <a:pt x="46" y="2"/>
                    <a:pt x="46" y="6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8" y="11"/>
                    <a:pt x="50" y="11"/>
                    <a:pt x="52" y="12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7" y="7"/>
                    <a:pt x="61" y="7"/>
                    <a:pt x="63" y="9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67" y="14"/>
                    <a:pt x="68" y="15"/>
                    <a:pt x="68" y="17"/>
                  </a:cubicBezTo>
                  <a:cubicBezTo>
                    <a:pt x="68" y="18"/>
                    <a:pt x="67" y="20"/>
                    <a:pt x="66" y="21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4" y="26"/>
                    <a:pt x="65" y="28"/>
                    <a:pt x="65" y="30"/>
                  </a:cubicBezTo>
                  <a:cubicBezTo>
                    <a:pt x="70" y="30"/>
                    <a:pt x="70" y="30"/>
                    <a:pt x="70" y="30"/>
                  </a:cubicBezTo>
                  <a:cubicBezTo>
                    <a:pt x="73" y="30"/>
                    <a:pt x="75" y="32"/>
                    <a:pt x="75" y="36"/>
                  </a:cubicBezTo>
                  <a:cubicBezTo>
                    <a:pt x="75" y="40"/>
                    <a:pt x="75" y="40"/>
                    <a:pt x="75" y="40"/>
                  </a:cubicBezTo>
                  <a:cubicBezTo>
                    <a:pt x="75" y="43"/>
                    <a:pt x="73" y="46"/>
                    <a:pt x="70" y="46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65" y="46"/>
                    <a:pt x="65" y="46"/>
                    <a:pt x="65" y="46"/>
                  </a:cubicBezTo>
                  <a:cubicBezTo>
                    <a:pt x="65" y="48"/>
                    <a:pt x="64" y="50"/>
                    <a:pt x="63" y="52"/>
                  </a:cubicBezTo>
                  <a:cubicBezTo>
                    <a:pt x="66" y="55"/>
                    <a:pt x="66" y="55"/>
                    <a:pt x="66" y="55"/>
                  </a:cubicBezTo>
                  <a:cubicBezTo>
                    <a:pt x="68" y="57"/>
                    <a:pt x="68" y="61"/>
                    <a:pt x="66" y="63"/>
                  </a:cubicBezTo>
                  <a:cubicBezTo>
                    <a:pt x="63" y="66"/>
                    <a:pt x="63" y="66"/>
                    <a:pt x="63" y="66"/>
                  </a:cubicBezTo>
                  <a:cubicBezTo>
                    <a:pt x="61" y="68"/>
                    <a:pt x="57" y="68"/>
                    <a:pt x="55" y="66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0" y="64"/>
                    <a:pt x="48" y="65"/>
                    <a:pt x="45" y="66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3"/>
                    <a:pt x="43" y="76"/>
                    <a:pt x="40" y="76"/>
                  </a:cubicBezTo>
                  <a:close/>
                  <a:moveTo>
                    <a:pt x="23" y="58"/>
                  </a:moveTo>
                  <a:cubicBezTo>
                    <a:pt x="24" y="59"/>
                    <a:pt x="24" y="59"/>
                    <a:pt x="24" y="59"/>
                  </a:cubicBezTo>
                  <a:cubicBezTo>
                    <a:pt x="27" y="60"/>
                    <a:pt x="29" y="62"/>
                    <a:pt x="32" y="62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3" y="70"/>
                    <a:pt x="33" y="70"/>
                    <a:pt x="33" y="70"/>
                  </a:cubicBezTo>
                  <a:cubicBezTo>
                    <a:pt x="33" y="71"/>
                    <a:pt x="34" y="72"/>
                    <a:pt x="35" y="72"/>
                  </a:cubicBezTo>
                  <a:cubicBezTo>
                    <a:pt x="40" y="72"/>
                    <a:pt x="40" y="72"/>
                    <a:pt x="40" y="72"/>
                  </a:cubicBezTo>
                  <a:cubicBezTo>
                    <a:pt x="40" y="74"/>
                    <a:pt x="40" y="74"/>
                    <a:pt x="40" y="74"/>
                  </a:cubicBezTo>
                  <a:cubicBezTo>
                    <a:pt x="40" y="72"/>
                    <a:pt x="40" y="72"/>
                    <a:pt x="40" y="72"/>
                  </a:cubicBezTo>
                  <a:cubicBezTo>
                    <a:pt x="41" y="72"/>
                    <a:pt x="41" y="71"/>
                    <a:pt x="41" y="70"/>
                  </a:cubicBezTo>
                  <a:cubicBezTo>
                    <a:pt x="41" y="63"/>
                    <a:pt x="41" y="63"/>
                    <a:pt x="41" y="63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46" y="62"/>
                    <a:pt x="48" y="60"/>
                    <a:pt x="51" y="59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57" y="63"/>
                    <a:pt x="57" y="63"/>
                    <a:pt x="57" y="63"/>
                  </a:cubicBezTo>
                  <a:cubicBezTo>
                    <a:pt x="58" y="64"/>
                    <a:pt x="59" y="64"/>
                    <a:pt x="60" y="63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64" y="60"/>
                    <a:pt x="64" y="58"/>
                    <a:pt x="63" y="58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49"/>
                    <a:pt x="61" y="46"/>
                    <a:pt x="62" y="43"/>
                  </a:cubicBezTo>
                  <a:cubicBezTo>
                    <a:pt x="62" y="42"/>
                    <a:pt x="62" y="42"/>
                    <a:pt x="62" y="42"/>
                  </a:cubicBezTo>
                  <a:cubicBezTo>
                    <a:pt x="70" y="42"/>
                    <a:pt x="70" y="42"/>
                    <a:pt x="70" y="42"/>
                  </a:cubicBezTo>
                  <a:cubicBezTo>
                    <a:pt x="71" y="42"/>
                    <a:pt x="71" y="41"/>
                    <a:pt x="71" y="40"/>
                  </a:cubicBezTo>
                  <a:cubicBezTo>
                    <a:pt x="71" y="36"/>
                    <a:pt x="71" y="36"/>
                    <a:pt x="71" y="36"/>
                  </a:cubicBezTo>
                  <a:cubicBezTo>
                    <a:pt x="71" y="35"/>
                    <a:pt x="71" y="34"/>
                    <a:pt x="70" y="34"/>
                  </a:cubicBezTo>
                  <a:cubicBezTo>
                    <a:pt x="62" y="34"/>
                    <a:pt x="62" y="34"/>
                    <a:pt x="62" y="34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1" y="30"/>
                    <a:pt x="60" y="27"/>
                    <a:pt x="59" y="25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63" y="18"/>
                    <a:pt x="63" y="18"/>
                    <a:pt x="63" y="18"/>
                  </a:cubicBezTo>
                  <a:cubicBezTo>
                    <a:pt x="63" y="18"/>
                    <a:pt x="64" y="17"/>
                    <a:pt x="64" y="17"/>
                  </a:cubicBezTo>
                  <a:cubicBezTo>
                    <a:pt x="64" y="16"/>
                    <a:pt x="63" y="16"/>
                    <a:pt x="63" y="15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59" y="12"/>
                    <a:pt x="58" y="12"/>
                    <a:pt x="57" y="12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48" y="15"/>
                    <a:pt x="46" y="14"/>
                    <a:pt x="43" y="1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2" y="5"/>
                    <a:pt x="41" y="4"/>
                    <a:pt x="40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4" y="4"/>
                    <a:pt x="34" y="5"/>
                    <a:pt x="34" y="6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29" y="14"/>
                    <a:pt x="27" y="15"/>
                    <a:pt x="24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7" y="11"/>
                    <a:pt x="16" y="11"/>
                    <a:pt x="15" y="12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7"/>
                    <a:pt x="12" y="17"/>
                    <a:pt x="12" y="18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5" y="27"/>
                    <a:pt x="14" y="29"/>
                    <a:pt x="13" y="32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34"/>
                    <a:pt x="4" y="34"/>
                    <a:pt x="4" y="35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0"/>
                    <a:pt x="4" y="41"/>
                    <a:pt x="4" y="41"/>
                  </a:cubicBezTo>
                  <a:cubicBezTo>
                    <a:pt x="4" y="41"/>
                    <a:pt x="5" y="42"/>
                    <a:pt x="5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4" y="46"/>
                    <a:pt x="15" y="49"/>
                    <a:pt x="16" y="51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2" y="58"/>
                    <a:pt x="11" y="58"/>
                    <a:pt x="11" y="59"/>
                  </a:cubicBezTo>
                  <a:cubicBezTo>
                    <a:pt x="11" y="59"/>
                    <a:pt x="12" y="60"/>
                    <a:pt x="12" y="60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6" y="64"/>
                    <a:pt x="17" y="64"/>
                    <a:pt x="18" y="63"/>
                  </a:cubicBezTo>
                  <a:lnTo>
                    <a:pt x="23" y="58"/>
                  </a:lnTo>
                  <a:close/>
                  <a:moveTo>
                    <a:pt x="38" y="52"/>
                  </a:moveTo>
                  <a:cubicBezTo>
                    <a:pt x="30" y="52"/>
                    <a:pt x="24" y="46"/>
                    <a:pt x="24" y="38"/>
                  </a:cubicBezTo>
                  <a:cubicBezTo>
                    <a:pt x="24" y="30"/>
                    <a:pt x="30" y="24"/>
                    <a:pt x="38" y="24"/>
                  </a:cubicBezTo>
                  <a:cubicBezTo>
                    <a:pt x="45" y="24"/>
                    <a:pt x="52" y="30"/>
                    <a:pt x="52" y="38"/>
                  </a:cubicBezTo>
                  <a:cubicBezTo>
                    <a:pt x="52" y="46"/>
                    <a:pt x="45" y="52"/>
                    <a:pt x="38" y="52"/>
                  </a:cubicBezTo>
                  <a:close/>
                  <a:moveTo>
                    <a:pt x="38" y="28"/>
                  </a:moveTo>
                  <a:cubicBezTo>
                    <a:pt x="32" y="28"/>
                    <a:pt x="28" y="32"/>
                    <a:pt x="28" y="38"/>
                  </a:cubicBezTo>
                  <a:cubicBezTo>
                    <a:pt x="28" y="43"/>
                    <a:pt x="32" y="48"/>
                    <a:pt x="38" y="48"/>
                  </a:cubicBezTo>
                  <a:cubicBezTo>
                    <a:pt x="43" y="48"/>
                    <a:pt x="48" y="43"/>
                    <a:pt x="48" y="38"/>
                  </a:cubicBezTo>
                  <a:cubicBezTo>
                    <a:pt x="48" y="32"/>
                    <a:pt x="43" y="28"/>
                    <a:pt x="38" y="28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511" name="Freeform 43"/>
            <p:cNvSpPr/>
            <p:nvPr/>
          </p:nvSpPr>
          <p:spPr bwMode="auto">
            <a:xfrm>
              <a:off x="4222750" y="4768533"/>
              <a:ext cx="82550" cy="66675"/>
            </a:xfrm>
            <a:custGeom>
              <a:avLst/>
              <a:gdLst>
                <a:gd name="T0" fmla="*/ 2 w 15"/>
                <a:gd name="T1" fmla="*/ 12 h 12"/>
                <a:gd name="T2" fmla="*/ 1 w 15"/>
                <a:gd name="T3" fmla="*/ 10 h 12"/>
                <a:gd name="T4" fmla="*/ 2 w 15"/>
                <a:gd name="T5" fmla="*/ 9 h 12"/>
                <a:gd name="T6" fmla="*/ 12 w 15"/>
                <a:gd name="T7" fmla="*/ 1 h 12"/>
                <a:gd name="T8" fmla="*/ 14 w 15"/>
                <a:gd name="T9" fmla="*/ 0 h 12"/>
                <a:gd name="T10" fmla="*/ 14 w 15"/>
                <a:gd name="T11" fmla="*/ 2 h 12"/>
                <a:gd name="T12" fmla="*/ 2 w 15"/>
                <a:gd name="T13" fmla="*/ 11 h 12"/>
                <a:gd name="T14" fmla="*/ 2 w 15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2">
                  <a:moveTo>
                    <a:pt x="2" y="12"/>
                  </a:moveTo>
                  <a:cubicBezTo>
                    <a:pt x="1" y="12"/>
                    <a:pt x="1" y="11"/>
                    <a:pt x="1" y="10"/>
                  </a:cubicBezTo>
                  <a:cubicBezTo>
                    <a:pt x="0" y="10"/>
                    <a:pt x="1" y="9"/>
                    <a:pt x="2" y="9"/>
                  </a:cubicBezTo>
                  <a:cubicBezTo>
                    <a:pt x="6" y="7"/>
                    <a:pt x="9" y="4"/>
                    <a:pt x="12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5" y="1"/>
                    <a:pt x="14" y="2"/>
                  </a:cubicBezTo>
                  <a:cubicBezTo>
                    <a:pt x="12" y="7"/>
                    <a:pt x="7" y="10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512" name="Freeform 44"/>
            <p:cNvSpPr/>
            <p:nvPr/>
          </p:nvSpPr>
          <p:spPr bwMode="auto">
            <a:xfrm>
              <a:off x="4102100" y="4614545"/>
              <a:ext cx="93662" cy="87313"/>
            </a:xfrm>
            <a:custGeom>
              <a:avLst/>
              <a:gdLst>
                <a:gd name="T0" fmla="*/ 1 w 17"/>
                <a:gd name="T1" fmla="*/ 16 h 16"/>
                <a:gd name="T2" fmla="*/ 1 w 17"/>
                <a:gd name="T3" fmla="*/ 16 h 16"/>
                <a:gd name="T4" fmla="*/ 0 w 17"/>
                <a:gd name="T5" fmla="*/ 14 h 16"/>
                <a:gd name="T6" fmla="*/ 15 w 17"/>
                <a:gd name="T7" fmla="*/ 0 h 16"/>
                <a:gd name="T8" fmla="*/ 17 w 17"/>
                <a:gd name="T9" fmla="*/ 1 h 16"/>
                <a:gd name="T10" fmla="*/ 16 w 17"/>
                <a:gd name="T11" fmla="*/ 3 h 16"/>
                <a:gd name="T12" fmla="*/ 3 w 17"/>
                <a:gd name="T13" fmla="*/ 15 h 16"/>
                <a:gd name="T14" fmla="*/ 1 w 17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6">
                  <a:moveTo>
                    <a:pt x="1" y="16"/>
                  </a:moveTo>
                  <a:cubicBezTo>
                    <a:pt x="1" y="16"/>
                    <a:pt x="1" y="16"/>
                    <a:pt x="1" y="16"/>
                  </a:cubicBezTo>
                  <a:cubicBezTo>
                    <a:pt x="0" y="15"/>
                    <a:pt x="0" y="14"/>
                    <a:pt x="0" y="14"/>
                  </a:cubicBezTo>
                  <a:cubicBezTo>
                    <a:pt x="2" y="7"/>
                    <a:pt x="8" y="2"/>
                    <a:pt x="15" y="0"/>
                  </a:cubicBezTo>
                  <a:cubicBezTo>
                    <a:pt x="16" y="0"/>
                    <a:pt x="17" y="0"/>
                    <a:pt x="17" y="1"/>
                  </a:cubicBezTo>
                  <a:cubicBezTo>
                    <a:pt x="17" y="2"/>
                    <a:pt x="17" y="3"/>
                    <a:pt x="16" y="3"/>
                  </a:cubicBezTo>
                  <a:cubicBezTo>
                    <a:pt x="10" y="4"/>
                    <a:pt x="5" y="9"/>
                    <a:pt x="3" y="15"/>
                  </a:cubicBezTo>
                  <a:cubicBezTo>
                    <a:pt x="3" y="15"/>
                    <a:pt x="2" y="16"/>
                    <a:pt x="1" y="16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</p:grpSp>
      <p:grpSp>
        <p:nvGrpSpPr>
          <p:cNvPr id="513" name="组合 512"/>
          <p:cNvGrpSpPr/>
          <p:nvPr/>
        </p:nvGrpSpPr>
        <p:grpSpPr>
          <a:xfrm>
            <a:off x="8701946" y="5487628"/>
            <a:ext cx="2250579" cy="423460"/>
            <a:chOff x="4918075" y="5325745"/>
            <a:chExt cx="2117725" cy="398463"/>
          </a:xfrm>
        </p:grpSpPr>
        <p:sp>
          <p:nvSpPr>
            <p:cNvPr id="514" name="Rectangle 45"/>
            <p:cNvSpPr>
              <a:spLocks noChangeArrowheads="1"/>
            </p:cNvSpPr>
            <p:nvPr/>
          </p:nvSpPr>
          <p:spPr bwMode="auto">
            <a:xfrm>
              <a:off x="4918075" y="5347970"/>
              <a:ext cx="2095500" cy="376238"/>
            </a:xfrm>
            <a:prstGeom prst="rect">
              <a:avLst/>
            </a:prstGeom>
            <a:solidFill>
              <a:srgbClr val="0057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515" name="Rectangle 46"/>
            <p:cNvSpPr>
              <a:spLocks noChangeArrowheads="1"/>
            </p:cNvSpPr>
            <p:nvPr/>
          </p:nvSpPr>
          <p:spPr bwMode="auto">
            <a:xfrm>
              <a:off x="4918075" y="5568633"/>
              <a:ext cx="2095500" cy="1555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516" name="Freeform 47"/>
            <p:cNvSpPr>
              <a:spLocks noEditPoints="1"/>
            </p:cNvSpPr>
            <p:nvPr/>
          </p:nvSpPr>
          <p:spPr bwMode="auto">
            <a:xfrm>
              <a:off x="4918075" y="5325745"/>
              <a:ext cx="2117725" cy="398463"/>
            </a:xfrm>
            <a:custGeom>
              <a:avLst/>
              <a:gdLst>
                <a:gd name="T0" fmla="*/ 1334 w 1334"/>
                <a:gd name="T1" fmla="*/ 251 h 251"/>
                <a:gd name="T2" fmla="*/ 0 w 1334"/>
                <a:gd name="T3" fmla="*/ 251 h 251"/>
                <a:gd name="T4" fmla="*/ 0 w 1334"/>
                <a:gd name="T5" fmla="*/ 0 h 251"/>
                <a:gd name="T6" fmla="*/ 1334 w 1334"/>
                <a:gd name="T7" fmla="*/ 0 h 251"/>
                <a:gd name="T8" fmla="*/ 1334 w 1334"/>
                <a:gd name="T9" fmla="*/ 251 h 251"/>
                <a:gd name="T10" fmla="*/ 14 w 1334"/>
                <a:gd name="T11" fmla="*/ 237 h 251"/>
                <a:gd name="T12" fmla="*/ 1320 w 1334"/>
                <a:gd name="T13" fmla="*/ 237 h 251"/>
                <a:gd name="T14" fmla="*/ 1320 w 1334"/>
                <a:gd name="T15" fmla="*/ 14 h 251"/>
                <a:gd name="T16" fmla="*/ 14 w 1334"/>
                <a:gd name="T17" fmla="*/ 14 h 251"/>
                <a:gd name="T18" fmla="*/ 14 w 1334"/>
                <a:gd name="T19" fmla="*/ 237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4" h="251">
                  <a:moveTo>
                    <a:pt x="1334" y="251"/>
                  </a:moveTo>
                  <a:lnTo>
                    <a:pt x="0" y="251"/>
                  </a:lnTo>
                  <a:lnTo>
                    <a:pt x="0" y="0"/>
                  </a:lnTo>
                  <a:lnTo>
                    <a:pt x="1334" y="0"/>
                  </a:lnTo>
                  <a:lnTo>
                    <a:pt x="1334" y="251"/>
                  </a:lnTo>
                  <a:close/>
                  <a:moveTo>
                    <a:pt x="14" y="237"/>
                  </a:moveTo>
                  <a:lnTo>
                    <a:pt x="1320" y="237"/>
                  </a:lnTo>
                  <a:lnTo>
                    <a:pt x="1320" y="14"/>
                  </a:lnTo>
                  <a:lnTo>
                    <a:pt x="14" y="14"/>
                  </a:lnTo>
                  <a:lnTo>
                    <a:pt x="14" y="237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517" name="Rectangle 48"/>
            <p:cNvSpPr>
              <a:spLocks noChangeArrowheads="1"/>
            </p:cNvSpPr>
            <p:nvPr/>
          </p:nvSpPr>
          <p:spPr bwMode="auto">
            <a:xfrm>
              <a:off x="5027613" y="5325745"/>
              <a:ext cx="22225" cy="1778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518" name="Rectangle 49"/>
            <p:cNvSpPr>
              <a:spLocks noChangeArrowheads="1"/>
            </p:cNvSpPr>
            <p:nvPr/>
          </p:nvSpPr>
          <p:spPr bwMode="auto">
            <a:xfrm>
              <a:off x="5138738" y="5325745"/>
              <a:ext cx="22225" cy="889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519" name="Rectangle 50"/>
            <p:cNvSpPr>
              <a:spLocks noChangeArrowheads="1"/>
            </p:cNvSpPr>
            <p:nvPr/>
          </p:nvSpPr>
          <p:spPr bwMode="auto">
            <a:xfrm>
              <a:off x="5248275" y="5325745"/>
              <a:ext cx="22225" cy="889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520" name="Rectangle 51"/>
            <p:cNvSpPr>
              <a:spLocks noChangeArrowheads="1"/>
            </p:cNvSpPr>
            <p:nvPr/>
          </p:nvSpPr>
          <p:spPr bwMode="auto">
            <a:xfrm>
              <a:off x="5359400" y="5325745"/>
              <a:ext cx="20637" cy="889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521" name="Rectangle 52"/>
            <p:cNvSpPr>
              <a:spLocks noChangeArrowheads="1"/>
            </p:cNvSpPr>
            <p:nvPr/>
          </p:nvSpPr>
          <p:spPr bwMode="auto">
            <a:xfrm>
              <a:off x="5468938" y="5325745"/>
              <a:ext cx="22225" cy="1778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522" name="Rectangle 53"/>
            <p:cNvSpPr>
              <a:spLocks noChangeArrowheads="1"/>
            </p:cNvSpPr>
            <p:nvPr/>
          </p:nvSpPr>
          <p:spPr bwMode="auto">
            <a:xfrm>
              <a:off x="5580063" y="5325745"/>
              <a:ext cx="20637" cy="889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523" name="Rectangle 54"/>
            <p:cNvSpPr>
              <a:spLocks noChangeArrowheads="1"/>
            </p:cNvSpPr>
            <p:nvPr/>
          </p:nvSpPr>
          <p:spPr bwMode="auto">
            <a:xfrm>
              <a:off x="5689600" y="5325745"/>
              <a:ext cx="22225" cy="889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524" name="Rectangle 55"/>
            <p:cNvSpPr>
              <a:spLocks noChangeArrowheads="1"/>
            </p:cNvSpPr>
            <p:nvPr/>
          </p:nvSpPr>
          <p:spPr bwMode="auto">
            <a:xfrm>
              <a:off x="5799138" y="5325745"/>
              <a:ext cx="22225" cy="889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525" name="Rectangle 56"/>
            <p:cNvSpPr>
              <a:spLocks noChangeArrowheads="1"/>
            </p:cNvSpPr>
            <p:nvPr/>
          </p:nvSpPr>
          <p:spPr bwMode="auto">
            <a:xfrm>
              <a:off x="5910263" y="5325745"/>
              <a:ext cx="22225" cy="889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526" name="Rectangle 57"/>
            <p:cNvSpPr>
              <a:spLocks noChangeArrowheads="1"/>
            </p:cNvSpPr>
            <p:nvPr/>
          </p:nvSpPr>
          <p:spPr bwMode="auto">
            <a:xfrm>
              <a:off x="6019800" y="5325745"/>
              <a:ext cx="22225" cy="1778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527" name="Rectangle 58"/>
            <p:cNvSpPr>
              <a:spLocks noChangeArrowheads="1"/>
            </p:cNvSpPr>
            <p:nvPr/>
          </p:nvSpPr>
          <p:spPr bwMode="auto">
            <a:xfrm>
              <a:off x="6130925" y="5325745"/>
              <a:ext cx="22225" cy="889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528" name="Rectangle 59"/>
            <p:cNvSpPr>
              <a:spLocks noChangeArrowheads="1"/>
            </p:cNvSpPr>
            <p:nvPr/>
          </p:nvSpPr>
          <p:spPr bwMode="auto">
            <a:xfrm>
              <a:off x="6240463" y="5325745"/>
              <a:ext cx="22225" cy="889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529" name="Rectangle 60"/>
            <p:cNvSpPr>
              <a:spLocks noChangeArrowheads="1"/>
            </p:cNvSpPr>
            <p:nvPr/>
          </p:nvSpPr>
          <p:spPr bwMode="auto">
            <a:xfrm>
              <a:off x="6351588" y="5325745"/>
              <a:ext cx="22225" cy="889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530" name="Rectangle 61"/>
            <p:cNvSpPr>
              <a:spLocks noChangeArrowheads="1"/>
            </p:cNvSpPr>
            <p:nvPr/>
          </p:nvSpPr>
          <p:spPr bwMode="auto">
            <a:xfrm>
              <a:off x="6461125" y="5325745"/>
              <a:ext cx="22225" cy="889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531" name="Rectangle 62"/>
            <p:cNvSpPr>
              <a:spLocks noChangeArrowheads="1"/>
            </p:cNvSpPr>
            <p:nvPr/>
          </p:nvSpPr>
          <p:spPr bwMode="auto">
            <a:xfrm>
              <a:off x="6572250" y="5325745"/>
              <a:ext cx="22225" cy="1778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532" name="Rectangle 63"/>
            <p:cNvSpPr>
              <a:spLocks noChangeArrowheads="1"/>
            </p:cNvSpPr>
            <p:nvPr/>
          </p:nvSpPr>
          <p:spPr bwMode="auto">
            <a:xfrm>
              <a:off x="6681788" y="5325745"/>
              <a:ext cx="22225" cy="889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533" name="Rectangle 64"/>
            <p:cNvSpPr>
              <a:spLocks noChangeArrowheads="1"/>
            </p:cNvSpPr>
            <p:nvPr/>
          </p:nvSpPr>
          <p:spPr bwMode="auto">
            <a:xfrm>
              <a:off x="6792913" y="5325745"/>
              <a:ext cx="22225" cy="889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534" name="Rectangle 65"/>
            <p:cNvSpPr>
              <a:spLocks noChangeArrowheads="1"/>
            </p:cNvSpPr>
            <p:nvPr/>
          </p:nvSpPr>
          <p:spPr bwMode="auto">
            <a:xfrm>
              <a:off x="6902450" y="5325745"/>
              <a:ext cx="22225" cy="889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</p:grpSp>
      <p:sp>
        <p:nvSpPr>
          <p:cNvPr id="535" name="Freeform 66"/>
          <p:cNvSpPr/>
          <p:nvPr/>
        </p:nvSpPr>
        <p:spPr bwMode="auto">
          <a:xfrm>
            <a:off x="11198840" y="4111900"/>
            <a:ext cx="187267" cy="23619"/>
          </a:xfrm>
          <a:custGeom>
            <a:avLst/>
            <a:gdLst>
              <a:gd name="T0" fmla="*/ 30 w 32"/>
              <a:gd name="T1" fmla="*/ 4 h 4"/>
              <a:gd name="T2" fmla="*/ 2 w 32"/>
              <a:gd name="T3" fmla="*/ 4 h 4"/>
              <a:gd name="T4" fmla="*/ 0 w 32"/>
              <a:gd name="T5" fmla="*/ 2 h 4"/>
              <a:gd name="T6" fmla="*/ 2 w 32"/>
              <a:gd name="T7" fmla="*/ 0 h 4"/>
              <a:gd name="T8" fmla="*/ 30 w 32"/>
              <a:gd name="T9" fmla="*/ 0 h 4"/>
              <a:gd name="T10" fmla="*/ 32 w 32"/>
              <a:gd name="T11" fmla="*/ 2 h 4"/>
              <a:gd name="T12" fmla="*/ 30 w 32"/>
              <a:gd name="T13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" h="4">
                <a:moveTo>
                  <a:pt x="30" y="4"/>
                </a:move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1" y="0"/>
                  <a:pt x="32" y="1"/>
                  <a:pt x="32" y="2"/>
                </a:cubicBezTo>
                <a:cubicBezTo>
                  <a:pt x="32" y="3"/>
                  <a:pt x="31" y="4"/>
                  <a:pt x="30" y="4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90204"/>
              <a:ea typeface="汉仪大宋简"/>
              <a:sym typeface="Arial" panose="020B0604020202090204"/>
            </a:endParaRPr>
          </a:p>
        </p:txBody>
      </p:sp>
      <p:sp>
        <p:nvSpPr>
          <p:cNvPr id="536" name="Freeform 71"/>
          <p:cNvSpPr/>
          <p:nvPr/>
        </p:nvSpPr>
        <p:spPr bwMode="auto">
          <a:xfrm>
            <a:off x="11244392" y="4182758"/>
            <a:ext cx="187267" cy="21933"/>
          </a:xfrm>
          <a:custGeom>
            <a:avLst/>
            <a:gdLst>
              <a:gd name="T0" fmla="*/ 30 w 32"/>
              <a:gd name="T1" fmla="*/ 4 h 4"/>
              <a:gd name="T2" fmla="*/ 2 w 32"/>
              <a:gd name="T3" fmla="*/ 4 h 4"/>
              <a:gd name="T4" fmla="*/ 0 w 32"/>
              <a:gd name="T5" fmla="*/ 2 h 4"/>
              <a:gd name="T6" fmla="*/ 2 w 32"/>
              <a:gd name="T7" fmla="*/ 0 h 4"/>
              <a:gd name="T8" fmla="*/ 30 w 32"/>
              <a:gd name="T9" fmla="*/ 0 h 4"/>
              <a:gd name="T10" fmla="*/ 32 w 32"/>
              <a:gd name="T11" fmla="*/ 2 h 4"/>
              <a:gd name="T12" fmla="*/ 30 w 32"/>
              <a:gd name="T13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" h="4">
                <a:moveTo>
                  <a:pt x="30" y="4"/>
                </a:move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1" y="0"/>
                  <a:pt x="32" y="1"/>
                  <a:pt x="32" y="2"/>
                </a:cubicBezTo>
                <a:cubicBezTo>
                  <a:pt x="32" y="3"/>
                  <a:pt x="31" y="4"/>
                  <a:pt x="30" y="4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90204"/>
              <a:ea typeface="汉仪大宋简"/>
              <a:sym typeface="Arial" panose="020B0604020202090204"/>
            </a:endParaRPr>
          </a:p>
        </p:txBody>
      </p:sp>
      <p:grpSp>
        <p:nvGrpSpPr>
          <p:cNvPr id="537" name="组合 536"/>
          <p:cNvGrpSpPr/>
          <p:nvPr/>
        </p:nvGrpSpPr>
        <p:grpSpPr>
          <a:xfrm>
            <a:off x="11361442" y="4329566"/>
            <a:ext cx="673149" cy="528059"/>
            <a:chOff x="7421563" y="4177983"/>
            <a:chExt cx="633412" cy="496887"/>
          </a:xfrm>
        </p:grpSpPr>
        <p:sp>
          <p:nvSpPr>
            <p:cNvPr id="538" name="Freeform 67"/>
            <p:cNvSpPr/>
            <p:nvPr/>
          </p:nvSpPr>
          <p:spPr bwMode="auto">
            <a:xfrm>
              <a:off x="7466013" y="4222433"/>
              <a:ext cx="65087" cy="22225"/>
            </a:xfrm>
            <a:custGeom>
              <a:avLst/>
              <a:gdLst>
                <a:gd name="T0" fmla="*/ 10 w 12"/>
                <a:gd name="T1" fmla="*/ 4 h 4"/>
                <a:gd name="T2" fmla="*/ 2 w 12"/>
                <a:gd name="T3" fmla="*/ 4 h 4"/>
                <a:gd name="T4" fmla="*/ 0 w 12"/>
                <a:gd name="T5" fmla="*/ 2 h 4"/>
                <a:gd name="T6" fmla="*/ 2 w 12"/>
                <a:gd name="T7" fmla="*/ 0 h 4"/>
                <a:gd name="T8" fmla="*/ 10 w 12"/>
                <a:gd name="T9" fmla="*/ 0 h 4"/>
                <a:gd name="T10" fmla="*/ 12 w 12"/>
                <a:gd name="T11" fmla="*/ 2 h 4"/>
                <a:gd name="T12" fmla="*/ 10 w 12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4">
                  <a:moveTo>
                    <a:pt x="10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2" y="1"/>
                    <a:pt x="12" y="2"/>
                  </a:cubicBezTo>
                  <a:cubicBezTo>
                    <a:pt x="12" y="3"/>
                    <a:pt x="11" y="4"/>
                    <a:pt x="10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539" name="Freeform 70"/>
            <p:cNvSpPr/>
            <p:nvPr/>
          </p:nvSpPr>
          <p:spPr bwMode="auto">
            <a:xfrm>
              <a:off x="7421563" y="4354195"/>
              <a:ext cx="131762" cy="22225"/>
            </a:xfrm>
            <a:custGeom>
              <a:avLst/>
              <a:gdLst>
                <a:gd name="T0" fmla="*/ 22 w 24"/>
                <a:gd name="T1" fmla="*/ 4 h 4"/>
                <a:gd name="T2" fmla="*/ 2 w 24"/>
                <a:gd name="T3" fmla="*/ 4 h 4"/>
                <a:gd name="T4" fmla="*/ 0 w 24"/>
                <a:gd name="T5" fmla="*/ 2 h 4"/>
                <a:gd name="T6" fmla="*/ 2 w 24"/>
                <a:gd name="T7" fmla="*/ 0 h 4"/>
                <a:gd name="T8" fmla="*/ 22 w 24"/>
                <a:gd name="T9" fmla="*/ 0 h 4"/>
                <a:gd name="T10" fmla="*/ 24 w 24"/>
                <a:gd name="T11" fmla="*/ 2 h 4"/>
                <a:gd name="T12" fmla="*/ 22 w 2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4" y="1"/>
                    <a:pt x="24" y="2"/>
                  </a:cubicBezTo>
                  <a:cubicBezTo>
                    <a:pt x="24" y="3"/>
                    <a:pt x="23" y="4"/>
                    <a:pt x="22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540" name="Freeform 74"/>
            <p:cNvSpPr/>
            <p:nvPr/>
          </p:nvSpPr>
          <p:spPr bwMode="auto">
            <a:xfrm>
              <a:off x="7497763" y="4177983"/>
              <a:ext cx="552450" cy="149225"/>
            </a:xfrm>
            <a:custGeom>
              <a:avLst/>
              <a:gdLst>
                <a:gd name="T0" fmla="*/ 337 w 348"/>
                <a:gd name="T1" fmla="*/ 94 h 94"/>
                <a:gd name="T2" fmla="*/ 317 w 348"/>
                <a:gd name="T3" fmla="*/ 14 h 94"/>
                <a:gd name="T4" fmla="*/ 35 w 348"/>
                <a:gd name="T5" fmla="*/ 14 h 94"/>
                <a:gd name="T6" fmla="*/ 14 w 348"/>
                <a:gd name="T7" fmla="*/ 94 h 94"/>
                <a:gd name="T8" fmla="*/ 0 w 348"/>
                <a:gd name="T9" fmla="*/ 90 h 94"/>
                <a:gd name="T10" fmla="*/ 25 w 348"/>
                <a:gd name="T11" fmla="*/ 0 h 94"/>
                <a:gd name="T12" fmla="*/ 327 w 348"/>
                <a:gd name="T13" fmla="*/ 0 h 94"/>
                <a:gd name="T14" fmla="*/ 348 w 348"/>
                <a:gd name="T15" fmla="*/ 90 h 94"/>
                <a:gd name="T16" fmla="*/ 337 w 348"/>
                <a:gd name="T1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8" h="94">
                  <a:moveTo>
                    <a:pt x="337" y="94"/>
                  </a:moveTo>
                  <a:lnTo>
                    <a:pt x="317" y="14"/>
                  </a:lnTo>
                  <a:lnTo>
                    <a:pt x="35" y="14"/>
                  </a:lnTo>
                  <a:lnTo>
                    <a:pt x="14" y="94"/>
                  </a:lnTo>
                  <a:lnTo>
                    <a:pt x="0" y="90"/>
                  </a:lnTo>
                  <a:lnTo>
                    <a:pt x="25" y="0"/>
                  </a:lnTo>
                  <a:lnTo>
                    <a:pt x="327" y="0"/>
                  </a:lnTo>
                  <a:lnTo>
                    <a:pt x="348" y="90"/>
                  </a:lnTo>
                  <a:lnTo>
                    <a:pt x="337" y="9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541" name="Freeform 75"/>
            <p:cNvSpPr/>
            <p:nvPr/>
          </p:nvSpPr>
          <p:spPr bwMode="auto">
            <a:xfrm>
              <a:off x="7653338" y="4184333"/>
              <a:ext cx="53975" cy="142875"/>
            </a:xfrm>
            <a:custGeom>
              <a:avLst/>
              <a:gdLst>
                <a:gd name="T0" fmla="*/ 14 w 34"/>
                <a:gd name="T1" fmla="*/ 90 h 90"/>
                <a:gd name="T2" fmla="*/ 0 w 34"/>
                <a:gd name="T3" fmla="*/ 86 h 90"/>
                <a:gd name="T4" fmla="*/ 21 w 34"/>
                <a:gd name="T5" fmla="*/ 0 h 90"/>
                <a:gd name="T6" fmla="*/ 34 w 34"/>
                <a:gd name="T7" fmla="*/ 3 h 90"/>
                <a:gd name="T8" fmla="*/ 14 w 34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90">
                  <a:moveTo>
                    <a:pt x="14" y="90"/>
                  </a:moveTo>
                  <a:lnTo>
                    <a:pt x="0" y="86"/>
                  </a:lnTo>
                  <a:lnTo>
                    <a:pt x="21" y="0"/>
                  </a:lnTo>
                  <a:lnTo>
                    <a:pt x="34" y="3"/>
                  </a:lnTo>
                  <a:lnTo>
                    <a:pt x="14" y="9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542" name="Freeform 76"/>
            <p:cNvSpPr/>
            <p:nvPr/>
          </p:nvSpPr>
          <p:spPr bwMode="auto">
            <a:xfrm>
              <a:off x="7823200" y="4184333"/>
              <a:ext cx="55562" cy="142875"/>
            </a:xfrm>
            <a:custGeom>
              <a:avLst/>
              <a:gdLst>
                <a:gd name="T0" fmla="*/ 25 w 35"/>
                <a:gd name="T1" fmla="*/ 90 h 90"/>
                <a:gd name="T2" fmla="*/ 0 w 35"/>
                <a:gd name="T3" fmla="*/ 3 h 90"/>
                <a:gd name="T4" fmla="*/ 14 w 35"/>
                <a:gd name="T5" fmla="*/ 0 h 90"/>
                <a:gd name="T6" fmla="*/ 35 w 35"/>
                <a:gd name="T7" fmla="*/ 86 h 90"/>
                <a:gd name="T8" fmla="*/ 25 w 35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90">
                  <a:moveTo>
                    <a:pt x="25" y="90"/>
                  </a:moveTo>
                  <a:lnTo>
                    <a:pt x="0" y="3"/>
                  </a:lnTo>
                  <a:lnTo>
                    <a:pt x="14" y="0"/>
                  </a:lnTo>
                  <a:lnTo>
                    <a:pt x="35" y="86"/>
                  </a:lnTo>
                  <a:lnTo>
                    <a:pt x="25" y="9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543" name="Freeform 77"/>
            <p:cNvSpPr/>
            <p:nvPr/>
          </p:nvSpPr>
          <p:spPr bwMode="auto">
            <a:xfrm>
              <a:off x="7504113" y="4316095"/>
              <a:ext cx="546100" cy="358775"/>
            </a:xfrm>
            <a:custGeom>
              <a:avLst/>
              <a:gdLst>
                <a:gd name="T0" fmla="*/ 167 w 344"/>
                <a:gd name="T1" fmla="*/ 226 h 226"/>
                <a:gd name="T2" fmla="*/ 0 w 344"/>
                <a:gd name="T3" fmla="*/ 10 h 226"/>
                <a:gd name="T4" fmla="*/ 10 w 344"/>
                <a:gd name="T5" fmla="*/ 0 h 226"/>
                <a:gd name="T6" fmla="*/ 167 w 344"/>
                <a:gd name="T7" fmla="*/ 205 h 226"/>
                <a:gd name="T8" fmla="*/ 333 w 344"/>
                <a:gd name="T9" fmla="*/ 0 h 226"/>
                <a:gd name="T10" fmla="*/ 344 w 344"/>
                <a:gd name="T11" fmla="*/ 10 h 226"/>
                <a:gd name="T12" fmla="*/ 167 w 344"/>
                <a:gd name="T13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4" h="226">
                  <a:moveTo>
                    <a:pt x="167" y="226"/>
                  </a:moveTo>
                  <a:lnTo>
                    <a:pt x="0" y="10"/>
                  </a:lnTo>
                  <a:lnTo>
                    <a:pt x="10" y="0"/>
                  </a:lnTo>
                  <a:lnTo>
                    <a:pt x="167" y="205"/>
                  </a:lnTo>
                  <a:lnTo>
                    <a:pt x="333" y="0"/>
                  </a:lnTo>
                  <a:lnTo>
                    <a:pt x="344" y="10"/>
                  </a:lnTo>
                  <a:lnTo>
                    <a:pt x="167" y="226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544" name="Freeform 78"/>
            <p:cNvSpPr/>
            <p:nvPr/>
          </p:nvSpPr>
          <p:spPr bwMode="auto">
            <a:xfrm>
              <a:off x="7646988" y="4320858"/>
              <a:ext cx="133350" cy="338138"/>
            </a:xfrm>
            <a:custGeom>
              <a:avLst/>
              <a:gdLst>
                <a:gd name="T0" fmla="*/ 70 w 84"/>
                <a:gd name="T1" fmla="*/ 213 h 213"/>
                <a:gd name="T2" fmla="*/ 0 w 84"/>
                <a:gd name="T3" fmla="*/ 4 h 213"/>
                <a:gd name="T4" fmla="*/ 14 w 84"/>
                <a:gd name="T5" fmla="*/ 0 h 213"/>
                <a:gd name="T6" fmla="*/ 84 w 84"/>
                <a:gd name="T7" fmla="*/ 209 h 213"/>
                <a:gd name="T8" fmla="*/ 70 w 84"/>
                <a:gd name="T9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213">
                  <a:moveTo>
                    <a:pt x="70" y="213"/>
                  </a:moveTo>
                  <a:lnTo>
                    <a:pt x="0" y="4"/>
                  </a:lnTo>
                  <a:lnTo>
                    <a:pt x="14" y="0"/>
                  </a:lnTo>
                  <a:lnTo>
                    <a:pt x="84" y="209"/>
                  </a:lnTo>
                  <a:lnTo>
                    <a:pt x="70" y="213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545" name="Freeform 79"/>
            <p:cNvSpPr/>
            <p:nvPr/>
          </p:nvSpPr>
          <p:spPr bwMode="auto">
            <a:xfrm>
              <a:off x="7758113" y="4320858"/>
              <a:ext cx="120650" cy="338138"/>
            </a:xfrm>
            <a:custGeom>
              <a:avLst/>
              <a:gdLst>
                <a:gd name="T0" fmla="*/ 14 w 76"/>
                <a:gd name="T1" fmla="*/ 213 h 213"/>
                <a:gd name="T2" fmla="*/ 0 w 76"/>
                <a:gd name="T3" fmla="*/ 209 h 213"/>
                <a:gd name="T4" fmla="*/ 66 w 76"/>
                <a:gd name="T5" fmla="*/ 0 h 213"/>
                <a:gd name="T6" fmla="*/ 76 w 76"/>
                <a:gd name="T7" fmla="*/ 4 h 213"/>
                <a:gd name="T8" fmla="*/ 14 w 76"/>
                <a:gd name="T9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213">
                  <a:moveTo>
                    <a:pt x="14" y="213"/>
                  </a:moveTo>
                  <a:lnTo>
                    <a:pt x="0" y="209"/>
                  </a:lnTo>
                  <a:lnTo>
                    <a:pt x="66" y="0"/>
                  </a:lnTo>
                  <a:lnTo>
                    <a:pt x="76" y="4"/>
                  </a:lnTo>
                  <a:lnTo>
                    <a:pt x="14" y="213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546" name="Freeform 80"/>
            <p:cNvSpPr/>
            <p:nvPr/>
          </p:nvSpPr>
          <p:spPr bwMode="auto">
            <a:xfrm>
              <a:off x="7497763" y="4309745"/>
              <a:ext cx="557212" cy="22225"/>
            </a:xfrm>
            <a:custGeom>
              <a:avLst/>
              <a:gdLst>
                <a:gd name="T0" fmla="*/ 2 w 101"/>
                <a:gd name="T1" fmla="*/ 4 h 4"/>
                <a:gd name="T2" fmla="*/ 0 w 101"/>
                <a:gd name="T3" fmla="*/ 2 h 4"/>
                <a:gd name="T4" fmla="*/ 2 w 101"/>
                <a:gd name="T5" fmla="*/ 0 h 4"/>
                <a:gd name="T6" fmla="*/ 98 w 101"/>
                <a:gd name="T7" fmla="*/ 0 h 4"/>
                <a:gd name="T8" fmla="*/ 99 w 101"/>
                <a:gd name="T9" fmla="*/ 0 h 4"/>
                <a:gd name="T10" fmla="*/ 101 w 101"/>
                <a:gd name="T11" fmla="*/ 2 h 4"/>
                <a:gd name="T12" fmla="*/ 99 w 101"/>
                <a:gd name="T13" fmla="*/ 4 h 4"/>
                <a:gd name="T14" fmla="*/ 2 w 101"/>
                <a:gd name="T15" fmla="*/ 4 h 4"/>
                <a:gd name="T16" fmla="*/ 2 w 101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4">
                  <a:moveTo>
                    <a:pt x="2" y="4"/>
                  </a:move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8" y="0"/>
                    <a:pt x="98" y="0"/>
                    <a:pt x="99" y="0"/>
                  </a:cubicBezTo>
                  <a:cubicBezTo>
                    <a:pt x="100" y="0"/>
                    <a:pt x="100" y="1"/>
                    <a:pt x="101" y="2"/>
                  </a:cubicBezTo>
                  <a:cubicBezTo>
                    <a:pt x="101" y="3"/>
                    <a:pt x="100" y="4"/>
                    <a:pt x="99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</p:grpSp>
      <p:sp>
        <p:nvSpPr>
          <p:cNvPr id="547" name="Freeform 86"/>
          <p:cNvSpPr/>
          <p:nvPr/>
        </p:nvSpPr>
        <p:spPr bwMode="auto">
          <a:xfrm>
            <a:off x="8126649" y="5026303"/>
            <a:ext cx="867165" cy="23619"/>
          </a:xfrm>
          <a:custGeom>
            <a:avLst/>
            <a:gdLst>
              <a:gd name="T0" fmla="*/ 146 w 148"/>
              <a:gd name="T1" fmla="*/ 4 h 4"/>
              <a:gd name="T2" fmla="*/ 2 w 148"/>
              <a:gd name="T3" fmla="*/ 4 h 4"/>
              <a:gd name="T4" fmla="*/ 0 w 148"/>
              <a:gd name="T5" fmla="*/ 2 h 4"/>
              <a:gd name="T6" fmla="*/ 2 w 148"/>
              <a:gd name="T7" fmla="*/ 0 h 4"/>
              <a:gd name="T8" fmla="*/ 146 w 148"/>
              <a:gd name="T9" fmla="*/ 0 h 4"/>
              <a:gd name="T10" fmla="*/ 148 w 148"/>
              <a:gd name="T11" fmla="*/ 2 h 4"/>
              <a:gd name="T12" fmla="*/ 146 w 148"/>
              <a:gd name="T13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8" h="4">
                <a:moveTo>
                  <a:pt x="146" y="4"/>
                </a:move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47" y="0"/>
                  <a:pt x="148" y="1"/>
                  <a:pt x="148" y="2"/>
                </a:cubicBezTo>
                <a:cubicBezTo>
                  <a:pt x="148" y="3"/>
                  <a:pt x="147" y="4"/>
                  <a:pt x="146" y="4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90204"/>
              <a:ea typeface="汉仪大宋简"/>
              <a:sym typeface="Arial" panose="020B0604020202090204"/>
            </a:endParaRPr>
          </a:p>
        </p:txBody>
      </p:sp>
      <p:grpSp>
        <p:nvGrpSpPr>
          <p:cNvPr id="548" name="组合 547"/>
          <p:cNvGrpSpPr/>
          <p:nvPr/>
        </p:nvGrpSpPr>
        <p:grpSpPr>
          <a:xfrm>
            <a:off x="7440885" y="3413402"/>
            <a:ext cx="573302" cy="804741"/>
            <a:chOff x="3770313" y="3261995"/>
            <a:chExt cx="601662" cy="844550"/>
          </a:xfrm>
        </p:grpSpPr>
        <p:sp>
          <p:nvSpPr>
            <p:cNvPr id="549" name="Freeform 113"/>
            <p:cNvSpPr/>
            <p:nvPr/>
          </p:nvSpPr>
          <p:spPr bwMode="auto">
            <a:xfrm>
              <a:off x="3979863" y="4017645"/>
              <a:ext cx="182562" cy="88900"/>
            </a:xfrm>
            <a:custGeom>
              <a:avLst/>
              <a:gdLst>
                <a:gd name="T0" fmla="*/ 115 w 115"/>
                <a:gd name="T1" fmla="*/ 56 h 56"/>
                <a:gd name="T2" fmla="*/ 0 w 115"/>
                <a:gd name="T3" fmla="*/ 56 h 56"/>
                <a:gd name="T4" fmla="*/ 0 w 115"/>
                <a:gd name="T5" fmla="*/ 0 h 56"/>
                <a:gd name="T6" fmla="*/ 14 w 115"/>
                <a:gd name="T7" fmla="*/ 0 h 56"/>
                <a:gd name="T8" fmla="*/ 14 w 115"/>
                <a:gd name="T9" fmla="*/ 42 h 56"/>
                <a:gd name="T10" fmla="*/ 101 w 115"/>
                <a:gd name="T11" fmla="*/ 42 h 56"/>
                <a:gd name="T12" fmla="*/ 101 w 115"/>
                <a:gd name="T13" fmla="*/ 4 h 56"/>
                <a:gd name="T14" fmla="*/ 115 w 115"/>
                <a:gd name="T15" fmla="*/ 4 h 56"/>
                <a:gd name="T16" fmla="*/ 115 w 115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5" h="56">
                  <a:moveTo>
                    <a:pt x="115" y="56"/>
                  </a:moveTo>
                  <a:lnTo>
                    <a:pt x="0" y="56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42"/>
                  </a:lnTo>
                  <a:lnTo>
                    <a:pt x="101" y="42"/>
                  </a:lnTo>
                  <a:lnTo>
                    <a:pt x="101" y="4"/>
                  </a:lnTo>
                  <a:lnTo>
                    <a:pt x="115" y="4"/>
                  </a:lnTo>
                  <a:lnTo>
                    <a:pt x="115" y="56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550" name="Freeform 114"/>
            <p:cNvSpPr/>
            <p:nvPr/>
          </p:nvSpPr>
          <p:spPr bwMode="auto">
            <a:xfrm>
              <a:off x="3770313" y="3261995"/>
              <a:ext cx="601662" cy="617538"/>
            </a:xfrm>
            <a:custGeom>
              <a:avLst/>
              <a:gdLst>
                <a:gd name="T0" fmla="*/ 78 w 109"/>
                <a:gd name="T1" fmla="*/ 112 h 112"/>
                <a:gd name="T2" fmla="*/ 74 w 109"/>
                <a:gd name="T3" fmla="*/ 112 h 112"/>
                <a:gd name="T4" fmla="*/ 74 w 109"/>
                <a:gd name="T5" fmla="*/ 101 h 112"/>
                <a:gd name="T6" fmla="*/ 75 w 109"/>
                <a:gd name="T7" fmla="*/ 101 h 112"/>
                <a:gd name="T8" fmla="*/ 105 w 109"/>
                <a:gd name="T9" fmla="*/ 55 h 112"/>
                <a:gd name="T10" fmla="*/ 54 w 109"/>
                <a:gd name="T11" fmla="*/ 4 h 112"/>
                <a:gd name="T12" fmla="*/ 4 w 109"/>
                <a:gd name="T13" fmla="*/ 55 h 112"/>
                <a:gd name="T14" fmla="*/ 33 w 109"/>
                <a:gd name="T15" fmla="*/ 101 h 112"/>
                <a:gd name="T16" fmla="*/ 35 w 109"/>
                <a:gd name="T17" fmla="*/ 101 h 112"/>
                <a:gd name="T18" fmla="*/ 35 w 109"/>
                <a:gd name="T19" fmla="*/ 112 h 112"/>
                <a:gd name="T20" fmla="*/ 31 w 109"/>
                <a:gd name="T21" fmla="*/ 112 h 112"/>
                <a:gd name="T22" fmla="*/ 31 w 109"/>
                <a:gd name="T23" fmla="*/ 104 h 112"/>
                <a:gd name="T24" fmla="*/ 0 w 109"/>
                <a:gd name="T25" fmla="*/ 55 h 112"/>
                <a:gd name="T26" fmla="*/ 54 w 109"/>
                <a:gd name="T27" fmla="*/ 0 h 112"/>
                <a:gd name="T28" fmla="*/ 109 w 109"/>
                <a:gd name="T29" fmla="*/ 55 h 112"/>
                <a:gd name="T30" fmla="*/ 78 w 109"/>
                <a:gd name="T31" fmla="*/ 104 h 112"/>
                <a:gd name="T32" fmla="*/ 78 w 109"/>
                <a:gd name="T3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9" h="112">
                  <a:moveTo>
                    <a:pt x="78" y="112"/>
                  </a:moveTo>
                  <a:cubicBezTo>
                    <a:pt x="74" y="112"/>
                    <a:pt x="74" y="112"/>
                    <a:pt x="74" y="112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93" y="92"/>
                    <a:pt x="105" y="74"/>
                    <a:pt x="105" y="55"/>
                  </a:cubicBezTo>
                  <a:cubicBezTo>
                    <a:pt x="105" y="27"/>
                    <a:pt x="82" y="4"/>
                    <a:pt x="54" y="4"/>
                  </a:cubicBezTo>
                  <a:cubicBezTo>
                    <a:pt x="27" y="4"/>
                    <a:pt x="4" y="27"/>
                    <a:pt x="4" y="55"/>
                  </a:cubicBezTo>
                  <a:cubicBezTo>
                    <a:pt x="4" y="74"/>
                    <a:pt x="16" y="92"/>
                    <a:pt x="33" y="101"/>
                  </a:cubicBezTo>
                  <a:cubicBezTo>
                    <a:pt x="35" y="101"/>
                    <a:pt x="35" y="101"/>
                    <a:pt x="35" y="101"/>
                  </a:cubicBezTo>
                  <a:cubicBezTo>
                    <a:pt x="35" y="112"/>
                    <a:pt x="35" y="112"/>
                    <a:pt x="35" y="112"/>
                  </a:cubicBezTo>
                  <a:cubicBezTo>
                    <a:pt x="31" y="112"/>
                    <a:pt x="31" y="112"/>
                    <a:pt x="31" y="112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12" y="95"/>
                    <a:pt x="0" y="75"/>
                    <a:pt x="0" y="55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9" y="25"/>
                    <a:pt x="109" y="55"/>
                  </a:cubicBezTo>
                  <a:cubicBezTo>
                    <a:pt x="109" y="75"/>
                    <a:pt x="97" y="95"/>
                    <a:pt x="78" y="104"/>
                  </a:cubicBezTo>
                  <a:lnTo>
                    <a:pt x="78" y="112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551" name="Freeform 115"/>
            <p:cNvSpPr>
              <a:spLocks noEditPoints="1"/>
            </p:cNvSpPr>
            <p:nvPr/>
          </p:nvSpPr>
          <p:spPr bwMode="auto">
            <a:xfrm>
              <a:off x="3935413" y="3868420"/>
              <a:ext cx="265112" cy="160338"/>
            </a:xfrm>
            <a:custGeom>
              <a:avLst/>
              <a:gdLst>
                <a:gd name="T0" fmla="*/ 167 w 167"/>
                <a:gd name="T1" fmla="*/ 101 h 101"/>
                <a:gd name="T2" fmla="*/ 0 w 167"/>
                <a:gd name="T3" fmla="*/ 101 h 101"/>
                <a:gd name="T4" fmla="*/ 0 w 167"/>
                <a:gd name="T5" fmla="*/ 0 h 101"/>
                <a:gd name="T6" fmla="*/ 167 w 167"/>
                <a:gd name="T7" fmla="*/ 0 h 101"/>
                <a:gd name="T8" fmla="*/ 167 w 167"/>
                <a:gd name="T9" fmla="*/ 101 h 101"/>
                <a:gd name="T10" fmla="*/ 14 w 167"/>
                <a:gd name="T11" fmla="*/ 87 h 101"/>
                <a:gd name="T12" fmla="*/ 153 w 167"/>
                <a:gd name="T13" fmla="*/ 87 h 101"/>
                <a:gd name="T14" fmla="*/ 153 w 167"/>
                <a:gd name="T15" fmla="*/ 14 h 101"/>
                <a:gd name="T16" fmla="*/ 14 w 167"/>
                <a:gd name="T17" fmla="*/ 14 h 101"/>
                <a:gd name="T18" fmla="*/ 14 w 167"/>
                <a:gd name="T19" fmla="*/ 8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7" h="101">
                  <a:moveTo>
                    <a:pt x="167" y="101"/>
                  </a:moveTo>
                  <a:lnTo>
                    <a:pt x="0" y="101"/>
                  </a:lnTo>
                  <a:lnTo>
                    <a:pt x="0" y="0"/>
                  </a:lnTo>
                  <a:lnTo>
                    <a:pt x="167" y="0"/>
                  </a:lnTo>
                  <a:lnTo>
                    <a:pt x="167" y="101"/>
                  </a:lnTo>
                  <a:close/>
                  <a:moveTo>
                    <a:pt x="14" y="87"/>
                  </a:moveTo>
                  <a:lnTo>
                    <a:pt x="153" y="87"/>
                  </a:lnTo>
                  <a:lnTo>
                    <a:pt x="153" y="14"/>
                  </a:lnTo>
                  <a:lnTo>
                    <a:pt x="14" y="14"/>
                  </a:lnTo>
                  <a:lnTo>
                    <a:pt x="14" y="87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552" name="Rectangle 116"/>
            <p:cNvSpPr>
              <a:spLocks noChangeArrowheads="1"/>
            </p:cNvSpPr>
            <p:nvPr/>
          </p:nvSpPr>
          <p:spPr bwMode="auto">
            <a:xfrm>
              <a:off x="4057650" y="3912870"/>
              <a:ext cx="131762" cy="22225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553" name="Rectangle 117"/>
            <p:cNvSpPr>
              <a:spLocks noChangeArrowheads="1"/>
            </p:cNvSpPr>
            <p:nvPr/>
          </p:nvSpPr>
          <p:spPr bwMode="auto">
            <a:xfrm>
              <a:off x="3946525" y="3957320"/>
              <a:ext cx="133350" cy="22225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554" name="Freeform 118"/>
            <p:cNvSpPr/>
            <p:nvPr/>
          </p:nvSpPr>
          <p:spPr bwMode="auto">
            <a:xfrm>
              <a:off x="3848100" y="3339783"/>
              <a:ext cx="153987" cy="165100"/>
            </a:xfrm>
            <a:custGeom>
              <a:avLst/>
              <a:gdLst>
                <a:gd name="T0" fmla="*/ 2 w 28"/>
                <a:gd name="T1" fmla="*/ 30 h 30"/>
                <a:gd name="T2" fmla="*/ 2 w 28"/>
                <a:gd name="T3" fmla="*/ 30 h 30"/>
                <a:gd name="T4" fmla="*/ 0 w 28"/>
                <a:gd name="T5" fmla="*/ 28 h 30"/>
                <a:gd name="T6" fmla="*/ 25 w 28"/>
                <a:gd name="T7" fmla="*/ 1 h 30"/>
                <a:gd name="T8" fmla="*/ 28 w 28"/>
                <a:gd name="T9" fmla="*/ 2 h 30"/>
                <a:gd name="T10" fmla="*/ 27 w 28"/>
                <a:gd name="T11" fmla="*/ 5 h 30"/>
                <a:gd name="T12" fmla="*/ 4 w 28"/>
                <a:gd name="T13" fmla="*/ 29 h 30"/>
                <a:gd name="T14" fmla="*/ 2 w 28"/>
                <a:gd name="T1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30">
                  <a:moveTo>
                    <a:pt x="2" y="30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1" y="30"/>
                    <a:pt x="0" y="29"/>
                    <a:pt x="0" y="28"/>
                  </a:cubicBezTo>
                  <a:cubicBezTo>
                    <a:pt x="4" y="16"/>
                    <a:pt x="13" y="5"/>
                    <a:pt x="25" y="1"/>
                  </a:cubicBezTo>
                  <a:cubicBezTo>
                    <a:pt x="26" y="0"/>
                    <a:pt x="28" y="1"/>
                    <a:pt x="28" y="2"/>
                  </a:cubicBezTo>
                  <a:cubicBezTo>
                    <a:pt x="28" y="3"/>
                    <a:pt x="28" y="4"/>
                    <a:pt x="27" y="5"/>
                  </a:cubicBezTo>
                  <a:cubicBezTo>
                    <a:pt x="16" y="9"/>
                    <a:pt x="7" y="18"/>
                    <a:pt x="4" y="29"/>
                  </a:cubicBezTo>
                  <a:cubicBezTo>
                    <a:pt x="4" y="30"/>
                    <a:pt x="3" y="30"/>
                    <a:pt x="2" y="3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</p:grpSp>
      <p:sp>
        <p:nvSpPr>
          <p:cNvPr id="555" name="Freeform 122"/>
          <p:cNvSpPr/>
          <p:nvPr/>
        </p:nvSpPr>
        <p:spPr bwMode="auto">
          <a:xfrm>
            <a:off x="8173887" y="2826337"/>
            <a:ext cx="3311758" cy="1678656"/>
          </a:xfrm>
          <a:custGeom>
            <a:avLst/>
            <a:gdLst>
              <a:gd name="T0" fmla="*/ 565 w 565"/>
              <a:gd name="T1" fmla="*/ 9 h 286"/>
              <a:gd name="T2" fmla="*/ 557 w 565"/>
              <a:gd name="T3" fmla="*/ 0 h 286"/>
              <a:gd name="T4" fmla="*/ 9 w 565"/>
              <a:gd name="T5" fmla="*/ 0 h 286"/>
              <a:gd name="T6" fmla="*/ 0 w 565"/>
              <a:gd name="T7" fmla="*/ 9 h 286"/>
              <a:gd name="T8" fmla="*/ 0 w 565"/>
              <a:gd name="T9" fmla="*/ 278 h 286"/>
              <a:gd name="T10" fmla="*/ 9 w 565"/>
              <a:gd name="T11" fmla="*/ 286 h 286"/>
              <a:gd name="T12" fmla="*/ 557 w 565"/>
              <a:gd name="T13" fmla="*/ 286 h 286"/>
              <a:gd name="T14" fmla="*/ 565 w 565"/>
              <a:gd name="T15" fmla="*/ 278 h 286"/>
              <a:gd name="T16" fmla="*/ 565 w 565"/>
              <a:gd name="T17" fmla="*/ 9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65" h="286">
                <a:moveTo>
                  <a:pt x="565" y="9"/>
                </a:moveTo>
                <a:cubicBezTo>
                  <a:pt x="565" y="4"/>
                  <a:pt x="561" y="0"/>
                  <a:pt x="557" y="0"/>
                </a:cubicBez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278"/>
                  <a:pt x="0" y="278"/>
                  <a:pt x="0" y="278"/>
                </a:cubicBezTo>
                <a:cubicBezTo>
                  <a:pt x="0" y="283"/>
                  <a:pt x="4" y="286"/>
                  <a:pt x="9" y="286"/>
                </a:cubicBezTo>
                <a:cubicBezTo>
                  <a:pt x="557" y="286"/>
                  <a:pt x="557" y="286"/>
                  <a:pt x="557" y="286"/>
                </a:cubicBezTo>
                <a:cubicBezTo>
                  <a:pt x="561" y="286"/>
                  <a:pt x="565" y="283"/>
                  <a:pt x="565" y="278"/>
                </a:cubicBezTo>
                <a:lnTo>
                  <a:pt x="565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90204"/>
              <a:ea typeface="汉仪大宋简"/>
              <a:sym typeface="Arial" panose="020B0604020202090204"/>
            </a:endParaRPr>
          </a:p>
        </p:txBody>
      </p:sp>
      <p:grpSp>
        <p:nvGrpSpPr>
          <p:cNvPr id="556" name="组合 555"/>
          <p:cNvGrpSpPr/>
          <p:nvPr/>
        </p:nvGrpSpPr>
        <p:grpSpPr>
          <a:xfrm>
            <a:off x="8162077" y="2814526"/>
            <a:ext cx="3335378" cy="2358554"/>
            <a:chOff x="4410075" y="3001645"/>
            <a:chExt cx="3138487" cy="2219326"/>
          </a:xfrm>
        </p:grpSpPr>
        <p:sp>
          <p:nvSpPr>
            <p:cNvPr id="557" name="Freeform 121"/>
            <p:cNvSpPr>
              <a:spLocks noEditPoints="1"/>
            </p:cNvSpPr>
            <p:nvPr/>
          </p:nvSpPr>
          <p:spPr bwMode="auto">
            <a:xfrm>
              <a:off x="5330825" y="4558983"/>
              <a:ext cx="1296987" cy="661988"/>
            </a:xfrm>
            <a:custGeom>
              <a:avLst/>
              <a:gdLst>
                <a:gd name="T0" fmla="*/ 817 w 817"/>
                <a:gd name="T1" fmla="*/ 417 h 417"/>
                <a:gd name="T2" fmla="*/ 0 w 817"/>
                <a:gd name="T3" fmla="*/ 417 h 417"/>
                <a:gd name="T4" fmla="*/ 108 w 817"/>
                <a:gd name="T5" fmla="*/ 0 h 417"/>
                <a:gd name="T6" fmla="*/ 716 w 817"/>
                <a:gd name="T7" fmla="*/ 0 h 417"/>
                <a:gd name="T8" fmla="*/ 817 w 817"/>
                <a:gd name="T9" fmla="*/ 417 h 417"/>
                <a:gd name="T10" fmla="*/ 18 w 817"/>
                <a:gd name="T11" fmla="*/ 403 h 417"/>
                <a:gd name="T12" fmla="*/ 799 w 817"/>
                <a:gd name="T13" fmla="*/ 403 h 417"/>
                <a:gd name="T14" fmla="*/ 705 w 817"/>
                <a:gd name="T15" fmla="*/ 14 h 417"/>
                <a:gd name="T16" fmla="*/ 118 w 817"/>
                <a:gd name="T17" fmla="*/ 14 h 417"/>
                <a:gd name="T18" fmla="*/ 18 w 817"/>
                <a:gd name="T19" fmla="*/ 403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7" h="417">
                  <a:moveTo>
                    <a:pt x="817" y="417"/>
                  </a:moveTo>
                  <a:lnTo>
                    <a:pt x="0" y="417"/>
                  </a:lnTo>
                  <a:lnTo>
                    <a:pt x="108" y="0"/>
                  </a:lnTo>
                  <a:lnTo>
                    <a:pt x="716" y="0"/>
                  </a:lnTo>
                  <a:lnTo>
                    <a:pt x="817" y="417"/>
                  </a:lnTo>
                  <a:close/>
                  <a:moveTo>
                    <a:pt x="18" y="403"/>
                  </a:moveTo>
                  <a:lnTo>
                    <a:pt x="799" y="403"/>
                  </a:lnTo>
                  <a:lnTo>
                    <a:pt x="705" y="14"/>
                  </a:lnTo>
                  <a:lnTo>
                    <a:pt x="118" y="14"/>
                  </a:lnTo>
                  <a:lnTo>
                    <a:pt x="18" y="403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558" name="Freeform 123"/>
            <p:cNvSpPr>
              <a:spLocks noEditPoints="1"/>
            </p:cNvSpPr>
            <p:nvPr/>
          </p:nvSpPr>
          <p:spPr bwMode="auto">
            <a:xfrm>
              <a:off x="4410075" y="3001645"/>
              <a:ext cx="3138487" cy="1601788"/>
            </a:xfrm>
            <a:custGeom>
              <a:avLst/>
              <a:gdLst>
                <a:gd name="T0" fmla="*/ 559 w 569"/>
                <a:gd name="T1" fmla="*/ 290 h 290"/>
                <a:gd name="T2" fmla="*/ 11 w 569"/>
                <a:gd name="T3" fmla="*/ 290 h 290"/>
                <a:gd name="T4" fmla="*/ 0 w 569"/>
                <a:gd name="T5" fmla="*/ 280 h 290"/>
                <a:gd name="T6" fmla="*/ 0 w 569"/>
                <a:gd name="T7" fmla="*/ 11 h 290"/>
                <a:gd name="T8" fmla="*/ 11 w 569"/>
                <a:gd name="T9" fmla="*/ 0 h 290"/>
                <a:gd name="T10" fmla="*/ 559 w 569"/>
                <a:gd name="T11" fmla="*/ 0 h 290"/>
                <a:gd name="T12" fmla="*/ 569 w 569"/>
                <a:gd name="T13" fmla="*/ 11 h 290"/>
                <a:gd name="T14" fmla="*/ 569 w 569"/>
                <a:gd name="T15" fmla="*/ 280 h 290"/>
                <a:gd name="T16" fmla="*/ 559 w 569"/>
                <a:gd name="T17" fmla="*/ 290 h 290"/>
                <a:gd name="T18" fmla="*/ 11 w 569"/>
                <a:gd name="T19" fmla="*/ 4 h 290"/>
                <a:gd name="T20" fmla="*/ 4 w 569"/>
                <a:gd name="T21" fmla="*/ 11 h 290"/>
                <a:gd name="T22" fmla="*/ 4 w 569"/>
                <a:gd name="T23" fmla="*/ 280 h 290"/>
                <a:gd name="T24" fmla="*/ 11 w 569"/>
                <a:gd name="T25" fmla="*/ 286 h 290"/>
                <a:gd name="T26" fmla="*/ 559 w 569"/>
                <a:gd name="T27" fmla="*/ 286 h 290"/>
                <a:gd name="T28" fmla="*/ 565 w 569"/>
                <a:gd name="T29" fmla="*/ 280 h 290"/>
                <a:gd name="T30" fmla="*/ 565 w 569"/>
                <a:gd name="T31" fmla="*/ 11 h 290"/>
                <a:gd name="T32" fmla="*/ 559 w 569"/>
                <a:gd name="T33" fmla="*/ 4 h 290"/>
                <a:gd name="T34" fmla="*/ 11 w 569"/>
                <a:gd name="T35" fmla="*/ 4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9" h="290">
                  <a:moveTo>
                    <a:pt x="559" y="290"/>
                  </a:moveTo>
                  <a:cubicBezTo>
                    <a:pt x="11" y="290"/>
                    <a:pt x="11" y="290"/>
                    <a:pt x="11" y="290"/>
                  </a:cubicBezTo>
                  <a:cubicBezTo>
                    <a:pt x="5" y="290"/>
                    <a:pt x="0" y="286"/>
                    <a:pt x="0" y="28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64" y="0"/>
                    <a:pt x="569" y="5"/>
                    <a:pt x="569" y="11"/>
                  </a:cubicBezTo>
                  <a:cubicBezTo>
                    <a:pt x="569" y="280"/>
                    <a:pt x="569" y="280"/>
                    <a:pt x="569" y="280"/>
                  </a:cubicBezTo>
                  <a:cubicBezTo>
                    <a:pt x="569" y="286"/>
                    <a:pt x="564" y="290"/>
                    <a:pt x="559" y="290"/>
                  </a:cubicBezTo>
                  <a:close/>
                  <a:moveTo>
                    <a:pt x="11" y="4"/>
                  </a:moveTo>
                  <a:cubicBezTo>
                    <a:pt x="7" y="4"/>
                    <a:pt x="4" y="7"/>
                    <a:pt x="4" y="11"/>
                  </a:cubicBezTo>
                  <a:cubicBezTo>
                    <a:pt x="4" y="280"/>
                    <a:pt x="4" y="280"/>
                    <a:pt x="4" y="280"/>
                  </a:cubicBezTo>
                  <a:cubicBezTo>
                    <a:pt x="4" y="283"/>
                    <a:pt x="7" y="286"/>
                    <a:pt x="11" y="286"/>
                  </a:cubicBezTo>
                  <a:cubicBezTo>
                    <a:pt x="559" y="286"/>
                    <a:pt x="559" y="286"/>
                    <a:pt x="559" y="286"/>
                  </a:cubicBezTo>
                  <a:cubicBezTo>
                    <a:pt x="562" y="286"/>
                    <a:pt x="565" y="283"/>
                    <a:pt x="565" y="280"/>
                  </a:cubicBezTo>
                  <a:cubicBezTo>
                    <a:pt x="565" y="11"/>
                    <a:pt x="565" y="11"/>
                    <a:pt x="565" y="11"/>
                  </a:cubicBezTo>
                  <a:cubicBezTo>
                    <a:pt x="565" y="7"/>
                    <a:pt x="562" y="4"/>
                    <a:pt x="559" y="4"/>
                  </a:cubicBezTo>
                  <a:lnTo>
                    <a:pt x="11" y="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559" name="Freeform 124"/>
            <p:cNvSpPr/>
            <p:nvPr/>
          </p:nvSpPr>
          <p:spPr bwMode="auto">
            <a:xfrm>
              <a:off x="4421188" y="4509770"/>
              <a:ext cx="3116262" cy="319088"/>
            </a:xfrm>
            <a:custGeom>
              <a:avLst/>
              <a:gdLst>
                <a:gd name="T0" fmla="*/ 565 w 565"/>
                <a:gd name="T1" fmla="*/ 0 h 58"/>
                <a:gd name="T2" fmla="*/ 565 w 565"/>
                <a:gd name="T3" fmla="*/ 35 h 58"/>
                <a:gd name="T4" fmla="*/ 543 w 565"/>
                <a:gd name="T5" fmla="*/ 58 h 58"/>
                <a:gd name="T6" fmla="*/ 23 w 565"/>
                <a:gd name="T7" fmla="*/ 58 h 58"/>
                <a:gd name="T8" fmla="*/ 0 w 565"/>
                <a:gd name="T9" fmla="*/ 35 h 58"/>
                <a:gd name="T10" fmla="*/ 0 w 565"/>
                <a:gd name="T11" fmla="*/ 0 h 58"/>
                <a:gd name="T12" fmla="*/ 565 w 565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5" h="58">
                  <a:moveTo>
                    <a:pt x="565" y="0"/>
                  </a:moveTo>
                  <a:cubicBezTo>
                    <a:pt x="565" y="35"/>
                    <a:pt x="565" y="35"/>
                    <a:pt x="565" y="35"/>
                  </a:cubicBezTo>
                  <a:cubicBezTo>
                    <a:pt x="565" y="48"/>
                    <a:pt x="555" y="58"/>
                    <a:pt x="543" y="58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10" y="58"/>
                    <a:pt x="0" y="48"/>
                    <a:pt x="0" y="3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5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560" name="Freeform 125"/>
            <p:cNvSpPr/>
            <p:nvPr/>
          </p:nvSpPr>
          <p:spPr bwMode="auto">
            <a:xfrm>
              <a:off x="4410075" y="4509770"/>
              <a:ext cx="3138487" cy="330200"/>
            </a:xfrm>
            <a:custGeom>
              <a:avLst/>
              <a:gdLst>
                <a:gd name="T0" fmla="*/ 545 w 569"/>
                <a:gd name="T1" fmla="*/ 60 h 60"/>
                <a:gd name="T2" fmla="*/ 25 w 569"/>
                <a:gd name="T3" fmla="*/ 60 h 60"/>
                <a:gd name="T4" fmla="*/ 0 w 569"/>
                <a:gd name="T5" fmla="*/ 35 h 60"/>
                <a:gd name="T6" fmla="*/ 0 w 569"/>
                <a:gd name="T7" fmla="*/ 0 h 60"/>
                <a:gd name="T8" fmla="*/ 4 w 569"/>
                <a:gd name="T9" fmla="*/ 0 h 60"/>
                <a:gd name="T10" fmla="*/ 4 w 569"/>
                <a:gd name="T11" fmla="*/ 35 h 60"/>
                <a:gd name="T12" fmla="*/ 25 w 569"/>
                <a:gd name="T13" fmla="*/ 56 h 60"/>
                <a:gd name="T14" fmla="*/ 545 w 569"/>
                <a:gd name="T15" fmla="*/ 56 h 60"/>
                <a:gd name="T16" fmla="*/ 565 w 569"/>
                <a:gd name="T17" fmla="*/ 35 h 60"/>
                <a:gd name="T18" fmla="*/ 565 w 569"/>
                <a:gd name="T19" fmla="*/ 0 h 60"/>
                <a:gd name="T20" fmla="*/ 569 w 569"/>
                <a:gd name="T21" fmla="*/ 0 h 60"/>
                <a:gd name="T22" fmla="*/ 569 w 569"/>
                <a:gd name="T23" fmla="*/ 35 h 60"/>
                <a:gd name="T24" fmla="*/ 545 w 569"/>
                <a:gd name="T25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9" h="60">
                  <a:moveTo>
                    <a:pt x="545" y="60"/>
                  </a:moveTo>
                  <a:cubicBezTo>
                    <a:pt x="25" y="60"/>
                    <a:pt x="25" y="60"/>
                    <a:pt x="25" y="60"/>
                  </a:cubicBezTo>
                  <a:cubicBezTo>
                    <a:pt x="11" y="60"/>
                    <a:pt x="0" y="49"/>
                    <a:pt x="0" y="3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47"/>
                    <a:pt x="13" y="56"/>
                    <a:pt x="25" y="56"/>
                  </a:cubicBezTo>
                  <a:cubicBezTo>
                    <a:pt x="545" y="56"/>
                    <a:pt x="545" y="56"/>
                    <a:pt x="545" y="56"/>
                  </a:cubicBezTo>
                  <a:cubicBezTo>
                    <a:pt x="556" y="56"/>
                    <a:pt x="565" y="47"/>
                    <a:pt x="565" y="35"/>
                  </a:cubicBezTo>
                  <a:cubicBezTo>
                    <a:pt x="565" y="0"/>
                    <a:pt x="565" y="0"/>
                    <a:pt x="565" y="0"/>
                  </a:cubicBezTo>
                  <a:cubicBezTo>
                    <a:pt x="569" y="0"/>
                    <a:pt x="569" y="0"/>
                    <a:pt x="569" y="0"/>
                  </a:cubicBezTo>
                  <a:cubicBezTo>
                    <a:pt x="569" y="35"/>
                    <a:pt x="569" y="35"/>
                    <a:pt x="569" y="35"/>
                  </a:cubicBezTo>
                  <a:cubicBezTo>
                    <a:pt x="569" y="49"/>
                    <a:pt x="558" y="60"/>
                    <a:pt x="545" y="6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561" name="Freeform 127"/>
            <p:cNvSpPr>
              <a:spLocks noEditPoints="1"/>
            </p:cNvSpPr>
            <p:nvPr/>
          </p:nvSpPr>
          <p:spPr bwMode="auto">
            <a:xfrm>
              <a:off x="4492625" y="3112770"/>
              <a:ext cx="2962275" cy="1495425"/>
            </a:xfrm>
            <a:custGeom>
              <a:avLst/>
              <a:gdLst>
                <a:gd name="T0" fmla="*/ 1866 w 1866"/>
                <a:gd name="T1" fmla="*/ 942 h 942"/>
                <a:gd name="T2" fmla="*/ 0 w 1866"/>
                <a:gd name="T3" fmla="*/ 942 h 942"/>
                <a:gd name="T4" fmla="*/ 0 w 1866"/>
                <a:gd name="T5" fmla="*/ 0 h 942"/>
                <a:gd name="T6" fmla="*/ 1866 w 1866"/>
                <a:gd name="T7" fmla="*/ 0 h 942"/>
                <a:gd name="T8" fmla="*/ 1866 w 1866"/>
                <a:gd name="T9" fmla="*/ 942 h 942"/>
                <a:gd name="T10" fmla="*/ 14 w 1866"/>
                <a:gd name="T11" fmla="*/ 928 h 942"/>
                <a:gd name="T12" fmla="*/ 1852 w 1866"/>
                <a:gd name="T13" fmla="*/ 928 h 942"/>
                <a:gd name="T14" fmla="*/ 1852 w 1866"/>
                <a:gd name="T15" fmla="*/ 14 h 942"/>
                <a:gd name="T16" fmla="*/ 14 w 1866"/>
                <a:gd name="T17" fmla="*/ 14 h 942"/>
                <a:gd name="T18" fmla="*/ 14 w 1866"/>
                <a:gd name="T19" fmla="*/ 928 h 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66" h="942">
                  <a:moveTo>
                    <a:pt x="1866" y="942"/>
                  </a:moveTo>
                  <a:lnTo>
                    <a:pt x="0" y="942"/>
                  </a:lnTo>
                  <a:lnTo>
                    <a:pt x="0" y="0"/>
                  </a:lnTo>
                  <a:lnTo>
                    <a:pt x="1866" y="0"/>
                  </a:lnTo>
                  <a:lnTo>
                    <a:pt x="1866" y="942"/>
                  </a:lnTo>
                  <a:close/>
                  <a:moveTo>
                    <a:pt x="14" y="928"/>
                  </a:moveTo>
                  <a:lnTo>
                    <a:pt x="1852" y="928"/>
                  </a:lnTo>
                  <a:lnTo>
                    <a:pt x="1852" y="14"/>
                  </a:lnTo>
                  <a:lnTo>
                    <a:pt x="14" y="14"/>
                  </a:lnTo>
                  <a:lnTo>
                    <a:pt x="14" y="928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562" name="Rectangle 128"/>
            <p:cNvSpPr>
              <a:spLocks noChangeArrowheads="1"/>
            </p:cNvSpPr>
            <p:nvPr/>
          </p:nvSpPr>
          <p:spPr bwMode="auto">
            <a:xfrm>
              <a:off x="4625975" y="3223895"/>
              <a:ext cx="434975" cy="1274763"/>
            </a:xfrm>
            <a:prstGeom prst="rect">
              <a:avLst/>
            </a:prstGeom>
            <a:solidFill>
              <a:srgbClr val="0057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563" name="Rectangle 129"/>
            <p:cNvSpPr>
              <a:spLocks noChangeArrowheads="1"/>
            </p:cNvSpPr>
            <p:nvPr/>
          </p:nvSpPr>
          <p:spPr bwMode="auto">
            <a:xfrm>
              <a:off x="5127625" y="3223895"/>
              <a:ext cx="2200275" cy="452438"/>
            </a:xfrm>
            <a:prstGeom prst="rect">
              <a:avLst/>
            </a:prstGeom>
            <a:solidFill>
              <a:srgbClr val="0057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564" name="Rectangle 130"/>
            <p:cNvSpPr>
              <a:spLocks noChangeArrowheads="1"/>
            </p:cNvSpPr>
            <p:nvPr/>
          </p:nvSpPr>
          <p:spPr bwMode="auto">
            <a:xfrm>
              <a:off x="5127625" y="3730308"/>
              <a:ext cx="693737" cy="76835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565" name="Rectangle 131"/>
            <p:cNvSpPr>
              <a:spLocks noChangeArrowheads="1"/>
            </p:cNvSpPr>
            <p:nvPr/>
          </p:nvSpPr>
          <p:spPr bwMode="auto">
            <a:xfrm>
              <a:off x="5876925" y="3730308"/>
              <a:ext cx="700087" cy="768350"/>
            </a:xfrm>
            <a:prstGeom prst="rect">
              <a:avLst/>
            </a:prstGeom>
            <a:solidFill>
              <a:srgbClr val="0057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566" name="Rectangle 132"/>
            <p:cNvSpPr>
              <a:spLocks noChangeArrowheads="1"/>
            </p:cNvSpPr>
            <p:nvPr/>
          </p:nvSpPr>
          <p:spPr bwMode="auto">
            <a:xfrm>
              <a:off x="6632575" y="3730308"/>
              <a:ext cx="695325" cy="76835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</p:grpSp>
      <p:grpSp>
        <p:nvGrpSpPr>
          <p:cNvPr id="567" name="组合 566"/>
          <p:cNvGrpSpPr/>
          <p:nvPr/>
        </p:nvGrpSpPr>
        <p:grpSpPr>
          <a:xfrm>
            <a:off x="7540458" y="5193503"/>
            <a:ext cx="340792" cy="158587"/>
            <a:chOff x="6116417" y="2657639"/>
            <a:chExt cx="340792" cy="158587"/>
          </a:xfrm>
        </p:grpSpPr>
        <p:sp>
          <p:nvSpPr>
            <p:cNvPr id="568" name="Freeform 133"/>
            <p:cNvSpPr/>
            <p:nvPr/>
          </p:nvSpPr>
          <p:spPr bwMode="auto">
            <a:xfrm>
              <a:off x="6116417" y="2657639"/>
              <a:ext cx="118096" cy="158587"/>
            </a:xfrm>
            <a:custGeom>
              <a:avLst/>
              <a:gdLst>
                <a:gd name="T0" fmla="*/ 19 w 20"/>
                <a:gd name="T1" fmla="*/ 25 h 27"/>
                <a:gd name="T2" fmla="*/ 13 w 20"/>
                <a:gd name="T3" fmla="*/ 27 h 27"/>
                <a:gd name="T4" fmla="*/ 0 w 20"/>
                <a:gd name="T5" fmla="*/ 14 h 27"/>
                <a:gd name="T6" fmla="*/ 13 w 20"/>
                <a:gd name="T7" fmla="*/ 0 h 27"/>
                <a:gd name="T8" fmla="*/ 20 w 20"/>
                <a:gd name="T9" fmla="*/ 1 h 27"/>
                <a:gd name="T10" fmla="*/ 18 w 20"/>
                <a:gd name="T11" fmla="*/ 5 h 27"/>
                <a:gd name="T12" fmla="*/ 14 w 20"/>
                <a:gd name="T13" fmla="*/ 4 h 27"/>
                <a:gd name="T14" fmla="*/ 5 w 20"/>
                <a:gd name="T15" fmla="*/ 13 h 27"/>
                <a:gd name="T16" fmla="*/ 13 w 20"/>
                <a:gd name="T17" fmla="*/ 23 h 27"/>
                <a:gd name="T18" fmla="*/ 19 w 20"/>
                <a:gd name="T19" fmla="*/ 22 h 27"/>
                <a:gd name="T20" fmla="*/ 19 w 20"/>
                <a:gd name="T21" fmla="*/ 2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7">
                  <a:moveTo>
                    <a:pt x="19" y="25"/>
                  </a:moveTo>
                  <a:cubicBezTo>
                    <a:pt x="18" y="26"/>
                    <a:pt x="16" y="27"/>
                    <a:pt x="13" y="27"/>
                  </a:cubicBezTo>
                  <a:cubicBezTo>
                    <a:pt x="5" y="27"/>
                    <a:pt x="0" y="21"/>
                    <a:pt x="0" y="14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16" y="0"/>
                    <a:pt x="19" y="1"/>
                    <a:pt x="20" y="1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7" y="5"/>
                    <a:pt x="16" y="4"/>
                    <a:pt x="14" y="4"/>
                  </a:cubicBezTo>
                  <a:cubicBezTo>
                    <a:pt x="8" y="4"/>
                    <a:pt x="5" y="7"/>
                    <a:pt x="5" y="13"/>
                  </a:cubicBezTo>
                  <a:cubicBezTo>
                    <a:pt x="5" y="19"/>
                    <a:pt x="8" y="23"/>
                    <a:pt x="13" y="23"/>
                  </a:cubicBezTo>
                  <a:cubicBezTo>
                    <a:pt x="15" y="23"/>
                    <a:pt x="17" y="22"/>
                    <a:pt x="19" y="22"/>
                  </a:cubicBezTo>
                  <a:lnTo>
                    <a:pt x="19" y="25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569" name="Freeform 134"/>
            <p:cNvSpPr/>
            <p:nvPr/>
          </p:nvSpPr>
          <p:spPr bwMode="auto">
            <a:xfrm>
              <a:off x="6246324" y="2657639"/>
              <a:ext cx="99538" cy="158587"/>
            </a:xfrm>
            <a:custGeom>
              <a:avLst/>
              <a:gdLst>
                <a:gd name="T0" fmla="*/ 1 w 17"/>
                <a:gd name="T1" fmla="*/ 21 h 27"/>
                <a:gd name="T2" fmla="*/ 7 w 17"/>
                <a:gd name="T3" fmla="*/ 23 h 27"/>
                <a:gd name="T4" fmla="*/ 12 w 17"/>
                <a:gd name="T5" fmla="*/ 19 h 27"/>
                <a:gd name="T6" fmla="*/ 7 w 17"/>
                <a:gd name="T7" fmla="*/ 15 h 27"/>
                <a:gd name="T8" fmla="*/ 1 w 17"/>
                <a:gd name="T9" fmla="*/ 8 h 27"/>
                <a:gd name="T10" fmla="*/ 10 w 17"/>
                <a:gd name="T11" fmla="*/ 0 h 27"/>
                <a:gd name="T12" fmla="*/ 16 w 17"/>
                <a:gd name="T13" fmla="*/ 2 h 27"/>
                <a:gd name="T14" fmla="*/ 15 w 17"/>
                <a:gd name="T15" fmla="*/ 5 h 27"/>
                <a:gd name="T16" fmla="*/ 9 w 17"/>
                <a:gd name="T17" fmla="*/ 4 h 27"/>
                <a:gd name="T18" fmla="*/ 5 w 17"/>
                <a:gd name="T19" fmla="*/ 7 h 27"/>
                <a:gd name="T20" fmla="*/ 10 w 17"/>
                <a:gd name="T21" fmla="*/ 11 h 27"/>
                <a:gd name="T22" fmla="*/ 17 w 17"/>
                <a:gd name="T23" fmla="*/ 19 h 27"/>
                <a:gd name="T24" fmla="*/ 7 w 17"/>
                <a:gd name="T25" fmla="*/ 27 h 27"/>
                <a:gd name="T26" fmla="*/ 0 w 17"/>
                <a:gd name="T27" fmla="*/ 25 h 27"/>
                <a:gd name="T28" fmla="*/ 1 w 17"/>
                <a:gd name="T29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" h="27">
                  <a:moveTo>
                    <a:pt x="1" y="21"/>
                  </a:moveTo>
                  <a:cubicBezTo>
                    <a:pt x="3" y="22"/>
                    <a:pt x="5" y="23"/>
                    <a:pt x="7" y="23"/>
                  </a:cubicBezTo>
                  <a:cubicBezTo>
                    <a:pt x="10" y="23"/>
                    <a:pt x="12" y="21"/>
                    <a:pt x="12" y="19"/>
                  </a:cubicBezTo>
                  <a:cubicBezTo>
                    <a:pt x="12" y="17"/>
                    <a:pt x="11" y="16"/>
                    <a:pt x="7" y="15"/>
                  </a:cubicBezTo>
                  <a:cubicBezTo>
                    <a:pt x="3" y="13"/>
                    <a:pt x="1" y="11"/>
                    <a:pt x="1" y="8"/>
                  </a:cubicBezTo>
                  <a:cubicBezTo>
                    <a:pt x="1" y="3"/>
                    <a:pt x="4" y="0"/>
                    <a:pt x="10" y="0"/>
                  </a:cubicBezTo>
                  <a:cubicBezTo>
                    <a:pt x="12" y="0"/>
                    <a:pt x="14" y="1"/>
                    <a:pt x="16" y="2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4" y="5"/>
                    <a:pt x="12" y="4"/>
                    <a:pt x="9" y="4"/>
                  </a:cubicBezTo>
                  <a:cubicBezTo>
                    <a:pt x="7" y="4"/>
                    <a:pt x="5" y="6"/>
                    <a:pt x="5" y="7"/>
                  </a:cubicBezTo>
                  <a:cubicBezTo>
                    <a:pt x="5" y="9"/>
                    <a:pt x="7" y="10"/>
                    <a:pt x="10" y="11"/>
                  </a:cubicBezTo>
                  <a:cubicBezTo>
                    <a:pt x="15" y="13"/>
                    <a:pt x="17" y="15"/>
                    <a:pt x="17" y="19"/>
                  </a:cubicBezTo>
                  <a:cubicBezTo>
                    <a:pt x="17" y="23"/>
                    <a:pt x="14" y="27"/>
                    <a:pt x="7" y="27"/>
                  </a:cubicBezTo>
                  <a:cubicBezTo>
                    <a:pt x="4" y="27"/>
                    <a:pt x="2" y="26"/>
                    <a:pt x="0" y="25"/>
                  </a:cubicBezTo>
                  <a:lnTo>
                    <a:pt x="1" y="21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570" name="Freeform 135"/>
            <p:cNvSpPr/>
            <p:nvPr/>
          </p:nvSpPr>
          <p:spPr bwMode="auto">
            <a:xfrm>
              <a:off x="6362732" y="2657639"/>
              <a:ext cx="94477" cy="158587"/>
            </a:xfrm>
            <a:custGeom>
              <a:avLst/>
              <a:gdLst>
                <a:gd name="T0" fmla="*/ 1 w 16"/>
                <a:gd name="T1" fmla="*/ 21 h 27"/>
                <a:gd name="T2" fmla="*/ 7 w 16"/>
                <a:gd name="T3" fmla="*/ 23 h 27"/>
                <a:gd name="T4" fmla="*/ 12 w 16"/>
                <a:gd name="T5" fmla="*/ 19 h 27"/>
                <a:gd name="T6" fmla="*/ 7 w 16"/>
                <a:gd name="T7" fmla="*/ 15 h 27"/>
                <a:gd name="T8" fmla="*/ 0 w 16"/>
                <a:gd name="T9" fmla="*/ 8 h 27"/>
                <a:gd name="T10" fmla="*/ 9 w 16"/>
                <a:gd name="T11" fmla="*/ 0 h 27"/>
                <a:gd name="T12" fmla="*/ 15 w 16"/>
                <a:gd name="T13" fmla="*/ 2 h 27"/>
                <a:gd name="T14" fmla="*/ 14 w 16"/>
                <a:gd name="T15" fmla="*/ 5 h 27"/>
                <a:gd name="T16" fmla="*/ 9 w 16"/>
                <a:gd name="T17" fmla="*/ 4 h 27"/>
                <a:gd name="T18" fmla="*/ 5 w 16"/>
                <a:gd name="T19" fmla="*/ 7 h 27"/>
                <a:gd name="T20" fmla="*/ 10 w 16"/>
                <a:gd name="T21" fmla="*/ 11 h 27"/>
                <a:gd name="T22" fmla="*/ 16 w 16"/>
                <a:gd name="T23" fmla="*/ 19 h 27"/>
                <a:gd name="T24" fmla="*/ 7 w 16"/>
                <a:gd name="T25" fmla="*/ 27 h 27"/>
                <a:gd name="T26" fmla="*/ 0 w 16"/>
                <a:gd name="T27" fmla="*/ 25 h 27"/>
                <a:gd name="T28" fmla="*/ 1 w 16"/>
                <a:gd name="T29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27">
                  <a:moveTo>
                    <a:pt x="1" y="21"/>
                  </a:moveTo>
                  <a:cubicBezTo>
                    <a:pt x="2" y="22"/>
                    <a:pt x="5" y="23"/>
                    <a:pt x="7" y="23"/>
                  </a:cubicBezTo>
                  <a:cubicBezTo>
                    <a:pt x="10" y="23"/>
                    <a:pt x="12" y="21"/>
                    <a:pt x="12" y="19"/>
                  </a:cubicBezTo>
                  <a:cubicBezTo>
                    <a:pt x="12" y="17"/>
                    <a:pt x="10" y="16"/>
                    <a:pt x="7" y="15"/>
                  </a:cubicBezTo>
                  <a:cubicBezTo>
                    <a:pt x="3" y="13"/>
                    <a:pt x="0" y="11"/>
                    <a:pt x="0" y="8"/>
                  </a:cubicBezTo>
                  <a:cubicBezTo>
                    <a:pt x="0" y="3"/>
                    <a:pt x="4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3" y="5"/>
                    <a:pt x="11" y="4"/>
                    <a:pt x="9" y="4"/>
                  </a:cubicBezTo>
                  <a:cubicBezTo>
                    <a:pt x="6" y="4"/>
                    <a:pt x="5" y="6"/>
                    <a:pt x="5" y="7"/>
                  </a:cubicBezTo>
                  <a:cubicBezTo>
                    <a:pt x="5" y="9"/>
                    <a:pt x="6" y="10"/>
                    <a:pt x="10" y="11"/>
                  </a:cubicBezTo>
                  <a:cubicBezTo>
                    <a:pt x="14" y="13"/>
                    <a:pt x="16" y="15"/>
                    <a:pt x="16" y="19"/>
                  </a:cubicBezTo>
                  <a:cubicBezTo>
                    <a:pt x="16" y="23"/>
                    <a:pt x="13" y="27"/>
                    <a:pt x="7" y="27"/>
                  </a:cubicBezTo>
                  <a:cubicBezTo>
                    <a:pt x="4" y="27"/>
                    <a:pt x="1" y="26"/>
                    <a:pt x="0" y="25"/>
                  </a:cubicBezTo>
                  <a:lnTo>
                    <a:pt x="1" y="21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</p:grpSp>
      <p:grpSp>
        <p:nvGrpSpPr>
          <p:cNvPr id="571" name="组合 570"/>
          <p:cNvGrpSpPr/>
          <p:nvPr/>
        </p:nvGrpSpPr>
        <p:grpSpPr>
          <a:xfrm>
            <a:off x="11201157" y="2253954"/>
            <a:ext cx="411649" cy="111348"/>
            <a:chOff x="8021638" y="3681095"/>
            <a:chExt cx="387349" cy="104775"/>
          </a:xfrm>
        </p:grpSpPr>
        <p:sp>
          <p:nvSpPr>
            <p:cNvPr id="572" name="Freeform 139"/>
            <p:cNvSpPr/>
            <p:nvPr/>
          </p:nvSpPr>
          <p:spPr bwMode="auto">
            <a:xfrm>
              <a:off x="8021638" y="3681095"/>
              <a:ext cx="84137" cy="104775"/>
            </a:xfrm>
            <a:custGeom>
              <a:avLst/>
              <a:gdLst>
                <a:gd name="T0" fmla="*/ 11 w 53"/>
                <a:gd name="T1" fmla="*/ 0 h 66"/>
                <a:gd name="T2" fmla="*/ 11 w 53"/>
                <a:gd name="T3" fmla="*/ 28 h 66"/>
                <a:gd name="T4" fmla="*/ 39 w 53"/>
                <a:gd name="T5" fmla="*/ 28 h 66"/>
                <a:gd name="T6" fmla="*/ 39 w 53"/>
                <a:gd name="T7" fmla="*/ 0 h 66"/>
                <a:gd name="T8" fmla="*/ 53 w 53"/>
                <a:gd name="T9" fmla="*/ 0 h 66"/>
                <a:gd name="T10" fmla="*/ 53 w 53"/>
                <a:gd name="T11" fmla="*/ 66 h 66"/>
                <a:gd name="T12" fmla="*/ 39 w 53"/>
                <a:gd name="T13" fmla="*/ 66 h 66"/>
                <a:gd name="T14" fmla="*/ 39 w 53"/>
                <a:gd name="T15" fmla="*/ 38 h 66"/>
                <a:gd name="T16" fmla="*/ 11 w 53"/>
                <a:gd name="T17" fmla="*/ 38 h 66"/>
                <a:gd name="T18" fmla="*/ 11 w 53"/>
                <a:gd name="T19" fmla="*/ 66 h 66"/>
                <a:gd name="T20" fmla="*/ 0 w 53"/>
                <a:gd name="T21" fmla="*/ 66 h 66"/>
                <a:gd name="T22" fmla="*/ 0 w 53"/>
                <a:gd name="T23" fmla="*/ 0 h 66"/>
                <a:gd name="T24" fmla="*/ 11 w 53"/>
                <a:gd name="T2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66">
                  <a:moveTo>
                    <a:pt x="11" y="0"/>
                  </a:moveTo>
                  <a:lnTo>
                    <a:pt x="11" y="28"/>
                  </a:lnTo>
                  <a:lnTo>
                    <a:pt x="39" y="28"/>
                  </a:lnTo>
                  <a:lnTo>
                    <a:pt x="39" y="0"/>
                  </a:lnTo>
                  <a:lnTo>
                    <a:pt x="53" y="0"/>
                  </a:lnTo>
                  <a:lnTo>
                    <a:pt x="53" y="66"/>
                  </a:lnTo>
                  <a:lnTo>
                    <a:pt x="39" y="66"/>
                  </a:lnTo>
                  <a:lnTo>
                    <a:pt x="39" y="38"/>
                  </a:lnTo>
                  <a:lnTo>
                    <a:pt x="11" y="38"/>
                  </a:lnTo>
                  <a:lnTo>
                    <a:pt x="11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573" name="Freeform 140"/>
            <p:cNvSpPr/>
            <p:nvPr/>
          </p:nvSpPr>
          <p:spPr bwMode="auto">
            <a:xfrm>
              <a:off x="8116888" y="3681095"/>
              <a:ext cx="82550" cy="104775"/>
            </a:xfrm>
            <a:custGeom>
              <a:avLst/>
              <a:gdLst>
                <a:gd name="T0" fmla="*/ 20 w 52"/>
                <a:gd name="T1" fmla="*/ 11 h 66"/>
                <a:gd name="T2" fmla="*/ 0 w 52"/>
                <a:gd name="T3" fmla="*/ 11 h 66"/>
                <a:gd name="T4" fmla="*/ 0 w 52"/>
                <a:gd name="T5" fmla="*/ 0 h 66"/>
                <a:gd name="T6" fmla="*/ 52 w 52"/>
                <a:gd name="T7" fmla="*/ 0 h 66"/>
                <a:gd name="T8" fmla="*/ 52 w 52"/>
                <a:gd name="T9" fmla="*/ 11 h 66"/>
                <a:gd name="T10" fmla="*/ 34 w 52"/>
                <a:gd name="T11" fmla="*/ 11 h 66"/>
                <a:gd name="T12" fmla="*/ 34 w 52"/>
                <a:gd name="T13" fmla="*/ 66 h 66"/>
                <a:gd name="T14" fmla="*/ 20 w 52"/>
                <a:gd name="T15" fmla="*/ 66 h 66"/>
                <a:gd name="T16" fmla="*/ 20 w 52"/>
                <a:gd name="T17" fmla="*/ 1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66">
                  <a:moveTo>
                    <a:pt x="20" y="11"/>
                  </a:moveTo>
                  <a:lnTo>
                    <a:pt x="0" y="11"/>
                  </a:lnTo>
                  <a:lnTo>
                    <a:pt x="0" y="0"/>
                  </a:lnTo>
                  <a:lnTo>
                    <a:pt x="52" y="0"/>
                  </a:lnTo>
                  <a:lnTo>
                    <a:pt x="52" y="11"/>
                  </a:lnTo>
                  <a:lnTo>
                    <a:pt x="34" y="11"/>
                  </a:lnTo>
                  <a:lnTo>
                    <a:pt x="34" y="66"/>
                  </a:lnTo>
                  <a:lnTo>
                    <a:pt x="20" y="66"/>
                  </a:lnTo>
                  <a:lnTo>
                    <a:pt x="20" y="11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574" name="Freeform 141"/>
            <p:cNvSpPr/>
            <p:nvPr/>
          </p:nvSpPr>
          <p:spPr bwMode="auto">
            <a:xfrm>
              <a:off x="8210550" y="3681095"/>
              <a:ext cx="115887" cy="104775"/>
            </a:xfrm>
            <a:custGeom>
              <a:avLst/>
              <a:gdLst>
                <a:gd name="T0" fmla="*/ 17 w 21"/>
                <a:gd name="T1" fmla="*/ 11 h 19"/>
                <a:gd name="T2" fmla="*/ 17 w 21"/>
                <a:gd name="T3" fmla="*/ 3 h 19"/>
                <a:gd name="T4" fmla="*/ 17 w 21"/>
                <a:gd name="T5" fmla="*/ 3 h 19"/>
                <a:gd name="T6" fmla="*/ 15 w 21"/>
                <a:gd name="T7" fmla="*/ 11 h 19"/>
                <a:gd name="T8" fmla="*/ 12 w 21"/>
                <a:gd name="T9" fmla="*/ 19 h 19"/>
                <a:gd name="T10" fmla="*/ 9 w 21"/>
                <a:gd name="T11" fmla="*/ 19 h 19"/>
                <a:gd name="T12" fmla="*/ 6 w 21"/>
                <a:gd name="T13" fmla="*/ 11 h 19"/>
                <a:gd name="T14" fmla="*/ 4 w 21"/>
                <a:gd name="T15" fmla="*/ 3 h 19"/>
                <a:gd name="T16" fmla="*/ 4 w 21"/>
                <a:gd name="T17" fmla="*/ 3 h 19"/>
                <a:gd name="T18" fmla="*/ 4 w 21"/>
                <a:gd name="T19" fmla="*/ 11 h 19"/>
                <a:gd name="T20" fmla="*/ 3 w 21"/>
                <a:gd name="T21" fmla="*/ 19 h 19"/>
                <a:gd name="T22" fmla="*/ 0 w 21"/>
                <a:gd name="T23" fmla="*/ 19 h 19"/>
                <a:gd name="T24" fmla="*/ 1 w 21"/>
                <a:gd name="T25" fmla="*/ 0 h 19"/>
                <a:gd name="T26" fmla="*/ 6 w 21"/>
                <a:gd name="T27" fmla="*/ 0 h 19"/>
                <a:gd name="T28" fmla="*/ 9 w 21"/>
                <a:gd name="T29" fmla="*/ 8 h 19"/>
                <a:gd name="T30" fmla="*/ 10 w 21"/>
                <a:gd name="T31" fmla="*/ 14 h 19"/>
                <a:gd name="T32" fmla="*/ 11 w 21"/>
                <a:gd name="T33" fmla="*/ 14 h 19"/>
                <a:gd name="T34" fmla="*/ 13 w 21"/>
                <a:gd name="T35" fmla="*/ 8 h 19"/>
                <a:gd name="T36" fmla="*/ 15 w 21"/>
                <a:gd name="T37" fmla="*/ 0 h 19"/>
                <a:gd name="T38" fmla="*/ 20 w 21"/>
                <a:gd name="T39" fmla="*/ 0 h 19"/>
                <a:gd name="T40" fmla="*/ 21 w 21"/>
                <a:gd name="T41" fmla="*/ 19 h 19"/>
                <a:gd name="T42" fmla="*/ 18 w 21"/>
                <a:gd name="T43" fmla="*/ 19 h 19"/>
                <a:gd name="T44" fmla="*/ 17 w 21"/>
                <a:gd name="T45" fmla="*/ 1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19">
                  <a:moveTo>
                    <a:pt x="17" y="11"/>
                  </a:moveTo>
                  <a:cubicBezTo>
                    <a:pt x="17" y="9"/>
                    <a:pt x="17" y="6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5"/>
                    <a:pt x="15" y="8"/>
                    <a:pt x="15" y="11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5" y="8"/>
                    <a:pt x="5" y="5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6"/>
                    <a:pt x="4" y="9"/>
                    <a:pt x="4" y="11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10"/>
                    <a:pt x="10" y="12"/>
                    <a:pt x="10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2"/>
                    <a:pt x="12" y="10"/>
                    <a:pt x="13" y="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18" y="19"/>
                    <a:pt x="18" y="19"/>
                    <a:pt x="18" y="19"/>
                  </a:cubicBezTo>
                  <a:lnTo>
                    <a:pt x="17" y="11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575" name="Freeform 142"/>
            <p:cNvSpPr/>
            <p:nvPr/>
          </p:nvSpPr>
          <p:spPr bwMode="auto">
            <a:xfrm>
              <a:off x="8347075" y="3681095"/>
              <a:ext cx="61912" cy="104775"/>
            </a:xfrm>
            <a:custGeom>
              <a:avLst/>
              <a:gdLst>
                <a:gd name="T0" fmla="*/ 0 w 39"/>
                <a:gd name="T1" fmla="*/ 0 h 66"/>
                <a:gd name="T2" fmla="*/ 11 w 39"/>
                <a:gd name="T3" fmla="*/ 0 h 66"/>
                <a:gd name="T4" fmla="*/ 11 w 39"/>
                <a:gd name="T5" fmla="*/ 56 h 66"/>
                <a:gd name="T6" fmla="*/ 39 w 39"/>
                <a:gd name="T7" fmla="*/ 56 h 66"/>
                <a:gd name="T8" fmla="*/ 39 w 39"/>
                <a:gd name="T9" fmla="*/ 66 h 66"/>
                <a:gd name="T10" fmla="*/ 0 w 39"/>
                <a:gd name="T11" fmla="*/ 66 h 66"/>
                <a:gd name="T12" fmla="*/ 0 w 39"/>
                <a:gd name="T1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66">
                  <a:moveTo>
                    <a:pt x="0" y="0"/>
                  </a:moveTo>
                  <a:lnTo>
                    <a:pt x="11" y="0"/>
                  </a:lnTo>
                  <a:lnTo>
                    <a:pt x="11" y="56"/>
                  </a:lnTo>
                  <a:lnTo>
                    <a:pt x="39" y="56"/>
                  </a:lnTo>
                  <a:lnTo>
                    <a:pt x="39" y="66"/>
                  </a:lnTo>
                  <a:lnTo>
                    <a:pt x="0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</p:grpSp>
      <p:grpSp>
        <p:nvGrpSpPr>
          <p:cNvPr id="576" name="组合 575"/>
          <p:cNvGrpSpPr/>
          <p:nvPr/>
        </p:nvGrpSpPr>
        <p:grpSpPr>
          <a:xfrm>
            <a:off x="10950649" y="2455999"/>
            <a:ext cx="893203" cy="751402"/>
            <a:chOff x="6748463" y="2611120"/>
            <a:chExt cx="969962" cy="815975"/>
          </a:xfrm>
        </p:grpSpPr>
        <p:sp>
          <p:nvSpPr>
            <p:cNvPr id="577" name="Rectangle 143"/>
            <p:cNvSpPr>
              <a:spLocks noChangeArrowheads="1"/>
            </p:cNvSpPr>
            <p:nvPr/>
          </p:nvSpPr>
          <p:spPr bwMode="auto">
            <a:xfrm>
              <a:off x="6770688" y="2611120"/>
              <a:ext cx="947737" cy="793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578" name="Rectangle 144"/>
            <p:cNvSpPr>
              <a:spLocks noChangeArrowheads="1"/>
            </p:cNvSpPr>
            <p:nvPr/>
          </p:nvSpPr>
          <p:spPr bwMode="auto">
            <a:xfrm>
              <a:off x="6770688" y="2611120"/>
              <a:ext cx="947737" cy="176213"/>
            </a:xfrm>
            <a:prstGeom prst="rect">
              <a:avLst/>
            </a:prstGeom>
            <a:solidFill>
              <a:srgbClr val="0057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579" name="Freeform 145"/>
            <p:cNvSpPr>
              <a:spLocks noEditPoints="1"/>
            </p:cNvSpPr>
            <p:nvPr/>
          </p:nvSpPr>
          <p:spPr bwMode="auto">
            <a:xfrm>
              <a:off x="6748463" y="2611120"/>
              <a:ext cx="969962" cy="815975"/>
            </a:xfrm>
            <a:custGeom>
              <a:avLst/>
              <a:gdLst>
                <a:gd name="T0" fmla="*/ 611 w 611"/>
                <a:gd name="T1" fmla="*/ 514 h 514"/>
                <a:gd name="T2" fmla="*/ 0 w 611"/>
                <a:gd name="T3" fmla="*/ 514 h 514"/>
                <a:gd name="T4" fmla="*/ 0 w 611"/>
                <a:gd name="T5" fmla="*/ 0 h 514"/>
                <a:gd name="T6" fmla="*/ 611 w 611"/>
                <a:gd name="T7" fmla="*/ 0 h 514"/>
                <a:gd name="T8" fmla="*/ 611 w 611"/>
                <a:gd name="T9" fmla="*/ 514 h 514"/>
                <a:gd name="T10" fmla="*/ 14 w 611"/>
                <a:gd name="T11" fmla="*/ 500 h 514"/>
                <a:gd name="T12" fmla="*/ 597 w 611"/>
                <a:gd name="T13" fmla="*/ 500 h 514"/>
                <a:gd name="T14" fmla="*/ 597 w 611"/>
                <a:gd name="T15" fmla="*/ 13 h 514"/>
                <a:gd name="T16" fmla="*/ 14 w 611"/>
                <a:gd name="T17" fmla="*/ 13 h 514"/>
                <a:gd name="T18" fmla="*/ 14 w 611"/>
                <a:gd name="T19" fmla="*/ 50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1" h="514">
                  <a:moveTo>
                    <a:pt x="611" y="514"/>
                  </a:moveTo>
                  <a:lnTo>
                    <a:pt x="0" y="514"/>
                  </a:lnTo>
                  <a:lnTo>
                    <a:pt x="0" y="0"/>
                  </a:lnTo>
                  <a:lnTo>
                    <a:pt x="611" y="0"/>
                  </a:lnTo>
                  <a:lnTo>
                    <a:pt x="611" y="514"/>
                  </a:lnTo>
                  <a:close/>
                  <a:moveTo>
                    <a:pt x="14" y="500"/>
                  </a:moveTo>
                  <a:lnTo>
                    <a:pt x="597" y="500"/>
                  </a:lnTo>
                  <a:lnTo>
                    <a:pt x="597" y="13"/>
                  </a:lnTo>
                  <a:lnTo>
                    <a:pt x="14" y="13"/>
                  </a:lnTo>
                  <a:lnTo>
                    <a:pt x="14" y="50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580" name="Rectangle 146"/>
            <p:cNvSpPr>
              <a:spLocks noChangeArrowheads="1"/>
            </p:cNvSpPr>
            <p:nvPr/>
          </p:nvSpPr>
          <p:spPr bwMode="auto">
            <a:xfrm>
              <a:off x="6748463" y="2765108"/>
              <a:ext cx="969962" cy="22225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581" name="Oval 147"/>
            <p:cNvSpPr>
              <a:spLocks noChangeArrowheads="1"/>
            </p:cNvSpPr>
            <p:nvPr/>
          </p:nvSpPr>
          <p:spPr bwMode="auto">
            <a:xfrm>
              <a:off x="6837363" y="2682558"/>
              <a:ext cx="42862" cy="44450"/>
            </a:xfrm>
            <a:prstGeom prst="ellipse">
              <a:avLst/>
            </a:prstGeom>
            <a:solidFill>
              <a:srgbClr val="45C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582" name="Oval 148"/>
            <p:cNvSpPr>
              <a:spLocks noChangeArrowheads="1"/>
            </p:cNvSpPr>
            <p:nvPr/>
          </p:nvSpPr>
          <p:spPr bwMode="auto">
            <a:xfrm>
              <a:off x="6908800" y="2682558"/>
              <a:ext cx="44450" cy="44450"/>
            </a:xfrm>
            <a:prstGeom prst="ellipse">
              <a:avLst/>
            </a:prstGeom>
            <a:solidFill>
              <a:srgbClr val="45C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583" name="Oval 149"/>
            <p:cNvSpPr>
              <a:spLocks noChangeArrowheads="1"/>
            </p:cNvSpPr>
            <p:nvPr/>
          </p:nvSpPr>
          <p:spPr bwMode="auto">
            <a:xfrm>
              <a:off x="6980238" y="2682558"/>
              <a:ext cx="49212" cy="44450"/>
            </a:xfrm>
            <a:prstGeom prst="ellipse">
              <a:avLst/>
            </a:prstGeom>
            <a:solidFill>
              <a:srgbClr val="45C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584" name="Freeform 150"/>
            <p:cNvSpPr/>
            <p:nvPr/>
          </p:nvSpPr>
          <p:spPr bwMode="auto">
            <a:xfrm>
              <a:off x="6858000" y="2854008"/>
              <a:ext cx="138112" cy="26988"/>
            </a:xfrm>
            <a:custGeom>
              <a:avLst/>
              <a:gdLst>
                <a:gd name="T0" fmla="*/ 22 w 25"/>
                <a:gd name="T1" fmla="*/ 5 h 5"/>
                <a:gd name="T2" fmla="*/ 3 w 25"/>
                <a:gd name="T3" fmla="*/ 5 h 5"/>
                <a:gd name="T4" fmla="*/ 0 w 25"/>
                <a:gd name="T5" fmla="*/ 2 h 5"/>
                <a:gd name="T6" fmla="*/ 3 w 25"/>
                <a:gd name="T7" fmla="*/ 0 h 5"/>
                <a:gd name="T8" fmla="*/ 22 w 25"/>
                <a:gd name="T9" fmla="*/ 0 h 5"/>
                <a:gd name="T10" fmla="*/ 25 w 25"/>
                <a:gd name="T11" fmla="*/ 2 h 5"/>
                <a:gd name="T12" fmla="*/ 22 w 25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5">
                  <a:moveTo>
                    <a:pt x="22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4" y="0"/>
                    <a:pt x="25" y="1"/>
                    <a:pt x="25" y="2"/>
                  </a:cubicBezTo>
                  <a:cubicBezTo>
                    <a:pt x="25" y="4"/>
                    <a:pt x="24" y="5"/>
                    <a:pt x="22" y="5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585" name="Freeform 151"/>
            <p:cNvSpPr/>
            <p:nvPr/>
          </p:nvSpPr>
          <p:spPr bwMode="auto">
            <a:xfrm>
              <a:off x="6864350" y="3134995"/>
              <a:ext cx="176212" cy="22225"/>
            </a:xfrm>
            <a:custGeom>
              <a:avLst/>
              <a:gdLst>
                <a:gd name="T0" fmla="*/ 30 w 32"/>
                <a:gd name="T1" fmla="*/ 4 h 4"/>
                <a:gd name="T2" fmla="*/ 3 w 32"/>
                <a:gd name="T3" fmla="*/ 4 h 4"/>
                <a:gd name="T4" fmla="*/ 0 w 32"/>
                <a:gd name="T5" fmla="*/ 2 h 4"/>
                <a:gd name="T6" fmla="*/ 3 w 32"/>
                <a:gd name="T7" fmla="*/ 0 h 4"/>
                <a:gd name="T8" fmla="*/ 30 w 32"/>
                <a:gd name="T9" fmla="*/ 0 h 4"/>
                <a:gd name="T10" fmla="*/ 32 w 32"/>
                <a:gd name="T11" fmla="*/ 2 h 4"/>
                <a:gd name="T12" fmla="*/ 30 w 32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4">
                  <a:moveTo>
                    <a:pt x="30" y="4"/>
                  </a:moveTo>
                  <a:cubicBezTo>
                    <a:pt x="3" y="4"/>
                    <a:pt x="3" y="4"/>
                    <a:pt x="3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1"/>
                    <a:pt x="32" y="2"/>
                  </a:cubicBezTo>
                  <a:cubicBezTo>
                    <a:pt x="32" y="3"/>
                    <a:pt x="31" y="4"/>
                    <a:pt x="30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586" name="Freeform 152"/>
            <p:cNvSpPr/>
            <p:nvPr/>
          </p:nvSpPr>
          <p:spPr bwMode="auto">
            <a:xfrm>
              <a:off x="6902450" y="2919095"/>
              <a:ext cx="204787" cy="22225"/>
            </a:xfrm>
            <a:custGeom>
              <a:avLst/>
              <a:gdLst>
                <a:gd name="T0" fmla="*/ 35 w 37"/>
                <a:gd name="T1" fmla="*/ 4 h 4"/>
                <a:gd name="T2" fmla="*/ 2 w 37"/>
                <a:gd name="T3" fmla="*/ 4 h 4"/>
                <a:gd name="T4" fmla="*/ 0 w 37"/>
                <a:gd name="T5" fmla="*/ 2 h 4"/>
                <a:gd name="T6" fmla="*/ 2 w 37"/>
                <a:gd name="T7" fmla="*/ 0 h 4"/>
                <a:gd name="T8" fmla="*/ 35 w 37"/>
                <a:gd name="T9" fmla="*/ 0 h 4"/>
                <a:gd name="T10" fmla="*/ 37 w 37"/>
                <a:gd name="T11" fmla="*/ 2 h 4"/>
                <a:gd name="T12" fmla="*/ 35 w 37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4">
                  <a:moveTo>
                    <a:pt x="35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6" y="0"/>
                    <a:pt x="37" y="1"/>
                    <a:pt x="37" y="2"/>
                  </a:cubicBezTo>
                  <a:cubicBezTo>
                    <a:pt x="37" y="3"/>
                    <a:pt x="36" y="4"/>
                    <a:pt x="35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587" name="Freeform 153"/>
            <p:cNvSpPr/>
            <p:nvPr/>
          </p:nvSpPr>
          <p:spPr bwMode="auto">
            <a:xfrm>
              <a:off x="6908800" y="3201670"/>
              <a:ext cx="142875" cy="22225"/>
            </a:xfrm>
            <a:custGeom>
              <a:avLst/>
              <a:gdLst>
                <a:gd name="T0" fmla="*/ 24 w 26"/>
                <a:gd name="T1" fmla="*/ 4 h 4"/>
                <a:gd name="T2" fmla="*/ 2 w 26"/>
                <a:gd name="T3" fmla="*/ 4 h 4"/>
                <a:gd name="T4" fmla="*/ 0 w 26"/>
                <a:gd name="T5" fmla="*/ 2 h 4"/>
                <a:gd name="T6" fmla="*/ 2 w 26"/>
                <a:gd name="T7" fmla="*/ 0 h 4"/>
                <a:gd name="T8" fmla="*/ 24 w 26"/>
                <a:gd name="T9" fmla="*/ 0 h 4"/>
                <a:gd name="T10" fmla="*/ 26 w 26"/>
                <a:gd name="T11" fmla="*/ 2 h 4"/>
                <a:gd name="T12" fmla="*/ 24 w 2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4">
                  <a:moveTo>
                    <a:pt x="2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5" y="4"/>
                    <a:pt x="24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588" name="Freeform 154"/>
            <p:cNvSpPr/>
            <p:nvPr/>
          </p:nvSpPr>
          <p:spPr bwMode="auto">
            <a:xfrm>
              <a:off x="6953250" y="3255645"/>
              <a:ext cx="192087" cy="22225"/>
            </a:xfrm>
            <a:custGeom>
              <a:avLst/>
              <a:gdLst>
                <a:gd name="T0" fmla="*/ 33 w 35"/>
                <a:gd name="T1" fmla="*/ 4 h 4"/>
                <a:gd name="T2" fmla="*/ 2 w 35"/>
                <a:gd name="T3" fmla="*/ 4 h 4"/>
                <a:gd name="T4" fmla="*/ 0 w 35"/>
                <a:gd name="T5" fmla="*/ 2 h 4"/>
                <a:gd name="T6" fmla="*/ 2 w 35"/>
                <a:gd name="T7" fmla="*/ 0 h 4"/>
                <a:gd name="T8" fmla="*/ 33 w 35"/>
                <a:gd name="T9" fmla="*/ 0 h 4"/>
                <a:gd name="T10" fmla="*/ 35 w 35"/>
                <a:gd name="T11" fmla="*/ 2 h 4"/>
                <a:gd name="T12" fmla="*/ 33 w 3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4">
                  <a:moveTo>
                    <a:pt x="33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4" y="0"/>
                    <a:pt x="35" y="1"/>
                    <a:pt x="35" y="2"/>
                  </a:cubicBezTo>
                  <a:cubicBezTo>
                    <a:pt x="35" y="3"/>
                    <a:pt x="34" y="4"/>
                    <a:pt x="33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589" name="Freeform 155"/>
            <p:cNvSpPr/>
            <p:nvPr/>
          </p:nvSpPr>
          <p:spPr bwMode="auto">
            <a:xfrm>
              <a:off x="6931025" y="3311208"/>
              <a:ext cx="131762" cy="22225"/>
            </a:xfrm>
            <a:custGeom>
              <a:avLst/>
              <a:gdLst>
                <a:gd name="T0" fmla="*/ 21 w 24"/>
                <a:gd name="T1" fmla="*/ 4 h 4"/>
                <a:gd name="T2" fmla="*/ 2 w 24"/>
                <a:gd name="T3" fmla="*/ 4 h 4"/>
                <a:gd name="T4" fmla="*/ 0 w 24"/>
                <a:gd name="T5" fmla="*/ 2 h 4"/>
                <a:gd name="T6" fmla="*/ 2 w 24"/>
                <a:gd name="T7" fmla="*/ 0 h 4"/>
                <a:gd name="T8" fmla="*/ 21 w 24"/>
                <a:gd name="T9" fmla="*/ 0 h 4"/>
                <a:gd name="T10" fmla="*/ 24 w 24"/>
                <a:gd name="T11" fmla="*/ 2 h 4"/>
                <a:gd name="T12" fmla="*/ 21 w 2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4" y="1"/>
                    <a:pt x="24" y="2"/>
                  </a:cubicBezTo>
                  <a:cubicBezTo>
                    <a:pt x="24" y="3"/>
                    <a:pt x="23" y="4"/>
                    <a:pt x="21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590" name="Freeform 156"/>
            <p:cNvSpPr/>
            <p:nvPr/>
          </p:nvSpPr>
          <p:spPr bwMode="auto">
            <a:xfrm>
              <a:off x="7085013" y="3311208"/>
              <a:ext cx="165100" cy="22225"/>
            </a:xfrm>
            <a:custGeom>
              <a:avLst/>
              <a:gdLst>
                <a:gd name="T0" fmla="*/ 28 w 30"/>
                <a:gd name="T1" fmla="*/ 4 h 4"/>
                <a:gd name="T2" fmla="*/ 2 w 30"/>
                <a:gd name="T3" fmla="*/ 4 h 4"/>
                <a:gd name="T4" fmla="*/ 0 w 30"/>
                <a:gd name="T5" fmla="*/ 2 h 4"/>
                <a:gd name="T6" fmla="*/ 2 w 30"/>
                <a:gd name="T7" fmla="*/ 0 h 4"/>
                <a:gd name="T8" fmla="*/ 28 w 30"/>
                <a:gd name="T9" fmla="*/ 0 h 4"/>
                <a:gd name="T10" fmla="*/ 30 w 30"/>
                <a:gd name="T11" fmla="*/ 2 h 4"/>
                <a:gd name="T12" fmla="*/ 28 w 30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4">
                  <a:moveTo>
                    <a:pt x="28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2"/>
                  </a:cubicBezTo>
                  <a:cubicBezTo>
                    <a:pt x="30" y="3"/>
                    <a:pt x="29" y="4"/>
                    <a:pt x="28" y="4"/>
                  </a:cubicBezTo>
                  <a:close/>
                </a:path>
              </a:pathLst>
            </a:custGeom>
            <a:solidFill>
              <a:srgbClr val="0057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591" name="Freeform 157"/>
            <p:cNvSpPr/>
            <p:nvPr/>
          </p:nvSpPr>
          <p:spPr bwMode="auto">
            <a:xfrm>
              <a:off x="7283450" y="3311208"/>
              <a:ext cx="287337" cy="22225"/>
            </a:xfrm>
            <a:custGeom>
              <a:avLst/>
              <a:gdLst>
                <a:gd name="T0" fmla="*/ 50 w 52"/>
                <a:gd name="T1" fmla="*/ 4 h 4"/>
                <a:gd name="T2" fmla="*/ 2 w 52"/>
                <a:gd name="T3" fmla="*/ 4 h 4"/>
                <a:gd name="T4" fmla="*/ 0 w 52"/>
                <a:gd name="T5" fmla="*/ 2 h 4"/>
                <a:gd name="T6" fmla="*/ 2 w 52"/>
                <a:gd name="T7" fmla="*/ 0 h 4"/>
                <a:gd name="T8" fmla="*/ 50 w 52"/>
                <a:gd name="T9" fmla="*/ 0 h 4"/>
                <a:gd name="T10" fmla="*/ 52 w 52"/>
                <a:gd name="T11" fmla="*/ 2 h 4"/>
                <a:gd name="T12" fmla="*/ 50 w 52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4">
                  <a:moveTo>
                    <a:pt x="50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1" y="0"/>
                    <a:pt x="52" y="1"/>
                    <a:pt x="52" y="2"/>
                  </a:cubicBezTo>
                  <a:cubicBezTo>
                    <a:pt x="52" y="3"/>
                    <a:pt x="51" y="4"/>
                    <a:pt x="50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592" name="Freeform 158"/>
            <p:cNvSpPr/>
            <p:nvPr/>
          </p:nvSpPr>
          <p:spPr bwMode="auto">
            <a:xfrm>
              <a:off x="7162800" y="3255645"/>
              <a:ext cx="285750" cy="22225"/>
            </a:xfrm>
            <a:custGeom>
              <a:avLst/>
              <a:gdLst>
                <a:gd name="T0" fmla="*/ 49 w 52"/>
                <a:gd name="T1" fmla="*/ 4 h 4"/>
                <a:gd name="T2" fmla="*/ 2 w 52"/>
                <a:gd name="T3" fmla="*/ 4 h 4"/>
                <a:gd name="T4" fmla="*/ 0 w 52"/>
                <a:gd name="T5" fmla="*/ 2 h 4"/>
                <a:gd name="T6" fmla="*/ 2 w 52"/>
                <a:gd name="T7" fmla="*/ 0 h 4"/>
                <a:gd name="T8" fmla="*/ 49 w 52"/>
                <a:gd name="T9" fmla="*/ 0 h 4"/>
                <a:gd name="T10" fmla="*/ 52 w 52"/>
                <a:gd name="T11" fmla="*/ 2 h 4"/>
                <a:gd name="T12" fmla="*/ 49 w 52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4">
                  <a:moveTo>
                    <a:pt x="49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1" y="0"/>
                    <a:pt x="52" y="1"/>
                    <a:pt x="52" y="2"/>
                  </a:cubicBezTo>
                  <a:cubicBezTo>
                    <a:pt x="52" y="3"/>
                    <a:pt x="51" y="4"/>
                    <a:pt x="49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593" name="Freeform 159"/>
            <p:cNvSpPr/>
            <p:nvPr/>
          </p:nvSpPr>
          <p:spPr bwMode="auto">
            <a:xfrm>
              <a:off x="7234238" y="3201670"/>
              <a:ext cx="76200" cy="22225"/>
            </a:xfrm>
            <a:custGeom>
              <a:avLst/>
              <a:gdLst>
                <a:gd name="T0" fmla="*/ 11 w 14"/>
                <a:gd name="T1" fmla="*/ 4 h 4"/>
                <a:gd name="T2" fmla="*/ 2 w 14"/>
                <a:gd name="T3" fmla="*/ 4 h 4"/>
                <a:gd name="T4" fmla="*/ 0 w 14"/>
                <a:gd name="T5" fmla="*/ 2 h 4"/>
                <a:gd name="T6" fmla="*/ 2 w 14"/>
                <a:gd name="T7" fmla="*/ 0 h 4"/>
                <a:gd name="T8" fmla="*/ 11 w 14"/>
                <a:gd name="T9" fmla="*/ 0 h 4"/>
                <a:gd name="T10" fmla="*/ 14 w 14"/>
                <a:gd name="T11" fmla="*/ 2 h 4"/>
                <a:gd name="T12" fmla="*/ 11 w 1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4">
                  <a:moveTo>
                    <a:pt x="11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3" y="0"/>
                    <a:pt x="14" y="1"/>
                    <a:pt x="14" y="2"/>
                  </a:cubicBezTo>
                  <a:cubicBezTo>
                    <a:pt x="14" y="3"/>
                    <a:pt x="13" y="4"/>
                    <a:pt x="11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594" name="Freeform 160"/>
            <p:cNvSpPr/>
            <p:nvPr/>
          </p:nvSpPr>
          <p:spPr bwMode="auto">
            <a:xfrm>
              <a:off x="7327900" y="3201670"/>
              <a:ext cx="254000" cy="22225"/>
            </a:xfrm>
            <a:custGeom>
              <a:avLst/>
              <a:gdLst>
                <a:gd name="T0" fmla="*/ 43 w 46"/>
                <a:gd name="T1" fmla="*/ 4 h 4"/>
                <a:gd name="T2" fmla="*/ 2 w 46"/>
                <a:gd name="T3" fmla="*/ 4 h 4"/>
                <a:gd name="T4" fmla="*/ 0 w 46"/>
                <a:gd name="T5" fmla="*/ 2 h 4"/>
                <a:gd name="T6" fmla="*/ 2 w 46"/>
                <a:gd name="T7" fmla="*/ 0 h 4"/>
                <a:gd name="T8" fmla="*/ 43 w 46"/>
                <a:gd name="T9" fmla="*/ 0 h 4"/>
                <a:gd name="T10" fmla="*/ 46 w 46"/>
                <a:gd name="T11" fmla="*/ 2 h 4"/>
                <a:gd name="T12" fmla="*/ 43 w 4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4">
                  <a:moveTo>
                    <a:pt x="43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5" y="0"/>
                    <a:pt x="46" y="1"/>
                    <a:pt x="46" y="2"/>
                  </a:cubicBezTo>
                  <a:cubicBezTo>
                    <a:pt x="46" y="3"/>
                    <a:pt x="45" y="4"/>
                    <a:pt x="43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595" name="Freeform 161"/>
            <p:cNvSpPr/>
            <p:nvPr/>
          </p:nvSpPr>
          <p:spPr bwMode="auto">
            <a:xfrm>
              <a:off x="7067550" y="3201670"/>
              <a:ext cx="149225" cy="22225"/>
            </a:xfrm>
            <a:custGeom>
              <a:avLst/>
              <a:gdLst>
                <a:gd name="T0" fmla="*/ 25 w 27"/>
                <a:gd name="T1" fmla="*/ 4 h 4"/>
                <a:gd name="T2" fmla="*/ 2 w 27"/>
                <a:gd name="T3" fmla="*/ 4 h 4"/>
                <a:gd name="T4" fmla="*/ 0 w 27"/>
                <a:gd name="T5" fmla="*/ 2 h 4"/>
                <a:gd name="T6" fmla="*/ 2 w 27"/>
                <a:gd name="T7" fmla="*/ 0 h 4"/>
                <a:gd name="T8" fmla="*/ 25 w 27"/>
                <a:gd name="T9" fmla="*/ 0 h 4"/>
                <a:gd name="T10" fmla="*/ 27 w 27"/>
                <a:gd name="T11" fmla="*/ 2 h 4"/>
                <a:gd name="T12" fmla="*/ 25 w 27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4">
                  <a:moveTo>
                    <a:pt x="25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6" y="0"/>
                    <a:pt x="27" y="1"/>
                    <a:pt x="27" y="2"/>
                  </a:cubicBezTo>
                  <a:cubicBezTo>
                    <a:pt x="27" y="3"/>
                    <a:pt x="26" y="4"/>
                    <a:pt x="25" y="4"/>
                  </a:cubicBezTo>
                  <a:close/>
                </a:path>
              </a:pathLst>
            </a:custGeom>
            <a:solidFill>
              <a:srgbClr val="0057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596" name="Freeform 162"/>
            <p:cNvSpPr/>
            <p:nvPr/>
          </p:nvSpPr>
          <p:spPr bwMode="auto">
            <a:xfrm>
              <a:off x="6958013" y="2974658"/>
              <a:ext cx="104775" cy="22225"/>
            </a:xfrm>
            <a:custGeom>
              <a:avLst/>
              <a:gdLst>
                <a:gd name="T0" fmla="*/ 16 w 19"/>
                <a:gd name="T1" fmla="*/ 4 h 4"/>
                <a:gd name="T2" fmla="*/ 2 w 19"/>
                <a:gd name="T3" fmla="*/ 4 h 4"/>
                <a:gd name="T4" fmla="*/ 0 w 19"/>
                <a:gd name="T5" fmla="*/ 2 h 4"/>
                <a:gd name="T6" fmla="*/ 2 w 19"/>
                <a:gd name="T7" fmla="*/ 0 h 4"/>
                <a:gd name="T8" fmla="*/ 16 w 19"/>
                <a:gd name="T9" fmla="*/ 0 h 4"/>
                <a:gd name="T10" fmla="*/ 19 w 19"/>
                <a:gd name="T11" fmla="*/ 2 h 4"/>
                <a:gd name="T12" fmla="*/ 16 w 19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4">
                  <a:moveTo>
                    <a:pt x="16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8" y="0"/>
                    <a:pt x="19" y="1"/>
                    <a:pt x="19" y="2"/>
                  </a:cubicBezTo>
                  <a:cubicBezTo>
                    <a:pt x="19" y="3"/>
                    <a:pt x="18" y="4"/>
                    <a:pt x="16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597" name="Freeform 163"/>
            <p:cNvSpPr/>
            <p:nvPr/>
          </p:nvSpPr>
          <p:spPr bwMode="auto">
            <a:xfrm>
              <a:off x="6902450" y="3030220"/>
              <a:ext cx="320675" cy="26988"/>
            </a:xfrm>
            <a:custGeom>
              <a:avLst/>
              <a:gdLst>
                <a:gd name="T0" fmla="*/ 55 w 58"/>
                <a:gd name="T1" fmla="*/ 5 h 5"/>
                <a:gd name="T2" fmla="*/ 2 w 58"/>
                <a:gd name="T3" fmla="*/ 5 h 5"/>
                <a:gd name="T4" fmla="*/ 0 w 58"/>
                <a:gd name="T5" fmla="*/ 3 h 5"/>
                <a:gd name="T6" fmla="*/ 2 w 58"/>
                <a:gd name="T7" fmla="*/ 0 h 5"/>
                <a:gd name="T8" fmla="*/ 55 w 58"/>
                <a:gd name="T9" fmla="*/ 0 h 5"/>
                <a:gd name="T10" fmla="*/ 58 w 58"/>
                <a:gd name="T11" fmla="*/ 3 h 5"/>
                <a:gd name="T12" fmla="*/ 55 w 58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5">
                  <a:moveTo>
                    <a:pt x="55" y="5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7" y="0"/>
                    <a:pt x="58" y="1"/>
                    <a:pt x="58" y="3"/>
                  </a:cubicBezTo>
                  <a:cubicBezTo>
                    <a:pt x="58" y="4"/>
                    <a:pt x="57" y="5"/>
                    <a:pt x="55" y="5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598" name="Freeform 164"/>
            <p:cNvSpPr/>
            <p:nvPr/>
          </p:nvSpPr>
          <p:spPr bwMode="auto">
            <a:xfrm>
              <a:off x="7250113" y="3030220"/>
              <a:ext cx="227012" cy="26988"/>
            </a:xfrm>
            <a:custGeom>
              <a:avLst/>
              <a:gdLst>
                <a:gd name="T0" fmla="*/ 39 w 41"/>
                <a:gd name="T1" fmla="*/ 5 h 5"/>
                <a:gd name="T2" fmla="*/ 2 w 41"/>
                <a:gd name="T3" fmla="*/ 5 h 5"/>
                <a:gd name="T4" fmla="*/ 0 w 41"/>
                <a:gd name="T5" fmla="*/ 3 h 5"/>
                <a:gd name="T6" fmla="*/ 2 w 41"/>
                <a:gd name="T7" fmla="*/ 0 h 5"/>
                <a:gd name="T8" fmla="*/ 39 w 41"/>
                <a:gd name="T9" fmla="*/ 0 h 5"/>
                <a:gd name="T10" fmla="*/ 41 w 41"/>
                <a:gd name="T11" fmla="*/ 3 h 5"/>
                <a:gd name="T12" fmla="*/ 39 w 41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5">
                  <a:moveTo>
                    <a:pt x="39" y="5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0" y="0"/>
                    <a:pt x="41" y="1"/>
                    <a:pt x="41" y="3"/>
                  </a:cubicBezTo>
                  <a:cubicBezTo>
                    <a:pt x="41" y="4"/>
                    <a:pt x="40" y="5"/>
                    <a:pt x="39" y="5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599" name="Freeform 165"/>
            <p:cNvSpPr/>
            <p:nvPr/>
          </p:nvSpPr>
          <p:spPr bwMode="auto">
            <a:xfrm>
              <a:off x="7354888" y="2974658"/>
              <a:ext cx="193675" cy="22225"/>
            </a:xfrm>
            <a:custGeom>
              <a:avLst/>
              <a:gdLst>
                <a:gd name="T0" fmla="*/ 32 w 35"/>
                <a:gd name="T1" fmla="*/ 4 h 4"/>
                <a:gd name="T2" fmla="*/ 3 w 35"/>
                <a:gd name="T3" fmla="*/ 4 h 4"/>
                <a:gd name="T4" fmla="*/ 0 w 35"/>
                <a:gd name="T5" fmla="*/ 2 h 4"/>
                <a:gd name="T6" fmla="*/ 3 w 35"/>
                <a:gd name="T7" fmla="*/ 0 h 4"/>
                <a:gd name="T8" fmla="*/ 32 w 35"/>
                <a:gd name="T9" fmla="*/ 0 h 4"/>
                <a:gd name="T10" fmla="*/ 35 w 35"/>
                <a:gd name="T11" fmla="*/ 2 h 4"/>
                <a:gd name="T12" fmla="*/ 32 w 3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4">
                  <a:moveTo>
                    <a:pt x="32" y="4"/>
                  </a:moveTo>
                  <a:cubicBezTo>
                    <a:pt x="3" y="4"/>
                    <a:pt x="3" y="4"/>
                    <a:pt x="3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4" y="0"/>
                    <a:pt x="35" y="1"/>
                    <a:pt x="35" y="2"/>
                  </a:cubicBezTo>
                  <a:cubicBezTo>
                    <a:pt x="35" y="3"/>
                    <a:pt x="34" y="4"/>
                    <a:pt x="32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600" name="Freeform 166"/>
            <p:cNvSpPr/>
            <p:nvPr/>
          </p:nvSpPr>
          <p:spPr bwMode="auto">
            <a:xfrm>
              <a:off x="7078663" y="2974658"/>
              <a:ext cx="254000" cy="22225"/>
            </a:xfrm>
            <a:custGeom>
              <a:avLst/>
              <a:gdLst>
                <a:gd name="T0" fmla="*/ 44 w 46"/>
                <a:gd name="T1" fmla="*/ 4 h 4"/>
                <a:gd name="T2" fmla="*/ 2 w 46"/>
                <a:gd name="T3" fmla="*/ 4 h 4"/>
                <a:gd name="T4" fmla="*/ 0 w 46"/>
                <a:gd name="T5" fmla="*/ 2 h 4"/>
                <a:gd name="T6" fmla="*/ 2 w 46"/>
                <a:gd name="T7" fmla="*/ 0 h 4"/>
                <a:gd name="T8" fmla="*/ 44 w 46"/>
                <a:gd name="T9" fmla="*/ 0 h 4"/>
                <a:gd name="T10" fmla="*/ 46 w 46"/>
                <a:gd name="T11" fmla="*/ 2 h 4"/>
                <a:gd name="T12" fmla="*/ 44 w 4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4">
                  <a:moveTo>
                    <a:pt x="4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0"/>
                    <a:pt x="46" y="1"/>
                    <a:pt x="46" y="2"/>
                  </a:cubicBezTo>
                  <a:cubicBezTo>
                    <a:pt x="46" y="3"/>
                    <a:pt x="45" y="4"/>
                    <a:pt x="44" y="4"/>
                  </a:cubicBezTo>
                  <a:close/>
                </a:path>
              </a:pathLst>
            </a:custGeom>
            <a:solidFill>
              <a:srgbClr val="0057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601" name="Freeform 167"/>
            <p:cNvSpPr/>
            <p:nvPr/>
          </p:nvSpPr>
          <p:spPr bwMode="auto">
            <a:xfrm>
              <a:off x="7239000" y="2919095"/>
              <a:ext cx="342900" cy="22225"/>
            </a:xfrm>
            <a:custGeom>
              <a:avLst/>
              <a:gdLst>
                <a:gd name="T0" fmla="*/ 60 w 62"/>
                <a:gd name="T1" fmla="*/ 4 h 4"/>
                <a:gd name="T2" fmla="*/ 2 w 62"/>
                <a:gd name="T3" fmla="*/ 4 h 4"/>
                <a:gd name="T4" fmla="*/ 0 w 62"/>
                <a:gd name="T5" fmla="*/ 2 h 4"/>
                <a:gd name="T6" fmla="*/ 2 w 62"/>
                <a:gd name="T7" fmla="*/ 0 h 4"/>
                <a:gd name="T8" fmla="*/ 60 w 62"/>
                <a:gd name="T9" fmla="*/ 0 h 4"/>
                <a:gd name="T10" fmla="*/ 62 w 62"/>
                <a:gd name="T11" fmla="*/ 2 h 4"/>
                <a:gd name="T12" fmla="*/ 60 w 62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4">
                  <a:moveTo>
                    <a:pt x="60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1" y="0"/>
                    <a:pt x="62" y="1"/>
                    <a:pt x="62" y="2"/>
                  </a:cubicBezTo>
                  <a:cubicBezTo>
                    <a:pt x="62" y="3"/>
                    <a:pt x="61" y="4"/>
                    <a:pt x="60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602" name="Freeform 168"/>
            <p:cNvSpPr/>
            <p:nvPr/>
          </p:nvSpPr>
          <p:spPr bwMode="auto">
            <a:xfrm>
              <a:off x="7129463" y="2919095"/>
              <a:ext cx="93662" cy="22225"/>
            </a:xfrm>
            <a:custGeom>
              <a:avLst/>
              <a:gdLst>
                <a:gd name="T0" fmla="*/ 14 w 17"/>
                <a:gd name="T1" fmla="*/ 4 h 4"/>
                <a:gd name="T2" fmla="*/ 2 w 17"/>
                <a:gd name="T3" fmla="*/ 4 h 4"/>
                <a:gd name="T4" fmla="*/ 0 w 17"/>
                <a:gd name="T5" fmla="*/ 2 h 4"/>
                <a:gd name="T6" fmla="*/ 2 w 17"/>
                <a:gd name="T7" fmla="*/ 0 h 4"/>
                <a:gd name="T8" fmla="*/ 14 w 17"/>
                <a:gd name="T9" fmla="*/ 0 h 4"/>
                <a:gd name="T10" fmla="*/ 17 w 17"/>
                <a:gd name="T11" fmla="*/ 2 h 4"/>
                <a:gd name="T12" fmla="*/ 14 w 17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4">
                  <a:moveTo>
                    <a:pt x="1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6" y="0"/>
                    <a:pt x="17" y="1"/>
                    <a:pt x="17" y="2"/>
                  </a:cubicBezTo>
                  <a:cubicBezTo>
                    <a:pt x="17" y="3"/>
                    <a:pt x="16" y="4"/>
                    <a:pt x="14" y="4"/>
                  </a:cubicBezTo>
                  <a:close/>
                </a:path>
              </a:pathLst>
            </a:custGeom>
            <a:solidFill>
              <a:srgbClr val="0057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</p:grpSp>
      <p:grpSp>
        <p:nvGrpSpPr>
          <p:cNvPr id="603" name="组合 602"/>
          <p:cNvGrpSpPr/>
          <p:nvPr/>
        </p:nvGrpSpPr>
        <p:grpSpPr>
          <a:xfrm>
            <a:off x="7594489" y="3207431"/>
            <a:ext cx="175457" cy="146777"/>
            <a:chOff x="3489325" y="3990658"/>
            <a:chExt cx="165100" cy="138113"/>
          </a:xfrm>
        </p:grpSpPr>
        <p:sp>
          <p:nvSpPr>
            <p:cNvPr id="604" name="Freeform 172"/>
            <p:cNvSpPr/>
            <p:nvPr/>
          </p:nvSpPr>
          <p:spPr bwMode="auto">
            <a:xfrm>
              <a:off x="3489325" y="3995420"/>
              <a:ext cx="60325" cy="133350"/>
            </a:xfrm>
            <a:custGeom>
              <a:avLst/>
              <a:gdLst>
                <a:gd name="T0" fmla="*/ 7 w 11"/>
                <a:gd name="T1" fmla="*/ 0 h 24"/>
                <a:gd name="T2" fmla="*/ 11 w 11"/>
                <a:gd name="T3" fmla="*/ 0 h 24"/>
                <a:gd name="T4" fmla="*/ 11 w 11"/>
                <a:gd name="T5" fmla="*/ 15 h 24"/>
                <a:gd name="T6" fmla="*/ 3 w 11"/>
                <a:gd name="T7" fmla="*/ 24 h 24"/>
                <a:gd name="T8" fmla="*/ 0 w 11"/>
                <a:gd name="T9" fmla="*/ 23 h 24"/>
                <a:gd name="T10" fmla="*/ 0 w 11"/>
                <a:gd name="T11" fmla="*/ 20 h 24"/>
                <a:gd name="T12" fmla="*/ 3 w 11"/>
                <a:gd name="T13" fmla="*/ 20 h 24"/>
                <a:gd name="T14" fmla="*/ 7 w 11"/>
                <a:gd name="T15" fmla="*/ 15 h 24"/>
                <a:gd name="T16" fmla="*/ 7 w 11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4">
                  <a:moveTo>
                    <a:pt x="7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22"/>
                    <a:pt x="8" y="24"/>
                    <a:pt x="3" y="24"/>
                  </a:cubicBezTo>
                  <a:cubicBezTo>
                    <a:pt x="2" y="24"/>
                    <a:pt x="1" y="24"/>
                    <a:pt x="0" y="2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5" y="20"/>
                    <a:pt x="7" y="19"/>
                    <a:pt x="7" y="15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605" name="Freeform 173"/>
            <p:cNvSpPr/>
            <p:nvPr/>
          </p:nvSpPr>
          <p:spPr bwMode="auto">
            <a:xfrm>
              <a:off x="3571875" y="3990658"/>
              <a:ext cx="82550" cy="138113"/>
            </a:xfrm>
            <a:custGeom>
              <a:avLst/>
              <a:gdLst>
                <a:gd name="T0" fmla="*/ 1 w 15"/>
                <a:gd name="T1" fmla="*/ 20 h 25"/>
                <a:gd name="T2" fmla="*/ 7 w 15"/>
                <a:gd name="T3" fmla="*/ 21 h 25"/>
                <a:gd name="T4" fmla="*/ 11 w 15"/>
                <a:gd name="T5" fmla="*/ 18 h 25"/>
                <a:gd name="T6" fmla="*/ 7 w 15"/>
                <a:gd name="T7" fmla="*/ 14 h 25"/>
                <a:gd name="T8" fmla="*/ 0 w 15"/>
                <a:gd name="T9" fmla="*/ 7 h 25"/>
                <a:gd name="T10" fmla="*/ 9 w 15"/>
                <a:gd name="T11" fmla="*/ 0 h 25"/>
                <a:gd name="T12" fmla="*/ 14 w 15"/>
                <a:gd name="T13" fmla="*/ 2 h 25"/>
                <a:gd name="T14" fmla="*/ 13 w 15"/>
                <a:gd name="T15" fmla="*/ 5 h 25"/>
                <a:gd name="T16" fmla="*/ 9 w 15"/>
                <a:gd name="T17" fmla="*/ 4 h 25"/>
                <a:gd name="T18" fmla="*/ 5 w 15"/>
                <a:gd name="T19" fmla="*/ 7 h 25"/>
                <a:gd name="T20" fmla="*/ 9 w 15"/>
                <a:gd name="T21" fmla="*/ 11 h 25"/>
                <a:gd name="T22" fmla="*/ 15 w 15"/>
                <a:gd name="T23" fmla="*/ 18 h 25"/>
                <a:gd name="T24" fmla="*/ 6 w 15"/>
                <a:gd name="T25" fmla="*/ 25 h 25"/>
                <a:gd name="T26" fmla="*/ 0 w 15"/>
                <a:gd name="T27" fmla="*/ 23 h 25"/>
                <a:gd name="T28" fmla="*/ 1 w 15"/>
                <a:gd name="T29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25">
                  <a:moveTo>
                    <a:pt x="1" y="20"/>
                  </a:moveTo>
                  <a:cubicBezTo>
                    <a:pt x="2" y="21"/>
                    <a:pt x="4" y="21"/>
                    <a:pt x="7" y="21"/>
                  </a:cubicBezTo>
                  <a:cubicBezTo>
                    <a:pt x="9" y="21"/>
                    <a:pt x="11" y="20"/>
                    <a:pt x="11" y="18"/>
                  </a:cubicBezTo>
                  <a:cubicBezTo>
                    <a:pt x="11" y="16"/>
                    <a:pt x="10" y="15"/>
                    <a:pt x="7" y="14"/>
                  </a:cubicBezTo>
                  <a:cubicBezTo>
                    <a:pt x="3" y="13"/>
                    <a:pt x="0" y="11"/>
                    <a:pt x="0" y="7"/>
                  </a:cubicBezTo>
                  <a:cubicBezTo>
                    <a:pt x="0" y="3"/>
                    <a:pt x="3" y="0"/>
                    <a:pt x="9" y="0"/>
                  </a:cubicBezTo>
                  <a:cubicBezTo>
                    <a:pt x="11" y="0"/>
                    <a:pt x="13" y="1"/>
                    <a:pt x="14" y="2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6" y="4"/>
                    <a:pt x="5" y="5"/>
                    <a:pt x="5" y="7"/>
                  </a:cubicBezTo>
                  <a:cubicBezTo>
                    <a:pt x="5" y="9"/>
                    <a:pt x="6" y="10"/>
                    <a:pt x="9" y="11"/>
                  </a:cubicBezTo>
                  <a:cubicBezTo>
                    <a:pt x="13" y="12"/>
                    <a:pt x="15" y="14"/>
                    <a:pt x="15" y="18"/>
                  </a:cubicBezTo>
                  <a:cubicBezTo>
                    <a:pt x="15" y="22"/>
                    <a:pt x="12" y="25"/>
                    <a:pt x="6" y="25"/>
                  </a:cubicBezTo>
                  <a:cubicBezTo>
                    <a:pt x="4" y="25"/>
                    <a:pt x="1" y="24"/>
                    <a:pt x="0" y="23"/>
                  </a:cubicBezTo>
                  <a:lnTo>
                    <a:pt x="1" y="2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</p:grpSp>
      <p:grpSp>
        <p:nvGrpSpPr>
          <p:cNvPr id="606" name="组合 605"/>
          <p:cNvGrpSpPr/>
          <p:nvPr/>
        </p:nvGrpSpPr>
        <p:grpSpPr>
          <a:xfrm>
            <a:off x="9041052" y="2698118"/>
            <a:ext cx="1359795" cy="433583"/>
            <a:chOff x="5237163" y="2892108"/>
            <a:chExt cx="1279525" cy="407988"/>
          </a:xfrm>
        </p:grpSpPr>
        <p:sp>
          <p:nvSpPr>
            <p:cNvPr id="607" name="Freeform 188"/>
            <p:cNvSpPr/>
            <p:nvPr/>
          </p:nvSpPr>
          <p:spPr bwMode="auto">
            <a:xfrm>
              <a:off x="5248275" y="2903220"/>
              <a:ext cx="1257300" cy="385763"/>
            </a:xfrm>
            <a:custGeom>
              <a:avLst/>
              <a:gdLst>
                <a:gd name="T0" fmla="*/ 228 w 228"/>
                <a:gd name="T1" fmla="*/ 58 h 70"/>
                <a:gd name="T2" fmla="*/ 217 w 228"/>
                <a:gd name="T3" fmla="*/ 70 h 70"/>
                <a:gd name="T4" fmla="*/ 12 w 228"/>
                <a:gd name="T5" fmla="*/ 70 h 70"/>
                <a:gd name="T6" fmla="*/ 0 w 228"/>
                <a:gd name="T7" fmla="*/ 58 h 70"/>
                <a:gd name="T8" fmla="*/ 0 w 228"/>
                <a:gd name="T9" fmla="*/ 12 h 70"/>
                <a:gd name="T10" fmla="*/ 12 w 228"/>
                <a:gd name="T11" fmla="*/ 0 h 70"/>
                <a:gd name="T12" fmla="*/ 217 w 228"/>
                <a:gd name="T13" fmla="*/ 0 h 70"/>
                <a:gd name="T14" fmla="*/ 228 w 228"/>
                <a:gd name="T15" fmla="*/ 12 h 70"/>
                <a:gd name="T16" fmla="*/ 228 w 228"/>
                <a:gd name="T17" fmla="*/ 5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70">
                  <a:moveTo>
                    <a:pt x="228" y="58"/>
                  </a:moveTo>
                  <a:cubicBezTo>
                    <a:pt x="228" y="65"/>
                    <a:pt x="223" y="70"/>
                    <a:pt x="217" y="70"/>
                  </a:cubicBezTo>
                  <a:cubicBezTo>
                    <a:pt x="12" y="70"/>
                    <a:pt x="12" y="70"/>
                    <a:pt x="12" y="70"/>
                  </a:cubicBezTo>
                  <a:cubicBezTo>
                    <a:pt x="5" y="70"/>
                    <a:pt x="0" y="65"/>
                    <a:pt x="0" y="5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3" y="0"/>
                    <a:pt x="228" y="5"/>
                    <a:pt x="228" y="12"/>
                  </a:cubicBezTo>
                  <a:lnTo>
                    <a:pt x="228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608" name="Freeform 189"/>
            <p:cNvSpPr>
              <a:spLocks noEditPoints="1"/>
            </p:cNvSpPr>
            <p:nvPr/>
          </p:nvSpPr>
          <p:spPr bwMode="auto">
            <a:xfrm>
              <a:off x="5237163" y="2892108"/>
              <a:ext cx="1279525" cy="407988"/>
            </a:xfrm>
            <a:custGeom>
              <a:avLst/>
              <a:gdLst>
                <a:gd name="T0" fmla="*/ 219 w 232"/>
                <a:gd name="T1" fmla="*/ 74 h 74"/>
                <a:gd name="T2" fmla="*/ 14 w 232"/>
                <a:gd name="T3" fmla="*/ 74 h 74"/>
                <a:gd name="T4" fmla="*/ 0 w 232"/>
                <a:gd name="T5" fmla="*/ 60 h 74"/>
                <a:gd name="T6" fmla="*/ 0 w 232"/>
                <a:gd name="T7" fmla="*/ 14 h 74"/>
                <a:gd name="T8" fmla="*/ 14 w 232"/>
                <a:gd name="T9" fmla="*/ 0 h 74"/>
                <a:gd name="T10" fmla="*/ 219 w 232"/>
                <a:gd name="T11" fmla="*/ 0 h 74"/>
                <a:gd name="T12" fmla="*/ 232 w 232"/>
                <a:gd name="T13" fmla="*/ 14 h 74"/>
                <a:gd name="T14" fmla="*/ 232 w 232"/>
                <a:gd name="T15" fmla="*/ 60 h 74"/>
                <a:gd name="T16" fmla="*/ 219 w 232"/>
                <a:gd name="T17" fmla="*/ 74 h 74"/>
                <a:gd name="T18" fmla="*/ 14 w 232"/>
                <a:gd name="T19" fmla="*/ 4 h 74"/>
                <a:gd name="T20" fmla="*/ 4 w 232"/>
                <a:gd name="T21" fmla="*/ 14 h 74"/>
                <a:gd name="T22" fmla="*/ 4 w 232"/>
                <a:gd name="T23" fmla="*/ 60 h 74"/>
                <a:gd name="T24" fmla="*/ 14 w 232"/>
                <a:gd name="T25" fmla="*/ 70 h 74"/>
                <a:gd name="T26" fmla="*/ 219 w 232"/>
                <a:gd name="T27" fmla="*/ 70 h 74"/>
                <a:gd name="T28" fmla="*/ 229 w 232"/>
                <a:gd name="T29" fmla="*/ 60 h 74"/>
                <a:gd name="T30" fmla="*/ 229 w 232"/>
                <a:gd name="T31" fmla="*/ 14 h 74"/>
                <a:gd name="T32" fmla="*/ 219 w 232"/>
                <a:gd name="T33" fmla="*/ 4 h 74"/>
                <a:gd name="T34" fmla="*/ 14 w 232"/>
                <a:gd name="T35" fmla="*/ 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2" h="74">
                  <a:moveTo>
                    <a:pt x="219" y="74"/>
                  </a:moveTo>
                  <a:cubicBezTo>
                    <a:pt x="14" y="74"/>
                    <a:pt x="14" y="74"/>
                    <a:pt x="14" y="74"/>
                  </a:cubicBezTo>
                  <a:cubicBezTo>
                    <a:pt x="6" y="74"/>
                    <a:pt x="0" y="68"/>
                    <a:pt x="0" y="6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26" y="0"/>
                    <a:pt x="232" y="6"/>
                    <a:pt x="232" y="14"/>
                  </a:cubicBezTo>
                  <a:cubicBezTo>
                    <a:pt x="232" y="60"/>
                    <a:pt x="232" y="60"/>
                    <a:pt x="232" y="60"/>
                  </a:cubicBezTo>
                  <a:cubicBezTo>
                    <a:pt x="232" y="68"/>
                    <a:pt x="226" y="74"/>
                    <a:pt x="219" y="74"/>
                  </a:cubicBezTo>
                  <a:close/>
                  <a:moveTo>
                    <a:pt x="14" y="4"/>
                  </a:moveTo>
                  <a:cubicBezTo>
                    <a:pt x="8" y="4"/>
                    <a:pt x="4" y="8"/>
                    <a:pt x="4" y="14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4" y="66"/>
                    <a:pt x="8" y="70"/>
                    <a:pt x="14" y="70"/>
                  </a:cubicBezTo>
                  <a:cubicBezTo>
                    <a:pt x="219" y="70"/>
                    <a:pt x="219" y="70"/>
                    <a:pt x="219" y="70"/>
                  </a:cubicBezTo>
                  <a:cubicBezTo>
                    <a:pt x="224" y="70"/>
                    <a:pt x="229" y="66"/>
                    <a:pt x="229" y="60"/>
                  </a:cubicBezTo>
                  <a:cubicBezTo>
                    <a:pt x="229" y="14"/>
                    <a:pt x="229" y="14"/>
                    <a:pt x="229" y="14"/>
                  </a:cubicBezTo>
                  <a:cubicBezTo>
                    <a:pt x="229" y="8"/>
                    <a:pt x="224" y="4"/>
                    <a:pt x="219" y="4"/>
                  </a:cubicBezTo>
                  <a:lnTo>
                    <a:pt x="14" y="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609" name="Freeform 190"/>
            <p:cNvSpPr/>
            <p:nvPr/>
          </p:nvSpPr>
          <p:spPr bwMode="auto">
            <a:xfrm>
              <a:off x="5667375" y="2947670"/>
              <a:ext cx="369887" cy="15875"/>
            </a:xfrm>
            <a:custGeom>
              <a:avLst/>
              <a:gdLst>
                <a:gd name="T0" fmla="*/ 66 w 67"/>
                <a:gd name="T1" fmla="*/ 3 h 3"/>
                <a:gd name="T2" fmla="*/ 1 w 67"/>
                <a:gd name="T3" fmla="*/ 3 h 3"/>
                <a:gd name="T4" fmla="*/ 0 w 67"/>
                <a:gd name="T5" fmla="*/ 2 h 3"/>
                <a:gd name="T6" fmla="*/ 1 w 67"/>
                <a:gd name="T7" fmla="*/ 0 h 3"/>
                <a:gd name="T8" fmla="*/ 66 w 67"/>
                <a:gd name="T9" fmla="*/ 0 h 3"/>
                <a:gd name="T10" fmla="*/ 67 w 67"/>
                <a:gd name="T11" fmla="*/ 2 h 3"/>
                <a:gd name="T12" fmla="*/ 66 w 67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3">
                  <a:moveTo>
                    <a:pt x="66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7" y="0"/>
                    <a:pt x="67" y="1"/>
                    <a:pt x="67" y="2"/>
                  </a:cubicBezTo>
                  <a:cubicBezTo>
                    <a:pt x="67" y="3"/>
                    <a:pt x="67" y="3"/>
                    <a:pt x="66" y="3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610" name="Freeform 191"/>
            <p:cNvSpPr/>
            <p:nvPr/>
          </p:nvSpPr>
          <p:spPr bwMode="auto">
            <a:xfrm>
              <a:off x="5292725" y="2947670"/>
              <a:ext cx="307975" cy="209550"/>
            </a:xfrm>
            <a:custGeom>
              <a:avLst/>
              <a:gdLst>
                <a:gd name="T0" fmla="*/ 2 w 56"/>
                <a:gd name="T1" fmla="*/ 38 h 38"/>
                <a:gd name="T2" fmla="*/ 0 w 56"/>
                <a:gd name="T3" fmla="*/ 37 h 38"/>
                <a:gd name="T4" fmla="*/ 0 w 56"/>
                <a:gd name="T5" fmla="*/ 13 h 38"/>
                <a:gd name="T6" fmla="*/ 14 w 56"/>
                <a:gd name="T7" fmla="*/ 0 h 38"/>
                <a:gd name="T8" fmla="*/ 55 w 56"/>
                <a:gd name="T9" fmla="*/ 0 h 38"/>
                <a:gd name="T10" fmla="*/ 56 w 56"/>
                <a:gd name="T11" fmla="*/ 2 h 38"/>
                <a:gd name="T12" fmla="*/ 55 w 56"/>
                <a:gd name="T13" fmla="*/ 3 h 38"/>
                <a:gd name="T14" fmla="*/ 14 w 56"/>
                <a:gd name="T15" fmla="*/ 3 h 38"/>
                <a:gd name="T16" fmla="*/ 4 w 56"/>
                <a:gd name="T17" fmla="*/ 13 h 38"/>
                <a:gd name="T18" fmla="*/ 4 w 56"/>
                <a:gd name="T19" fmla="*/ 37 h 38"/>
                <a:gd name="T20" fmla="*/ 2 w 56"/>
                <a:gd name="T2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38">
                  <a:moveTo>
                    <a:pt x="2" y="38"/>
                  </a:moveTo>
                  <a:cubicBezTo>
                    <a:pt x="1" y="38"/>
                    <a:pt x="0" y="38"/>
                    <a:pt x="0" y="3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6" y="0"/>
                    <a:pt x="56" y="1"/>
                    <a:pt x="56" y="2"/>
                  </a:cubicBezTo>
                  <a:cubicBezTo>
                    <a:pt x="56" y="3"/>
                    <a:pt x="56" y="3"/>
                    <a:pt x="55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8" y="3"/>
                    <a:pt x="4" y="8"/>
                    <a:pt x="4" y="13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8"/>
                    <a:pt x="3" y="38"/>
                    <a:pt x="2" y="38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611" name="Freeform 192"/>
            <p:cNvSpPr/>
            <p:nvPr/>
          </p:nvSpPr>
          <p:spPr bwMode="auto">
            <a:xfrm>
              <a:off x="5711825" y="3057208"/>
              <a:ext cx="109537" cy="122238"/>
            </a:xfrm>
            <a:custGeom>
              <a:avLst/>
              <a:gdLst>
                <a:gd name="T0" fmla="*/ 0 w 69"/>
                <a:gd name="T1" fmla="*/ 32 h 77"/>
                <a:gd name="T2" fmla="*/ 69 w 69"/>
                <a:gd name="T3" fmla="*/ 0 h 77"/>
                <a:gd name="T4" fmla="*/ 69 w 69"/>
                <a:gd name="T5" fmla="*/ 11 h 77"/>
                <a:gd name="T6" fmla="*/ 14 w 69"/>
                <a:gd name="T7" fmla="*/ 38 h 77"/>
                <a:gd name="T8" fmla="*/ 14 w 69"/>
                <a:gd name="T9" fmla="*/ 38 h 77"/>
                <a:gd name="T10" fmla="*/ 69 w 69"/>
                <a:gd name="T11" fmla="*/ 63 h 77"/>
                <a:gd name="T12" fmla="*/ 69 w 69"/>
                <a:gd name="T13" fmla="*/ 77 h 77"/>
                <a:gd name="T14" fmla="*/ 0 w 69"/>
                <a:gd name="T15" fmla="*/ 42 h 77"/>
                <a:gd name="T16" fmla="*/ 0 w 69"/>
                <a:gd name="T17" fmla="*/ 3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77">
                  <a:moveTo>
                    <a:pt x="0" y="32"/>
                  </a:moveTo>
                  <a:lnTo>
                    <a:pt x="69" y="0"/>
                  </a:lnTo>
                  <a:lnTo>
                    <a:pt x="69" y="11"/>
                  </a:lnTo>
                  <a:lnTo>
                    <a:pt x="14" y="38"/>
                  </a:lnTo>
                  <a:lnTo>
                    <a:pt x="14" y="38"/>
                  </a:lnTo>
                  <a:lnTo>
                    <a:pt x="69" y="63"/>
                  </a:lnTo>
                  <a:lnTo>
                    <a:pt x="69" y="77"/>
                  </a:lnTo>
                  <a:lnTo>
                    <a:pt x="0" y="4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612" name="Freeform 193"/>
            <p:cNvSpPr/>
            <p:nvPr/>
          </p:nvSpPr>
          <p:spPr bwMode="auto">
            <a:xfrm>
              <a:off x="5838825" y="3019108"/>
              <a:ext cx="76200" cy="171450"/>
            </a:xfrm>
            <a:custGeom>
              <a:avLst/>
              <a:gdLst>
                <a:gd name="T0" fmla="*/ 0 w 48"/>
                <a:gd name="T1" fmla="*/ 108 h 108"/>
                <a:gd name="T2" fmla="*/ 38 w 48"/>
                <a:gd name="T3" fmla="*/ 0 h 108"/>
                <a:gd name="T4" fmla="*/ 48 w 48"/>
                <a:gd name="T5" fmla="*/ 0 h 108"/>
                <a:gd name="T6" fmla="*/ 14 w 48"/>
                <a:gd name="T7" fmla="*/ 108 h 108"/>
                <a:gd name="T8" fmla="*/ 0 w 48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08">
                  <a:moveTo>
                    <a:pt x="0" y="108"/>
                  </a:moveTo>
                  <a:lnTo>
                    <a:pt x="38" y="0"/>
                  </a:lnTo>
                  <a:lnTo>
                    <a:pt x="48" y="0"/>
                  </a:lnTo>
                  <a:lnTo>
                    <a:pt x="14" y="108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613" name="Freeform 194"/>
            <p:cNvSpPr/>
            <p:nvPr/>
          </p:nvSpPr>
          <p:spPr bwMode="auto">
            <a:xfrm>
              <a:off x="5932488" y="3057208"/>
              <a:ext cx="109537" cy="122238"/>
            </a:xfrm>
            <a:custGeom>
              <a:avLst/>
              <a:gdLst>
                <a:gd name="T0" fmla="*/ 69 w 69"/>
                <a:gd name="T1" fmla="*/ 45 h 77"/>
                <a:gd name="T2" fmla="*/ 0 w 69"/>
                <a:gd name="T3" fmla="*/ 77 h 77"/>
                <a:gd name="T4" fmla="*/ 0 w 69"/>
                <a:gd name="T5" fmla="*/ 63 h 77"/>
                <a:gd name="T6" fmla="*/ 55 w 69"/>
                <a:gd name="T7" fmla="*/ 38 h 77"/>
                <a:gd name="T8" fmla="*/ 55 w 69"/>
                <a:gd name="T9" fmla="*/ 38 h 77"/>
                <a:gd name="T10" fmla="*/ 0 w 69"/>
                <a:gd name="T11" fmla="*/ 11 h 77"/>
                <a:gd name="T12" fmla="*/ 0 w 69"/>
                <a:gd name="T13" fmla="*/ 0 h 77"/>
                <a:gd name="T14" fmla="*/ 69 w 69"/>
                <a:gd name="T15" fmla="*/ 32 h 77"/>
                <a:gd name="T16" fmla="*/ 69 w 69"/>
                <a:gd name="T17" fmla="*/ 4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77">
                  <a:moveTo>
                    <a:pt x="69" y="45"/>
                  </a:moveTo>
                  <a:lnTo>
                    <a:pt x="0" y="77"/>
                  </a:lnTo>
                  <a:lnTo>
                    <a:pt x="0" y="63"/>
                  </a:lnTo>
                  <a:lnTo>
                    <a:pt x="55" y="38"/>
                  </a:lnTo>
                  <a:lnTo>
                    <a:pt x="55" y="38"/>
                  </a:lnTo>
                  <a:lnTo>
                    <a:pt x="0" y="11"/>
                  </a:lnTo>
                  <a:lnTo>
                    <a:pt x="0" y="0"/>
                  </a:lnTo>
                  <a:lnTo>
                    <a:pt x="69" y="32"/>
                  </a:lnTo>
                  <a:lnTo>
                    <a:pt x="69" y="45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</p:grpSp>
      <p:grpSp>
        <p:nvGrpSpPr>
          <p:cNvPr id="614" name="组合 613"/>
          <p:cNvGrpSpPr/>
          <p:nvPr/>
        </p:nvGrpSpPr>
        <p:grpSpPr>
          <a:xfrm>
            <a:off x="841876" y="693773"/>
            <a:ext cx="894779" cy="751615"/>
            <a:chOff x="3913188" y="1577658"/>
            <a:chExt cx="1031875" cy="866775"/>
          </a:xfrm>
        </p:grpSpPr>
        <p:sp>
          <p:nvSpPr>
            <p:cNvPr id="615" name="Freeform 99"/>
            <p:cNvSpPr>
              <a:spLocks noEditPoints="1"/>
            </p:cNvSpPr>
            <p:nvPr/>
          </p:nvSpPr>
          <p:spPr bwMode="auto">
            <a:xfrm>
              <a:off x="4327525" y="1820545"/>
              <a:ext cx="606425" cy="612775"/>
            </a:xfrm>
            <a:custGeom>
              <a:avLst/>
              <a:gdLst>
                <a:gd name="T0" fmla="*/ 104 w 110"/>
                <a:gd name="T1" fmla="*/ 46 h 111"/>
                <a:gd name="T2" fmla="*/ 96 w 110"/>
                <a:gd name="T3" fmla="*/ 46 h 111"/>
                <a:gd name="T4" fmla="*/ 90 w 110"/>
                <a:gd name="T5" fmla="*/ 34 h 111"/>
                <a:gd name="T6" fmla="*/ 97 w 110"/>
                <a:gd name="T7" fmla="*/ 27 h 111"/>
                <a:gd name="T8" fmla="*/ 97 w 110"/>
                <a:gd name="T9" fmla="*/ 19 h 111"/>
                <a:gd name="T10" fmla="*/ 92 w 110"/>
                <a:gd name="T11" fmla="*/ 14 h 111"/>
                <a:gd name="T12" fmla="*/ 84 w 110"/>
                <a:gd name="T13" fmla="*/ 14 h 111"/>
                <a:gd name="T14" fmla="*/ 77 w 110"/>
                <a:gd name="T15" fmla="*/ 21 h 111"/>
                <a:gd name="T16" fmla="*/ 64 w 110"/>
                <a:gd name="T17" fmla="*/ 15 h 111"/>
                <a:gd name="T18" fmla="*/ 64 w 110"/>
                <a:gd name="T19" fmla="*/ 6 h 111"/>
                <a:gd name="T20" fmla="*/ 58 w 110"/>
                <a:gd name="T21" fmla="*/ 0 h 111"/>
                <a:gd name="T22" fmla="*/ 52 w 110"/>
                <a:gd name="T23" fmla="*/ 0 h 111"/>
                <a:gd name="T24" fmla="*/ 46 w 110"/>
                <a:gd name="T25" fmla="*/ 6 h 111"/>
                <a:gd name="T26" fmla="*/ 46 w 110"/>
                <a:gd name="T27" fmla="*/ 15 h 111"/>
                <a:gd name="T28" fmla="*/ 33 w 110"/>
                <a:gd name="T29" fmla="*/ 20 h 111"/>
                <a:gd name="T30" fmla="*/ 27 w 110"/>
                <a:gd name="T31" fmla="*/ 14 h 111"/>
                <a:gd name="T32" fmla="*/ 19 w 110"/>
                <a:gd name="T33" fmla="*/ 14 h 111"/>
                <a:gd name="T34" fmla="*/ 14 w 110"/>
                <a:gd name="T35" fmla="*/ 19 h 111"/>
                <a:gd name="T36" fmla="*/ 14 w 110"/>
                <a:gd name="T37" fmla="*/ 27 h 111"/>
                <a:gd name="T38" fmla="*/ 20 w 110"/>
                <a:gd name="T39" fmla="*/ 33 h 111"/>
                <a:gd name="T40" fmla="*/ 15 w 110"/>
                <a:gd name="T41" fmla="*/ 46 h 111"/>
                <a:gd name="T42" fmla="*/ 6 w 110"/>
                <a:gd name="T43" fmla="*/ 46 h 111"/>
                <a:gd name="T44" fmla="*/ 0 w 110"/>
                <a:gd name="T45" fmla="*/ 52 h 111"/>
                <a:gd name="T46" fmla="*/ 0 w 110"/>
                <a:gd name="T47" fmla="*/ 59 h 111"/>
                <a:gd name="T48" fmla="*/ 6 w 110"/>
                <a:gd name="T49" fmla="*/ 65 h 111"/>
                <a:gd name="T50" fmla="*/ 15 w 110"/>
                <a:gd name="T51" fmla="*/ 65 h 111"/>
                <a:gd name="T52" fmla="*/ 20 w 110"/>
                <a:gd name="T53" fmla="*/ 78 h 111"/>
                <a:gd name="T54" fmla="*/ 14 w 110"/>
                <a:gd name="T55" fmla="*/ 84 h 111"/>
                <a:gd name="T56" fmla="*/ 14 w 110"/>
                <a:gd name="T57" fmla="*/ 92 h 111"/>
                <a:gd name="T58" fmla="*/ 18 w 110"/>
                <a:gd name="T59" fmla="*/ 97 h 111"/>
                <a:gd name="T60" fmla="*/ 26 w 110"/>
                <a:gd name="T61" fmla="*/ 97 h 111"/>
                <a:gd name="T62" fmla="*/ 33 w 110"/>
                <a:gd name="T63" fmla="*/ 91 h 111"/>
                <a:gd name="T64" fmla="*/ 46 w 110"/>
                <a:gd name="T65" fmla="*/ 96 h 111"/>
                <a:gd name="T66" fmla="*/ 46 w 110"/>
                <a:gd name="T67" fmla="*/ 105 h 111"/>
                <a:gd name="T68" fmla="*/ 52 w 110"/>
                <a:gd name="T69" fmla="*/ 111 h 111"/>
                <a:gd name="T70" fmla="*/ 58 w 110"/>
                <a:gd name="T71" fmla="*/ 111 h 111"/>
                <a:gd name="T72" fmla="*/ 64 w 110"/>
                <a:gd name="T73" fmla="*/ 105 h 111"/>
                <a:gd name="T74" fmla="*/ 64 w 110"/>
                <a:gd name="T75" fmla="*/ 96 h 111"/>
                <a:gd name="T76" fmla="*/ 77 w 110"/>
                <a:gd name="T77" fmla="*/ 91 h 111"/>
                <a:gd name="T78" fmla="*/ 83 w 110"/>
                <a:gd name="T79" fmla="*/ 97 h 111"/>
                <a:gd name="T80" fmla="*/ 92 w 110"/>
                <a:gd name="T81" fmla="*/ 97 h 111"/>
                <a:gd name="T82" fmla="*/ 96 w 110"/>
                <a:gd name="T83" fmla="*/ 92 h 111"/>
                <a:gd name="T84" fmla="*/ 96 w 110"/>
                <a:gd name="T85" fmla="*/ 84 h 111"/>
                <a:gd name="T86" fmla="*/ 90 w 110"/>
                <a:gd name="T87" fmla="*/ 78 h 111"/>
                <a:gd name="T88" fmla="*/ 95 w 110"/>
                <a:gd name="T89" fmla="*/ 65 h 111"/>
                <a:gd name="T90" fmla="*/ 104 w 110"/>
                <a:gd name="T91" fmla="*/ 65 h 111"/>
                <a:gd name="T92" fmla="*/ 110 w 110"/>
                <a:gd name="T93" fmla="*/ 59 h 111"/>
                <a:gd name="T94" fmla="*/ 110 w 110"/>
                <a:gd name="T95" fmla="*/ 52 h 111"/>
                <a:gd name="T96" fmla="*/ 104 w 110"/>
                <a:gd name="T97" fmla="*/ 46 h 111"/>
                <a:gd name="T98" fmla="*/ 55 w 110"/>
                <a:gd name="T99" fmla="*/ 74 h 111"/>
                <a:gd name="T100" fmla="*/ 37 w 110"/>
                <a:gd name="T101" fmla="*/ 56 h 111"/>
                <a:gd name="T102" fmla="*/ 55 w 110"/>
                <a:gd name="T103" fmla="*/ 37 h 111"/>
                <a:gd name="T104" fmla="*/ 74 w 110"/>
                <a:gd name="T105" fmla="*/ 56 h 111"/>
                <a:gd name="T106" fmla="*/ 55 w 110"/>
                <a:gd name="T107" fmla="*/ 7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111">
                  <a:moveTo>
                    <a:pt x="104" y="46"/>
                  </a:moveTo>
                  <a:cubicBezTo>
                    <a:pt x="96" y="46"/>
                    <a:pt x="96" y="46"/>
                    <a:pt x="96" y="46"/>
                  </a:cubicBezTo>
                  <a:cubicBezTo>
                    <a:pt x="94" y="42"/>
                    <a:pt x="93" y="37"/>
                    <a:pt x="90" y="34"/>
                  </a:cubicBezTo>
                  <a:cubicBezTo>
                    <a:pt x="97" y="27"/>
                    <a:pt x="97" y="27"/>
                    <a:pt x="97" y="27"/>
                  </a:cubicBezTo>
                  <a:cubicBezTo>
                    <a:pt x="99" y="25"/>
                    <a:pt x="99" y="21"/>
                    <a:pt x="97" y="19"/>
                  </a:cubicBezTo>
                  <a:cubicBezTo>
                    <a:pt x="92" y="14"/>
                    <a:pt x="92" y="14"/>
                    <a:pt x="92" y="14"/>
                  </a:cubicBezTo>
                  <a:cubicBezTo>
                    <a:pt x="90" y="12"/>
                    <a:pt x="86" y="12"/>
                    <a:pt x="84" y="14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3" y="18"/>
                    <a:pt x="69" y="16"/>
                    <a:pt x="64" y="15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4" y="3"/>
                    <a:pt x="62" y="0"/>
                    <a:pt x="58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9" y="0"/>
                    <a:pt x="46" y="3"/>
                    <a:pt x="46" y="6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1" y="16"/>
                    <a:pt x="37" y="18"/>
                    <a:pt x="33" y="20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5" y="12"/>
                    <a:pt x="21" y="12"/>
                    <a:pt x="19" y="14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2" y="21"/>
                    <a:pt x="12" y="25"/>
                    <a:pt x="14" y="2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18" y="37"/>
                    <a:pt x="16" y="42"/>
                    <a:pt x="15" y="46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2" y="46"/>
                    <a:pt x="0" y="49"/>
                    <a:pt x="0" y="52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2"/>
                    <a:pt x="2" y="65"/>
                    <a:pt x="6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6" y="69"/>
                    <a:pt x="17" y="74"/>
                    <a:pt x="20" y="78"/>
                  </a:cubicBezTo>
                  <a:cubicBezTo>
                    <a:pt x="14" y="84"/>
                    <a:pt x="14" y="84"/>
                    <a:pt x="14" y="84"/>
                  </a:cubicBezTo>
                  <a:cubicBezTo>
                    <a:pt x="11" y="86"/>
                    <a:pt x="11" y="90"/>
                    <a:pt x="14" y="92"/>
                  </a:cubicBezTo>
                  <a:cubicBezTo>
                    <a:pt x="18" y="97"/>
                    <a:pt x="18" y="97"/>
                    <a:pt x="18" y="97"/>
                  </a:cubicBezTo>
                  <a:cubicBezTo>
                    <a:pt x="21" y="99"/>
                    <a:pt x="24" y="99"/>
                    <a:pt x="26" y="97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7" y="93"/>
                    <a:pt x="41" y="95"/>
                    <a:pt x="46" y="96"/>
                  </a:cubicBezTo>
                  <a:cubicBezTo>
                    <a:pt x="46" y="105"/>
                    <a:pt x="46" y="105"/>
                    <a:pt x="46" y="105"/>
                  </a:cubicBezTo>
                  <a:cubicBezTo>
                    <a:pt x="46" y="108"/>
                    <a:pt x="48" y="111"/>
                    <a:pt x="52" y="111"/>
                  </a:cubicBezTo>
                  <a:cubicBezTo>
                    <a:pt x="58" y="111"/>
                    <a:pt x="58" y="111"/>
                    <a:pt x="58" y="111"/>
                  </a:cubicBezTo>
                  <a:cubicBezTo>
                    <a:pt x="61" y="111"/>
                    <a:pt x="64" y="108"/>
                    <a:pt x="64" y="105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69" y="95"/>
                    <a:pt x="73" y="93"/>
                    <a:pt x="77" y="91"/>
                  </a:cubicBezTo>
                  <a:cubicBezTo>
                    <a:pt x="83" y="97"/>
                    <a:pt x="83" y="97"/>
                    <a:pt x="83" y="97"/>
                  </a:cubicBezTo>
                  <a:cubicBezTo>
                    <a:pt x="86" y="99"/>
                    <a:pt x="89" y="99"/>
                    <a:pt x="92" y="97"/>
                  </a:cubicBezTo>
                  <a:cubicBezTo>
                    <a:pt x="96" y="92"/>
                    <a:pt x="96" y="92"/>
                    <a:pt x="96" y="92"/>
                  </a:cubicBezTo>
                  <a:cubicBezTo>
                    <a:pt x="99" y="90"/>
                    <a:pt x="99" y="86"/>
                    <a:pt x="96" y="84"/>
                  </a:cubicBezTo>
                  <a:cubicBezTo>
                    <a:pt x="90" y="78"/>
                    <a:pt x="90" y="78"/>
                    <a:pt x="90" y="78"/>
                  </a:cubicBezTo>
                  <a:cubicBezTo>
                    <a:pt x="93" y="74"/>
                    <a:pt x="94" y="69"/>
                    <a:pt x="95" y="65"/>
                  </a:cubicBezTo>
                  <a:cubicBezTo>
                    <a:pt x="104" y="65"/>
                    <a:pt x="104" y="65"/>
                    <a:pt x="104" y="65"/>
                  </a:cubicBezTo>
                  <a:cubicBezTo>
                    <a:pt x="108" y="65"/>
                    <a:pt x="110" y="62"/>
                    <a:pt x="110" y="59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10" y="49"/>
                    <a:pt x="108" y="46"/>
                    <a:pt x="104" y="46"/>
                  </a:cubicBezTo>
                  <a:close/>
                  <a:moveTo>
                    <a:pt x="55" y="74"/>
                  </a:moveTo>
                  <a:cubicBezTo>
                    <a:pt x="45" y="74"/>
                    <a:pt x="37" y="66"/>
                    <a:pt x="37" y="56"/>
                  </a:cubicBezTo>
                  <a:cubicBezTo>
                    <a:pt x="37" y="45"/>
                    <a:pt x="45" y="37"/>
                    <a:pt x="55" y="37"/>
                  </a:cubicBezTo>
                  <a:cubicBezTo>
                    <a:pt x="65" y="37"/>
                    <a:pt x="74" y="45"/>
                    <a:pt x="74" y="56"/>
                  </a:cubicBezTo>
                  <a:cubicBezTo>
                    <a:pt x="74" y="66"/>
                    <a:pt x="65" y="74"/>
                    <a:pt x="55" y="74"/>
                  </a:cubicBezTo>
                  <a:close/>
                </a:path>
              </a:pathLst>
            </a:custGeom>
            <a:solidFill>
              <a:srgbClr val="0057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616" name="Freeform 100"/>
            <p:cNvSpPr>
              <a:spLocks noEditPoints="1"/>
            </p:cNvSpPr>
            <p:nvPr/>
          </p:nvSpPr>
          <p:spPr bwMode="auto">
            <a:xfrm>
              <a:off x="3924300" y="1588770"/>
              <a:ext cx="485775" cy="485775"/>
            </a:xfrm>
            <a:custGeom>
              <a:avLst/>
              <a:gdLst>
                <a:gd name="T0" fmla="*/ 83 w 88"/>
                <a:gd name="T1" fmla="*/ 37 h 88"/>
                <a:gd name="T2" fmla="*/ 76 w 88"/>
                <a:gd name="T3" fmla="*/ 37 h 88"/>
                <a:gd name="T4" fmla="*/ 72 w 88"/>
                <a:gd name="T5" fmla="*/ 26 h 88"/>
                <a:gd name="T6" fmla="*/ 77 w 88"/>
                <a:gd name="T7" fmla="*/ 21 h 88"/>
                <a:gd name="T8" fmla="*/ 77 w 88"/>
                <a:gd name="T9" fmla="*/ 15 h 88"/>
                <a:gd name="T10" fmla="*/ 73 w 88"/>
                <a:gd name="T11" fmla="*/ 11 h 88"/>
                <a:gd name="T12" fmla="*/ 67 w 88"/>
                <a:gd name="T13" fmla="*/ 11 h 88"/>
                <a:gd name="T14" fmla="*/ 61 w 88"/>
                <a:gd name="T15" fmla="*/ 16 h 88"/>
                <a:gd name="T16" fmla="*/ 51 w 88"/>
                <a:gd name="T17" fmla="*/ 12 h 88"/>
                <a:gd name="T18" fmla="*/ 51 w 88"/>
                <a:gd name="T19" fmla="*/ 5 h 88"/>
                <a:gd name="T20" fmla="*/ 46 w 88"/>
                <a:gd name="T21" fmla="*/ 0 h 88"/>
                <a:gd name="T22" fmla="*/ 41 w 88"/>
                <a:gd name="T23" fmla="*/ 0 h 88"/>
                <a:gd name="T24" fmla="*/ 36 w 88"/>
                <a:gd name="T25" fmla="*/ 5 h 88"/>
                <a:gd name="T26" fmla="*/ 36 w 88"/>
                <a:gd name="T27" fmla="*/ 12 h 88"/>
                <a:gd name="T28" fmla="*/ 26 w 88"/>
                <a:gd name="T29" fmla="*/ 16 h 88"/>
                <a:gd name="T30" fmla="*/ 21 w 88"/>
                <a:gd name="T31" fmla="*/ 11 h 88"/>
                <a:gd name="T32" fmla="*/ 15 w 88"/>
                <a:gd name="T33" fmla="*/ 11 h 88"/>
                <a:gd name="T34" fmla="*/ 11 w 88"/>
                <a:gd name="T35" fmla="*/ 15 h 88"/>
                <a:gd name="T36" fmla="*/ 11 w 88"/>
                <a:gd name="T37" fmla="*/ 21 h 88"/>
                <a:gd name="T38" fmla="*/ 16 w 88"/>
                <a:gd name="T39" fmla="*/ 26 h 88"/>
                <a:gd name="T40" fmla="*/ 11 w 88"/>
                <a:gd name="T41" fmla="*/ 37 h 88"/>
                <a:gd name="T42" fmla="*/ 4 w 88"/>
                <a:gd name="T43" fmla="*/ 37 h 88"/>
                <a:gd name="T44" fmla="*/ 0 w 88"/>
                <a:gd name="T45" fmla="*/ 41 h 88"/>
                <a:gd name="T46" fmla="*/ 0 w 88"/>
                <a:gd name="T47" fmla="*/ 47 h 88"/>
                <a:gd name="T48" fmla="*/ 4 w 88"/>
                <a:gd name="T49" fmla="*/ 51 h 88"/>
                <a:gd name="T50" fmla="*/ 11 w 88"/>
                <a:gd name="T51" fmla="*/ 51 h 88"/>
                <a:gd name="T52" fmla="*/ 16 w 88"/>
                <a:gd name="T53" fmla="*/ 62 h 88"/>
                <a:gd name="T54" fmla="*/ 11 w 88"/>
                <a:gd name="T55" fmla="*/ 67 h 88"/>
                <a:gd name="T56" fmla="*/ 11 w 88"/>
                <a:gd name="T57" fmla="*/ 73 h 88"/>
                <a:gd name="T58" fmla="*/ 14 w 88"/>
                <a:gd name="T59" fmla="*/ 77 h 88"/>
                <a:gd name="T60" fmla="*/ 21 w 88"/>
                <a:gd name="T61" fmla="*/ 77 h 88"/>
                <a:gd name="T62" fmla="*/ 26 w 88"/>
                <a:gd name="T63" fmla="*/ 72 h 88"/>
                <a:gd name="T64" fmla="*/ 36 w 88"/>
                <a:gd name="T65" fmla="*/ 76 h 88"/>
                <a:gd name="T66" fmla="*/ 36 w 88"/>
                <a:gd name="T67" fmla="*/ 84 h 88"/>
                <a:gd name="T68" fmla="*/ 41 w 88"/>
                <a:gd name="T69" fmla="*/ 88 h 88"/>
                <a:gd name="T70" fmla="*/ 46 w 88"/>
                <a:gd name="T71" fmla="*/ 88 h 88"/>
                <a:gd name="T72" fmla="*/ 51 w 88"/>
                <a:gd name="T73" fmla="*/ 84 h 88"/>
                <a:gd name="T74" fmla="*/ 51 w 88"/>
                <a:gd name="T75" fmla="*/ 76 h 88"/>
                <a:gd name="T76" fmla="*/ 61 w 88"/>
                <a:gd name="T77" fmla="*/ 72 h 88"/>
                <a:gd name="T78" fmla="*/ 66 w 88"/>
                <a:gd name="T79" fmla="*/ 77 h 88"/>
                <a:gd name="T80" fmla="*/ 73 w 88"/>
                <a:gd name="T81" fmla="*/ 77 h 88"/>
                <a:gd name="T82" fmla="*/ 77 w 88"/>
                <a:gd name="T83" fmla="*/ 73 h 88"/>
                <a:gd name="T84" fmla="*/ 77 w 88"/>
                <a:gd name="T85" fmla="*/ 67 h 88"/>
                <a:gd name="T86" fmla="*/ 72 w 88"/>
                <a:gd name="T87" fmla="*/ 62 h 88"/>
                <a:gd name="T88" fmla="*/ 76 w 88"/>
                <a:gd name="T89" fmla="*/ 51 h 88"/>
                <a:gd name="T90" fmla="*/ 83 w 88"/>
                <a:gd name="T91" fmla="*/ 51 h 88"/>
                <a:gd name="T92" fmla="*/ 88 w 88"/>
                <a:gd name="T93" fmla="*/ 47 h 88"/>
                <a:gd name="T94" fmla="*/ 88 w 88"/>
                <a:gd name="T95" fmla="*/ 41 h 88"/>
                <a:gd name="T96" fmla="*/ 83 w 88"/>
                <a:gd name="T97" fmla="*/ 37 h 88"/>
                <a:gd name="T98" fmla="*/ 44 w 88"/>
                <a:gd name="T99" fmla="*/ 59 h 88"/>
                <a:gd name="T100" fmla="*/ 29 w 88"/>
                <a:gd name="T101" fmla="*/ 44 h 88"/>
                <a:gd name="T102" fmla="*/ 44 w 88"/>
                <a:gd name="T103" fmla="*/ 29 h 88"/>
                <a:gd name="T104" fmla="*/ 59 w 88"/>
                <a:gd name="T105" fmla="*/ 44 h 88"/>
                <a:gd name="T106" fmla="*/ 44 w 88"/>
                <a:gd name="T107" fmla="*/ 59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8" h="88">
                  <a:moveTo>
                    <a:pt x="83" y="37"/>
                  </a:moveTo>
                  <a:cubicBezTo>
                    <a:pt x="76" y="37"/>
                    <a:pt x="76" y="37"/>
                    <a:pt x="76" y="37"/>
                  </a:cubicBezTo>
                  <a:cubicBezTo>
                    <a:pt x="75" y="33"/>
                    <a:pt x="74" y="30"/>
                    <a:pt x="72" y="26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9" y="19"/>
                    <a:pt x="79" y="17"/>
                    <a:pt x="77" y="15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1" y="9"/>
                    <a:pt x="68" y="9"/>
                    <a:pt x="67" y="11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58" y="14"/>
                    <a:pt x="55" y="13"/>
                    <a:pt x="51" y="12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51" y="2"/>
                    <a:pt x="49" y="0"/>
                    <a:pt x="46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9" y="0"/>
                    <a:pt x="36" y="2"/>
                    <a:pt x="36" y="5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3" y="13"/>
                    <a:pt x="29" y="14"/>
                    <a:pt x="26" y="16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19" y="9"/>
                    <a:pt x="16" y="9"/>
                    <a:pt x="15" y="11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9" y="16"/>
                    <a:pt x="9" y="19"/>
                    <a:pt x="11" y="21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4" y="29"/>
                    <a:pt x="12" y="33"/>
                    <a:pt x="11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2" y="37"/>
                    <a:pt x="0" y="39"/>
                    <a:pt x="0" y="41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9"/>
                    <a:pt x="2" y="51"/>
                    <a:pt x="4" y="51"/>
                  </a:cubicBezTo>
                  <a:cubicBezTo>
                    <a:pt x="11" y="51"/>
                    <a:pt x="11" y="51"/>
                    <a:pt x="11" y="51"/>
                  </a:cubicBezTo>
                  <a:cubicBezTo>
                    <a:pt x="12" y="55"/>
                    <a:pt x="14" y="58"/>
                    <a:pt x="16" y="62"/>
                  </a:cubicBezTo>
                  <a:cubicBezTo>
                    <a:pt x="11" y="67"/>
                    <a:pt x="11" y="67"/>
                    <a:pt x="11" y="67"/>
                  </a:cubicBezTo>
                  <a:cubicBezTo>
                    <a:pt x="9" y="68"/>
                    <a:pt x="9" y="71"/>
                    <a:pt x="11" y="73"/>
                  </a:cubicBezTo>
                  <a:cubicBezTo>
                    <a:pt x="14" y="77"/>
                    <a:pt x="14" y="77"/>
                    <a:pt x="14" y="77"/>
                  </a:cubicBezTo>
                  <a:cubicBezTo>
                    <a:pt x="16" y="79"/>
                    <a:pt x="19" y="79"/>
                    <a:pt x="21" y="77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29" y="74"/>
                    <a:pt x="33" y="76"/>
                    <a:pt x="36" y="76"/>
                  </a:cubicBezTo>
                  <a:cubicBezTo>
                    <a:pt x="36" y="84"/>
                    <a:pt x="36" y="84"/>
                    <a:pt x="36" y="84"/>
                  </a:cubicBezTo>
                  <a:cubicBezTo>
                    <a:pt x="36" y="86"/>
                    <a:pt x="38" y="88"/>
                    <a:pt x="41" y="88"/>
                  </a:cubicBezTo>
                  <a:cubicBezTo>
                    <a:pt x="46" y="88"/>
                    <a:pt x="46" y="88"/>
                    <a:pt x="46" y="88"/>
                  </a:cubicBezTo>
                  <a:cubicBezTo>
                    <a:pt x="49" y="88"/>
                    <a:pt x="51" y="86"/>
                    <a:pt x="51" y="84"/>
                  </a:cubicBezTo>
                  <a:cubicBezTo>
                    <a:pt x="51" y="76"/>
                    <a:pt x="51" y="76"/>
                    <a:pt x="51" y="76"/>
                  </a:cubicBezTo>
                  <a:cubicBezTo>
                    <a:pt x="55" y="76"/>
                    <a:pt x="58" y="74"/>
                    <a:pt x="61" y="72"/>
                  </a:cubicBezTo>
                  <a:cubicBezTo>
                    <a:pt x="66" y="77"/>
                    <a:pt x="66" y="77"/>
                    <a:pt x="66" y="77"/>
                  </a:cubicBezTo>
                  <a:cubicBezTo>
                    <a:pt x="68" y="79"/>
                    <a:pt x="71" y="79"/>
                    <a:pt x="73" y="77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9" y="72"/>
                    <a:pt x="79" y="69"/>
                    <a:pt x="77" y="67"/>
                  </a:cubicBezTo>
                  <a:cubicBezTo>
                    <a:pt x="72" y="62"/>
                    <a:pt x="72" y="62"/>
                    <a:pt x="72" y="62"/>
                  </a:cubicBezTo>
                  <a:cubicBezTo>
                    <a:pt x="74" y="59"/>
                    <a:pt x="75" y="55"/>
                    <a:pt x="76" y="51"/>
                  </a:cubicBezTo>
                  <a:cubicBezTo>
                    <a:pt x="83" y="51"/>
                    <a:pt x="83" y="51"/>
                    <a:pt x="83" y="51"/>
                  </a:cubicBezTo>
                  <a:cubicBezTo>
                    <a:pt x="86" y="51"/>
                    <a:pt x="88" y="49"/>
                    <a:pt x="88" y="47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39"/>
                    <a:pt x="86" y="37"/>
                    <a:pt x="83" y="37"/>
                  </a:cubicBezTo>
                  <a:close/>
                  <a:moveTo>
                    <a:pt x="44" y="59"/>
                  </a:moveTo>
                  <a:cubicBezTo>
                    <a:pt x="36" y="59"/>
                    <a:pt x="29" y="52"/>
                    <a:pt x="29" y="44"/>
                  </a:cubicBezTo>
                  <a:cubicBezTo>
                    <a:pt x="29" y="36"/>
                    <a:pt x="36" y="29"/>
                    <a:pt x="44" y="29"/>
                  </a:cubicBezTo>
                  <a:cubicBezTo>
                    <a:pt x="52" y="29"/>
                    <a:pt x="59" y="36"/>
                    <a:pt x="59" y="44"/>
                  </a:cubicBezTo>
                  <a:cubicBezTo>
                    <a:pt x="59" y="52"/>
                    <a:pt x="52" y="59"/>
                    <a:pt x="44" y="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617" name="Freeform 101"/>
            <p:cNvSpPr>
              <a:spLocks noEditPoints="1"/>
            </p:cNvSpPr>
            <p:nvPr/>
          </p:nvSpPr>
          <p:spPr bwMode="auto">
            <a:xfrm>
              <a:off x="4316413" y="1809433"/>
              <a:ext cx="628650" cy="635000"/>
            </a:xfrm>
            <a:custGeom>
              <a:avLst/>
              <a:gdLst>
                <a:gd name="T0" fmla="*/ 46 w 114"/>
                <a:gd name="T1" fmla="*/ 107 h 115"/>
                <a:gd name="T2" fmla="*/ 30 w 114"/>
                <a:gd name="T3" fmla="*/ 100 h 115"/>
                <a:gd name="T4" fmla="*/ 12 w 114"/>
                <a:gd name="T5" fmla="*/ 90 h 115"/>
                <a:gd name="T6" fmla="*/ 15 w 114"/>
                <a:gd name="T7" fmla="*/ 69 h 115"/>
                <a:gd name="T8" fmla="*/ 0 w 114"/>
                <a:gd name="T9" fmla="*/ 54 h 115"/>
                <a:gd name="T10" fmla="*/ 20 w 114"/>
                <a:gd name="T11" fmla="*/ 36 h 115"/>
                <a:gd name="T12" fmla="*/ 19 w 114"/>
                <a:gd name="T13" fmla="*/ 15 h 115"/>
                <a:gd name="T14" fmla="*/ 46 w 114"/>
                <a:gd name="T15" fmla="*/ 16 h 115"/>
                <a:gd name="T16" fmla="*/ 60 w 114"/>
                <a:gd name="T17" fmla="*/ 0 h 115"/>
                <a:gd name="T18" fmla="*/ 79 w 114"/>
                <a:gd name="T19" fmla="*/ 20 h 115"/>
                <a:gd name="T20" fmla="*/ 100 w 114"/>
                <a:gd name="T21" fmla="*/ 20 h 115"/>
                <a:gd name="T22" fmla="*/ 95 w 114"/>
                <a:gd name="T23" fmla="*/ 36 h 115"/>
                <a:gd name="T24" fmla="*/ 114 w 114"/>
                <a:gd name="T25" fmla="*/ 54 h 115"/>
                <a:gd name="T26" fmla="*/ 106 w 114"/>
                <a:gd name="T27" fmla="*/ 69 h 115"/>
                <a:gd name="T28" fmla="*/ 100 w 114"/>
                <a:gd name="T29" fmla="*/ 85 h 115"/>
                <a:gd name="T30" fmla="*/ 84 w 114"/>
                <a:gd name="T31" fmla="*/ 100 h 115"/>
                <a:gd name="T32" fmla="*/ 68 w 114"/>
                <a:gd name="T33" fmla="*/ 107 h 115"/>
                <a:gd name="T34" fmla="*/ 36 w 114"/>
                <a:gd name="T35" fmla="*/ 91 h 115"/>
                <a:gd name="T36" fmla="*/ 50 w 114"/>
                <a:gd name="T37" fmla="*/ 107 h 115"/>
                <a:gd name="T38" fmla="*/ 60 w 114"/>
                <a:gd name="T39" fmla="*/ 113 h 115"/>
                <a:gd name="T40" fmla="*/ 64 w 114"/>
                <a:gd name="T41" fmla="*/ 96 h 115"/>
                <a:gd name="T42" fmla="*/ 79 w 114"/>
                <a:gd name="T43" fmla="*/ 90 h 115"/>
                <a:gd name="T44" fmla="*/ 97 w 114"/>
                <a:gd name="T45" fmla="*/ 93 h 115"/>
                <a:gd name="T46" fmla="*/ 90 w 114"/>
                <a:gd name="T47" fmla="*/ 79 h 115"/>
                <a:gd name="T48" fmla="*/ 106 w 114"/>
                <a:gd name="T49" fmla="*/ 65 h 115"/>
                <a:gd name="T50" fmla="*/ 106 w 114"/>
                <a:gd name="T51" fmla="*/ 50 h 115"/>
                <a:gd name="T52" fmla="*/ 90 w 114"/>
                <a:gd name="T53" fmla="*/ 37 h 115"/>
                <a:gd name="T54" fmla="*/ 98 w 114"/>
                <a:gd name="T55" fmla="*/ 25 h 115"/>
                <a:gd name="T56" fmla="*/ 87 w 114"/>
                <a:gd name="T57" fmla="*/ 18 h 115"/>
                <a:gd name="T58" fmla="*/ 66 w 114"/>
                <a:gd name="T59" fmla="*/ 19 h 115"/>
                <a:gd name="T60" fmla="*/ 60 w 114"/>
                <a:gd name="T61" fmla="*/ 4 h 115"/>
                <a:gd name="T62" fmla="*/ 50 w 114"/>
                <a:gd name="T63" fmla="*/ 19 h 115"/>
                <a:gd name="T64" fmla="*/ 35 w 114"/>
                <a:gd name="T65" fmla="*/ 25 h 115"/>
                <a:gd name="T66" fmla="*/ 17 w 114"/>
                <a:gd name="T67" fmla="*/ 22 h 115"/>
                <a:gd name="T68" fmla="*/ 24 w 114"/>
                <a:gd name="T69" fmla="*/ 36 h 115"/>
                <a:gd name="T70" fmla="*/ 8 w 114"/>
                <a:gd name="T71" fmla="*/ 50 h 115"/>
                <a:gd name="T72" fmla="*/ 8 w 114"/>
                <a:gd name="T73" fmla="*/ 65 h 115"/>
                <a:gd name="T74" fmla="*/ 24 w 114"/>
                <a:gd name="T75" fmla="*/ 78 h 115"/>
                <a:gd name="T76" fmla="*/ 16 w 114"/>
                <a:gd name="T77" fmla="*/ 90 h 115"/>
                <a:gd name="T78" fmla="*/ 27 w 114"/>
                <a:gd name="T79" fmla="*/ 97 h 115"/>
                <a:gd name="T80" fmla="*/ 37 w 114"/>
                <a:gd name="T81" fmla="*/ 58 h 115"/>
                <a:gd name="T82" fmla="*/ 57 w 114"/>
                <a:gd name="T83" fmla="*/ 78 h 115"/>
                <a:gd name="T84" fmla="*/ 57 w 114"/>
                <a:gd name="T85" fmla="*/ 7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4" h="115">
                  <a:moveTo>
                    <a:pt x="60" y="115"/>
                  </a:moveTo>
                  <a:cubicBezTo>
                    <a:pt x="54" y="115"/>
                    <a:pt x="54" y="115"/>
                    <a:pt x="54" y="115"/>
                  </a:cubicBezTo>
                  <a:cubicBezTo>
                    <a:pt x="49" y="115"/>
                    <a:pt x="46" y="111"/>
                    <a:pt x="46" y="107"/>
                  </a:cubicBezTo>
                  <a:cubicBezTo>
                    <a:pt x="46" y="100"/>
                    <a:pt x="46" y="100"/>
                    <a:pt x="46" y="100"/>
                  </a:cubicBezTo>
                  <a:cubicBezTo>
                    <a:pt x="42" y="99"/>
                    <a:pt x="38" y="97"/>
                    <a:pt x="35" y="95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27" y="103"/>
                    <a:pt x="22" y="103"/>
                    <a:pt x="19" y="100"/>
                  </a:cubicBezTo>
                  <a:cubicBezTo>
                    <a:pt x="14" y="96"/>
                    <a:pt x="14" y="96"/>
                    <a:pt x="14" y="96"/>
                  </a:cubicBezTo>
                  <a:cubicBezTo>
                    <a:pt x="13" y="94"/>
                    <a:pt x="12" y="92"/>
                    <a:pt x="12" y="90"/>
                  </a:cubicBezTo>
                  <a:cubicBezTo>
                    <a:pt x="12" y="88"/>
                    <a:pt x="13" y="86"/>
                    <a:pt x="14" y="84"/>
                  </a:cubicBezTo>
                  <a:cubicBezTo>
                    <a:pt x="19" y="79"/>
                    <a:pt x="19" y="79"/>
                    <a:pt x="19" y="79"/>
                  </a:cubicBezTo>
                  <a:cubicBezTo>
                    <a:pt x="17" y="76"/>
                    <a:pt x="16" y="72"/>
                    <a:pt x="15" y="69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3" y="69"/>
                    <a:pt x="0" y="65"/>
                    <a:pt x="0" y="6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0"/>
                    <a:pt x="3" y="46"/>
                    <a:pt x="8" y="46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16" y="42"/>
                    <a:pt x="18" y="39"/>
                    <a:pt x="20" y="36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1" y="27"/>
                    <a:pt x="11" y="22"/>
                    <a:pt x="14" y="19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22" y="12"/>
                    <a:pt x="27" y="12"/>
                    <a:pt x="30" y="15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9" y="18"/>
                    <a:pt x="42" y="17"/>
                    <a:pt x="46" y="16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6" y="4"/>
                    <a:pt x="49" y="0"/>
                    <a:pt x="5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5" y="0"/>
                    <a:pt x="68" y="4"/>
                    <a:pt x="68" y="8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72" y="17"/>
                    <a:pt x="76" y="18"/>
                    <a:pt x="79" y="20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7" y="12"/>
                    <a:pt x="92" y="12"/>
                    <a:pt x="95" y="15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1" y="21"/>
                    <a:pt x="102" y="23"/>
                    <a:pt x="102" y="25"/>
                  </a:cubicBezTo>
                  <a:cubicBezTo>
                    <a:pt x="102" y="27"/>
                    <a:pt x="101" y="29"/>
                    <a:pt x="100" y="31"/>
                  </a:cubicBezTo>
                  <a:cubicBezTo>
                    <a:pt x="95" y="36"/>
                    <a:pt x="95" y="36"/>
                    <a:pt x="95" y="36"/>
                  </a:cubicBezTo>
                  <a:cubicBezTo>
                    <a:pt x="97" y="39"/>
                    <a:pt x="98" y="43"/>
                    <a:pt x="99" y="46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1" y="46"/>
                    <a:pt x="114" y="50"/>
                    <a:pt x="114" y="54"/>
                  </a:cubicBezTo>
                  <a:cubicBezTo>
                    <a:pt x="114" y="61"/>
                    <a:pt x="114" y="61"/>
                    <a:pt x="114" y="61"/>
                  </a:cubicBezTo>
                  <a:cubicBezTo>
                    <a:pt x="114" y="65"/>
                    <a:pt x="111" y="69"/>
                    <a:pt x="106" y="69"/>
                  </a:cubicBezTo>
                  <a:cubicBezTo>
                    <a:pt x="106" y="69"/>
                    <a:pt x="106" y="69"/>
                    <a:pt x="106" y="69"/>
                  </a:cubicBezTo>
                  <a:cubicBezTo>
                    <a:pt x="99" y="69"/>
                    <a:pt x="99" y="69"/>
                    <a:pt x="99" y="69"/>
                  </a:cubicBezTo>
                  <a:cubicBezTo>
                    <a:pt x="98" y="73"/>
                    <a:pt x="97" y="76"/>
                    <a:pt x="95" y="79"/>
                  </a:cubicBezTo>
                  <a:cubicBezTo>
                    <a:pt x="100" y="85"/>
                    <a:pt x="100" y="85"/>
                    <a:pt x="100" y="85"/>
                  </a:cubicBezTo>
                  <a:cubicBezTo>
                    <a:pt x="103" y="88"/>
                    <a:pt x="103" y="93"/>
                    <a:pt x="100" y="96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2" y="103"/>
                    <a:pt x="87" y="103"/>
                    <a:pt x="84" y="100"/>
                  </a:cubicBezTo>
                  <a:cubicBezTo>
                    <a:pt x="79" y="95"/>
                    <a:pt x="79" y="95"/>
                    <a:pt x="79" y="95"/>
                  </a:cubicBezTo>
                  <a:cubicBezTo>
                    <a:pt x="75" y="97"/>
                    <a:pt x="72" y="99"/>
                    <a:pt x="68" y="100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8" y="111"/>
                    <a:pt x="65" y="115"/>
                    <a:pt x="60" y="115"/>
                  </a:cubicBezTo>
                  <a:close/>
                  <a:moveTo>
                    <a:pt x="35" y="90"/>
                  </a:moveTo>
                  <a:cubicBezTo>
                    <a:pt x="36" y="91"/>
                    <a:pt x="36" y="91"/>
                    <a:pt x="36" y="91"/>
                  </a:cubicBezTo>
                  <a:cubicBezTo>
                    <a:pt x="40" y="93"/>
                    <a:pt x="44" y="95"/>
                    <a:pt x="48" y="96"/>
                  </a:cubicBezTo>
                  <a:cubicBezTo>
                    <a:pt x="50" y="96"/>
                    <a:pt x="50" y="96"/>
                    <a:pt x="50" y="96"/>
                  </a:cubicBezTo>
                  <a:cubicBezTo>
                    <a:pt x="50" y="107"/>
                    <a:pt x="50" y="107"/>
                    <a:pt x="50" y="107"/>
                  </a:cubicBezTo>
                  <a:cubicBezTo>
                    <a:pt x="50" y="109"/>
                    <a:pt x="51" y="111"/>
                    <a:pt x="54" y="111"/>
                  </a:cubicBezTo>
                  <a:cubicBezTo>
                    <a:pt x="60" y="111"/>
                    <a:pt x="60" y="111"/>
                    <a:pt x="60" y="111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60" y="111"/>
                    <a:pt x="60" y="111"/>
                    <a:pt x="60" y="111"/>
                  </a:cubicBezTo>
                  <a:cubicBezTo>
                    <a:pt x="62" y="111"/>
                    <a:pt x="64" y="109"/>
                    <a:pt x="64" y="107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66" y="96"/>
                    <a:pt x="66" y="96"/>
                    <a:pt x="66" y="96"/>
                  </a:cubicBezTo>
                  <a:cubicBezTo>
                    <a:pt x="70" y="95"/>
                    <a:pt x="74" y="93"/>
                    <a:pt x="78" y="91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87" y="98"/>
                    <a:pt x="87" y="98"/>
                    <a:pt x="87" y="98"/>
                  </a:cubicBezTo>
                  <a:cubicBezTo>
                    <a:pt x="88" y="99"/>
                    <a:pt x="91" y="99"/>
                    <a:pt x="92" y="98"/>
                  </a:cubicBezTo>
                  <a:cubicBezTo>
                    <a:pt x="97" y="93"/>
                    <a:pt x="97" y="93"/>
                    <a:pt x="97" y="93"/>
                  </a:cubicBezTo>
                  <a:cubicBezTo>
                    <a:pt x="98" y="91"/>
                    <a:pt x="99" y="89"/>
                    <a:pt x="97" y="88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93" y="75"/>
                    <a:pt x="95" y="71"/>
                    <a:pt x="96" y="66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106" y="65"/>
                    <a:pt x="106" y="65"/>
                    <a:pt x="106" y="65"/>
                  </a:cubicBezTo>
                  <a:cubicBezTo>
                    <a:pt x="109" y="65"/>
                    <a:pt x="110" y="63"/>
                    <a:pt x="110" y="61"/>
                  </a:cubicBezTo>
                  <a:cubicBezTo>
                    <a:pt x="110" y="54"/>
                    <a:pt x="110" y="54"/>
                    <a:pt x="110" y="54"/>
                  </a:cubicBezTo>
                  <a:cubicBezTo>
                    <a:pt x="110" y="52"/>
                    <a:pt x="109" y="50"/>
                    <a:pt x="106" y="50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5" y="45"/>
                    <a:pt x="93" y="40"/>
                    <a:pt x="90" y="37"/>
                  </a:cubicBezTo>
                  <a:cubicBezTo>
                    <a:pt x="90" y="35"/>
                    <a:pt x="90" y="35"/>
                    <a:pt x="90" y="35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8" y="27"/>
                    <a:pt x="98" y="26"/>
                    <a:pt x="98" y="25"/>
                  </a:cubicBezTo>
                  <a:cubicBezTo>
                    <a:pt x="98" y="24"/>
                    <a:pt x="98" y="23"/>
                    <a:pt x="97" y="22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1" y="16"/>
                    <a:pt x="88" y="16"/>
                    <a:pt x="87" y="18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4" y="22"/>
                    <a:pt x="70" y="20"/>
                    <a:pt x="66" y="19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6"/>
                    <a:pt x="63" y="4"/>
                    <a:pt x="60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2" y="4"/>
                    <a:pt x="50" y="6"/>
                    <a:pt x="50" y="8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4" y="20"/>
                    <a:pt x="40" y="22"/>
                    <a:pt x="36" y="24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6" y="16"/>
                    <a:pt x="23" y="16"/>
                    <a:pt x="22" y="17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6" y="24"/>
                    <a:pt x="16" y="26"/>
                    <a:pt x="17" y="28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1" y="40"/>
                    <a:pt x="20" y="44"/>
                    <a:pt x="19" y="49"/>
                  </a:cubicBezTo>
                  <a:cubicBezTo>
                    <a:pt x="18" y="50"/>
                    <a:pt x="18" y="50"/>
                    <a:pt x="1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6" y="50"/>
                    <a:pt x="4" y="52"/>
                    <a:pt x="4" y="54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63"/>
                    <a:pt x="6" y="65"/>
                    <a:pt x="8" y="65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20" y="70"/>
                    <a:pt x="21" y="75"/>
                    <a:pt x="24" y="78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17" y="87"/>
                    <a:pt x="17" y="87"/>
                    <a:pt x="17" y="87"/>
                  </a:cubicBezTo>
                  <a:cubicBezTo>
                    <a:pt x="16" y="88"/>
                    <a:pt x="16" y="89"/>
                    <a:pt x="16" y="90"/>
                  </a:cubicBezTo>
                  <a:cubicBezTo>
                    <a:pt x="16" y="91"/>
                    <a:pt x="16" y="92"/>
                    <a:pt x="17" y="93"/>
                  </a:cubicBezTo>
                  <a:cubicBezTo>
                    <a:pt x="22" y="97"/>
                    <a:pt x="22" y="97"/>
                    <a:pt x="22" y="97"/>
                  </a:cubicBezTo>
                  <a:cubicBezTo>
                    <a:pt x="23" y="99"/>
                    <a:pt x="26" y="99"/>
                    <a:pt x="27" y="97"/>
                  </a:cubicBezTo>
                  <a:lnTo>
                    <a:pt x="35" y="90"/>
                  </a:lnTo>
                  <a:close/>
                  <a:moveTo>
                    <a:pt x="57" y="78"/>
                  </a:moveTo>
                  <a:cubicBezTo>
                    <a:pt x="46" y="78"/>
                    <a:pt x="37" y="69"/>
                    <a:pt x="37" y="58"/>
                  </a:cubicBezTo>
                  <a:cubicBezTo>
                    <a:pt x="37" y="46"/>
                    <a:pt x="46" y="37"/>
                    <a:pt x="57" y="37"/>
                  </a:cubicBezTo>
                  <a:cubicBezTo>
                    <a:pt x="68" y="37"/>
                    <a:pt x="78" y="46"/>
                    <a:pt x="78" y="58"/>
                  </a:cubicBezTo>
                  <a:cubicBezTo>
                    <a:pt x="78" y="69"/>
                    <a:pt x="68" y="78"/>
                    <a:pt x="57" y="78"/>
                  </a:cubicBezTo>
                  <a:close/>
                  <a:moveTo>
                    <a:pt x="57" y="41"/>
                  </a:moveTo>
                  <a:cubicBezTo>
                    <a:pt x="48" y="41"/>
                    <a:pt x="41" y="49"/>
                    <a:pt x="41" y="58"/>
                  </a:cubicBezTo>
                  <a:cubicBezTo>
                    <a:pt x="41" y="67"/>
                    <a:pt x="48" y="74"/>
                    <a:pt x="57" y="74"/>
                  </a:cubicBezTo>
                  <a:cubicBezTo>
                    <a:pt x="66" y="74"/>
                    <a:pt x="74" y="67"/>
                    <a:pt x="74" y="58"/>
                  </a:cubicBezTo>
                  <a:cubicBezTo>
                    <a:pt x="74" y="49"/>
                    <a:pt x="66" y="41"/>
                    <a:pt x="57" y="41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618" name="Freeform 102"/>
            <p:cNvSpPr>
              <a:spLocks noEditPoints="1"/>
            </p:cNvSpPr>
            <p:nvPr/>
          </p:nvSpPr>
          <p:spPr bwMode="auto">
            <a:xfrm>
              <a:off x="3913188" y="1577658"/>
              <a:ext cx="508000" cy="508000"/>
            </a:xfrm>
            <a:custGeom>
              <a:avLst/>
              <a:gdLst>
                <a:gd name="T0" fmla="*/ 36 w 92"/>
                <a:gd name="T1" fmla="*/ 86 h 92"/>
                <a:gd name="T2" fmla="*/ 24 w 92"/>
                <a:gd name="T3" fmla="*/ 81 h 92"/>
                <a:gd name="T4" fmla="*/ 9 w 92"/>
                <a:gd name="T5" fmla="*/ 72 h 92"/>
                <a:gd name="T6" fmla="*/ 12 w 92"/>
                <a:gd name="T7" fmla="*/ 55 h 92"/>
                <a:gd name="T8" fmla="*/ 0 w 92"/>
                <a:gd name="T9" fmla="*/ 49 h 92"/>
                <a:gd name="T10" fmla="*/ 12 w 92"/>
                <a:gd name="T11" fmla="*/ 37 h 92"/>
                <a:gd name="T12" fmla="*/ 11 w 92"/>
                <a:gd name="T13" fmla="*/ 15 h 92"/>
                <a:gd name="T14" fmla="*/ 29 w 92"/>
                <a:gd name="T15" fmla="*/ 15 h 92"/>
                <a:gd name="T16" fmla="*/ 43 w 92"/>
                <a:gd name="T17" fmla="*/ 0 h 92"/>
                <a:gd name="T18" fmla="*/ 55 w 92"/>
                <a:gd name="T19" fmla="*/ 12 h 92"/>
                <a:gd name="T20" fmla="*/ 77 w 92"/>
                <a:gd name="T21" fmla="*/ 11 h 92"/>
                <a:gd name="T22" fmla="*/ 80 w 92"/>
                <a:gd name="T23" fmla="*/ 25 h 92"/>
                <a:gd name="T24" fmla="*/ 85 w 92"/>
                <a:gd name="T25" fmla="*/ 37 h 92"/>
                <a:gd name="T26" fmla="*/ 85 w 92"/>
                <a:gd name="T27" fmla="*/ 55 h 92"/>
                <a:gd name="T28" fmla="*/ 76 w 92"/>
                <a:gd name="T29" fmla="*/ 63 h 92"/>
                <a:gd name="T30" fmla="*/ 80 w 92"/>
                <a:gd name="T31" fmla="*/ 77 h 92"/>
                <a:gd name="T32" fmla="*/ 63 w 92"/>
                <a:gd name="T33" fmla="*/ 77 h 92"/>
                <a:gd name="T34" fmla="*/ 48 w 92"/>
                <a:gd name="T35" fmla="*/ 92 h 92"/>
                <a:gd name="T36" fmla="*/ 39 w 92"/>
                <a:gd name="T37" fmla="*/ 76 h 92"/>
                <a:gd name="T38" fmla="*/ 43 w 92"/>
                <a:gd name="T39" fmla="*/ 88 h 92"/>
                <a:gd name="T40" fmla="*/ 48 w 92"/>
                <a:gd name="T41" fmla="*/ 88 h 92"/>
                <a:gd name="T42" fmla="*/ 53 w 92"/>
                <a:gd name="T43" fmla="*/ 76 h 92"/>
                <a:gd name="T44" fmla="*/ 70 w 92"/>
                <a:gd name="T45" fmla="*/ 78 h 92"/>
                <a:gd name="T46" fmla="*/ 78 w 92"/>
                <a:gd name="T47" fmla="*/ 72 h 92"/>
                <a:gd name="T48" fmla="*/ 72 w 92"/>
                <a:gd name="T49" fmla="*/ 63 h 92"/>
                <a:gd name="T50" fmla="*/ 85 w 92"/>
                <a:gd name="T51" fmla="*/ 51 h 92"/>
                <a:gd name="T52" fmla="*/ 85 w 92"/>
                <a:gd name="T53" fmla="*/ 41 h 92"/>
                <a:gd name="T54" fmla="*/ 72 w 92"/>
                <a:gd name="T55" fmla="*/ 29 h 92"/>
                <a:gd name="T56" fmla="*/ 78 w 92"/>
                <a:gd name="T57" fmla="*/ 20 h 92"/>
                <a:gd name="T58" fmla="*/ 70 w 92"/>
                <a:gd name="T59" fmla="*/ 14 h 92"/>
                <a:gd name="T60" fmla="*/ 53 w 92"/>
                <a:gd name="T61" fmla="*/ 16 h 92"/>
                <a:gd name="T62" fmla="*/ 48 w 92"/>
                <a:gd name="T63" fmla="*/ 4 h 92"/>
                <a:gd name="T64" fmla="*/ 40 w 92"/>
                <a:gd name="T65" fmla="*/ 15 h 92"/>
                <a:gd name="T66" fmla="*/ 28 w 92"/>
                <a:gd name="T67" fmla="*/ 20 h 92"/>
                <a:gd name="T68" fmla="*/ 14 w 92"/>
                <a:gd name="T69" fmla="*/ 18 h 92"/>
                <a:gd name="T70" fmla="*/ 20 w 92"/>
                <a:gd name="T71" fmla="*/ 29 h 92"/>
                <a:gd name="T72" fmla="*/ 6 w 92"/>
                <a:gd name="T73" fmla="*/ 41 h 92"/>
                <a:gd name="T74" fmla="*/ 4 w 92"/>
                <a:gd name="T75" fmla="*/ 50 h 92"/>
                <a:gd name="T76" fmla="*/ 15 w 92"/>
                <a:gd name="T77" fmla="*/ 53 h 92"/>
                <a:gd name="T78" fmla="*/ 14 w 92"/>
                <a:gd name="T79" fmla="*/ 70 h 92"/>
                <a:gd name="T80" fmla="*/ 18 w 92"/>
                <a:gd name="T81" fmla="*/ 78 h 92"/>
                <a:gd name="T82" fmla="*/ 46 w 92"/>
                <a:gd name="T83" fmla="*/ 63 h 92"/>
                <a:gd name="T84" fmla="*/ 63 w 92"/>
                <a:gd name="T85" fmla="*/ 46 h 92"/>
                <a:gd name="T86" fmla="*/ 33 w 92"/>
                <a:gd name="T87" fmla="*/ 46 h 92"/>
                <a:gd name="T88" fmla="*/ 46 w 92"/>
                <a:gd name="T89" fmla="*/ 3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2" h="92">
                  <a:moveTo>
                    <a:pt x="48" y="92"/>
                  </a:moveTo>
                  <a:cubicBezTo>
                    <a:pt x="43" y="92"/>
                    <a:pt x="43" y="92"/>
                    <a:pt x="43" y="92"/>
                  </a:cubicBezTo>
                  <a:cubicBezTo>
                    <a:pt x="39" y="92"/>
                    <a:pt x="36" y="89"/>
                    <a:pt x="36" y="86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34" y="79"/>
                    <a:pt x="31" y="78"/>
                    <a:pt x="28" y="77"/>
                  </a:cubicBezTo>
                  <a:cubicBezTo>
                    <a:pt x="24" y="81"/>
                    <a:pt x="24" y="81"/>
                    <a:pt x="24" y="81"/>
                  </a:cubicBezTo>
                  <a:cubicBezTo>
                    <a:pt x="22" y="83"/>
                    <a:pt x="17" y="83"/>
                    <a:pt x="15" y="80"/>
                  </a:cubicBezTo>
                  <a:cubicBezTo>
                    <a:pt x="11" y="77"/>
                    <a:pt x="11" y="77"/>
                    <a:pt x="11" y="77"/>
                  </a:cubicBezTo>
                  <a:cubicBezTo>
                    <a:pt x="10" y="75"/>
                    <a:pt x="9" y="74"/>
                    <a:pt x="9" y="72"/>
                  </a:cubicBezTo>
                  <a:cubicBezTo>
                    <a:pt x="9" y="70"/>
                    <a:pt x="10" y="69"/>
                    <a:pt x="11" y="67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4" y="61"/>
                    <a:pt x="13" y="58"/>
                    <a:pt x="12" y="55"/>
                  </a:cubicBezTo>
                  <a:cubicBezTo>
                    <a:pt x="6" y="55"/>
                    <a:pt x="6" y="55"/>
                    <a:pt x="6" y="55"/>
                  </a:cubicBezTo>
                  <a:cubicBezTo>
                    <a:pt x="4" y="55"/>
                    <a:pt x="3" y="55"/>
                    <a:pt x="2" y="53"/>
                  </a:cubicBezTo>
                  <a:cubicBezTo>
                    <a:pt x="0" y="52"/>
                    <a:pt x="0" y="50"/>
                    <a:pt x="0" y="49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0"/>
                    <a:pt x="3" y="37"/>
                    <a:pt x="6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3" y="34"/>
                    <a:pt x="14" y="31"/>
                    <a:pt x="15" y="29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9" y="22"/>
                    <a:pt x="9" y="18"/>
                    <a:pt x="11" y="15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8" y="9"/>
                    <a:pt x="22" y="9"/>
                    <a:pt x="25" y="1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31" y="14"/>
                    <a:pt x="34" y="13"/>
                    <a:pt x="36" y="12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6" y="3"/>
                    <a:pt x="39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5" y="3"/>
                    <a:pt x="55" y="7"/>
                  </a:cubicBezTo>
                  <a:cubicBezTo>
                    <a:pt x="55" y="12"/>
                    <a:pt x="55" y="12"/>
                    <a:pt x="55" y="12"/>
                  </a:cubicBezTo>
                  <a:cubicBezTo>
                    <a:pt x="58" y="13"/>
                    <a:pt x="61" y="14"/>
                    <a:pt x="63" y="15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70" y="9"/>
                    <a:pt x="74" y="9"/>
                    <a:pt x="77" y="11"/>
                  </a:cubicBezTo>
                  <a:cubicBezTo>
                    <a:pt x="80" y="15"/>
                    <a:pt x="80" y="15"/>
                    <a:pt x="80" y="15"/>
                  </a:cubicBezTo>
                  <a:cubicBezTo>
                    <a:pt x="82" y="17"/>
                    <a:pt x="82" y="18"/>
                    <a:pt x="82" y="20"/>
                  </a:cubicBezTo>
                  <a:cubicBezTo>
                    <a:pt x="82" y="22"/>
                    <a:pt x="82" y="23"/>
                    <a:pt x="80" y="25"/>
                  </a:cubicBezTo>
                  <a:cubicBezTo>
                    <a:pt x="76" y="29"/>
                    <a:pt x="76" y="29"/>
                    <a:pt x="76" y="29"/>
                  </a:cubicBezTo>
                  <a:cubicBezTo>
                    <a:pt x="78" y="31"/>
                    <a:pt x="79" y="34"/>
                    <a:pt x="80" y="37"/>
                  </a:cubicBezTo>
                  <a:cubicBezTo>
                    <a:pt x="85" y="37"/>
                    <a:pt x="85" y="37"/>
                    <a:pt x="85" y="37"/>
                  </a:cubicBezTo>
                  <a:cubicBezTo>
                    <a:pt x="89" y="37"/>
                    <a:pt x="92" y="40"/>
                    <a:pt x="92" y="43"/>
                  </a:cubicBezTo>
                  <a:cubicBezTo>
                    <a:pt x="92" y="49"/>
                    <a:pt x="92" y="49"/>
                    <a:pt x="92" y="49"/>
                  </a:cubicBezTo>
                  <a:cubicBezTo>
                    <a:pt x="92" y="52"/>
                    <a:pt x="89" y="55"/>
                    <a:pt x="85" y="55"/>
                  </a:cubicBezTo>
                  <a:cubicBezTo>
                    <a:pt x="85" y="55"/>
                    <a:pt x="85" y="55"/>
                    <a:pt x="85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79" y="58"/>
                    <a:pt x="78" y="61"/>
                    <a:pt x="76" y="63"/>
                  </a:cubicBezTo>
                  <a:cubicBezTo>
                    <a:pt x="80" y="67"/>
                    <a:pt x="80" y="67"/>
                    <a:pt x="80" y="67"/>
                  </a:cubicBezTo>
                  <a:cubicBezTo>
                    <a:pt x="82" y="69"/>
                    <a:pt x="82" y="70"/>
                    <a:pt x="82" y="72"/>
                  </a:cubicBezTo>
                  <a:cubicBezTo>
                    <a:pt x="82" y="74"/>
                    <a:pt x="82" y="76"/>
                    <a:pt x="80" y="7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74" y="83"/>
                    <a:pt x="70" y="83"/>
                    <a:pt x="67" y="81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61" y="78"/>
                    <a:pt x="58" y="79"/>
                    <a:pt x="55" y="80"/>
                  </a:cubicBezTo>
                  <a:cubicBezTo>
                    <a:pt x="55" y="86"/>
                    <a:pt x="55" y="86"/>
                    <a:pt x="55" y="86"/>
                  </a:cubicBezTo>
                  <a:cubicBezTo>
                    <a:pt x="55" y="89"/>
                    <a:pt x="52" y="92"/>
                    <a:pt x="48" y="92"/>
                  </a:cubicBezTo>
                  <a:close/>
                  <a:moveTo>
                    <a:pt x="28" y="71"/>
                  </a:moveTo>
                  <a:cubicBezTo>
                    <a:pt x="29" y="72"/>
                    <a:pt x="29" y="72"/>
                    <a:pt x="29" y="72"/>
                  </a:cubicBezTo>
                  <a:cubicBezTo>
                    <a:pt x="32" y="74"/>
                    <a:pt x="35" y="76"/>
                    <a:pt x="39" y="76"/>
                  </a:cubicBezTo>
                  <a:cubicBezTo>
                    <a:pt x="40" y="77"/>
                    <a:pt x="40" y="77"/>
                    <a:pt x="40" y="77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40" y="87"/>
                    <a:pt x="42" y="88"/>
                    <a:pt x="43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50" y="88"/>
                    <a:pt x="51" y="87"/>
                    <a:pt x="51" y="86"/>
                  </a:cubicBezTo>
                  <a:cubicBezTo>
                    <a:pt x="51" y="77"/>
                    <a:pt x="51" y="77"/>
                    <a:pt x="51" y="77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56" y="76"/>
                    <a:pt x="59" y="74"/>
                    <a:pt x="62" y="72"/>
                  </a:cubicBezTo>
                  <a:cubicBezTo>
                    <a:pt x="64" y="72"/>
                    <a:pt x="64" y="72"/>
                    <a:pt x="64" y="72"/>
                  </a:cubicBezTo>
                  <a:cubicBezTo>
                    <a:pt x="70" y="78"/>
                    <a:pt x="70" y="78"/>
                    <a:pt x="70" y="78"/>
                  </a:cubicBezTo>
                  <a:cubicBezTo>
                    <a:pt x="71" y="79"/>
                    <a:pt x="73" y="79"/>
                    <a:pt x="74" y="78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8" y="74"/>
                    <a:pt x="78" y="73"/>
                    <a:pt x="78" y="72"/>
                  </a:cubicBezTo>
                  <a:cubicBezTo>
                    <a:pt x="78" y="71"/>
                    <a:pt x="78" y="71"/>
                    <a:pt x="77" y="70"/>
                  </a:cubicBezTo>
                  <a:cubicBezTo>
                    <a:pt x="71" y="64"/>
                    <a:pt x="71" y="64"/>
                    <a:pt x="71" y="64"/>
                  </a:cubicBezTo>
                  <a:cubicBezTo>
                    <a:pt x="72" y="63"/>
                    <a:pt x="72" y="63"/>
                    <a:pt x="72" y="63"/>
                  </a:cubicBezTo>
                  <a:cubicBezTo>
                    <a:pt x="74" y="60"/>
                    <a:pt x="75" y="56"/>
                    <a:pt x="76" y="53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85" y="51"/>
                    <a:pt x="85" y="51"/>
                    <a:pt x="85" y="51"/>
                  </a:cubicBezTo>
                  <a:cubicBezTo>
                    <a:pt x="87" y="51"/>
                    <a:pt x="88" y="50"/>
                    <a:pt x="88" y="49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2"/>
                    <a:pt x="87" y="41"/>
                    <a:pt x="85" y="41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5" y="36"/>
                    <a:pt x="74" y="32"/>
                    <a:pt x="72" y="29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1"/>
                    <a:pt x="78" y="21"/>
                    <a:pt x="78" y="20"/>
                  </a:cubicBezTo>
                  <a:cubicBezTo>
                    <a:pt x="78" y="19"/>
                    <a:pt x="78" y="19"/>
                    <a:pt x="78" y="18"/>
                  </a:cubicBezTo>
                  <a:cubicBezTo>
                    <a:pt x="74" y="14"/>
                    <a:pt x="74" y="14"/>
                    <a:pt x="74" y="14"/>
                  </a:cubicBezTo>
                  <a:cubicBezTo>
                    <a:pt x="73" y="13"/>
                    <a:pt x="71" y="13"/>
                    <a:pt x="70" y="14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59" y="18"/>
                    <a:pt x="56" y="16"/>
                    <a:pt x="53" y="16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5"/>
                    <a:pt x="50" y="4"/>
                    <a:pt x="48" y="4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2" y="4"/>
                    <a:pt x="40" y="5"/>
                    <a:pt x="40" y="7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6" y="16"/>
                    <a:pt x="32" y="18"/>
                    <a:pt x="29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1" y="13"/>
                    <a:pt x="19" y="13"/>
                    <a:pt x="18" y="14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3" y="19"/>
                    <a:pt x="13" y="21"/>
                    <a:pt x="14" y="22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8" y="32"/>
                    <a:pt x="16" y="36"/>
                    <a:pt x="15" y="39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5" y="41"/>
                    <a:pt x="4" y="42"/>
                    <a:pt x="4" y="43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9"/>
                    <a:pt x="4" y="50"/>
                    <a:pt x="4" y="50"/>
                  </a:cubicBezTo>
                  <a:cubicBezTo>
                    <a:pt x="5" y="51"/>
                    <a:pt x="6" y="51"/>
                    <a:pt x="6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6" y="56"/>
                    <a:pt x="17" y="60"/>
                    <a:pt x="19" y="63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14" y="70"/>
                    <a:pt x="14" y="70"/>
                    <a:pt x="14" y="70"/>
                  </a:cubicBezTo>
                  <a:cubicBezTo>
                    <a:pt x="13" y="71"/>
                    <a:pt x="13" y="71"/>
                    <a:pt x="13" y="72"/>
                  </a:cubicBezTo>
                  <a:cubicBezTo>
                    <a:pt x="13" y="73"/>
                    <a:pt x="13" y="73"/>
                    <a:pt x="14" y="74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19" y="79"/>
                    <a:pt x="21" y="79"/>
                    <a:pt x="21" y="78"/>
                  </a:cubicBezTo>
                  <a:lnTo>
                    <a:pt x="28" y="71"/>
                  </a:lnTo>
                  <a:close/>
                  <a:moveTo>
                    <a:pt x="46" y="63"/>
                  </a:moveTo>
                  <a:cubicBezTo>
                    <a:pt x="37" y="63"/>
                    <a:pt x="29" y="55"/>
                    <a:pt x="29" y="46"/>
                  </a:cubicBezTo>
                  <a:cubicBezTo>
                    <a:pt x="29" y="37"/>
                    <a:pt x="37" y="29"/>
                    <a:pt x="46" y="29"/>
                  </a:cubicBezTo>
                  <a:cubicBezTo>
                    <a:pt x="55" y="29"/>
                    <a:pt x="63" y="37"/>
                    <a:pt x="63" y="46"/>
                  </a:cubicBezTo>
                  <a:cubicBezTo>
                    <a:pt x="63" y="55"/>
                    <a:pt x="55" y="63"/>
                    <a:pt x="46" y="63"/>
                  </a:cubicBezTo>
                  <a:close/>
                  <a:moveTo>
                    <a:pt x="46" y="33"/>
                  </a:moveTo>
                  <a:cubicBezTo>
                    <a:pt x="39" y="33"/>
                    <a:pt x="33" y="39"/>
                    <a:pt x="33" y="46"/>
                  </a:cubicBezTo>
                  <a:cubicBezTo>
                    <a:pt x="33" y="53"/>
                    <a:pt x="39" y="59"/>
                    <a:pt x="46" y="59"/>
                  </a:cubicBezTo>
                  <a:cubicBezTo>
                    <a:pt x="53" y="59"/>
                    <a:pt x="59" y="53"/>
                    <a:pt x="59" y="46"/>
                  </a:cubicBezTo>
                  <a:cubicBezTo>
                    <a:pt x="59" y="39"/>
                    <a:pt x="53" y="33"/>
                    <a:pt x="46" y="33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619" name="Freeform 103"/>
            <p:cNvSpPr/>
            <p:nvPr/>
          </p:nvSpPr>
          <p:spPr bwMode="auto">
            <a:xfrm>
              <a:off x="4668838" y="2190433"/>
              <a:ext cx="122237" cy="104775"/>
            </a:xfrm>
            <a:custGeom>
              <a:avLst/>
              <a:gdLst>
                <a:gd name="T0" fmla="*/ 2 w 22"/>
                <a:gd name="T1" fmla="*/ 19 h 19"/>
                <a:gd name="T2" fmla="*/ 0 w 22"/>
                <a:gd name="T3" fmla="*/ 17 h 19"/>
                <a:gd name="T4" fmla="*/ 2 w 22"/>
                <a:gd name="T5" fmla="*/ 15 h 19"/>
                <a:gd name="T6" fmla="*/ 18 w 22"/>
                <a:gd name="T7" fmla="*/ 2 h 19"/>
                <a:gd name="T8" fmla="*/ 20 w 22"/>
                <a:gd name="T9" fmla="*/ 1 h 19"/>
                <a:gd name="T10" fmla="*/ 21 w 22"/>
                <a:gd name="T11" fmla="*/ 4 h 19"/>
                <a:gd name="T12" fmla="*/ 3 w 22"/>
                <a:gd name="T13" fmla="*/ 18 h 19"/>
                <a:gd name="T14" fmla="*/ 2 w 22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9">
                  <a:moveTo>
                    <a:pt x="2" y="19"/>
                  </a:moveTo>
                  <a:cubicBezTo>
                    <a:pt x="1" y="19"/>
                    <a:pt x="1" y="18"/>
                    <a:pt x="0" y="17"/>
                  </a:cubicBezTo>
                  <a:cubicBezTo>
                    <a:pt x="0" y="16"/>
                    <a:pt x="1" y="15"/>
                    <a:pt x="2" y="15"/>
                  </a:cubicBezTo>
                  <a:cubicBezTo>
                    <a:pt x="8" y="13"/>
                    <a:pt x="14" y="8"/>
                    <a:pt x="18" y="2"/>
                  </a:cubicBezTo>
                  <a:cubicBezTo>
                    <a:pt x="18" y="1"/>
                    <a:pt x="19" y="0"/>
                    <a:pt x="20" y="1"/>
                  </a:cubicBezTo>
                  <a:cubicBezTo>
                    <a:pt x="21" y="1"/>
                    <a:pt x="22" y="3"/>
                    <a:pt x="21" y="4"/>
                  </a:cubicBezTo>
                  <a:cubicBezTo>
                    <a:pt x="17" y="11"/>
                    <a:pt x="11" y="16"/>
                    <a:pt x="3" y="18"/>
                  </a:cubicBezTo>
                  <a:cubicBezTo>
                    <a:pt x="3" y="18"/>
                    <a:pt x="2" y="19"/>
                    <a:pt x="2" y="19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620" name="Freeform 104"/>
            <p:cNvSpPr/>
            <p:nvPr/>
          </p:nvSpPr>
          <p:spPr bwMode="auto">
            <a:xfrm>
              <a:off x="4184650" y="1882458"/>
              <a:ext cx="98425" cy="82550"/>
            </a:xfrm>
            <a:custGeom>
              <a:avLst/>
              <a:gdLst>
                <a:gd name="T0" fmla="*/ 2 w 18"/>
                <a:gd name="T1" fmla="*/ 15 h 15"/>
                <a:gd name="T2" fmla="*/ 0 w 18"/>
                <a:gd name="T3" fmla="*/ 14 h 15"/>
                <a:gd name="T4" fmla="*/ 2 w 18"/>
                <a:gd name="T5" fmla="*/ 12 h 15"/>
                <a:gd name="T6" fmla="*/ 14 w 18"/>
                <a:gd name="T7" fmla="*/ 2 h 15"/>
                <a:gd name="T8" fmla="*/ 17 w 18"/>
                <a:gd name="T9" fmla="*/ 1 h 15"/>
                <a:gd name="T10" fmla="*/ 17 w 18"/>
                <a:gd name="T11" fmla="*/ 4 h 15"/>
                <a:gd name="T12" fmla="*/ 3 w 18"/>
                <a:gd name="T13" fmla="*/ 15 h 15"/>
                <a:gd name="T14" fmla="*/ 2 w 18"/>
                <a:gd name="T1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5">
                  <a:moveTo>
                    <a:pt x="2" y="15"/>
                  </a:moveTo>
                  <a:cubicBezTo>
                    <a:pt x="1" y="15"/>
                    <a:pt x="1" y="15"/>
                    <a:pt x="0" y="14"/>
                  </a:cubicBezTo>
                  <a:cubicBezTo>
                    <a:pt x="0" y="13"/>
                    <a:pt x="1" y="12"/>
                    <a:pt x="2" y="12"/>
                  </a:cubicBezTo>
                  <a:cubicBezTo>
                    <a:pt x="7" y="10"/>
                    <a:pt x="11" y="6"/>
                    <a:pt x="14" y="2"/>
                  </a:cubicBezTo>
                  <a:cubicBezTo>
                    <a:pt x="14" y="1"/>
                    <a:pt x="16" y="0"/>
                    <a:pt x="17" y="1"/>
                  </a:cubicBezTo>
                  <a:cubicBezTo>
                    <a:pt x="18" y="1"/>
                    <a:pt x="18" y="3"/>
                    <a:pt x="17" y="4"/>
                  </a:cubicBezTo>
                  <a:cubicBezTo>
                    <a:pt x="14" y="9"/>
                    <a:pt x="9" y="14"/>
                    <a:pt x="3" y="15"/>
                  </a:cubicBezTo>
                  <a:cubicBezTo>
                    <a:pt x="3" y="15"/>
                    <a:pt x="2" y="15"/>
                    <a:pt x="2" y="15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621" name="Freeform 105"/>
            <p:cNvSpPr/>
            <p:nvPr/>
          </p:nvSpPr>
          <p:spPr bwMode="auto">
            <a:xfrm>
              <a:off x="4470400" y="1958658"/>
              <a:ext cx="138112" cy="127000"/>
            </a:xfrm>
            <a:custGeom>
              <a:avLst/>
              <a:gdLst>
                <a:gd name="T0" fmla="*/ 3 w 25"/>
                <a:gd name="T1" fmla="*/ 23 h 23"/>
                <a:gd name="T2" fmla="*/ 2 w 25"/>
                <a:gd name="T3" fmla="*/ 23 h 23"/>
                <a:gd name="T4" fmla="*/ 1 w 25"/>
                <a:gd name="T5" fmla="*/ 20 h 23"/>
                <a:gd name="T6" fmla="*/ 22 w 25"/>
                <a:gd name="T7" fmla="*/ 0 h 23"/>
                <a:gd name="T8" fmla="*/ 25 w 25"/>
                <a:gd name="T9" fmla="*/ 2 h 23"/>
                <a:gd name="T10" fmla="*/ 23 w 25"/>
                <a:gd name="T11" fmla="*/ 4 h 23"/>
                <a:gd name="T12" fmla="*/ 4 w 25"/>
                <a:gd name="T13" fmla="*/ 21 h 23"/>
                <a:gd name="T14" fmla="*/ 3 w 25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3" y="23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1" y="22"/>
                    <a:pt x="0" y="21"/>
                    <a:pt x="1" y="20"/>
                  </a:cubicBezTo>
                  <a:cubicBezTo>
                    <a:pt x="4" y="10"/>
                    <a:pt x="12" y="3"/>
                    <a:pt x="22" y="0"/>
                  </a:cubicBezTo>
                  <a:cubicBezTo>
                    <a:pt x="23" y="0"/>
                    <a:pt x="25" y="1"/>
                    <a:pt x="25" y="2"/>
                  </a:cubicBezTo>
                  <a:cubicBezTo>
                    <a:pt x="25" y="3"/>
                    <a:pt x="24" y="4"/>
                    <a:pt x="23" y="4"/>
                  </a:cubicBezTo>
                  <a:cubicBezTo>
                    <a:pt x="15" y="6"/>
                    <a:pt x="7" y="13"/>
                    <a:pt x="4" y="21"/>
                  </a:cubicBezTo>
                  <a:cubicBezTo>
                    <a:pt x="4" y="22"/>
                    <a:pt x="3" y="23"/>
                    <a:pt x="3" y="23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622" name="Freeform 106"/>
            <p:cNvSpPr/>
            <p:nvPr/>
          </p:nvSpPr>
          <p:spPr bwMode="auto">
            <a:xfrm>
              <a:off x="4029075" y="1693545"/>
              <a:ext cx="122237" cy="111125"/>
            </a:xfrm>
            <a:custGeom>
              <a:avLst/>
              <a:gdLst>
                <a:gd name="T0" fmla="*/ 3 w 22"/>
                <a:gd name="T1" fmla="*/ 20 h 20"/>
                <a:gd name="T2" fmla="*/ 2 w 22"/>
                <a:gd name="T3" fmla="*/ 20 h 20"/>
                <a:gd name="T4" fmla="*/ 1 w 22"/>
                <a:gd name="T5" fmla="*/ 17 h 20"/>
                <a:gd name="T6" fmla="*/ 19 w 22"/>
                <a:gd name="T7" fmla="*/ 0 h 20"/>
                <a:gd name="T8" fmla="*/ 22 w 22"/>
                <a:gd name="T9" fmla="*/ 2 h 20"/>
                <a:gd name="T10" fmla="*/ 20 w 22"/>
                <a:gd name="T11" fmla="*/ 4 h 20"/>
                <a:gd name="T12" fmla="*/ 4 w 22"/>
                <a:gd name="T13" fmla="*/ 19 h 20"/>
                <a:gd name="T14" fmla="*/ 3 w 22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20">
                  <a:moveTo>
                    <a:pt x="3" y="20"/>
                  </a:move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0" y="18"/>
                    <a:pt x="1" y="17"/>
                  </a:cubicBezTo>
                  <a:cubicBezTo>
                    <a:pt x="4" y="9"/>
                    <a:pt x="11" y="3"/>
                    <a:pt x="19" y="0"/>
                  </a:cubicBezTo>
                  <a:cubicBezTo>
                    <a:pt x="21" y="0"/>
                    <a:pt x="22" y="1"/>
                    <a:pt x="22" y="2"/>
                  </a:cubicBezTo>
                  <a:cubicBezTo>
                    <a:pt x="22" y="3"/>
                    <a:pt x="21" y="4"/>
                    <a:pt x="20" y="4"/>
                  </a:cubicBezTo>
                  <a:cubicBezTo>
                    <a:pt x="13" y="6"/>
                    <a:pt x="7" y="12"/>
                    <a:pt x="4" y="19"/>
                  </a:cubicBezTo>
                  <a:cubicBezTo>
                    <a:pt x="4" y="20"/>
                    <a:pt x="3" y="20"/>
                    <a:pt x="3" y="2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</p:grpSp>
      <p:grpSp>
        <p:nvGrpSpPr>
          <p:cNvPr id="623" name="组合 622"/>
          <p:cNvGrpSpPr/>
          <p:nvPr/>
        </p:nvGrpSpPr>
        <p:grpSpPr>
          <a:xfrm>
            <a:off x="554912" y="5950264"/>
            <a:ext cx="1288937" cy="293554"/>
            <a:chOff x="4046538" y="2588895"/>
            <a:chExt cx="1212850" cy="276225"/>
          </a:xfrm>
        </p:grpSpPr>
        <p:sp>
          <p:nvSpPr>
            <p:cNvPr id="624" name="Freeform 5"/>
            <p:cNvSpPr/>
            <p:nvPr/>
          </p:nvSpPr>
          <p:spPr bwMode="auto">
            <a:xfrm>
              <a:off x="4057650" y="2600008"/>
              <a:ext cx="247650" cy="254000"/>
            </a:xfrm>
            <a:custGeom>
              <a:avLst/>
              <a:gdLst>
                <a:gd name="T0" fmla="*/ 45 w 45"/>
                <a:gd name="T1" fmla="*/ 40 h 46"/>
                <a:gd name="T2" fmla="*/ 40 w 45"/>
                <a:gd name="T3" fmla="*/ 46 h 46"/>
                <a:gd name="T4" fmla="*/ 5 w 45"/>
                <a:gd name="T5" fmla="*/ 46 h 46"/>
                <a:gd name="T6" fmla="*/ 0 w 45"/>
                <a:gd name="T7" fmla="*/ 40 h 46"/>
                <a:gd name="T8" fmla="*/ 0 w 45"/>
                <a:gd name="T9" fmla="*/ 5 h 46"/>
                <a:gd name="T10" fmla="*/ 5 w 45"/>
                <a:gd name="T11" fmla="*/ 0 h 46"/>
                <a:gd name="T12" fmla="*/ 40 w 45"/>
                <a:gd name="T13" fmla="*/ 0 h 46"/>
                <a:gd name="T14" fmla="*/ 45 w 45"/>
                <a:gd name="T15" fmla="*/ 5 h 46"/>
                <a:gd name="T16" fmla="*/ 45 w 45"/>
                <a:gd name="T17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46">
                  <a:moveTo>
                    <a:pt x="45" y="40"/>
                  </a:moveTo>
                  <a:cubicBezTo>
                    <a:pt x="45" y="43"/>
                    <a:pt x="43" y="46"/>
                    <a:pt x="40" y="4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0" y="43"/>
                    <a:pt x="0" y="4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3" y="0"/>
                    <a:pt x="45" y="3"/>
                    <a:pt x="45" y="5"/>
                  </a:cubicBezTo>
                  <a:lnTo>
                    <a:pt x="45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625" name="Freeform 6"/>
            <p:cNvSpPr/>
            <p:nvPr/>
          </p:nvSpPr>
          <p:spPr bwMode="auto">
            <a:xfrm>
              <a:off x="4371975" y="2600008"/>
              <a:ext cx="247650" cy="254000"/>
            </a:xfrm>
            <a:custGeom>
              <a:avLst/>
              <a:gdLst>
                <a:gd name="T0" fmla="*/ 45 w 45"/>
                <a:gd name="T1" fmla="*/ 40 h 46"/>
                <a:gd name="T2" fmla="*/ 40 w 45"/>
                <a:gd name="T3" fmla="*/ 46 h 46"/>
                <a:gd name="T4" fmla="*/ 5 w 45"/>
                <a:gd name="T5" fmla="*/ 46 h 46"/>
                <a:gd name="T6" fmla="*/ 0 w 45"/>
                <a:gd name="T7" fmla="*/ 40 h 46"/>
                <a:gd name="T8" fmla="*/ 0 w 45"/>
                <a:gd name="T9" fmla="*/ 5 h 46"/>
                <a:gd name="T10" fmla="*/ 5 w 45"/>
                <a:gd name="T11" fmla="*/ 0 h 46"/>
                <a:gd name="T12" fmla="*/ 40 w 45"/>
                <a:gd name="T13" fmla="*/ 0 h 46"/>
                <a:gd name="T14" fmla="*/ 45 w 45"/>
                <a:gd name="T15" fmla="*/ 5 h 46"/>
                <a:gd name="T16" fmla="*/ 45 w 45"/>
                <a:gd name="T17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46">
                  <a:moveTo>
                    <a:pt x="45" y="40"/>
                  </a:moveTo>
                  <a:cubicBezTo>
                    <a:pt x="45" y="43"/>
                    <a:pt x="43" y="46"/>
                    <a:pt x="40" y="4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0" y="43"/>
                    <a:pt x="0" y="4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3" y="0"/>
                    <a:pt x="45" y="3"/>
                    <a:pt x="45" y="5"/>
                  </a:cubicBezTo>
                  <a:lnTo>
                    <a:pt x="45" y="40"/>
                  </a:lnTo>
                  <a:close/>
                </a:path>
              </a:pathLst>
            </a:custGeom>
            <a:solidFill>
              <a:srgbClr val="0057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626" name="Freeform 7"/>
            <p:cNvSpPr/>
            <p:nvPr/>
          </p:nvSpPr>
          <p:spPr bwMode="auto">
            <a:xfrm>
              <a:off x="4686300" y="2600008"/>
              <a:ext cx="247650" cy="254000"/>
            </a:xfrm>
            <a:custGeom>
              <a:avLst/>
              <a:gdLst>
                <a:gd name="T0" fmla="*/ 45 w 45"/>
                <a:gd name="T1" fmla="*/ 40 h 46"/>
                <a:gd name="T2" fmla="*/ 40 w 45"/>
                <a:gd name="T3" fmla="*/ 46 h 46"/>
                <a:gd name="T4" fmla="*/ 5 w 45"/>
                <a:gd name="T5" fmla="*/ 46 h 46"/>
                <a:gd name="T6" fmla="*/ 0 w 45"/>
                <a:gd name="T7" fmla="*/ 40 h 46"/>
                <a:gd name="T8" fmla="*/ 0 w 45"/>
                <a:gd name="T9" fmla="*/ 5 h 46"/>
                <a:gd name="T10" fmla="*/ 5 w 45"/>
                <a:gd name="T11" fmla="*/ 0 h 46"/>
                <a:gd name="T12" fmla="*/ 40 w 45"/>
                <a:gd name="T13" fmla="*/ 0 h 46"/>
                <a:gd name="T14" fmla="*/ 45 w 45"/>
                <a:gd name="T15" fmla="*/ 5 h 46"/>
                <a:gd name="T16" fmla="*/ 45 w 45"/>
                <a:gd name="T17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46">
                  <a:moveTo>
                    <a:pt x="45" y="40"/>
                  </a:moveTo>
                  <a:cubicBezTo>
                    <a:pt x="45" y="43"/>
                    <a:pt x="43" y="46"/>
                    <a:pt x="40" y="4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0" y="43"/>
                    <a:pt x="0" y="4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3" y="0"/>
                    <a:pt x="45" y="3"/>
                    <a:pt x="45" y="5"/>
                  </a:cubicBezTo>
                  <a:lnTo>
                    <a:pt x="45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627" name="Freeform 8"/>
            <p:cNvSpPr/>
            <p:nvPr/>
          </p:nvSpPr>
          <p:spPr bwMode="auto">
            <a:xfrm>
              <a:off x="5000625" y="2600008"/>
              <a:ext cx="247650" cy="254000"/>
            </a:xfrm>
            <a:custGeom>
              <a:avLst/>
              <a:gdLst>
                <a:gd name="T0" fmla="*/ 45 w 45"/>
                <a:gd name="T1" fmla="*/ 40 h 46"/>
                <a:gd name="T2" fmla="*/ 40 w 45"/>
                <a:gd name="T3" fmla="*/ 46 h 46"/>
                <a:gd name="T4" fmla="*/ 5 w 45"/>
                <a:gd name="T5" fmla="*/ 46 h 46"/>
                <a:gd name="T6" fmla="*/ 0 w 45"/>
                <a:gd name="T7" fmla="*/ 40 h 46"/>
                <a:gd name="T8" fmla="*/ 0 w 45"/>
                <a:gd name="T9" fmla="*/ 5 h 46"/>
                <a:gd name="T10" fmla="*/ 5 w 45"/>
                <a:gd name="T11" fmla="*/ 0 h 46"/>
                <a:gd name="T12" fmla="*/ 40 w 45"/>
                <a:gd name="T13" fmla="*/ 0 h 46"/>
                <a:gd name="T14" fmla="*/ 45 w 45"/>
                <a:gd name="T15" fmla="*/ 5 h 46"/>
                <a:gd name="T16" fmla="*/ 45 w 45"/>
                <a:gd name="T17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46">
                  <a:moveTo>
                    <a:pt x="45" y="40"/>
                  </a:moveTo>
                  <a:cubicBezTo>
                    <a:pt x="45" y="43"/>
                    <a:pt x="43" y="46"/>
                    <a:pt x="40" y="4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0" y="43"/>
                    <a:pt x="0" y="4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3" y="0"/>
                    <a:pt x="45" y="3"/>
                    <a:pt x="45" y="5"/>
                  </a:cubicBezTo>
                  <a:lnTo>
                    <a:pt x="45" y="4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628" name="Freeform 9"/>
            <p:cNvSpPr>
              <a:spLocks noEditPoints="1"/>
            </p:cNvSpPr>
            <p:nvPr/>
          </p:nvSpPr>
          <p:spPr bwMode="auto">
            <a:xfrm>
              <a:off x="4046538" y="2588895"/>
              <a:ext cx="269875" cy="276225"/>
            </a:xfrm>
            <a:custGeom>
              <a:avLst/>
              <a:gdLst>
                <a:gd name="T0" fmla="*/ 42 w 49"/>
                <a:gd name="T1" fmla="*/ 50 h 50"/>
                <a:gd name="T2" fmla="*/ 7 w 49"/>
                <a:gd name="T3" fmla="*/ 50 h 50"/>
                <a:gd name="T4" fmla="*/ 0 w 49"/>
                <a:gd name="T5" fmla="*/ 42 h 50"/>
                <a:gd name="T6" fmla="*/ 0 w 49"/>
                <a:gd name="T7" fmla="*/ 7 h 50"/>
                <a:gd name="T8" fmla="*/ 7 w 49"/>
                <a:gd name="T9" fmla="*/ 0 h 50"/>
                <a:gd name="T10" fmla="*/ 42 w 49"/>
                <a:gd name="T11" fmla="*/ 0 h 50"/>
                <a:gd name="T12" fmla="*/ 49 w 49"/>
                <a:gd name="T13" fmla="*/ 7 h 50"/>
                <a:gd name="T14" fmla="*/ 49 w 49"/>
                <a:gd name="T15" fmla="*/ 42 h 50"/>
                <a:gd name="T16" fmla="*/ 42 w 49"/>
                <a:gd name="T17" fmla="*/ 50 h 50"/>
                <a:gd name="T18" fmla="*/ 7 w 49"/>
                <a:gd name="T19" fmla="*/ 4 h 50"/>
                <a:gd name="T20" fmla="*/ 4 w 49"/>
                <a:gd name="T21" fmla="*/ 7 h 50"/>
                <a:gd name="T22" fmla="*/ 4 w 49"/>
                <a:gd name="T23" fmla="*/ 42 h 50"/>
                <a:gd name="T24" fmla="*/ 7 w 49"/>
                <a:gd name="T25" fmla="*/ 46 h 50"/>
                <a:gd name="T26" fmla="*/ 42 w 49"/>
                <a:gd name="T27" fmla="*/ 46 h 50"/>
                <a:gd name="T28" fmla="*/ 45 w 49"/>
                <a:gd name="T29" fmla="*/ 42 h 50"/>
                <a:gd name="T30" fmla="*/ 45 w 49"/>
                <a:gd name="T31" fmla="*/ 7 h 50"/>
                <a:gd name="T32" fmla="*/ 42 w 49"/>
                <a:gd name="T33" fmla="*/ 4 h 50"/>
                <a:gd name="T34" fmla="*/ 7 w 49"/>
                <a:gd name="T35" fmla="*/ 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" h="50">
                  <a:moveTo>
                    <a:pt x="42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3" y="50"/>
                    <a:pt x="0" y="46"/>
                    <a:pt x="0" y="4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9" y="3"/>
                    <a:pt x="49" y="7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6"/>
                    <a:pt x="46" y="50"/>
                    <a:pt x="42" y="50"/>
                  </a:cubicBezTo>
                  <a:close/>
                  <a:moveTo>
                    <a:pt x="7" y="4"/>
                  </a:moveTo>
                  <a:cubicBezTo>
                    <a:pt x="5" y="4"/>
                    <a:pt x="4" y="6"/>
                    <a:pt x="4" y="7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4" y="44"/>
                    <a:pt x="5" y="46"/>
                    <a:pt x="7" y="46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4" y="46"/>
                    <a:pt x="45" y="44"/>
                    <a:pt x="45" y="42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5" y="6"/>
                    <a:pt x="44" y="4"/>
                    <a:pt x="42" y="4"/>
                  </a:cubicBezTo>
                  <a:lnTo>
                    <a:pt x="7" y="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629" name="Freeform 10"/>
            <p:cNvSpPr>
              <a:spLocks noEditPoints="1"/>
            </p:cNvSpPr>
            <p:nvPr/>
          </p:nvSpPr>
          <p:spPr bwMode="auto">
            <a:xfrm>
              <a:off x="4360863" y="2588895"/>
              <a:ext cx="269875" cy="276225"/>
            </a:xfrm>
            <a:custGeom>
              <a:avLst/>
              <a:gdLst>
                <a:gd name="T0" fmla="*/ 42 w 49"/>
                <a:gd name="T1" fmla="*/ 50 h 50"/>
                <a:gd name="T2" fmla="*/ 7 w 49"/>
                <a:gd name="T3" fmla="*/ 50 h 50"/>
                <a:gd name="T4" fmla="*/ 0 w 49"/>
                <a:gd name="T5" fmla="*/ 42 h 50"/>
                <a:gd name="T6" fmla="*/ 0 w 49"/>
                <a:gd name="T7" fmla="*/ 7 h 50"/>
                <a:gd name="T8" fmla="*/ 7 w 49"/>
                <a:gd name="T9" fmla="*/ 0 h 50"/>
                <a:gd name="T10" fmla="*/ 42 w 49"/>
                <a:gd name="T11" fmla="*/ 0 h 50"/>
                <a:gd name="T12" fmla="*/ 49 w 49"/>
                <a:gd name="T13" fmla="*/ 7 h 50"/>
                <a:gd name="T14" fmla="*/ 49 w 49"/>
                <a:gd name="T15" fmla="*/ 42 h 50"/>
                <a:gd name="T16" fmla="*/ 42 w 49"/>
                <a:gd name="T17" fmla="*/ 50 h 50"/>
                <a:gd name="T18" fmla="*/ 7 w 49"/>
                <a:gd name="T19" fmla="*/ 4 h 50"/>
                <a:gd name="T20" fmla="*/ 4 w 49"/>
                <a:gd name="T21" fmla="*/ 7 h 50"/>
                <a:gd name="T22" fmla="*/ 4 w 49"/>
                <a:gd name="T23" fmla="*/ 42 h 50"/>
                <a:gd name="T24" fmla="*/ 7 w 49"/>
                <a:gd name="T25" fmla="*/ 46 h 50"/>
                <a:gd name="T26" fmla="*/ 42 w 49"/>
                <a:gd name="T27" fmla="*/ 46 h 50"/>
                <a:gd name="T28" fmla="*/ 45 w 49"/>
                <a:gd name="T29" fmla="*/ 42 h 50"/>
                <a:gd name="T30" fmla="*/ 45 w 49"/>
                <a:gd name="T31" fmla="*/ 7 h 50"/>
                <a:gd name="T32" fmla="*/ 42 w 49"/>
                <a:gd name="T33" fmla="*/ 4 h 50"/>
                <a:gd name="T34" fmla="*/ 7 w 49"/>
                <a:gd name="T35" fmla="*/ 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" h="50">
                  <a:moveTo>
                    <a:pt x="42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3" y="50"/>
                    <a:pt x="0" y="46"/>
                    <a:pt x="0" y="4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9" y="3"/>
                    <a:pt x="49" y="7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6"/>
                    <a:pt x="46" y="50"/>
                    <a:pt x="42" y="50"/>
                  </a:cubicBezTo>
                  <a:close/>
                  <a:moveTo>
                    <a:pt x="7" y="4"/>
                  </a:moveTo>
                  <a:cubicBezTo>
                    <a:pt x="5" y="4"/>
                    <a:pt x="4" y="6"/>
                    <a:pt x="4" y="7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4" y="44"/>
                    <a:pt x="5" y="46"/>
                    <a:pt x="7" y="46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4" y="46"/>
                    <a:pt x="45" y="44"/>
                    <a:pt x="45" y="42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5" y="6"/>
                    <a:pt x="44" y="4"/>
                    <a:pt x="42" y="4"/>
                  </a:cubicBezTo>
                  <a:lnTo>
                    <a:pt x="7" y="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630" name="Freeform 11"/>
            <p:cNvSpPr>
              <a:spLocks noEditPoints="1"/>
            </p:cNvSpPr>
            <p:nvPr/>
          </p:nvSpPr>
          <p:spPr bwMode="auto">
            <a:xfrm>
              <a:off x="4675188" y="2588895"/>
              <a:ext cx="269875" cy="276225"/>
            </a:xfrm>
            <a:custGeom>
              <a:avLst/>
              <a:gdLst>
                <a:gd name="T0" fmla="*/ 42 w 49"/>
                <a:gd name="T1" fmla="*/ 50 h 50"/>
                <a:gd name="T2" fmla="*/ 7 w 49"/>
                <a:gd name="T3" fmla="*/ 50 h 50"/>
                <a:gd name="T4" fmla="*/ 0 w 49"/>
                <a:gd name="T5" fmla="*/ 42 h 50"/>
                <a:gd name="T6" fmla="*/ 0 w 49"/>
                <a:gd name="T7" fmla="*/ 7 h 50"/>
                <a:gd name="T8" fmla="*/ 7 w 49"/>
                <a:gd name="T9" fmla="*/ 0 h 50"/>
                <a:gd name="T10" fmla="*/ 42 w 49"/>
                <a:gd name="T11" fmla="*/ 0 h 50"/>
                <a:gd name="T12" fmla="*/ 49 w 49"/>
                <a:gd name="T13" fmla="*/ 7 h 50"/>
                <a:gd name="T14" fmla="*/ 49 w 49"/>
                <a:gd name="T15" fmla="*/ 42 h 50"/>
                <a:gd name="T16" fmla="*/ 42 w 49"/>
                <a:gd name="T17" fmla="*/ 50 h 50"/>
                <a:gd name="T18" fmla="*/ 7 w 49"/>
                <a:gd name="T19" fmla="*/ 4 h 50"/>
                <a:gd name="T20" fmla="*/ 4 w 49"/>
                <a:gd name="T21" fmla="*/ 7 h 50"/>
                <a:gd name="T22" fmla="*/ 4 w 49"/>
                <a:gd name="T23" fmla="*/ 42 h 50"/>
                <a:gd name="T24" fmla="*/ 7 w 49"/>
                <a:gd name="T25" fmla="*/ 46 h 50"/>
                <a:gd name="T26" fmla="*/ 42 w 49"/>
                <a:gd name="T27" fmla="*/ 46 h 50"/>
                <a:gd name="T28" fmla="*/ 45 w 49"/>
                <a:gd name="T29" fmla="*/ 42 h 50"/>
                <a:gd name="T30" fmla="*/ 45 w 49"/>
                <a:gd name="T31" fmla="*/ 7 h 50"/>
                <a:gd name="T32" fmla="*/ 42 w 49"/>
                <a:gd name="T33" fmla="*/ 4 h 50"/>
                <a:gd name="T34" fmla="*/ 7 w 49"/>
                <a:gd name="T35" fmla="*/ 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" h="50">
                  <a:moveTo>
                    <a:pt x="42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3" y="50"/>
                    <a:pt x="0" y="46"/>
                    <a:pt x="0" y="4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9" y="3"/>
                    <a:pt x="49" y="7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6"/>
                    <a:pt x="46" y="50"/>
                    <a:pt x="42" y="50"/>
                  </a:cubicBezTo>
                  <a:close/>
                  <a:moveTo>
                    <a:pt x="7" y="4"/>
                  </a:moveTo>
                  <a:cubicBezTo>
                    <a:pt x="5" y="4"/>
                    <a:pt x="4" y="6"/>
                    <a:pt x="4" y="7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4" y="44"/>
                    <a:pt x="5" y="46"/>
                    <a:pt x="7" y="46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4" y="46"/>
                    <a:pt x="45" y="44"/>
                    <a:pt x="45" y="42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5" y="6"/>
                    <a:pt x="44" y="4"/>
                    <a:pt x="42" y="4"/>
                  </a:cubicBezTo>
                  <a:lnTo>
                    <a:pt x="7" y="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631" name="Freeform 12"/>
            <p:cNvSpPr>
              <a:spLocks noEditPoints="1"/>
            </p:cNvSpPr>
            <p:nvPr/>
          </p:nvSpPr>
          <p:spPr bwMode="auto">
            <a:xfrm>
              <a:off x="4989513" y="2588895"/>
              <a:ext cx="269875" cy="276225"/>
            </a:xfrm>
            <a:custGeom>
              <a:avLst/>
              <a:gdLst>
                <a:gd name="T0" fmla="*/ 42 w 49"/>
                <a:gd name="T1" fmla="*/ 50 h 50"/>
                <a:gd name="T2" fmla="*/ 7 w 49"/>
                <a:gd name="T3" fmla="*/ 50 h 50"/>
                <a:gd name="T4" fmla="*/ 0 w 49"/>
                <a:gd name="T5" fmla="*/ 42 h 50"/>
                <a:gd name="T6" fmla="*/ 0 w 49"/>
                <a:gd name="T7" fmla="*/ 7 h 50"/>
                <a:gd name="T8" fmla="*/ 7 w 49"/>
                <a:gd name="T9" fmla="*/ 0 h 50"/>
                <a:gd name="T10" fmla="*/ 42 w 49"/>
                <a:gd name="T11" fmla="*/ 0 h 50"/>
                <a:gd name="T12" fmla="*/ 49 w 49"/>
                <a:gd name="T13" fmla="*/ 7 h 50"/>
                <a:gd name="T14" fmla="*/ 49 w 49"/>
                <a:gd name="T15" fmla="*/ 42 h 50"/>
                <a:gd name="T16" fmla="*/ 42 w 49"/>
                <a:gd name="T17" fmla="*/ 50 h 50"/>
                <a:gd name="T18" fmla="*/ 7 w 49"/>
                <a:gd name="T19" fmla="*/ 4 h 50"/>
                <a:gd name="T20" fmla="*/ 4 w 49"/>
                <a:gd name="T21" fmla="*/ 7 h 50"/>
                <a:gd name="T22" fmla="*/ 4 w 49"/>
                <a:gd name="T23" fmla="*/ 42 h 50"/>
                <a:gd name="T24" fmla="*/ 7 w 49"/>
                <a:gd name="T25" fmla="*/ 46 h 50"/>
                <a:gd name="T26" fmla="*/ 42 w 49"/>
                <a:gd name="T27" fmla="*/ 46 h 50"/>
                <a:gd name="T28" fmla="*/ 45 w 49"/>
                <a:gd name="T29" fmla="*/ 42 h 50"/>
                <a:gd name="T30" fmla="*/ 45 w 49"/>
                <a:gd name="T31" fmla="*/ 7 h 50"/>
                <a:gd name="T32" fmla="*/ 42 w 49"/>
                <a:gd name="T33" fmla="*/ 4 h 50"/>
                <a:gd name="T34" fmla="*/ 7 w 49"/>
                <a:gd name="T35" fmla="*/ 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" h="50">
                  <a:moveTo>
                    <a:pt x="42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3" y="50"/>
                    <a:pt x="0" y="46"/>
                    <a:pt x="0" y="4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9" y="3"/>
                    <a:pt x="49" y="7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6"/>
                    <a:pt x="46" y="50"/>
                    <a:pt x="42" y="50"/>
                  </a:cubicBezTo>
                  <a:close/>
                  <a:moveTo>
                    <a:pt x="7" y="4"/>
                  </a:moveTo>
                  <a:cubicBezTo>
                    <a:pt x="5" y="4"/>
                    <a:pt x="4" y="6"/>
                    <a:pt x="4" y="7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4" y="44"/>
                    <a:pt x="5" y="46"/>
                    <a:pt x="7" y="46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4" y="46"/>
                    <a:pt x="45" y="44"/>
                    <a:pt x="45" y="42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5" y="6"/>
                    <a:pt x="44" y="4"/>
                    <a:pt x="42" y="4"/>
                  </a:cubicBezTo>
                  <a:lnTo>
                    <a:pt x="7" y="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632" name="Freeform 13"/>
            <p:cNvSpPr/>
            <p:nvPr/>
          </p:nvSpPr>
          <p:spPr bwMode="auto">
            <a:xfrm>
              <a:off x="4244975" y="2649220"/>
              <a:ext cx="22225" cy="149225"/>
            </a:xfrm>
            <a:custGeom>
              <a:avLst/>
              <a:gdLst>
                <a:gd name="T0" fmla="*/ 2 w 4"/>
                <a:gd name="T1" fmla="*/ 27 h 27"/>
                <a:gd name="T2" fmla="*/ 0 w 4"/>
                <a:gd name="T3" fmla="*/ 25 h 27"/>
                <a:gd name="T4" fmla="*/ 0 w 4"/>
                <a:gd name="T5" fmla="*/ 2 h 27"/>
                <a:gd name="T6" fmla="*/ 2 w 4"/>
                <a:gd name="T7" fmla="*/ 0 h 27"/>
                <a:gd name="T8" fmla="*/ 4 w 4"/>
                <a:gd name="T9" fmla="*/ 2 h 27"/>
                <a:gd name="T10" fmla="*/ 4 w 4"/>
                <a:gd name="T11" fmla="*/ 25 h 27"/>
                <a:gd name="T12" fmla="*/ 2 w 4"/>
                <a:gd name="T1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7">
                  <a:moveTo>
                    <a:pt x="2" y="27"/>
                  </a:moveTo>
                  <a:cubicBezTo>
                    <a:pt x="1" y="27"/>
                    <a:pt x="0" y="26"/>
                    <a:pt x="0" y="2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6"/>
                    <a:pt x="3" y="27"/>
                    <a:pt x="2" y="27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633" name="Freeform 14"/>
            <p:cNvSpPr/>
            <p:nvPr/>
          </p:nvSpPr>
          <p:spPr bwMode="auto">
            <a:xfrm>
              <a:off x="4559300" y="2649220"/>
              <a:ext cx="22225" cy="149225"/>
            </a:xfrm>
            <a:custGeom>
              <a:avLst/>
              <a:gdLst>
                <a:gd name="T0" fmla="*/ 2 w 4"/>
                <a:gd name="T1" fmla="*/ 27 h 27"/>
                <a:gd name="T2" fmla="*/ 0 w 4"/>
                <a:gd name="T3" fmla="*/ 25 h 27"/>
                <a:gd name="T4" fmla="*/ 0 w 4"/>
                <a:gd name="T5" fmla="*/ 2 h 27"/>
                <a:gd name="T6" fmla="*/ 2 w 4"/>
                <a:gd name="T7" fmla="*/ 0 h 27"/>
                <a:gd name="T8" fmla="*/ 4 w 4"/>
                <a:gd name="T9" fmla="*/ 2 h 27"/>
                <a:gd name="T10" fmla="*/ 4 w 4"/>
                <a:gd name="T11" fmla="*/ 25 h 27"/>
                <a:gd name="T12" fmla="*/ 2 w 4"/>
                <a:gd name="T1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7">
                  <a:moveTo>
                    <a:pt x="2" y="27"/>
                  </a:moveTo>
                  <a:cubicBezTo>
                    <a:pt x="1" y="27"/>
                    <a:pt x="0" y="26"/>
                    <a:pt x="0" y="2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6"/>
                    <a:pt x="3" y="27"/>
                    <a:pt x="2" y="27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634" name="Freeform 15"/>
            <p:cNvSpPr/>
            <p:nvPr/>
          </p:nvSpPr>
          <p:spPr bwMode="auto">
            <a:xfrm>
              <a:off x="4873625" y="2649220"/>
              <a:ext cx="22225" cy="149225"/>
            </a:xfrm>
            <a:custGeom>
              <a:avLst/>
              <a:gdLst>
                <a:gd name="T0" fmla="*/ 2 w 4"/>
                <a:gd name="T1" fmla="*/ 27 h 27"/>
                <a:gd name="T2" fmla="*/ 0 w 4"/>
                <a:gd name="T3" fmla="*/ 25 h 27"/>
                <a:gd name="T4" fmla="*/ 0 w 4"/>
                <a:gd name="T5" fmla="*/ 2 h 27"/>
                <a:gd name="T6" fmla="*/ 2 w 4"/>
                <a:gd name="T7" fmla="*/ 0 h 27"/>
                <a:gd name="T8" fmla="*/ 4 w 4"/>
                <a:gd name="T9" fmla="*/ 2 h 27"/>
                <a:gd name="T10" fmla="*/ 4 w 4"/>
                <a:gd name="T11" fmla="*/ 25 h 27"/>
                <a:gd name="T12" fmla="*/ 2 w 4"/>
                <a:gd name="T1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7">
                  <a:moveTo>
                    <a:pt x="2" y="27"/>
                  </a:moveTo>
                  <a:cubicBezTo>
                    <a:pt x="1" y="27"/>
                    <a:pt x="0" y="26"/>
                    <a:pt x="0" y="2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6"/>
                    <a:pt x="3" y="27"/>
                    <a:pt x="2" y="27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635" name="Freeform 16"/>
            <p:cNvSpPr/>
            <p:nvPr/>
          </p:nvSpPr>
          <p:spPr bwMode="auto">
            <a:xfrm>
              <a:off x="5187950" y="2649220"/>
              <a:ext cx="22225" cy="149225"/>
            </a:xfrm>
            <a:custGeom>
              <a:avLst/>
              <a:gdLst>
                <a:gd name="T0" fmla="*/ 2 w 4"/>
                <a:gd name="T1" fmla="*/ 27 h 27"/>
                <a:gd name="T2" fmla="*/ 0 w 4"/>
                <a:gd name="T3" fmla="*/ 25 h 27"/>
                <a:gd name="T4" fmla="*/ 0 w 4"/>
                <a:gd name="T5" fmla="*/ 2 h 27"/>
                <a:gd name="T6" fmla="*/ 2 w 4"/>
                <a:gd name="T7" fmla="*/ 0 h 27"/>
                <a:gd name="T8" fmla="*/ 4 w 4"/>
                <a:gd name="T9" fmla="*/ 2 h 27"/>
                <a:gd name="T10" fmla="*/ 4 w 4"/>
                <a:gd name="T11" fmla="*/ 25 h 27"/>
                <a:gd name="T12" fmla="*/ 2 w 4"/>
                <a:gd name="T1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7">
                  <a:moveTo>
                    <a:pt x="2" y="27"/>
                  </a:moveTo>
                  <a:cubicBezTo>
                    <a:pt x="1" y="27"/>
                    <a:pt x="0" y="26"/>
                    <a:pt x="0" y="2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4" y="1"/>
                    <a:pt x="4" y="2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6"/>
                    <a:pt x="4" y="27"/>
                    <a:pt x="2" y="27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</p:grpSp>
      <p:grpSp>
        <p:nvGrpSpPr>
          <p:cNvPr id="636" name="组合 635"/>
          <p:cNvGrpSpPr/>
          <p:nvPr/>
        </p:nvGrpSpPr>
        <p:grpSpPr>
          <a:xfrm>
            <a:off x="9234968" y="691519"/>
            <a:ext cx="480820" cy="199077"/>
            <a:chOff x="6340475" y="1976120"/>
            <a:chExt cx="452437" cy="187325"/>
          </a:xfrm>
        </p:grpSpPr>
        <p:sp>
          <p:nvSpPr>
            <p:cNvPr id="637" name="Freeform 136"/>
            <p:cNvSpPr/>
            <p:nvPr/>
          </p:nvSpPr>
          <p:spPr bwMode="auto">
            <a:xfrm>
              <a:off x="6340475" y="1976120"/>
              <a:ext cx="138112" cy="187325"/>
            </a:xfrm>
            <a:custGeom>
              <a:avLst/>
              <a:gdLst>
                <a:gd name="T0" fmla="*/ 25 w 25"/>
                <a:gd name="T1" fmla="*/ 32 h 34"/>
                <a:gd name="T2" fmla="*/ 16 w 25"/>
                <a:gd name="T3" fmla="*/ 34 h 34"/>
                <a:gd name="T4" fmla="*/ 0 w 25"/>
                <a:gd name="T5" fmla="*/ 17 h 34"/>
                <a:gd name="T6" fmla="*/ 17 w 25"/>
                <a:gd name="T7" fmla="*/ 0 h 34"/>
                <a:gd name="T8" fmla="*/ 25 w 25"/>
                <a:gd name="T9" fmla="*/ 2 h 34"/>
                <a:gd name="T10" fmla="*/ 24 w 25"/>
                <a:gd name="T11" fmla="*/ 7 h 34"/>
                <a:gd name="T12" fmla="*/ 17 w 25"/>
                <a:gd name="T13" fmla="*/ 5 h 34"/>
                <a:gd name="T14" fmla="*/ 6 w 25"/>
                <a:gd name="T15" fmla="*/ 17 h 34"/>
                <a:gd name="T16" fmla="*/ 17 w 25"/>
                <a:gd name="T17" fmla="*/ 29 h 34"/>
                <a:gd name="T18" fmla="*/ 24 w 25"/>
                <a:gd name="T19" fmla="*/ 28 h 34"/>
                <a:gd name="T20" fmla="*/ 25 w 25"/>
                <a:gd name="T21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" h="34">
                  <a:moveTo>
                    <a:pt x="25" y="32"/>
                  </a:moveTo>
                  <a:cubicBezTo>
                    <a:pt x="23" y="33"/>
                    <a:pt x="20" y="34"/>
                    <a:pt x="16" y="34"/>
                  </a:cubicBezTo>
                  <a:cubicBezTo>
                    <a:pt x="6" y="34"/>
                    <a:pt x="0" y="27"/>
                    <a:pt x="0" y="17"/>
                  </a:cubicBezTo>
                  <a:cubicBezTo>
                    <a:pt x="0" y="7"/>
                    <a:pt x="7" y="0"/>
                    <a:pt x="17" y="0"/>
                  </a:cubicBezTo>
                  <a:cubicBezTo>
                    <a:pt x="21" y="0"/>
                    <a:pt x="24" y="1"/>
                    <a:pt x="25" y="2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2" y="6"/>
                    <a:pt x="20" y="5"/>
                    <a:pt x="17" y="5"/>
                  </a:cubicBezTo>
                  <a:cubicBezTo>
                    <a:pt x="11" y="5"/>
                    <a:pt x="6" y="9"/>
                    <a:pt x="6" y="17"/>
                  </a:cubicBezTo>
                  <a:cubicBezTo>
                    <a:pt x="6" y="24"/>
                    <a:pt x="10" y="29"/>
                    <a:pt x="17" y="29"/>
                  </a:cubicBezTo>
                  <a:cubicBezTo>
                    <a:pt x="20" y="29"/>
                    <a:pt x="22" y="28"/>
                    <a:pt x="24" y="28"/>
                  </a:cubicBezTo>
                  <a:lnTo>
                    <a:pt x="25" y="32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638" name="Freeform 137"/>
            <p:cNvSpPr/>
            <p:nvPr/>
          </p:nvSpPr>
          <p:spPr bwMode="auto">
            <a:xfrm>
              <a:off x="6494463" y="2020570"/>
              <a:ext cx="138112" cy="136525"/>
            </a:xfrm>
            <a:custGeom>
              <a:avLst/>
              <a:gdLst>
                <a:gd name="T0" fmla="*/ 49 w 87"/>
                <a:gd name="T1" fmla="*/ 0 h 86"/>
                <a:gd name="T2" fmla="*/ 49 w 87"/>
                <a:gd name="T3" fmla="*/ 38 h 86"/>
                <a:gd name="T4" fmla="*/ 87 w 87"/>
                <a:gd name="T5" fmla="*/ 38 h 86"/>
                <a:gd name="T6" fmla="*/ 87 w 87"/>
                <a:gd name="T7" fmla="*/ 48 h 86"/>
                <a:gd name="T8" fmla="*/ 49 w 87"/>
                <a:gd name="T9" fmla="*/ 48 h 86"/>
                <a:gd name="T10" fmla="*/ 49 w 87"/>
                <a:gd name="T11" fmla="*/ 86 h 86"/>
                <a:gd name="T12" fmla="*/ 38 w 87"/>
                <a:gd name="T13" fmla="*/ 86 h 86"/>
                <a:gd name="T14" fmla="*/ 38 w 87"/>
                <a:gd name="T15" fmla="*/ 48 h 86"/>
                <a:gd name="T16" fmla="*/ 0 w 87"/>
                <a:gd name="T17" fmla="*/ 48 h 86"/>
                <a:gd name="T18" fmla="*/ 0 w 87"/>
                <a:gd name="T19" fmla="*/ 38 h 86"/>
                <a:gd name="T20" fmla="*/ 38 w 87"/>
                <a:gd name="T21" fmla="*/ 38 h 86"/>
                <a:gd name="T22" fmla="*/ 38 w 87"/>
                <a:gd name="T23" fmla="*/ 0 h 86"/>
                <a:gd name="T24" fmla="*/ 49 w 87"/>
                <a:gd name="T2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86">
                  <a:moveTo>
                    <a:pt x="49" y="0"/>
                  </a:moveTo>
                  <a:lnTo>
                    <a:pt x="49" y="38"/>
                  </a:lnTo>
                  <a:lnTo>
                    <a:pt x="87" y="38"/>
                  </a:lnTo>
                  <a:lnTo>
                    <a:pt x="87" y="48"/>
                  </a:lnTo>
                  <a:lnTo>
                    <a:pt x="49" y="48"/>
                  </a:lnTo>
                  <a:lnTo>
                    <a:pt x="49" y="86"/>
                  </a:lnTo>
                  <a:lnTo>
                    <a:pt x="38" y="86"/>
                  </a:lnTo>
                  <a:lnTo>
                    <a:pt x="38" y="48"/>
                  </a:lnTo>
                  <a:lnTo>
                    <a:pt x="0" y="48"/>
                  </a:lnTo>
                  <a:lnTo>
                    <a:pt x="0" y="38"/>
                  </a:lnTo>
                  <a:lnTo>
                    <a:pt x="38" y="38"/>
                  </a:lnTo>
                  <a:lnTo>
                    <a:pt x="38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639" name="Freeform 138"/>
            <p:cNvSpPr/>
            <p:nvPr/>
          </p:nvSpPr>
          <p:spPr bwMode="auto">
            <a:xfrm>
              <a:off x="6654800" y="2020570"/>
              <a:ext cx="138112" cy="136525"/>
            </a:xfrm>
            <a:custGeom>
              <a:avLst/>
              <a:gdLst>
                <a:gd name="T0" fmla="*/ 49 w 87"/>
                <a:gd name="T1" fmla="*/ 0 h 86"/>
                <a:gd name="T2" fmla="*/ 49 w 87"/>
                <a:gd name="T3" fmla="*/ 38 h 86"/>
                <a:gd name="T4" fmla="*/ 87 w 87"/>
                <a:gd name="T5" fmla="*/ 38 h 86"/>
                <a:gd name="T6" fmla="*/ 87 w 87"/>
                <a:gd name="T7" fmla="*/ 48 h 86"/>
                <a:gd name="T8" fmla="*/ 49 w 87"/>
                <a:gd name="T9" fmla="*/ 48 h 86"/>
                <a:gd name="T10" fmla="*/ 49 w 87"/>
                <a:gd name="T11" fmla="*/ 86 h 86"/>
                <a:gd name="T12" fmla="*/ 35 w 87"/>
                <a:gd name="T13" fmla="*/ 86 h 86"/>
                <a:gd name="T14" fmla="*/ 35 w 87"/>
                <a:gd name="T15" fmla="*/ 48 h 86"/>
                <a:gd name="T16" fmla="*/ 0 w 87"/>
                <a:gd name="T17" fmla="*/ 48 h 86"/>
                <a:gd name="T18" fmla="*/ 0 w 87"/>
                <a:gd name="T19" fmla="*/ 38 h 86"/>
                <a:gd name="T20" fmla="*/ 35 w 87"/>
                <a:gd name="T21" fmla="*/ 38 h 86"/>
                <a:gd name="T22" fmla="*/ 35 w 87"/>
                <a:gd name="T23" fmla="*/ 0 h 86"/>
                <a:gd name="T24" fmla="*/ 49 w 87"/>
                <a:gd name="T2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86">
                  <a:moveTo>
                    <a:pt x="49" y="0"/>
                  </a:moveTo>
                  <a:lnTo>
                    <a:pt x="49" y="38"/>
                  </a:lnTo>
                  <a:lnTo>
                    <a:pt x="87" y="38"/>
                  </a:lnTo>
                  <a:lnTo>
                    <a:pt x="87" y="48"/>
                  </a:lnTo>
                  <a:lnTo>
                    <a:pt x="49" y="48"/>
                  </a:lnTo>
                  <a:lnTo>
                    <a:pt x="49" y="86"/>
                  </a:lnTo>
                  <a:lnTo>
                    <a:pt x="35" y="86"/>
                  </a:lnTo>
                  <a:lnTo>
                    <a:pt x="35" y="48"/>
                  </a:lnTo>
                  <a:lnTo>
                    <a:pt x="0" y="48"/>
                  </a:lnTo>
                  <a:lnTo>
                    <a:pt x="0" y="38"/>
                  </a:lnTo>
                  <a:lnTo>
                    <a:pt x="35" y="38"/>
                  </a:lnTo>
                  <a:lnTo>
                    <a:pt x="35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</p:grpSp>
      <p:grpSp>
        <p:nvGrpSpPr>
          <p:cNvPr id="640" name="组合 639"/>
          <p:cNvGrpSpPr/>
          <p:nvPr/>
        </p:nvGrpSpPr>
        <p:grpSpPr>
          <a:xfrm>
            <a:off x="8354607" y="778791"/>
            <a:ext cx="862103" cy="862104"/>
            <a:chOff x="5402263" y="1788795"/>
            <a:chExt cx="811212" cy="811213"/>
          </a:xfrm>
        </p:grpSpPr>
        <p:sp>
          <p:nvSpPr>
            <p:cNvPr id="641" name="Oval 195"/>
            <p:cNvSpPr>
              <a:spLocks noChangeArrowheads="1"/>
            </p:cNvSpPr>
            <p:nvPr/>
          </p:nvSpPr>
          <p:spPr bwMode="auto">
            <a:xfrm>
              <a:off x="5413375" y="1798320"/>
              <a:ext cx="788987" cy="7905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642" name="Freeform 196"/>
            <p:cNvSpPr>
              <a:spLocks noEditPoints="1"/>
            </p:cNvSpPr>
            <p:nvPr/>
          </p:nvSpPr>
          <p:spPr bwMode="auto">
            <a:xfrm>
              <a:off x="5402263" y="1788795"/>
              <a:ext cx="811212" cy="811213"/>
            </a:xfrm>
            <a:custGeom>
              <a:avLst/>
              <a:gdLst>
                <a:gd name="T0" fmla="*/ 73 w 147"/>
                <a:gd name="T1" fmla="*/ 147 h 147"/>
                <a:gd name="T2" fmla="*/ 0 w 147"/>
                <a:gd name="T3" fmla="*/ 74 h 147"/>
                <a:gd name="T4" fmla="*/ 73 w 147"/>
                <a:gd name="T5" fmla="*/ 0 h 147"/>
                <a:gd name="T6" fmla="*/ 147 w 147"/>
                <a:gd name="T7" fmla="*/ 74 h 147"/>
                <a:gd name="T8" fmla="*/ 73 w 147"/>
                <a:gd name="T9" fmla="*/ 147 h 147"/>
                <a:gd name="T10" fmla="*/ 73 w 147"/>
                <a:gd name="T11" fmla="*/ 4 h 147"/>
                <a:gd name="T12" fmla="*/ 4 w 147"/>
                <a:gd name="T13" fmla="*/ 74 h 147"/>
                <a:gd name="T14" fmla="*/ 73 w 147"/>
                <a:gd name="T15" fmla="*/ 143 h 147"/>
                <a:gd name="T16" fmla="*/ 143 w 147"/>
                <a:gd name="T17" fmla="*/ 74 h 147"/>
                <a:gd name="T18" fmla="*/ 73 w 147"/>
                <a:gd name="T19" fmla="*/ 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7" h="147">
                  <a:moveTo>
                    <a:pt x="73" y="147"/>
                  </a:moveTo>
                  <a:cubicBezTo>
                    <a:pt x="33" y="147"/>
                    <a:pt x="0" y="114"/>
                    <a:pt x="0" y="74"/>
                  </a:cubicBezTo>
                  <a:cubicBezTo>
                    <a:pt x="0" y="33"/>
                    <a:pt x="33" y="0"/>
                    <a:pt x="73" y="0"/>
                  </a:cubicBezTo>
                  <a:cubicBezTo>
                    <a:pt x="114" y="0"/>
                    <a:pt x="147" y="33"/>
                    <a:pt x="147" y="74"/>
                  </a:cubicBezTo>
                  <a:cubicBezTo>
                    <a:pt x="147" y="114"/>
                    <a:pt x="114" y="147"/>
                    <a:pt x="73" y="147"/>
                  </a:cubicBezTo>
                  <a:close/>
                  <a:moveTo>
                    <a:pt x="73" y="4"/>
                  </a:moveTo>
                  <a:cubicBezTo>
                    <a:pt x="35" y="4"/>
                    <a:pt x="4" y="35"/>
                    <a:pt x="4" y="74"/>
                  </a:cubicBezTo>
                  <a:cubicBezTo>
                    <a:pt x="4" y="112"/>
                    <a:pt x="35" y="143"/>
                    <a:pt x="73" y="143"/>
                  </a:cubicBezTo>
                  <a:cubicBezTo>
                    <a:pt x="112" y="143"/>
                    <a:pt x="143" y="112"/>
                    <a:pt x="143" y="74"/>
                  </a:cubicBezTo>
                  <a:cubicBezTo>
                    <a:pt x="143" y="35"/>
                    <a:pt x="112" y="4"/>
                    <a:pt x="73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643" name="Oval 197"/>
            <p:cNvSpPr>
              <a:spLocks noChangeArrowheads="1"/>
            </p:cNvSpPr>
            <p:nvPr/>
          </p:nvSpPr>
          <p:spPr bwMode="auto">
            <a:xfrm>
              <a:off x="5457825" y="1849120"/>
              <a:ext cx="695325" cy="695325"/>
            </a:xfrm>
            <a:prstGeom prst="ellipse">
              <a:avLst/>
            </a:prstGeom>
            <a:solidFill>
              <a:srgbClr val="0057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644" name="Freeform 199"/>
            <p:cNvSpPr>
              <a:spLocks noEditPoints="1"/>
            </p:cNvSpPr>
            <p:nvPr/>
          </p:nvSpPr>
          <p:spPr bwMode="auto">
            <a:xfrm>
              <a:off x="5446713" y="1838008"/>
              <a:ext cx="717550" cy="717550"/>
            </a:xfrm>
            <a:custGeom>
              <a:avLst/>
              <a:gdLst>
                <a:gd name="T0" fmla="*/ 65 w 130"/>
                <a:gd name="T1" fmla="*/ 130 h 130"/>
                <a:gd name="T2" fmla="*/ 0 w 130"/>
                <a:gd name="T3" fmla="*/ 65 h 130"/>
                <a:gd name="T4" fmla="*/ 65 w 130"/>
                <a:gd name="T5" fmla="*/ 0 h 130"/>
                <a:gd name="T6" fmla="*/ 130 w 130"/>
                <a:gd name="T7" fmla="*/ 65 h 130"/>
                <a:gd name="T8" fmla="*/ 65 w 130"/>
                <a:gd name="T9" fmla="*/ 130 h 130"/>
                <a:gd name="T10" fmla="*/ 65 w 130"/>
                <a:gd name="T11" fmla="*/ 4 h 130"/>
                <a:gd name="T12" fmla="*/ 4 w 130"/>
                <a:gd name="T13" fmla="*/ 65 h 130"/>
                <a:gd name="T14" fmla="*/ 65 w 130"/>
                <a:gd name="T15" fmla="*/ 126 h 130"/>
                <a:gd name="T16" fmla="*/ 126 w 130"/>
                <a:gd name="T17" fmla="*/ 65 h 130"/>
                <a:gd name="T18" fmla="*/ 65 w 130"/>
                <a:gd name="T19" fmla="*/ 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0" h="130">
                  <a:moveTo>
                    <a:pt x="65" y="130"/>
                  </a:moveTo>
                  <a:cubicBezTo>
                    <a:pt x="29" y="130"/>
                    <a:pt x="0" y="101"/>
                    <a:pt x="0" y="65"/>
                  </a:cubicBezTo>
                  <a:cubicBezTo>
                    <a:pt x="0" y="29"/>
                    <a:pt x="29" y="0"/>
                    <a:pt x="65" y="0"/>
                  </a:cubicBezTo>
                  <a:cubicBezTo>
                    <a:pt x="101" y="0"/>
                    <a:pt x="130" y="29"/>
                    <a:pt x="130" y="65"/>
                  </a:cubicBezTo>
                  <a:cubicBezTo>
                    <a:pt x="130" y="101"/>
                    <a:pt x="101" y="130"/>
                    <a:pt x="65" y="130"/>
                  </a:cubicBezTo>
                  <a:close/>
                  <a:moveTo>
                    <a:pt x="65" y="4"/>
                  </a:moveTo>
                  <a:cubicBezTo>
                    <a:pt x="31" y="4"/>
                    <a:pt x="4" y="31"/>
                    <a:pt x="4" y="65"/>
                  </a:cubicBezTo>
                  <a:cubicBezTo>
                    <a:pt x="4" y="99"/>
                    <a:pt x="31" y="126"/>
                    <a:pt x="65" y="126"/>
                  </a:cubicBezTo>
                  <a:cubicBezTo>
                    <a:pt x="99" y="126"/>
                    <a:pt x="126" y="99"/>
                    <a:pt x="126" y="65"/>
                  </a:cubicBezTo>
                  <a:cubicBezTo>
                    <a:pt x="126" y="31"/>
                    <a:pt x="99" y="4"/>
                    <a:pt x="65" y="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645" name="Freeform 200"/>
            <p:cNvSpPr/>
            <p:nvPr/>
          </p:nvSpPr>
          <p:spPr bwMode="auto">
            <a:xfrm>
              <a:off x="5524500" y="1920558"/>
              <a:ext cx="192087" cy="193675"/>
            </a:xfrm>
            <a:custGeom>
              <a:avLst/>
              <a:gdLst>
                <a:gd name="T0" fmla="*/ 3 w 35"/>
                <a:gd name="T1" fmla="*/ 35 h 35"/>
                <a:gd name="T2" fmla="*/ 2 w 35"/>
                <a:gd name="T3" fmla="*/ 35 h 35"/>
                <a:gd name="T4" fmla="*/ 1 w 35"/>
                <a:gd name="T5" fmla="*/ 33 h 35"/>
                <a:gd name="T6" fmla="*/ 32 w 35"/>
                <a:gd name="T7" fmla="*/ 0 h 35"/>
                <a:gd name="T8" fmla="*/ 34 w 35"/>
                <a:gd name="T9" fmla="*/ 1 h 35"/>
                <a:gd name="T10" fmla="*/ 33 w 35"/>
                <a:gd name="T11" fmla="*/ 4 h 35"/>
                <a:gd name="T12" fmla="*/ 5 w 35"/>
                <a:gd name="T13" fmla="*/ 34 h 35"/>
                <a:gd name="T14" fmla="*/ 3 w 35"/>
                <a:gd name="T1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3" y="35"/>
                  </a:moveTo>
                  <a:cubicBezTo>
                    <a:pt x="2" y="35"/>
                    <a:pt x="2" y="35"/>
                    <a:pt x="2" y="35"/>
                  </a:cubicBezTo>
                  <a:cubicBezTo>
                    <a:pt x="1" y="35"/>
                    <a:pt x="0" y="34"/>
                    <a:pt x="1" y="33"/>
                  </a:cubicBezTo>
                  <a:cubicBezTo>
                    <a:pt x="6" y="18"/>
                    <a:pt x="17" y="6"/>
                    <a:pt x="32" y="0"/>
                  </a:cubicBezTo>
                  <a:cubicBezTo>
                    <a:pt x="33" y="0"/>
                    <a:pt x="34" y="0"/>
                    <a:pt x="34" y="1"/>
                  </a:cubicBezTo>
                  <a:cubicBezTo>
                    <a:pt x="35" y="2"/>
                    <a:pt x="34" y="4"/>
                    <a:pt x="33" y="4"/>
                  </a:cubicBezTo>
                  <a:cubicBezTo>
                    <a:pt x="20" y="9"/>
                    <a:pt x="9" y="20"/>
                    <a:pt x="5" y="34"/>
                  </a:cubicBezTo>
                  <a:cubicBezTo>
                    <a:pt x="4" y="35"/>
                    <a:pt x="3" y="35"/>
                    <a:pt x="3" y="35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646" name="Freeform 201"/>
            <p:cNvSpPr/>
            <p:nvPr/>
          </p:nvSpPr>
          <p:spPr bwMode="auto">
            <a:xfrm>
              <a:off x="5799138" y="1893570"/>
              <a:ext cx="22225" cy="307975"/>
            </a:xfrm>
            <a:custGeom>
              <a:avLst/>
              <a:gdLst>
                <a:gd name="T0" fmla="*/ 2 w 4"/>
                <a:gd name="T1" fmla="*/ 56 h 56"/>
                <a:gd name="T2" fmla="*/ 0 w 4"/>
                <a:gd name="T3" fmla="*/ 54 h 56"/>
                <a:gd name="T4" fmla="*/ 0 w 4"/>
                <a:gd name="T5" fmla="*/ 2 h 56"/>
                <a:gd name="T6" fmla="*/ 2 w 4"/>
                <a:gd name="T7" fmla="*/ 0 h 56"/>
                <a:gd name="T8" fmla="*/ 4 w 4"/>
                <a:gd name="T9" fmla="*/ 2 h 56"/>
                <a:gd name="T10" fmla="*/ 4 w 4"/>
                <a:gd name="T11" fmla="*/ 54 h 56"/>
                <a:gd name="T12" fmla="*/ 2 w 4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56">
                  <a:moveTo>
                    <a:pt x="2" y="56"/>
                  </a:moveTo>
                  <a:cubicBezTo>
                    <a:pt x="1" y="56"/>
                    <a:pt x="0" y="55"/>
                    <a:pt x="0" y="5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4" y="55"/>
                    <a:pt x="3" y="56"/>
                    <a:pt x="2" y="56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647" name="Freeform 202"/>
            <p:cNvSpPr/>
            <p:nvPr/>
          </p:nvSpPr>
          <p:spPr bwMode="auto">
            <a:xfrm>
              <a:off x="5789613" y="2190433"/>
              <a:ext cx="263525" cy="22225"/>
            </a:xfrm>
            <a:custGeom>
              <a:avLst/>
              <a:gdLst>
                <a:gd name="T0" fmla="*/ 46 w 48"/>
                <a:gd name="T1" fmla="*/ 4 h 4"/>
                <a:gd name="T2" fmla="*/ 2 w 48"/>
                <a:gd name="T3" fmla="*/ 4 h 4"/>
                <a:gd name="T4" fmla="*/ 0 w 48"/>
                <a:gd name="T5" fmla="*/ 2 h 4"/>
                <a:gd name="T6" fmla="*/ 2 w 48"/>
                <a:gd name="T7" fmla="*/ 0 h 4"/>
                <a:gd name="T8" fmla="*/ 46 w 48"/>
                <a:gd name="T9" fmla="*/ 0 h 4"/>
                <a:gd name="T10" fmla="*/ 48 w 48"/>
                <a:gd name="T11" fmla="*/ 2 h 4"/>
                <a:gd name="T12" fmla="*/ 46 w 48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">
                  <a:moveTo>
                    <a:pt x="46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7" y="0"/>
                    <a:pt x="48" y="1"/>
                    <a:pt x="48" y="2"/>
                  </a:cubicBezTo>
                  <a:cubicBezTo>
                    <a:pt x="48" y="3"/>
                    <a:pt x="47" y="4"/>
                    <a:pt x="46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648" name="Oval 203"/>
            <p:cNvSpPr>
              <a:spLocks noChangeArrowheads="1"/>
            </p:cNvSpPr>
            <p:nvPr/>
          </p:nvSpPr>
          <p:spPr bwMode="auto">
            <a:xfrm>
              <a:off x="5767388" y="2163445"/>
              <a:ext cx="76200" cy="82550"/>
            </a:xfrm>
            <a:prstGeom prst="ellipse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</p:grpSp>
      <p:grpSp>
        <p:nvGrpSpPr>
          <p:cNvPr id="649" name="组合 648"/>
          <p:cNvGrpSpPr/>
          <p:nvPr/>
        </p:nvGrpSpPr>
        <p:grpSpPr>
          <a:xfrm>
            <a:off x="9837335" y="773164"/>
            <a:ext cx="954893" cy="855356"/>
            <a:chOff x="6946900" y="1965008"/>
            <a:chExt cx="898525" cy="804863"/>
          </a:xfrm>
        </p:grpSpPr>
        <p:sp>
          <p:nvSpPr>
            <p:cNvPr id="650" name="Freeform 31"/>
            <p:cNvSpPr>
              <a:spLocks noEditPoints="1"/>
            </p:cNvSpPr>
            <p:nvPr/>
          </p:nvSpPr>
          <p:spPr bwMode="auto">
            <a:xfrm>
              <a:off x="7156450" y="2263458"/>
              <a:ext cx="508000" cy="506413"/>
            </a:xfrm>
            <a:custGeom>
              <a:avLst/>
              <a:gdLst>
                <a:gd name="T0" fmla="*/ 36 w 92"/>
                <a:gd name="T1" fmla="*/ 86 h 92"/>
                <a:gd name="T2" fmla="*/ 24 w 92"/>
                <a:gd name="T3" fmla="*/ 81 h 92"/>
                <a:gd name="T4" fmla="*/ 9 w 92"/>
                <a:gd name="T5" fmla="*/ 72 h 92"/>
                <a:gd name="T6" fmla="*/ 12 w 92"/>
                <a:gd name="T7" fmla="*/ 55 h 92"/>
                <a:gd name="T8" fmla="*/ 0 w 92"/>
                <a:gd name="T9" fmla="*/ 49 h 92"/>
                <a:gd name="T10" fmla="*/ 12 w 92"/>
                <a:gd name="T11" fmla="*/ 37 h 92"/>
                <a:gd name="T12" fmla="*/ 11 w 92"/>
                <a:gd name="T13" fmla="*/ 15 h 92"/>
                <a:gd name="T14" fmla="*/ 29 w 92"/>
                <a:gd name="T15" fmla="*/ 15 h 92"/>
                <a:gd name="T16" fmla="*/ 43 w 92"/>
                <a:gd name="T17" fmla="*/ 0 h 92"/>
                <a:gd name="T18" fmla="*/ 55 w 92"/>
                <a:gd name="T19" fmla="*/ 12 h 92"/>
                <a:gd name="T20" fmla="*/ 77 w 92"/>
                <a:gd name="T21" fmla="*/ 11 h 92"/>
                <a:gd name="T22" fmla="*/ 80 w 92"/>
                <a:gd name="T23" fmla="*/ 25 h 92"/>
                <a:gd name="T24" fmla="*/ 85 w 92"/>
                <a:gd name="T25" fmla="*/ 37 h 92"/>
                <a:gd name="T26" fmla="*/ 85 w 92"/>
                <a:gd name="T27" fmla="*/ 55 h 92"/>
                <a:gd name="T28" fmla="*/ 76 w 92"/>
                <a:gd name="T29" fmla="*/ 63 h 92"/>
                <a:gd name="T30" fmla="*/ 80 w 92"/>
                <a:gd name="T31" fmla="*/ 77 h 92"/>
                <a:gd name="T32" fmla="*/ 63 w 92"/>
                <a:gd name="T33" fmla="*/ 77 h 92"/>
                <a:gd name="T34" fmla="*/ 48 w 92"/>
                <a:gd name="T35" fmla="*/ 92 h 92"/>
                <a:gd name="T36" fmla="*/ 39 w 92"/>
                <a:gd name="T37" fmla="*/ 76 h 92"/>
                <a:gd name="T38" fmla="*/ 43 w 92"/>
                <a:gd name="T39" fmla="*/ 88 h 92"/>
                <a:gd name="T40" fmla="*/ 48 w 92"/>
                <a:gd name="T41" fmla="*/ 88 h 92"/>
                <a:gd name="T42" fmla="*/ 53 w 92"/>
                <a:gd name="T43" fmla="*/ 76 h 92"/>
                <a:gd name="T44" fmla="*/ 70 w 92"/>
                <a:gd name="T45" fmla="*/ 78 h 92"/>
                <a:gd name="T46" fmla="*/ 78 w 92"/>
                <a:gd name="T47" fmla="*/ 72 h 92"/>
                <a:gd name="T48" fmla="*/ 72 w 92"/>
                <a:gd name="T49" fmla="*/ 63 h 92"/>
                <a:gd name="T50" fmla="*/ 85 w 92"/>
                <a:gd name="T51" fmla="*/ 51 h 92"/>
                <a:gd name="T52" fmla="*/ 85 w 92"/>
                <a:gd name="T53" fmla="*/ 41 h 92"/>
                <a:gd name="T54" fmla="*/ 72 w 92"/>
                <a:gd name="T55" fmla="*/ 29 h 92"/>
                <a:gd name="T56" fmla="*/ 78 w 92"/>
                <a:gd name="T57" fmla="*/ 20 h 92"/>
                <a:gd name="T58" fmla="*/ 70 w 92"/>
                <a:gd name="T59" fmla="*/ 14 h 92"/>
                <a:gd name="T60" fmla="*/ 53 w 92"/>
                <a:gd name="T61" fmla="*/ 16 h 92"/>
                <a:gd name="T62" fmla="*/ 48 w 92"/>
                <a:gd name="T63" fmla="*/ 4 h 92"/>
                <a:gd name="T64" fmla="*/ 40 w 92"/>
                <a:gd name="T65" fmla="*/ 15 h 92"/>
                <a:gd name="T66" fmla="*/ 28 w 92"/>
                <a:gd name="T67" fmla="*/ 20 h 92"/>
                <a:gd name="T68" fmla="*/ 14 w 92"/>
                <a:gd name="T69" fmla="*/ 18 h 92"/>
                <a:gd name="T70" fmla="*/ 20 w 92"/>
                <a:gd name="T71" fmla="*/ 29 h 92"/>
                <a:gd name="T72" fmla="*/ 6 w 92"/>
                <a:gd name="T73" fmla="*/ 41 h 92"/>
                <a:gd name="T74" fmla="*/ 4 w 92"/>
                <a:gd name="T75" fmla="*/ 50 h 92"/>
                <a:gd name="T76" fmla="*/ 15 w 92"/>
                <a:gd name="T77" fmla="*/ 53 h 92"/>
                <a:gd name="T78" fmla="*/ 14 w 92"/>
                <a:gd name="T79" fmla="*/ 70 h 92"/>
                <a:gd name="T80" fmla="*/ 18 w 92"/>
                <a:gd name="T81" fmla="*/ 78 h 92"/>
                <a:gd name="T82" fmla="*/ 46 w 92"/>
                <a:gd name="T83" fmla="*/ 63 h 92"/>
                <a:gd name="T84" fmla="*/ 63 w 92"/>
                <a:gd name="T85" fmla="*/ 46 h 92"/>
                <a:gd name="T86" fmla="*/ 33 w 92"/>
                <a:gd name="T87" fmla="*/ 46 h 92"/>
                <a:gd name="T88" fmla="*/ 46 w 92"/>
                <a:gd name="T89" fmla="*/ 3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2" h="92">
                  <a:moveTo>
                    <a:pt x="48" y="92"/>
                  </a:moveTo>
                  <a:cubicBezTo>
                    <a:pt x="43" y="92"/>
                    <a:pt x="43" y="92"/>
                    <a:pt x="43" y="92"/>
                  </a:cubicBezTo>
                  <a:cubicBezTo>
                    <a:pt x="39" y="92"/>
                    <a:pt x="36" y="89"/>
                    <a:pt x="36" y="86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34" y="79"/>
                    <a:pt x="31" y="78"/>
                    <a:pt x="28" y="77"/>
                  </a:cubicBezTo>
                  <a:cubicBezTo>
                    <a:pt x="24" y="81"/>
                    <a:pt x="24" y="81"/>
                    <a:pt x="24" y="81"/>
                  </a:cubicBezTo>
                  <a:cubicBezTo>
                    <a:pt x="22" y="83"/>
                    <a:pt x="17" y="83"/>
                    <a:pt x="15" y="80"/>
                  </a:cubicBezTo>
                  <a:cubicBezTo>
                    <a:pt x="11" y="77"/>
                    <a:pt x="11" y="77"/>
                    <a:pt x="11" y="77"/>
                  </a:cubicBezTo>
                  <a:cubicBezTo>
                    <a:pt x="10" y="75"/>
                    <a:pt x="9" y="74"/>
                    <a:pt x="9" y="72"/>
                  </a:cubicBezTo>
                  <a:cubicBezTo>
                    <a:pt x="9" y="70"/>
                    <a:pt x="10" y="69"/>
                    <a:pt x="11" y="67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4" y="61"/>
                    <a:pt x="13" y="58"/>
                    <a:pt x="12" y="55"/>
                  </a:cubicBezTo>
                  <a:cubicBezTo>
                    <a:pt x="6" y="55"/>
                    <a:pt x="6" y="55"/>
                    <a:pt x="6" y="55"/>
                  </a:cubicBezTo>
                  <a:cubicBezTo>
                    <a:pt x="4" y="55"/>
                    <a:pt x="3" y="55"/>
                    <a:pt x="2" y="53"/>
                  </a:cubicBezTo>
                  <a:cubicBezTo>
                    <a:pt x="0" y="52"/>
                    <a:pt x="0" y="50"/>
                    <a:pt x="0" y="49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0"/>
                    <a:pt x="3" y="37"/>
                    <a:pt x="6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3" y="34"/>
                    <a:pt x="14" y="31"/>
                    <a:pt x="15" y="29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9" y="22"/>
                    <a:pt x="9" y="18"/>
                    <a:pt x="11" y="15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8" y="9"/>
                    <a:pt x="22" y="9"/>
                    <a:pt x="25" y="1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31" y="14"/>
                    <a:pt x="34" y="13"/>
                    <a:pt x="36" y="12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6" y="3"/>
                    <a:pt x="39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5" y="3"/>
                    <a:pt x="55" y="7"/>
                  </a:cubicBezTo>
                  <a:cubicBezTo>
                    <a:pt x="55" y="12"/>
                    <a:pt x="55" y="12"/>
                    <a:pt x="55" y="12"/>
                  </a:cubicBezTo>
                  <a:cubicBezTo>
                    <a:pt x="58" y="13"/>
                    <a:pt x="61" y="14"/>
                    <a:pt x="63" y="15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70" y="9"/>
                    <a:pt x="74" y="9"/>
                    <a:pt x="77" y="11"/>
                  </a:cubicBezTo>
                  <a:cubicBezTo>
                    <a:pt x="80" y="15"/>
                    <a:pt x="80" y="15"/>
                    <a:pt x="80" y="15"/>
                  </a:cubicBezTo>
                  <a:cubicBezTo>
                    <a:pt x="82" y="17"/>
                    <a:pt x="82" y="18"/>
                    <a:pt x="82" y="20"/>
                  </a:cubicBezTo>
                  <a:cubicBezTo>
                    <a:pt x="82" y="22"/>
                    <a:pt x="82" y="23"/>
                    <a:pt x="80" y="25"/>
                  </a:cubicBezTo>
                  <a:cubicBezTo>
                    <a:pt x="76" y="29"/>
                    <a:pt x="76" y="29"/>
                    <a:pt x="76" y="29"/>
                  </a:cubicBezTo>
                  <a:cubicBezTo>
                    <a:pt x="78" y="31"/>
                    <a:pt x="79" y="34"/>
                    <a:pt x="80" y="37"/>
                  </a:cubicBezTo>
                  <a:cubicBezTo>
                    <a:pt x="85" y="37"/>
                    <a:pt x="85" y="37"/>
                    <a:pt x="85" y="37"/>
                  </a:cubicBezTo>
                  <a:cubicBezTo>
                    <a:pt x="89" y="37"/>
                    <a:pt x="92" y="40"/>
                    <a:pt x="92" y="43"/>
                  </a:cubicBezTo>
                  <a:cubicBezTo>
                    <a:pt x="92" y="49"/>
                    <a:pt x="92" y="49"/>
                    <a:pt x="92" y="49"/>
                  </a:cubicBezTo>
                  <a:cubicBezTo>
                    <a:pt x="92" y="52"/>
                    <a:pt x="89" y="55"/>
                    <a:pt x="85" y="55"/>
                  </a:cubicBezTo>
                  <a:cubicBezTo>
                    <a:pt x="85" y="55"/>
                    <a:pt x="85" y="55"/>
                    <a:pt x="85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79" y="58"/>
                    <a:pt x="78" y="61"/>
                    <a:pt x="76" y="63"/>
                  </a:cubicBezTo>
                  <a:cubicBezTo>
                    <a:pt x="80" y="67"/>
                    <a:pt x="80" y="67"/>
                    <a:pt x="80" y="67"/>
                  </a:cubicBezTo>
                  <a:cubicBezTo>
                    <a:pt x="82" y="69"/>
                    <a:pt x="82" y="70"/>
                    <a:pt x="82" y="72"/>
                  </a:cubicBezTo>
                  <a:cubicBezTo>
                    <a:pt x="82" y="74"/>
                    <a:pt x="82" y="76"/>
                    <a:pt x="80" y="7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74" y="83"/>
                    <a:pt x="70" y="83"/>
                    <a:pt x="67" y="81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61" y="78"/>
                    <a:pt x="58" y="79"/>
                    <a:pt x="55" y="80"/>
                  </a:cubicBezTo>
                  <a:cubicBezTo>
                    <a:pt x="55" y="86"/>
                    <a:pt x="55" y="86"/>
                    <a:pt x="55" y="86"/>
                  </a:cubicBezTo>
                  <a:cubicBezTo>
                    <a:pt x="55" y="89"/>
                    <a:pt x="52" y="92"/>
                    <a:pt x="48" y="92"/>
                  </a:cubicBezTo>
                  <a:close/>
                  <a:moveTo>
                    <a:pt x="28" y="71"/>
                  </a:moveTo>
                  <a:cubicBezTo>
                    <a:pt x="29" y="72"/>
                    <a:pt x="29" y="72"/>
                    <a:pt x="29" y="72"/>
                  </a:cubicBezTo>
                  <a:cubicBezTo>
                    <a:pt x="32" y="74"/>
                    <a:pt x="35" y="76"/>
                    <a:pt x="39" y="76"/>
                  </a:cubicBezTo>
                  <a:cubicBezTo>
                    <a:pt x="40" y="77"/>
                    <a:pt x="40" y="77"/>
                    <a:pt x="40" y="77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40" y="87"/>
                    <a:pt x="42" y="88"/>
                    <a:pt x="43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50" y="88"/>
                    <a:pt x="51" y="87"/>
                    <a:pt x="51" y="86"/>
                  </a:cubicBezTo>
                  <a:cubicBezTo>
                    <a:pt x="51" y="77"/>
                    <a:pt x="51" y="77"/>
                    <a:pt x="51" y="77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56" y="76"/>
                    <a:pt x="59" y="74"/>
                    <a:pt x="62" y="72"/>
                  </a:cubicBezTo>
                  <a:cubicBezTo>
                    <a:pt x="64" y="72"/>
                    <a:pt x="64" y="72"/>
                    <a:pt x="64" y="72"/>
                  </a:cubicBezTo>
                  <a:cubicBezTo>
                    <a:pt x="70" y="78"/>
                    <a:pt x="70" y="78"/>
                    <a:pt x="70" y="78"/>
                  </a:cubicBezTo>
                  <a:cubicBezTo>
                    <a:pt x="71" y="79"/>
                    <a:pt x="73" y="79"/>
                    <a:pt x="74" y="78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8" y="74"/>
                    <a:pt x="78" y="73"/>
                    <a:pt x="78" y="72"/>
                  </a:cubicBezTo>
                  <a:cubicBezTo>
                    <a:pt x="78" y="71"/>
                    <a:pt x="78" y="71"/>
                    <a:pt x="77" y="70"/>
                  </a:cubicBezTo>
                  <a:cubicBezTo>
                    <a:pt x="71" y="64"/>
                    <a:pt x="71" y="64"/>
                    <a:pt x="71" y="64"/>
                  </a:cubicBezTo>
                  <a:cubicBezTo>
                    <a:pt x="72" y="63"/>
                    <a:pt x="72" y="63"/>
                    <a:pt x="72" y="63"/>
                  </a:cubicBezTo>
                  <a:cubicBezTo>
                    <a:pt x="74" y="60"/>
                    <a:pt x="75" y="56"/>
                    <a:pt x="76" y="53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85" y="51"/>
                    <a:pt x="85" y="51"/>
                    <a:pt x="85" y="51"/>
                  </a:cubicBezTo>
                  <a:cubicBezTo>
                    <a:pt x="87" y="51"/>
                    <a:pt x="88" y="50"/>
                    <a:pt x="88" y="49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2"/>
                    <a:pt x="87" y="41"/>
                    <a:pt x="85" y="41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5" y="36"/>
                    <a:pt x="74" y="32"/>
                    <a:pt x="72" y="29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1"/>
                    <a:pt x="78" y="21"/>
                    <a:pt x="78" y="20"/>
                  </a:cubicBezTo>
                  <a:cubicBezTo>
                    <a:pt x="78" y="19"/>
                    <a:pt x="78" y="19"/>
                    <a:pt x="78" y="18"/>
                  </a:cubicBezTo>
                  <a:cubicBezTo>
                    <a:pt x="74" y="14"/>
                    <a:pt x="74" y="14"/>
                    <a:pt x="74" y="14"/>
                  </a:cubicBezTo>
                  <a:cubicBezTo>
                    <a:pt x="73" y="13"/>
                    <a:pt x="71" y="13"/>
                    <a:pt x="70" y="14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59" y="18"/>
                    <a:pt x="56" y="16"/>
                    <a:pt x="53" y="16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5"/>
                    <a:pt x="50" y="4"/>
                    <a:pt x="48" y="4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2" y="4"/>
                    <a:pt x="40" y="5"/>
                    <a:pt x="40" y="7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6" y="16"/>
                    <a:pt x="32" y="18"/>
                    <a:pt x="29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1" y="13"/>
                    <a:pt x="19" y="13"/>
                    <a:pt x="18" y="14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3" y="19"/>
                    <a:pt x="13" y="21"/>
                    <a:pt x="14" y="22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8" y="32"/>
                    <a:pt x="16" y="36"/>
                    <a:pt x="15" y="39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5" y="41"/>
                    <a:pt x="4" y="42"/>
                    <a:pt x="4" y="43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9"/>
                    <a:pt x="4" y="50"/>
                    <a:pt x="4" y="50"/>
                  </a:cubicBezTo>
                  <a:cubicBezTo>
                    <a:pt x="5" y="51"/>
                    <a:pt x="6" y="51"/>
                    <a:pt x="6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6" y="56"/>
                    <a:pt x="17" y="60"/>
                    <a:pt x="19" y="63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14" y="70"/>
                    <a:pt x="14" y="70"/>
                    <a:pt x="14" y="70"/>
                  </a:cubicBezTo>
                  <a:cubicBezTo>
                    <a:pt x="13" y="71"/>
                    <a:pt x="13" y="71"/>
                    <a:pt x="13" y="72"/>
                  </a:cubicBezTo>
                  <a:cubicBezTo>
                    <a:pt x="13" y="73"/>
                    <a:pt x="13" y="73"/>
                    <a:pt x="14" y="74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19" y="79"/>
                    <a:pt x="21" y="79"/>
                    <a:pt x="22" y="78"/>
                  </a:cubicBezTo>
                  <a:lnTo>
                    <a:pt x="28" y="71"/>
                  </a:lnTo>
                  <a:close/>
                  <a:moveTo>
                    <a:pt x="46" y="63"/>
                  </a:moveTo>
                  <a:cubicBezTo>
                    <a:pt x="37" y="63"/>
                    <a:pt x="29" y="55"/>
                    <a:pt x="29" y="46"/>
                  </a:cubicBezTo>
                  <a:cubicBezTo>
                    <a:pt x="29" y="37"/>
                    <a:pt x="37" y="29"/>
                    <a:pt x="46" y="29"/>
                  </a:cubicBezTo>
                  <a:cubicBezTo>
                    <a:pt x="55" y="29"/>
                    <a:pt x="63" y="37"/>
                    <a:pt x="63" y="46"/>
                  </a:cubicBezTo>
                  <a:cubicBezTo>
                    <a:pt x="63" y="55"/>
                    <a:pt x="55" y="63"/>
                    <a:pt x="46" y="63"/>
                  </a:cubicBezTo>
                  <a:close/>
                  <a:moveTo>
                    <a:pt x="46" y="33"/>
                  </a:moveTo>
                  <a:cubicBezTo>
                    <a:pt x="39" y="33"/>
                    <a:pt x="33" y="39"/>
                    <a:pt x="33" y="46"/>
                  </a:cubicBezTo>
                  <a:cubicBezTo>
                    <a:pt x="33" y="53"/>
                    <a:pt x="39" y="59"/>
                    <a:pt x="46" y="59"/>
                  </a:cubicBezTo>
                  <a:cubicBezTo>
                    <a:pt x="53" y="59"/>
                    <a:pt x="59" y="53"/>
                    <a:pt x="59" y="46"/>
                  </a:cubicBezTo>
                  <a:cubicBezTo>
                    <a:pt x="59" y="39"/>
                    <a:pt x="53" y="33"/>
                    <a:pt x="46" y="33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grpSp>
          <p:nvGrpSpPr>
            <p:cNvPr id="651" name="组合 650"/>
            <p:cNvGrpSpPr/>
            <p:nvPr/>
          </p:nvGrpSpPr>
          <p:grpSpPr>
            <a:xfrm>
              <a:off x="6946900" y="1965008"/>
              <a:ext cx="898525" cy="684212"/>
              <a:chOff x="6946900" y="1965008"/>
              <a:chExt cx="898525" cy="684212"/>
            </a:xfrm>
          </p:grpSpPr>
          <p:sp>
            <p:nvSpPr>
              <p:cNvPr id="652" name="Freeform 28"/>
              <p:cNvSpPr/>
              <p:nvPr/>
            </p:nvSpPr>
            <p:spPr bwMode="auto">
              <a:xfrm>
                <a:off x="6946900" y="1965008"/>
                <a:ext cx="898525" cy="601663"/>
              </a:xfrm>
              <a:custGeom>
                <a:avLst/>
                <a:gdLst>
                  <a:gd name="T0" fmla="*/ 0 w 163"/>
                  <a:gd name="T1" fmla="*/ 70 h 109"/>
                  <a:gd name="T2" fmla="*/ 1 w 163"/>
                  <a:gd name="T3" fmla="*/ 61 h 109"/>
                  <a:gd name="T4" fmla="*/ 2 w 163"/>
                  <a:gd name="T5" fmla="*/ 58 h 109"/>
                  <a:gd name="T6" fmla="*/ 4 w 163"/>
                  <a:gd name="T7" fmla="*/ 53 h 109"/>
                  <a:gd name="T8" fmla="*/ 7 w 163"/>
                  <a:gd name="T9" fmla="*/ 49 h 109"/>
                  <a:gd name="T10" fmla="*/ 9 w 163"/>
                  <a:gd name="T11" fmla="*/ 46 h 109"/>
                  <a:gd name="T12" fmla="*/ 13 w 163"/>
                  <a:gd name="T13" fmla="*/ 42 h 109"/>
                  <a:gd name="T14" fmla="*/ 16 w 163"/>
                  <a:gd name="T15" fmla="*/ 40 h 109"/>
                  <a:gd name="T16" fmla="*/ 20 w 163"/>
                  <a:gd name="T17" fmla="*/ 37 h 109"/>
                  <a:gd name="T18" fmla="*/ 25 w 163"/>
                  <a:gd name="T19" fmla="*/ 35 h 109"/>
                  <a:gd name="T20" fmla="*/ 28 w 163"/>
                  <a:gd name="T21" fmla="*/ 36 h 109"/>
                  <a:gd name="T22" fmla="*/ 31 w 163"/>
                  <a:gd name="T23" fmla="*/ 34 h 109"/>
                  <a:gd name="T24" fmla="*/ 76 w 163"/>
                  <a:gd name="T25" fmla="*/ 0 h 109"/>
                  <a:gd name="T26" fmla="*/ 81 w 163"/>
                  <a:gd name="T27" fmla="*/ 1 h 109"/>
                  <a:gd name="T28" fmla="*/ 86 w 163"/>
                  <a:gd name="T29" fmla="*/ 3 h 109"/>
                  <a:gd name="T30" fmla="*/ 94 w 163"/>
                  <a:gd name="T31" fmla="*/ 7 h 109"/>
                  <a:gd name="T32" fmla="*/ 101 w 163"/>
                  <a:gd name="T33" fmla="*/ 13 h 109"/>
                  <a:gd name="T34" fmla="*/ 110 w 163"/>
                  <a:gd name="T35" fmla="*/ 31 h 109"/>
                  <a:gd name="T36" fmla="*/ 146 w 163"/>
                  <a:gd name="T37" fmla="*/ 52 h 109"/>
                  <a:gd name="T38" fmla="*/ 160 w 163"/>
                  <a:gd name="T39" fmla="*/ 65 h 109"/>
                  <a:gd name="T40" fmla="*/ 137 w 163"/>
                  <a:gd name="T41" fmla="*/ 109 h 109"/>
                  <a:gd name="T42" fmla="*/ 137 w 163"/>
                  <a:gd name="T43" fmla="*/ 105 h 109"/>
                  <a:gd name="T44" fmla="*/ 157 w 163"/>
                  <a:gd name="T45" fmla="*/ 67 h 109"/>
                  <a:gd name="T46" fmla="*/ 145 w 163"/>
                  <a:gd name="T47" fmla="*/ 55 h 109"/>
                  <a:gd name="T48" fmla="*/ 132 w 163"/>
                  <a:gd name="T49" fmla="*/ 53 h 109"/>
                  <a:gd name="T50" fmla="*/ 106 w 163"/>
                  <a:gd name="T51" fmla="*/ 35 h 109"/>
                  <a:gd name="T52" fmla="*/ 98 w 163"/>
                  <a:gd name="T53" fmla="*/ 16 h 109"/>
                  <a:gd name="T54" fmla="*/ 95 w 163"/>
                  <a:gd name="T55" fmla="*/ 13 h 109"/>
                  <a:gd name="T56" fmla="*/ 92 w 163"/>
                  <a:gd name="T57" fmla="*/ 10 h 109"/>
                  <a:gd name="T58" fmla="*/ 84 w 163"/>
                  <a:gd name="T59" fmla="*/ 6 h 109"/>
                  <a:gd name="T60" fmla="*/ 77 w 163"/>
                  <a:gd name="T61" fmla="*/ 4 h 109"/>
                  <a:gd name="T62" fmla="*/ 38 w 163"/>
                  <a:gd name="T63" fmla="*/ 36 h 109"/>
                  <a:gd name="T64" fmla="*/ 32 w 163"/>
                  <a:gd name="T65" fmla="*/ 38 h 109"/>
                  <a:gd name="T66" fmla="*/ 28 w 163"/>
                  <a:gd name="T67" fmla="*/ 38 h 109"/>
                  <a:gd name="T68" fmla="*/ 25 w 163"/>
                  <a:gd name="T69" fmla="*/ 40 h 109"/>
                  <a:gd name="T70" fmla="*/ 21 w 163"/>
                  <a:gd name="T71" fmla="*/ 42 h 109"/>
                  <a:gd name="T72" fmla="*/ 17 w 163"/>
                  <a:gd name="T73" fmla="*/ 44 h 109"/>
                  <a:gd name="T74" fmla="*/ 15 w 163"/>
                  <a:gd name="T75" fmla="*/ 46 h 109"/>
                  <a:gd name="T76" fmla="*/ 11 w 163"/>
                  <a:gd name="T77" fmla="*/ 50 h 109"/>
                  <a:gd name="T78" fmla="*/ 9 w 163"/>
                  <a:gd name="T79" fmla="*/ 52 h 109"/>
                  <a:gd name="T80" fmla="*/ 7 w 163"/>
                  <a:gd name="T81" fmla="*/ 56 h 109"/>
                  <a:gd name="T82" fmla="*/ 6 w 163"/>
                  <a:gd name="T83" fmla="*/ 60 h 109"/>
                  <a:gd name="T84" fmla="*/ 5 w 163"/>
                  <a:gd name="T85" fmla="*/ 63 h 109"/>
                  <a:gd name="T86" fmla="*/ 26 w 163"/>
                  <a:gd name="T87" fmla="*/ 104 h 109"/>
                  <a:gd name="T88" fmla="*/ 36 w 163"/>
                  <a:gd name="T89" fmla="*/ 10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63" h="109">
                    <a:moveTo>
                      <a:pt x="36" y="109"/>
                    </a:moveTo>
                    <a:cubicBezTo>
                      <a:pt x="31" y="109"/>
                      <a:pt x="27" y="109"/>
                      <a:pt x="25" y="108"/>
                    </a:cubicBezTo>
                    <a:cubicBezTo>
                      <a:pt x="9" y="104"/>
                      <a:pt x="0" y="85"/>
                      <a:pt x="0" y="70"/>
                    </a:cubicBezTo>
                    <a:cubicBezTo>
                      <a:pt x="0" y="68"/>
                      <a:pt x="0" y="67"/>
                      <a:pt x="1" y="65"/>
                    </a:cubicBezTo>
                    <a:cubicBezTo>
                      <a:pt x="1" y="64"/>
                      <a:pt x="1" y="63"/>
                      <a:pt x="1" y="63"/>
                    </a:cubicBezTo>
                    <a:cubicBezTo>
                      <a:pt x="1" y="62"/>
                      <a:pt x="1" y="62"/>
                      <a:pt x="1" y="61"/>
                    </a:cubicBezTo>
                    <a:cubicBezTo>
                      <a:pt x="1" y="61"/>
                      <a:pt x="1" y="61"/>
                      <a:pt x="1" y="61"/>
                    </a:cubicBezTo>
                    <a:cubicBezTo>
                      <a:pt x="2" y="60"/>
                      <a:pt x="2" y="60"/>
                      <a:pt x="2" y="59"/>
                    </a:cubicBezTo>
                    <a:cubicBezTo>
                      <a:pt x="2" y="59"/>
                      <a:pt x="2" y="58"/>
                      <a:pt x="2" y="58"/>
                    </a:cubicBezTo>
                    <a:cubicBezTo>
                      <a:pt x="3" y="57"/>
                      <a:pt x="3" y="57"/>
                      <a:pt x="3" y="56"/>
                    </a:cubicBezTo>
                    <a:cubicBezTo>
                      <a:pt x="3" y="56"/>
                      <a:pt x="3" y="55"/>
                      <a:pt x="4" y="55"/>
                    </a:cubicBezTo>
                    <a:cubicBezTo>
                      <a:pt x="4" y="54"/>
                      <a:pt x="4" y="54"/>
                      <a:pt x="4" y="53"/>
                    </a:cubicBezTo>
                    <a:cubicBezTo>
                      <a:pt x="5" y="53"/>
                      <a:pt x="5" y="52"/>
                      <a:pt x="5" y="52"/>
                    </a:cubicBezTo>
                    <a:cubicBezTo>
                      <a:pt x="5" y="51"/>
                      <a:pt x="6" y="51"/>
                      <a:pt x="6" y="50"/>
                    </a:cubicBezTo>
                    <a:cubicBezTo>
                      <a:pt x="6" y="50"/>
                      <a:pt x="7" y="49"/>
                      <a:pt x="7" y="49"/>
                    </a:cubicBezTo>
                    <a:cubicBezTo>
                      <a:pt x="7" y="48"/>
                      <a:pt x="8" y="48"/>
                      <a:pt x="8" y="48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9" y="47"/>
                      <a:pt x="9" y="46"/>
                    </a:cubicBezTo>
                    <a:cubicBezTo>
                      <a:pt x="9" y="46"/>
                      <a:pt x="10" y="45"/>
                      <a:pt x="10" y="45"/>
                    </a:cubicBezTo>
                    <a:cubicBezTo>
                      <a:pt x="11" y="44"/>
                      <a:pt x="11" y="44"/>
                      <a:pt x="12" y="43"/>
                    </a:cubicBezTo>
                    <a:cubicBezTo>
                      <a:pt x="12" y="43"/>
                      <a:pt x="13" y="42"/>
                      <a:pt x="13" y="42"/>
                    </a:cubicBezTo>
                    <a:cubicBezTo>
                      <a:pt x="14" y="42"/>
                      <a:pt x="14" y="41"/>
                      <a:pt x="14" y="41"/>
                    </a:cubicBezTo>
                    <a:cubicBezTo>
                      <a:pt x="15" y="41"/>
                      <a:pt x="15" y="41"/>
                      <a:pt x="15" y="41"/>
                    </a:cubicBezTo>
                    <a:cubicBezTo>
                      <a:pt x="15" y="40"/>
                      <a:pt x="16" y="40"/>
                      <a:pt x="16" y="40"/>
                    </a:cubicBezTo>
                    <a:cubicBezTo>
                      <a:pt x="16" y="40"/>
                      <a:pt x="17" y="39"/>
                      <a:pt x="17" y="39"/>
                    </a:cubicBezTo>
                    <a:cubicBezTo>
                      <a:pt x="18" y="39"/>
                      <a:pt x="18" y="38"/>
                      <a:pt x="19" y="38"/>
                    </a:cubicBezTo>
                    <a:cubicBezTo>
                      <a:pt x="19" y="38"/>
                      <a:pt x="20" y="38"/>
                      <a:pt x="20" y="37"/>
                    </a:cubicBezTo>
                    <a:cubicBezTo>
                      <a:pt x="21" y="37"/>
                      <a:pt x="21" y="37"/>
                      <a:pt x="22" y="37"/>
                    </a:cubicBezTo>
                    <a:cubicBezTo>
                      <a:pt x="22" y="36"/>
                      <a:pt x="23" y="36"/>
                      <a:pt x="23" y="36"/>
                    </a:cubicBezTo>
                    <a:cubicBezTo>
                      <a:pt x="24" y="36"/>
                      <a:pt x="24" y="36"/>
                      <a:pt x="25" y="35"/>
                    </a:cubicBezTo>
                    <a:cubicBezTo>
                      <a:pt x="25" y="35"/>
                      <a:pt x="26" y="35"/>
                      <a:pt x="26" y="35"/>
                    </a:cubicBezTo>
                    <a:cubicBezTo>
                      <a:pt x="27" y="35"/>
                      <a:pt x="27" y="35"/>
                      <a:pt x="28" y="35"/>
                    </a:cubicBez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29" y="34"/>
                      <a:pt x="29" y="34"/>
                      <a:pt x="30" y="34"/>
                    </a:cubicBezTo>
                    <a:cubicBezTo>
                      <a:pt x="30" y="34"/>
                      <a:pt x="30" y="34"/>
                      <a:pt x="31" y="34"/>
                    </a:cubicBezTo>
                    <a:cubicBezTo>
                      <a:pt x="32" y="34"/>
                      <a:pt x="33" y="34"/>
                      <a:pt x="34" y="33"/>
                    </a:cubicBezTo>
                    <a:cubicBezTo>
                      <a:pt x="36" y="15"/>
                      <a:pt x="53" y="0"/>
                      <a:pt x="72" y="0"/>
                    </a:cubicBezTo>
                    <a:cubicBezTo>
                      <a:pt x="73" y="0"/>
                      <a:pt x="75" y="0"/>
                      <a:pt x="76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9" y="1"/>
                      <a:pt x="80" y="1"/>
                      <a:pt x="81" y="1"/>
                    </a:cubicBezTo>
                    <a:cubicBezTo>
                      <a:pt x="81" y="1"/>
                      <a:pt x="82" y="1"/>
                      <a:pt x="82" y="1"/>
                    </a:cubicBezTo>
                    <a:cubicBezTo>
                      <a:pt x="83" y="2"/>
                      <a:pt x="84" y="2"/>
                      <a:pt x="85" y="2"/>
                    </a:cubicBezTo>
                    <a:cubicBezTo>
                      <a:pt x="86" y="3"/>
                      <a:pt x="86" y="3"/>
                      <a:pt x="86" y="3"/>
                    </a:cubicBezTo>
                    <a:cubicBezTo>
                      <a:pt x="88" y="3"/>
                      <a:pt x="89" y="4"/>
                      <a:pt x="90" y="4"/>
                    </a:cubicBezTo>
                    <a:cubicBezTo>
                      <a:pt x="91" y="5"/>
                      <a:pt x="93" y="6"/>
                      <a:pt x="94" y="7"/>
                    </a:cubicBezTo>
                    <a:cubicBezTo>
                      <a:pt x="94" y="7"/>
                      <a:pt x="94" y="7"/>
                      <a:pt x="94" y="7"/>
                    </a:cubicBezTo>
                    <a:cubicBezTo>
                      <a:pt x="95" y="8"/>
                      <a:pt x="96" y="9"/>
                      <a:pt x="97" y="10"/>
                    </a:cubicBezTo>
                    <a:cubicBezTo>
                      <a:pt x="98" y="10"/>
                      <a:pt x="98" y="10"/>
                      <a:pt x="98" y="10"/>
                    </a:cubicBezTo>
                    <a:cubicBezTo>
                      <a:pt x="99" y="11"/>
                      <a:pt x="100" y="12"/>
                      <a:pt x="101" y="13"/>
                    </a:cubicBezTo>
                    <a:cubicBezTo>
                      <a:pt x="101" y="13"/>
                      <a:pt x="101" y="13"/>
                      <a:pt x="101" y="13"/>
                    </a:cubicBezTo>
                    <a:cubicBezTo>
                      <a:pt x="102" y="14"/>
                      <a:pt x="103" y="15"/>
                      <a:pt x="104" y="17"/>
                    </a:cubicBezTo>
                    <a:cubicBezTo>
                      <a:pt x="107" y="21"/>
                      <a:pt x="109" y="26"/>
                      <a:pt x="110" y="31"/>
                    </a:cubicBezTo>
                    <a:cubicBezTo>
                      <a:pt x="121" y="32"/>
                      <a:pt x="130" y="39"/>
                      <a:pt x="135" y="49"/>
                    </a:cubicBezTo>
                    <a:cubicBezTo>
                      <a:pt x="137" y="49"/>
                      <a:pt x="139" y="49"/>
                      <a:pt x="142" y="50"/>
                    </a:cubicBezTo>
                    <a:cubicBezTo>
                      <a:pt x="143" y="50"/>
                      <a:pt x="145" y="51"/>
                      <a:pt x="146" y="52"/>
                    </a:cubicBezTo>
                    <a:cubicBezTo>
                      <a:pt x="148" y="52"/>
                      <a:pt x="149" y="53"/>
                      <a:pt x="151" y="54"/>
                    </a:cubicBezTo>
                    <a:cubicBezTo>
                      <a:pt x="153" y="56"/>
                      <a:pt x="156" y="58"/>
                      <a:pt x="158" y="61"/>
                    </a:cubicBezTo>
                    <a:cubicBezTo>
                      <a:pt x="159" y="62"/>
                      <a:pt x="159" y="64"/>
                      <a:pt x="160" y="65"/>
                    </a:cubicBezTo>
                    <a:cubicBezTo>
                      <a:pt x="161" y="67"/>
                      <a:pt x="161" y="68"/>
                      <a:pt x="162" y="70"/>
                    </a:cubicBezTo>
                    <a:cubicBezTo>
                      <a:pt x="163" y="72"/>
                      <a:pt x="163" y="75"/>
                      <a:pt x="163" y="78"/>
                    </a:cubicBezTo>
                    <a:cubicBezTo>
                      <a:pt x="163" y="93"/>
                      <a:pt x="153" y="109"/>
                      <a:pt x="137" y="109"/>
                    </a:cubicBezTo>
                    <a:cubicBezTo>
                      <a:pt x="132" y="109"/>
                      <a:pt x="132" y="109"/>
                      <a:pt x="132" y="109"/>
                    </a:cubicBezTo>
                    <a:cubicBezTo>
                      <a:pt x="132" y="105"/>
                      <a:pt x="132" y="105"/>
                      <a:pt x="132" y="105"/>
                    </a:cubicBezTo>
                    <a:cubicBezTo>
                      <a:pt x="137" y="105"/>
                      <a:pt x="137" y="105"/>
                      <a:pt x="137" y="105"/>
                    </a:cubicBezTo>
                    <a:cubicBezTo>
                      <a:pt x="151" y="105"/>
                      <a:pt x="159" y="91"/>
                      <a:pt x="159" y="78"/>
                    </a:cubicBezTo>
                    <a:cubicBezTo>
                      <a:pt x="159" y="76"/>
                      <a:pt x="159" y="73"/>
                      <a:pt x="158" y="71"/>
                    </a:cubicBezTo>
                    <a:cubicBezTo>
                      <a:pt x="158" y="70"/>
                      <a:pt x="157" y="68"/>
                      <a:pt x="157" y="67"/>
                    </a:cubicBezTo>
                    <a:cubicBezTo>
                      <a:pt x="156" y="66"/>
                      <a:pt x="155" y="64"/>
                      <a:pt x="154" y="63"/>
                    </a:cubicBezTo>
                    <a:cubicBezTo>
                      <a:pt x="153" y="61"/>
                      <a:pt x="151" y="59"/>
                      <a:pt x="148" y="57"/>
                    </a:cubicBezTo>
                    <a:cubicBezTo>
                      <a:pt x="147" y="57"/>
                      <a:pt x="146" y="56"/>
                      <a:pt x="145" y="55"/>
                    </a:cubicBezTo>
                    <a:cubicBezTo>
                      <a:pt x="143" y="55"/>
                      <a:pt x="142" y="54"/>
                      <a:pt x="141" y="54"/>
                    </a:cubicBezTo>
                    <a:cubicBezTo>
                      <a:pt x="139" y="53"/>
                      <a:pt x="136" y="53"/>
                      <a:pt x="134" y="53"/>
                    </a:cubicBezTo>
                    <a:cubicBezTo>
                      <a:pt x="132" y="53"/>
                      <a:pt x="132" y="53"/>
                      <a:pt x="132" y="53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28" y="42"/>
                      <a:pt x="119" y="35"/>
                      <a:pt x="108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5" y="28"/>
                      <a:pt x="103" y="23"/>
                      <a:pt x="100" y="19"/>
                    </a:cubicBezTo>
                    <a:cubicBezTo>
                      <a:pt x="100" y="18"/>
                      <a:pt x="99" y="17"/>
                      <a:pt x="98" y="16"/>
                    </a:cubicBezTo>
                    <a:cubicBezTo>
                      <a:pt x="98" y="16"/>
                      <a:pt x="98" y="16"/>
                      <a:pt x="98" y="16"/>
                    </a:cubicBezTo>
                    <a:cubicBezTo>
                      <a:pt x="97" y="15"/>
                      <a:pt x="96" y="14"/>
                      <a:pt x="95" y="13"/>
                    </a:cubicBezTo>
                    <a:cubicBezTo>
                      <a:pt x="95" y="13"/>
                      <a:pt x="95" y="13"/>
                      <a:pt x="95" y="13"/>
                    </a:cubicBezTo>
                    <a:cubicBezTo>
                      <a:pt x="94" y="12"/>
                      <a:pt x="93" y="11"/>
                      <a:pt x="92" y="10"/>
                    </a:cubicBezTo>
                    <a:cubicBezTo>
                      <a:pt x="93" y="9"/>
                      <a:pt x="93" y="9"/>
                      <a:pt x="93" y="9"/>
                    </a:cubicBezTo>
                    <a:cubicBezTo>
                      <a:pt x="92" y="10"/>
                      <a:pt x="92" y="10"/>
                      <a:pt x="92" y="10"/>
                    </a:cubicBezTo>
                    <a:cubicBezTo>
                      <a:pt x="91" y="9"/>
                      <a:pt x="89" y="9"/>
                      <a:pt x="88" y="8"/>
                    </a:cubicBezTo>
                    <a:cubicBezTo>
                      <a:pt x="87" y="7"/>
                      <a:pt x="86" y="7"/>
                      <a:pt x="85" y="6"/>
                    </a:cubicBezTo>
                    <a:cubicBezTo>
                      <a:pt x="84" y="6"/>
                      <a:pt x="84" y="6"/>
                      <a:pt x="84" y="6"/>
                    </a:cubicBezTo>
                    <a:cubicBezTo>
                      <a:pt x="83" y="6"/>
                      <a:pt x="82" y="6"/>
                      <a:pt x="81" y="5"/>
                    </a:cubicBezTo>
                    <a:cubicBezTo>
                      <a:pt x="81" y="5"/>
                      <a:pt x="80" y="5"/>
                      <a:pt x="80" y="5"/>
                    </a:cubicBezTo>
                    <a:cubicBezTo>
                      <a:pt x="79" y="5"/>
                      <a:pt x="78" y="5"/>
                      <a:pt x="77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5" y="4"/>
                      <a:pt x="73" y="4"/>
                      <a:pt x="72" y="4"/>
                    </a:cubicBezTo>
                    <a:cubicBezTo>
                      <a:pt x="54" y="4"/>
                      <a:pt x="39" y="18"/>
                      <a:pt x="38" y="36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6" y="37"/>
                      <a:pt x="36" y="37"/>
                      <a:pt x="36" y="37"/>
                    </a:cubicBezTo>
                    <a:cubicBezTo>
                      <a:pt x="34" y="37"/>
                      <a:pt x="33" y="38"/>
                      <a:pt x="32" y="38"/>
                    </a:cubicBezTo>
                    <a:cubicBezTo>
                      <a:pt x="31" y="38"/>
                      <a:pt x="31" y="38"/>
                      <a:pt x="30" y="38"/>
                    </a:cubicBezTo>
                    <a:cubicBezTo>
                      <a:pt x="30" y="38"/>
                      <a:pt x="30" y="38"/>
                      <a:pt x="29" y="38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28" y="38"/>
                      <a:pt x="28" y="39"/>
                      <a:pt x="28" y="39"/>
                    </a:cubicBezTo>
                    <a:cubicBezTo>
                      <a:pt x="27" y="39"/>
                      <a:pt x="27" y="39"/>
                      <a:pt x="26" y="39"/>
                    </a:cubicBezTo>
                    <a:cubicBezTo>
                      <a:pt x="26" y="39"/>
                      <a:pt x="25" y="39"/>
                      <a:pt x="25" y="40"/>
                    </a:cubicBezTo>
                    <a:cubicBezTo>
                      <a:pt x="24" y="40"/>
                      <a:pt x="24" y="40"/>
                      <a:pt x="23" y="40"/>
                    </a:cubicBezTo>
                    <a:cubicBezTo>
                      <a:pt x="23" y="40"/>
                      <a:pt x="22" y="41"/>
                      <a:pt x="22" y="41"/>
                    </a:cubicBezTo>
                    <a:cubicBezTo>
                      <a:pt x="22" y="41"/>
                      <a:pt x="21" y="41"/>
                      <a:pt x="21" y="42"/>
                    </a:cubicBezTo>
                    <a:cubicBezTo>
                      <a:pt x="20" y="42"/>
                      <a:pt x="20" y="42"/>
                      <a:pt x="20" y="42"/>
                    </a:cubicBezTo>
                    <a:cubicBezTo>
                      <a:pt x="19" y="43"/>
                      <a:pt x="19" y="43"/>
                      <a:pt x="18" y="43"/>
                    </a:cubicBezTo>
                    <a:cubicBezTo>
                      <a:pt x="18" y="43"/>
                      <a:pt x="18" y="44"/>
                      <a:pt x="17" y="44"/>
                    </a:cubicBezTo>
                    <a:cubicBezTo>
                      <a:pt x="17" y="44"/>
                      <a:pt x="17" y="44"/>
                      <a:pt x="17" y="44"/>
                    </a:cubicBezTo>
                    <a:cubicBezTo>
                      <a:pt x="16" y="45"/>
                      <a:pt x="16" y="45"/>
                      <a:pt x="16" y="45"/>
                    </a:cubicBezTo>
                    <a:cubicBezTo>
                      <a:pt x="15" y="45"/>
                      <a:pt x="15" y="46"/>
                      <a:pt x="15" y="46"/>
                    </a:cubicBezTo>
                    <a:cubicBezTo>
                      <a:pt x="14" y="47"/>
                      <a:pt x="14" y="47"/>
                      <a:pt x="13" y="48"/>
                    </a:cubicBezTo>
                    <a:cubicBezTo>
                      <a:pt x="13" y="48"/>
                      <a:pt x="12" y="48"/>
                      <a:pt x="12" y="49"/>
                    </a:cubicBezTo>
                    <a:cubicBezTo>
                      <a:pt x="12" y="49"/>
                      <a:pt x="12" y="49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0" y="51"/>
                      <a:pt x="10" y="51"/>
                    </a:cubicBezTo>
                    <a:cubicBezTo>
                      <a:pt x="10" y="52"/>
                      <a:pt x="10" y="52"/>
                      <a:pt x="9" y="52"/>
                    </a:cubicBezTo>
                    <a:cubicBezTo>
                      <a:pt x="9" y="53"/>
                      <a:pt x="9" y="53"/>
                      <a:pt x="9" y="54"/>
                    </a:cubicBezTo>
                    <a:cubicBezTo>
                      <a:pt x="8" y="54"/>
                      <a:pt x="8" y="55"/>
                      <a:pt x="8" y="55"/>
                    </a:cubicBezTo>
                    <a:cubicBezTo>
                      <a:pt x="8" y="55"/>
                      <a:pt x="7" y="56"/>
                      <a:pt x="7" y="56"/>
                    </a:cubicBezTo>
                    <a:cubicBezTo>
                      <a:pt x="7" y="57"/>
                      <a:pt x="7" y="57"/>
                      <a:pt x="7" y="58"/>
                    </a:cubicBezTo>
                    <a:cubicBezTo>
                      <a:pt x="6" y="58"/>
                      <a:pt x="6" y="59"/>
                      <a:pt x="6" y="59"/>
                    </a:cubicBezTo>
                    <a:cubicBezTo>
                      <a:pt x="6" y="60"/>
                      <a:pt x="6" y="60"/>
                      <a:pt x="6" y="60"/>
                    </a:cubicBezTo>
                    <a:cubicBezTo>
                      <a:pt x="6" y="61"/>
                      <a:pt x="5" y="61"/>
                      <a:pt x="5" y="62"/>
                    </a:cubicBezTo>
                    <a:cubicBezTo>
                      <a:pt x="5" y="62"/>
                      <a:pt x="5" y="62"/>
                      <a:pt x="5" y="62"/>
                    </a:cubicBezTo>
                    <a:cubicBezTo>
                      <a:pt x="5" y="63"/>
                      <a:pt x="5" y="63"/>
                      <a:pt x="5" y="63"/>
                    </a:cubicBezTo>
                    <a:cubicBezTo>
                      <a:pt x="5" y="64"/>
                      <a:pt x="5" y="65"/>
                      <a:pt x="5" y="65"/>
                    </a:cubicBezTo>
                    <a:cubicBezTo>
                      <a:pt x="4" y="67"/>
                      <a:pt x="4" y="68"/>
                      <a:pt x="4" y="70"/>
                    </a:cubicBezTo>
                    <a:cubicBezTo>
                      <a:pt x="4" y="83"/>
                      <a:pt x="12" y="100"/>
                      <a:pt x="26" y="104"/>
                    </a:cubicBezTo>
                    <a:cubicBezTo>
                      <a:pt x="27" y="105"/>
                      <a:pt x="30" y="105"/>
                      <a:pt x="36" y="105"/>
                    </a:cubicBezTo>
                    <a:cubicBezTo>
                      <a:pt x="36" y="105"/>
                      <a:pt x="36" y="105"/>
                      <a:pt x="36" y="105"/>
                    </a:cubicBezTo>
                    <a:cubicBezTo>
                      <a:pt x="36" y="109"/>
                      <a:pt x="36" y="109"/>
                      <a:pt x="36" y="109"/>
                    </a:cubicBezTo>
                    <a:cubicBezTo>
                      <a:pt x="36" y="109"/>
                      <a:pt x="36" y="109"/>
                      <a:pt x="36" y="109"/>
                    </a:cubicBezTo>
                    <a:cubicBezTo>
                      <a:pt x="36" y="109"/>
                      <a:pt x="36" y="109"/>
                      <a:pt x="36" y="109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90204"/>
                  <a:ea typeface="汉仪大宋简"/>
                  <a:sym typeface="Arial" panose="020B0604020202090204"/>
                </a:endParaRPr>
              </a:p>
            </p:txBody>
          </p:sp>
          <p:sp>
            <p:nvSpPr>
              <p:cNvPr id="653" name="Freeform 29"/>
              <p:cNvSpPr/>
              <p:nvPr/>
            </p:nvSpPr>
            <p:spPr bwMode="auto">
              <a:xfrm>
                <a:off x="7486650" y="2130108"/>
                <a:ext cx="66675" cy="149225"/>
              </a:xfrm>
              <a:custGeom>
                <a:avLst/>
                <a:gdLst>
                  <a:gd name="T0" fmla="*/ 3 w 12"/>
                  <a:gd name="T1" fmla="*/ 27 h 27"/>
                  <a:gd name="T2" fmla="*/ 1 w 12"/>
                  <a:gd name="T3" fmla="*/ 26 h 27"/>
                  <a:gd name="T4" fmla="*/ 1 w 12"/>
                  <a:gd name="T5" fmla="*/ 23 h 27"/>
                  <a:gd name="T6" fmla="*/ 8 w 12"/>
                  <a:gd name="T7" fmla="*/ 2 h 27"/>
                  <a:gd name="T8" fmla="*/ 10 w 12"/>
                  <a:gd name="T9" fmla="*/ 0 h 27"/>
                  <a:gd name="T10" fmla="*/ 12 w 12"/>
                  <a:gd name="T11" fmla="*/ 2 h 27"/>
                  <a:gd name="T12" fmla="*/ 4 w 12"/>
                  <a:gd name="T13" fmla="*/ 26 h 27"/>
                  <a:gd name="T14" fmla="*/ 3 w 12"/>
                  <a:gd name="T1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27">
                    <a:moveTo>
                      <a:pt x="3" y="27"/>
                    </a:moveTo>
                    <a:cubicBezTo>
                      <a:pt x="2" y="27"/>
                      <a:pt x="2" y="26"/>
                      <a:pt x="1" y="26"/>
                    </a:cubicBezTo>
                    <a:cubicBezTo>
                      <a:pt x="0" y="25"/>
                      <a:pt x="0" y="24"/>
                      <a:pt x="1" y="23"/>
                    </a:cubicBezTo>
                    <a:cubicBezTo>
                      <a:pt x="6" y="17"/>
                      <a:pt x="8" y="10"/>
                      <a:pt x="8" y="2"/>
                    </a:cubicBezTo>
                    <a:cubicBezTo>
                      <a:pt x="8" y="1"/>
                      <a:pt x="9" y="0"/>
                      <a:pt x="10" y="0"/>
                    </a:cubicBezTo>
                    <a:cubicBezTo>
                      <a:pt x="11" y="0"/>
                      <a:pt x="12" y="1"/>
                      <a:pt x="12" y="2"/>
                    </a:cubicBezTo>
                    <a:cubicBezTo>
                      <a:pt x="12" y="10"/>
                      <a:pt x="10" y="19"/>
                      <a:pt x="4" y="26"/>
                    </a:cubicBezTo>
                    <a:cubicBezTo>
                      <a:pt x="4" y="26"/>
                      <a:pt x="3" y="27"/>
                      <a:pt x="3" y="27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90204"/>
                  <a:ea typeface="汉仪大宋简"/>
                  <a:sym typeface="Arial" panose="020B0604020202090204"/>
                </a:endParaRPr>
              </a:p>
            </p:txBody>
          </p:sp>
          <p:sp>
            <p:nvSpPr>
              <p:cNvPr id="654" name="Freeform 30"/>
              <p:cNvSpPr/>
              <p:nvPr/>
            </p:nvSpPr>
            <p:spPr bwMode="auto">
              <a:xfrm>
                <a:off x="7586663" y="2234883"/>
                <a:ext cx="115887" cy="60325"/>
              </a:xfrm>
              <a:custGeom>
                <a:avLst/>
                <a:gdLst>
                  <a:gd name="T0" fmla="*/ 3 w 21"/>
                  <a:gd name="T1" fmla="*/ 11 h 11"/>
                  <a:gd name="T2" fmla="*/ 1 w 21"/>
                  <a:gd name="T3" fmla="*/ 10 h 11"/>
                  <a:gd name="T4" fmla="*/ 1 w 21"/>
                  <a:gd name="T5" fmla="*/ 7 h 11"/>
                  <a:gd name="T6" fmla="*/ 19 w 21"/>
                  <a:gd name="T7" fmla="*/ 0 h 11"/>
                  <a:gd name="T8" fmla="*/ 21 w 21"/>
                  <a:gd name="T9" fmla="*/ 2 h 11"/>
                  <a:gd name="T10" fmla="*/ 19 w 21"/>
                  <a:gd name="T11" fmla="*/ 4 h 11"/>
                  <a:gd name="T12" fmla="*/ 4 w 21"/>
                  <a:gd name="T13" fmla="*/ 10 h 11"/>
                  <a:gd name="T14" fmla="*/ 3 w 21"/>
                  <a:gd name="T1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11">
                    <a:moveTo>
                      <a:pt x="3" y="11"/>
                    </a:moveTo>
                    <a:cubicBezTo>
                      <a:pt x="2" y="11"/>
                      <a:pt x="1" y="10"/>
                      <a:pt x="1" y="10"/>
                    </a:cubicBezTo>
                    <a:cubicBezTo>
                      <a:pt x="0" y="9"/>
                      <a:pt x="0" y="8"/>
                      <a:pt x="1" y="7"/>
                    </a:cubicBezTo>
                    <a:cubicBezTo>
                      <a:pt x="6" y="3"/>
                      <a:pt x="13" y="0"/>
                      <a:pt x="19" y="0"/>
                    </a:cubicBezTo>
                    <a:cubicBezTo>
                      <a:pt x="21" y="0"/>
                      <a:pt x="21" y="1"/>
                      <a:pt x="21" y="2"/>
                    </a:cubicBezTo>
                    <a:cubicBezTo>
                      <a:pt x="21" y="3"/>
                      <a:pt x="21" y="4"/>
                      <a:pt x="19" y="4"/>
                    </a:cubicBezTo>
                    <a:cubicBezTo>
                      <a:pt x="14" y="4"/>
                      <a:pt x="8" y="6"/>
                      <a:pt x="4" y="10"/>
                    </a:cubicBezTo>
                    <a:cubicBezTo>
                      <a:pt x="3" y="10"/>
                      <a:pt x="3" y="11"/>
                      <a:pt x="3" y="11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90204"/>
                  <a:ea typeface="汉仪大宋简"/>
                  <a:sym typeface="Arial" panose="020B0604020202090204"/>
                </a:endParaRPr>
              </a:p>
            </p:txBody>
          </p:sp>
          <p:sp>
            <p:nvSpPr>
              <p:cNvPr id="655" name="Freeform 32"/>
              <p:cNvSpPr/>
              <p:nvPr/>
            </p:nvSpPr>
            <p:spPr bwMode="auto">
              <a:xfrm>
                <a:off x="7426325" y="2566670"/>
                <a:ext cx="100012" cy="82550"/>
              </a:xfrm>
              <a:custGeom>
                <a:avLst/>
                <a:gdLst>
                  <a:gd name="T0" fmla="*/ 2 w 18"/>
                  <a:gd name="T1" fmla="*/ 15 h 15"/>
                  <a:gd name="T2" fmla="*/ 0 w 18"/>
                  <a:gd name="T3" fmla="*/ 14 h 15"/>
                  <a:gd name="T4" fmla="*/ 2 w 18"/>
                  <a:gd name="T5" fmla="*/ 12 h 15"/>
                  <a:gd name="T6" fmla="*/ 14 w 18"/>
                  <a:gd name="T7" fmla="*/ 2 h 15"/>
                  <a:gd name="T8" fmla="*/ 17 w 18"/>
                  <a:gd name="T9" fmla="*/ 1 h 15"/>
                  <a:gd name="T10" fmla="*/ 17 w 18"/>
                  <a:gd name="T11" fmla="*/ 4 h 15"/>
                  <a:gd name="T12" fmla="*/ 3 w 18"/>
                  <a:gd name="T13" fmla="*/ 15 h 15"/>
                  <a:gd name="T14" fmla="*/ 2 w 18"/>
                  <a:gd name="T1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15">
                    <a:moveTo>
                      <a:pt x="2" y="15"/>
                    </a:moveTo>
                    <a:cubicBezTo>
                      <a:pt x="1" y="15"/>
                      <a:pt x="1" y="15"/>
                      <a:pt x="0" y="14"/>
                    </a:cubicBezTo>
                    <a:cubicBezTo>
                      <a:pt x="0" y="13"/>
                      <a:pt x="1" y="12"/>
                      <a:pt x="2" y="12"/>
                    </a:cubicBezTo>
                    <a:cubicBezTo>
                      <a:pt x="7" y="10"/>
                      <a:pt x="11" y="6"/>
                      <a:pt x="14" y="2"/>
                    </a:cubicBezTo>
                    <a:cubicBezTo>
                      <a:pt x="14" y="1"/>
                      <a:pt x="16" y="0"/>
                      <a:pt x="17" y="1"/>
                    </a:cubicBezTo>
                    <a:cubicBezTo>
                      <a:pt x="18" y="1"/>
                      <a:pt x="18" y="3"/>
                      <a:pt x="17" y="4"/>
                    </a:cubicBezTo>
                    <a:cubicBezTo>
                      <a:pt x="14" y="9"/>
                      <a:pt x="9" y="14"/>
                      <a:pt x="3" y="15"/>
                    </a:cubicBezTo>
                    <a:cubicBezTo>
                      <a:pt x="3" y="15"/>
                      <a:pt x="2" y="15"/>
                      <a:pt x="2" y="15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90204"/>
                  <a:ea typeface="汉仪大宋简"/>
                  <a:sym typeface="Arial" panose="020B0604020202090204"/>
                </a:endParaRPr>
              </a:p>
            </p:txBody>
          </p:sp>
          <p:sp>
            <p:nvSpPr>
              <p:cNvPr id="656" name="Freeform 33"/>
              <p:cNvSpPr/>
              <p:nvPr/>
            </p:nvSpPr>
            <p:spPr bwMode="auto">
              <a:xfrm>
                <a:off x="7272338" y="2379345"/>
                <a:ext cx="120650" cy="109538"/>
              </a:xfrm>
              <a:custGeom>
                <a:avLst/>
                <a:gdLst>
                  <a:gd name="T0" fmla="*/ 3 w 22"/>
                  <a:gd name="T1" fmla="*/ 20 h 20"/>
                  <a:gd name="T2" fmla="*/ 2 w 22"/>
                  <a:gd name="T3" fmla="*/ 20 h 20"/>
                  <a:gd name="T4" fmla="*/ 1 w 22"/>
                  <a:gd name="T5" fmla="*/ 17 h 20"/>
                  <a:gd name="T6" fmla="*/ 19 w 22"/>
                  <a:gd name="T7" fmla="*/ 0 h 20"/>
                  <a:gd name="T8" fmla="*/ 22 w 22"/>
                  <a:gd name="T9" fmla="*/ 2 h 20"/>
                  <a:gd name="T10" fmla="*/ 20 w 22"/>
                  <a:gd name="T11" fmla="*/ 4 h 20"/>
                  <a:gd name="T12" fmla="*/ 4 w 22"/>
                  <a:gd name="T13" fmla="*/ 19 h 20"/>
                  <a:gd name="T14" fmla="*/ 3 w 22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20">
                    <a:moveTo>
                      <a:pt x="3" y="20"/>
                    </a:moveTo>
                    <a:cubicBezTo>
                      <a:pt x="2" y="20"/>
                      <a:pt x="2" y="20"/>
                      <a:pt x="2" y="20"/>
                    </a:cubicBezTo>
                    <a:cubicBezTo>
                      <a:pt x="1" y="20"/>
                      <a:pt x="0" y="18"/>
                      <a:pt x="1" y="17"/>
                    </a:cubicBezTo>
                    <a:cubicBezTo>
                      <a:pt x="4" y="9"/>
                      <a:pt x="11" y="3"/>
                      <a:pt x="19" y="0"/>
                    </a:cubicBezTo>
                    <a:cubicBezTo>
                      <a:pt x="21" y="0"/>
                      <a:pt x="22" y="1"/>
                      <a:pt x="22" y="2"/>
                    </a:cubicBezTo>
                    <a:cubicBezTo>
                      <a:pt x="22" y="3"/>
                      <a:pt x="21" y="4"/>
                      <a:pt x="20" y="4"/>
                    </a:cubicBezTo>
                    <a:cubicBezTo>
                      <a:pt x="13" y="6"/>
                      <a:pt x="7" y="12"/>
                      <a:pt x="4" y="19"/>
                    </a:cubicBezTo>
                    <a:cubicBezTo>
                      <a:pt x="4" y="20"/>
                      <a:pt x="3" y="20"/>
                      <a:pt x="3" y="20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90204"/>
                  <a:ea typeface="汉仪大宋简"/>
                  <a:sym typeface="Arial" panose="020B0604020202090204"/>
                </a:endParaRPr>
              </a:p>
            </p:txBody>
          </p:sp>
        </p:grpSp>
      </p:grpSp>
      <p:sp>
        <p:nvSpPr>
          <p:cNvPr id="657" name="Freeform 179"/>
          <p:cNvSpPr/>
          <p:nvPr/>
        </p:nvSpPr>
        <p:spPr bwMode="auto">
          <a:xfrm>
            <a:off x="10589590" y="760856"/>
            <a:ext cx="128219" cy="129907"/>
          </a:xfrm>
          <a:custGeom>
            <a:avLst/>
            <a:gdLst>
              <a:gd name="T0" fmla="*/ 21 w 22"/>
              <a:gd name="T1" fmla="*/ 22 h 22"/>
              <a:gd name="T2" fmla="*/ 18 w 22"/>
              <a:gd name="T3" fmla="*/ 22 h 22"/>
              <a:gd name="T4" fmla="*/ 0 w 22"/>
              <a:gd name="T5" fmla="*/ 4 h 22"/>
              <a:gd name="T6" fmla="*/ 0 w 22"/>
              <a:gd name="T7" fmla="*/ 1 h 22"/>
              <a:gd name="T8" fmla="*/ 4 w 22"/>
              <a:gd name="T9" fmla="*/ 1 h 22"/>
              <a:gd name="T10" fmla="*/ 21 w 22"/>
              <a:gd name="T11" fmla="*/ 18 h 22"/>
              <a:gd name="T12" fmla="*/ 21 w 22"/>
              <a:gd name="T13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" h="22">
                <a:moveTo>
                  <a:pt x="21" y="22"/>
                </a:moveTo>
                <a:cubicBezTo>
                  <a:pt x="20" y="22"/>
                  <a:pt x="19" y="22"/>
                  <a:pt x="18" y="22"/>
                </a:cubicBezTo>
                <a:cubicBezTo>
                  <a:pt x="0" y="4"/>
                  <a:pt x="0" y="4"/>
                  <a:pt x="0" y="4"/>
                </a:cubicBezTo>
                <a:cubicBezTo>
                  <a:pt x="0" y="3"/>
                  <a:pt x="0" y="2"/>
                  <a:pt x="0" y="1"/>
                </a:cubicBezTo>
                <a:cubicBezTo>
                  <a:pt x="1" y="0"/>
                  <a:pt x="3" y="0"/>
                  <a:pt x="4" y="1"/>
                </a:cubicBezTo>
                <a:cubicBezTo>
                  <a:pt x="21" y="18"/>
                  <a:pt x="21" y="18"/>
                  <a:pt x="21" y="18"/>
                </a:cubicBezTo>
                <a:cubicBezTo>
                  <a:pt x="22" y="19"/>
                  <a:pt x="22" y="21"/>
                  <a:pt x="21" y="22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90204"/>
              <a:ea typeface="汉仪大宋简"/>
              <a:sym typeface="Arial" panose="020B0604020202090204"/>
            </a:endParaRPr>
          </a:p>
        </p:txBody>
      </p:sp>
      <p:grpSp>
        <p:nvGrpSpPr>
          <p:cNvPr id="658" name="组合 657"/>
          <p:cNvGrpSpPr/>
          <p:nvPr/>
        </p:nvGrpSpPr>
        <p:grpSpPr>
          <a:xfrm>
            <a:off x="11565557" y="4149163"/>
            <a:ext cx="305363" cy="116410"/>
            <a:chOff x="5060950" y="2357120"/>
            <a:chExt cx="287337" cy="109538"/>
          </a:xfrm>
        </p:grpSpPr>
        <p:sp>
          <p:nvSpPr>
            <p:cNvPr id="659" name="Freeform 169"/>
            <p:cNvSpPr>
              <a:spLocks noEditPoints="1"/>
            </p:cNvSpPr>
            <p:nvPr/>
          </p:nvSpPr>
          <p:spPr bwMode="auto">
            <a:xfrm>
              <a:off x="5060950" y="2357120"/>
              <a:ext cx="77787" cy="109538"/>
            </a:xfrm>
            <a:custGeom>
              <a:avLst/>
              <a:gdLst>
                <a:gd name="T0" fmla="*/ 0 w 14"/>
                <a:gd name="T1" fmla="*/ 0 h 20"/>
                <a:gd name="T2" fmla="*/ 6 w 14"/>
                <a:gd name="T3" fmla="*/ 0 h 20"/>
                <a:gd name="T4" fmla="*/ 12 w 14"/>
                <a:gd name="T5" fmla="*/ 1 h 20"/>
                <a:gd name="T6" fmla="*/ 14 w 14"/>
                <a:gd name="T7" fmla="*/ 6 h 20"/>
                <a:gd name="T8" fmla="*/ 12 w 14"/>
                <a:gd name="T9" fmla="*/ 11 h 20"/>
                <a:gd name="T10" fmla="*/ 6 w 14"/>
                <a:gd name="T11" fmla="*/ 13 h 20"/>
                <a:gd name="T12" fmla="*/ 4 w 14"/>
                <a:gd name="T13" fmla="*/ 13 h 20"/>
                <a:gd name="T14" fmla="*/ 4 w 14"/>
                <a:gd name="T15" fmla="*/ 20 h 20"/>
                <a:gd name="T16" fmla="*/ 0 w 14"/>
                <a:gd name="T17" fmla="*/ 20 h 20"/>
                <a:gd name="T18" fmla="*/ 0 w 14"/>
                <a:gd name="T19" fmla="*/ 0 h 20"/>
                <a:gd name="T20" fmla="*/ 4 w 14"/>
                <a:gd name="T21" fmla="*/ 10 h 20"/>
                <a:gd name="T22" fmla="*/ 6 w 14"/>
                <a:gd name="T23" fmla="*/ 10 h 20"/>
                <a:gd name="T24" fmla="*/ 10 w 14"/>
                <a:gd name="T25" fmla="*/ 6 h 20"/>
                <a:gd name="T26" fmla="*/ 6 w 14"/>
                <a:gd name="T27" fmla="*/ 2 h 20"/>
                <a:gd name="T28" fmla="*/ 4 w 14"/>
                <a:gd name="T29" fmla="*/ 3 h 20"/>
                <a:gd name="T30" fmla="*/ 4 w 14"/>
                <a:gd name="T3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20">
                  <a:moveTo>
                    <a:pt x="0" y="0"/>
                  </a:moveTo>
                  <a:cubicBezTo>
                    <a:pt x="2" y="0"/>
                    <a:pt x="3" y="0"/>
                    <a:pt x="6" y="0"/>
                  </a:cubicBezTo>
                  <a:cubicBezTo>
                    <a:pt x="9" y="0"/>
                    <a:pt x="11" y="0"/>
                    <a:pt x="12" y="1"/>
                  </a:cubicBezTo>
                  <a:cubicBezTo>
                    <a:pt x="13" y="2"/>
                    <a:pt x="14" y="4"/>
                    <a:pt x="14" y="6"/>
                  </a:cubicBezTo>
                  <a:cubicBezTo>
                    <a:pt x="14" y="8"/>
                    <a:pt x="14" y="9"/>
                    <a:pt x="12" y="11"/>
                  </a:cubicBezTo>
                  <a:cubicBezTo>
                    <a:pt x="11" y="12"/>
                    <a:pt x="8" y="13"/>
                    <a:pt x="6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0" y="20"/>
                    <a:pt x="0" y="20"/>
                    <a:pt x="0" y="20"/>
                  </a:cubicBezTo>
                  <a:lnTo>
                    <a:pt x="0" y="0"/>
                  </a:lnTo>
                  <a:close/>
                  <a:moveTo>
                    <a:pt x="4" y="10"/>
                  </a:moveTo>
                  <a:cubicBezTo>
                    <a:pt x="4" y="10"/>
                    <a:pt x="5" y="10"/>
                    <a:pt x="6" y="10"/>
                  </a:cubicBezTo>
                  <a:cubicBezTo>
                    <a:pt x="9" y="10"/>
                    <a:pt x="10" y="8"/>
                    <a:pt x="10" y="6"/>
                  </a:cubicBezTo>
                  <a:cubicBezTo>
                    <a:pt x="10" y="4"/>
                    <a:pt x="9" y="2"/>
                    <a:pt x="6" y="2"/>
                  </a:cubicBezTo>
                  <a:cubicBezTo>
                    <a:pt x="5" y="2"/>
                    <a:pt x="4" y="3"/>
                    <a:pt x="4" y="3"/>
                  </a:cubicBezTo>
                  <a:lnTo>
                    <a:pt x="4" y="1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660" name="Freeform 170"/>
            <p:cNvSpPr/>
            <p:nvPr/>
          </p:nvSpPr>
          <p:spPr bwMode="auto">
            <a:xfrm>
              <a:off x="5154613" y="2357120"/>
              <a:ext cx="93662" cy="109538"/>
            </a:xfrm>
            <a:custGeom>
              <a:avLst/>
              <a:gdLst>
                <a:gd name="T0" fmla="*/ 14 w 59"/>
                <a:gd name="T1" fmla="*/ 0 h 69"/>
                <a:gd name="T2" fmla="*/ 14 w 59"/>
                <a:gd name="T3" fmla="*/ 27 h 69"/>
                <a:gd name="T4" fmla="*/ 45 w 59"/>
                <a:gd name="T5" fmla="*/ 27 h 69"/>
                <a:gd name="T6" fmla="*/ 45 w 59"/>
                <a:gd name="T7" fmla="*/ 0 h 69"/>
                <a:gd name="T8" fmla="*/ 59 w 59"/>
                <a:gd name="T9" fmla="*/ 0 h 69"/>
                <a:gd name="T10" fmla="*/ 59 w 59"/>
                <a:gd name="T11" fmla="*/ 69 h 69"/>
                <a:gd name="T12" fmla="*/ 45 w 59"/>
                <a:gd name="T13" fmla="*/ 69 h 69"/>
                <a:gd name="T14" fmla="*/ 45 w 59"/>
                <a:gd name="T15" fmla="*/ 38 h 69"/>
                <a:gd name="T16" fmla="*/ 14 w 59"/>
                <a:gd name="T17" fmla="*/ 38 h 69"/>
                <a:gd name="T18" fmla="*/ 14 w 59"/>
                <a:gd name="T19" fmla="*/ 69 h 69"/>
                <a:gd name="T20" fmla="*/ 0 w 59"/>
                <a:gd name="T21" fmla="*/ 69 h 69"/>
                <a:gd name="T22" fmla="*/ 0 w 59"/>
                <a:gd name="T23" fmla="*/ 0 h 69"/>
                <a:gd name="T24" fmla="*/ 14 w 59"/>
                <a:gd name="T2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69">
                  <a:moveTo>
                    <a:pt x="14" y="0"/>
                  </a:moveTo>
                  <a:lnTo>
                    <a:pt x="14" y="27"/>
                  </a:lnTo>
                  <a:lnTo>
                    <a:pt x="45" y="27"/>
                  </a:lnTo>
                  <a:lnTo>
                    <a:pt x="45" y="0"/>
                  </a:lnTo>
                  <a:lnTo>
                    <a:pt x="59" y="0"/>
                  </a:lnTo>
                  <a:lnTo>
                    <a:pt x="59" y="69"/>
                  </a:lnTo>
                  <a:lnTo>
                    <a:pt x="45" y="69"/>
                  </a:lnTo>
                  <a:lnTo>
                    <a:pt x="45" y="38"/>
                  </a:lnTo>
                  <a:lnTo>
                    <a:pt x="14" y="38"/>
                  </a:lnTo>
                  <a:lnTo>
                    <a:pt x="14" y="69"/>
                  </a:lnTo>
                  <a:lnTo>
                    <a:pt x="0" y="69"/>
                  </a:lnTo>
                  <a:lnTo>
                    <a:pt x="0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  <p:sp>
          <p:nvSpPr>
            <p:cNvPr id="661" name="Freeform 171"/>
            <p:cNvSpPr>
              <a:spLocks noEditPoints="1"/>
            </p:cNvSpPr>
            <p:nvPr/>
          </p:nvSpPr>
          <p:spPr bwMode="auto">
            <a:xfrm>
              <a:off x="5270500" y="2357120"/>
              <a:ext cx="77787" cy="109538"/>
            </a:xfrm>
            <a:custGeom>
              <a:avLst/>
              <a:gdLst>
                <a:gd name="T0" fmla="*/ 0 w 14"/>
                <a:gd name="T1" fmla="*/ 0 h 20"/>
                <a:gd name="T2" fmla="*/ 6 w 14"/>
                <a:gd name="T3" fmla="*/ 0 h 20"/>
                <a:gd name="T4" fmla="*/ 12 w 14"/>
                <a:gd name="T5" fmla="*/ 1 h 20"/>
                <a:gd name="T6" fmla="*/ 14 w 14"/>
                <a:gd name="T7" fmla="*/ 6 h 20"/>
                <a:gd name="T8" fmla="*/ 12 w 14"/>
                <a:gd name="T9" fmla="*/ 11 h 20"/>
                <a:gd name="T10" fmla="*/ 6 w 14"/>
                <a:gd name="T11" fmla="*/ 13 h 20"/>
                <a:gd name="T12" fmla="*/ 4 w 14"/>
                <a:gd name="T13" fmla="*/ 13 h 20"/>
                <a:gd name="T14" fmla="*/ 4 w 14"/>
                <a:gd name="T15" fmla="*/ 20 h 20"/>
                <a:gd name="T16" fmla="*/ 0 w 14"/>
                <a:gd name="T17" fmla="*/ 20 h 20"/>
                <a:gd name="T18" fmla="*/ 0 w 14"/>
                <a:gd name="T19" fmla="*/ 0 h 20"/>
                <a:gd name="T20" fmla="*/ 4 w 14"/>
                <a:gd name="T21" fmla="*/ 10 h 20"/>
                <a:gd name="T22" fmla="*/ 6 w 14"/>
                <a:gd name="T23" fmla="*/ 10 h 20"/>
                <a:gd name="T24" fmla="*/ 10 w 14"/>
                <a:gd name="T25" fmla="*/ 6 h 20"/>
                <a:gd name="T26" fmla="*/ 6 w 14"/>
                <a:gd name="T27" fmla="*/ 2 h 20"/>
                <a:gd name="T28" fmla="*/ 4 w 14"/>
                <a:gd name="T29" fmla="*/ 3 h 20"/>
                <a:gd name="T30" fmla="*/ 4 w 14"/>
                <a:gd name="T3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20">
                  <a:moveTo>
                    <a:pt x="0" y="0"/>
                  </a:moveTo>
                  <a:cubicBezTo>
                    <a:pt x="1" y="0"/>
                    <a:pt x="3" y="0"/>
                    <a:pt x="6" y="0"/>
                  </a:cubicBezTo>
                  <a:cubicBezTo>
                    <a:pt x="9" y="0"/>
                    <a:pt x="11" y="0"/>
                    <a:pt x="12" y="1"/>
                  </a:cubicBezTo>
                  <a:cubicBezTo>
                    <a:pt x="13" y="2"/>
                    <a:pt x="14" y="4"/>
                    <a:pt x="14" y="6"/>
                  </a:cubicBezTo>
                  <a:cubicBezTo>
                    <a:pt x="14" y="8"/>
                    <a:pt x="13" y="9"/>
                    <a:pt x="12" y="11"/>
                  </a:cubicBezTo>
                  <a:cubicBezTo>
                    <a:pt x="11" y="12"/>
                    <a:pt x="8" y="13"/>
                    <a:pt x="6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0" y="20"/>
                    <a:pt x="0" y="20"/>
                    <a:pt x="0" y="20"/>
                  </a:cubicBezTo>
                  <a:lnTo>
                    <a:pt x="0" y="0"/>
                  </a:lnTo>
                  <a:close/>
                  <a:moveTo>
                    <a:pt x="4" y="10"/>
                  </a:moveTo>
                  <a:cubicBezTo>
                    <a:pt x="4" y="10"/>
                    <a:pt x="5" y="10"/>
                    <a:pt x="6" y="10"/>
                  </a:cubicBezTo>
                  <a:cubicBezTo>
                    <a:pt x="8" y="10"/>
                    <a:pt x="10" y="8"/>
                    <a:pt x="10" y="6"/>
                  </a:cubicBezTo>
                  <a:cubicBezTo>
                    <a:pt x="10" y="4"/>
                    <a:pt x="9" y="2"/>
                    <a:pt x="6" y="2"/>
                  </a:cubicBezTo>
                  <a:cubicBezTo>
                    <a:pt x="5" y="2"/>
                    <a:pt x="4" y="3"/>
                    <a:pt x="4" y="3"/>
                  </a:cubicBezTo>
                  <a:lnTo>
                    <a:pt x="4" y="1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90204"/>
                <a:ea typeface="汉仪大宋简"/>
                <a:sym typeface="Arial" panose="020B0604020202090204"/>
              </a:endParaRPr>
            </a:p>
          </p:txBody>
        </p:sp>
      </p:grpSp>
      <p:sp>
        <p:nvSpPr>
          <p:cNvPr id="662" name="Freeform 178"/>
          <p:cNvSpPr/>
          <p:nvPr/>
        </p:nvSpPr>
        <p:spPr bwMode="auto">
          <a:xfrm>
            <a:off x="10576255" y="753871"/>
            <a:ext cx="128219" cy="129907"/>
          </a:xfrm>
          <a:custGeom>
            <a:avLst/>
            <a:gdLst>
              <a:gd name="T0" fmla="*/ 21 w 22"/>
              <a:gd name="T1" fmla="*/ 4 h 22"/>
              <a:gd name="T2" fmla="*/ 4 w 22"/>
              <a:gd name="T3" fmla="*/ 22 h 22"/>
              <a:gd name="T4" fmla="*/ 0 w 22"/>
              <a:gd name="T5" fmla="*/ 22 h 22"/>
              <a:gd name="T6" fmla="*/ 0 w 22"/>
              <a:gd name="T7" fmla="*/ 18 h 22"/>
              <a:gd name="T8" fmla="*/ 18 w 22"/>
              <a:gd name="T9" fmla="*/ 1 h 22"/>
              <a:gd name="T10" fmla="*/ 21 w 22"/>
              <a:gd name="T11" fmla="*/ 1 h 22"/>
              <a:gd name="T12" fmla="*/ 21 w 22"/>
              <a:gd name="T13" fmla="*/ 4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" h="22">
                <a:moveTo>
                  <a:pt x="21" y="4"/>
                </a:moveTo>
                <a:cubicBezTo>
                  <a:pt x="4" y="22"/>
                  <a:pt x="4" y="22"/>
                  <a:pt x="4" y="22"/>
                </a:cubicBezTo>
                <a:cubicBezTo>
                  <a:pt x="3" y="22"/>
                  <a:pt x="1" y="22"/>
                  <a:pt x="0" y="22"/>
                </a:cubicBezTo>
                <a:cubicBezTo>
                  <a:pt x="0" y="21"/>
                  <a:pt x="0" y="19"/>
                  <a:pt x="0" y="18"/>
                </a:cubicBezTo>
                <a:cubicBezTo>
                  <a:pt x="18" y="1"/>
                  <a:pt x="18" y="1"/>
                  <a:pt x="18" y="1"/>
                </a:cubicBezTo>
                <a:cubicBezTo>
                  <a:pt x="19" y="0"/>
                  <a:pt x="20" y="0"/>
                  <a:pt x="21" y="1"/>
                </a:cubicBezTo>
                <a:cubicBezTo>
                  <a:pt x="22" y="2"/>
                  <a:pt x="22" y="3"/>
                  <a:pt x="21" y="4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90204"/>
              <a:ea typeface="汉仪大宋简"/>
              <a:sym typeface="Arial" panose="020B0604020202090204"/>
            </a:endParaRPr>
          </a:p>
        </p:txBody>
      </p:sp>
      <p:sp>
        <p:nvSpPr>
          <p:cNvPr id="6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-24765" y="3705860"/>
            <a:ext cx="8534400" cy="1752600"/>
          </a:xfrm>
        </p:spPr>
        <p:txBody>
          <a:bodyPr/>
          <a:lstStyle/>
          <a:p>
            <a:pPr eaLnBrk="1" hangingPunct="1"/>
            <a:r>
              <a:rPr lang="zh-CN" altLang="en-US" dirty="0"/>
              <a:t>李 翔</a:t>
            </a:r>
            <a:endParaRPr lang="en-US" altLang="zh-CN" dirty="0"/>
          </a:p>
          <a:p>
            <a:pPr eaLnBrk="1" hangingPunct="1"/>
            <a:r>
              <a:rPr lang="en-GB" altLang="zh-CN" sz="2400" dirty="0"/>
              <a:t>https://</a:t>
            </a:r>
            <a:r>
              <a:rPr lang="en-GB" altLang="zh-CN" sz="2400" dirty="0" err="1"/>
              <a:t>implus.github.io</a:t>
            </a:r>
            <a:r>
              <a:rPr lang="en-GB" altLang="zh-CN" sz="2400" dirty="0"/>
              <a:t>/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5C5CD6F-AEA6-46CB-9662-DAD47AF99B28}" type="slidenum">
              <a:rPr kumimoji="0" lang="zh-CN" altLang="en-US" sz="1400" smtClean="0"/>
              <a:t>10</a:t>
            </a:fld>
            <a:endParaRPr kumimoji="0" lang="en-US" altLang="zh-CN" sz="140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连通性质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63370" y="1845628"/>
            <a:ext cx="7772400" cy="4114800"/>
          </a:xfrm>
        </p:spPr>
        <p:txBody>
          <a:bodyPr/>
          <a:lstStyle/>
          <a:p>
            <a:pPr eaLnBrk="1" hangingPunct="1"/>
            <a:r>
              <a:rPr lang="zh-CN" altLang="en-US" dirty="0"/>
              <a:t>定理3.8： 对</a:t>
            </a:r>
            <a:r>
              <a:rPr lang="zh-CN" altLang="en-US" b="1" dirty="0"/>
              <a:t>无向图</a:t>
            </a:r>
            <a:r>
              <a:rPr lang="zh-CN" altLang="en-US" dirty="0"/>
              <a:t>中任两个结点</a:t>
            </a:r>
            <a:r>
              <a:rPr lang="en-US" altLang="zh-CN" dirty="0"/>
              <a:t>s</a:t>
            </a:r>
            <a:r>
              <a:rPr lang="zh-CN" altLang="en-US" dirty="0"/>
              <a:t>与</a:t>
            </a:r>
            <a:r>
              <a:rPr lang="en-US" altLang="zh-CN" dirty="0"/>
              <a:t>t,</a:t>
            </a:r>
            <a:r>
              <a:rPr lang="zh-CN" altLang="en-US" dirty="0"/>
              <a:t>它们的连通分支或者相等，或者不相交 。</a:t>
            </a:r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定理3.17 对</a:t>
            </a:r>
            <a:r>
              <a:rPr lang="zh-CN" altLang="en-US" b="1" dirty="0"/>
              <a:t>有向图</a:t>
            </a:r>
            <a:r>
              <a:rPr lang="zh-CN" altLang="en-US" dirty="0"/>
              <a:t>中的任何两个结点</a:t>
            </a:r>
            <a:r>
              <a:rPr lang="en-US" altLang="zh-CN" dirty="0"/>
              <a:t>s</a:t>
            </a:r>
            <a:r>
              <a:rPr lang="zh-CN" altLang="en-US" dirty="0"/>
              <a:t>与</a:t>
            </a:r>
            <a:r>
              <a:rPr lang="en-US" altLang="zh-CN" dirty="0"/>
              <a:t>t,</a:t>
            </a:r>
            <a:r>
              <a:rPr lang="zh-CN" altLang="en-US" dirty="0"/>
              <a:t>它们的</a:t>
            </a:r>
            <a:r>
              <a:rPr lang="zh-CN" altLang="en-US" b="1" i="1" dirty="0">
                <a:solidFill>
                  <a:srgbClr val="FF0000"/>
                </a:solidFill>
              </a:rPr>
              <a:t>强</a:t>
            </a:r>
            <a:r>
              <a:rPr lang="zh-CN" altLang="en-US" b="1" i="1" dirty="0"/>
              <a:t>连通</a:t>
            </a:r>
            <a:r>
              <a:rPr lang="zh-CN" altLang="en-US" dirty="0"/>
              <a:t>分支或者相等，或者不相交 。</a:t>
            </a:r>
            <a:endParaRPr lang="en-US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4EE1CDE-9B0E-4276-BE7B-DF07741BB16D}" type="slidenum">
              <a:rPr kumimoji="0" lang="zh-CN" altLang="en-US" sz="1400" smtClean="0"/>
              <a:t>11</a:t>
            </a:fld>
            <a:endParaRPr kumimoji="0" lang="en-US" altLang="zh-CN" sz="140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1590675" y="405130"/>
            <a:ext cx="7793355" cy="845185"/>
          </a:xfrm>
        </p:spPr>
        <p:txBody>
          <a:bodyPr/>
          <a:lstStyle/>
          <a:p>
            <a:pPr eaLnBrk="1" hangingPunct="1"/>
            <a:r>
              <a:rPr lang="zh-CN" altLang="en-US"/>
              <a:t>强连通性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5443" y="162941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CN"/>
              <a:t>Def.  u</a:t>
            </a:r>
            <a:r>
              <a:rPr lang="zh-CN" altLang="en-US"/>
              <a:t>和</a:t>
            </a:r>
            <a:r>
              <a:rPr lang="en-US" altLang="zh-CN"/>
              <a:t>v</a:t>
            </a:r>
            <a:r>
              <a:rPr lang="zh-CN" altLang="en-US"/>
              <a:t>是</a:t>
            </a:r>
            <a:r>
              <a:rPr lang="zh-CN" altLang="en-US">
                <a:solidFill>
                  <a:schemeClr val="hlink"/>
                </a:solidFill>
              </a:rPr>
              <a:t>相互可达</a:t>
            </a:r>
            <a:r>
              <a:rPr lang="zh-CN" altLang="en-US"/>
              <a:t>的，如果彼此之间存在到达对方的路径。</a:t>
            </a:r>
          </a:p>
          <a:p>
            <a:pPr eaLnBrk="1" hangingPunct="1"/>
            <a:r>
              <a:rPr lang="en-US" altLang="zh-CN"/>
              <a:t>Def. </a:t>
            </a:r>
            <a:r>
              <a:rPr lang="zh-CN" altLang="en-US"/>
              <a:t>如果图中每对结点是相互可达的，那么此图是</a:t>
            </a:r>
            <a:r>
              <a:rPr lang="zh-CN" altLang="en-US">
                <a:solidFill>
                  <a:schemeClr val="hlink"/>
                </a:solidFill>
              </a:rPr>
              <a:t>强连通</a:t>
            </a:r>
            <a:r>
              <a:rPr lang="zh-CN" altLang="en-US"/>
              <a:t>的。</a:t>
            </a:r>
          </a:p>
        </p:txBody>
      </p:sp>
      <p:pic>
        <p:nvPicPr>
          <p:cNvPr id="3584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343" y="3789998"/>
            <a:ext cx="6324600" cy="152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1774825" y="5587365"/>
            <a:ext cx="914400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/>
              <a:t>如何判断一个图是否强连通？所需时间代价？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81AA010-9638-4A13-89CD-A00BEA4B1B14}" type="slidenum">
              <a:rPr kumimoji="0" lang="zh-CN" altLang="en-US" sz="1400" smtClean="0"/>
              <a:t>12</a:t>
            </a:fld>
            <a:endParaRPr kumimoji="0" lang="en-US" altLang="zh-CN" sz="140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强连通性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引理.  设</a:t>
            </a:r>
            <a:r>
              <a:rPr lang="en-US" altLang="zh-CN"/>
              <a:t>s</a:t>
            </a:r>
            <a:r>
              <a:rPr lang="zh-CN" altLang="en-US"/>
              <a:t>是图</a:t>
            </a:r>
            <a:r>
              <a:rPr lang="en-US" altLang="zh-CN"/>
              <a:t>G</a:t>
            </a:r>
            <a:r>
              <a:rPr lang="zh-CN" altLang="en-US"/>
              <a:t>中的任意一个结点。</a:t>
            </a:r>
            <a:r>
              <a:rPr lang="en-US" altLang="zh-CN"/>
              <a:t>G</a:t>
            </a:r>
            <a:r>
              <a:rPr lang="zh-CN" altLang="en-US"/>
              <a:t>是强连通的，当且仅当图中的每个结点能够与</a:t>
            </a:r>
            <a:r>
              <a:rPr lang="en-US" altLang="zh-CN"/>
              <a:t>s</a:t>
            </a:r>
            <a:r>
              <a:rPr lang="zh-CN" altLang="en-US"/>
              <a:t>相互可达。</a:t>
            </a:r>
          </a:p>
        </p:txBody>
      </p:sp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244850"/>
            <a:ext cx="4343400" cy="232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2895600" y="4110355"/>
            <a:ext cx="6096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Pf.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A434F88-5332-4093-BC66-EA0A3C261EBA}" type="slidenum">
              <a:rPr kumimoji="0" lang="zh-CN" altLang="en-US" sz="1400" smtClean="0"/>
              <a:t>13</a:t>
            </a:fld>
            <a:endParaRPr kumimoji="0" lang="en-US" altLang="zh-CN" sz="140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强连通性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6387" y="1228408"/>
            <a:ext cx="10363200" cy="4114800"/>
          </a:xfrm>
        </p:spPr>
        <p:txBody>
          <a:bodyPr/>
          <a:lstStyle/>
          <a:p>
            <a:pPr marL="0" indent="0" eaLnBrk="1" hangingPunct="1">
              <a:buSzPct val="80000"/>
              <a:buFont typeface="Wingdings" panose="05000000000000000000" pitchFamily="2" charset="2"/>
              <a:buNone/>
            </a:pPr>
            <a:endParaRPr lang="en-US" altLang="zh-CN"/>
          </a:p>
          <a:p>
            <a:pPr lvl="1" eaLnBrk="1" hangingPunct="1"/>
            <a:r>
              <a:rPr lang="en-US" altLang="zh-CN"/>
              <a:t>Pick any node s.</a:t>
            </a:r>
          </a:p>
          <a:p>
            <a:pPr lvl="1" eaLnBrk="1" hangingPunct="1"/>
            <a:r>
              <a:rPr lang="en-US" altLang="zh-CN"/>
              <a:t>Run BFS from s in G.</a:t>
            </a:r>
          </a:p>
          <a:p>
            <a:pPr lvl="1" eaLnBrk="1" hangingPunct="1"/>
            <a:r>
              <a:rPr lang="en-US" altLang="zh-CN"/>
              <a:t>Run BFS from s in G</a:t>
            </a:r>
            <a:r>
              <a:rPr lang="en-US" altLang="zh-CN" baseline="30000"/>
              <a:t>rev</a:t>
            </a:r>
            <a:r>
              <a:rPr lang="en-US" altLang="zh-CN"/>
              <a:t>.</a:t>
            </a:r>
          </a:p>
          <a:p>
            <a:pPr lvl="1" eaLnBrk="1" hangingPunct="1"/>
            <a:r>
              <a:rPr lang="en-US" altLang="zh-CN"/>
              <a:t>Return true iff all nodes reached in both BFS executions.</a:t>
            </a: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1559560" y="4267200"/>
            <a:ext cx="8503285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dirty="0"/>
              <a:t>存在</a:t>
            </a:r>
            <a:r>
              <a:rPr lang="en-US" altLang="zh-CN" i="1" dirty="0"/>
              <a:t>O(m + n)</a:t>
            </a:r>
            <a:r>
              <a:rPr lang="zh-CN" altLang="en-US" dirty="0"/>
              <a:t>的有效算法判别图</a:t>
            </a:r>
            <a:r>
              <a:rPr lang="en-US" altLang="zh-CN" dirty="0"/>
              <a:t>G</a:t>
            </a:r>
            <a:r>
              <a:rPr lang="zh-CN" altLang="en-US" dirty="0"/>
              <a:t>是否强连通。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 bldLvl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7AC004B-4751-4094-8C35-5CE5918DE52D}" type="slidenum">
              <a:rPr kumimoji="0" lang="zh-CN" altLang="en-US" sz="1400" smtClean="0"/>
              <a:t>14</a:t>
            </a:fld>
            <a:endParaRPr kumimoji="0" lang="en-US" altLang="zh-CN" sz="140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3.4 二分性测试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95120" y="1622425"/>
            <a:ext cx="7772400" cy="4114800"/>
          </a:xfrm>
        </p:spPr>
        <p:txBody>
          <a:bodyPr/>
          <a:lstStyle/>
          <a:p>
            <a:pPr eaLnBrk="1" hangingPunct="1"/>
            <a:r>
              <a:rPr lang="zh-CN" altLang="en-US"/>
              <a:t>二部图是一个图，其中结点集可以划分为</a:t>
            </a:r>
            <a:r>
              <a:rPr lang="en-US" altLang="zh-CN"/>
              <a:t>X</a:t>
            </a:r>
            <a:r>
              <a:rPr lang="zh-CN" altLang="en-US"/>
              <a:t>与</a:t>
            </a:r>
            <a:r>
              <a:rPr lang="en-US" altLang="zh-CN"/>
              <a:t>Y,</a:t>
            </a:r>
            <a:r>
              <a:rPr lang="zh-CN" altLang="en-US"/>
              <a:t>每条边一端在</a:t>
            </a:r>
            <a:r>
              <a:rPr lang="en-US" altLang="zh-CN"/>
              <a:t>X</a:t>
            </a:r>
            <a:r>
              <a:rPr lang="zh-CN" altLang="en-US"/>
              <a:t>中，另一端在</a:t>
            </a:r>
            <a:r>
              <a:rPr lang="en-US" altLang="zh-CN"/>
              <a:t>Y</a:t>
            </a:r>
            <a:r>
              <a:rPr lang="zh-CN" altLang="en-US"/>
              <a:t>中。</a:t>
            </a:r>
          </a:p>
          <a:p>
            <a:pPr eaLnBrk="1" hangingPunct="1"/>
            <a:r>
              <a:rPr lang="zh-CN" altLang="en-US"/>
              <a:t>直观的，一个图是二部图，如果能对结点着红色和蓝色，使得每条边有一个红端点和一个蓝端点。</a:t>
            </a:r>
          </a:p>
        </p:txBody>
      </p:sp>
      <p:pic>
        <p:nvPicPr>
          <p:cNvPr id="38917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720" y="4213225"/>
            <a:ext cx="187642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BDCCC98-8AF8-4CC3-A8D9-DC67AC2FD670}" type="slidenum">
              <a:rPr kumimoji="0" lang="zh-CN" altLang="en-US" sz="1400" smtClean="0"/>
              <a:t>15</a:t>
            </a:fld>
            <a:endParaRPr kumimoji="0" lang="en-US" altLang="zh-CN" sz="140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1590675" y="374015"/>
            <a:ext cx="7793355" cy="876300"/>
          </a:xfrm>
        </p:spPr>
        <p:txBody>
          <a:bodyPr/>
          <a:lstStyle/>
          <a:p>
            <a:pPr eaLnBrk="1" hangingPunct="1"/>
            <a:r>
              <a:rPr lang="zh-CN" altLang="en-US"/>
              <a:t>二部图性质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引理 图</a:t>
            </a:r>
            <a:r>
              <a:rPr lang="en-US" altLang="zh-CN" sz="2800" dirty="0"/>
              <a:t>G</a:t>
            </a:r>
            <a:r>
              <a:rPr lang="zh-CN" altLang="en-US" sz="2800" dirty="0"/>
              <a:t>是二部图</a:t>
            </a:r>
            <a:r>
              <a:rPr lang="zh-CN" altLang="en-US" sz="2800" b="1" dirty="0"/>
              <a:t>当且仅当</a:t>
            </a:r>
            <a:r>
              <a:rPr lang="zh-CN" altLang="en-US" sz="2800" dirty="0"/>
              <a:t>图中没有奇圈。</a:t>
            </a:r>
          </a:p>
        </p:txBody>
      </p:sp>
      <p:pic>
        <p:nvPicPr>
          <p:cNvPr id="4403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895" y="2765425"/>
            <a:ext cx="7086600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8C4A1CA-04F3-4FB5-B7A5-DD52FDE093D2}" type="slidenum">
              <a:rPr kumimoji="0" lang="zh-CN" altLang="en-US" sz="1400" smtClean="0"/>
              <a:t>16</a:t>
            </a:fld>
            <a:endParaRPr kumimoji="0" lang="en-US" altLang="zh-CN" sz="140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二部图性质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3365" y="1694180"/>
            <a:ext cx="7772400" cy="4114800"/>
          </a:xfrm>
        </p:spPr>
        <p:txBody>
          <a:bodyPr/>
          <a:lstStyle/>
          <a:p>
            <a:pPr marL="577850" indent="-577850" eaLnBrk="1" hangingPunct="1"/>
            <a:r>
              <a:rPr lang="zh-CN" altLang="en-US" sz="2400"/>
              <a:t>定理 设</a:t>
            </a:r>
            <a:r>
              <a:rPr lang="en-US" altLang="zh-CN" sz="2400"/>
              <a:t>G</a:t>
            </a:r>
            <a:r>
              <a:rPr lang="zh-CN" altLang="en-US" sz="2400"/>
              <a:t>是一个连通图， </a:t>
            </a:r>
            <a:r>
              <a:rPr lang="en-US" altLang="zh-CN" sz="2400"/>
              <a:t>L</a:t>
            </a:r>
            <a:r>
              <a:rPr lang="en-US" altLang="zh-CN" sz="2400" baseline="-25000"/>
              <a:t>0</a:t>
            </a:r>
            <a:r>
              <a:rPr lang="en-US" altLang="zh-CN" sz="2400"/>
              <a:t>, </a:t>
            </a:r>
            <a:r>
              <a:rPr lang="en-US" altLang="zh-CN" sz="2400">
                <a:latin typeface="Comic Sans MS" panose="030F0902030302020204" pitchFamily="66" charset="0"/>
              </a:rPr>
              <a:t>…</a:t>
            </a:r>
            <a:r>
              <a:rPr lang="en-US" altLang="zh-CN" sz="2400"/>
              <a:t>, L</a:t>
            </a:r>
            <a:r>
              <a:rPr lang="en-US" altLang="zh-CN" sz="2400" baseline="-25000"/>
              <a:t>k</a:t>
            </a:r>
            <a:r>
              <a:rPr lang="en-US" altLang="zh-CN" sz="2400"/>
              <a:t> </a:t>
            </a:r>
            <a:r>
              <a:rPr lang="zh-CN" altLang="en-US" sz="2400"/>
              <a:t>是从顶点</a:t>
            </a:r>
            <a:r>
              <a:rPr lang="en-US" altLang="zh-CN" sz="2400"/>
              <a:t>s</a:t>
            </a:r>
            <a:r>
              <a:rPr lang="zh-CN" altLang="en-US" sz="2400"/>
              <a:t>由</a:t>
            </a:r>
            <a:r>
              <a:rPr lang="en-US" altLang="zh-CN" sz="2400"/>
              <a:t>BFS</a:t>
            </a:r>
            <a:r>
              <a:rPr lang="zh-CN" altLang="en-US" sz="2400"/>
              <a:t>算法生成的层。那么下面两件事一定恰好成立其一：</a:t>
            </a:r>
          </a:p>
          <a:p>
            <a:pPr marL="577850" indent="-577850" eaLnBrk="1" hangingPunct="1">
              <a:buClr>
                <a:schemeClr val="hlink"/>
              </a:buClr>
              <a:buSzPct val="80000"/>
              <a:buFont typeface="Wingdings" panose="05000000000000000000" pitchFamily="2" charset="2"/>
              <a:buAutoNum type="romanLcPeriod"/>
            </a:pPr>
            <a:r>
              <a:rPr lang="en-US" altLang="zh-CN" sz="2400" b="1"/>
              <a:t>G</a:t>
            </a:r>
            <a:r>
              <a:rPr lang="zh-CN" altLang="en-US" sz="2400" b="1"/>
              <a:t>中没有边与同一层的两个结点相交。</a:t>
            </a:r>
            <a:r>
              <a:rPr lang="zh-CN" altLang="en-US" sz="2400"/>
              <a:t>这种情况下</a:t>
            </a:r>
            <a:r>
              <a:rPr lang="en-US" altLang="zh-CN" sz="2400"/>
              <a:t>G</a:t>
            </a:r>
            <a:r>
              <a:rPr lang="zh-CN" altLang="en-US" sz="2400"/>
              <a:t>是二部图，其中偶数层的结点可以着红色，奇数层结点可以着蓝色。</a:t>
            </a:r>
          </a:p>
          <a:p>
            <a:pPr marL="577850" indent="-577850" eaLnBrk="1" hangingPunct="1">
              <a:buClr>
                <a:schemeClr val="hlink"/>
              </a:buClr>
              <a:buSzPct val="80000"/>
              <a:buFont typeface="Wingdings" panose="05000000000000000000" pitchFamily="2" charset="2"/>
              <a:buAutoNum type="romanLcPeriod"/>
            </a:pPr>
            <a:r>
              <a:rPr lang="en-US" altLang="zh-CN" sz="2400" b="1"/>
              <a:t>G</a:t>
            </a:r>
            <a:r>
              <a:rPr lang="zh-CN" altLang="en-US" sz="2400" b="1"/>
              <a:t>中有一条边与同一层的两个结点相交。</a:t>
            </a:r>
            <a:r>
              <a:rPr lang="zh-CN" altLang="en-US" sz="2400"/>
              <a:t>此种情形下，存在一个奇圈，不可能是二部图。</a:t>
            </a:r>
            <a:endParaRPr lang="en-US" altLang="zh-CN" sz="2400"/>
          </a:p>
        </p:txBody>
      </p:sp>
      <p:pic>
        <p:nvPicPr>
          <p:cNvPr id="4198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165" y="4437380"/>
            <a:ext cx="6400800" cy="207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7B939A-E384-4FDF-96AB-FB540A6B5796}" type="slidenum">
              <a:rPr kumimoji="0" lang="zh-CN" altLang="en-US" sz="1400" smtClean="0"/>
              <a:t>17</a:t>
            </a:fld>
            <a:endParaRPr kumimoji="0" lang="en-US" altLang="zh-CN" sz="140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3.6 有向无圈图与拓扑排序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问题的背景：存在标记为{1,2,</a:t>
            </a:r>
            <a:r>
              <a:rPr lang="zh-CN" altLang="en-US">
                <a:latin typeface="Comic Sans MS" panose="030F0902030302020204" pitchFamily="66" charset="0"/>
              </a:rPr>
              <a:t>…</a:t>
            </a:r>
            <a:r>
              <a:rPr lang="zh-CN" altLang="en-US"/>
              <a:t>,</a:t>
            </a:r>
            <a:r>
              <a:rPr lang="en-US" altLang="zh-CN"/>
              <a:t>n}</a:t>
            </a:r>
            <a:r>
              <a:rPr lang="zh-CN" altLang="en-US"/>
              <a:t>任务集，之间存在先后的依赖性，是否存在一个有效的执行任务的次序？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有向图</a:t>
            </a:r>
            <a:r>
              <a:rPr lang="en-US" altLang="zh-CN"/>
              <a:t>G = (V, E)</a:t>
            </a:r>
            <a:r>
              <a:rPr lang="zh-CN" altLang="en-US"/>
              <a:t>的一个</a:t>
            </a:r>
            <a:r>
              <a:rPr lang="zh-CN" altLang="en-US">
                <a:solidFill>
                  <a:schemeClr val="hlink"/>
                </a:solidFill>
              </a:rPr>
              <a:t>拓扑排序</a:t>
            </a:r>
            <a:r>
              <a:rPr lang="zh-CN" altLang="en-US"/>
              <a:t>是它的结点作为</a:t>
            </a:r>
            <a:r>
              <a:rPr lang="en-US" altLang="zh-CN"/>
              <a:t>v</a:t>
            </a:r>
            <a:r>
              <a:rPr lang="en-US" altLang="zh-CN" baseline="-25000"/>
              <a:t>1</a:t>
            </a:r>
            <a:r>
              <a:rPr lang="en-US" altLang="zh-CN"/>
              <a:t>, v</a:t>
            </a:r>
            <a:r>
              <a:rPr lang="en-US" altLang="zh-CN" baseline="-25000"/>
              <a:t>2</a:t>
            </a:r>
            <a:r>
              <a:rPr lang="en-US" altLang="zh-CN"/>
              <a:t>, </a:t>
            </a:r>
            <a:r>
              <a:rPr lang="en-US" altLang="zh-CN">
                <a:latin typeface="Comic Sans MS" panose="030F0902030302020204" pitchFamily="66" charset="0"/>
              </a:rPr>
              <a:t>…</a:t>
            </a:r>
            <a:r>
              <a:rPr lang="en-US" altLang="zh-CN"/>
              <a:t>, v</a:t>
            </a:r>
            <a:r>
              <a:rPr lang="en-US" altLang="zh-CN" baseline="-25000"/>
              <a:t>n</a:t>
            </a:r>
            <a:r>
              <a:rPr lang="zh-CN" altLang="en-US"/>
              <a:t>的一个排序，</a:t>
            </a:r>
            <a:r>
              <a:rPr lang="zh-CN" altLang="en-US" b="1"/>
              <a:t>对每条边</a:t>
            </a:r>
            <a:r>
              <a:rPr lang="en-US" altLang="zh-CN" b="1"/>
              <a:t>(v</a:t>
            </a:r>
            <a:r>
              <a:rPr lang="en-US" altLang="zh-CN" b="1" baseline="-25000"/>
              <a:t>i</a:t>
            </a:r>
            <a:r>
              <a:rPr lang="en-US" altLang="zh-CN" b="1"/>
              <a:t>, v</a:t>
            </a:r>
            <a:r>
              <a:rPr lang="en-US" altLang="zh-CN" b="1" baseline="-25000"/>
              <a:t>j</a:t>
            </a:r>
            <a:r>
              <a:rPr lang="en-US" altLang="zh-CN" b="1"/>
              <a:t>) ，</a:t>
            </a:r>
            <a:r>
              <a:rPr lang="zh-CN" altLang="en-US" b="1"/>
              <a:t>都有 </a:t>
            </a:r>
            <a:r>
              <a:rPr lang="en-US" altLang="zh-CN" b="1"/>
              <a:t>i &lt; j.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8BD3B1B-166F-43B2-AC0A-60E70C232E6C}" type="slidenum">
              <a:rPr kumimoji="0" lang="zh-CN" altLang="en-US" sz="1400" smtClean="0"/>
              <a:t>18</a:t>
            </a:fld>
            <a:endParaRPr kumimoji="0" lang="en-US" altLang="zh-CN" sz="140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拓扑排序</a:t>
            </a:r>
          </a:p>
        </p:txBody>
      </p:sp>
      <p:pic>
        <p:nvPicPr>
          <p:cNvPr id="46084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59560" y="1918970"/>
            <a:ext cx="8734425" cy="3938588"/>
          </a:xfrm>
          <a:noFill/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CC6CC5C-FA0C-3F6B-0631-31B1885276EB}"/>
              </a:ext>
            </a:extLst>
          </p:cNvPr>
          <p:cNvSpPr txBox="1"/>
          <p:nvPr/>
        </p:nvSpPr>
        <p:spPr>
          <a:xfrm>
            <a:off x="4494518" y="5373216"/>
            <a:ext cx="14398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等价！</a:t>
            </a:r>
            <a:endParaRPr kumimoji="1" lang="zh-CN" alt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8821888-B085-4A6C-B17E-6E0EA39F04F5}" type="slidenum">
              <a:rPr kumimoji="0" lang="zh-CN" altLang="en-US" sz="1400" smtClean="0"/>
              <a:t>19</a:t>
            </a:fld>
            <a:endParaRPr kumimoji="0" lang="en-US" altLang="zh-CN" sz="140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有向无圈图与拓扑排序</a:t>
            </a:r>
          </a:p>
        </p:txBody>
      </p:sp>
      <p:grpSp>
        <p:nvGrpSpPr>
          <p:cNvPr id="43017" name="Group 9"/>
          <p:cNvGrpSpPr/>
          <p:nvPr/>
        </p:nvGrpSpPr>
        <p:grpSpPr bwMode="auto">
          <a:xfrm>
            <a:off x="2063305" y="3140231"/>
            <a:ext cx="7003225" cy="2554418"/>
            <a:chOff x="788" y="2575"/>
            <a:chExt cx="4325" cy="1514"/>
          </a:xfrm>
        </p:grpSpPr>
        <p:sp>
          <p:nvSpPr>
            <p:cNvPr id="47110" name="Text Box 4"/>
            <p:cNvSpPr txBox="1">
              <a:spLocks noChangeArrowheads="1"/>
            </p:cNvSpPr>
            <p:nvPr/>
          </p:nvSpPr>
          <p:spPr bwMode="auto">
            <a:xfrm>
              <a:off x="793" y="2575"/>
              <a:ext cx="4320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/>
                <a:t>定理： 如果</a:t>
              </a:r>
              <a:r>
                <a:rPr lang="en-US" altLang="zh-CN" sz="2400"/>
                <a:t>G</a:t>
              </a:r>
              <a:r>
                <a:rPr lang="zh-CN" altLang="en-US" sz="2400"/>
                <a:t>有一个拓扑排序，那么</a:t>
              </a:r>
              <a:r>
                <a:rPr lang="en-US" altLang="zh-CN" sz="2400"/>
                <a:t>G</a:t>
              </a:r>
              <a:r>
                <a:rPr lang="zh-CN" altLang="en-US" sz="2400"/>
                <a:t>是一个</a:t>
              </a:r>
              <a:r>
                <a:rPr lang="en-US" altLang="zh-CN" sz="2400"/>
                <a:t>DAG.</a:t>
              </a:r>
            </a:p>
          </p:txBody>
        </p:sp>
        <p:pic>
          <p:nvPicPr>
            <p:cNvPr id="47111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6" y="3003"/>
              <a:ext cx="3828" cy="10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7112" name="Text Box 6"/>
            <p:cNvSpPr txBox="1">
              <a:spLocks noChangeArrowheads="1"/>
            </p:cNvSpPr>
            <p:nvPr/>
          </p:nvSpPr>
          <p:spPr bwMode="auto">
            <a:xfrm>
              <a:off x="788" y="3344"/>
              <a:ext cx="528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/>
                <a:t>Pf.</a:t>
              </a:r>
            </a:p>
          </p:txBody>
        </p:sp>
      </p:grpSp>
      <p:sp>
        <p:nvSpPr>
          <p:cNvPr id="47109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1635125" y="1702118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CN" dirty="0"/>
              <a:t>Def. </a:t>
            </a:r>
            <a:r>
              <a:rPr lang="en-US" altLang="zh-CN" dirty="0">
                <a:solidFill>
                  <a:schemeClr val="hlink"/>
                </a:solidFill>
              </a:rPr>
              <a:t>DAG</a:t>
            </a:r>
            <a:r>
              <a:rPr lang="en-US" altLang="zh-CN" dirty="0"/>
              <a:t>(Directed Acyclic Graphs):</a:t>
            </a:r>
            <a:r>
              <a:rPr lang="zh-CN" altLang="en-US" dirty="0"/>
              <a:t>有向图没有圈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A66C0C4-D3B7-444E-AD2A-8C32D6A32909}" type="slidenum">
              <a:rPr kumimoji="0" lang="zh-CN" altLang="en-US" sz="1400" smtClean="0"/>
              <a:t>2</a:t>
            </a:fld>
            <a:endParaRPr kumimoji="0" lang="en-US" altLang="zh-CN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3.1 基本定义与应用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无向图 </a:t>
            </a:r>
            <a:r>
              <a:rPr lang="en-US" altLang="zh-CN"/>
              <a:t>G = (V, E)</a:t>
            </a:r>
          </a:p>
          <a:p>
            <a:pPr lvl="1" eaLnBrk="1" hangingPunct="1"/>
            <a:r>
              <a:rPr lang="en-US" altLang="zh-CN"/>
              <a:t>V = </a:t>
            </a:r>
            <a:r>
              <a:rPr lang="zh-CN" altLang="en-US"/>
              <a:t>顶点</a:t>
            </a:r>
          </a:p>
          <a:p>
            <a:pPr lvl="1" eaLnBrk="1" hangingPunct="1"/>
            <a:r>
              <a:rPr lang="en-US" altLang="zh-CN"/>
              <a:t>E = </a:t>
            </a:r>
            <a:r>
              <a:rPr lang="zh-CN" altLang="en-US"/>
              <a:t>边，反映顶点之间的关系</a:t>
            </a:r>
          </a:p>
          <a:p>
            <a:pPr lvl="1" eaLnBrk="1" hangingPunct="1"/>
            <a:r>
              <a:rPr lang="zh-CN" altLang="en-US"/>
              <a:t>图参数:  </a:t>
            </a:r>
            <a:r>
              <a:rPr lang="en-US" altLang="zh-CN"/>
              <a:t>n = |V|, m = |E|.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DC143BE-3234-4457-90F2-8997F9DFE36C}" type="slidenum">
              <a:rPr kumimoji="0" lang="zh-CN" altLang="en-US" sz="1400" smtClean="0"/>
              <a:t>20</a:t>
            </a:fld>
            <a:endParaRPr kumimoji="0" lang="en-US" altLang="zh-CN" sz="140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DAG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86230" y="1541780"/>
            <a:ext cx="7772400" cy="4114800"/>
          </a:xfrm>
        </p:spPr>
        <p:txBody>
          <a:bodyPr/>
          <a:lstStyle/>
          <a:p>
            <a:pPr eaLnBrk="1" hangingPunct="1"/>
            <a:r>
              <a:rPr lang="zh-CN" altLang="en-US"/>
              <a:t>算法</a:t>
            </a:r>
          </a:p>
        </p:txBody>
      </p:sp>
      <p:pic>
        <p:nvPicPr>
          <p:cNvPr id="46084" name="Picture 4" descr="kleinberg_03a05p102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508"/>
          <a:stretch>
            <a:fillRect/>
          </a:stretch>
        </p:blipFill>
        <p:spPr bwMode="auto">
          <a:xfrm>
            <a:off x="1631315" y="2224405"/>
            <a:ext cx="6178550" cy="198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6095" name="Group 15"/>
          <p:cNvGrpSpPr/>
          <p:nvPr/>
        </p:nvGrpSpPr>
        <p:grpSpPr bwMode="auto">
          <a:xfrm>
            <a:off x="7910830" y="2376805"/>
            <a:ext cx="1354138" cy="1524000"/>
            <a:chOff x="4656" y="1678"/>
            <a:chExt cx="853" cy="960"/>
          </a:xfrm>
        </p:grpSpPr>
        <p:sp>
          <p:nvSpPr>
            <p:cNvPr id="50185" name="Freeform 5"/>
            <p:cNvSpPr/>
            <p:nvPr/>
          </p:nvSpPr>
          <p:spPr bwMode="auto">
            <a:xfrm>
              <a:off x="4656" y="1678"/>
              <a:ext cx="853" cy="576"/>
            </a:xfrm>
            <a:custGeom>
              <a:avLst/>
              <a:gdLst>
                <a:gd name="T0" fmla="*/ 6 w 1813"/>
                <a:gd name="T1" fmla="*/ 14 h 960"/>
                <a:gd name="T2" fmla="*/ 10 w 1813"/>
                <a:gd name="T3" fmla="*/ 6 h 960"/>
                <a:gd name="T4" fmla="*/ 14 w 1813"/>
                <a:gd name="T5" fmla="*/ 5 h 960"/>
                <a:gd name="T6" fmla="*/ 19 w 1813"/>
                <a:gd name="T7" fmla="*/ 2 h 960"/>
                <a:gd name="T8" fmla="*/ 20 w 1813"/>
                <a:gd name="T9" fmla="*/ 1 h 960"/>
                <a:gd name="T10" fmla="*/ 21 w 1813"/>
                <a:gd name="T11" fmla="*/ 1 h 960"/>
                <a:gd name="T12" fmla="*/ 23 w 1813"/>
                <a:gd name="T13" fmla="*/ 0 h 960"/>
                <a:gd name="T14" fmla="*/ 32 w 1813"/>
                <a:gd name="T15" fmla="*/ 1 h 960"/>
                <a:gd name="T16" fmla="*/ 34 w 1813"/>
                <a:gd name="T17" fmla="*/ 2 h 960"/>
                <a:gd name="T18" fmla="*/ 35 w 1813"/>
                <a:gd name="T19" fmla="*/ 4 h 960"/>
                <a:gd name="T20" fmla="*/ 38 w 1813"/>
                <a:gd name="T21" fmla="*/ 8 h 960"/>
                <a:gd name="T22" fmla="*/ 40 w 1813"/>
                <a:gd name="T23" fmla="*/ 12 h 960"/>
                <a:gd name="T24" fmla="*/ 41 w 1813"/>
                <a:gd name="T25" fmla="*/ 20 h 960"/>
                <a:gd name="T26" fmla="*/ 41 w 1813"/>
                <a:gd name="T27" fmla="*/ 44 h 960"/>
                <a:gd name="T28" fmla="*/ 40 w 1813"/>
                <a:gd name="T29" fmla="*/ 55 h 960"/>
                <a:gd name="T30" fmla="*/ 37 w 1813"/>
                <a:gd name="T31" fmla="*/ 66 h 960"/>
                <a:gd name="T32" fmla="*/ 35 w 1813"/>
                <a:gd name="T33" fmla="*/ 70 h 960"/>
                <a:gd name="T34" fmla="*/ 32 w 1813"/>
                <a:gd name="T35" fmla="*/ 73 h 960"/>
                <a:gd name="T36" fmla="*/ 29 w 1813"/>
                <a:gd name="T37" fmla="*/ 75 h 960"/>
                <a:gd name="T38" fmla="*/ 17 w 1813"/>
                <a:gd name="T39" fmla="*/ 74 h 960"/>
                <a:gd name="T40" fmla="*/ 11 w 1813"/>
                <a:gd name="T41" fmla="*/ 68 h 960"/>
                <a:gd name="T42" fmla="*/ 9 w 1813"/>
                <a:gd name="T43" fmla="*/ 65 h 960"/>
                <a:gd name="T44" fmla="*/ 7 w 1813"/>
                <a:gd name="T45" fmla="*/ 64 h 960"/>
                <a:gd name="T46" fmla="*/ 5 w 1813"/>
                <a:gd name="T47" fmla="*/ 60 h 960"/>
                <a:gd name="T48" fmla="*/ 4 w 1813"/>
                <a:gd name="T49" fmla="*/ 56 h 960"/>
                <a:gd name="T50" fmla="*/ 3 w 1813"/>
                <a:gd name="T51" fmla="*/ 52 h 960"/>
                <a:gd name="T52" fmla="*/ 0 w 1813"/>
                <a:gd name="T53" fmla="*/ 37 h 960"/>
                <a:gd name="T54" fmla="*/ 6 w 1813"/>
                <a:gd name="T55" fmla="*/ 14 h 960"/>
                <a:gd name="T56" fmla="*/ 6 w 1813"/>
                <a:gd name="T57" fmla="*/ 14 h 96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813" h="960">
                  <a:moveTo>
                    <a:pt x="272" y="175"/>
                  </a:moveTo>
                  <a:cubicBezTo>
                    <a:pt x="309" y="153"/>
                    <a:pt x="414" y="75"/>
                    <a:pt x="453" y="72"/>
                  </a:cubicBezTo>
                  <a:cubicBezTo>
                    <a:pt x="506" y="67"/>
                    <a:pt x="560" y="68"/>
                    <a:pt x="614" y="66"/>
                  </a:cubicBezTo>
                  <a:cubicBezTo>
                    <a:pt x="684" y="47"/>
                    <a:pt x="757" y="33"/>
                    <a:pt x="830" y="22"/>
                  </a:cubicBezTo>
                  <a:cubicBezTo>
                    <a:pt x="844" y="20"/>
                    <a:pt x="857" y="18"/>
                    <a:pt x="871" y="17"/>
                  </a:cubicBezTo>
                  <a:cubicBezTo>
                    <a:pt x="880" y="15"/>
                    <a:pt x="890" y="13"/>
                    <a:pt x="899" y="11"/>
                  </a:cubicBezTo>
                  <a:cubicBezTo>
                    <a:pt x="923" y="7"/>
                    <a:pt x="968" y="0"/>
                    <a:pt x="968" y="0"/>
                  </a:cubicBezTo>
                  <a:cubicBezTo>
                    <a:pt x="1106" y="2"/>
                    <a:pt x="1243" y="2"/>
                    <a:pt x="1381" y="6"/>
                  </a:cubicBezTo>
                  <a:cubicBezTo>
                    <a:pt x="1403" y="6"/>
                    <a:pt x="1444" y="13"/>
                    <a:pt x="1464" y="22"/>
                  </a:cubicBezTo>
                  <a:cubicBezTo>
                    <a:pt x="1537" y="53"/>
                    <a:pt x="1479" y="37"/>
                    <a:pt x="1528" y="50"/>
                  </a:cubicBezTo>
                  <a:cubicBezTo>
                    <a:pt x="1560" y="67"/>
                    <a:pt x="1593" y="88"/>
                    <a:pt x="1632" y="98"/>
                  </a:cubicBezTo>
                  <a:cubicBezTo>
                    <a:pt x="1665" y="116"/>
                    <a:pt x="1691" y="137"/>
                    <a:pt x="1723" y="153"/>
                  </a:cubicBezTo>
                  <a:cubicBezTo>
                    <a:pt x="1751" y="185"/>
                    <a:pt x="1772" y="220"/>
                    <a:pt x="1799" y="251"/>
                  </a:cubicBezTo>
                  <a:cubicBezTo>
                    <a:pt x="1813" y="358"/>
                    <a:pt x="1807" y="461"/>
                    <a:pt x="1764" y="562"/>
                  </a:cubicBezTo>
                  <a:cubicBezTo>
                    <a:pt x="1760" y="622"/>
                    <a:pt x="1775" y="661"/>
                    <a:pt x="1737" y="704"/>
                  </a:cubicBezTo>
                  <a:cubicBezTo>
                    <a:pt x="1713" y="760"/>
                    <a:pt x="1645" y="814"/>
                    <a:pt x="1583" y="846"/>
                  </a:cubicBezTo>
                  <a:cubicBezTo>
                    <a:pt x="1564" y="868"/>
                    <a:pt x="1535" y="886"/>
                    <a:pt x="1506" y="900"/>
                  </a:cubicBezTo>
                  <a:cubicBezTo>
                    <a:pt x="1482" y="929"/>
                    <a:pt x="1448" y="926"/>
                    <a:pt x="1409" y="933"/>
                  </a:cubicBezTo>
                  <a:cubicBezTo>
                    <a:pt x="1358" y="943"/>
                    <a:pt x="1306" y="949"/>
                    <a:pt x="1255" y="960"/>
                  </a:cubicBezTo>
                  <a:cubicBezTo>
                    <a:pt x="1089" y="958"/>
                    <a:pt x="925" y="958"/>
                    <a:pt x="759" y="955"/>
                  </a:cubicBezTo>
                  <a:cubicBezTo>
                    <a:pt x="655" y="954"/>
                    <a:pt x="557" y="907"/>
                    <a:pt x="463" y="882"/>
                  </a:cubicBezTo>
                  <a:cubicBezTo>
                    <a:pt x="448" y="864"/>
                    <a:pt x="414" y="853"/>
                    <a:pt x="392" y="840"/>
                  </a:cubicBezTo>
                  <a:cubicBezTo>
                    <a:pt x="379" y="832"/>
                    <a:pt x="297" y="816"/>
                    <a:pt x="297" y="816"/>
                  </a:cubicBezTo>
                  <a:cubicBezTo>
                    <a:pt x="282" y="791"/>
                    <a:pt x="259" y="793"/>
                    <a:pt x="226" y="775"/>
                  </a:cubicBezTo>
                  <a:cubicBezTo>
                    <a:pt x="221" y="770"/>
                    <a:pt x="172" y="720"/>
                    <a:pt x="166" y="716"/>
                  </a:cubicBezTo>
                  <a:cubicBezTo>
                    <a:pt x="158" y="706"/>
                    <a:pt x="137" y="716"/>
                    <a:pt x="113" y="674"/>
                  </a:cubicBezTo>
                  <a:cubicBezTo>
                    <a:pt x="89" y="632"/>
                    <a:pt x="0" y="547"/>
                    <a:pt x="24" y="466"/>
                  </a:cubicBezTo>
                  <a:cubicBezTo>
                    <a:pt x="48" y="385"/>
                    <a:pt x="217" y="234"/>
                    <a:pt x="258" y="186"/>
                  </a:cubicBezTo>
                  <a:cubicBezTo>
                    <a:pt x="273" y="167"/>
                    <a:pt x="272" y="163"/>
                    <a:pt x="272" y="175"/>
                  </a:cubicBez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50186" name="Text Box 6"/>
            <p:cNvSpPr txBox="1">
              <a:spLocks noChangeArrowheads="1"/>
            </p:cNvSpPr>
            <p:nvPr/>
          </p:nvSpPr>
          <p:spPr bwMode="auto">
            <a:xfrm>
              <a:off x="4939" y="1846"/>
              <a:ext cx="389" cy="212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Comic Sans MS" panose="030F0902030302020204" pitchFamily="66" charset="0"/>
                </a:rPr>
                <a:t>DAG</a:t>
              </a:r>
            </a:p>
          </p:txBody>
        </p:sp>
        <p:sp>
          <p:nvSpPr>
            <p:cNvPr id="50187" name="Oval 7"/>
            <p:cNvSpPr>
              <a:spLocks noChangeArrowheads="1"/>
            </p:cNvSpPr>
            <p:nvPr/>
          </p:nvSpPr>
          <p:spPr bwMode="auto">
            <a:xfrm>
              <a:off x="5088" y="2368"/>
              <a:ext cx="143" cy="143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Comic Sans MS" panose="030F0902030302020204" pitchFamily="66" charset="0"/>
                </a:rPr>
                <a:t>v</a:t>
              </a:r>
            </a:p>
          </p:txBody>
        </p:sp>
        <p:sp>
          <p:nvSpPr>
            <p:cNvPr id="50188" name="Line 8"/>
            <p:cNvSpPr>
              <a:spLocks noChangeShapeType="1"/>
            </p:cNvSpPr>
            <p:nvPr/>
          </p:nvSpPr>
          <p:spPr bwMode="auto">
            <a:xfrm>
              <a:off x="5232" y="2446"/>
              <a:ext cx="19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50189" name="Line 9"/>
            <p:cNvSpPr>
              <a:spLocks noChangeShapeType="1"/>
            </p:cNvSpPr>
            <p:nvPr/>
          </p:nvSpPr>
          <p:spPr bwMode="auto">
            <a:xfrm>
              <a:off x="5209" y="2494"/>
              <a:ext cx="167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50190" name="Line 10"/>
            <p:cNvSpPr>
              <a:spLocks noChangeShapeType="1"/>
            </p:cNvSpPr>
            <p:nvPr/>
          </p:nvSpPr>
          <p:spPr bwMode="auto">
            <a:xfrm>
              <a:off x="5015" y="2138"/>
              <a:ext cx="96" cy="24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prstDash val="dash"/>
              <a:rou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50191" name="Line 11"/>
            <p:cNvSpPr>
              <a:spLocks noChangeShapeType="1"/>
            </p:cNvSpPr>
            <p:nvPr/>
          </p:nvSpPr>
          <p:spPr bwMode="auto">
            <a:xfrm flipH="1">
              <a:off x="5199" y="2143"/>
              <a:ext cx="124" cy="22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prstDash val="dash"/>
              <a:rou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50192" name="Line 12"/>
            <p:cNvSpPr>
              <a:spLocks noChangeShapeType="1"/>
            </p:cNvSpPr>
            <p:nvPr/>
          </p:nvSpPr>
          <p:spPr bwMode="auto">
            <a:xfrm>
              <a:off x="5156" y="2110"/>
              <a:ext cx="0" cy="255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prstDash val="dash"/>
              <a:rou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</p:grpSp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1640205" y="4208780"/>
            <a:ext cx="83820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/>
              <a:t>定理 上面算法</a:t>
            </a:r>
            <a:r>
              <a:rPr lang="zh-CN" altLang="en-US" sz="2800">
                <a:latin typeface="Comic Sans MS" panose="030F0902030302020204" pitchFamily="66" charset="0"/>
              </a:rPr>
              <a:t>在 </a:t>
            </a:r>
            <a:r>
              <a:rPr lang="en-US" altLang="zh-CN" sz="2800">
                <a:latin typeface="Comic Sans MS" panose="030F0902030302020204" pitchFamily="66" charset="0"/>
              </a:rPr>
              <a:t>O(m + n) </a:t>
            </a:r>
            <a:r>
              <a:rPr lang="zh-CN" altLang="en-US" sz="2800">
                <a:latin typeface="Comic Sans MS" panose="030F0902030302020204" pitchFamily="66" charset="0"/>
              </a:rPr>
              <a:t>时间内找到一个拓扑排序.</a:t>
            </a:r>
          </a:p>
        </p:txBody>
      </p:sp>
      <p:sp>
        <p:nvSpPr>
          <p:cNvPr id="46094" name="Text Box 14"/>
          <p:cNvSpPr txBox="1">
            <a:spLocks noChangeArrowheads="1"/>
          </p:cNvSpPr>
          <p:nvPr/>
        </p:nvSpPr>
        <p:spPr bwMode="auto">
          <a:xfrm>
            <a:off x="1658938" y="4893620"/>
            <a:ext cx="7239000" cy="953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/>
              <a:t>Pf. </a:t>
            </a:r>
            <a:r>
              <a:rPr lang="zh-CN" altLang="en-US" sz="2800" dirty="0"/>
              <a:t>考虑边逐次递减的代价</a:t>
            </a:r>
            <a:r>
              <a:rPr lang="en-US" altLang="zh-CN" sz="2800" dirty="0"/>
              <a:t>O(m); </a:t>
            </a:r>
            <a:r>
              <a:rPr lang="zh-CN" altLang="en-US" sz="2800" dirty="0"/>
              <a:t>追踪被删除的结点代价</a:t>
            </a:r>
            <a:r>
              <a:rPr lang="en-US" altLang="zh-CN" sz="2800" dirty="0"/>
              <a:t>O(n).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333497" y="741326"/>
            <a:ext cx="6688708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https://www.cs.usfca.edu/~galles/visualization/TopoSortIndegree.html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 autoUpdateAnimBg="0"/>
      <p:bldP spid="46093" grpId="0" bldLvl="0" animBg="1" autoUpdateAnimBg="0"/>
      <p:bldP spid="46094" grpId="0" bldLvl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042400" y="6396355"/>
            <a:ext cx="2540000" cy="457200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B330A5C-0F77-4F16-8A5B-39207302E821}" type="slidenum">
              <a:rPr kumimoji="0" lang="zh-CN" altLang="en-US" sz="1400" smtClean="0"/>
              <a:t>3</a:t>
            </a:fld>
            <a:endParaRPr kumimoji="0" lang="en-US" altLang="zh-CN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图的表示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zh-CN" altLang="en-US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12293" name="Rectangle 9"/>
          <p:cNvSpPr>
            <a:spLocks noChangeArrowheads="1"/>
          </p:cNvSpPr>
          <p:nvPr/>
        </p:nvSpPr>
        <p:spPr bwMode="auto">
          <a:xfrm>
            <a:off x="5349558" y="4056380"/>
            <a:ext cx="255587" cy="255588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chemeClr val="hlink"/>
                </a:solidFill>
                <a:latin typeface="Comic Sans MS" panose="030F0902030302020204" pitchFamily="66" charset="0"/>
              </a:rPr>
              <a:t>1</a:t>
            </a:r>
          </a:p>
        </p:txBody>
      </p:sp>
      <p:sp>
        <p:nvSpPr>
          <p:cNvPr id="12294" name="Rectangle 10"/>
          <p:cNvSpPr>
            <a:spLocks noChangeArrowheads="1"/>
          </p:cNvSpPr>
          <p:nvPr/>
        </p:nvSpPr>
        <p:spPr bwMode="auto">
          <a:xfrm>
            <a:off x="5763895" y="4056380"/>
            <a:ext cx="255588" cy="2555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Comic Sans MS" panose="030F0902030302020204" pitchFamily="66" charset="0"/>
              </a:rPr>
              <a:t>2</a:t>
            </a:r>
          </a:p>
        </p:txBody>
      </p:sp>
      <p:sp>
        <p:nvSpPr>
          <p:cNvPr id="12295" name="Rectangle 11"/>
          <p:cNvSpPr>
            <a:spLocks noChangeArrowheads="1"/>
          </p:cNvSpPr>
          <p:nvPr/>
        </p:nvSpPr>
        <p:spPr bwMode="auto">
          <a:xfrm>
            <a:off x="6019483" y="4056380"/>
            <a:ext cx="255587" cy="2555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200">
              <a:latin typeface="Comic Sans MS" panose="030F0902030302020204" pitchFamily="66" charset="0"/>
            </a:endParaRPr>
          </a:p>
        </p:txBody>
      </p:sp>
      <p:sp>
        <p:nvSpPr>
          <p:cNvPr id="12296" name="Oval 12"/>
          <p:cNvSpPr>
            <a:spLocks noChangeArrowheads="1"/>
          </p:cNvSpPr>
          <p:nvPr/>
        </p:nvSpPr>
        <p:spPr bwMode="auto">
          <a:xfrm>
            <a:off x="6114733" y="4151630"/>
            <a:ext cx="63500" cy="65088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cxnSp>
        <p:nvCxnSpPr>
          <p:cNvPr id="12297" name="AutoShape 13"/>
          <p:cNvCxnSpPr>
            <a:cxnSpLocks noChangeShapeType="1"/>
            <a:stCxn id="12296" idx="6"/>
          </p:cNvCxnSpPr>
          <p:nvPr/>
        </p:nvCxnSpPr>
        <p:spPr bwMode="auto">
          <a:xfrm>
            <a:off x="6178233" y="4184968"/>
            <a:ext cx="4794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2298" name="Rectangle 14"/>
          <p:cNvSpPr>
            <a:spLocks noChangeArrowheads="1"/>
          </p:cNvSpPr>
          <p:nvPr/>
        </p:nvSpPr>
        <p:spPr bwMode="auto">
          <a:xfrm>
            <a:off x="6541770" y="4056380"/>
            <a:ext cx="255588" cy="2555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Comic Sans MS" panose="030F0902030302020204" pitchFamily="66" charset="0"/>
              </a:rPr>
              <a:t>3</a:t>
            </a:r>
          </a:p>
        </p:txBody>
      </p:sp>
      <p:sp>
        <p:nvSpPr>
          <p:cNvPr id="12299" name="Rectangle 15"/>
          <p:cNvSpPr>
            <a:spLocks noChangeArrowheads="1"/>
          </p:cNvSpPr>
          <p:nvPr/>
        </p:nvSpPr>
        <p:spPr bwMode="auto">
          <a:xfrm>
            <a:off x="6797358" y="4056380"/>
            <a:ext cx="255587" cy="2555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200">
              <a:latin typeface="Comic Sans MS" panose="030F0902030302020204" pitchFamily="66" charset="0"/>
            </a:endParaRPr>
          </a:p>
        </p:txBody>
      </p:sp>
      <p:sp>
        <p:nvSpPr>
          <p:cNvPr id="12300" name="Oval 16"/>
          <p:cNvSpPr>
            <a:spLocks noChangeArrowheads="1"/>
          </p:cNvSpPr>
          <p:nvPr/>
        </p:nvSpPr>
        <p:spPr bwMode="auto">
          <a:xfrm>
            <a:off x="6892608" y="4151630"/>
            <a:ext cx="65087" cy="65088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2301" name="Rectangle 17"/>
          <p:cNvSpPr>
            <a:spLocks noChangeArrowheads="1"/>
          </p:cNvSpPr>
          <p:nvPr/>
        </p:nvSpPr>
        <p:spPr bwMode="auto">
          <a:xfrm>
            <a:off x="5349558" y="4375468"/>
            <a:ext cx="255587" cy="255587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chemeClr val="hlink"/>
                </a:solidFill>
                <a:latin typeface="Comic Sans MS" panose="030F0902030302020204" pitchFamily="66" charset="0"/>
              </a:rPr>
              <a:t>2</a:t>
            </a:r>
          </a:p>
        </p:txBody>
      </p:sp>
      <p:sp>
        <p:nvSpPr>
          <p:cNvPr id="12302" name="Rectangle 18"/>
          <p:cNvSpPr>
            <a:spLocks noChangeArrowheads="1"/>
          </p:cNvSpPr>
          <p:nvPr/>
        </p:nvSpPr>
        <p:spPr bwMode="auto">
          <a:xfrm>
            <a:off x="5349558" y="4694555"/>
            <a:ext cx="255587" cy="255588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chemeClr val="hlink"/>
                </a:solidFill>
                <a:latin typeface="Comic Sans MS" panose="030F0902030302020204" pitchFamily="66" charset="0"/>
              </a:rPr>
              <a:t>3</a:t>
            </a:r>
          </a:p>
        </p:txBody>
      </p:sp>
      <p:sp>
        <p:nvSpPr>
          <p:cNvPr id="12303" name="Rectangle 19"/>
          <p:cNvSpPr>
            <a:spLocks noChangeArrowheads="1"/>
          </p:cNvSpPr>
          <p:nvPr/>
        </p:nvSpPr>
        <p:spPr bwMode="auto">
          <a:xfrm>
            <a:off x="5349558" y="5013643"/>
            <a:ext cx="255587" cy="255587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chemeClr val="hlink"/>
                </a:solidFill>
                <a:latin typeface="Comic Sans MS" panose="030F0902030302020204" pitchFamily="66" charset="0"/>
              </a:rPr>
              <a:t>4</a:t>
            </a:r>
          </a:p>
        </p:txBody>
      </p:sp>
      <p:sp>
        <p:nvSpPr>
          <p:cNvPr id="12304" name="Rectangle 20"/>
          <p:cNvSpPr>
            <a:spLocks noChangeArrowheads="1"/>
          </p:cNvSpPr>
          <p:nvPr/>
        </p:nvSpPr>
        <p:spPr bwMode="auto">
          <a:xfrm>
            <a:off x="5771833" y="5013643"/>
            <a:ext cx="255587" cy="25558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chemeClr val="bg1"/>
                </a:solidFill>
                <a:latin typeface="Comic Sans MS" panose="030F0902030302020204" pitchFamily="66" charset="0"/>
              </a:rPr>
              <a:t>2</a:t>
            </a:r>
          </a:p>
        </p:txBody>
      </p:sp>
      <p:sp>
        <p:nvSpPr>
          <p:cNvPr id="12305" name="Rectangle 21"/>
          <p:cNvSpPr>
            <a:spLocks noChangeArrowheads="1"/>
          </p:cNvSpPr>
          <p:nvPr/>
        </p:nvSpPr>
        <p:spPr bwMode="auto">
          <a:xfrm>
            <a:off x="6027420" y="5013643"/>
            <a:ext cx="255588" cy="25558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200">
              <a:latin typeface="Comic Sans MS" panose="030F0902030302020204" pitchFamily="66" charset="0"/>
            </a:endParaRPr>
          </a:p>
        </p:txBody>
      </p:sp>
      <p:sp>
        <p:nvSpPr>
          <p:cNvPr id="12306" name="Oval 22"/>
          <p:cNvSpPr>
            <a:spLocks noChangeArrowheads="1"/>
          </p:cNvSpPr>
          <p:nvPr/>
        </p:nvSpPr>
        <p:spPr bwMode="auto">
          <a:xfrm>
            <a:off x="6122670" y="5108893"/>
            <a:ext cx="63500" cy="65087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2307" name="Rectangle 23"/>
          <p:cNvSpPr>
            <a:spLocks noChangeArrowheads="1"/>
          </p:cNvSpPr>
          <p:nvPr/>
        </p:nvSpPr>
        <p:spPr bwMode="auto">
          <a:xfrm>
            <a:off x="6544945" y="5013643"/>
            <a:ext cx="255588" cy="25558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Comic Sans MS" panose="030F0902030302020204" pitchFamily="66" charset="0"/>
              </a:rPr>
              <a:t>5</a:t>
            </a:r>
          </a:p>
        </p:txBody>
      </p:sp>
      <p:sp>
        <p:nvSpPr>
          <p:cNvPr id="12308" name="Rectangle 24"/>
          <p:cNvSpPr>
            <a:spLocks noChangeArrowheads="1"/>
          </p:cNvSpPr>
          <p:nvPr/>
        </p:nvSpPr>
        <p:spPr bwMode="auto">
          <a:xfrm>
            <a:off x="6800533" y="5013643"/>
            <a:ext cx="255587" cy="25558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200">
              <a:latin typeface="Comic Sans MS" panose="030F0902030302020204" pitchFamily="66" charset="0"/>
            </a:endParaRPr>
          </a:p>
        </p:txBody>
      </p:sp>
      <p:sp>
        <p:nvSpPr>
          <p:cNvPr id="12309" name="Oval 25"/>
          <p:cNvSpPr>
            <a:spLocks noChangeArrowheads="1"/>
          </p:cNvSpPr>
          <p:nvPr/>
        </p:nvSpPr>
        <p:spPr bwMode="auto">
          <a:xfrm>
            <a:off x="6895783" y="5108893"/>
            <a:ext cx="63500" cy="65087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cxnSp>
        <p:nvCxnSpPr>
          <p:cNvPr id="12310" name="AutoShape 26"/>
          <p:cNvCxnSpPr>
            <a:cxnSpLocks noChangeShapeType="1"/>
            <a:stCxn id="12306" idx="6"/>
            <a:endCxn id="12307" idx="1"/>
          </p:cNvCxnSpPr>
          <p:nvPr/>
        </p:nvCxnSpPr>
        <p:spPr bwMode="auto">
          <a:xfrm>
            <a:off x="6186170" y="5142230"/>
            <a:ext cx="358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2311" name="Rectangle 27"/>
          <p:cNvSpPr>
            <a:spLocks noChangeArrowheads="1"/>
          </p:cNvSpPr>
          <p:nvPr/>
        </p:nvSpPr>
        <p:spPr bwMode="auto">
          <a:xfrm>
            <a:off x="5349558" y="5332730"/>
            <a:ext cx="255587" cy="255588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chemeClr val="hlink"/>
                </a:solidFill>
                <a:latin typeface="Comic Sans MS" panose="030F0902030302020204" pitchFamily="66" charset="0"/>
              </a:rPr>
              <a:t>5</a:t>
            </a:r>
          </a:p>
        </p:txBody>
      </p:sp>
      <p:sp>
        <p:nvSpPr>
          <p:cNvPr id="12312" name="Rectangle 28"/>
          <p:cNvSpPr>
            <a:spLocks noChangeArrowheads="1"/>
          </p:cNvSpPr>
          <p:nvPr/>
        </p:nvSpPr>
        <p:spPr bwMode="auto">
          <a:xfrm>
            <a:off x="5349558" y="5659755"/>
            <a:ext cx="255587" cy="255588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chemeClr val="hlink"/>
                </a:solidFill>
                <a:latin typeface="Comic Sans MS" panose="030F0902030302020204" pitchFamily="66" charset="0"/>
              </a:rPr>
              <a:t>6</a:t>
            </a:r>
          </a:p>
        </p:txBody>
      </p:sp>
      <p:sp>
        <p:nvSpPr>
          <p:cNvPr id="12313" name="Rectangle 29"/>
          <p:cNvSpPr>
            <a:spLocks noChangeArrowheads="1"/>
          </p:cNvSpPr>
          <p:nvPr/>
        </p:nvSpPr>
        <p:spPr bwMode="auto">
          <a:xfrm>
            <a:off x="5349558" y="5970905"/>
            <a:ext cx="255587" cy="255588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chemeClr val="hlink"/>
                </a:solidFill>
                <a:latin typeface="Comic Sans MS" panose="030F0902030302020204" pitchFamily="66" charset="0"/>
              </a:rPr>
              <a:t>7</a:t>
            </a:r>
          </a:p>
        </p:txBody>
      </p:sp>
      <p:sp>
        <p:nvSpPr>
          <p:cNvPr id="12314" name="Rectangle 30"/>
          <p:cNvSpPr>
            <a:spLocks noChangeArrowheads="1"/>
          </p:cNvSpPr>
          <p:nvPr/>
        </p:nvSpPr>
        <p:spPr bwMode="auto">
          <a:xfrm>
            <a:off x="5771833" y="5970905"/>
            <a:ext cx="255587" cy="2555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Comic Sans MS" panose="030F0902030302020204" pitchFamily="66" charset="0"/>
              </a:rPr>
              <a:t>3</a:t>
            </a:r>
          </a:p>
        </p:txBody>
      </p:sp>
      <p:sp>
        <p:nvSpPr>
          <p:cNvPr id="12315" name="Rectangle 31"/>
          <p:cNvSpPr>
            <a:spLocks noChangeArrowheads="1"/>
          </p:cNvSpPr>
          <p:nvPr/>
        </p:nvSpPr>
        <p:spPr bwMode="auto">
          <a:xfrm>
            <a:off x="6027420" y="5970905"/>
            <a:ext cx="255588" cy="2555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200">
              <a:latin typeface="Comic Sans MS" panose="030F0902030302020204" pitchFamily="66" charset="0"/>
            </a:endParaRPr>
          </a:p>
        </p:txBody>
      </p:sp>
      <p:sp>
        <p:nvSpPr>
          <p:cNvPr id="12316" name="Oval 32"/>
          <p:cNvSpPr>
            <a:spLocks noChangeArrowheads="1"/>
          </p:cNvSpPr>
          <p:nvPr/>
        </p:nvSpPr>
        <p:spPr bwMode="auto">
          <a:xfrm>
            <a:off x="6122670" y="6066155"/>
            <a:ext cx="63500" cy="65088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2317" name="Rectangle 33"/>
          <p:cNvSpPr>
            <a:spLocks noChangeArrowheads="1"/>
          </p:cNvSpPr>
          <p:nvPr/>
        </p:nvSpPr>
        <p:spPr bwMode="auto">
          <a:xfrm>
            <a:off x="6544945" y="5970905"/>
            <a:ext cx="255588" cy="2555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Comic Sans MS" panose="030F0902030302020204" pitchFamily="66" charset="0"/>
              </a:rPr>
              <a:t>8</a:t>
            </a:r>
          </a:p>
        </p:txBody>
      </p:sp>
      <p:sp>
        <p:nvSpPr>
          <p:cNvPr id="12318" name="Rectangle 34"/>
          <p:cNvSpPr>
            <a:spLocks noChangeArrowheads="1"/>
          </p:cNvSpPr>
          <p:nvPr/>
        </p:nvSpPr>
        <p:spPr bwMode="auto">
          <a:xfrm>
            <a:off x="6800533" y="5970905"/>
            <a:ext cx="255587" cy="2555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200">
              <a:latin typeface="Comic Sans MS" panose="030F0902030302020204" pitchFamily="66" charset="0"/>
            </a:endParaRPr>
          </a:p>
        </p:txBody>
      </p:sp>
      <p:sp>
        <p:nvSpPr>
          <p:cNvPr id="12319" name="Oval 35"/>
          <p:cNvSpPr>
            <a:spLocks noChangeArrowheads="1"/>
          </p:cNvSpPr>
          <p:nvPr/>
        </p:nvSpPr>
        <p:spPr bwMode="auto">
          <a:xfrm>
            <a:off x="6895783" y="6066155"/>
            <a:ext cx="63500" cy="65088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cxnSp>
        <p:nvCxnSpPr>
          <p:cNvPr id="12320" name="AutoShape 36"/>
          <p:cNvCxnSpPr>
            <a:cxnSpLocks noChangeShapeType="1"/>
            <a:stCxn id="12316" idx="6"/>
            <a:endCxn id="12317" idx="1"/>
          </p:cNvCxnSpPr>
          <p:nvPr/>
        </p:nvCxnSpPr>
        <p:spPr bwMode="auto">
          <a:xfrm>
            <a:off x="6186170" y="6099493"/>
            <a:ext cx="358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2321" name="Rectangle 37"/>
          <p:cNvSpPr>
            <a:spLocks noChangeArrowheads="1"/>
          </p:cNvSpPr>
          <p:nvPr/>
        </p:nvSpPr>
        <p:spPr bwMode="auto">
          <a:xfrm>
            <a:off x="5349558" y="6289993"/>
            <a:ext cx="255587" cy="255587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chemeClr val="hlink"/>
                </a:solidFill>
                <a:latin typeface="Comic Sans MS" panose="030F0902030302020204" pitchFamily="66" charset="0"/>
              </a:rPr>
              <a:t>8</a:t>
            </a:r>
          </a:p>
        </p:txBody>
      </p:sp>
      <p:sp>
        <p:nvSpPr>
          <p:cNvPr id="12322" name="Rectangle 38"/>
          <p:cNvSpPr>
            <a:spLocks noChangeArrowheads="1"/>
          </p:cNvSpPr>
          <p:nvPr/>
        </p:nvSpPr>
        <p:spPr bwMode="auto">
          <a:xfrm>
            <a:off x="5768658" y="4370705"/>
            <a:ext cx="255587" cy="2555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Comic Sans MS" panose="030F0902030302020204" pitchFamily="66" charset="0"/>
              </a:rPr>
              <a:t>1</a:t>
            </a:r>
          </a:p>
        </p:txBody>
      </p:sp>
      <p:sp>
        <p:nvSpPr>
          <p:cNvPr id="12323" name="Rectangle 39"/>
          <p:cNvSpPr>
            <a:spLocks noChangeArrowheads="1"/>
          </p:cNvSpPr>
          <p:nvPr/>
        </p:nvSpPr>
        <p:spPr bwMode="auto">
          <a:xfrm>
            <a:off x="6024245" y="4370705"/>
            <a:ext cx="255588" cy="2555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200">
              <a:latin typeface="Comic Sans MS" panose="030F0902030302020204" pitchFamily="66" charset="0"/>
            </a:endParaRPr>
          </a:p>
        </p:txBody>
      </p:sp>
      <p:sp>
        <p:nvSpPr>
          <p:cNvPr id="12324" name="Oval 40"/>
          <p:cNvSpPr>
            <a:spLocks noChangeArrowheads="1"/>
          </p:cNvSpPr>
          <p:nvPr/>
        </p:nvSpPr>
        <p:spPr bwMode="auto">
          <a:xfrm>
            <a:off x="6119495" y="4465955"/>
            <a:ext cx="63500" cy="65088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2325" name="Rectangle 41"/>
          <p:cNvSpPr>
            <a:spLocks noChangeArrowheads="1"/>
          </p:cNvSpPr>
          <p:nvPr/>
        </p:nvSpPr>
        <p:spPr bwMode="auto">
          <a:xfrm>
            <a:off x="6541770" y="4370705"/>
            <a:ext cx="255588" cy="2555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Comic Sans MS" panose="030F0902030302020204" pitchFamily="66" charset="0"/>
              </a:rPr>
              <a:t>3</a:t>
            </a:r>
          </a:p>
        </p:txBody>
      </p:sp>
      <p:sp>
        <p:nvSpPr>
          <p:cNvPr id="12326" name="Rectangle 42"/>
          <p:cNvSpPr>
            <a:spLocks noChangeArrowheads="1"/>
          </p:cNvSpPr>
          <p:nvPr/>
        </p:nvSpPr>
        <p:spPr bwMode="auto">
          <a:xfrm>
            <a:off x="6797358" y="4370705"/>
            <a:ext cx="261937" cy="2555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200">
              <a:latin typeface="Comic Sans MS" panose="030F0902030302020204" pitchFamily="66" charset="0"/>
            </a:endParaRPr>
          </a:p>
        </p:txBody>
      </p:sp>
      <p:sp>
        <p:nvSpPr>
          <p:cNvPr id="12327" name="Oval 43"/>
          <p:cNvSpPr>
            <a:spLocks noChangeArrowheads="1"/>
          </p:cNvSpPr>
          <p:nvPr/>
        </p:nvSpPr>
        <p:spPr bwMode="auto">
          <a:xfrm>
            <a:off x="6892608" y="4465955"/>
            <a:ext cx="63500" cy="65088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2328" name="Rectangle 44"/>
          <p:cNvSpPr>
            <a:spLocks noChangeArrowheads="1"/>
          </p:cNvSpPr>
          <p:nvPr/>
        </p:nvSpPr>
        <p:spPr bwMode="auto">
          <a:xfrm>
            <a:off x="7327583" y="4370705"/>
            <a:ext cx="255587" cy="2555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chemeClr val="bg1"/>
                </a:solidFill>
                <a:latin typeface="Comic Sans MS" panose="030F0902030302020204" pitchFamily="66" charset="0"/>
              </a:rPr>
              <a:t>4</a:t>
            </a:r>
          </a:p>
        </p:txBody>
      </p:sp>
      <p:sp>
        <p:nvSpPr>
          <p:cNvPr id="12329" name="Rectangle 45"/>
          <p:cNvSpPr>
            <a:spLocks noChangeArrowheads="1"/>
          </p:cNvSpPr>
          <p:nvPr/>
        </p:nvSpPr>
        <p:spPr bwMode="auto">
          <a:xfrm>
            <a:off x="7583170" y="4370705"/>
            <a:ext cx="255588" cy="2555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200">
              <a:latin typeface="Comic Sans MS" panose="030F0902030302020204" pitchFamily="66" charset="0"/>
            </a:endParaRPr>
          </a:p>
        </p:txBody>
      </p:sp>
      <p:sp>
        <p:nvSpPr>
          <p:cNvPr id="12330" name="Oval 46"/>
          <p:cNvSpPr>
            <a:spLocks noChangeArrowheads="1"/>
          </p:cNvSpPr>
          <p:nvPr/>
        </p:nvSpPr>
        <p:spPr bwMode="auto">
          <a:xfrm>
            <a:off x="7678420" y="4465955"/>
            <a:ext cx="63500" cy="65088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cxnSp>
        <p:nvCxnSpPr>
          <p:cNvPr id="12331" name="AutoShape 47"/>
          <p:cNvCxnSpPr>
            <a:cxnSpLocks noChangeShapeType="1"/>
            <a:stCxn id="12327" idx="6"/>
            <a:endCxn id="12328" idx="1"/>
          </p:cNvCxnSpPr>
          <p:nvPr/>
        </p:nvCxnSpPr>
        <p:spPr bwMode="auto">
          <a:xfrm>
            <a:off x="6956108" y="4499293"/>
            <a:ext cx="3714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332" name="AutoShape 48"/>
          <p:cNvCxnSpPr>
            <a:cxnSpLocks noChangeShapeType="1"/>
            <a:stCxn id="12324" idx="6"/>
            <a:endCxn id="12325" idx="1"/>
          </p:cNvCxnSpPr>
          <p:nvPr/>
        </p:nvCxnSpPr>
        <p:spPr bwMode="auto">
          <a:xfrm>
            <a:off x="6182995" y="4499293"/>
            <a:ext cx="358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2333" name="Rectangle 49"/>
          <p:cNvSpPr>
            <a:spLocks noChangeArrowheads="1"/>
          </p:cNvSpPr>
          <p:nvPr/>
        </p:nvSpPr>
        <p:spPr bwMode="auto">
          <a:xfrm>
            <a:off x="8070533" y="4370705"/>
            <a:ext cx="255587" cy="2555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Comic Sans MS" panose="030F0902030302020204" pitchFamily="66" charset="0"/>
              </a:rPr>
              <a:t>5</a:t>
            </a:r>
          </a:p>
        </p:txBody>
      </p:sp>
      <p:sp>
        <p:nvSpPr>
          <p:cNvPr id="12334" name="Rectangle 50"/>
          <p:cNvSpPr>
            <a:spLocks noChangeArrowheads="1"/>
          </p:cNvSpPr>
          <p:nvPr/>
        </p:nvSpPr>
        <p:spPr bwMode="auto">
          <a:xfrm>
            <a:off x="8326120" y="4370705"/>
            <a:ext cx="255588" cy="2555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200">
              <a:latin typeface="Comic Sans MS" panose="030F0902030302020204" pitchFamily="66" charset="0"/>
            </a:endParaRPr>
          </a:p>
        </p:txBody>
      </p:sp>
      <p:sp>
        <p:nvSpPr>
          <p:cNvPr id="12335" name="Oval 51"/>
          <p:cNvSpPr>
            <a:spLocks noChangeArrowheads="1"/>
          </p:cNvSpPr>
          <p:nvPr/>
        </p:nvSpPr>
        <p:spPr bwMode="auto">
          <a:xfrm>
            <a:off x="8421370" y="4465955"/>
            <a:ext cx="65088" cy="65088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cxnSp>
        <p:nvCxnSpPr>
          <p:cNvPr id="12336" name="AutoShape 52"/>
          <p:cNvCxnSpPr>
            <a:cxnSpLocks noChangeShapeType="1"/>
            <a:stCxn id="12330" idx="6"/>
            <a:endCxn id="12333" idx="1"/>
          </p:cNvCxnSpPr>
          <p:nvPr/>
        </p:nvCxnSpPr>
        <p:spPr bwMode="auto">
          <a:xfrm>
            <a:off x="7741920" y="4499293"/>
            <a:ext cx="3286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2337" name="Rectangle 53"/>
          <p:cNvSpPr>
            <a:spLocks noChangeArrowheads="1"/>
          </p:cNvSpPr>
          <p:nvPr/>
        </p:nvSpPr>
        <p:spPr bwMode="auto">
          <a:xfrm>
            <a:off x="5768658" y="4691380"/>
            <a:ext cx="255587" cy="2555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Comic Sans MS" panose="030F0902030302020204" pitchFamily="66" charset="0"/>
              </a:rPr>
              <a:t>1</a:t>
            </a:r>
          </a:p>
        </p:txBody>
      </p:sp>
      <p:sp>
        <p:nvSpPr>
          <p:cNvPr id="12338" name="Rectangle 54"/>
          <p:cNvSpPr>
            <a:spLocks noChangeArrowheads="1"/>
          </p:cNvSpPr>
          <p:nvPr/>
        </p:nvSpPr>
        <p:spPr bwMode="auto">
          <a:xfrm>
            <a:off x="6024245" y="4691380"/>
            <a:ext cx="255588" cy="2555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200">
              <a:latin typeface="Comic Sans MS" panose="030F0902030302020204" pitchFamily="66" charset="0"/>
            </a:endParaRPr>
          </a:p>
        </p:txBody>
      </p:sp>
      <p:sp>
        <p:nvSpPr>
          <p:cNvPr id="12339" name="Oval 55"/>
          <p:cNvSpPr>
            <a:spLocks noChangeArrowheads="1"/>
          </p:cNvSpPr>
          <p:nvPr/>
        </p:nvSpPr>
        <p:spPr bwMode="auto">
          <a:xfrm>
            <a:off x="6119495" y="4786630"/>
            <a:ext cx="63500" cy="65088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2340" name="Rectangle 56"/>
          <p:cNvSpPr>
            <a:spLocks noChangeArrowheads="1"/>
          </p:cNvSpPr>
          <p:nvPr/>
        </p:nvSpPr>
        <p:spPr bwMode="auto">
          <a:xfrm>
            <a:off x="6541770" y="4691380"/>
            <a:ext cx="255588" cy="2555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Comic Sans MS" panose="030F0902030302020204" pitchFamily="66" charset="0"/>
              </a:rPr>
              <a:t>2</a:t>
            </a:r>
          </a:p>
        </p:txBody>
      </p:sp>
      <p:sp>
        <p:nvSpPr>
          <p:cNvPr id="12341" name="Rectangle 57"/>
          <p:cNvSpPr>
            <a:spLocks noChangeArrowheads="1"/>
          </p:cNvSpPr>
          <p:nvPr/>
        </p:nvSpPr>
        <p:spPr bwMode="auto">
          <a:xfrm>
            <a:off x="6797358" y="4691380"/>
            <a:ext cx="255587" cy="2555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200">
              <a:latin typeface="Comic Sans MS" panose="030F0902030302020204" pitchFamily="66" charset="0"/>
            </a:endParaRPr>
          </a:p>
        </p:txBody>
      </p:sp>
      <p:sp>
        <p:nvSpPr>
          <p:cNvPr id="12342" name="Oval 58"/>
          <p:cNvSpPr>
            <a:spLocks noChangeArrowheads="1"/>
          </p:cNvSpPr>
          <p:nvPr/>
        </p:nvSpPr>
        <p:spPr bwMode="auto">
          <a:xfrm>
            <a:off x="6892608" y="4786630"/>
            <a:ext cx="63500" cy="65088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2343" name="Rectangle 59"/>
          <p:cNvSpPr>
            <a:spLocks noChangeArrowheads="1"/>
          </p:cNvSpPr>
          <p:nvPr/>
        </p:nvSpPr>
        <p:spPr bwMode="auto">
          <a:xfrm>
            <a:off x="7327583" y="4691380"/>
            <a:ext cx="255587" cy="2555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Comic Sans MS" panose="030F0902030302020204" pitchFamily="66" charset="0"/>
              </a:rPr>
              <a:t>5</a:t>
            </a:r>
          </a:p>
        </p:txBody>
      </p:sp>
      <p:sp>
        <p:nvSpPr>
          <p:cNvPr id="12344" name="Rectangle 60"/>
          <p:cNvSpPr>
            <a:spLocks noChangeArrowheads="1"/>
          </p:cNvSpPr>
          <p:nvPr/>
        </p:nvSpPr>
        <p:spPr bwMode="auto">
          <a:xfrm>
            <a:off x="7583170" y="4691380"/>
            <a:ext cx="255588" cy="2555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200">
              <a:latin typeface="Comic Sans MS" panose="030F0902030302020204" pitchFamily="66" charset="0"/>
            </a:endParaRPr>
          </a:p>
        </p:txBody>
      </p:sp>
      <p:sp>
        <p:nvSpPr>
          <p:cNvPr id="12345" name="Oval 61"/>
          <p:cNvSpPr>
            <a:spLocks noChangeArrowheads="1"/>
          </p:cNvSpPr>
          <p:nvPr/>
        </p:nvSpPr>
        <p:spPr bwMode="auto">
          <a:xfrm>
            <a:off x="7678420" y="4786630"/>
            <a:ext cx="63500" cy="65088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cxnSp>
        <p:nvCxnSpPr>
          <p:cNvPr id="12346" name="AutoShape 62"/>
          <p:cNvCxnSpPr>
            <a:cxnSpLocks noChangeShapeType="1"/>
            <a:stCxn id="12342" idx="6"/>
            <a:endCxn id="12343" idx="1"/>
          </p:cNvCxnSpPr>
          <p:nvPr/>
        </p:nvCxnSpPr>
        <p:spPr bwMode="auto">
          <a:xfrm>
            <a:off x="6956108" y="4819968"/>
            <a:ext cx="3714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347" name="AutoShape 63"/>
          <p:cNvCxnSpPr>
            <a:cxnSpLocks noChangeShapeType="1"/>
            <a:stCxn id="12339" idx="6"/>
            <a:endCxn id="12340" idx="1"/>
          </p:cNvCxnSpPr>
          <p:nvPr/>
        </p:nvCxnSpPr>
        <p:spPr bwMode="auto">
          <a:xfrm>
            <a:off x="6182995" y="4819968"/>
            <a:ext cx="358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348" name="AutoShape 64"/>
          <p:cNvCxnSpPr>
            <a:cxnSpLocks noChangeShapeType="1"/>
            <a:stCxn id="12345" idx="6"/>
          </p:cNvCxnSpPr>
          <p:nvPr/>
        </p:nvCxnSpPr>
        <p:spPr bwMode="auto">
          <a:xfrm>
            <a:off x="7741920" y="4819968"/>
            <a:ext cx="4794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2349" name="Rectangle 65"/>
          <p:cNvSpPr>
            <a:spLocks noChangeArrowheads="1"/>
          </p:cNvSpPr>
          <p:nvPr/>
        </p:nvSpPr>
        <p:spPr bwMode="auto">
          <a:xfrm>
            <a:off x="8857933" y="4681855"/>
            <a:ext cx="255587" cy="2555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Comic Sans MS" panose="030F0902030302020204" pitchFamily="66" charset="0"/>
              </a:rPr>
              <a:t>8</a:t>
            </a:r>
          </a:p>
        </p:txBody>
      </p:sp>
      <p:sp>
        <p:nvSpPr>
          <p:cNvPr id="12350" name="Rectangle 66"/>
          <p:cNvSpPr>
            <a:spLocks noChangeArrowheads="1"/>
          </p:cNvSpPr>
          <p:nvPr/>
        </p:nvSpPr>
        <p:spPr bwMode="auto">
          <a:xfrm>
            <a:off x="9113520" y="4681855"/>
            <a:ext cx="255588" cy="2555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200">
              <a:latin typeface="Comic Sans MS" panose="030F0902030302020204" pitchFamily="66" charset="0"/>
            </a:endParaRPr>
          </a:p>
        </p:txBody>
      </p:sp>
      <p:sp>
        <p:nvSpPr>
          <p:cNvPr id="12351" name="Oval 67"/>
          <p:cNvSpPr>
            <a:spLocks noChangeArrowheads="1"/>
          </p:cNvSpPr>
          <p:nvPr/>
        </p:nvSpPr>
        <p:spPr bwMode="auto">
          <a:xfrm>
            <a:off x="9208770" y="4777105"/>
            <a:ext cx="65088" cy="65088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cxnSp>
        <p:nvCxnSpPr>
          <p:cNvPr id="12352" name="AutoShape 68"/>
          <p:cNvCxnSpPr>
            <a:cxnSpLocks noChangeShapeType="1"/>
            <a:stCxn id="12355" idx="3"/>
            <a:endCxn id="12349" idx="1"/>
          </p:cNvCxnSpPr>
          <p:nvPr/>
        </p:nvCxnSpPr>
        <p:spPr bwMode="auto">
          <a:xfrm flipV="1">
            <a:off x="8581708" y="4810443"/>
            <a:ext cx="276225" cy="4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2353" name="Rectangle 69"/>
          <p:cNvSpPr>
            <a:spLocks noChangeArrowheads="1"/>
          </p:cNvSpPr>
          <p:nvPr/>
        </p:nvSpPr>
        <p:spPr bwMode="auto">
          <a:xfrm>
            <a:off x="8345170" y="4665980"/>
            <a:ext cx="311150" cy="27559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200">
              <a:latin typeface="Comic Sans MS" panose="030F0902030302020204" pitchFamily="66" charset="0"/>
            </a:endParaRPr>
          </a:p>
        </p:txBody>
      </p:sp>
      <p:sp>
        <p:nvSpPr>
          <p:cNvPr id="12354" name="Rectangle 70"/>
          <p:cNvSpPr>
            <a:spLocks noChangeArrowheads="1"/>
          </p:cNvSpPr>
          <p:nvPr/>
        </p:nvSpPr>
        <p:spPr bwMode="auto">
          <a:xfrm>
            <a:off x="8070533" y="4686618"/>
            <a:ext cx="255587" cy="25558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Comic Sans MS" panose="030F0902030302020204" pitchFamily="66" charset="0"/>
              </a:rPr>
              <a:t>7</a:t>
            </a:r>
          </a:p>
        </p:txBody>
      </p:sp>
      <p:sp>
        <p:nvSpPr>
          <p:cNvPr id="12355" name="Rectangle 71"/>
          <p:cNvSpPr>
            <a:spLocks noChangeArrowheads="1"/>
          </p:cNvSpPr>
          <p:nvPr/>
        </p:nvSpPr>
        <p:spPr bwMode="auto">
          <a:xfrm>
            <a:off x="8326120" y="4686618"/>
            <a:ext cx="255588" cy="25558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200">
              <a:latin typeface="Comic Sans MS" panose="030F0902030302020204" pitchFamily="66" charset="0"/>
            </a:endParaRPr>
          </a:p>
        </p:txBody>
      </p:sp>
      <p:sp>
        <p:nvSpPr>
          <p:cNvPr id="12356" name="Oval 72"/>
          <p:cNvSpPr>
            <a:spLocks noChangeArrowheads="1"/>
          </p:cNvSpPr>
          <p:nvPr/>
        </p:nvSpPr>
        <p:spPr bwMode="auto">
          <a:xfrm>
            <a:off x="8421370" y="4781868"/>
            <a:ext cx="63500" cy="65087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2357" name="Rectangle 73"/>
          <p:cNvSpPr>
            <a:spLocks noChangeArrowheads="1"/>
          </p:cNvSpPr>
          <p:nvPr/>
        </p:nvSpPr>
        <p:spPr bwMode="auto">
          <a:xfrm>
            <a:off x="5767070" y="5331143"/>
            <a:ext cx="255588" cy="25558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Comic Sans MS" panose="030F0902030302020204" pitchFamily="66" charset="0"/>
              </a:rPr>
              <a:t>2</a:t>
            </a:r>
          </a:p>
        </p:txBody>
      </p:sp>
      <p:sp>
        <p:nvSpPr>
          <p:cNvPr id="12358" name="Rectangle 74"/>
          <p:cNvSpPr>
            <a:spLocks noChangeArrowheads="1"/>
          </p:cNvSpPr>
          <p:nvPr/>
        </p:nvSpPr>
        <p:spPr bwMode="auto">
          <a:xfrm>
            <a:off x="6022658" y="5331143"/>
            <a:ext cx="255587" cy="25558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200">
              <a:latin typeface="Comic Sans MS" panose="030F0902030302020204" pitchFamily="66" charset="0"/>
            </a:endParaRPr>
          </a:p>
        </p:txBody>
      </p:sp>
      <p:sp>
        <p:nvSpPr>
          <p:cNvPr id="12359" name="Oval 75"/>
          <p:cNvSpPr>
            <a:spLocks noChangeArrowheads="1"/>
          </p:cNvSpPr>
          <p:nvPr/>
        </p:nvSpPr>
        <p:spPr bwMode="auto">
          <a:xfrm>
            <a:off x="6117908" y="5426393"/>
            <a:ext cx="63500" cy="65087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2360" name="Rectangle 76"/>
          <p:cNvSpPr>
            <a:spLocks noChangeArrowheads="1"/>
          </p:cNvSpPr>
          <p:nvPr/>
        </p:nvSpPr>
        <p:spPr bwMode="auto">
          <a:xfrm>
            <a:off x="6549708" y="5331143"/>
            <a:ext cx="255587" cy="25558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Comic Sans MS" panose="030F0902030302020204" pitchFamily="66" charset="0"/>
              </a:rPr>
              <a:t>3</a:t>
            </a:r>
          </a:p>
        </p:txBody>
      </p:sp>
      <p:sp>
        <p:nvSpPr>
          <p:cNvPr id="12361" name="Rectangle 77"/>
          <p:cNvSpPr>
            <a:spLocks noChangeArrowheads="1"/>
          </p:cNvSpPr>
          <p:nvPr/>
        </p:nvSpPr>
        <p:spPr bwMode="auto">
          <a:xfrm>
            <a:off x="6805295" y="5331143"/>
            <a:ext cx="254000" cy="25558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200">
              <a:latin typeface="Comic Sans MS" panose="030F0902030302020204" pitchFamily="66" charset="0"/>
            </a:endParaRPr>
          </a:p>
        </p:txBody>
      </p:sp>
      <p:sp>
        <p:nvSpPr>
          <p:cNvPr id="12362" name="Oval 78"/>
          <p:cNvSpPr>
            <a:spLocks noChangeArrowheads="1"/>
          </p:cNvSpPr>
          <p:nvPr/>
        </p:nvSpPr>
        <p:spPr bwMode="auto">
          <a:xfrm>
            <a:off x="6900545" y="5426393"/>
            <a:ext cx="63500" cy="65087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2363" name="Rectangle 79"/>
          <p:cNvSpPr>
            <a:spLocks noChangeArrowheads="1"/>
          </p:cNvSpPr>
          <p:nvPr/>
        </p:nvSpPr>
        <p:spPr bwMode="auto">
          <a:xfrm>
            <a:off x="7325995" y="5331143"/>
            <a:ext cx="255588" cy="25558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Comic Sans MS" panose="030F0902030302020204" pitchFamily="66" charset="0"/>
              </a:rPr>
              <a:t>4</a:t>
            </a:r>
          </a:p>
        </p:txBody>
      </p:sp>
      <p:sp>
        <p:nvSpPr>
          <p:cNvPr id="12364" name="Rectangle 80"/>
          <p:cNvSpPr>
            <a:spLocks noChangeArrowheads="1"/>
          </p:cNvSpPr>
          <p:nvPr/>
        </p:nvSpPr>
        <p:spPr bwMode="auto">
          <a:xfrm>
            <a:off x="7581583" y="5331143"/>
            <a:ext cx="255587" cy="25558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200">
              <a:latin typeface="Comic Sans MS" panose="030F0902030302020204" pitchFamily="66" charset="0"/>
            </a:endParaRPr>
          </a:p>
        </p:txBody>
      </p:sp>
      <p:sp>
        <p:nvSpPr>
          <p:cNvPr id="12365" name="Oval 81"/>
          <p:cNvSpPr>
            <a:spLocks noChangeArrowheads="1"/>
          </p:cNvSpPr>
          <p:nvPr/>
        </p:nvSpPr>
        <p:spPr bwMode="auto">
          <a:xfrm>
            <a:off x="7676833" y="5426393"/>
            <a:ext cx="63500" cy="65087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cxnSp>
        <p:nvCxnSpPr>
          <p:cNvPr id="12366" name="AutoShape 82"/>
          <p:cNvCxnSpPr>
            <a:cxnSpLocks noChangeShapeType="1"/>
            <a:stCxn id="12362" idx="6"/>
            <a:endCxn id="12363" idx="1"/>
          </p:cNvCxnSpPr>
          <p:nvPr/>
        </p:nvCxnSpPr>
        <p:spPr bwMode="auto">
          <a:xfrm>
            <a:off x="6964045" y="5459730"/>
            <a:ext cx="3619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367" name="AutoShape 83"/>
          <p:cNvCxnSpPr>
            <a:cxnSpLocks noChangeShapeType="1"/>
            <a:stCxn id="12359" idx="6"/>
            <a:endCxn id="12360" idx="1"/>
          </p:cNvCxnSpPr>
          <p:nvPr/>
        </p:nvCxnSpPr>
        <p:spPr bwMode="auto">
          <a:xfrm>
            <a:off x="6181408" y="5459730"/>
            <a:ext cx="3683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2368" name="Rectangle 84"/>
          <p:cNvSpPr>
            <a:spLocks noChangeArrowheads="1"/>
          </p:cNvSpPr>
          <p:nvPr/>
        </p:nvSpPr>
        <p:spPr bwMode="auto">
          <a:xfrm>
            <a:off x="8068945" y="5331143"/>
            <a:ext cx="255588" cy="25558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Comic Sans MS" panose="030F0902030302020204" pitchFamily="66" charset="0"/>
              </a:rPr>
              <a:t>6</a:t>
            </a:r>
          </a:p>
        </p:txBody>
      </p:sp>
      <p:sp>
        <p:nvSpPr>
          <p:cNvPr id="12369" name="Rectangle 85"/>
          <p:cNvSpPr>
            <a:spLocks noChangeArrowheads="1"/>
          </p:cNvSpPr>
          <p:nvPr/>
        </p:nvSpPr>
        <p:spPr bwMode="auto">
          <a:xfrm>
            <a:off x="8324533" y="5331143"/>
            <a:ext cx="255587" cy="25558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200">
              <a:latin typeface="Comic Sans MS" panose="030F0902030302020204" pitchFamily="66" charset="0"/>
            </a:endParaRPr>
          </a:p>
        </p:txBody>
      </p:sp>
      <p:sp>
        <p:nvSpPr>
          <p:cNvPr id="12370" name="Oval 86"/>
          <p:cNvSpPr>
            <a:spLocks noChangeArrowheads="1"/>
          </p:cNvSpPr>
          <p:nvPr/>
        </p:nvSpPr>
        <p:spPr bwMode="auto">
          <a:xfrm>
            <a:off x="8419783" y="5426393"/>
            <a:ext cx="65087" cy="65087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cxnSp>
        <p:nvCxnSpPr>
          <p:cNvPr id="12371" name="AutoShape 87"/>
          <p:cNvCxnSpPr>
            <a:cxnSpLocks noChangeShapeType="1"/>
            <a:stCxn id="12365" idx="6"/>
            <a:endCxn id="12368" idx="1"/>
          </p:cNvCxnSpPr>
          <p:nvPr/>
        </p:nvCxnSpPr>
        <p:spPr bwMode="auto">
          <a:xfrm>
            <a:off x="7740333" y="5459730"/>
            <a:ext cx="3286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2372" name="Rectangle 88"/>
          <p:cNvSpPr>
            <a:spLocks noChangeArrowheads="1"/>
          </p:cNvSpPr>
          <p:nvPr/>
        </p:nvSpPr>
        <p:spPr bwMode="auto">
          <a:xfrm>
            <a:off x="5771833" y="5648643"/>
            <a:ext cx="255587" cy="25558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Comic Sans MS" panose="030F0902030302020204" pitchFamily="66" charset="0"/>
              </a:rPr>
              <a:t>5</a:t>
            </a:r>
          </a:p>
        </p:txBody>
      </p:sp>
      <p:sp>
        <p:nvSpPr>
          <p:cNvPr id="12373" name="Rectangle 89"/>
          <p:cNvSpPr>
            <a:spLocks noChangeArrowheads="1"/>
          </p:cNvSpPr>
          <p:nvPr/>
        </p:nvSpPr>
        <p:spPr bwMode="auto">
          <a:xfrm>
            <a:off x="6027420" y="5648643"/>
            <a:ext cx="255588" cy="255587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200">
              <a:latin typeface="Comic Sans MS" panose="030F0902030302020204" pitchFamily="66" charset="0"/>
            </a:endParaRPr>
          </a:p>
        </p:txBody>
      </p:sp>
      <p:sp>
        <p:nvSpPr>
          <p:cNvPr id="12374" name="Oval 90"/>
          <p:cNvSpPr>
            <a:spLocks noChangeArrowheads="1"/>
          </p:cNvSpPr>
          <p:nvPr/>
        </p:nvSpPr>
        <p:spPr bwMode="auto">
          <a:xfrm>
            <a:off x="6122670" y="5743893"/>
            <a:ext cx="63500" cy="65087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2375" name="Rectangle 91"/>
          <p:cNvSpPr>
            <a:spLocks noChangeArrowheads="1"/>
          </p:cNvSpPr>
          <p:nvPr/>
        </p:nvSpPr>
        <p:spPr bwMode="auto">
          <a:xfrm>
            <a:off x="5765483" y="6297930"/>
            <a:ext cx="255587" cy="2555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Comic Sans MS" panose="030F0902030302020204" pitchFamily="66" charset="0"/>
              </a:rPr>
              <a:t>3</a:t>
            </a:r>
          </a:p>
        </p:txBody>
      </p:sp>
      <p:sp>
        <p:nvSpPr>
          <p:cNvPr id="12376" name="Rectangle 92"/>
          <p:cNvSpPr>
            <a:spLocks noChangeArrowheads="1"/>
          </p:cNvSpPr>
          <p:nvPr/>
        </p:nvSpPr>
        <p:spPr bwMode="auto">
          <a:xfrm>
            <a:off x="6021070" y="6297930"/>
            <a:ext cx="255588" cy="2555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200">
              <a:latin typeface="Comic Sans MS" panose="030F0902030302020204" pitchFamily="66" charset="0"/>
            </a:endParaRPr>
          </a:p>
        </p:txBody>
      </p:sp>
      <p:sp>
        <p:nvSpPr>
          <p:cNvPr id="12377" name="Oval 93"/>
          <p:cNvSpPr>
            <a:spLocks noChangeArrowheads="1"/>
          </p:cNvSpPr>
          <p:nvPr/>
        </p:nvSpPr>
        <p:spPr bwMode="auto">
          <a:xfrm>
            <a:off x="6116320" y="6393180"/>
            <a:ext cx="63500" cy="65088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2378" name="Rectangle 94"/>
          <p:cNvSpPr>
            <a:spLocks noChangeArrowheads="1"/>
          </p:cNvSpPr>
          <p:nvPr/>
        </p:nvSpPr>
        <p:spPr bwMode="auto">
          <a:xfrm>
            <a:off x="6548120" y="6297930"/>
            <a:ext cx="255588" cy="2555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latin typeface="Comic Sans MS" panose="030F0902030302020204" pitchFamily="66" charset="0"/>
              </a:rPr>
              <a:t>7</a:t>
            </a:r>
          </a:p>
        </p:txBody>
      </p:sp>
      <p:sp>
        <p:nvSpPr>
          <p:cNvPr id="12379" name="Rectangle 95"/>
          <p:cNvSpPr>
            <a:spLocks noChangeArrowheads="1"/>
          </p:cNvSpPr>
          <p:nvPr/>
        </p:nvSpPr>
        <p:spPr bwMode="auto">
          <a:xfrm>
            <a:off x="6803708" y="6297930"/>
            <a:ext cx="255587" cy="25558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200">
              <a:latin typeface="Comic Sans MS" panose="030F0902030302020204" pitchFamily="66" charset="0"/>
            </a:endParaRPr>
          </a:p>
        </p:txBody>
      </p:sp>
      <p:sp>
        <p:nvSpPr>
          <p:cNvPr id="12380" name="Oval 96"/>
          <p:cNvSpPr>
            <a:spLocks noChangeArrowheads="1"/>
          </p:cNvSpPr>
          <p:nvPr/>
        </p:nvSpPr>
        <p:spPr bwMode="auto">
          <a:xfrm>
            <a:off x="6898958" y="6393180"/>
            <a:ext cx="63500" cy="65088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cxnSp>
        <p:nvCxnSpPr>
          <p:cNvPr id="12381" name="AutoShape 97"/>
          <p:cNvCxnSpPr>
            <a:cxnSpLocks noChangeShapeType="1"/>
            <a:stCxn id="12377" idx="6"/>
            <a:endCxn id="12378" idx="1"/>
          </p:cNvCxnSpPr>
          <p:nvPr/>
        </p:nvCxnSpPr>
        <p:spPr bwMode="auto">
          <a:xfrm>
            <a:off x="6179820" y="6426518"/>
            <a:ext cx="3683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pic>
        <p:nvPicPr>
          <p:cNvPr id="12382" name="Picture 98" descr="kleinberg_03F02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0" r="45515" b="20930"/>
          <a:stretch>
            <a:fillRect/>
          </a:stretch>
        </p:blipFill>
        <p:spPr bwMode="auto">
          <a:xfrm>
            <a:off x="1572895" y="1541780"/>
            <a:ext cx="24384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383" name="Line 99"/>
          <p:cNvSpPr>
            <a:spLocks noChangeShapeType="1"/>
          </p:cNvSpPr>
          <p:nvPr/>
        </p:nvSpPr>
        <p:spPr bwMode="auto">
          <a:xfrm flipH="1">
            <a:off x="1930083" y="2753043"/>
            <a:ext cx="252412" cy="319087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12384" name="Rectangle 100"/>
          <p:cNvSpPr>
            <a:spLocks noChangeArrowheads="1"/>
          </p:cNvSpPr>
          <p:nvPr/>
        </p:nvSpPr>
        <p:spPr bwMode="auto">
          <a:xfrm>
            <a:off x="5538470" y="1541780"/>
            <a:ext cx="2273300" cy="2354263"/>
          </a:xfrm>
          <a:prstGeom prst="rect">
            <a:avLst/>
          </a:prstGeom>
          <a:solidFill>
            <a:schemeClr val="accent2">
              <a:alpha val="50195"/>
            </a:scheme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>
                <a:solidFill>
                  <a:srgbClr val="003399"/>
                </a:solidFill>
                <a:latin typeface="Courier New" panose="02070409020205090404" pitchFamily="49" charset="0"/>
              </a:rPr>
              <a:t>  </a:t>
            </a:r>
            <a:r>
              <a:rPr lang="zh-CN" altLang="en-US" sz="1600" b="1">
                <a:solidFill>
                  <a:schemeClr val="hlink"/>
                </a:solidFill>
                <a:latin typeface="Courier New" panose="02070409020205090404" pitchFamily="49" charset="0"/>
              </a:rPr>
              <a:t>1 2 3 4 5 6 7 8</a:t>
            </a:r>
            <a:endParaRPr lang="zh-CN" altLang="en-US" sz="1600" b="1">
              <a:latin typeface="Courier New" panose="0207040902020509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>
                <a:solidFill>
                  <a:schemeClr val="hlink"/>
                </a:solidFill>
                <a:latin typeface="Courier New" panose="02070409020205090404" pitchFamily="49" charset="0"/>
              </a:rPr>
              <a:t>1</a:t>
            </a:r>
            <a:r>
              <a:rPr lang="zh-CN" altLang="en-US" sz="1600" b="1">
                <a:latin typeface="Courier New" panose="02070409020205090404" pitchFamily="49" charset="0"/>
              </a:rPr>
              <a:t> 0 1 1 0 0 0 0 0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>
                <a:solidFill>
                  <a:schemeClr val="hlink"/>
                </a:solidFill>
                <a:latin typeface="Courier New" panose="02070409020205090404" pitchFamily="49" charset="0"/>
              </a:rPr>
              <a:t>2</a:t>
            </a:r>
            <a:r>
              <a:rPr lang="zh-CN" altLang="en-US" sz="1600" b="1">
                <a:latin typeface="Courier New" panose="02070409020205090404" pitchFamily="49" charset="0"/>
              </a:rPr>
              <a:t> 1 0 1 </a:t>
            </a:r>
            <a:r>
              <a:rPr lang="zh-CN" altLang="en-US" sz="1600" b="1">
                <a:solidFill>
                  <a:schemeClr val="accent1"/>
                </a:solidFill>
                <a:latin typeface="Courier New" panose="02070409020205090404" pitchFamily="49" charset="0"/>
              </a:rPr>
              <a:t>1</a:t>
            </a:r>
            <a:r>
              <a:rPr lang="zh-CN" altLang="en-US" sz="1600" b="1">
                <a:latin typeface="Courier New" panose="02070409020205090404" pitchFamily="49" charset="0"/>
              </a:rPr>
              <a:t> 1 0 0 0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>
                <a:solidFill>
                  <a:schemeClr val="hlink"/>
                </a:solidFill>
                <a:latin typeface="Courier New" panose="02070409020205090404" pitchFamily="49" charset="0"/>
              </a:rPr>
              <a:t>3</a:t>
            </a:r>
            <a:r>
              <a:rPr lang="zh-CN" altLang="en-US" sz="1600" b="1">
                <a:latin typeface="Courier New" panose="02070409020205090404" pitchFamily="49" charset="0"/>
              </a:rPr>
              <a:t> 1 1 0 0 1 0 1 1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>
                <a:solidFill>
                  <a:schemeClr val="hlink"/>
                </a:solidFill>
                <a:latin typeface="Courier New" panose="02070409020205090404" pitchFamily="49" charset="0"/>
              </a:rPr>
              <a:t>4</a:t>
            </a:r>
            <a:r>
              <a:rPr lang="zh-CN" altLang="en-US" sz="1600" b="1">
                <a:latin typeface="Courier New" panose="02070409020205090404" pitchFamily="49" charset="0"/>
              </a:rPr>
              <a:t> 0 </a:t>
            </a:r>
            <a:r>
              <a:rPr lang="zh-CN" altLang="en-US" sz="1600" b="1">
                <a:solidFill>
                  <a:schemeClr val="accent1"/>
                </a:solidFill>
                <a:latin typeface="Courier New" panose="02070409020205090404" pitchFamily="49" charset="0"/>
              </a:rPr>
              <a:t>1</a:t>
            </a:r>
            <a:r>
              <a:rPr lang="zh-CN" altLang="en-US" sz="1600" b="1">
                <a:latin typeface="Courier New" panose="02070409020205090404" pitchFamily="49" charset="0"/>
              </a:rPr>
              <a:t> 0 1 1 0 0 0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>
                <a:solidFill>
                  <a:schemeClr val="hlink"/>
                </a:solidFill>
                <a:latin typeface="Courier New" panose="02070409020205090404" pitchFamily="49" charset="0"/>
              </a:rPr>
              <a:t>5</a:t>
            </a:r>
            <a:r>
              <a:rPr lang="zh-CN" altLang="en-US" sz="1600" b="1">
                <a:latin typeface="Courier New" panose="02070409020205090404" pitchFamily="49" charset="0"/>
              </a:rPr>
              <a:t> 0 1 1 1 0 1 0 0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>
                <a:solidFill>
                  <a:schemeClr val="hlink"/>
                </a:solidFill>
                <a:latin typeface="Courier New" panose="02070409020205090404" pitchFamily="49" charset="0"/>
              </a:rPr>
              <a:t>6</a:t>
            </a:r>
            <a:r>
              <a:rPr lang="zh-CN" altLang="en-US" sz="1600" b="1">
                <a:latin typeface="Courier New" panose="02070409020205090404" pitchFamily="49" charset="0"/>
              </a:rPr>
              <a:t> 0 0 0 0 1 0 0 0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>
                <a:solidFill>
                  <a:schemeClr val="hlink"/>
                </a:solidFill>
                <a:latin typeface="Courier New" panose="02070409020205090404" pitchFamily="49" charset="0"/>
              </a:rPr>
              <a:t>7</a:t>
            </a:r>
            <a:r>
              <a:rPr lang="zh-CN" altLang="en-US" sz="1600" b="1">
                <a:latin typeface="Courier New" panose="02070409020205090404" pitchFamily="49" charset="0"/>
              </a:rPr>
              <a:t> 0 0 1 0 0 0 0 1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b="1">
                <a:solidFill>
                  <a:schemeClr val="hlink"/>
                </a:solidFill>
                <a:latin typeface="Courier New" panose="02070409020205090404" pitchFamily="49" charset="0"/>
              </a:rPr>
              <a:t>8</a:t>
            </a:r>
            <a:r>
              <a:rPr lang="zh-CN" altLang="en-US" sz="1600" b="1">
                <a:latin typeface="Courier New" panose="02070409020205090404" pitchFamily="49" charset="0"/>
              </a:rPr>
              <a:t> 0 0 1 0 0 0 1 0</a:t>
            </a:r>
          </a:p>
        </p:txBody>
      </p:sp>
      <p:sp>
        <p:nvSpPr>
          <p:cNvPr id="12385" name="Line 101"/>
          <p:cNvSpPr>
            <a:spLocks noChangeShapeType="1"/>
          </p:cNvSpPr>
          <p:nvPr/>
        </p:nvSpPr>
        <p:spPr bwMode="auto">
          <a:xfrm>
            <a:off x="5540058" y="1821180"/>
            <a:ext cx="2281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12386" name="Line 102"/>
          <p:cNvSpPr>
            <a:spLocks noChangeShapeType="1"/>
          </p:cNvSpPr>
          <p:nvPr/>
        </p:nvSpPr>
        <p:spPr bwMode="auto">
          <a:xfrm rot="-5400000">
            <a:off x="4639945" y="2724468"/>
            <a:ext cx="2359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12387" name="Text Box 103"/>
          <p:cNvSpPr txBox="1">
            <a:spLocks noChangeArrowheads="1"/>
          </p:cNvSpPr>
          <p:nvPr/>
        </p:nvSpPr>
        <p:spPr bwMode="auto">
          <a:xfrm>
            <a:off x="4316095" y="1922780"/>
            <a:ext cx="1066800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/>
              <a:t>邻接矩阵</a:t>
            </a:r>
          </a:p>
        </p:txBody>
      </p:sp>
      <p:sp>
        <p:nvSpPr>
          <p:cNvPr id="12388" name="Text Box 104"/>
          <p:cNvSpPr txBox="1">
            <a:spLocks noChangeArrowheads="1"/>
          </p:cNvSpPr>
          <p:nvPr/>
        </p:nvSpPr>
        <p:spPr bwMode="auto">
          <a:xfrm>
            <a:off x="4239895" y="4970780"/>
            <a:ext cx="1143000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600"/>
              <a:t>邻接链表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E6369A3-7886-43DE-80A5-A28E93FABE87}" type="slidenum">
              <a:rPr kumimoji="0" lang="zh-CN" altLang="en-US" sz="1400" smtClean="0"/>
              <a:t>4</a:t>
            </a:fld>
            <a:endParaRPr kumimoji="0" lang="en-US" altLang="zh-CN" sz="14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圈的定义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Def.  </a:t>
            </a:r>
            <a:r>
              <a:rPr lang="zh-CN" altLang="en-US"/>
              <a:t>路径 </a:t>
            </a:r>
            <a:r>
              <a:rPr lang="en-US" altLang="zh-CN"/>
              <a:t>v</a:t>
            </a:r>
            <a:r>
              <a:rPr lang="en-US" altLang="zh-CN" baseline="-25000"/>
              <a:t>1</a:t>
            </a:r>
            <a:r>
              <a:rPr lang="en-US" altLang="zh-CN"/>
              <a:t>, v</a:t>
            </a:r>
            <a:r>
              <a:rPr lang="en-US" altLang="zh-CN" baseline="-25000"/>
              <a:t>2</a:t>
            </a:r>
            <a:r>
              <a:rPr lang="en-US" altLang="zh-CN"/>
              <a:t>, </a:t>
            </a:r>
            <a:r>
              <a:rPr lang="en-US" altLang="zh-CN">
                <a:latin typeface="Comic Sans MS" panose="030F0902030302020204" pitchFamily="66" charset="0"/>
              </a:rPr>
              <a:t>…</a:t>
            </a:r>
            <a:r>
              <a:rPr lang="en-US" altLang="zh-CN"/>
              <a:t>, v</a:t>
            </a:r>
            <a:r>
              <a:rPr lang="en-US" altLang="zh-CN" baseline="-25000"/>
              <a:t>k-1</a:t>
            </a:r>
            <a:r>
              <a:rPr lang="en-US" altLang="zh-CN"/>
              <a:t>, v</a:t>
            </a:r>
            <a:r>
              <a:rPr lang="en-US" altLang="zh-CN" baseline="-25000"/>
              <a:t>k</a:t>
            </a:r>
            <a:r>
              <a:rPr lang="en-US" altLang="zh-CN"/>
              <a:t> </a:t>
            </a:r>
            <a:r>
              <a:rPr lang="zh-CN" altLang="en-US"/>
              <a:t>被称为一个</a:t>
            </a:r>
            <a:r>
              <a:rPr lang="zh-CN" altLang="en-US">
                <a:solidFill>
                  <a:schemeClr val="hlink"/>
                </a:solidFill>
              </a:rPr>
              <a:t>圈</a:t>
            </a:r>
            <a:r>
              <a:rPr lang="zh-CN" altLang="en-US"/>
              <a:t>(</a:t>
            </a:r>
            <a:r>
              <a:rPr lang="en-US" altLang="zh-CN"/>
              <a:t>Cycle)，</a:t>
            </a:r>
            <a:r>
              <a:rPr lang="zh-CN" altLang="en-US"/>
              <a:t>如果</a:t>
            </a:r>
            <a:r>
              <a:rPr lang="en-US" altLang="zh-CN"/>
              <a:t>v</a:t>
            </a:r>
            <a:r>
              <a:rPr lang="en-US" altLang="zh-CN" baseline="-25000"/>
              <a:t>1</a:t>
            </a:r>
            <a:r>
              <a:rPr lang="en-US" altLang="zh-CN"/>
              <a:t> = v</a:t>
            </a:r>
            <a:r>
              <a:rPr lang="en-US" altLang="zh-CN" baseline="-25000"/>
              <a:t>k</a:t>
            </a:r>
            <a:r>
              <a:rPr lang="en-US" altLang="zh-CN"/>
              <a:t>, k &gt; 2，</a:t>
            </a:r>
            <a:r>
              <a:rPr lang="zh-CN" altLang="en-US"/>
              <a:t>而且前</a:t>
            </a:r>
            <a:r>
              <a:rPr lang="en-US" altLang="zh-CN"/>
              <a:t>k-1</a:t>
            </a:r>
            <a:r>
              <a:rPr lang="zh-CN" altLang="en-US"/>
              <a:t>个顶点两两不同。</a:t>
            </a:r>
          </a:p>
          <a:p>
            <a:pPr eaLnBrk="1" hangingPunct="1"/>
            <a:endParaRPr lang="zh-CN" altLang="en-US"/>
          </a:p>
        </p:txBody>
      </p:sp>
      <p:pic>
        <p:nvPicPr>
          <p:cNvPr id="14341" name="Picture 4" descr="kleinberg_03F02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52" r="43379" b="20930"/>
          <a:stretch>
            <a:fillRect/>
          </a:stretch>
        </p:blipFill>
        <p:spPr bwMode="auto">
          <a:xfrm>
            <a:off x="4412615" y="3112453"/>
            <a:ext cx="2779713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5184140" y="5898515"/>
            <a:ext cx="1929765" cy="306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Comic Sans MS" panose="030F0902030302020204" pitchFamily="66" charset="0"/>
              </a:rPr>
              <a:t>cycle C = 1-2-4-5-3-1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 bldLvl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0A0E4DE-AAA5-4D4A-9FAC-DB27DE7BF940}" type="slidenum">
              <a:rPr kumimoji="0" lang="zh-CN" altLang="en-US" sz="1400" smtClean="0"/>
              <a:t>5</a:t>
            </a:fld>
            <a:endParaRPr kumimoji="0" lang="en-US" altLang="zh-CN" sz="140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树的定义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Def.  </a:t>
            </a:r>
            <a:r>
              <a:rPr lang="zh-CN" altLang="en-US" dirty="0"/>
              <a:t>一个无向图被称为是</a:t>
            </a:r>
            <a:r>
              <a:rPr lang="zh-CN" altLang="en-US" dirty="0">
                <a:solidFill>
                  <a:schemeClr val="hlink"/>
                </a:solidFill>
              </a:rPr>
              <a:t>树</a:t>
            </a:r>
            <a:r>
              <a:rPr lang="zh-CN" altLang="en-US" dirty="0"/>
              <a:t>，如果它是连通的而且没有圈。</a:t>
            </a:r>
            <a:endParaRPr lang="en-US" altLang="zh-CN" dirty="0"/>
          </a:p>
          <a:p>
            <a:pPr eaLnBrk="1" hangingPunct="1"/>
            <a:r>
              <a:rPr lang="zh-CN" altLang="en-US" dirty="0"/>
              <a:t>下面任意两条都可以推出第三条。</a:t>
            </a:r>
          </a:p>
          <a:p>
            <a:pPr lvl="1" eaLnBrk="1" hangingPunct="1"/>
            <a:r>
              <a:rPr lang="en-US" altLang="zh-CN" dirty="0"/>
              <a:t>G </a:t>
            </a:r>
            <a:r>
              <a:rPr lang="zh-CN" altLang="en-US" dirty="0"/>
              <a:t>是连通的.</a:t>
            </a:r>
          </a:p>
          <a:p>
            <a:pPr lvl="1" eaLnBrk="1" hangingPunct="1"/>
            <a:r>
              <a:rPr lang="en-US" altLang="zh-CN" dirty="0"/>
              <a:t>G </a:t>
            </a:r>
            <a:r>
              <a:rPr lang="zh-CN" altLang="en-US" dirty="0"/>
              <a:t>不包含一个圈.</a:t>
            </a:r>
          </a:p>
          <a:p>
            <a:pPr lvl="1" eaLnBrk="1" hangingPunct="1"/>
            <a:r>
              <a:rPr lang="en-US" altLang="zh-CN" dirty="0"/>
              <a:t>G </a:t>
            </a:r>
            <a:r>
              <a:rPr lang="zh-CN" altLang="en-US" dirty="0"/>
              <a:t>有</a:t>
            </a:r>
            <a:r>
              <a:rPr lang="en-US" altLang="zh-CN" dirty="0"/>
              <a:t>n-1</a:t>
            </a:r>
            <a:r>
              <a:rPr lang="zh-CN" altLang="en-US" dirty="0"/>
              <a:t>条边.</a:t>
            </a:r>
          </a:p>
        </p:txBody>
      </p:sp>
      <p:pic>
        <p:nvPicPr>
          <p:cNvPr id="15365" name="Picture 4" descr="kleinberg_03F01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94" r="51494" b="12871"/>
          <a:stretch>
            <a:fillRect/>
          </a:stretch>
        </p:blipFill>
        <p:spPr bwMode="auto">
          <a:xfrm>
            <a:off x="6324600" y="3766820"/>
            <a:ext cx="3581400" cy="250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AEDFE95-88B1-477B-A70E-51789C2664BE}" type="slidenum">
              <a:rPr kumimoji="0" lang="zh-CN" altLang="en-US" sz="1400" smtClean="0"/>
              <a:t>6</a:t>
            </a:fld>
            <a:endParaRPr kumimoji="0" lang="en-US" altLang="zh-CN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广度优先(</a:t>
            </a:r>
            <a:r>
              <a:rPr lang="en-US" altLang="zh-CN" dirty="0"/>
              <a:t>Breadth-First Search)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/>
              <a:t>BFS</a:t>
            </a:r>
            <a:r>
              <a:rPr lang="zh-CN" altLang="en-US" sz="2400"/>
              <a:t>算法简介.  从顶点 </a:t>
            </a:r>
            <a:r>
              <a:rPr lang="en-US" altLang="zh-CN" sz="2400"/>
              <a:t>s</a:t>
            </a:r>
            <a:r>
              <a:rPr lang="zh-CN" altLang="en-US" sz="2400"/>
              <a:t>开始向各个方向</a:t>
            </a:r>
            <a:r>
              <a:rPr lang="zh-CN" altLang="en-US" sz="2400">
                <a:latin typeface="Comic Sans MS" panose="030F0902030302020204" pitchFamily="66" charset="0"/>
              </a:rPr>
              <a:t>“</a:t>
            </a:r>
            <a:r>
              <a:rPr lang="zh-CN" altLang="en-US" sz="2400"/>
              <a:t>探索</a:t>
            </a:r>
            <a:r>
              <a:rPr lang="zh-CN" altLang="en-US" sz="2400">
                <a:latin typeface="Comic Sans MS" panose="030F0902030302020204" pitchFamily="66" charset="0"/>
              </a:rPr>
              <a:t>”</a:t>
            </a:r>
            <a:r>
              <a:rPr lang="zh-CN" altLang="en-US" sz="2400"/>
              <a:t>，把探索到的顶点依次加在各层上。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/>
          </a:p>
          <a:p>
            <a:pPr eaLnBrk="1" hangingPunct="1">
              <a:lnSpc>
                <a:spcPct val="90000"/>
              </a:lnSpc>
            </a:pPr>
            <a:endParaRPr lang="en-US" altLang="zh-CN" sz="2400"/>
          </a:p>
          <a:p>
            <a:pPr eaLnBrk="1" hangingPunct="1">
              <a:lnSpc>
                <a:spcPct val="90000"/>
              </a:lnSpc>
            </a:pPr>
            <a:r>
              <a:rPr lang="en-US" altLang="zh-CN" sz="2400"/>
              <a:t>BFS algorithm.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L</a:t>
            </a:r>
            <a:r>
              <a:rPr lang="en-US" altLang="zh-CN" sz="2400" baseline="-25000"/>
              <a:t>0</a:t>
            </a:r>
            <a:r>
              <a:rPr lang="en-US" altLang="zh-CN" sz="2400"/>
              <a:t> = { s }.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L</a:t>
            </a:r>
            <a:r>
              <a:rPr lang="en-US" altLang="zh-CN" sz="2400" baseline="-25000"/>
              <a:t>1</a:t>
            </a:r>
            <a:r>
              <a:rPr lang="en-US" altLang="zh-CN" sz="2400"/>
              <a:t> = all neighbors of L</a:t>
            </a:r>
            <a:r>
              <a:rPr lang="en-US" altLang="zh-CN" sz="2400" baseline="-25000"/>
              <a:t>0</a:t>
            </a:r>
            <a:r>
              <a:rPr lang="en-US" altLang="zh-CN" sz="240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L</a:t>
            </a:r>
            <a:r>
              <a:rPr lang="en-US" altLang="zh-CN" sz="2400" baseline="-25000"/>
              <a:t>2</a:t>
            </a:r>
            <a:r>
              <a:rPr lang="en-US" altLang="zh-CN" sz="2400"/>
              <a:t> = all nodes that do not belong to L</a:t>
            </a:r>
            <a:r>
              <a:rPr lang="en-US" altLang="zh-CN" sz="2400" baseline="-25000"/>
              <a:t>0</a:t>
            </a:r>
            <a:r>
              <a:rPr lang="en-US" altLang="zh-CN" sz="2400"/>
              <a:t> or L</a:t>
            </a:r>
            <a:r>
              <a:rPr lang="en-US" altLang="zh-CN" sz="2400" baseline="-25000"/>
              <a:t>1</a:t>
            </a:r>
            <a:r>
              <a:rPr lang="en-US" altLang="zh-CN" sz="2400"/>
              <a:t>, and that have an edge to a node in L</a:t>
            </a:r>
            <a:r>
              <a:rPr lang="en-US" altLang="zh-CN" sz="2400" baseline="-25000"/>
              <a:t>1</a:t>
            </a:r>
            <a:r>
              <a:rPr lang="en-US" altLang="zh-CN" sz="240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L</a:t>
            </a:r>
            <a:r>
              <a:rPr lang="en-US" altLang="zh-CN" sz="2400" baseline="-25000"/>
              <a:t>i+1</a:t>
            </a:r>
            <a:r>
              <a:rPr lang="en-US" altLang="zh-CN" sz="2400"/>
              <a:t> = all nodes that do not belong to an earlier layer, and that have an edge to a node in L</a:t>
            </a:r>
            <a:r>
              <a:rPr lang="en-US" altLang="zh-CN" sz="2400" baseline="-25000"/>
              <a:t>i</a:t>
            </a:r>
            <a:r>
              <a:rPr lang="en-US" altLang="zh-CN" sz="2400"/>
              <a:t>.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sz="2400"/>
          </a:p>
        </p:txBody>
      </p:sp>
      <p:grpSp>
        <p:nvGrpSpPr>
          <p:cNvPr id="22533" name="Group 4"/>
          <p:cNvGrpSpPr/>
          <p:nvPr/>
        </p:nvGrpSpPr>
        <p:grpSpPr bwMode="auto">
          <a:xfrm>
            <a:off x="5386388" y="2805113"/>
            <a:ext cx="4265612" cy="1004887"/>
            <a:chOff x="2319" y="1193"/>
            <a:chExt cx="2483" cy="585"/>
          </a:xfrm>
        </p:grpSpPr>
        <p:sp>
          <p:nvSpPr>
            <p:cNvPr id="22534" name="Line 5"/>
            <p:cNvSpPr>
              <a:spLocks noChangeShapeType="1"/>
            </p:cNvSpPr>
            <p:nvPr/>
          </p:nvSpPr>
          <p:spPr bwMode="auto">
            <a:xfrm>
              <a:off x="3509" y="1326"/>
              <a:ext cx="188" cy="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2535" name="Line 6"/>
            <p:cNvSpPr>
              <a:spLocks noChangeShapeType="1"/>
            </p:cNvSpPr>
            <p:nvPr/>
          </p:nvSpPr>
          <p:spPr bwMode="auto">
            <a:xfrm>
              <a:off x="3492" y="1618"/>
              <a:ext cx="188" cy="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2536" name="Line 7"/>
            <p:cNvSpPr>
              <a:spLocks noChangeShapeType="1"/>
            </p:cNvSpPr>
            <p:nvPr/>
          </p:nvSpPr>
          <p:spPr bwMode="auto">
            <a:xfrm flipV="1">
              <a:off x="3558" y="1483"/>
              <a:ext cx="154" cy="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2537" name="Line 8"/>
            <p:cNvSpPr>
              <a:spLocks noChangeShapeType="1"/>
            </p:cNvSpPr>
            <p:nvPr/>
          </p:nvSpPr>
          <p:spPr bwMode="auto">
            <a:xfrm flipV="1">
              <a:off x="4358" y="1361"/>
              <a:ext cx="237" cy="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2538" name="Line 9"/>
            <p:cNvSpPr>
              <a:spLocks noChangeShapeType="1"/>
            </p:cNvSpPr>
            <p:nvPr/>
          </p:nvSpPr>
          <p:spPr bwMode="auto">
            <a:xfrm>
              <a:off x="4281" y="1554"/>
              <a:ext cx="184" cy="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2539" name="Line 10"/>
            <p:cNvSpPr>
              <a:spLocks noChangeShapeType="1"/>
            </p:cNvSpPr>
            <p:nvPr/>
          </p:nvSpPr>
          <p:spPr bwMode="auto">
            <a:xfrm flipV="1">
              <a:off x="2974" y="1349"/>
              <a:ext cx="387" cy="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2540" name="Line 11"/>
            <p:cNvSpPr>
              <a:spLocks noChangeShapeType="1"/>
            </p:cNvSpPr>
            <p:nvPr/>
          </p:nvSpPr>
          <p:spPr bwMode="auto">
            <a:xfrm flipV="1">
              <a:off x="2892" y="1616"/>
              <a:ext cx="447" cy="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2541" name="Line 12"/>
            <p:cNvSpPr>
              <a:spLocks noChangeShapeType="1"/>
            </p:cNvSpPr>
            <p:nvPr/>
          </p:nvSpPr>
          <p:spPr bwMode="auto">
            <a:xfrm flipV="1">
              <a:off x="2959" y="1445"/>
              <a:ext cx="387" cy="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2542" name="Line 13"/>
            <p:cNvSpPr>
              <a:spLocks noChangeShapeType="1"/>
            </p:cNvSpPr>
            <p:nvPr/>
          </p:nvSpPr>
          <p:spPr bwMode="auto">
            <a:xfrm flipV="1">
              <a:off x="2432" y="1359"/>
              <a:ext cx="416" cy="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2543" name="Line 14"/>
            <p:cNvSpPr>
              <a:spLocks noChangeShapeType="1"/>
            </p:cNvSpPr>
            <p:nvPr/>
          </p:nvSpPr>
          <p:spPr bwMode="auto">
            <a:xfrm>
              <a:off x="2451" y="1479"/>
              <a:ext cx="344" cy="1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2544" name="Oval 15"/>
            <p:cNvSpPr>
              <a:spLocks noChangeArrowheads="1"/>
            </p:cNvSpPr>
            <p:nvPr/>
          </p:nvSpPr>
          <p:spPr bwMode="auto">
            <a:xfrm>
              <a:off x="2319" y="1395"/>
              <a:ext cx="154" cy="154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Comic Sans MS" panose="030F0902030302020204" pitchFamily="66" charset="0"/>
                </a:rPr>
                <a:t>s</a:t>
              </a:r>
            </a:p>
          </p:txBody>
        </p:sp>
        <p:sp>
          <p:nvSpPr>
            <p:cNvPr id="22545" name="Freeform 16"/>
            <p:cNvSpPr/>
            <p:nvPr/>
          </p:nvSpPr>
          <p:spPr bwMode="auto">
            <a:xfrm>
              <a:off x="2693" y="1213"/>
              <a:ext cx="349" cy="565"/>
            </a:xfrm>
            <a:custGeom>
              <a:avLst/>
              <a:gdLst>
                <a:gd name="T0" fmla="*/ 481 w 249"/>
                <a:gd name="T1" fmla="*/ 21 h 429"/>
                <a:gd name="T2" fmla="*/ 449 w 249"/>
                <a:gd name="T3" fmla="*/ 302 h 429"/>
                <a:gd name="T4" fmla="*/ 259 w 249"/>
                <a:gd name="T5" fmla="*/ 445 h 429"/>
                <a:gd name="T6" fmla="*/ 163 w 249"/>
                <a:gd name="T7" fmla="*/ 512 h 429"/>
                <a:gd name="T8" fmla="*/ 97 w 249"/>
                <a:gd name="T9" fmla="*/ 655 h 429"/>
                <a:gd name="T10" fmla="*/ 67 w 249"/>
                <a:gd name="T11" fmla="*/ 723 h 429"/>
                <a:gd name="T12" fmla="*/ 29 w 249"/>
                <a:gd name="T13" fmla="*/ 888 h 429"/>
                <a:gd name="T14" fmla="*/ 67 w 249"/>
                <a:gd name="T15" fmla="*/ 1429 h 429"/>
                <a:gd name="T16" fmla="*/ 357 w 249"/>
                <a:gd name="T17" fmla="*/ 1526 h 429"/>
                <a:gd name="T18" fmla="*/ 900 w 249"/>
                <a:gd name="T19" fmla="*/ 1574 h 429"/>
                <a:gd name="T20" fmla="*/ 960 w 249"/>
                <a:gd name="T21" fmla="*/ 1407 h 429"/>
                <a:gd name="T22" fmla="*/ 1092 w 249"/>
                <a:gd name="T23" fmla="*/ 1263 h 429"/>
                <a:gd name="T24" fmla="*/ 1256 w 249"/>
                <a:gd name="T25" fmla="*/ 844 h 429"/>
                <a:gd name="T26" fmla="*/ 1092 w 249"/>
                <a:gd name="T27" fmla="*/ 182 h 429"/>
                <a:gd name="T28" fmla="*/ 960 w 249"/>
                <a:gd name="T29" fmla="*/ 92 h 429"/>
                <a:gd name="T30" fmla="*/ 931 w 249"/>
                <a:gd name="T31" fmla="*/ 21 h 429"/>
                <a:gd name="T32" fmla="*/ 481 w 249"/>
                <a:gd name="T33" fmla="*/ 21 h 4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49" h="429">
                  <a:moveTo>
                    <a:pt x="89" y="5"/>
                  </a:moveTo>
                  <a:cubicBezTo>
                    <a:pt x="87" y="29"/>
                    <a:pt x="91" y="54"/>
                    <a:pt x="83" y="76"/>
                  </a:cubicBezTo>
                  <a:cubicBezTo>
                    <a:pt x="77" y="92"/>
                    <a:pt x="60" y="100"/>
                    <a:pt x="48" y="112"/>
                  </a:cubicBezTo>
                  <a:cubicBezTo>
                    <a:pt x="42" y="118"/>
                    <a:pt x="30" y="129"/>
                    <a:pt x="30" y="129"/>
                  </a:cubicBezTo>
                  <a:cubicBezTo>
                    <a:pt x="26" y="141"/>
                    <a:pt x="22" y="153"/>
                    <a:pt x="18" y="165"/>
                  </a:cubicBezTo>
                  <a:cubicBezTo>
                    <a:pt x="16" y="171"/>
                    <a:pt x="12" y="183"/>
                    <a:pt x="12" y="183"/>
                  </a:cubicBezTo>
                  <a:cubicBezTo>
                    <a:pt x="36" y="279"/>
                    <a:pt x="9" y="145"/>
                    <a:pt x="6" y="224"/>
                  </a:cubicBezTo>
                  <a:cubicBezTo>
                    <a:pt x="4" y="270"/>
                    <a:pt x="0" y="317"/>
                    <a:pt x="12" y="361"/>
                  </a:cubicBezTo>
                  <a:cubicBezTo>
                    <a:pt x="17" y="380"/>
                    <a:pt x="50" y="374"/>
                    <a:pt x="66" y="385"/>
                  </a:cubicBezTo>
                  <a:cubicBezTo>
                    <a:pt x="78" y="429"/>
                    <a:pt x="71" y="425"/>
                    <a:pt x="166" y="397"/>
                  </a:cubicBezTo>
                  <a:cubicBezTo>
                    <a:pt x="180" y="393"/>
                    <a:pt x="171" y="368"/>
                    <a:pt x="178" y="355"/>
                  </a:cubicBezTo>
                  <a:cubicBezTo>
                    <a:pt x="185" y="342"/>
                    <a:pt x="202" y="319"/>
                    <a:pt x="202" y="319"/>
                  </a:cubicBezTo>
                  <a:cubicBezTo>
                    <a:pt x="211" y="283"/>
                    <a:pt x="224" y="249"/>
                    <a:pt x="232" y="213"/>
                  </a:cubicBezTo>
                  <a:cubicBezTo>
                    <a:pt x="228" y="133"/>
                    <a:pt x="249" y="93"/>
                    <a:pt x="202" y="46"/>
                  </a:cubicBezTo>
                  <a:cubicBezTo>
                    <a:pt x="186" y="0"/>
                    <a:pt x="210" y="55"/>
                    <a:pt x="178" y="23"/>
                  </a:cubicBezTo>
                  <a:cubicBezTo>
                    <a:pt x="174" y="19"/>
                    <a:pt x="178" y="6"/>
                    <a:pt x="172" y="5"/>
                  </a:cubicBezTo>
                  <a:cubicBezTo>
                    <a:pt x="145" y="0"/>
                    <a:pt x="117" y="5"/>
                    <a:pt x="89" y="5"/>
                  </a:cubicBez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2546" name="Text Box 17"/>
            <p:cNvSpPr txBox="1">
              <a:spLocks noChangeArrowheads="1"/>
            </p:cNvSpPr>
            <p:nvPr/>
          </p:nvSpPr>
          <p:spPr bwMode="auto">
            <a:xfrm>
              <a:off x="2748" y="1390"/>
              <a:ext cx="194" cy="179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Comic Sans MS" panose="030F0902030302020204" pitchFamily="66" charset="0"/>
                </a:rPr>
                <a:t>L</a:t>
              </a:r>
              <a:r>
                <a:rPr lang="en-US" altLang="zh-CN" sz="1400" baseline="-25000">
                  <a:latin typeface="Comic Sans MS" panose="030F0902030302020204" pitchFamily="66" charset="0"/>
                </a:rPr>
                <a:t>1</a:t>
              </a:r>
            </a:p>
          </p:txBody>
        </p:sp>
        <p:sp>
          <p:nvSpPr>
            <p:cNvPr id="22547" name="Freeform 18"/>
            <p:cNvSpPr/>
            <p:nvPr/>
          </p:nvSpPr>
          <p:spPr bwMode="auto">
            <a:xfrm>
              <a:off x="3251" y="1195"/>
              <a:ext cx="381" cy="580"/>
            </a:xfrm>
            <a:custGeom>
              <a:avLst/>
              <a:gdLst>
                <a:gd name="T0" fmla="*/ 256 w 339"/>
                <a:gd name="T1" fmla="*/ 4 h 580"/>
                <a:gd name="T2" fmla="*/ 394 w 339"/>
                <a:gd name="T3" fmla="*/ 16 h 580"/>
                <a:gd name="T4" fmla="*/ 511 w 339"/>
                <a:gd name="T5" fmla="*/ 82 h 580"/>
                <a:gd name="T6" fmla="*/ 564 w 339"/>
                <a:gd name="T7" fmla="*/ 153 h 580"/>
                <a:gd name="T8" fmla="*/ 588 w 339"/>
                <a:gd name="T9" fmla="*/ 189 h 580"/>
                <a:gd name="T10" fmla="*/ 532 w 339"/>
                <a:gd name="T11" fmla="*/ 390 h 580"/>
                <a:gd name="T12" fmla="*/ 426 w 339"/>
                <a:gd name="T13" fmla="*/ 515 h 580"/>
                <a:gd name="T14" fmla="*/ 299 w 339"/>
                <a:gd name="T15" fmla="*/ 580 h 580"/>
                <a:gd name="T16" fmla="*/ 151 w 339"/>
                <a:gd name="T17" fmla="*/ 557 h 580"/>
                <a:gd name="T18" fmla="*/ 64 w 339"/>
                <a:gd name="T19" fmla="*/ 497 h 580"/>
                <a:gd name="T20" fmla="*/ 75 w 339"/>
                <a:gd name="T21" fmla="*/ 325 h 580"/>
                <a:gd name="T22" fmla="*/ 151 w 339"/>
                <a:gd name="T23" fmla="*/ 64 h 580"/>
                <a:gd name="T24" fmla="*/ 256 w 339"/>
                <a:gd name="T25" fmla="*/ 4 h 5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39" h="580">
                  <a:moveTo>
                    <a:pt x="143" y="4"/>
                  </a:moveTo>
                  <a:cubicBezTo>
                    <a:pt x="169" y="7"/>
                    <a:pt x="199" y="0"/>
                    <a:pt x="220" y="16"/>
                  </a:cubicBezTo>
                  <a:cubicBezTo>
                    <a:pt x="247" y="37"/>
                    <a:pt x="259" y="63"/>
                    <a:pt x="285" y="82"/>
                  </a:cubicBezTo>
                  <a:cubicBezTo>
                    <a:pt x="294" y="109"/>
                    <a:pt x="304" y="128"/>
                    <a:pt x="315" y="153"/>
                  </a:cubicBezTo>
                  <a:cubicBezTo>
                    <a:pt x="320" y="165"/>
                    <a:pt x="327" y="189"/>
                    <a:pt x="327" y="189"/>
                  </a:cubicBezTo>
                  <a:cubicBezTo>
                    <a:pt x="324" y="263"/>
                    <a:pt x="339" y="331"/>
                    <a:pt x="297" y="390"/>
                  </a:cubicBezTo>
                  <a:cubicBezTo>
                    <a:pt x="282" y="435"/>
                    <a:pt x="290" y="498"/>
                    <a:pt x="238" y="515"/>
                  </a:cubicBezTo>
                  <a:cubicBezTo>
                    <a:pt x="215" y="538"/>
                    <a:pt x="195" y="562"/>
                    <a:pt x="167" y="580"/>
                  </a:cubicBezTo>
                  <a:cubicBezTo>
                    <a:pt x="130" y="575"/>
                    <a:pt x="112" y="577"/>
                    <a:pt x="84" y="557"/>
                  </a:cubicBezTo>
                  <a:cubicBezTo>
                    <a:pt x="63" y="526"/>
                    <a:pt x="50" y="540"/>
                    <a:pt x="36" y="497"/>
                  </a:cubicBezTo>
                  <a:cubicBezTo>
                    <a:pt x="38" y="440"/>
                    <a:pt x="40" y="382"/>
                    <a:pt x="42" y="325"/>
                  </a:cubicBezTo>
                  <a:cubicBezTo>
                    <a:pt x="42" y="325"/>
                    <a:pt x="0" y="92"/>
                    <a:pt x="84" y="64"/>
                  </a:cubicBezTo>
                  <a:cubicBezTo>
                    <a:pt x="117" y="12"/>
                    <a:pt x="105" y="42"/>
                    <a:pt x="143" y="4"/>
                  </a:cubicBez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2548" name="Freeform 19"/>
            <p:cNvSpPr/>
            <p:nvPr/>
          </p:nvSpPr>
          <p:spPr bwMode="auto">
            <a:xfrm>
              <a:off x="4392" y="1193"/>
              <a:ext cx="410" cy="534"/>
            </a:xfrm>
            <a:custGeom>
              <a:avLst/>
              <a:gdLst>
                <a:gd name="T0" fmla="*/ 425 w 291"/>
                <a:gd name="T1" fmla="*/ 23 h 511"/>
                <a:gd name="T2" fmla="*/ 327 w 291"/>
                <a:gd name="T3" fmla="*/ 209 h 511"/>
                <a:gd name="T4" fmla="*/ 193 w 291"/>
                <a:gd name="T5" fmla="*/ 251 h 511"/>
                <a:gd name="T6" fmla="*/ 0 w 291"/>
                <a:gd name="T7" fmla="*/ 348 h 511"/>
                <a:gd name="T8" fmla="*/ 30 w 291"/>
                <a:gd name="T9" fmla="*/ 562 h 511"/>
                <a:gd name="T10" fmla="*/ 96 w 291"/>
                <a:gd name="T11" fmla="*/ 613 h 511"/>
                <a:gd name="T12" fmla="*/ 296 w 291"/>
                <a:gd name="T13" fmla="*/ 636 h 511"/>
                <a:gd name="T14" fmla="*/ 1217 w 291"/>
                <a:gd name="T15" fmla="*/ 630 h 511"/>
                <a:gd name="T16" fmla="*/ 1516 w 291"/>
                <a:gd name="T17" fmla="*/ 573 h 511"/>
                <a:gd name="T18" fmla="*/ 1319 w 291"/>
                <a:gd name="T19" fmla="*/ 297 h 511"/>
                <a:gd name="T20" fmla="*/ 1058 w 291"/>
                <a:gd name="T21" fmla="*/ 68 h 511"/>
                <a:gd name="T22" fmla="*/ 655 w 291"/>
                <a:gd name="T23" fmla="*/ 0 h 511"/>
                <a:gd name="T24" fmla="*/ 425 w 291"/>
                <a:gd name="T25" fmla="*/ 23 h 5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91" h="511">
                  <a:moveTo>
                    <a:pt x="77" y="18"/>
                  </a:moveTo>
                  <a:cubicBezTo>
                    <a:pt x="70" y="135"/>
                    <a:pt x="79" y="86"/>
                    <a:pt x="59" y="167"/>
                  </a:cubicBezTo>
                  <a:cubicBezTo>
                    <a:pt x="56" y="181"/>
                    <a:pt x="39" y="189"/>
                    <a:pt x="35" y="202"/>
                  </a:cubicBezTo>
                  <a:cubicBezTo>
                    <a:pt x="26" y="229"/>
                    <a:pt x="9" y="252"/>
                    <a:pt x="0" y="279"/>
                  </a:cubicBezTo>
                  <a:cubicBezTo>
                    <a:pt x="2" y="337"/>
                    <a:pt x="3" y="394"/>
                    <a:pt x="6" y="452"/>
                  </a:cubicBezTo>
                  <a:cubicBezTo>
                    <a:pt x="6" y="454"/>
                    <a:pt x="14" y="490"/>
                    <a:pt x="17" y="493"/>
                  </a:cubicBezTo>
                  <a:cubicBezTo>
                    <a:pt x="26" y="502"/>
                    <a:pt x="42" y="504"/>
                    <a:pt x="53" y="511"/>
                  </a:cubicBezTo>
                  <a:cubicBezTo>
                    <a:pt x="108" y="509"/>
                    <a:pt x="164" y="510"/>
                    <a:pt x="219" y="505"/>
                  </a:cubicBezTo>
                  <a:cubicBezTo>
                    <a:pt x="243" y="503"/>
                    <a:pt x="273" y="458"/>
                    <a:pt x="273" y="458"/>
                  </a:cubicBezTo>
                  <a:cubicBezTo>
                    <a:pt x="291" y="405"/>
                    <a:pt x="252" y="296"/>
                    <a:pt x="237" y="238"/>
                  </a:cubicBezTo>
                  <a:cubicBezTo>
                    <a:pt x="234" y="177"/>
                    <a:pt x="247" y="94"/>
                    <a:pt x="190" y="54"/>
                  </a:cubicBezTo>
                  <a:cubicBezTo>
                    <a:pt x="171" y="25"/>
                    <a:pt x="152" y="7"/>
                    <a:pt x="118" y="0"/>
                  </a:cubicBezTo>
                  <a:cubicBezTo>
                    <a:pt x="96" y="8"/>
                    <a:pt x="89" y="30"/>
                    <a:pt x="77" y="18"/>
                  </a:cubicBez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2549" name="Text Box 20"/>
            <p:cNvSpPr txBox="1">
              <a:spLocks noChangeArrowheads="1"/>
            </p:cNvSpPr>
            <p:nvPr/>
          </p:nvSpPr>
          <p:spPr bwMode="auto">
            <a:xfrm>
              <a:off x="3331" y="1391"/>
              <a:ext cx="205" cy="179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Comic Sans MS" panose="030F0902030302020204" pitchFamily="66" charset="0"/>
                </a:rPr>
                <a:t>L</a:t>
              </a:r>
              <a:r>
                <a:rPr lang="en-US" altLang="zh-CN" sz="1400" baseline="-25000">
                  <a:latin typeface="Comic Sans MS" panose="030F0902030302020204" pitchFamily="66" charset="0"/>
                </a:rPr>
                <a:t>2</a:t>
              </a:r>
            </a:p>
          </p:txBody>
        </p:sp>
        <p:sp>
          <p:nvSpPr>
            <p:cNvPr id="22550" name="Oval 21"/>
            <p:cNvSpPr>
              <a:spLocks noChangeArrowheads="1"/>
            </p:cNvSpPr>
            <p:nvPr/>
          </p:nvSpPr>
          <p:spPr bwMode="auto">
            <a:xfrm>
              <a:off x="3929" y="1466"/>
              <a:ext cx="29" cy="29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rou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22551" name="Oval 22"/>
            <p:cNvSpPr>
              <a:spLocks noChangeArrowheads="1"/>
            </p:cNvSpPr>
            <p:nvPr/>
          </p:nvSpPr>
          <p:spPr bwMode="auto">
            <a:xfrm>
              <a:off x="4001" y="1466"/>
              <a:ext cx="29" cy="29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rou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22552" name="Oval 23"/>
            <p:cNvSpPr>
              <a:spLocks noChangeArrowheads="1"/>
            </p:cNvSpPr>
            <p:nvPr/>
          </p:nvSpPr>
          <p:spPr bwMode="auto">
            <a:xfrm>
              <a:off x="4079" y="1466"/>
              <a:ext cx="29" cy="29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  <a:round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22553" name="Text Box 24"/>
            <p:cNvSpPr txBox="1">
              <a:spLocks noChangeArrowheads="1"/>
            </p:cNvSpPr>
            <p:nvPr/>
          </p:nvSpPr>
          <p:spPr bwMode="auto">
            <a:xfrm>
              <a:off x="4467" y="1398"/>
              <a:ext cx="278" cy="179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Comic Sans MS" panose="030F0902030302020204" pitchFamily="66" charset="0"/>
                </a:rPr>
                <a:t>L</a:t>
              </a:r>
              <a:r>
                <a:rPr lang="en-US" altLang="zh-CN" sz="1400" baseline="-25000">
                  <a:latin typeface="Comic Sans MS" panose="030F0902030302020204" pitchFamily="66" charset="0"/>
                </a:rPr>
                <a:t> n-1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3570A67-67F6-4BCC-B5E1-8C9711497A17}" type="slidenum">
              <a:rPr kumimoji="0" lang="zh-CN" altLang="en-US" sz="1400" smtClean="0"/>
              <a:t>7</a:t>
            </a:fld>
            <a:endParaRPr kumimoji="0" lang="en-US" altLang="zh-CN" sz="140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BFS</a:t>
            </a:r>
            <a:r>
              <a:rPr lang="zh-CN" altLang="en-US"/>
              <a:t>性质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81785" y="1537335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altLang="zh-CN" sz="1800">
                <a:latin typeface="宋体" pitchFamily="2" charset="-122"/>
              </a:rPr>
              <a:t>BFS(s):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altLang="zh-CN" sz="1800">
                <a:latin typeface="宋体" pitchFamily="2" charset="-122"/>
              </a:rPr>
              <a:t> </a:t>
            </a:r>
            <a:r>
              <a:rPr lang="zh-CN" altLang="en-US" sz="1800">
                <a:latin typeface="宋体" pitchFamily="2" charset="-122"/>
              </a:rPr>
              <a:t>置</a:t>
            </a:r>
            <a:r>
              <a:rPr lang="en-US" altLang="zh-CN" sz="1800">
                <a:latin typeface="宋体" pitchFamily="2" charset="-122"/>
              </a:rPr>
              <a:t>Discovered[s]=true, </a:t>
            </a:r>
            <a:r>
              <a:rPr lang="zh-CN" altLang="en-US" sz="1800">
                <a:latin typeface="宋体" pitchFamily="2" charset="-122"/>
              </a:rPr>
              <a:t>其他</a:t>
            </a:r>
            <a:r>
              <a:rPr lang="en-US" altLang="zh-CN" sz="1800">
                <a:latin typeface="宋体" pitchFamily="2" charset="-122"/>
              </a:rPr>
              <a:t>v, </a:t>
            </a:r>
            <a:r>
              <a:rPr lang="zh-CN" altLang="en-US" sz="1800">
                <a:latin typeface="宋体" pitchFamily="2" charset="-122"/>
              </a:rPr>
              <a:t>置</a:t>
            </a:r>
            <a:r>
              <a:rPr lang="en-US" altLang="zh-CN" sz="1800">
                <a:latin typeface="宋体" pitchFamily="2" charset="-122"/>
              </a:rPr>
              <a:t>Discovered[v]=false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altLang="zh-CN" sz="1800">
                <a:latin typeface="宋体" pitchFamily="2" charset="-122"/>
              </a:rPr>
              <a:t> </a:t>
            </a:r>
            <a:r>
              <a:rPr lang="zh-CN" altLang="en-US" sz="1800">
                <a:latin typeface="宋体" pitchFamily="2" charset="-122"/>
              </a:rPr>
              <a:t>初始化</a:t>
            </a:r>
            <a:r>
              <a:rPr lang="en-US" altLang="zh-CN" sz="1800">
                <a:latin typeface="宋体" pitchFamily="2" charset="-122"/>
              </a:rPr>
              <a:t>L[0], </a:t>
            </a:r>
            <a:r>
              <a:rPr lang="zh-CN" altLang="en-US" sz="1800">
                <a:latin typeface="宋体" pitchFamily="2" charset="-122"/>
              </a:rPr>
              <a:t>单个元素</a:t>
            </a:r>
            <a:r>
              <a:rPr lang="en-US" altLang="zh-CN" sz="1800">
                <a:latin typeface="宋体" pitchFamily="2" charset="-122"/>
              </a:rPr>
              <a:t>s</a:t>
            </a:r>
            <a:r>
              <a:rPr lang="zh-CN" altLang="en-US" sz="1800">
                <a:latin typeface="宋体" pitchFamily="2" charset="-122"/>
              </a:rPr>
              <a:t>构成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zh-CN" altLang="en-US" sz="1800">
                <a:latin typeface="宋体" pitchFamily="2" charset="-122"/>
              </a:rPr>
              <a:t> 置层计数器</a:t>
            </a:r>
            <a:r>
              <a:rPr lang="en-US" altLang="zh-CN" sz="1800">
                <a:latin typeface="宋体" pitchFamily="2" charset="-122"/>
              </a:rPr>
              <a:t>i=0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altLang="zh-CN" sz="1800">
                <a:latin typeface="宋体" pitchFamily="2" charset="-122"/>
              </a:rPr>
              <a:t> </a:t>
            </a:r>
            <a:r>
              <a:rPr lang="zh-CN" altLang="en-US" sz="1800">
                <a:latin typeface="宋体" pitchFamily="2" charset="-122"/>
              </a:rPr>
              <a:t>置</a:t>
            </a:r>
            <a:r>
              <a:rPr lang="en-US" altLang="zh-CN" sz="1800">
                <a:latin typeface="宋体" pitchFamily="2" charset="-122"/>
              </a:rPr>
              <a:t>BFS</a:t>
            </a:r>
            <a:r>
              <a:rPr lang="zh-CN" altLang="en-US" sz="1800">
                <a:latin typeface="宋体" pitchFamily="2" charset="-122"/>
              </a:rPr>
              <a:t>树</a:t>
            </a:r>
            <a:r>
              <a:rPr lang="en-US" altLang="zh-CN" sz="1800">
                <a:latin typeface="宋体" pitchFamily="2" charset="-122"/>
              </a:rPr>
              <a:t>T=</a:t>
            </a:r>
            <a:r>
              <a:rPr lang="zh-CN" altLang="en-US" sz="1800">
                <a:latin typeface="宋体" pitchFamily="2" charset="-122"/>
              </a:rPr>
              <a:t>空集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zh-CN" altLang="en-US" sz="1800">
                <a:latin typeface="宋体" pitchFamily="2" charset="-122"/>
              </a:rPr>
              <a:t> </a:t>
            </a:r>
            <a:r>
              <a:rPr lang="en-US" altLang="zh-CN" sz="1800">
                <a:latin typeface="宋体" pitchFamily="2" charset="-122"/>
              </a:rPr>
              <a:t>While L[i]</a:t>
            </a:r>
            <a:r>
              <a:rPr lang="zh-CN" altLang="en-US" sz="1800">
                <a:latin typeface="宋体" pitchFamily="2" charset="-122"/>
              </a:rPr>
              <a:t>非空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zh-CN" altLang="en-US" sz="1800">
                <a:latin typeface="宋体" pitchFamily="2" charset="-122"/>
              </a:rPr>
              <a:t>   初始化一个空表</a:t>
            </a:r>
            <a:r>
              <a:rPr lang="en-US" altLang="zh-CN" sz="1800">
                <a:latin typeface="宋体" pitchFamily="2" charset="-122"/>
              </a:rPr>
              <a:t>L[i+1]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altLang="zh-CN" sz="1800">
                <a:latin typeface="宋体" pitchFamily="2" charset="-122"/>
              </a:rPr>
              <a:t>   For </a:t>
            </a:r>
            <a:r>
              <a:rPr lang="zh-CN" altLang="en-US" sz="1800">
                <a:latin typeface="宋体" pitchFamily="2" charset="-122"/>
              </a:rPr>
              <a:t>每个结点</a:t>
            </a:r>
            <a:r>
              <a:rPr lang="en-US" altLang="zh-CN" sz="1800">
                <a:latin typeface="宋体" pitchFamily="2" charset="-122"/>
              </a:rPr>
              <a:t>L[i]</a:t>
            </a:r>
            <a:r>
              <a:rPr lang="zh-CN" altLang="en-US" sz="1800">
                <a:latin typeface="宋体" pitchFamily="2" charset="-122"/>
              </a:rPr>
              <a:t>中结点</a:t>
            </a:r>
            <a:r>
              <a:rPr lang="en-US" altLang="zh-CN" sz="1800">
                <a:latin typeface="宋体" pitchFamily="2" charset="-122"/>
              </a:rPr>
              <a:t>u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altLang="zh-CN" sz="1800">
                <a:latin typeface="宋体" pitchFamily="2" charset="-122"/>
              </a:rPr>
              <a:t>      </a:t>
            </a:r>
            <a:r>
              <a:rPr lang="zh-CN" altLang="en-US" sz="1800">
                <a:latin typeface="宋体" pitchFamily="2" charset="-122"/>
              </a:rPr>
              <a:t>考虑每条关联到</a:t>
            </a:r>
            <a:r>
              <a:rPr lang="en-US" altLang="zh-CN" sz="1800">
                <a:latin typeface="宋体" pitchFamily="2" charset="-122"/>
              </a:rPr>
              <a:t>u</a:t>
            </a:r>
            <a:r>
              <a:rPr lang="zh-CN" altLang="en-US" sz="1800">
                <a:latin typeface="宋体" pitchFamily="2" charset="-122"/>
              </a:rPr>
              <a:t>的边(</a:t>
            </a:r>
            <a:r>
              <a:rPr lang="en-US" altLang="zh-CN" sz="1800">
                <a:latin typeface="宋体" pitchFamily="2" charset="-122"/>
              </a:rPr>
              <a:t>u,v)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altLang="zh-CN" sz="1800">
                <a:latin typeface="宋体" pitchFamily="2" charset="-122"/>
              </a:rPr>
              <a:t>      If Discovered[v]=false then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altLang="zh-CN" sz="1800">
                <a:latin typeface="宋体" pitchFamily="2" charset="-122"/>
              </a:rPr>
              <a:t>          </a:t>
            </a:r>
            <a:r>
              <a:rPr lang="zh-CN" altLang="en-US" sz="1800">
                <a:latin typeface="宋体" pitchFamily="2" charset="-122"/>
              </a:rPr>
              <a:t>置 </a:t>
            </a:r>
            <a:r>
              <a:rPr lang="en-US" altLang="zh-CN" sz="1800">
                <a:latin typeface="宋体" pitchFamily="2" charset="-122"/>
              </a:rPr>
              <a:t>Discoverd[v]=true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altLang="zh-CN" sz="1800">
                <a:latin typeface="宋体" pitchFamily="2" charset="-122"/>
              </a:rPr>
              <a:t>          </a:t>
            </a:r>
            <a:r>
              <a:rPr lang="zh-CN" altLang="en-US" sz="1800">
                <a:latin typeface="宋体" pitchFamily="2" charset="-122"/>
              </a:rPr>
              <a:t>把边(</a:t>
            </a:r>
            <a:r>
              <a:rPr lang="en-US" altLang="zh-CN" sz="1800">
                <a:latin typeface="宋体" pitchFamily="2" charset="-122"/>
              </a:rPr>
              <a:t>u,v)</a:t>
            </a:r>
            <a:r>
              <a:rPr lang="zh-CN" altLang="en-US" sz="1800">
                <a:latin typeface="宋体" pitchFamily="2" charset="-122"/>
              </a:rPr>
              <a:t>加到树</a:t>
            </a:r>
            <a:r>
              <a:rPr lang="en-US" altLang="zh-CN" sz="1800">
                <a:latin typeface="宋体" pitchFamily="2" charset="-122"/>
              </a:rPr>
              <a:t>T</a:t>
            </a:r>
            <a:r>
              <a:rPr lang="zh-CN" altLang="en-US" sz="1800">
                <a:latin typeface="宋体" pitchFamily="2" charset="-122"/>
              </a:rPr>
              <a:t>上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zh-CN" altLang="en-US" sz="1800">
                <a:latin typeface="宋体" pitchFamily="2" charset="-122"/>
              </a:rPr>
              <a:t>          把</a:t>
            </a:r>
            <a:r>
              <a:rPr lang="en-US" altLang="zh-CN" sz="1800">
                <a:latin typeface="宋体" pitchFamily="2" charset="-122"/>
              </a:rPr>
              <a:t>v</a:t>
            </a:r>
            <a:r>
              <a:rPr lang="zh-CN" altLang="en-US" sz="1800">
                <a:latin typeface="宋体" pitchFamily="2" charset="-122"/>
              </a:rPr>
              <a:t>加到表</a:t>
            </a:r>
            <a:r>
              <a:rPr lang="en-US" altLang="zh-CN" sz="1800">
                <a:latin typeface="宋体" pitchFamily="2" charset="-122"/>
              </a:rPr>
              <a:t>L[i+1]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altLang="zh-CN" sz="1800">
                <a:latin typeface="宋体" pitchFamily="2" charset="-122"/>
              </a:rPr>
              <a:t>      Endif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altLang="zh-CN" sz="1800">
                <a:latin typeface="宋体" pitchFamily="2" charset="-122"/>
              </a:rPr>
              <a:t>   Endfor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en-US" altLang="zh-CN" sz="1800">
                <a:latin typeface="宋体" pitchFamily="2" charset="-122"/>
              </a:rPr>
              <a:t>  </a:t>
            </a:r>
            <a:r>
              <a:rPr lang="zh-CN" altLang="en-US" sz="1800">
                <a:latin typeface="宋体" pitchFamily="2" charset="-122"/>
              </a:rPr>
              <a:t>层计数器加1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lang="zh-CN" altLang="en-US" sz="1800">
                <a:latin typeface="宋体" pitchFamily="2" charset="-122"/>
              </a:rPr>
              <a:t> </a:t>
            </a:r>
            <a:r>
              <a:rPr lang="en-US" altLang="zh-CN" sz="1800">
                <a:latin typeface="宋体" pitchFamily="2" charset="-122"/>
              </a:rPr>
              <a:t>Endwhile</a:t>
            </a:r>
            <a:endParaRPr lang="zh-CN" altLang="en-US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30A2070-B809-427C-AB0C-1EFF9197FC18}" type="slidenum">
              <a:rPr kumimoji="0" lang="zh-CN" altLang="en-US" sz="1400" smtClean="0"/>
              <a:t>8</a:t>
            </a:fld>
            <a:endParaRPr kumimoji="0" lang="en-US" altLang="zh-CN" sz="140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BFS</a:t>
            </a:r>
            <a:r>
              <a:rPr lang="zh-CN" altLang="en-US"/>
              <a:t>性质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定理3. 11 如果图是邻接表给出，</a:t>
            </a:r>
            <a:r>
              <a:rPr lang="en-US" altLang="zh-CN" dirty="0"/>
              <a:t>BFS</a:t>
            </a:r>
            <a:r>
              <a:rPr lang="zh-CN" altLang="en-US" dirty="0"/>
              <a:t>算法的上述实现将以</a:t>
            </a:r>
            <a:r>
              <a:rPr lang="en-US" altLang="zh-CN" dirty="0"/>
              <a:t>O(</a:t>
            </a:r>
            <a:r>
              <a:rPr lang="en-US" altLang="zh-CN" dirty="0" err="1"/>
              <a:t>m+n</a:t>
            </a:r>
            <a:r>
              <a:rPr lang="en-US" altLang="zh-CN" dirty="0"/>
              <a:t>)</a:t>
            </a:r>
            <a:r>
              <a:rPr lang="zh-CN" altLang="en-US" dirty="0"/>
              <a:t>时间运行。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C3CE5A4-236C-45C1-91B8-87905498531C}" type="slidenum">
              <a:rPr kumimoji="0" lang="zh-CN" altLang="en-US" sz="1400" smtClean="0"/>
              <a:t>9</a:t>
            </a:fld>
            <a:endParaRPr kumimoji="0" lang="en-US" altLang="zh-CN" sz="140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连通分支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6875" y="169418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CN"/>
              <a:t>BFS</a:t>
            </a:r>
            <a:r>
              <a:rPr lang="zh-CN" altLang="en-US"/>
              <a:t>算法发现的是从始点</a:t>
            </a:r>
            <a:r>
              <a:rPr lang="en-US" altLang="zh-CN"/>
              <a:t>s</a:t>
            </a:r>
            <a:r>
              <a:rPr lang="zh-CN" altLang="en-US"/>
              <a:t>可达的结点。把这个集合</a:t>
            </a:r>
            <a:r>
              <a:rPr lang="en-US" altLang="zh-CN"/>
              <a:t>R</a:t>
            </a:r>
            <a:r>
              <a:rPr lang="zh-CN" altLang="en-US"/>
              <a:t>看作</a:t>
            </a:r>
            <a:r>
              <a:rPr lang="en-US" altLang="zh-CN"/>
              <a:t>G</a:t>
            </a:r>
            <a:r>
              <a:rPr lang="zh-CN" altLang="en-US"/>
              <a:t>的包含</a:t>
            </a:r>
            <a:r>
              <a:rPr lang="en-US" altLang="zh-CN"/>
              <a:t>s</a:t>
            </a:r>
            <a:r>
              <a:rPr lang="zh-CN" altLang="en-US"/>
              <a:t>的</a:t>
            </a:r>
            <a:r>
              <a:rPr lang="zh-CN" altLang="en-US">
                <a:solidFill>
                  <a:schemeClr val="hlink"/>
                </a:solidFill>
              </a:rPr>
              <a:t>连通分支</a:t>
            </a:r>
            <a:r>
              <a:rPr lang="zh-CN" altLang="en-US"/>
              <a:t>。</a:t>
            </a:r>
          </a:p>
        </p:txBody>
      </p:sp>
      <p:pic>
        <p:nvPicPr>
          <p:cNvPr id="31749" name="Picture 4" descr="kleinberg_03a01p082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30"/>
          <a:stretch>
            <a:fillRect/>
          </a:stretch>
        </p:blipFill>
        <p:spPr bwMode="auto">
          <a:xfrm>
            <a:off x="1608773" y="2760980"/>
            <a:ext cx="4876800" cy="196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750" name="Freeform 5"/>
          <p:cNvSpPr/>
          <p:nvPr/>
        </p:nvSpPr>
        <p:spPr bwMode="auto">
          <a:xfrm>
            <a:off x="6951663" y="2837180"/>
            <a:ext cx="2106612" cy="1371600"/>
          </a:xfrm>
          <a:custGeom>
            <a:avLst/>
            <a:gdLst>
              <a:gd name="T0" fmla="*/ 2147483646 w 1471"/>
              <a:gd name="T1" fmla="*/ 2147483646 h 1045"/>
              <a:gd name="T2" fmla="*/ 2147483646 w 1471"/>
              <a:gd name="T3" fmla="*/ 2147483646 h 1045"/>
              <a:gd name="T4" fmla="*/ 2147483646 w 1471"/>
              <a:gd name="T5" fmla="*/ 2147483646 h 1045"/>
              <a:gd name="T6" fmla="*/ 2147483646 w 1471"/>
              <a:gd name="T7" fmla="*/ 2147483646 h 1045"/>
              <a:gd name="T8" fmla="*/ 2147483646 w 1471"/>
              <a:gd name="T9" fmla="*/ 2147483646 h 1045"/>
              <a:gd name="T10" fmla="*/ 2147483646 w 1471"/>
              <a:gd name="T11" fmla="*/ 2147483646 h 1045"/>
              <a:gd name="T12" fmla="*/ 2147483646 w 1471"/>
              <a:gd name="T13" fmla="*/ 0 h 1045"/>
              <a:gd name="T14" fmla="*/ 2147483646 w 1471"/>
              <a:gd name="T15" fmla="*/ 2147483646 h 1045"/>
              <a:gd name="T16" fmla="*/ 2147483646 w 1471"/>
              <a:gd name="T17" fmla="*/ 2147483646 h 1045"/>
              <a:gd name="T18" fmla="*/ 2147483646 w 1471"/>
              <a:gd name="T19" fmla="*/ 2147483646 h 1045"/>
              <a:gd name="T20" fmla="*/ 2147483646 w 1471"/>
              <a:gd name="T21" fmla="*/ 2147483646 h 1045"/>
              <a:gd name="T22" fmla="*/ 2147483646 w 1471"/>
              <a:gd name="T23" fmla="*/ 2147483646 h 1045"/>
              <a:gd name="T24" fmla="*/ 2147483646 w 1471"/>
              <a:gd name="T25" fmla="*/ 2147483646 h 1045"/>
              <a:gd name="T26" fmla="*/ 2147483646 w 1471"/>
              <a:gd name="T27" fmla="*/ 2147483646 h 1045"/>
              <a:gd name="T28" fmla="*/ 2147483646 w 1471"/>
              <a:gd name="T29" fmla="*/ 2147483646 h 1045"/>
              <a:gd name="T30" fmla="*/ 2147483646 w 1471"/>
              <a:gd name="T31" fmla="*/ 2147483646 h 1045"/>
              <a:gd name="T32" fmla="*/ 2147483646 w 1471"/>
              <a:gd name="T33" fmla="*/ 2147483646 h 1045"/>
              <a:gd name="T34" fmla="*/ 2147483646 w 1471"/>
              <a:gd name="T35" fmla="*/ 2147483646 h 1045"/>
              <a:gd name="T36" fmla="*/ 2147483646 w 1471"/>
              <a:gd name="T37" fmla="*/ 2147483646 h 1045"/>
              <a:gd name="T38" fmla="*/ 2147483646 w 1471"/>
              <a:gd name="T39" fmla="*/ 2147483646 h 1045"/>
              <a:gd name="T40" fmla="*/ 2147483646 w 1471"/>
              <a:gd name="T41" fmla="*/ 2147483646 h 1045"/>
              <a:gd name="T42" fmla="*/ 2147483646 w 1471"/>
              <a:gd name="T43" fmla="*/ 2147483646 h 1045"/>
              <a:gd name="T44" fmla="*/ 2147483646 w 1471"/>
              <a:gd name="T45" fmla="*/ 2147483646 h 1045"/>
              <a:gd name="T46" fmla="*/ 2147483646 w 1471"/>
              <a:gd name="T47" fmla="*/ 2147483646 h 1045"/>
              <a:gd name="T48" fmla="*/ 2147483646 w 1471"/>
              <a:gd name="T49" fmla="*/ 2147483646 h 1045"/>
              <a:gd name="T50" fmla="*/ 2147483646 w 1471"/>
              <a:gd name="T51" fmla="*/ 2147483646 h 1045"/>
              <a:gd name="T52" fmla="*/ 2147483646 w 1471"/>
              <a:gd name="T53" fmla="*/ 2147483646 h 1045"/>
              <a:gd name="T54" fmla="*/ 2147483646 w 1471"/>
              <a:gd name="T55" fmla="*/ 2147483646 h 1045"/>
              <a:gd name="T56" fmla="*/ 2147483646 w 1471"/>
              <a:gd name="T57" fmla="*/ 2147483646 h 1045"/>
              <a:gd name="T58" fmla="*/ 2147483646 w 1471"/>
              <a:gd name="T59" fmla="*/ 2147483646 h 1045"/>
              <a:gd name="T60" fmla="*/ 2147483646 w 1471"/>
              <a:gd name="T61" fmla="*/ 2147483646 h 1045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471" h="1045">
                <a:moveTo>
                  <a:pt x="159" y="190"/>
                </a:moveTo>
                <a:cubicBezTo>
                  <a:pt x="191" y="167"/>
                  <a:pt x="280" y="82"/>
                  <a:pt x="313" y="78"/>
                </a:cubicBezTo>
                <a:cubicBezTo>
                  <a:pt x="358" y="73"/>
                  <a:pt x="404" y="74"/>
                  <a:pt x="450" y="72"/>
                </a:cubicBezTo>
                <a:cubicBezTo>
                  <a:pt x="510" y="51"/>
                  <a:pt x="572" y="36"/>
                  <a:pt x="634" y="24"/>
                </a:cubicBezTo>
                <a:cubicBezTo>
                  <a:pt x="646" y="22"/>
                  <a:pt x="657" y="20"/>
                  <a:pt x="669" y="18"/>
                </a:cubicBezTo>
                <a:cubicBezTo>
                  <a:pt x="677" y="16"/>
                  <a:pt x="685" y="14"/>
                  <a:pt x="693" y="12"/>
                </a:cubicBezTo>
                <a:cubicBezTo>
                  <a:pt x="713" y="8"/>
                  <a:pt x="752" y="0"/>
                  <a:pt x="752" y="0"/>
                </a:cubicBezTo>
                <a:cubicBezTo>
                  <a:pt x="869" y="2"/>
                  <a:pt x="986" y="2"/>
                  <a:pt x="1103" y="6"/>
                </a:cubicBezTo>
                <a:cubicBezTo>
                  <a:pt x="1122" y="7"/>
                  <a:pt x="1157" y="14"/>
                  <a:pt x="1174" y="24"/>
                </a:cubicBezTo>
                <a:cubicBezTo>
                  <a:pt x="1236" y="58"/>
                  <a:pt x="1187" y="40"/>
                  <a:pt x="1228" y="54"/>
                </a:cubicBezTo>
                <a:cubicBezTo>
                  <a:pt x="1256" y="73"/>
                  <a:pt x="1284" y="96"/>
                  <a:pt x="1317" y="107"/>
                </a:cubicBezTo>
                <a:cubicBezTo>
                  <a:pt x="1345" y="126"/>
                  <a:pt x="1367" y="149"/>
                  <a:pt x="1394" y="167"/>
                </a:cubicBezTo>
                <a:cubicBezTo>
                  <a:pt x="1418" y="201"/>
                  <a:pt x="1436" y="240"/>
                  <a:pt x="1459" y="273"/>
                </a:cubicBezTo>
                <a:cubicBezTo>
                  <a:pt x="1471" y="390"/>
                  <a:pt x="1466" y="502"/>
                  <a:pt x="1429" y="612"/>
                </a:cubicBezTo>
                <a:cubicBezTo>
                  <a:pt x="1426" y="677"/>
                  <a:pt x="1439" y="719"/>
                  <a:pt x="1406" y="766"/>
                </a:cubicBezTo>
                <a:cubicBezTo>
                  <a:pt x="1386" y="827"/>
                  <a:pt x="1328" y="886"/>
                  <a:pt x="1275" y="921"/>
                </a:cubicBezTo>
                <a:cubicBezTo>
                  <a:pt x="1259" y="945"/>
                  <a:pt x="1234" y="964"/>
                  <a:pt x="1210" y="980"/>
                </a:cubicBezTo>
                <a:cubicBezTo>
                  <a:pt x="1189" y="1011"/>
                  <a:pt x="1160" y="1008"/>
                  <a:pt x="1127" y="1016"/>
                </a:cubicBezTo>
                <a:cubicBezTo>
                  <a:pt x="1084" y="1026"/>
                  <a:pt x="1039" y="1033"/>
                  <a:pt x="996" y="1045"/>
                </a:cubicBezTo>
                <a:cubicBezTo>
                  <a:pt x="855" y="1043"/>
                  <a:pt x="715" y="1043"/>
                  <a:pt x="574" y="1040"/>
                </a:cubicBezTo>
                <a:cubicBezTo>
                  <a:pt x="485" y="1038"/>
                  <a:pt x="429" y="948"/>
                  <a:pt x="349" y="921"/>
                </a:cubicBezTo>
                <a:cubicBezTo>
                  <a:pt x="336" y="901"/>
                  <a:pt x="326" y="881"/>
                  <a:pt x="307" y="867"/>
                </a:cubicBezTo>
                <a:cubicBezTo>
                  <a:pt x="296" y="858"/>
                  <a:pt x="271" y="844"/>
                  <a:pt x="271" y="844"/>
                </a:cubicBezTo>
                <a:cubicBezTo>
                  <a:pt x="258" y="816"/>
                  <a:pt x="210" y="756"/>
                  <a:pt x="182" y="737"/>
                </a:cubicBezTo>
                <a:cubicBezTo>
                  <a:pt x="178" y="731"/>
                  <a:pt x="176" y="724"/>
                  <a:pt x="171" y="719"/>
                </a:cubicBezTo>
                <a:cubicBezTo>
                  <a:pt x="166" y="714"/>
                  <a:pt x="157" y="713"/>
                  <a:pt x="153" y="707"/>
                </a:cubicBezTo>
                <a:cubicBezTo>
                  <a:pt x="119" y="653"/>
                  <a:pt x="156" y="690"/>
                  <a:pt x="135" y="648"/>
                </a:cubicBezTo>
                <a:cubicBezTo>
                  <a:pt x="128" y="635"/>
                  <a:pt x="119" y="624"/>
                  <a:pt x="111" y="612"/>
                </a:cubicBezTo>
                <a:cubicBezTo>
                  <a:pt x="104" y="601"/>
                  <a:pt x="99" y="576"/>
                  <a:pt x="99" y="576"/>
                </a:cubicBezTo>
                <a:cubicBezTo>
                  <a:pt x="102" y="395"/>
                  <a:pt x="0" y="239"/>
                  <a:pt x="147" y="202"/>
                </a:cubicBezTo>
                <a:cubicBezTo>
                  <a:pt x="160" y="182"/>
                  <a:pt x="159" y="177"/>
                  <a:pt x="159" y="190"/>
                </a:cubicBezTo>
                <a:close/>
              </a:path>
            </a:pathLst>
          </a:cu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31751" name="Oval 6"/>
          <p:cNvSpPr>
            <a:spLocks noChangeArrowheads="1"/>
          </p:cNvSpPr>
          <p:nvPr/>
        </p:nvSpPr>
        <p:spPr bwMode="auto">
          <a:xfrm>
            <a:off x="7304088" y="3094355"/>
            <a:ext cx="255587" cy="255588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Comic Sans MS" panose="030F0902030302020204" pitchFamily="66" charset="0"/>
              </a:rPr>
              <a:t>s</a:t>
            </a:r>
          </a:p>
        </p:txBody>
      </p:sp>
      <p:sp>
        <p:nvSpPr>
          <p:cNvPr id="31752" name="Oval 7"/>
          <p:cNvSpPr>
            <a:spLocks noChangeArrowheads="1"/>
          </p:cNvSpPr>
          <p:nvPr/>
        </p:nvSpPr>
        <p:spPr bwMode="auto">
          <a:xfrm>
            <a:off x="8399463" y="3703955"/>
            <a:ext cx="255587" cy="255588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Comic Sans MS" panose="030F0902030302020204" pitchFamily="66" charset="0"/>
              </a:rPr>
              <a:t>u</a:t>
            </a:r>
          </a:p>
        </p:txBody>
      </p:sp>
      <p:sp>
        <p:nvSpPr>
          <p:cNvPr id="31753" name="Freeform 8"/>
          <p:cNvSpPr/>
          <p:nvPr/>
        </p:nvSpPr>
        <p:spPr bwMode="auto">
          <a:xfrm>
            <a:off x="7561263" y="3246755"/>
            <a:ext cx="838200" cy="635000"/>
          </a:xfrm>
          <a:custGeom>
            <a:avLst/>
            <a:gdLst>
              <a:gd name="T0" fmla="*/ 0 w 528"/>
              <a:gd name="T1" fmla="*/ 0 h 400"/>
              <a:gd name="T2" fmla="*/ 2147483646 w 528"/>
              <a:gd name="T3" fmla="*/ 2147483646 h 400"/>
              <a:gd name="T4" fmla="*/ 2147483646 w 528"/>
              <a:gd name="T5" fmla="*/ 2147483646 h 400"/>
              <a:gd name="T6" fmla="*/ 2147483646 w 528"/>
              <a:gd name="T7" fmla="*/ 2147483646 h 400"/>
              <a:gd name="T8" fmla="*/ 2147483646 w 528"/>
              <a:gd name="T9" fmla="*/ 2147483646 h 400"/>
              <a:gd name="T10" fmla="*/ 2147483646 w 528"/>
              <a:gd name="T11" fmla="*/ 2147483646 h 4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28" h="400">
                <a:moveTo>
                  <a:pt x="0" y="0"/>
                </a:moveTo>
                <a:cubicBezTo>
                  <a:pt x="136" y="12"/>
                  <a:pt x="272" y="24"/>
                  <a:pt x="336" y="48"/>
                </a:cubicBezTo>
                <a:cubicBezTo>
                  <a:pt x="400" y="72"/>
                  <a:pt x="384" y="104"/>
                  <a:pt x="384" y="144"/>
                </a:cubicBezTo>
                <a:cubicBezTo>
                  <a:pt x="384" y="184"/>
                  <a:pt x="328" y="248"/>
                  <a:pt x="336" y="288"/>
                </a:cubicBezTo>
                <a:cubicBezTo>
                  <a:pt x="344" y="328"/>
                  <a:pt x="400" y="368"/>
                  <a:pt x="432" y="384"/>
                </a:cubicBezTo>
                <a:cubicBezTo>
                  <a:pt x="464" y="400"/>
                  <a:pt x="496" y="392"/>
                  <a:pt x="528" y="384"/>
                </a:cubicBezTo>
              </a:path>
            </a:pathLst>
          </a:custGeom>
          <a:solidFill>
            <a:srgbClr val="C0C0C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31754" name="Oval 9"/>
          <p:cNvSpPr>
            <a:spLocks noChangeArrowheads="1"/>
          </p:cNvSpPr>
          <p:nvPr/>
        </p:nvSpPr>
        <p:spPr bwMode="auto">
          <a:xfrm>
            <a:off x="9237663" y="3703955"/>
            <a:ext cx="255587" cy="255588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>
                <a:latin typeface="Comic Sans MS" panose="030F0902030302020204" pitchFamily="66" charset="0"/>
              </a:rPr>
              <a:t>v</a:t>
            </a:r>
          </a:p>
        </p:txBody>
      </p:sp>
      <p:cxnSp>
        <p:nvCxnSpPr>
          <p:cNvPr id="31755" name="AutoShape 10"/>
          <p:cNvCxnSpPr>
            <a:cxnSpLocks noChangeShapeType="1"/>
            <a:stCxn id="31752" idx="6"/>
            <a:endCxn id="31754" idx="2"/>
          </p:cNvCxnSpPr>
          <p:nvPr/>
        </p:nvCxnSpPr>
        <p:spPr bwMode="auto">
          <a:xfrm>
            <a:off x="8655050" y="3832543"/>
            <a:ext cx="5826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1756" name="Text Box 11"/>
          <p:cNvSpPr txBox="1">
            <a:spLocks noChangeArrowheads="1"/>
          </p:cNvSpPr>
          <p:nvPr/>
        </p:nvSpPr>
        <p:spPr bwMode="auto">
          <a:xfrm>
            <a:off x="8323263" y="2927668"/>
            <a:ext cx="311785" cy="337185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Comic Sans MS" panose="030F0902030302020204" pitchFamily="66" charset="0"/>
              </a:rPr>
              <a:t>R</a:t>
            </a:r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1797050" y="4797425"/>
            <a:ext cx="6858000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/>
              <a:t>定理： 算法结束产生的集合</a:t>
            </a:r>
            <a:r>
              <a:rPr lang="en-US" altLang="zh-CN"/>
              <a:t>R</a:t>
            </a:r>
            <a:r>
              <a:rPr lang="zh-CN" altLang="en-US"/>
              <a:t>恰好是</a:t>
            </a:r>
            <a:r>
              <a:rPr lang="en-US" altLang="zh-CN"/>
              <a:t>G</a:t>
            </a:r>
            <a:r>
              <a:rPr lang="zh-CN" altLang="en-US"/>
              <a:t>的包含</a:t>
            </a:r>
            <a:r>
              <a:rPr lang="en-US" altLang="zh-CN"/>
              <a:t>s</a:t>
            </a:r>
            <a:r>
              <a:rPr lang="zh-CN" altLang="en-US"/>
              <a:t>的连通分支。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40</TotalTime>
  <Words>1259</Words>
  <Application>Microsoft Macintosh PowerPoint</Application>
  <PresentationFormat>宽屏</PresentationFormat>
  <Paragraphs>168</Paragraphs>
  <Slides>20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宋体</vt:lpstr>
      <vt:lpstr>Arial</vt:lpstr>
      <vt:lpstr>Comic Sans MS</vt:lpstr>
      <vt:lpstr>Courier New</vt:lpstr>
      <vt:lpstr>Tahoma</vt:lpstr>
      <vt:lpstr>Times New Roman</vt:lpstr>
      <vt:lpstr>Wingdings</vt:lpstr>
      <vt:lpstr>Blends</vt:lpstr>
      <vt:lpstr>          第三章 图</vt:lpstr>
      <vt:lpstr>3.1 基本定义与应用</vt:lpstr>
      <vt:lpstr>图的表示</vt:lpstr>
      <vt:lpstr>圈的定义</vt:lpstr>
      <vt:lpstr>树的定义</vt:lpstr>
      <vt:lpstr>广度优先(Breadth-First Search)</vt:lpstr>
      <vt:lpstr>BFS性质</vt:lpstr>
      <vt:lpstr>BFS性质</vt:lpstr>
      <vt:lpstr>连通分支</vt:lpstr>
      <vt:lpstr>连通性质</vt:lpstr>
      <vt:lpstr>强连通性</vt:lpstr>
      <vt:lpstr>强连通性</vt:lpstr>
      <vt:lpstr>强连通性</vt:lpstr>
      <vt:lpstr>3.4 二分性测试</vt:lpstr>
      <vt:lpstr>二部图性质</vt:lpstr>
      <vt:lpstr>二部图性质</vt:lpstr>
      <vt:lpstr>3.6 有向无圈图与拓扑排序</vt:lpstr>
      <vt:lpstr>拓扑排序</vt:lpstr>
      <vt:lpstr>有向无圈图与拓扑排序</vt:lpstr>
      <vt:lpstr>DAG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Ming Su</dc:creator>
  <cp:lastModifiedBy>xiang li</cp:lastModifiedBy>
  <cp:revision>180</cp:revision>
  <dcterms:created xsi:type="dcterms:W3CDTF">2025-03-12T03:13:57Z</dcterms:created>
  <dcterms:modified xsi:type="dcterms:W3CDTF">2025-06-12T01:05:14Z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C2A29945C2B044098AEE35C4B6BAA64E_12</vt:lpwstr>
  </property>
  <property fmtid="{D5CDD505-2E9C-101B-9397-08002B2CF9AE}" pid="3" name="KSOProductBuildVer">
    <vt:lpwstr>2052-6.8.2.8850</vt:lpwstr>
  </property>
</Properties>
</file>