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9"/>
  </p:notesMasterIdLst>
  <p:handoutMasterIdLst>
    <p:handoutMasterId r:id="rId60"/>
  </p:handoutMasterIdLst>
  <p:sldIdLst>
    <p:sldId id="256" r:id="rId2"/>
    <p:sldId id="258" r:id="rId3"/>
    <p:sldId id="261" r:id="rId4"/>
    <p:sldId id="262" r:id="rId5"/>
    <p:sldId id="260" r:id="rId6"/>
    <p:sldId id="264" r:id="rId7"/>
    <p:sldId id="271" r:id="rId8"/>
    <p:sldId id="272" r:id="rId9"/>
    <p:sldId id="273" r:id="rId10"/>
    <p:sldId id="274" r:id="rId11"/>
    <p:sldId id="275" r:id="rId12"/>
    <p:sldId id="277" r:id="rId13"/>
    <p:sldId id="278" r:id="rId14"/>
    <p:sldId id="279" r:id="rId15"/>
    <p:sldId id="282" r:id="rId16"/>
    <p:sldId id="283" r:id="rId17"/>
    <p:sldId id="284" r:id="rId18"/>
    <p:sldId id="285" r:id="rId19"/>
    <p:sldId id="286" r:id="rId20"/>
    <p:sldId id="287" r:id="rId21"/>
    <p:sldId id="292" r:id="rId22"/>
    <p:sldId id="293" r:id="rId23"/>
    <p:sldId id="294" r:id="rId24"/>
    <p:sldId id="295" r:id="rId25"/>
    <p:sldId id="296" r:id="rId26"/>
    <p:sldId id="297" r:id="rId27"/>
    <p:sldId id="303" r:id="rId28"/>
    <p:sldId id="308" r:id="rId29"/>
    <p:sldId id="309" r:id="rId30"/>
    <p:sldId id="311" r:id="rId31"/>
    <p:sldId id="312" r:id="rId32"/>
    <p:sldId id="313" r:id="rId33"/>
    <p:sldId id="314" r:id="rId34"/>
    <p:sldId id="317" r:id="rId35"/>
    <p:sldId id="318" r:id="rId36"/>
    <p:sldId id="319" r:id="rId37"/>
    <p:sldId id="322" r:id="rId38"/>
    <p:sldId id="326" r:id="rId39"/>
    <p:sldId id="327" r:id="rId40"/>
    <p:sldId id="329" r:id="rId41"/>
    <p:sldId id="332" r:id="rId42"/>
    <p:sldId id="333" r:id="rId43"/>
    <p:sldId id="334" r:id="rId44"/>
    <p:sldId id="335" r:id="rId45"/>
    <p:sldId id="336" r:id="rId46"/>
    <p:sldId id="337" r:id="rId47"/>
    <p:sldId id="338" r:id="rId48"/>
    <p:sldId id="339" r:id="rId49"/>
    <p:sldId id="340" r:id="rId50"/>
    <p:sldId id="342" r:id="rId51"/>
    <p:sldId id="343" r:id="rId52"/>
    <p:sldId id="344" r:id="rId53"/>
    <p:sldId id="346" r:id="rId54"/>
    <p:sldId id="347" r:id="rId55"/>
    <p:sldId id="348" r:id="rId56"/>
    <p:sldId id="349" r:id="rId57"/>
    <p:sldId id="353" r:id="rId58"/>
  </p:sldIdLst>
  <p:sldSz cx="12192000" cy="6858000"/>
  <p:notesSz cx="7099300" cy="10234613"/>
  <p:defaultTextStyle>
    <a:defPPr>
      <a:defRPr lang="en-US"/>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0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30" autoAdjust="0"/>
    <p:restoredTop sz="94660" autoAdjust="0"/>
  </p:normalViewPr>
  <p:slideViewPr>
    <p:cSldViewPr showGuides="1">
      <p:cViewPr varScale="1">
        <p:scale>
          <a:sx n="123" d="100"/>
          <a:sy n="123" d="100"/>
        </p:scale>
        <p:origin x="192" y="192"/>
      </p:cViewPr>
      <p:guideLst>
        <p:guide orient="horz" pos="2209"/>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defRPr sz="1300"/>
            </a:lvl1pPr>
          </a:lstStyle>
          <a:p>
            <a:pPr>
              <a:defRPr/>
            </a:pPr>
            <a:endParaRPr lang="zh-CN" altLang="en-US"/>
          </a:p>
        </p:txBody>
      </p:sp>
      <p:sp>
        <p:nvSpPr>
          <p:cNvPr id="40963" name="Rectangle 3"/>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defRPr sz="1300"/>
            </a:lvl1pPr>
          </a:lstStyle>
          <a:p>
            <a:pPr>
              <a:defRPr/>
            </a:pPr>
            <a:endParaRPr lang="en-US" altLang="zh-CN"/>
          </a:p>
        </p:txBody>
      </p:sp>
      <p:sp>
        <p:nvSpPr>
          <p:cNvPr id="40964" name="Rectangle 4"/>
          <p:cNvSpPr>
            <a:spLocks noGrp="1" noChangeArrowheads="1"/>
          </p:cNvSpPr>
          <p:nvPr>
            <p:ph type="ftr" sz="quarter" idx="2"/>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defRPr sz="1300"/>
            </a:lvl1pPr>
          </a:lstStyle>
          <a:p>
            <a:pPr>
              <a:defRPr/>
            </a:pPr>
            <a:endParaRPr lang="en-US" altLang="zh-CN"/>
          </a:p>
        </p:txBody>
      </p:sp>
      <p:sp>
        <p:nvSpPr>
          <p:cNvPr id="40965" name="Rectangle 5"/>
          <p:cNvSpPr>
            <a:spLocks noGrp="1" noChangeArrowheads="1"/>
          </p:cNvSpPr>
          <p:nvPr>
            <p:ph type="sldNum" sz="quarter" idx="3"/>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defRPr sz="1300"/>
            </a:lvl1pPr>
          </a:lstStyle>
          <a:p>
            <a:pPr>
              <a:defRPr/>
            </a:pPr>
            <a:fld id="{8A1393B6-BA0E-4633-A02A-8E86384CA028}" type="slidenum">
              <a:rPr lang="zh-CN" altLang="en-US"/>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defRPr sz="1300"/>
            </a:lvl1pPr>
          </a:lstStyle>
          <a:p>
            <a:pPr>
              <a:defRPr/>
            </a:pPr>
            <a:endParaRPr lang="zh-CN" altLang="en-US"/>
          </a:p>
        </p:txBody>
      </p:sp>
      <p:sp>
        <p:nvSpPr>
          <p:cNvPr id="9219" name="Rectangle 3"/>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defRPr sz="1300"/>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38994" y="768350"/>
            <a:ext cx="6821312" cy="3836988"/>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1" name="Rectangle 5"/>
          <p:cNvSpPr>
            <a:spLocks noGrp="1" noChangeArrowheads="1"/>
          </p:cNvSpPr>
          <p:nvPr>
            <p:ph type="body" sz="quarter" idx="3"/>
          </p:nvPr>
        </p:nvSpPr>
        <p:spPr bwMode="auto">
          <a:xfrm>
            <a:off x="946150" y="4860925"/>
            <a:ext cx="5207000"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222" name="Rectangle 6"/>
          <p:cNvSpPr>
            <a:spLocks noGrp="1" noChangeArrowheads="1"/>
          </p:cNvSpPr>
          <p:nvPr>
            <p:ph type="ftr" sz="quarter" idx="4"/>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defRPr sz="1300"/>
            </a:lvl1pPr>
          </a:lstStyle>
          <a:p>
            <a:pPr>
              <a:defRPr/>
            </a:pPr>
            <a:endParaRPr lang="en-US" altLang="zh-CN"/>
          </a:p>
        </p:txBody>
      </p:sp>
      <p:sp>
        <p:nvSpPr>
          <p:cNvPr id="9223" name="Rectangle 7"/>
          <p:cNvSpPr>
            <a:spLocks noGrp="1" noChangeArrowheads="1"/>
          </p:cNvSpPr>
          <p:nvPr>
            <p:ph type="sldNum" sz="quarter" idx="5"/>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defRPr sz="1300"/>
            </a:lvl1pPr>
          </a:lstStyle>
          <a:p>
            <a:pPr>
              <a:defRPr/>
            </a:pPr>
            <a:fld id="{B2403056-0475-4A05-B23B-3B99B4276CBF}"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B2403056-0475-4A05-B23B-3B99B4276CBF}" type="slidenum">
              <a:rPr lang="zh-CN" altLang="en-US" smtClean="0"/>
              <a:t>1</a:t>
            </a:fld>
            <a:endParaRPr lang="en-US" altLang="zh-CN"/>
          </a:p>
        </p:txBody>
      </p:sp>
    </p:spTree>
    <p:extLst>
      <p:ext uri="{BB962C8B-B14F-4D97-AF65-F5344CB8AC3E}">
        <p14:creationId xmlns:p14="http://schemas.microsoft.com/office/powerpoint/2010/main" val="13276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noFill/>
        <a:effectLst/>
      </p:bgPr>
    </p:bg>
    <p:spTree>
      <p:nvGrpSpPr>
        <p:cNvPr id="1" name=""/>
        <p:cNvGrpSpPr/>
        <p:nvPr/>
      </p:nvGrpSpPr>
      <p:grpSpPr>
        <a:xfrm>
          <a:off x="0" y="0"/>
          <a:ext cx="0" cy="0"/>
          <a:chOff x="0" y="0"/>
          <a:chExt cx="0" cy="0"/>
        </a:xfrm>
      </p:grpSpPr>
      <p:sp>
        <p:nvSpPr>
          <p:cNvPr id="14"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pPr>
              <a:defRPr/>
            </a:pPr>
            <a:fld id="{14DE800C-AC14-47C1-B045-1DD67510DAA9}" type="slidenum">
              <a:rPr lang="zh-CN" altLang="en-US"/>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36C10F57-78AE-4E56-AA87-D8DBCAD4903E}" type="slidenum">
              <a:rPr lang="zh-CN" altLang="en-US"/>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38733" y="617538"/>
            <a:ext cx="2601384" cy="5514975"/>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1534584" y="617538"/>
            <a:ext cx="7600949" cy="551497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3B255B0B-39A0-4D2C-8A2A-878D033BF8E5}" type="slidenum">
              <a:rPr lang="zh-CN" altLang="en-US"/>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C6799D86-02A9-4071-921A-EE430BA02F6D}" type="slidenum">
              <a:rPr lang="zh-CN" altLang="en-US"/>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5A57F441-C493-4E82-9CB8-34B06BEE7EDF}" type="slidenum">
              <a:rPr lang="zh-CN" altLang="en-US"/>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1576917" y="2017713"/>
            <a:ext cx="508000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860117" y="2017713"/>
            <a:ext cx="508000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1DC74E43-8BCA-425D-818C-9DBED2399270}" type="slidenum">
              <a:rPr lang="zh-CN" altLang="en-US"/>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40317" y="2505075"/>
            <a:ext cx="515831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71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p:txBody>
          <a:bodyPr/>
          <a:lstStyle>
            <a:lvl1pPr>
              <a:defRPr/>
            </a:lvl1pPr>
          </a:lstStyle>
          <a:p>
            <a:pPr>
              <a:defRPr/>
            </a:pPr>
            <a:fld id="{7051731D-CD91-4398-98EB-9B14DCDB5927}" type="slidenum">
              <a:rPr lang="zh-CN" altLang="en-US"/>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p:txBody>
          <a:bodyPr/>
          <a:lstStyle>
            <a:lvl1pPr>
              <a:defRPr/>
            </a:lvl1pPr>
          </a:lstStyle>
          <a:p>
            <a:pPr>
              <a:defRPr/>
            </a:pPr>
            <a:fld id="{8C3B95FA-3C5B-465F-8206-F947FCBF99E9}" type="slidenum">
              <a:rPr lang="zh-CN" altLang="en-US"/>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p:txBody>
          <a:bodyPr/>
          <a:lstStyle>
            <a:lvl1pPr>
              <a:defRPr/>
            </a:lvl1pPr>
          </a:lstStyle>
          <a:p>
            <a:pPr>
              <a:defRPr/>
            </a:pPr>
            <a:fld id="{8204F598-B306-4325-AF91-31A3AB158FF1}" type="slidenum">
              <a:rPr lang="zh-CN" altLang="en-US"/>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7" y="457200"/>
            <a:ext cx="3932767" cy="1600200"/>
          </a:xfrm>
        </p:spPr>
        <p:txBody>
          <a:bodyPr/>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9A956421-1884-4EC9-A164-D88DE2D830D8}" type="slidenum">
              <a:rPr lang="zh-CN" altLang="en-US"/>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7" y="457200"/>
            <a:ext cx="3932767"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hasCustomPrompt="1"/>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7AADE63A-6173-41B4-88FE-00E3FC59E666}" type="slidenum">
              <a:rPr lang="zh-CN" altLang="en-US"/>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556684" y="452755"/>
            <a:ext cx="58420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27" name="Rectangle 3"/>
          <p:cNvSpPr>
            <a:spLocks noChangeArrowheads="1"/>
          </p:cNvSpPr>
          <p:nvPr/>
        </p:nvSpPr>
        <p:spPr bwMode="ltGray">
          <a:xfrm>
            <a:off x="1066800" y="452755"/>
            <a:ext cx="438151"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28" name="Rectangle 4"/>
          <p:cNvSpPr>
            <a:spLocks noChangeArrowheads="1"/>
          </p:cNvSpPr>
          <p:nvPr/>
        </p:nvSpPr>
        <p:spPr bwMode="ltGray">
          <a:xfrm>
            <a:off x="721784" y="875030"/>
            <a:ext cx="563033"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29" name="Rectangle 5"/>
          <p:cNvSpPr>
            <a:spLocks noChangeArrowheads="1"/>
          </p:cNvSpPr>
          <p:nvPr/>
        </p:nvSpPr>
        <p:spPr bwMode="ltGray">
          <a:xfrm>
            <a:off x="1214967" y="875030"/>
            <a:ext cx="491067"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30" name="Rectangle 6"/>
          <p:cNvSpPr>
            <a:spLocks noChangeArrowheads="1"/>
          </p:cNvSpPr>
          <p:nvPr/>
        </p:nvSpPr>
        <p:spPr bwMode="ltGray">
          <a:xfrm>
            <a:off x="169333" y="802005"/>
            <a:ext cx="747184"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31" name="Rectangle 7"/>
          <p:cNvSpPr>
            <a:spLocks noChangeArrowheads="1"/>
          </p:cNvSpPr>
          <p:nvPr/>
        </p:nvSpPr>
        <p:spPr bwMode="gray">
          <a:xfrm>
            <a:off x="1016000" y="344805"/>
            <a:ext cx="42333"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32" name="Rectangle 8"/>
          <p:cNvSpPr>
            <a:spLocks noChangeArrowheads="1"/>
          </p:cNvSpPr>
          <p:nvPr/>
        </p:nvSpPr>
        <p:spPr bwMode="gray">
          <a:xfrm>
            <a:off x="590551" y="1135380"/>
            <a:ext cx="10968567"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33" name="Rectangle 9"/>
          <p:cNvSpPr>
            <a:spLocks noGrp="1" noChangeArrowheads="1"/>
          </p:cNvSpPr>
          <p:nvPr>
            <p:ph type="title"/>
          </p:nvPr>
        </p:nvSpPr>
        <p:spPr bwMode="auto">
          <a:xfrm>
            <a:off x="1534584" y="-28257"/>
            <a:ext cx="10390716"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a:t>单击此处编辑母版标题样式</a:t>
            </a:r>
          </a:p>
        </p:txBody>
      </p:sp>
      <p:sp>
        <p:nvSpPr>
          <p:cNvPr id="1034" name="Rectangle 10"/>
          <p:cNvSpPr>
            <a:spLocks noGrp="1" noChangeArrowheads="1"/>
          </p:cNvSpPr>
          <p:nvPr>
            <p:ph type="body" idx="1"/>
          </p:nvPr>
        </p:nvSpPr>
        <p:spPr bwMode="auto">
          <a:xfrm>
            <a:off x="1576917" y="1371918"/>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31" name="Rectangle 11"/>
          <p:cNvSpPr>
            <a:spLocks noGrp="1" noChangeArrowheads="1"/>
          </p:cNvSpPr>
          <p:nvPr>
            <p:ph type="dt" sz="half" idx="2"/>
          </p:nvPr>
        </p:nvSpPr>
        <p:spPr bwMode="auto">
          <a:xfrm>
            <a:off x="1219200" y="63246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0" sz="1400"/>
            </a:lvl1pPr>
          </a:lstStyle>
          <a:p>
            <a:pPr>
              <a:defRPr/>
            </a:pPr>
            <a:endParaRPr lang="en-US" altLang="zh-CN"/>
          </a:p>
        </p:txBody>
      </p:sp>
      <p:sp>
        <p:nvSpPr>
          <p:cNvPr id="5132" name="Rectangle 12"/>
          <p:cNvSpPr>
            <a:spLocks noGrp="1" noChangeArrowheads="1"/>
          </p:cNvSpPr>
          <p:nvPr>
            <p:ph type="ftr" sz="quarter" idx="3"/>
          </p:nvPr>
        </p:nvSpPr>
        <p:spPr bwMode="auto">
          <a:xfrm>
            <a:off x="4470400" y="63246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kumimoji="0" sz="1400"/>
            </a:lvl1pPr>
          </a:lstStyle>
          <a:p>
            <a:pPr>
              <a:defRPr/>
            </a:pPr>
            <a:endParaRPr lang="en-US" altLang="zh-CN"/>
          </a:p>
        </p:txBody>
      </p:sp>
      <p:sp>
        <p:nvSpPr>
          <p:cNvPr id="5133" name="Rectangle 13"/>
          <p:cNvSpPr>
            <a:spLocks noGrp="1" noChangeArrowheads="1"/>
          </p:cNvSpPr>
          <p:nvPr>
            <p:ph type="sldNum" sz="quarter" idx="4"/>
          </p:nvPr>
        </p:nvSpPr>
        <p:spPr bwMode="auto">
          <a:xfrm>
            <a:off x="9042400" y="63246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kumimoji="0" sz="1400"/>
            </a:lvl1pPr>
          </a:lstStyle>
          <a:p>
            <a:pPr>
              <a:defRPr/>
            </a:pPr>
            <a:fld id="{77DC5CF3-BB46-462E-8078-4DCEB690FBE7}"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kumimoji="1" sz="4400" kern="12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9.bin"/><Relationship Id="rId1" Type="http://schemas.openxmlformats.org/officeDocument/2006/relationships/slideLayout" Target="../slideLayouts/slideLayout2.xml"/><Relationship Id="rId5" Type="http://schemas.openxmlformats.org/officeDocument/2006/relationships/image" Target="../media/image12.wmf"/><Relationship Id="rId4" Type="http://schemas.openxmlformats.org/officeDocument/2006/relationships/oleObject" Target="../embeddings/oleObject10.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3.bin"/><Relationship Id="rId1" Type="http://schemas.openxmlformats.org/officeDocument/2006/relationships/slideLayout" Target="../slideLayouts/slideLayout2.xml"/><Relationship Id="rId5" Type="http://schemas.openxmlformats.org/officeDocument/2006/relationships/image" Target="../media/image16.wmf"/><Relationship Id="rId4" Type="http://schemas.openxmlformats.org/officeDocument/2006/relationships/oleObject" Target="../embeddings/oleObject14.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5.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6.bin"/><Relationship Id="rId1" Type="http://schemas.openxmlformats.org/officeDocument/2006/relationships/slideLayout" Target="../slideLayouts/slideLayout2.xml"/><Relationship Id="rId5" Type="http://schemas.openxmlformats.org/officeDocument/2006/relationships/image" Target="../media/image19.wmf"/><Relationship Id="rId4" Type="http://schemas.openxmlformats.org/officeDocument/2006/relationships/oleObject" Target="../embeddings/oleObject17.bin"/></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8.bin"/><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9.bin"/><Relationship Id="rId1" Type="http://schemas.openxmlformats.org/officeDocument/2006/relationships/slideLayout" Target="../slideLayouts/slideLayout2.xml"/><Relationship Id="rId5" Type="http://schemas.openxmlformats.org/officeDocument/2006/relationships/image" Target="../media/image22.wmf"/><Relationship Id="rId4" Type="http://schemas.openxmlformats.org/officeDocument/2006/relationships/oleObject" Target="../embeddings/oleObject20.bin"/></Relationships>
</file>

<file path=ppt/slides/_rels/slide32.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21.bin"/><Relationship Id="rId1" Type="http://schemas.openxmlformats.org/officeDocument/2006/relationships/slideLayout" Target="../slideLayouts/slideLayout2.xml"/><Relationship Id="rId5" Type="http://schemas.openxmlformats.org/officeDocument/2006/relationships/image" Target="../media/image24.wmf"/><Relationship Id="rId4" Type="http://schemas.openxmlformats.org/officeDocument/2006/relationships/oleObject" Target="../embeddings/oleObject22.bin"/></Relationships>
</file>

<file path=ppt/slides/_rels/slide33.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23.bin"/><Relationship Id="rId1" Type="http://schemas.openxmlformats.org/officeDocument/2006/relationships/slideLayout" Target="../slideLayouts/slideLayout2.xml"/><Relationship Id="rId5" Type="http://schemas.openxmlformats.org/officeDocument/2006/relationships/image" Target="../media/image26.wmf"/><Relationship Id="rId4" Type="http://schemas.openxmlformats.org/officeDocument/2006/relationships/oleObject" Target="../embeddings/oleObject24.bin"/></Relationships>
</file>

<file path=ppt/slides/_rels/slide34.xml.rels><?xml version="1.0" encoding="UTF-8" standalone="yes"?>
<Relationships xmlns="http://schemas.openxmlformats.org/package/2006/relationships"><Relationship Id="rId3" Type="http://schemas.openxmlformats.org/officeDocument/2006/relationships/image" Target="../media/image27.wmf"/><Relationship Id="rId7" Type="http://schemas.openxmlformats.org/officeDocument/2006/relationships/image" Target="../media/image29.wmf"/><Relationship Id="rId2" Type="http://schemas.openxmlformats.org/officeDocument/2006/relationships/oleObject" Target="../embeddings/oleObject25.bin"/><Relationship Id="rId1" Type="http://schemas.openxmlformats.org/officeDocument/2006/relationships/slideLayout" Target="../slideLayouts/slideLayout2.xml"/><Relationship Id="rId6" Type="http://schemas.openxmlformats.org/officeDocument/2006/relationships/oleObject" Target="../embeddings/oleObject27.bin"/><Relationship Id="rId5" Type="http://schemas.openxmlformats.org/officeDocument/2006/relationships/image" Target="../media/image28.wmf"/><Relationship Id="rId4" Type="http://schemas.openxmlformats.org/officeDocument/2006/relationships/oleObject" Target="../embeddings/oleObject26.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28.bin"/><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29.bin"/><Relationship Id="rId1" Type="http://schemas.openxmlformats.org/officeDocument/2006/relationships/slideLayout" Target="../slideLayouts/slideLayout2.xml"/><Relationship Id="rId5" Type="http://schemas.openxmlformats.org/officeDocument/2006/relationships/image" Target="../media/image32.wmf"/><Relationship Id="rId4" Type="http://schemas.openxmlformats.org/officeDocument/2006/relationships/oleObject" Target="../embeddings/oleObject30.bin"/></Relationships>
</file>

<file path=ppt/slides/_rels/slide39.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31.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32.bin"/><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33.bin"/><Relationship Id="rId1" Type="http://schemas.openxmlformats.org/officeDocument/2006/relationships/slideLayout" Target="../slideLayouts/slideLayout2.xml"/><Relationship Id="rId5" Type="http://schemas.openxmlformats.org/officeDocument/2006/relationships/image" Target="../media/image35.wmf"/><Relationship Id="rId4" Type="http://schemas.openxmlformats.org/officeDocument/2006/relationships/oleObject" Target="../embeddings/oleObject34.bin"/></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4.wmf"/><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35.bin"/><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36.bin"/><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35.wmf"/><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oleObject" Target="../embeddings/oleObject38.bin"/><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31.wmf"/><Relationship Id="rId5" Type="http://schemas.openxmlformats.org/officeDocument/2006/relationships/tags" Target="../tags/tag5.xml"/><Relationship Id="rId10" Type="http://schemas.openxmlformats.org/officeDocument/2006/relationships/oleObject" Target="../embeddings/oleObject37.bin"/><Relationship Id="rId4" Type="http://schemas.openxmlformats.org/officeDocument/2006/relationships/tags" Target="../tags/tag4.xml"/><Relationship Id="rId9"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image" Target="../media/image38.wmf"/><Relationship Id="rId7" Type="http://schemas.openxmlformats.org/officeDocument/2006/relationships/image" Target="../media/image40.wmf"/><Relationship Id="rId2" Type="http://schemas.openxmlformats.org/officeDocument/2006/relationships/oleObject" Target="../embeddings/oleObject39.bin"/><Relationship Id="rId1" Type="http://schemas.openxmlformats.org/officeDocument/2006/relationships/slideLayout" Target="../slideLayouts/slideLayout2.xml"/><Relationship Id="rId6" Type="http://schemas.openxmlformats.org/officeDocument/2006/relationships/oleObject" Target="../embeddings/oleObject41.bin"/><Relationship Id="rId11" Type="http://schemas.openxmlformats.org/officeDocument/2006/relationships/image" Target="../media/image42.wmf"/><Relationship Id="rId5" Type="http://schemas.openxmlformats.org/officeDocument/2006/relationships/image" Target="../media/image39.wmf"/><Relationship Id="rId10" Type="http://schemas.openxmlformats.org/officeDocument/2006/relationships/oleObject" Target="../embeddings/oleObject43.bin"/><Relationship Id="rId4" Type="http://schemas.openxmlformats.org/officeDocument/2006/relationships/oleObject" Target="../embeddings/oleObject40.bin"/><Relationship Id="rId9" Type="http://schemas.openxmlformats.org/officeDocument/2006/relationships/image" Target="../media/image41.wmf"/></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image" Target="../media/image43.wmf"/><Relationship Id="rId7" Type="http://schemas.openxmlformats.org/officeDocument/2006/relationships/image" Target="../media/image45.wmf"/><Relationship Id="rId2" Type="http://schemas.openxmlformats.org/officeDocument/2006/relationships/oleObject" Target="../embeddings/oleObject44.bin"/><Relationship Id="rId1" Type="http://schemas.openxmlformats.org/officeDocument/2006/relationships/slideLayout" Target="../slideLayouts/slideLayout2.xml"/><Relationship Id="rId6" Type="http://schemas.openxmlformats.org/officeDocument/2006/relationships/oleObject" Target="../embeddings/oleObject46.bin"/><Relationship Id="rId5" Type="http://schemas.openxmlformats.org/officeDocument/2006/relationships/image" Target="../media/image44.wmf"/><Relationship Id="rId4" Type="http://schemas.openxmlformats.org/officeDocument/2006/relationships/oleObject" Target="../embeddings/oleObject45.bin"/><Relationship Id="rId9" Type="http://schemas.openxmlformats.org/officeDocument/2006/relationships/image" Target="../media/image46.wmf"/></Relationships>
</file>

<file path=ppt/slides/_rels/slide57.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oleObject" Target="../embeddings/oleObject48.bin"/><Relationship Id="rId1" Type="http://schemas.openxmlformats.org/officeDocument/2006/relationships/slideLayout" Target="../slideLayouts/slideLayout2.xml"/><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oleObject" Target="../embeddings/oleObject49.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9.wmf"/><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oleObject" Target="../embeddings/oleObject7.bin"/><Relationship Id="rId5" Type="http://schemas.openxmlformats.org/officeDocument/2006/relationships/image" Target="../media/image8.wmf"/><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6"/>
          <p:cNvSpPr>
            <a:spLocks noGrp="1" noChangeArrowheads="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84CEEC0-291D-4A8E-A2D5-AC17A5B16069}" type="slidenum">
              <a:rPr kumimoji="0" lang="zh-CN" altLang="en-US" sz="1400" smtClean="0">
                <a:solidFill>
                  <a:schemeClr val="bg2"/>
                </a:solidFill>
              </a:rPr>
              <a:t>1</a:t>
            </a:fld>
            <a:endParaRPr kumimoji="0" lang="en-US" altLang="zh-CN" sz="1400">
              <a:solidFill>
                <a:schemeClr val="bg2"/>
              </a:solidFill>
            </a:endParaRPr>
          </a:p>
        </p:txBody>
      </p:sp>
      <p:sp>
        <p:nvSpPr>
          <p:cNvPr id="5123" name="Rectangle 2"/>
          <p:cNvSpPr>
            <a:spLocks noGrp="1" noChangeArrowheads="1"/>
          </p:cNvSpPr>
          <p:nvPr>
            <p:ph type="ctrTitle" idx="4294967295"/>
          </p:nvPr>
        </p:nvSpPr>
        <p:spPr>
          <a:xfrm>
            <a:off x="1320800" y="1828800"/>
            <a:ext cx="10363200" cy="1143000"/>
          </a:xfrm>
        </p:spPr>
        <p:txBody>
          <a:bodyPr/>
          <a:lstStyle/>
          <a:p>
            <a:pPr eaLnBrk="1" hangingPunct="1"/>
            <a:r>
              <a:rPr lang="en-US" altLang="zh-CN"/>
              <a:t>     </a:t>
            </a:r>
            <a:r>
              <a:rPr lang="zh-CN" altLang="en-US"/>
              <a:t>第五章 分治策略</a:t>
            </a:r>
          </a:p>
        </p:txBody>
      </p:sp>
      <p:sp>
        <p:nvSpPr>
          <p:cNvPr id="171" name="Freeform 21"/>
          <p:cNvSpPr/>
          <p:nvPr/>
        </p:nvSpPr>
        <p:spPr bwMode="auto">
          <a:xfrm>
            <a:off x="1703119" y="2932747"/>
            <a:ext cx="5154881" cy="153703"/>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005790"/>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latin typeface="Arial" panose="020B0604020202020204"/>
              <a:ea typeface="汉仪大宋简"/>
              <a:sym typeface="Arial" panose="020B0604020202020204"/>
            </a:endParaRPr>
          </a:p>
        </p:txBody>
      </p:sp>
      <p:grpSp>
        <p:nvGrpSpPr>
          <p:cNvPr id="172" name="组合 171"/>
          <p:cNvGrpSpPr/>
          <p:nvPr/>
        </p:nvGrpSpPr>
        <p:grpSpPr>
          <a:xfrm>
            <a:off x="7377235" y="5407378"/>
            <a:ext cx="827590" cy="685611"/>
            <a:chOff x="3770313" y="4289108"/>
            <a:chExt cx="882650" cy="728663"/>
          </a:xfrm>
        </p:grpSpPr>
        <p:sp>
          <p:nvSpPr>
            <p:cNvPr id="173" name="Rectangle 34"/>
            <p:cNvSpPr>
              <a:spLocks noChangeArrowheads="1"/>
            </p:cNvSpPr>
            <p:nvPr/>
          </p:nvSpPr>
          <p:spPr bwMode="auto">
            <a:xfrm>
              <a:off x="3792538" y="4289108"/>
              <a:ext cx="860425" cy="706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174" name="Rectangle 35"/>
            <p:cNvSpPr>
              <a:spLocks noChangeArrowheads="1"/>
            </p:cNvSpPr>
            <p:nvPr/>
          </p:nvSpPr>
          <p:spPr bwMode="auto">
            <a:xfrm>
              <a:off x="3787458" y="4289108"/>
              <a:ext cx="860425" cy="153988"/>
            </a:xfrm>
            <a:prstGeom prst="rect">
              <a:avLst/>
            </a:prstGeom>
            <a:solidFill>
              <a:srgbClr val="005790"/>
            </a:solidFill>
            <a:ln>
              <a:noFill/>
            </a:ln>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175" name="Freeform 36"/>
            <p:cNvSpPr>
              <a:spLocks noEditPoints="1"/>
            </p:cNvSpPr>
            <p:nvPr/>
          </p:nvSpPr>
          <p:spPr bwMode="auto">
            <a:xfrm>
              <a:off x="3770313" y="4289108"/>
              <a:ext cx="882650" cy="728663"/>
            </a:xfrm>
            <a:custGeom>
              <a:avLst/>
              <a:gdLst>
                <a:gd name="T0" fmla="*/ 556 w 556"/>
                <a:gd name="T1" fmla="*/ 459 h 459"/>
                <a:gd name="T2" fmla="*/ 0 w 556"/>
                <a:gd name="T3" fmla="*/ 459 h 459"/>
                <a:gd name="T4" fmla="*/ 0 w 556"/>
                <a:gd name="T5" fmla="*/ 0 h 459"/>
                <a:gd name="T6" fmla="*/ 556 w 556"/>
                <a:gd name="T7" fmla="*/ 0 h 459"/>
                <a:gd name="T8" fmla="*/ 556 w 556"/>
                <a:gd name="T9" fmla="*/ 459 h 459"/>
                <a:gd name="T10" fmla="*/ 14 w 556"/>
                <a:gd name="T11" fmla="*/ 445 h 459"/>
                <a:gd name="T12" fmla="*/ 542 w 556"/>
                <a:gd name="T13" fmla="*/ 445 h 459"/>
                <a:gd name="T14" fmla="*/ 542 w 556"/>
                <a:gd name="T15" fmla="*/ 13 h 459"/>
                <a:gd name="T16" fmla="*/ 14 w 556"/>
                <a:gd name="T17" fmla="*/ 13 h 459"/>
                <a:gd name="T18" fmla="*/ 14 w 556"/>
                <a:gd name="T19" fmla="*/ 445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6" h="459">
                  <a:moveTo>
                    <a:pt x="556" y="459"/>
                  </a:moveTo>
                  <a:lnTo>
                    <a:pt x="0" y="459"/>
                  </a:lnTo>
                  <a:lnTo>
                    <a:pt x="0" y="0"/>
                  </a:lnTo>
                  <a:lnTo>
                    <a:pt x="556" y="0"/>
                  </a:lnTo>
                  <a:lnTo>
                    <a:pt x="556" y="459"/>
                  </a:lnTo>
                  <a:close/>
                  <a:moveTo>
                    <a:pt x="14" y="445"/>
                  </a:moveTo>
                  <a:lnTo>
                    <a:pt x="542" y="445"/>
                  </a:lnTo>
                  <a:lnTo>
                    <a:pt x="542" y="13"/>
                  </a:lnTo>
                  <a:lnTo>
                    <a:pt x="14" y="13"/>
                  </a:lnTo>
                  <a:lnTo>
                    <a:pt x="14" y="445"/>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176" name="Rectangle 37"/>
            <p:cNvSpPr>
              <a:spLocks noChangeArrowheads="1"/>
            </p:cNvSpPr>
            <p:nvPr/>
          </p:nvSpPr>
          <p:spPr bwMode="auto">
            <a:xfrm>
              <a:off x="3770313" y="4420870"/>
              <a:ext cx="882650" cy="22225"/>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177" name="Oval 38"/>
            <p:cNvSpPr>
              <a:spLocks noChangeArrowheads="1"/>
            </p:cNvSpPr>
            <p:nvPr/>
          </p:nvSpPr>
          <p:spPr bwMode="auto">
            <a:xfrm>
              <a:off x="3848100" y="4343083"/>
              <a:ext cx="38100" cy="44450"/>
            </a:xfrm>
            <a:prstGeom prst="ellipse">
              <a:avLst/>
            </a:prstGeom>
            <a:solidFill>
              <a:srgbClr val="7F7F7F"/>
            </a:solidFill>
            <a:ln>
              <a:noFill/>
            </a:ln>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178" name="Oval 39"/>
            <p:cNvSpPr>
              <a:spLocks noChangeArrowheads="1"/>
            </p:cNvSpPr>
            <p:nvPr/>
          </p:nvSpPr>
          <p:spPr bwMode="auto">
            <a:xfrm>
              <a:off x="3913188" y="4343083"/>
              <a:ext cx="39687" cy="44450"/>
            </a:xfrm>
            <a:prstGeom prst="ellipse">
              <a:avLst/>
            </a:prstGeom>
            <a:solidFill>
              <a:srgbClr val="7F7F7F"/>
            </a:solidFill>
            <a:ln>
              <a:noFill/>
            </a:ln>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179" name="Oval 40"/>
            <p:cNvSpPr>
              <a:spLocks noChangeArrowheads="1"/>
            </p:cNvSpPr>
            <p:nvPr/>
          </p:nvSpPr>
          <p:spPr bwMode="auto">
            <a:xfrm>
              <a:off x="3979863" y="4343083"/>
              <a:ext cx="38100" cy="44450"/>
            </a:xfrm>
            <a:prstGeom prst="ellipse">
              <a:avLst/>
            </a:prstGeom>
            <a:solidFill>
              <a:srgbClr val="7F7F7F"/>
            </a:solidFill>
            <a:ln>
              <a:noFill/>
            </a:ln>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180" name="Freeform 41"/>
            <p:cNvSpPr>
              <a:spLocks noEditPoints="1"/>
            </p:cNvSpPr>
            <p:nvPr/>
          </p:nvSpPr>
          <p:spPr bwMode="auto">
            <a:xfrm>
              <a:off x="4013200" y="4525645"/>
              <a:ext cx="392112" cy="396875"/>
            </a:xfrm>
            <a:custGeom>
              <a:avLst/>
              <a:gdLst>
                <a:gd name="T0" fmla="*/ 68 w 71"/>
                <a:gd name="T1" fmla="*/ 30 h 72"/>
                <a:gd name="T2" fmla="*/ 62 w 71"/>
                <a:gd name="T3" fmla="*/ 30 h 72"/>
                <a:gd name="T4" fmla="*/ 58 w 71"/>
                <a:gd name="T5" fmla="*/ 21 h 72"/>
                <a:gd name="T6" fmla="*/ 63 w 71"/>
                <a:gd name="T7" fmla="*/ 17 h 72"/>
                <a:gd name="T8" fmla="*/ 63 w 71"/>
                <a:gd name="T9" fmla="*/ 12 h 72"/>
                <a:gd name="T10" fmla="*/ 59 w 71"/>
                <a:gd name="T11" fmla="*/ 9 h 72"/>
                <a:gd name="T12" fmla="*/ 54 w 71"/>
                <a:gd name="T13" fmla="*/ 9 h 72"/>
                <a:gd name="T14" fmla="*/ 50 w 71"/>
                <a:gd name="T15" fmla="*/ 13 h 72"/>
                <a:gd name="T16" fmla="*/ 42 w 71"/>
                <a:gd name="T17" fmla="*/ 9 h 72"/>
                <a:gd name="T18" fmla="*/ 42 w 71"/>
                <a:gd name="T19" fmla="*/ 4 h 72"/>
                <a:gd name="T20" fmla="*/ 38 w 71"/>
                <a:gd name="T21" fmla="*/ 0 h 72"/>
                <a:gd name="T22" fmla="*/ 33 w 71"/>
                <a:gd name="T23" fmla="*/ 0 h 72"/>
                <a:gd name="T24" fmla="*/ 30 w 71"/>
                <a:gd name="T25" fmla="*/ 4 h 72"/>
                <a:gd name="T26" fmla="*/ 30 w 71"/>
                <a:gd name="T27" fmla="*/ 9 h 72"/>
                <a:gd name="T28" fmla="*/ 21 w 71"/>
                <a:gd name="T29" fmla="*/ 13 h 72"/>
                <a:gd name="T30" fmla="*/ 17 w 71"/>
                <a:gd name="T31" fmla="*/ 9 h 72"/>
                <a:gd name="T32" fmla="*/ 12 w 71"/>
                <a:gd name="T33" fmla="*/ 9 h 72"/>
                <a:gd name="T34" fmla="*/ 9 w 71"/>
                <a:gd name="T35" fmla="*/ 12 h 72"/>
                <a:gd name="T36" fmla="*/ 9 w 71"/>
                <a:gd name="T37" fmla="*/ 17 h 72"/>
                <a:gd name="T38" fmla="*/ 13 w 71"/>
                <a:gd name="T39" fmla="*/ 21 h 72"/>
                <a:gd name="T40" fmla="*/ 9 w 71"/>
                <a:gd name="T41" fmla="*/ 30 h 72"/>
                <a:gd name="T42" fmla="*/ 3 w 71"/>
                <a:gd name="T43" fmla="*/ 30 h 72"/>
                <a:gd name="T44" fmla="*/ 0 w 71"/>
                <a:gd name="T45" fmla="*/ 33 h 72"/>
                <a:gd name="T46" fmla="*/ 0 w 71"/>
                <a:gd name="T47" fmla="*/ 38 h 72"/>
                <a:gd name="T48" fmla="*/ 3 w 71"/>
                <a:gd name="T49" fmla="*/ 42 h 72"/>
                <a:gd name="T50" fmla="*/ 9 w 71"/>
                <a:gd name="T51" fmla="*/ 42 h 72"/>
                <a:gd name="T52" fmla="*/ 13 w 71"/>
                <a:gd name="T53" fmla="*/ 50 h 72"/>
                <a:gd name="T54" fmla="*/ 9 w 71"/>
                <a:gd name="T55" fmla="*/ 54 h 72"/>
                <a:gd name="T56" fmla="*/ 9 w 71"/>
                <a:gd name="T57" fmla="*/ 60 h 72"/>
                <a:gd name="T58" fmla="*/ 12 w 71"/>
                <a:gd name="T59" fmla="*/ 63 h 72"/>
                <a:gd name="T60" fmla="*/ 17 w 71"/>
                <a:gd name="T61" fmla="*/ 63 h 72"/>
                <a:gd name="T62" fmla="*/ 21 w 71"/>
                <a:gd name="T63" fmla="*/ 59 h 72"/>
                <a:gd name="T64" fmla="*/ 30 w 71"/>
                <a:gd name="T65" fmla="*/ 62 h 72"/>
                <a:gd name="T66" fmla="*/ 29 w 71"/>
                <a:gd name="T67" fmla="*/ 68 h 72"/>
                <a:gd name="T68" fmla="*/ 33 w 71"/>
                <a:gd name="T69" fmla="*/ 72 h 72"/>
                <a:gd name="T70" fmla="*/ 38 w 71"/>
                <a:gd name="T71" fmla="*/ 72 h 72"/>
                <a:gd name="T72" fmla="*/ 41 w 71"/>
                <a:gd name="T73" fmla="*/ 68 h 72"/>
                <a:gd name="T74" fmla="*/ 41 w 71"/>
                <a:gd name="T75" fmla="*/ 62 h 72"/>
                <a:gd name="T76" fmla="*/ 50 w 71"/>
                <a:gd name="T77" fmla="*/ 59 h 72"/>
                <a:gd name="T78" fmla="*/ 54 w 71"/>
                <a:gd name="T79" fmla="*/ 63 h 72"/>
                <a:gd name="T80" fmla="*/ 59 w 71"/>
                <a:gd name="T81" fmla="*/ 63 h 72"/>
                <a:gd name="T82" fmla="*/ 62 w 71"/>
                <a:gd name="T83" fmla="*/ 60 h 72"/>
                <a:gd name="T84" fmla="*/ 62 w 71"/>
                <a:gd name="T85" fmla="*/ 54 h 72"/>
                <a:gd name="T86" fmla="*/ 58 w 71"/>
                <a:gd name="T87" fmla="*/ 50 h 72"/>
                <a:gd name="T88" fmla="*/ 62 w 71"/>
                <a:gd name="T89" fmla="*/ 42 h 72"/>
                <a:gd name="T90" fmla="*/ 68 w 71"/>
                <a:gd name="T91" fmla="*/ 42 h 72"/>
                <a:gd name="T92" fmla="*/ 71 w 71"/>
                <a:gd name="T93" fmla="*/ 38 h 72"/>
                <a:gd name="T94" fmla="*/ 71 w 71"/>
                <a:gd name="T95" fmla="*/ 34 h 72"/>
                <a:gd name="T96" fmla="*/ 68 w 71"/>
                <a:gd name="T97" fmla="*/ 30 h 72"/>
                <a:gd name="T98" fmla="*/ 36 w 71"/>
                <a:gd name="T99" fmla="*/ 48 h 72"/>
                <a:gd name="T100" fmla="*/ 24 w 71"/>
                <a:gd name="T101" fmla="*/ 36 h 72"/>
                <a:gd name="T102" fmla="*/ 36 w 71"/>
                <a:gd name="T103" fmla="*/ 24 h 72"/>
                <a:gd name="T104" fmla="*/ 48 w 71"/>
                <a:gd name="T105" fmla="*/ 36 h 72"/>
                <a:gd name="T106" fmla="*/ 36 w 71"/>
                <a:gd name="T107" fmla="*/ 4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 h="72">
                  <a:moveTo>
                    <a:pt x="68" y="30"/>
                  </a:moveTo>
                  <a:cubicBezTo>
                    <a:pt x="62" y="30"/>
                    <a:pt x="62" y="30"/>
                    <a:pt x="62" y="30"/>
                  </a:cubicBezTo>
                  <a:cubicBezTo>
                    <a:pt x="61" y="27"/>
                    <a:pt x="60" y="24"/>
                    <a:pt x="58" y="21"/>
                  </a:cubicBezTo>
                  <a:cubicBezTo>
                    <a:pt x="63" y="17"/>
                    <a:pt x="63" y="17"/>
                    <a:pt x="63" y="17"/>
                  </a:cubicBezTo>
                  <a:cubicBezTo>
                    <a:pt x="64" y="16"/>
                    <a:pt x="64" y="13"/>
                    <a:pt x="63" y="12"/>
                  </a:cubicBezTo>
                  <a:cubicBezTo>
                    <a:pt x="59" y="9"/>
                    <a:pt x="59" y="9"/>
                    <a:pt x="59" y="9"/>
                  </a:cubicBezTo>
                  <a:cubicBezTo>
                    <a:pt x="58" y="7"/>
                    <a:pt x="56" y="7"/>
                    <a:pt x="54" y="9"/>
                  </a:cubicBezTo>
                  <a:cubicBezTo>
                    <a:pt x="50" y="13"/>
                    <a:pt x="50" y="13"/>
                    <a:pt x="50" y="13"/>
                  </a:cubicBezTo>
                  <a:cubicBezTo>
                    <a:pt x="47" y="11"/>
                    <a:pt x="45" y="10"/>
                    <a:pt x="42" y="9"/>
                  </a:cubicBezTo>
                  <a:cubicBezTo>
                    <a:pt x="42" y="4"/>
                    <a:pt x="42" y="4"/>
                    <a:pt x="42" y="4"/>
                  </a:cubicBezTo>
                  <a:cubicBezTo>
                    <a:pt x="42" y="2"/>
                    <a:pt x="40" y="0"/>
                    <a:pt x="38" y="0"/>
                  </a:cubicBezTo>
                  <a:cubicBezTo>
                    <a:pt x="33" y="0"/>
                    <a:pt x="33" y="0"/>
                    <a:pt x="33" y="0"/>
                  </a:cubicBezTo>
                  <a:cubicBezTo>
                    <a:pt x="31" y="0"/>
                    <a:pt x="30" y="2"/>
                    <a:pt x="30" y="4"/>
                  </a:cubicBezTo>
                  <a:cubicBezTo>
                    <a:pt x="30" y="9"/>
                    <a:pt x="30" y="9"/>
                    <a:pt x="30" y="9"/>
                  </a:cubicBezTo>
                  <a:cubicBezTo>
                    <a:pt x="27" y="10"/>
                    <a:pt x="24" y="11"/>
                    <a:pt x="21" y="13"/>
                  </a:cubicBezTo>
                  <a:cubicBezTo>
                    <a:pt x="17" y="9"/>
                    <a:pt x="17" y="9"/>
                    <a:pt x="17" y="9"/>
                  </a:cubicBezTo>
                  <a:cubicBezTo>
                    <a:pt x="16" y="7"/>
                    <a:pt x="13" y="7"/>
                    <a:pt x="12" y="9"/>
                  </a:cubicBezTo>
                  <a:cubicBezTo>
                    <a:pt x="9" y="12"/>
                    <a:pt x="9" y="12"/>
                    <a:pt x="9" y="12"/>
                  </a:cubicBezTo>
                  <a:cubicBezTo>
                    <a:pt x="7" y="13"/>
                    <a:pt x="7" y="16"/>
                    <a:pt x="9" y="17"/>
                  </a:cubicBezTo>
                  <a:cubicBezTo>
                    <a:pt x="13" y="21"/>
                    <a:pt x="13" y="21"/>
                    <a:pt x="13" y="21"/>
                  </a:cubicBezTo>
                  <a:cubicBezTo>
                    <a:pt x="11" y="24"/>
                    <a:pt x="10" y="27"/>
                    <a:pt x="9" y="30"/>
                  </a:cubicBezTo>
                  <a:cubicBezTo>
                    <a:pt x="3" y="30"/>
                    <a:pt x="3" y="30"/>
                    <a:pt x="3" y="30"/>
                  </a:cubicBezTo>
                  <a:cubicBezTo>
                    <a:pt x="1" y="30"/>
                    <a:pt x="0" y="31"/>
                    <a:pt x="0" y="33"/>
                  </a:cubicBezTo>
                  <a:cubicBezTo>
                    <a:pt x="0" y="38"/>
                    <a:pt x="0" y="38"/>
                    <a:pt x="0" y="38"/>
                  </a:cubicBezTo>
                  <a:cubicBezTo>
                    <a:pt x="0" y="40"/>
                    <a:pt x="1" y="42"/>
                    <a:pt x="3" y="42"/>
                  </a:cubicBezTo>
                  <a:cubicBezTo>
                    <a:pt x="9" y="42"/>
                    <a:pt x="9" y="42"/>
                    <a:pt x="9" y="42"/>
                  </a:cubicBezTo>
                  <a:cubicBezTo>
                    <a:pt x="10" y="45"/>
                    <a:pt x="11" y="48"/>
                    <a:pt x="13" y="50"/>
                  </a:cubicBezTo>
                  <a:cubicBezTo>
                    <a:pt x="9" y="54"/>
                    <a:pt x="9" y="54"/>
                    <a:pt x="9" y="54"/>
                  </a:cubicBezTo>
                  <a:cubicBezTo>
                    <a:pt x="7" y="56"/>
                    <a:pt x="7" y="58"/>
                    <a:pt x="9" y="60"/>
                  </a:cubicBezTo>
                  <a:cubicBezTo>
                    <a:pt x="12" y="63"/>
                    <a:pt x="12" y="63"/>
                    <a:pt x="12" y="63"/>
                  </a:cubicBezTo>
                  <a:cubicBezTo>
                    <a:pt x="13" y="64"/>
                    <a:pt x="15" y="64"/>
                    <a:pt x="17" y="63"/>
                  </a:cubicBezTo>
                  <a:cubicBezTo>
                    <a:pt x="21" y="59"/>
                    <a:pt x="21" y="59"/>
                    <a:pt x="21" y="59"/>
                  </a:cubicBezTo>
                  <a:cubicBezTo>
                    <a:pt x="24" y="60"/>
                    <a:pt x="26" y="61"/>
                    <a:pt x="30" y="62"/>
                  </a:cubicBezTo>
                  <a:cubicBezTo>
                    <a:pt x="29" y="68"/>
                    <a:pt x="29" y="68"/>
                    <a:pt x="29" y="68"/>
                  </a:cubicBezTo>
                  <a:cubicBezTo>
                    <a:pt x="29" y="70"/>
                    <a:pt x="31" y="72"/>
                    <a:pt x="33" y="72"/>
                  </a:cubicBezTo>
                  <a:cubicBezTo>
                    <a:pt x="38" y="72"/>
                    <a:pt x="38" y="72"/>
                    <a:pt x="38" y="72"/>
                  </a:cubicBezTo>
                  <a:cubicBezTo>
                    <a:pt x="40" y="72"/>
                    <a:pt x="41" y="70"/>
                    <a:pt x="41" y="68"/>
                  </a:cubicBezTo>
                  <a:cubicBezTo>
                    <a:pt x="41" y="62"/>
                    <a:pt x="41" y="62"/>
                    <a:pt x="41" y="62"/>
                  </a:cubicBezTo>
                  <a:cubicBezTo>
                    <a:pt x="44" y="61"/>
                    <a:pt x="47" y="60"/>
                    <a:pt x="50" y="59"/>
                  </a:cubicBezTo>
                  <a:cubicBezTo>
                    <a:pt x="54" y="63"/>
                    <a:pt x="54" y="63"/>
                    <a:pt x="54" y="63"/>
                  </a:cubicBezTo>
                  <a:cubicBezTo>
                    <a:pt x="55" y="64"/>
                    <a:pt x="58" y="64"/>
                    <a:pt x="59" y="63"/>
                  </a:cubicBezTo>
                  <a:cubicBezTo>
                    <a:pt x="62" y="60"/>
                    <a:pt x="62" y="60"/>
                    <a:pt x="62" y="60"/>
                  </a:cubicBezTo>
                  <a:cubicBezTo>
                    <a:pt x="64" y="58"/>
                    <a:pt x="64" y="56"/>
                    <a:pt x="62" y="54"/>
                  </a:cubicBezTo>
                  <a:cubicBezTo>
                    <a:pt x="58" y="50"/>
                    <a:pt x="58" y="50"/>
                    <a:pt x="58" y="50"/>
                  </a:cubicBezTo>
                  <a:cubicBezTo>
                    <a:pt x="60" y="48"/>
                    <a:pt x="61" y="45"/>
                    <a:pt x="62" y="42"/>
                  </a:cubicBezTo>
                  <a:cubicBezTo>
                    <a:pt x="68" y="42"/>
                    <a:pt x="68" y="42"/>
                    <a:pt x="68" y="42"/>
                  </a:cubicBezTo>
                  <a:cubicBezTo>
                    <a:pt x="70" y="42"/>
                    <a:pt x="71" y="40"/>
                    <a:pt x="71" y="38"/>
                  </a:cubicBezTo>
                  <a:cubicBezTo>
                    <a:pt x="71" y="34"/>
                    <a:pt x="71" y="34"/>
                    <a:pt x="71" y="34"/>
                  </a:cubicBezTo>
                  <a:cubicBezTo>
                    <a:pt x="71" y="32"/>
                    <a:pt x="70" y="30"/>
                    <a:pt x="68" y="30"/>
                  </a:cubicBezTo>
                  <a:close/>
                  <a:moveTo>
                    <a:pt x="36" y="48"/>
                  </a:moveTo>
                  <a:cubicBezTo>
                    <a:pt x="29" y="48"/>
                    <a:pt x="24" y="42"/>
                    <a:pt x="24" y="36"/>
                  </a:cubicBezTo>
                  <a:cubicBezTo>
                    <a:pt x="24" y="29"/>
                    <a:pt x="29" y="24"/>
                    <a:pt x="36" y="24"/>
                  </a:cubicBezTo>
                  <a:cubicBezTo>
                    <a:pt x="42" y="24"/>
                    <a:pt x="48" y="29"/>
                    <a:pt x="48" y="36"/>
                  </a:cubicBezTo>
                  <a:cubicBezTo>
                    <a:pt x="48" y="42"/>
                    <a:pt x="42" y="48"/>
                    <a:pt x="36" y="48"/>
                  </a:cubicBezTo>
                  <a:close/>
                </a:path>
              </a:pathLst>
            </a:custGeom>
            <a:solidFill>
              <a:srgbClr val="7F7F7F"/>
            </a:solidFill>
            <a:ln>
              <a:noFill/>
            </a:ln>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181" name="Freeform 42"/>
            <p:cNvSpPr>
              <a:spLocks noEditPoints="1"/>
            </p:cNvSpPr>
            <p:nvPr/>
          </p:nvSpPr>
          <p:spPr bwMode="auto">
            <a:xfrm>
              <a:off x="4002088" y="4514533"/>
              <a:ext cx="414337" cy="419100"/>
            </a:xfrm>
            <a:custGeom>
              <a:avLst/>
              <a:gdLst>
                <a:gd name="T0" fmla="*/ 29 w 75"/>
                <a:gd name="T1" fmla="*/ 70 h 76"/>
                <a:gd name="T2" fmla="*/ 20 w 75"/>
                <a:gd name="T3" fmla="*/ 66 h 76"/>
                <a:gd name="T4" fmla="*/ 7 w 75"/>
                <a:gd name="T5" fmla="*/ 59 h 76"/>
                <a:gd name="T6" fmla="*/ 10 w 75"/>
                <a:gd name="T7" fmla="*/ 46 h 76"/>
                <a:gd name="T8" fmla="*/ 0 w 75"/>
                <a:gd name="T9" fmla="*/ 40 h 76"/>
                <a:gd name="T10" fmla="*/ 10 w 75"/>
                <a:gd name="T11" fmla="*/ 30 h 76"/>
                <a:gd name="T12" fmla="*/ 8 w 75"/>
                <a:gd name="T13" fmla="*/ 16 h 76"/>
                <a:gd name="T14" fmla="*/ 21 w 75"/>
                <a:gd name="T15" fmla="*/ 9 h 76"/>
                <a:gd name="T16" fmla="*/ 30 w 75"/>
                <a:gd name="T17" fmla="*/ 6 h 76"/>
                <a:gd name="T18" fmla="*/ 46 w 75"/>
                <a:gd name="T19" fmla="*/ 6 h 76"/>
                <a:gd name="T20" fmla="*/ 55 w 75"/>
                <a:gd name="T21" fmla="*/ 9 h 76"/>
                <a:gd name="T22" fmla="*/ 68 w 75"/>
                <a:gd name="T23" fmla="*/ 17 h 76"/>
                <a:gd name="T24" fmla="*/ 65 w 75"/>
                <a:gd name="T25" fmla="*/ 30 h 76"/>
                <a:gd name="T26" fmla="*/ 75 w 75"/>
                <a:gd name="T27" fmla="*/ 40 h 76"/>
                <a:gd name="T28" fmla="*/ 65 w 75"/>
                <a:gd name="T29" fmla="*/ 46 h 76"/>
                <a:gd name="T30" fmla="*/ 66 w 75"/>
                <a:gd name="T31" fmla="*/ 63 h 76"/>
                <a:gd name="T32" fmla="*/ 52 w 75"/>
                <a:gd name="T33" fmla="*/ 63 h 76"/>
                <a:gd name="T34" fmla="*/ 40 w 75"/>
                <a:gd name="T35" fmla="*/ 76 h 76"/>
                <a:gd name="T36" fmla="*/ 32 w 75"/>
                <a:gd name="T37" fmla="*/ 62 h 76"/>
                <a:gd name="T38" fmla="*/ 35 w 75"/>
                <a:gd name="T39" fmla="*/ 72 h 76"/>
                <a:gd name="T40" fmla="*/ 40 w 75"/>
                <a:gd name="T41" fmla="*/ 72 h 76"/>
                <a:gd name="T42" fmla="*/ 43 w 75"/>
                <a:gd name="T43" fmla="*/ 62 h 76"/>
                <a:gd name="T44" fmla="*/ 57 w 75"/>
                <a:gd name="T45" fmla="*/ 63 h 76"/>
                <a:gd name="T46" fmla="*/ 63 w 75"/>
                <a:gd name="T47" fmla="*/ 58 h 76"/>
                <a:gd name="T48" fmla="*/ 62 w 75"/>
                <a:gd name="T49" fmla="*/ 43 h 76"/>
                <a:gd name="T50" fmla="*/ 71 w 75"/>
                <a:gd name="T51" fmla="*/ 40 h 76"/>
                <a:gd name="T52" fmla="*/ 62 w 75"/>
                <a:gd name="T53" fmla="*/ 34 h 76"/>
                <a:gd name="T54" fmla="*/ 58 w 75"/>
                <a:gd name="T55" fmla="*/ 23 h 76"/>
                <a:gd name="T56" fmla="*/ 63 w 75"/>
                <a:gd name="T57" fmla="*/ 15 h 76"/>
                <a:gd name="T58" fmla="*/ 52 w 75"/>
                <a:gd name="T59" fmla="*/ 18 h 76"/>
                <a:gd name="T60" fmla="*/ 42 w 75"/>
                <a:gd name="T61" fmla="*/ 13 h 76"/>
                <a:gd name="T62" fmla="*/ 35 w 75"/>
                <a:gd name="T63" fmla="*/ 4 h 76"/>
                <a:gd name="T64" fmla="*/ 32 w 75"/>
                <a:gd name="T65" fmla="*/ 13 h 76"/>
                <a:gd name="T66" fmla="*/ 18 w 75"/>
                <a:gd name="T67" fmla="*/ 12 h 76"/>
                <a:gd name="T68" fmla="*/ 12 w 75"/>
                <a:gd name="T69" fmla="*/ 16 h 76"/>
                <a:gd name="T70" fmla="*/ 16 w 75"/>
                <a:gd name="T71" fmla="*/ 24 h 76"/>
                <a:gd name="T72" fmla="*/ 5 w 75"/>
                <a:gd name="T73" fmla="*/ 34 h 76"/>
                <a:gd name="T74" fmla="*/ 4 w 75"/>
                <a:gd name="T75" fmla="*/ 41 h 76"/>
                <a:gd name="T76" fmla="*/ 13 w 75"/>
                <a:gd name="T77" fmla="*/ 43 h 76"/>
                <a:gd name="T78" fmla="*/ 12 w 75"/>
                <a:gd name="T79" fmla="*/ 58 h 76"/>
                <a:gd name="T80" fmla="*/ 15 w 75"/>
                <a:gd name="T81" fmla="*/ 63 h 76"/>
                <a:gd name="T82" fmla="*/ 38 w 75"/>
                <a:gd name="T83" fmla="*/ 52 h 76"/>
                <a:gd name="T84" fmla="*/ 52 w 75"/>
                <a:gd name="T85" fmla="*/ 38 h 76"/>
                <a:gd name="T86" fmla="*/ 28 w 75"/>
                <a:gd name="T87" fmla="*/ 38 h 76"/>
                <a:gd name="T88" fmla="*/ 38 w 75"/>
                <a:gd name="T89" fmla="*/ 2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5" h="76">
                  <a:moveTo>
                    <a:pt x="40" y="76"/>
                  </a:moveTo>
                  <a:cubicBezTo>
                    <a:pt x="35" y="76"/>
                    <a:pt x="35" y="76"/>
                    <a:pt x="35" y="76"/>
                  </a:cubicBezTo>
                  <a:cubicBezTo>
                    <a:pt x="32" y="76"/>
                    <a:pt x="29" y="73"/>
                    <a:pt x="29" y="70"/>
                  </a:cubicBezTo>
                  <a:cubicBezTo>
                    <a:pt x="29" y="66"/>
                    <a:pt x="29" y="66"/>
                    <a:pt x="29" y="66"/>
                  </a:cubicBezTo>
                  <a:cubicBezTo>
                    <a:pt x="27" y="65"/>
                    <a:pt x="25" y="64"/>
                    <a:pt x="23" y="63"/>
                  </a:cubicBezTo>
                  <a:cubicBezTo>
                    <a:pt x="20" y="66"/>
                    <a:pt x="20" y="66"/>
                    <a:pt x="20" y="66"/>
                  </a:cubicBezTo>
                  <a:cubicBezTo>
                    <a:pt x="18" y="68"/>
                    <a:pt x="14" y="68"/>
                    <a:pt x="12" y="66"/>
                  </a:cubicBezTo>
                  <a:cubicBezTo>
                    <a:pt x="9" y="63"/>
                    <a:pt x="9" y="63"/>
                    <a:pt x="9" y="63"/>
                  </a:cubicBezTo>
                  <a:cubicBezTo>
                    <a:pt x="8" y="62"/>
                    <a:pt x="7" y="60"/>
                    <a:pt x="7" y="59"/>
                  </a:cubicBezTo>
                  <a:cubicBezTo>
                    <a:pt x="7" y="57"/>
                    <a:pt x="8" y="56"/>
                    <a:pt x="9" y="55"/>
                  </a:cubicBezTo>
                  <a:cubicBezTo>
                    <a:pt x="12" y="52"/>
                    <a:pt x="12" y="52"/>
                    <a:pt x="12" y="52"/>
                  </a:cubicBezTo>
                  <a:cubicBezTo>
                    <a:pt x="11" y="50"/>
                    <a:pt x="10" y="48"/>
                    <a:pt x="10" y="46"/>
                  </a:cubicBezTo>
                  <a:cubicBezTo>
                    <a:pt x="5" y="46"/>
                    <a:pt x="5" y="46"/>
                    <a:pt x="5" y="46"/>
                  </a:cubicBezTo>
                  <a:cubicBezTo>
                    <a:pt x="4" y="46"/>
                    <a:pt x="2" y="45"/>
                    <a:pt x="1" y="44"/>
                  </a:cubicBezTo>
                  <a:cubicBezTo>
                    <a:pt x="0" y="43"/>
                    <a:pt x="0" y="41"/>
                    <a:pt x="0" y="40"/>
                  </a:cubicBezTo>
                  <a:cubicBezTo>
                    <a:pt x="0" y="35"/>
                    <a:pt x="0" y="35"/>
                    <a:pt x="0" y="35"/>
                  </a:cubicBezTo>
                  <a:cubicBezTo>
                    <a:pt x="0" y="32"/>
                    <a:pt x="2" y="30"/>
                    <a:pt x="5" y="30"/>
                  </a:cubicBezTo>
                  <a:cubicBezTo>
                    <a:pt x="10" y="30"/>
                    <a:pt x="10" y="30"/>
                    <a:pt x="10" y="30"/>
                  </a:cubicBezTo>
                  <a:cubicBezTo>
                    <a:pt x="10" y="28"/>
                    <a:pt x="11" y="26"/>
                    <a:pt x="12" y="24"/>
                  </a:cubicBezTo>
                  <a:cubicBezTo>
                    <a:pt x="9" y="21"/>
                    <a:pt x="9" y="21"/>
                    <a:pt x="9" y="21"/>
                  </a:cubicBezTo>
                  <a:cubicBezTo>
                    <a:pt x="8" y="19"/>
                    <a:pt x="8" y="18"/>
                    <a:pt x="8" y="16"/>
                  </a:cubicBezTo>
                  <a:cubicBezTo>
                    <a:pt x="8" y="15"/>
                    <a:pt x="8" y="13"/>
                    <a:pt x="9" y="12"/>
                  </a:cubicBezTo>
                  <a:cubicBezTo>
                    <a:pt x="12" y="9"/>
                    <a:pt x="12" y="9"/>
                    <a:pt x="12" y="9"/>
                  </a:cubicBezTo>
                  <a:cubicBezTo>
                    <a:pt x="15" y="7"/>
                    <a:pt x="18" y="7"/>
                    <a:pt x="21" y="9"/>
                  </a:cubicBezTo>
                  <a:cubicBezTo>
                    <a:pt x="24" y="12"/>
                    <a:pt x="24" y="12"/>
                    <a:pt x="24" y="12"/>
                  </a:cubicBezTo>
                  <a:cubicBezTo>
                    <a:pt x="26" y="11"/>
                    <a:pt x="28" y="11"/>
                    <a:pt x="30" y="10"/>
                  </a:cubicBezTo>
                  <a:cubicBezTo>
                    <a:pt x="30" y="6"/>
                    <a:pt x="30" y="6"/>
                    <a:pt x="30" y="6"/>
                  </a:cubicBezTo>
                  <a:cubicBezTo>
                    <a:pt x="30" y="2"/>
                    <a:pt x="32" y="0"/>
                    <a:pt x="35" y="0"/>
                  </a:cubicBezTo>
                  <a:cubicBezTo>
                    <a:pt x="40" y="0"/>
                    <a:pt x="40" y="0"/>
                    <a:pt x="40" y="0"/>
                  </a:cubicBezTo>
                  <a:cubicBezTo>
                    <a:pt x="43" y="0"/>
                    <a:pt x="46" y="2"/>
                    <a:pt x="46" y="6"/>
                  </a:cubicBezTo>
                  <a:cubicBezTo>
                    <a:pt x="46" y="10"/>
                    <a:pt x="46" y="10"/>
                    <a:pt x="46" y="10"/>
                  </a:cubicBezTo>
                  <a:cubicBezTo>
                    <a:pt x="48" y="11"/>
                    <a:pt x="50" y="11"/>
                    <a:pt x="52" y="12"/>
                  </a:cubicBezTo>
                  <a:cubicBezTo>
                    <a:pt x="55" y="9"/>
                    <a:pt x="55" y="9"/>
                    <a:pt x="55" y="9"/>
                  </a:cubicBezTo>
                  <a:cubicBezTo>
                    <a:pt x="57" y="7"/>
                    <a:pt x="61" y="7"/>
                    <a:pt x="63" y="9"/>
                  </a:cubicBezTo>
                  <a:cubicBezTo>
                    <a:pt x="66" y="13"/>
                    <a:pt x="66" y="13"/>
                    <a:pt x="66" y="13"/>
                  </a:cubicBezTo>
                  <a:cubicBezTo>
                    <a:pt x="67" y="14"/>
                    <a:pt x="68" y="15"/>
                    <a:pt x="68" y="17"/>
                  </a:cubicBezTo>
                  <a:cubicBezTo>
                    <a:pt x="68" y="18"/>
                    <a:pt x="67" y="20"/>
                    <a:pt x="66" y="21"/>
                  </a:cubicBezTo>
                  <a:cubicBezTo>
                    <a:pt x="63" y="24"/>
                    <a:pt x="63" y="24"/>
                    <a:pt x="63" y="24"/>
                  </a:cubicBezTo>
                  <a:cubicBezTo>
                    <a:pt x="64" y="26"/>
                    <a:pt x="65" y="28"/>
                    <a:pt x="65" y="30"/>
                  </a:cubicBezTo>
                  <a:cubicBezTo>
                    <a:pt x="70" y="30"/>
                    <a:pt x="70" y="30"/>
                    <a:pt x="70" y="30"/>
                  </a:cubicBezTo>
                  <a:cubicBezTo>
                    <a:pt x="73" y="30"/>
                    <a:pt x="75" y="32"/>
                    <a:pt x="75" y="36"/>
                  </a:cubicBezTo>
                  <a:cubicBezTo>
                    <a:pt x="75" y="40"/>
                    <a:pt x="75" y="40"/>
                    <a:pt x="75" y="40"/>
                  </a:cubicBezTo>
                  <a:cubicBezTo>
                    <a:pt x="75" y="43"/>
                    <a:pt x="73" y="46"/>
                    <a:pt x="70" y="46"/>
                  </a:cubicBezTo>
                  <a:cubicBezTo>
                    <a:pt x="70" y="46"/>
                    <a:pt x="70" y="46"/>
                    <a:pt x="70" y="46"/>
                  </a:cubicBezTo>
                  <a:cubicBezTo>
                    <a:pt x="65" y="46"/>
                    <a:pt x="65" y="46"/>
                    <a:pt x="65" y="46"/>
                  </a:cubicBezTo>
                  <a:cubicBezTo>
                    <a:pt x="65" y="48"/>
                    <a:pt x="64" y="50"/>
                    <a:pt x="63" y="52"/>
                  </a:cubicBezTo>
                  <a:cubicBezTo>
                    <a:pt x="66" y="55"/>
                    <a:pt x="66" y="55"/>
                    <a:pt x="66" y="55"/>
                  </a:cubicBezTo>
                  <a:cubicBezTo>
                    <a:pt x="68" y="57"/>
                    <a:pt x="68" y="61"/>
                    <a:pt x="66" y="63"/>
                  </a:cubicBezTo>
                  <a:cubicBezTo>
                    <a:pt x="63" y="66"/>
                    <a:pt x="63" y="66"/>
                    <a:pt x="63" y="66"/>
                  </a:cubicBezTo>
                  <a:cubicBezTo>
                    <a:pt x="61" y="68"/>
                    <a:pt x="57" y="68"/>
                    <a:pt x="55" y="66"/>
                  </a:cubicBezTo>
                  <a:cubicBezTo>
                    <a:pt x="52" y="63"/>
                    <a:pt x="52" y="63"/>
                    <a:pt x="52" y="63"/>
                  </a:cubicBezTo>
                  <a:cubicBezTo>
                    <a:pt x="50" y="64"/>
                    <a:pt x="48" y="65"/>
                    <a:pt x="45" y="66"/>
                  </a:cubicBezTo>
                  <a:cubicBezTo>
                    <a:pt x="45" y="70"/>
                    <a:pt x="45" y="70"/>
                    <a:pt x="45" y="70"/>
                  </a:cubicBezTo>
                  <a:cubicBezTo>
                    <a:pt x="45" y="73"/>
                    <a:pt x="43" y="76"/>
                    <a:pt x="40" y="76"/>
                  </a:cubicBezTo>
                  <a:close/>
                  <a:moveTo>
                    <a:pt x="23" y="58"/>
                  </a:moveTo>
                  <a:cubicBezTo>
                    <a:pt x="24" y="59"/>
                    <a:pt x="24" y="59"/>
                    <a:pt x="24" y="59"/>
                  </a:cubicBezTo>
                  <a:cubicBezTo>
                    <a:pt x="27" y="60"/>
                    <a:pt x="29" y="62"/>
                    <a:pt x="32" y="62"/>
                  </a:cubicBezTo>
                  <a:cubicBezTo>
                    <a:pt x="34" y="63"/>
                    <a:pt x="34" y="63"/>
                    <a:pt x="34" y="63"/>
                  </a:cubicBezTo>
                  <a:cubicBezTo>
                    <a:pt x="33" y="70"/>
                    <a:pt x="33" y="70"/>
                    <a:pt x="33" y="70"/>
                  </a:cubicBezTo>
                  <a:cubicBezTo>
                    <a:pt x="33" y="71"/>
                    <a:pt x="34" y="72"/>
                    <a:pt x="35" y="72"/>
                  </a:cubicBezTo>
                  <a:cubicBezTo>
                    <a:pt x="40" y="72"/>
                    <a:pt x="40" y="72"/>
                    <a:pt x="40" y="72"/>
                  </a:cubicBezTo>
                  <a:cubicBezTo>
                    <a:pt x="40" y="74"/>
                    <a:pt x="40" y="74"/>
                    <a:pt x="40" y="74"/>
                  </a:cubicBezTo>
                  <a:cubicBezTo>
                    <a:pt x="40" y="72"/>
                    <a:pt x="40" y="72"/>
                    <a:pt x="40" y="72"/>
                  </a:cubicBezTo>
                  <a:cubicBezTo>
                    <a:pt x="41" y="72"/>
                    <a:pt x="41" y="71"/>
                    <a:pt x="41" y="70"/>
                  </a:cubicBezTo>
                  <a:cubicBezTo>
                    <a:pt x="41" y="63"/>
                    <a:pt x="41" y="63"/>
                    <a:pt x="41" y="63"/>
                  </a:cubicBezTo>
                  <a:cubicBezTo>
                    <a:pt x="43" y="62"/>
                    <a:pt x="43" y="62"/>
                    <a:pt x="43" y="62"/>
                  </a:cubicBezTo>
                  <a:cubicBezTo>
                    <a:pt x="46" y="62"/>
                    <a:pt x="48" y="60"/>
                    <a:pt x="51" y="59"/>
                  </a:cubicBezTo>
                  <a:cubicBezTo>
                    <a:pt x="52" y="58"/>
                    <a:pt x="52" y="58"/>
                    <a:pt x="52" y="58"/>
                  </a:cubicBezTo>
                  <a:cubicBezTo>
                    <a:pt x="57" y="63"/>
                    <a:pt x="57" y="63"/>
                    <a:pt x="57" y="63"/>
                  </a:cubicBezTo>
                  <a:cubicBezTo>
                    <a:pt x="58" y="64"/>
                    <a:pt x="59" y="64"/>
                    <a:pt x="60" y="63"/>
                  </a:cubicBezTo>
                  <a:cubicBezTo>
                    <a:pt x="63" y="60"/>
                    <a:pt x="63" y="60"/>
                    <a:pt x="63" y="60"/>
                  </a:cubicBezTo>
                  <a:cubicBezTo>
                    <a:pt x="64" y="60"/>
                    <a:pt x="64" y="58"/>
                    <a:pt x="63" y="58"/>
                  </a:cubicBezTo>
                  <a:cubicBezTo>
                    <a:pt x="58" y="52"/>
                    <a:pt x="58" y="52"/>
                    <a:pt x="58" y="52"/>
                  </a:cubicBezTo>
                  <a:cubicBezTo>
                    <a:pt x="59" y="51"/>
                    <a:pt x="59" y="51"/>
                    <a:pt x="59" y="51"/>
                  </a:cubicBezTo>
                  <a:cubicBezTo>
                    <a:pt x="60" y="49"/>
                    <a:pt x="61" y="46"/>
                    <a:pt x="62" y="43"/>
                  </a:cubicBezTo>
                  <a:cubicBezTo>
                    <a:pt x="62" y="42"/>
                    <a:pt x="62" y="42"/>
                    <a:pt x="62" y="42"/>
                  </a:cubicBezTo>
                  <a:cubicBezTo>
                    <a:pt x="70" y="42"/>
                    <a:pt x="70" y="42"/>
                    <a:pt x="70" y="42"/>
                  </a:cubicBezTo>
                  <a:cubicBezTo>
                    <a:pt x="71" y="42"/>
                    <a:pt x="71" y="41"/>
                    <a:pt x="71" y="40"/>
                  </a:cubicBezTo>
                  <a:cubicBezTo>
                    <a:pt x="71" y="36"/>
                    <a:pt x="71" y="36"/>
                    <a:pt x="71" y="36"/>
                  </a:cubicBezTo>
                  <a:cubicBezTo>
                    <a:pt x="71" y="35"/>
                    <a:pt x="71" y="34"/>
                    <a:pt x="70" y="34"/>
                  </a:cubicBezTo>
                  <a:cubicBezTo>
                    <a:pt x="62" y="34"/>
                    <a:pt x="62" y="34"/>
                    <a:pt x="62" y="34"/>
                  </a:cubicBezTo>
                  <a:cubicBezTo>
                    <a:pt x="62" y="32"/>
                    <a:pt x="62" y="32"/>
                    <a:pt x="62" y="32"/>
                  </a:cubicBezTo>
                  <a:cubicBezTo>
                    <a:pt x="61" y="30"/>
                    <a:pt x="60" y="27"/>
                    <a:pt x="59" y="25"/>
                  </a:cubicBezTo>
                  <a:cubicBezTo>
                    <a:pt x="58" y="23"/>
                    <a:pt x="58" y="23"/>
                    <a:pt x="58" y="23"/>
                  </a:cubicBezTo>
                  <a:cubicBezTo>
                    <a:pt x="63" y="18"/>
                    <a:pt x="63" y="18"/>
                    <a:pt x="63" y="18"/>
                  </a:cubicBezTo>
                  <a:cubicBezTo>
                    <a:pt x="63" y="18"/>
                    <a:pt x="64" y="17"/>
                    <a:pt x="64" y="17"/>
                  </a:cubicBezTo>
                  <a:cubicBezTo>
                    <a:pt x="64" y="16"/>
                    <a:pt x="63" y="16"/>
                    <a:pt x="63" y="15"/>
                  </a:cubicBezTo>
                  <a:cubicBezTo>
                    <a:pt x="60" y="12"/>
                    <a:pt x="60" y="12"/>
                    <a:pt x="60" y="12"/>
                  </a:cubicBezTo>
                  <a:cubicBezTo>
                    <a:pt x="59" y="12"/>
                    <a:pt x="58" y="12"/>
                    <a:pt x="57" y="12"/>
                  </a:cubicBezTo>
                  <a:cubicBezTo>
                    <a:pt x="52" y="18"/>
                    <a:pt x="52" y="18"/>
                    <a:pt x="52" y="18"/>
                  </a:cubicBezTo>
                  <a:cubicBezTo>
                    <a:pt x="51" y="17"/>
                    <a:pt x="51" y="17"/>
                    <a:pt x="51" y="17"/>
                  </a:cubicBezTo>
                  <a:cubicBezTo>
                    <a:pt x="48" y="15"/>
                    <a:pt x="46" y="14"/>
                    <a:pt x="43" y="13"/>
                  </a:cubicBezTo>
                  <a:cubicBezTo>
                    <a:pt x="42" y="13"/>
                    <a:pt x="42" y="13"/>
                    <a:pt x="42" y="13"/>
                  </a:cubicBezTo>
                  <a:cubicBezTo>
                    <a:pt x="42" y="6"/>
                    <a:pt x="42" y="6"/>
                    <a:pt x="42" y="6"/>
                  </a:cubicBezTo>
                  <a:cubicBezTo>
                    <a:pt x="42" y="5"/>
                    <a:pt x="41" y="4"/>
                    <a:pt x="40" y="4"/>
                  </a:cubicBezTo>
                  <a:cubicBezTo>
                    <a:pt x="35" y="4"/>
                    <a:pt x="35" y="4"/>
                    <a:pt x="35" y="4"/>
                  </a:cubicBezTo>
                  <a:cubicBezTo>
                    <a:pt x="34" y="4"/>
                    <a:pt x="34" y="5"/>
                    <a:pt x="34" y="6"/>
                  </a:cubicBezTo>
                  <a:cubicBezTo>
                    <a:pt x="34" y="13"/>
                    <a:pt x="34" y="13"/>
                    <a:pt x="34" y="13"/>
                  </a:cubicBezTo>
                  <a:cubicBezTo>
                    <a:pt x="32" y="13"/>
                    <a:pt x="32" y="13"/>
                    <a:pt x="32" y="13"/>
                  </a:cubicBezTo>
                  <a:cubicBezTo>
                    <a:pt x="29" y="14"/>
                    <a:pt x="27" y="15"/>
                    <a:pt x="24" y="17"/>
                  </a:cubicBezTo>
                  <a:cubicBezTo>
                    <a:pt x="23" y="17"/>
                    <a:pt x="23" y="17"/>
                    <a:pt x="23" y="17"/>
                  </a:cubicBezTo>
                  <a:cubicBezTo>
                    <a:pt x="18" y="12"/>
                    <a:pt x="18" y="12"/>
                    <a:pt x="18" y="12"/>
                  </a:cubicBezTo>
                  <a:cubicBezTo>
                    <a:pt x="17" y="11"/>
                    <a:pt x="16" y="11"/>
                    <a:pt x="15" y="12"/>
                  </a:cubicBezTo>
                  <a:cubicBezTo>
                    <a:pt x="12" y="15"/>
                    <a:pt x="12" y="15"/>
                    <a:pt x="12" y="15"/>
                  </a:cubicBezTo>
                  <a:cubicBezTo>
                    <a:pt x="12" y="16"/>
                    <a:pt x="12" y="16"/>
                    <a:pt x="12" y="16"/>
                  </a:cubicBezTo>
                  <a:cubicBezTo>
                    <a:pt x="12" y="17"/>
                    <a:pt x="12" y="17"/>
                    <a:pt x="12" y="18"/>
                  </a:cubicBezTo>
                  <a:cubicBezTo>
                    <a:pt x="17" y="23"/>
                    <a:pt x="17" y="23"/>
                    <a:pt x="17" y="23"/>
                  </a:cubicBezTo>
                  <a:cubicBezTo>
                    <a:pt x="16" y="24"/>
                    <a:pt x="16" y="24"/>
                    <a:pt x="16" y="24"/>
                  </a:cubicBezTo>
                  <a:cubicBezTo>
                    <a:pt x="15" y="27"/>
                    <a:pt x="14" y="29"/>
                    <a:pt x="13" y="32"/>
                  </a:cubicBezTo>
                  <a:cubicBezTo>
                    <a:pt x="13" y="34"/>
                    <a:pt x="13" y="34"/>
                    <a:pt x="13" y="34"/>
                  </a:cubicBezTo>
                  <a:cubicBezTo>
                    <a:pt x="5" y="34"/>
                    <a:pt x="5" y="34"/>
                    <a:pt x="5" y="34"/>
                  </a:cubicBezTo>
                  <a:cubicBezTo>
                    <a:pt x="4" y="34"/>
                    <a:pt x="4" y="34"/>
                    <a:pt x="4" y="35"/>
                  </a:cubicBezTo>
                  <a:cubicBezTo>
                    <a:pt x="4" y="40"/>
                    <a:pt x="4" y="40"/>
                    <a:pt x="4" y="40"/>
                  </a:cubicBezTo>
                  <a:cubicBezTo>
                    <a:pt x="4" y="40"/>
                    <a:pt x="4" y="41"/>
                    <a:pt x="4" y="41"/>
                  </a:cubicBezTo>
                  <a:cubicBezTo>
                    <a:pt x="4" y="41"/>
                    <a:pt x="5" y="42"/>
                    <a:pt x="5" y="42"/>
                  </a:cubicBezTo>
                  <a:cubicBezTo>
                    <a:pt x="13" y="42"/>
                    <a:pt x="13" y="42"/>
                    <a:pt x="13" y="42"/>
                  </a:cubicBezTo>
                  <a:cubicBezTo>
                    <a:pt x="13" y="43"/>
                    <a:pt x="13" y="43"/>
                    <a:pt x="13" y="43"/>
                  </a:cubicBezTo>
                  <a:cubicBezTo>
                    <a:pt x="14" y="46"/>
                    <a:pt x="15" y="49"/>
                    <a:pt x="16" y="51"/>
                  </a:cubicBezTo>
                  <a:cubicBezTo>
                    <a:pt x="17" y="52"/>
                    <a:pt x="17" y="52"/>
                    <a:pt x="17" y="52"/>
                  </a:cubicBezTo>
                  <a:cubicBezTo>
                    <a:pt x="12" y="58"/>
                    <a:pt x="12" y="58"/>
                    <a:pt x="12" y="58"/>
                  </a:cubicBezTo>
                  <a:cubicBezTo>
                    <a:pt x="12" y="58"/>
                    <a:pt x="11" y="58"/>
                    <a:pt x="11" y="59"/>
                  </a:cubicBezTo>
                  <a:cubicBezTo>
                    <a:pt x="11" y="59"/>
                    <a:pt x="12" y="60"/>
                    <a:pt x="12" y="60"/>
                  </a:cubicBezTo>
                  <a:cubicBezTo>
                    <a:pt x="15" y="63"/>
                    <a:pt x="15" y="63"/>
                    <a:pt x="15" y="63"/>
                  </a:cubicBezTo>
                  <a:cubicBezTo>
                    <a:pt x="16" y="64"/>
                    <a:pt x="17" y="64"/>
                    <a:pt x="18" y="63"/>
                  </a:cubicBezTo>
                  <a:lnTo>
                    <a:pt x="23" y="58"/>
                  </a:lnTo>
                  <a:close/>
                  <a:moveTo>
                    <a:pt x="38" y="52"/>
                  </a:moveTo>
                  <a:cubicBezTo>
                    <a:pt x="30" y="52"/>
                    <a:pt x="24" y="46"/>
                    <a:pt x="24" y="38"/>
                  </a:cubicBezTo>
                  <a:cubicBezTo>
                    <a:pt x="24" y="30"/>
                    <a:pt x="30" y="24"/>
                    <a:pt x="38" y="24"/>
                  </a:cubicBezTo>
                  <a:cubicBezTo>
                    <a:pt x="45" y="24"/>
                    <a:pt x="52" y="30"/>
                    <a:pt x="52" y="38"/>
                  </a:cubicBezTo>
                  <a:cubicBezTo>
                    <a:pt x="52" y="46"/>
                    <a:pt x="45" y="52"/>
                    <a:pt x="38" y="52"/>
                  </a:cubicBezTo>
                  <a:close/>
                  <a:moveTo>
                    <a:pt x="38" y="28"/>
                  </a:moveTo>
                  <a:cubicBezTo>
                    <a:pt x="32" y="28"/>
                    <a:pt x="28" y="32"/>
                    <a:pt x="28" y="38"/>
                  </a:cubicBezTo>
                  <a:cubicBezTo>
                    <a:pt x="28" y="43"/>
                    <a:pt x="32" y="48"/>
                    <a:pt x="38" y="48"/>
                  </a:cubicBezTo>
                  <a:cubicBezTo>
                    <a:pt x="43" y="48"/>
                    <a:pt x="48" y="43"/>
                    <a:pt x="48" y="38"/>
                  </a:cubicBezTo>
                  <a:cubicBezTo>
                    <a:pt x="48" y="32"/>
                    <a:pt x="43" y="28"/>
                    <a:pt x="38" y="28"/>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182" name="Freeform 43"/>
            <p:cNvSpPr/>
            <p:nvPr/>
          </p:nvSpPr>
          <p:spPr bwMode="auto">
            <a:xfrm>
              <a:off x="4222750" y="4768533"/>
              <a:ext cx="82550" cy="66675"/>
            </a:xfrm>
            <a:custGeom>
              <a:avLst/>
              <a:gdLst>
                <a:gd name="T0" fmla="*/ 2 w 15"/>
                <a:gd name="T1" fmla="*/ 12 h 12"/>
                <a:gd name="T2" fmla="*/ 1 w 15"/>
                <a:gd name="T3" fmla="*/ 10 h 12"/>
                <a:gd name="T4" fmla="*/ 2 w 15"/>
                <a:gd name="T5" fmla="*/ 9 h 12"/>
                <a:gd name="T6" fmla="*/ 12 w 15"/>
                <a:gd name="T7" fmla="*/ 1 h 12"/>
                <a:gd name="T8" fmla="*/ 14 w 15"/>
                <a:gd name="T9" fmla="*/ 0 h 12"/>
                <a:gd name="T10" fmla="*/ 14 w 15"/>
                <a:gd name="T11" fmla="*/ 2 h 12"/>
                <a:gd name="T12" fmla="*/ 2 w 15"/>
                <a:gd name="T13" fmla="*/ 11 h 12"/>
                <a:gd name="T14" fmla="*/ 2 w 15"/>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2">
                  <a:moveTo>
                    <a:pt x="2" y="12"/>
                  </a:moveTo>
                  <a:cubicBezTo>
                    <a:pt x="1" y="12"/>
                    <a:pt x="1" y="11"/>
                    <a:pt x="1" y="10"/>
                  </a:cubicBezTo>
                  <a:cubicBezTo>
                    <a:pt x="0" y="10"/>
                    <a:pt x="1" y="9"/>
                    <a:pt x="2" y="9"/>
                  </a:cubicBezTo>
                  <a:cubicBezTo>
                    <a:pt x="6" y="7"/>
                    <a:pt x="9" y="4"/>
                    <a:pt x="12" y="1"/>
                  </a:cubicBezTo>
                  <a:cubicBezTo>
                    <a:pt x="12" y="0"/>
                    <a:pt x="13" y="0"/>
                    <a:pt x="14" y="0"/>
                  </a:cubicBezTo>
                  <a:cubicBezTo>
                    <a:pt x="14" y="0"/>
                    <a:pt x="15" y="1"/>
                    <a:pt x="14" y="2"/>
                  </a:cubicBezTo>
                  <a:cubicBezTo>
                    <a:pt x="12" y="7"/>
                    <a:pt x="7" y="10"/>
                    <a:pt x="2" y="11"/>
                  </a:cubicBezTo>
                  <a:cubicBezTo>
                    <a:pt x="2" y="12"/>
                    <a:pt x="2" y="12"/>
                    <a:pt x="2" y="12"/>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183" name="Freeform 44"/>
            <p:cNvSpPr/>
            <p:nvPr/>
          </p:nvSpPr>
          <p:spPr bwMode="auto">
            <a:xfrm>
              <a:off x="4102100" y="4614545"/>
              <a:ext cx="93662" cy="87313"/>
            </a:xfrm>
            <a:custGeom>
              <a:avLst/>
              <a:gdLst>
                <a:gd name="T0" fmla="*/ 1 w 17"/>
                <a:gd name="T1" fmla="*/ 16 h 16"/>
                <a:gd name="T2" fmla="*/ 1 w 17"/>
                <a:gd name="T3" fmla="*/ 16 h 16"/>
                <a:gd name="T4" fmla="*/ 0 w 17"/>
                <a:gd name="T5" fmla="*/ 14 h 16"/>
                <a:gd name="T6" fmla="*/ 15 w 17"/>
                <a:gd name="T7" fmla="*/ 0 h 16"/>
                <a:gd name="T8" fmla="*/ 17 w 17"/>
                <a:gd name="T9" fmla="*/ 1 h 16"/>
                <a:gd name="T10" fmla="*/ 16 w 17"/>
                <a:gd name="T11" fmla="*/ 3 h 16"/>
                <a:gd name="T12" fmla="*/ 3 w 17"/>
                <a:gd name="T13" fmla="*/ 15 h 16"/>
                <a:gd name="T14" fmla="*/ 1 w 17"/>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6">
                  <a:moveTo>
                    <a:pt x="1" y="16"/>
                  </a:moveTo>
                  <a:cubicBezTo>
                    <a:pt x="1" y="16"/>
                    <a:pt x="1" y="16"/>
                    <a:pt x="1" y="16"/>
                  </a:cubicBezTo>
                  <a:cubicBezTo>
                    <a:pt x="0" y="15"/>
                    <a:pt x="0" y="14"/>
                    <a:pt x="0" y="14"/>
                  </a:cubicBezTo>
                  <a:cubicBezTo>
                    <a:pt x="2" y="7"/>
                    <a:pt x="8" y="2"/>
                    <a:pt x="15" y="0"/>
                  </a:cubicBezTo>
                  <a:cubicBezTo>
                    <a:pt x="16" y="0"/>
                    <a:pt x="17" y="0"/>
                    <a:pt x="17" y="1"/>
                  </a:cubicBezTo>
                  <a:cubicBezTo>
                    <a:pt x="17" y="2"/>
                    <a:pt x="17" y="3"/>
                    <a:pt x="16" y="3"/>
                  </a:cubicBezTo>
                  <a:cubicBezTo>
                    <a:pt x="10" y="4"/>
                    <a:pt x="5" y="9"/>
                    <a:pt x="3" y="15"/>
                  </a:cubicBezTo>
                  <a:cubicBezTo>
                    <a:pt x="3" y="15"/>
                    <a:pt x="2" y="16"/>
                    <a:pt x="1" y="16"/>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grpSp>
      <p:grpSp>
        <p:nvGrpSpPr>
          <p:cNvPr id="184" name="组合 183"/>
          <p:cNvGrpSpPr/>
          <p:nvPr/>
        </p:nvGrpSpPr>
        <p:grpSpPr>
          <a:xfrm>
            <a:off x="8701946" y="5487628"/>
            <a:ext cx="2250579" cy="423460"/>
            <a:chOff x="4918075" y="5325745"/>
            <a:chExt cx="2117725" cy="398463"/>
          </a:xfrm>
        </p:grpSpPr>
        <p:sp>
          <p:nvSpPr>
            <p:cNvPr id="185" name="Rectangle 45"/>
            <p:cNvSpPr>
              <a:spLocks noChangeArrowheads="1"/>
            </p:cNvSpPr>
            <p:nvPr/>
          </p:nvSpPr>
          <p:spPr bwMode="auto">
            <a:xfrm>
              <a:off x="4918075" y="5347970"/>
              <a:ext cx="2095500" cy="376238"/>
            </a:xfrm>
            <a:prstGeom prst="rect">
              <a:avLst/>
            </a:prstGeom>
            <a:solidFill>
              <a:srgbClr val="005790"/>
            </a:solidFill>
            <a:ln>
              <a:noFill/>
            </a:ln>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186" name="Rectangle 46"/>
            <p:cNvSpPr>
              <a:spLocks noChangeArrowheads="1"/>
            </p:cNvSpPr>
            <p:nvPr/>
          </p:nvSpPr>
          <p:spPr bwMode="auto">
            <a:xfrm>
              <a:off x="4918075" y="5568633"/>
              <a:ext cx="2095500" cy="155575"/>
            </a:xfrm>
            <a:prstGeom prst="rect">
              <a:avLst/>
            </a:prstGeom>
            <a:solidFill>
              <a:schemeClr val="bg1">
                <a:lumMod val="50000"/>
              </a:schemeClr>
            </a:solidFill>
            <a:ln>
              <a:noFill/>
            </a:ln>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187" name="Freeform 47"/>
            <p:cNvSpPr>
              <a:spLocks noEditPoints="1"/>
            </p:cNvSpPr>
            <p:nvPr/>
          </p:nvSpPr>
          <p:spPr bwMode="auto">
            <a:xfrm>
              <a:off x="4918075" y="5325745"/>
              <a:ext cx="2117725" cy="398463"/>
            </a:xfrm>
            <a:custGeom>
              <a:avLst/>
              <a:gdLst>
                <a:gd name="T0" fmla="*/ 1334 w 1334"/>
                <a:gd name="T1" fmla="*/ 251 h 251"/>
                <a:gd name="T2" fmla="*/ 0 w 1334"/>
                <a:gd name="T3" fmla="*/ 251 h 251"/>
                <a:gd name="T4" fmla="*/ 0 w 1334"/>
                <a:gd name="T5" fmla="*/ 0 h 251"/>
                <a:gd name="T6" fmla="*/ 1334 w 1334"/>
                <a:gd name="T7" fmla="*/ 0 h 251"/>
                <a:gd name="T8" fmla="*/ 1334 w 1334"/>
                <a:gd name="T9" fmla="*/ 251 h 251"/>
                <a:gd name="T10" fmla="*/ 14 w 1334"/>
                <a:gd name="T11" fmla="*/ 237 h 251"/>
                <a:gd name="T12" fmla="*/ 1320 w 1334"/>
                <a:gd name="T13" fmla="*/ 237 h 251"/>
                <a:gd name="T14" fmla="*/ 1320 w 1334"/>
                <a:gd name="T15" fmla="*/ 14 h 251"/>
                <a:gd name="T16" fmla="*/ 14 w 1334"/>
                <a:gd name="T17" fmla="*/ 14 h 251"/>
                <a:gd name="T18" fmla="*/ 14 w 1334"/>
                <a:gd name="T19" fmla="*/ 237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4" h="251">
                  <a:moveTo>
                    <a:pt x="1334" y="251"/>
                  </a:moveTo>
                  <a:lnTo>
                    <a:pt x="0" y="251"/>
                  </a:lnTo>
                  <a:lnTo>
                    <a:pt x="0" y="0"/>
                  </a:lnTo>
                  <a:lnTo>
                    <a:pt x="1334" y="0"/>
                  </a:lnTo>
                  <a:lnTo>
                    <a:pt x="1334" y="251"/>
                  </a:lnTo>
                  <a:close/>
                  <a:moveTo>
                    <a:pt x="14" y="237"/>
                  </a:moveTo>
                  <a:lnTo>
                    <a:pt x="1320" y="237"/>
                  </a:lnTo>
                  <a:lnTo>
                    <a:pt x="1320" y="14"/>
                  </a:lnTo>
                  <a:lnTo>
                    <a:pt x="14" y="14"/>
                  </a:lnTo>
                  <a:lnTo>
                    <a:pt x="14" y="237"/>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188" name="Rectangle 48"/>
            <p:cNvSpPr>
              <a:spLocks noChangeArrowheads="1"/>
            </p:cNvSpPr>
            <p:nvPr/>
          </p:nvSpPr>
          <p:spPr bwMode="auto">
            <a:xfrm>
              <a:off x="5027613" y="5325745"/>
              <a:ext cx="22225" cy="1778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189" name="Rectangle 49"/>
            <p:cNvSpPr>
              <a:spLocks noChangeArrowheads="1"/>
            </p:cNvSpPr>
            <p:nvPr/>
          </p:nvSpPr>
          <p:spPr bwMode="auto">
            <a:xfrm>
              <a:off x="5138738" y="5325745"/>
              <a:ext cx="22225" cy="889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190" name="Rectangle 50"/>
            <p:cNvSpPr>
              <a:spLocks noChangeArrowheads="1"/>
            </p:cNvSpPr>
            <p:nvPr/>
          </p:nvSpPr>
          <p:spPr bwMode="auto">
            <a:xfrm>
              <a:off x="5248275" y="5325745"/>
              <a:ext cx="22225" cy="889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191" name="Rectangle 51"/>
            <p:cNvSpPr>
              <a:spLocks noChangeArrowheads="1"/>
            </p:cNvSpPr>
            <p:nvPr/>
          </p:nvSpPr>
          <p:spPr bwMode="auto">
            <a:xfrm>
              <a:off x="5359400" y="5325745"/>
              <a:ext cx="20637" cy="889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192" name="Rectangle 52"/>
            <p:cNvSpPr>
              <a:spLocks noChangeArrowheads="1"/>
            </p:cNvSpPr>
            <p:nvPr/>
          </p:nvSpPr>
          <p:spPr bwMode="auto">
            <a:xfrm>
              <a:off x="5468938" y="5325745"/>
              <a:ext cx="22225" cy="1778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193" name="Rectangle 53"/>
            <p:cNvSpPr>
              <a:spLocks noChangeArrowheads="1"/>
            </p:cNvSpPr>
            <p:nvPr/>
          </p:nvSpPr>
          <p:spPr bwMode="auto">
            <a:xfrm>
              <a:off x="5580063" y="5325745"/>
              <a:ext cx="20637" cy="889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194" name="Rectangle 54"/>
            <p:cNvSpPr>
              <a:spLocks noChangeArrowheads="1"/>
            </p:cNvSpPr>
            <p:nvPr/>
          </p:nvSpPr>
          <p:spPr bwMode="auto">
            <a:xfrm>
              <a:off x="5689600" y="5325745"/>
              <a:ext cx="22225" cy="889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195" name="Rectangle 55"/>
            <p:cNvSpPr>
              <a:spLocks noChangeArrowheads="1"/>
            </p:cNvSpPr>
            <p:nvPr/>
          </p:nvSpPr>
          <p:spPr bwMode="auto">
            <a:xfrm>
              <a:off x="5799138" y="5325745"/>
              <a:ext cx="22225" cy="889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196" name="Rectangle 56"/>
            <p:cNvSpPr>
              <a:spLocks noChangeArrowheads="1"/>
            </p:cNvSpPr>
            <p:nvPr/>
          </p:nvSpPr>
          <p:spPr bwMode="auto">
            <a:xfrm>
              <a:off x="5910263" y="5325745"/>
              <a:ext cx="22225" cy="889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197" name="Rectangle 57"/>
            <p:cNvSpPr>
              <a:spLocks noChangeArrowheads="1"/>
            </p:cNvSpPr>
            <p:nvPr/>
          </p:nvSpPr>
          <p:spPr bwMode="auto">
            <a:xfrm>
              <a:off x="6019800" y="5325745"/>
              <a:ext cx="22225" cy="1778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198" name="Rectangle 58"/>
            <p:cNvSpPr>
              <a:spLocks noChangeArrowheads="1"/>
            </p:cNvSpPr>
            <p:nvPr/>
          </p:nvSpPr>
          <p:spPr bwMode="auto">
            <a:xfrm>
              <a:off x="6130925" y="5325745"/>
              <a:ext cx="22225" cy="889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199" name="Rectangle 59"/>
            <p:cNvSpPr>
              <a:spLocks noChangeArrowheads="1"/>
            </p:cNvSpPr>
            <p:nvPr/>
          </p:nvSpPr>
          <p:spPr bwMode="auto">
            <a:xfrm>
              <a:off x="6240463" y="5325745"/>
              <a:ext cx="22225" cy="889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00" name="Rectangle 60"/>
            <p:cNvSpPr>
              <a:spLocks noChangeArrowheads="1"/>
            </p:cNvSpPr>
            <p:nvPr/>
          </p:nvSpPr>
          <p:spPr bwMode="auto">
            <a:xfrm>
              <a:off x="6351588" y="5325745"/>
              <a:ext cx="22225" cy="889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01" name="Rectangle 61"/>
            <p:cNvSpPr>
              <a:spLocks noChangeArrowheads="1"/>
            </p:cNvSpPr>
            <p:nvPr/>
          </p:nvSpPr>
          <p:spPr bwMode="auto">
            <a:xfrm>
              <a:off x="6461125" y="5325745"/>
              <a:ext cx="22225" cy="889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02" name="Rectangle 62"/>
            <p:cNvSpPr>
              <a:spLocks noChangeArrowheads="1"/>
            </p:cNvSpPr>
            <p:nvPr/>
          </p:nvSpPr>
          <p:spPr bwMode="auto">
            <a:xfrm>
              <a:off x="6572250" y="5325745"/>
              <a:ext cx="22225" cy="1778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03" name="Rectangle 63"/>
            <p:cNvSpPr>
              <a:spLocks noChangeArrowheads="1"/>
            </p:cNvSpPr>
            <p:nvPr/>
          </p:nvSpPr>
          <p:spPr bwMode="auto">
            <a:xfrm>
              <a:off x="6681788" y="5325745"/>
              <a:ext cx="22225" cy="889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04" name="Rectangle 64"/>
            <p:cNvSpPr>
              <a:spLocks noChangeArrowheads="1"/>
            </p:cNvSpPr>
            <p:nvPr/>
          </p:nvSpPr>
          <p:spPr bwMode="auto">
            <a:xfrm>
              <a:off x="6792913" y="5325745"/>
              <a:ext cx="22225" cy="889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05" name="Rectangle 65"/>
            <p:cNvSpPr>
              <a:spLocks noChangeArrowheads="1"/>
            </p:cNvSpPr>
            <p:nvPr/>
          </p:nvSpPr>
          <p:spPr bwMode="auto">
            <a:xfrm>
              <a:off x="6902450" y="5325745"/>
              <a:ext cx="22225" cy="889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grpSp>
      <p:sp>
        <p:nvSpPr>
          <p:cNvPr id="206" name="Freeform 66"/>
          <p:cNvSpPr/>
          <p:nvPr/>
        </p:nvSpPr>
        <p:spPr bwMode="auto">
          <a:xfrm>
            <a:off x="11198840" y="4111900"/>
            <a:ext cx="187267" cy="23619"/>
          </a:xfrm>
          <a:custGeom>
            <a:avLst/>
            <a:gdLst>
              <a:gd name="T0" fmla="*/ 30 w 32"/>
              <a:gd name="T1" fmla="*/ 4 h 4"/>
              <a:gd name="T2" fmla="*/ 2 w 32"/>
              <a:gd name="T3" fmla="*/ 4 h 4"/>
              <a:gd name="T4" fmla="*/ 0 w 32"/>
              <a:gd name="T5" fmla="*/ 2 h 4"/>
              <a:gd name="T6" fmla="*/ 2 w 32"/>
              <a:gd name="T7" fmla="*/ 0 h 4"/>
              <a:gd name="T8" fmla="*/ 30 w 32"/>
              <a:gd name="T9" fmla="*/ 0 h 4"/>
              <a:gd name="T10" fmla="*/ 32 w 32"/>
              <a:gd name="T11" fmla="*/ 2 h 4"/>
              <a:gd name="T12" fmla="*/ 30 w 3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2" h="4">
                <a:moveTo>
                  <a:pt x="30" y="4"/>
                </a:moveTo>
                <a:cubicBezTo>
                  <a:pt x="2" y="4"/>
                  <a:pt x="2" y="4"/>
                  <a:pt x="2" y="4"/>
                </a:cubicBezTo>
                <a:cubicBezTo>
                  <a:pt x="1" y="4"/>
                  <a:pt x="0" y="3"/>
                  <a:pt x="0" y="2"/>
                </a:cubicBezTo>
                <a:cubicBezTo>
                  <a:pt x="0" y="1"/>
                  <a:pt x="1" y="0"/>
                  <a:pt x="2" y="0"/>
                </a:cubicBezTo>
                <a:cubicBezTo>
                  <a:pt x="30" y="0"/>
                  <a:pt x="30" y="0"/>
                  <a:pt x="30" y="0"/>
                </a:cubicBezTo>
                <a:cubicBezTo>
                  <a:pt x="31" y="0"/>
                  <a:pt x="32" y="1"/>
                  <a:pt x="32" y="2"/>
                </a:cubicBezTo>
                <a:cubicBezTo>
                  <a:pt x="32" y="3"/>
                  <a:pt x="31" y="4"/>
                  <a:pt x="30"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07" name="Freeform 71"/>
          <p:cNvSpPr/>
          <p:nvPr/>
        </p:nvSpPr>
        <p:spPr bwMode="auto">
          <a:xfrm>
            <a:off x="11244392" y="4182758"/>
            <a:ext cx="187267" cy="21933"/>
          </a:xfrm>
          <a:custGeom>
            <a:avLst/>
            <a:gdLst>
              <a:gd name="T0" fmla="*/ 30 w 32"/>
              <a:gd name="T1" fmla="*/ 4 h 4"/>
              <a:gd name="T2" fmla="*/ 2 w 32"/>
              <a:gd name="T3" fmla="*/ 4 h 4"/>
              <a:gd name="T4" fmla="*/ 0 w 32"/>
              <a:gd name="T5" fmla="*/ 2 h 4"/>
              <a:gd name="T6" fmla="*/ 2 w 32"/>
              <a:gd name="T7" fmla="*/ 0 h 4"/>
              <a:gd name="T8" fmla="*/ 30 w 32"/>
              <a:gd name="T9" fmla="*/ 0 h 4"/>
              <a:gd name="T10" fmla="*/ 32 w 32"/>
              <a:gd name="T11" fmla="*/ 2 h 4"/>
              <a:gd name="T12" fmla="*/ 30 w 3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2" h="4">
                <a:moveTo>
                  <a:pt x="30" y="4"/>
                </a:moveTo>
                <a:cubicBezTo>
                  <a:pt x="2" y="4"/>
                  <a:pt x="2" y="4"/>
                  <a:pt x="2" y="4"/>
                </a:cubicBezTo>
                <a:cubicBezTo>
                  <a:pt x="1" y="4"/>
                  <a:pt x="0" y="3"/>
                  <a:pt x="0" y="2"/>
                </a:cubicBezTo>
                <a:cubicBezTo>
                  <a:pt x="0" y="1"/>
                  <a:pt x="1" y="0"/>
                  <a:pt x="2" y="0"/>
                </a:cubicBezTo>
                <a:cubicBezTo>
                  <a:pt x="30" y="0"/>
                  <a:pt x="30" y="0"/>
                  <a:pt x="30" y="0"/>
                </a:cubicBezTo>
                <a:cubicBezTo>
                  <a:pt x="31" y="0"/>
                  <a:pt x="32" y="1"/>
                  <a:pt x="32" y="2"/>
                </a:cubicBezTo>
                <a:cubicBezTo>
                  <a:pt x="32" y="3"/>
                  <a:pt x="31" y="4"/>
                  <a:pt x="30"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grpSp>
        <p:nvGrpSpPr>
          <p:cNvPr id="208" name="组合 207"/>
          <p:cNvGrpSpPr/>
          <p:nvPr/>
        </p:nvGrpSpPr>
        <p:grpSpPr>
          <a:xfrm>
            <a:off x="11361442" y="4329566"/>
            <a:ext cx="673149" cy="528059"/>
            <a:chOff x="7421563" y="4177983"/>
            <a:chExt cx="633412" cy="496887"/>
          </a:xfrm>
        </p:grpSpPr>
        <p:sp>
          <p:nvSpPr>
            <p:cNvPr id="209" name="Freeform 67"/>
            <p:cNvSpPr/>
            <p:nvPr/>
          </p:nvSpPr>
          <p:spPr bwMode="auto">
            <a:xfrm>
              <a:off x="7466013" y="4222433"/>
              <a:ext cx="65087" cy="22225"/>
            </a:xfrm>
            <a:custGeom>
              <a:avLst/>
              <a:gdLst>
                <a:gd name="T0" fmla="*/ 10 w 12"/>
                <a:gd name="T1" fmla="*/ 4 h 4"/>
                <a:gd name="T2" fmla="*/ 2 w 12"/>
                <a:gd name="T3" fmla="*/ 4 h 4"/>
                <a:gd name="T4" fmla="*/ 0 w 12"/>
                <a:gd name="T5" fmla="*/ 2 h 4"/>
                <a:gd name="T6" fmla="*/ 2 w 12"/>
                <a:gd name="T7" fmla="*/ 0 h 4"/>
                <a:gd name="T8" fmla="*/ 10 w 12"/>
                <a:gd name="T9" fmla="*/ 0 h 4"/>
                <a:gd name="T10" fmla="*/ 12 w 12"/>
                <a:gd name="T11" fmla="*/ 2 h 4"/>
                <a:gd name="T12" fmla="*/ 10 w 1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2" h="4">
                  <a:moveTo>
                    <a:pt x="10" y="4"/>
                  </a:moveTo>
                  <a:cubicBezTo>
                    <a:pt x="2" y="4"/>
                    <a:pt x="2" y="4"/>
                    <a:pt x="2" y="4"/>
                  </a:cubicBezTo>
                  <a:cubicBezTo>
                    <a:pt x="1" y="4"/>
                    <a:pt x="0" y="3"/>
                    <a:pt x="0" y="2"/>
                  </a:cubicBezTo>
                  <a:cubicBezTo>
                    <a:pt x="0" y="1"/>
                    <a:pt x="1" y="0"/>
                    <a:pt x="2" y="0"/>
                  </a:cubicBezTo>
                  <a:cubicBezTo>
                    <a:pt x="10" y="0"/>
                    <a:pt x="10" y="0"/>
                    <a:pt x="10" y="0"/>
                  </a:cubicBezTo>
                  <a:cubicBezTo>
                    <a:pt x="11" y="0"/>
                    <a:pt x="12" y="1"/>
                    <a:pt x="12" y="2"/>
                  </a:cubicBezTo>
                  <a:cubicBezTo>
                    <a:pt x="12" y="3"/>
                    <a:pt x="11" y="4"/>
                    <a:pt x="10"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10" name="Freeform 70"/>
            <p:cNvSpPr/>
            <p:nvPr/>
          </p:nvSpPr>
          <p:spPr bwMode="auto">
            <a:xfrm>
              <a:off x="7421563" y="4354195"/>
              <a:ext cx="131762" cy="22225"/>
            </a:xfrm>
            <a:custGeom>
              <a:avLst/>
              <a:gdLst>
                <a:gd name="T0" fmla="*/ 22 w 24"/>
                <a:gd name="T1" fmla="*/ 4 h 4"/>
                <a:gd name="T2" fmla="*/ 2 w 24"/>
                <a:gd name="T3" fmla="*/ 4 h 4"/>
                <a:gd name="T4" fmla="*/ 0 w 24"/>
                <a:gd name="T5" fmla="*/ 2 h 4"/>
                <a:gd name="T6" fmla="*/ 2 w 24"/>
                <a:gd name="T7" fmla="*/ 0 h 4"/>
                <a:gd name="T8" fmla="*/ 22 w 24"/>
                <a:gd name="T9" fmla="*/ 0 h 4"/>
                <a:gd name="T10" fmla="*/ 24 w 24"/>
                <a:gd name="T11" fmla="*/ 2 h 4"/>
                <a:gd name="T12" fmla="*/ 22 w 2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2" y="4"/>
                  </a:moveTo>
                  <a:cubicBezTo>
                    <a:pt x="2" y="4"/>
                    <a:pt x="2" y="4"/>
                    <a:pt x="2" y="4"/>
                  </a:cubicBezTo>
                  <a:cubicBezTo>
                    <a:pt x="1" y="4"/>
                    <a:pt x="0" y="3"/>
                    <a:pt x="0" y="2"/>
                  </a:cubicBezTo>
                  <a:cubicBezTo>
                    <a:pt x="0" y="1"/>
                    <a:pt x="1" y="0"/>
                    <a:pt x="2" y="0"/>
                  </a:cubicBezTo>
                  <a:cubicBezTo>
                    <a:pt x="22" y="0"/>
                    <a:pt x="22" y="0"/>
                    <a:pt x="22" y="0"/>
                  </a:cubicBezTo>
                  <a:cubicBezTo>
                    <a:pt x="23" y="0"/>
                    <a:pt x="24" y="1"/>
                    <a:pt x="24" y="2"/>
                  </a:cubicBezTo>
                  <a:cubicBezTo>
                    <a:pt x="24" y="3"/>
                    <a:pt x="23" y="4"/>
                    <a:pt x="22"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11" name="Freeform 74"/>
            <p:cNvSpPr/>
            <p:nvPr/>
          </p:nvSpPr>
          <p:spPr bwMode="auto">
            <a:xfrm>
              <a:off x="7497763" y="4177983"/>
              <a:ext cx="552450" cy="149225"/>
            </a:xfrm>
            <a:custGeom>
              <a:avLst/>
              <a:gdLst>
                <a:gd name="T0" fmla="*/ 337 w 348"/>
                <a:gd name="T1" fmla="*/ 94 h 94"/>
                <a:gd name="T2" fmla="*/ 317 w 348"/>
                <a:gd name="T3" fmla="*/ 14 h 94"/>
                <a:gd name="T4" fmla="*/ 35 w 348"/>
                <a:gd name="T5" fmla="*/ 14 h 94"/>
                <a:gd name="T6" fmla="*/ 14 w 348"/>
                <a:gd name="T7" fmla="*/ 94 h 94"/>
                <a:gd name="T8" fmla="*/ 0 w 348"/>
                <a:gd name="T9" fmla="*/ 90 h 94"/>
                <a:gd name="T10" fmla="*/ 25 w 348"/>
                <a:gd name="T11" fmla="*/ 0 h 94"/>
                <a:gd name="T12" fmla="*/ 327 w 348"/>
                <a:gd name="T13" fmla="*/ 0 h 94"/>
                <a:gd name="T14" fmla="*/ 348 w 348"/>
                <a:gd name="T15" fmla="*/ 90 h 94"/>
                <a:gd name="T16" fmla="*/ 337 w 348"/>
                <a:gd name="T17"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94">
                  <a:moveTo>
                    <a:pt x="337" y="94"/>
                  </a:moveTo>
                  <a:lnTo>
                    <a:pt x="317" y="14"/>
                  </a:lnTo>
                  <a:lnTo>
                    <a:pt x="35" y="14"/>
                  </a:lnTo>
                  <a:lnTo>
                    <a:pt x="14" y="94"/>
                  </a:lnTo>
                  <a:lnTo>
                    <a:pt x="0" y="90"/>
                  </a:lnTo>
                  <a:lnTo>
                    <a:pt x="25" y="0"/>
                  </a:lnTo>
                  <a:lnTo>
                    <a:pt x="327" y="0"/>
                  </a:lnTo>
                  <a:lnTo>
                    <a:pt x="348" y="90"/>
                  </a:lnTo>
                  <a:lnTo>
                    <a:pt x="337" y="94"/>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12" name="Freeform 75"/>
            <p:cNvSpPr/>
            <p:nvPr/>
          </p:nvSpPr>
          <p:spPr bwMode="auto">
            <a:xfrm>
              <a:off x="7653338" y="4184333"/>
              <a:ext cx="53975" cy="142875"/>
            </a:xfrm>
            <a:custGeom>
              <a:avLst/>
              <a:gdLst>
                <a:gd name="T0" fmla="*/ 14 w 34"/>
                <a:gd name="T1" fmla="*/ 90 h 90"/>
                <a:gd name="T2" fmla="*/ 0 w 34"/>
                <a:gd name="T3" fmla="*/ 86 h 90"/>
                <a:gd name="T4" fmla="*/ 21 w 34"/>
                <a:gd name="T5" fmla="*/ 0 h 90"/>
                <a:gd name="T6" fmla="*/ 34 w 34"/>
                <a:gd name="T7" fmla="*/ 3 h 90"/>
                <a:gd name="T8" fmla="*/ 14 w 34"/>
                <a:gd name="T9" fmla="*/ 90 h 90"/>
              </a:gdLst>
              <a:ahLst/>
              <a:cxnLst>
                <a:cxn ang="0">
                  <a:pos x="T0" y="T1"/>
                </a:cxn>
                <a:cxn ang="0">
                  <a:pos x="T2" y="T3"/>
                </a:cxn>
                <a:cxn ang="0">
                  <a:pos x="T4" y="T5"/>
                </a:cxn>
                <a:cxn ang="0">
                  <a:pos x="T6" y="T7"/>
                </a:cxn>
                <a:cxn ang="0">
                  <a:pos x="T8" y="T9"/>
                </a:cxn>
              </a:cxnLst>
              <a:rect l="0" t="0" r="r" b="b"/>
              <a:pathLst>
                <a:path w="34" h="90">
                  <a:moveTo>
                    <a:pt x="14" y="90"/>
                  </a:moveTo>
                  <a:lnTo>
                    <a:pt x="0" y="86"/>
                  </a:lnTo>
                  <a:lnTo>
                    <a:pt x="21" y="0"/>
                  </a:lnTo>
                  <a:lnTo>
                    <a:pt x="34" y="3"/>
                  </a:lnTo>
                  <a:lnTo>
                    <a:pt x="14" y="9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13" name="Freeform 76"/>
            <p:cNvSpPr/>
            <p:nvPr/>
          </p:nvSpPr>
          <p:spPr bwMode="auto">
            <a:xfrm>
              <a:off x="7823200" y="4184333"/>
              <a:ext cx="55562" cy="142875"/>
            </a:xfrm>
            <a:custGeom>
              <a:avLst/>
              <a:gdLst>
                <a:gd name="T0" fmla="*/ 25 w 35"/>
                <a:gd name="T1" fmla="*/ 90 h 90"/>
                <a:gd name="T2" fmla="*/ 0 w 35"/>
                <a:gd name="T3" fmla="*/ 3 h 90"/>
                <a:gd name="T4" fmla="*/ 14 w 35"/>
                <a:gd name="T5" fmla="*/ 0 h 90"/>
                <a:gd name="T6" fmla="*/ 35 w 35"/>
                <a:gd name="T7" fmla="*/ 86 h 90"/>
                <a:gd name="T8" fmla="*/ 25 w 35"/>
                <a:gd name="T9" fmla="*/ 90 h 90"/>
              </a:gdLst>
              <a:ahLst/>
              <a:cxnLst>
                <a:cxn ang="0">
                  <a:pos x="T0" y="T1"/>
                </a:cxn>
                <a:cxn ang="0">
                  <a:pos x="T2" y="T3"/>
                </a:cxn>
                <a:cxn ang="0">
                  <a:pos x="T4" y="T5"/>
                </a:cxn>
                <a:cxn ang="0">
                  <a:pos x="T6" y="T7"/>
                </a:cxn>
                <a:cxn ang="0">
                  <a:pos x="T8" y="T9"/>
                </a:cxn>
              </a:cxnLst>
              <a:rect l="0" t="0" r="r" b="b"/>
              <a:pathLst>
                <a:path w="35" h="90">
                  <a:moveTo>
                    <a:pt x="25" y="90"/>
                  </a:moveTo>
                  <a:lnTo>
                    <a:pt x="0" y="3"/>
                  </a:lnTo>
                  <a:lnTo>
                    <a:pt x="14" y="0"/>
                  </a:lnTo>
                  <a:lnTo>
                    <a:pt x="35" y="86"/>
                  </a:lnTo>
                  <a:lnTo>
                    <a:pt x="25" y="9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14" name="Freeform 77"/>
            <p:cNvSpPr/>
            <p:nvPr/>
          </p:nvSpPr>
          <p:spPr bwMode="auto">
            <a:xfrm>
              <a:off x="7504113" y="4316095"/>
              <a:ext cx="546100" cy="358775"/>
            </a:xfrm>
            <a:custGeom>
              <a:avLst/>
              <a:gdLst>
                <a:gd name="T0" fmla="*/ 167 w 344"/>
                <a:gd name="T1" fmla="*/ 226 h 226"/>
                <a:gd name="T2" fmla="*/ 0 w 344"/>
                <a:gd name="T3" fmla="*/ 10 h 226"/>
                <a:gd name="T4" fmla="*/ 10 w 344"/>
                <a:gd name="T5" fmla="*/ 0 h 226"/>
                <a:gd name="T6" fmla="*/ 167 w 344"/>
                <a:gd name="T7" fmla="*/ 205 h 226"/>
                <a:gd name="T8" fmla="*/ 333 w 344"/>
                <a:gd name="T9" fmla="*/ 0 h 226"/>
                <a:gd name="T10" fmla="*/ 344 w 344"/>
                <a:gd name="T11" fmla="*/ 10 h 226"/>
                <a:gd name="T12" fmla="*/ 167 w 344"/>
                <a:gd name="T13" fmla="*/ 226 h 226"/>
              </a:gdLst>
              <a:ahLst/>
              <a:cxnLst>
                <a:cxn ang="0">
                  <a:pos x="T0" y="T1"/>
                </a:cxn>
                <a:cxn ang="0">
                  <a:pos x="T2" y="T3"/>
                </a:cxn>
                <a:cxn ang="0">
                  <a:pos x="T4" y="T5"/>
                </a:cxn>
                <a:cxn ang="0">
                  <a:pos x="T6" y="T7"/>
                </a:cxn>
                <a:cxn ang="0">
                  <a:pos x="T8" y="T9"/>
                </a:cxn>
                <a:cxn ang="0">
                  <a:pos x="T10" y="T11"/>
                </a:cxn>
                <a:cxn ang="0">
                  <a:pos x="T12" y="T13"/>
                </a:cxn>
              </a:cxnLst>
              <a:rect l="0" t="0" r="r" b="b"/>
              <a:pathLst>
                <a:path w="344" h="226">
                  <a:moveTo>
                    <a:pt x="167" y="226"/>
                  </a:moveTo>
                  <a:lnTo>
                    <a:pt x="0" y="10"/>
                  </a:lnTo>
                  <a:lnTo>
                    <a:pt x="10" y="0"/>
                  </a:lnTo>
                  <a:lnTo>
                    <a:pt x="167" y="205"/>
                  </a:lnTo>
                  <a:lnTo>
                    <a:pt x="333" y="0"/>
                  </a:lnTo>
                  <a:lnTo>
                    <a:pt x="344" y="10"/>
                  </a:lnTo>
                  <a:lnTo>
                    <a:pt x="167" y="226"/>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15" name="Freeform 78"/>
            <p:cNvSpPr/>
            <p:nvPr/>
          </p:nvSpPr>
          <p:spPr bwMode="auto">
            <a:xfrm>
              <a:off x="7646988" y="4320858"/>
              <a:ext cx="133350" cy="338138"/>
            </a:xfrm>
            <a:custGeom>
              <a:avLst/>
              <a:gdLst>
                <a:gd name="T0" fmla="*/ 70 w 84"/>
                <a:gd name="T1" fmla="*/ 213 h 213"/>
                <a:gd name="T2" fmla="*/ 0 w 84"/>
                <a:gd name="T3" fmla="*/ 4 h 213"/>
                <a:gd name="T4" fmla="*/ 14 w 84"/>
                <a:gd name="T5" fmla="*/ 0 h 213"/>
                <a:gd name="T6" fmla="*/ 84 w 84"/>
                <a:gd name="T7" fmla="*/ 209 h 213"/>
                <a:gd name="T8" fmla="*/ 70 w 84"/>
                <a:gd name="T9" fmla="*/ 213 h 213"/>
              </a:gdLst>
              <a:ahLst/>
              <a:cxnLst>
                <a:cxn ang="0">
                  <a:pos x="T0" y="T1"/>
                </a:cxn>
                <a:cxn ang="0">
                  <a:pos x="T2" y="T3"/>
                </a:cxn>
                <a:cxn ang="0">
                  <a:pos x="T4" y="T5"/>
                </a:cxn>
                <a:cxn ang="0">
                  <a:pos x="T6" y="T7"/>
                </a:cxn>
                <a:cxn ang="0">
                  <a:pos x="T8" y="T9"/>
                </a:cxn>
              </a:cxnLst>
              <a:rect l="0" t="0" r="r" b="b"/>
              <a:pathLst>
                <a:path w="84" h="213">
                  <a:moveTo>
                    <a:pt x="70" y="213"/>
                  </a:moveTo>
                  <a:lnTo>
                    <a:pt x="0" y="4"/>
                  </a:lnTo>
                  <a:lnTo>
                    <a:pt x="14" y="0"/>
                  </a:lnTo>
                  <a:lnTo>
                    <a:pt x="84" y="209"/>
                  </a:lnTo>
                  <a:lnTo>
                    <a:pt x="70" y="213"/>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16" name="Freeform 79"/>
            <p:cNvSpPr/>
            <p:nvPr/>
          </p:nvSpPr>
          <p:spPr bwMode="auto">
            <a:xfrm>
              <a:off x="7758113" y="4320858"/>
              <a:ext cx="120650" cy="338138"/>
            </a:xfrm>
            <a:custGeom>
              <a:avLst/>
              <a:gdLst>
                <a:gd name="T0" fmla="*/ 14 w 76"/>
                <a:gd name="T1" fmla="*/ 213 h 213"/>
                <a:gd name="T2" fmla="*/ 0 w 76"/>
                <a:gd name="T3" fmla="*/ 209 h 213"/>
                <a:gd name="T4" fmla="*/ 66 w 76"/>
                <a:gd name="T5" fmla="*/ 0 h 213"/>
                <a:gd name="T6" fmla="*/ 76 w 76"/>
                <a:gd name="T7" fmla="*/ 4 h 213"/>
                <a:gd name="T8" fmla="*/ 14 w 76"/>
                <a:gd name="T9" fmla="*/ 213 h 213"/>
              </a:gdLst>
              <a:ahLst/>
              <a:cxnLst>
                <a:cxn ang="0">
                  <a:pos x="T0" y="T1"/>
                </a:cxn>
                <a:cxn ang="0">
                  <a:pos x="T2" y="T3"/>
                </a:cxn>
                <a:cxn ang="0">
                  <a:pos x="T4" y="T5"/>
                </a:cxn>
                <a:cxn ang="0">
                  <a:pos x="T6" y="T7"/>
                </a:cxn>
                <a:cxn ang="0">
                  <a:pos x="T8" y="T9"/>
                </a:cxn>
              </a:cxnLst>
              <a:rect l="0" t="0" r="r" b="b"/>
              <a:pathLst>
                <a:path w="76" h="213">
                  <a:moveTo>
                    <a:pt x="14" y="213"/>
                  </a:moveTo>
                  <a:lnTo>
                    <a:pt x="0" y="209"/>
                  </a:lnTo>
                  <a:lnTo>
                    <a:pt x="66" y="0"/>
                  </a:lnTo>
                  <a:lnTo>
                    <a:pt x="76" y="4"/>
                  </a:lnTo>
                  <a:lnTo>
                    <a:pt x="14" y="213"/>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17" name="Freeform 80"/>
            <p:cNvSpPr/>
            <p:nvPr/>
          </p:nvSpPr>
          <p:spPr bwMode="auto">
            <a:xfrm>
              <a:off x="7497763" y="4309745"/>
              <a:ext cx="557212" cy="22225"/>
            </a:xfrm>
            <a:custGeom>
              <a:avLst/>
              <a:gdLst>
                <a:gd name="T0" fmla="*/ 2 w 101"/>
                <a:gd name="T1" fmla="*/ 4 h 4"/>
                <a:gd name="T2" fmla="*/ 0 w 101"/>
                <a:gd name="T3" fmla="*/ 2 h 4"/>
                <a:gd name="T4" fmla="*/ 2 w 101"/>
                <a:gd name="T5" fmla="*/ 0 h 4"/>
                <a:gd name="T6" fmla="*/ 98 w 101"/>
                <a:gd name="T7" fmla="*/ 0 h 4"/>
                <a:gd name="T8" fmla="*/ 99 w 101"/>
                <a:gd name="T9" fmla="*/ 0 h 4"/>
                <a:gd name="T10" fmla="*/ 101 w 101"/>
                <a:gd name="T11" fmla="*/ 2 h 4"/>
                <a:gd name="T12" fmla="*/ 99 w 101"/>
                <a:gd name="T13" fmla="*/ 4 h 4"/>
                <a:gd name="T14" fmla="*/ 2 w 101"/>
                <a:gd name="T15" fmla="*/ 4 h 4"/>
                <a:gd name="T16" fmla="*/ 2 w 101"/>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4">
                  <a:moveTo>
                    <a:pt x="2" y="4"/>
                  </a:moveTo>
                  <a:cubicBezTo>
                    <a:pt x="1" y="4"/>
                    <a:pt x="0" y="3"/>
                    <a:pt x="0" y="2"/>
                  </a:cubicBezTo>
                  <a:cubicBezTo>
                    <a:pt x="0" y="1"/>
                    <a:pt x="1" y="0"/>
                    <a:pt x="2" y="0"/>
                  </a:cubicBezTo>
                  <a:cubicBezTo>
                    <a:pt x="98" y="0"/>
                    <a:pt x="98" y="0"/>
                    <a:pt x="98" y="0"/>
                  </a:cubicBezTo>
                  <a:cubicBezTo>
                    <a:pt x="98" y="0"/>
                    <a:pt x="98" y="0"/>
                    <a:pt x="99" y="0"/>
                  </a:cubicBezTo>
                  <a:cubicBezTo>
                    <a:pt x="100" y="0"/>
                    <a:pt x="100" y="1"/>
                    <a:pt x="101" y="2"/>
                  </a:cubicBezTo>
                  <a:cubicBezTo>
                    <a:pt x="101" y="3"/>
                    <a:pt x="100" y="4"/>
                    <a:pt x="99" y="4"/>
                  </a:cubicBezTo>
                  <a:cubicBezTo>
                    <a:pt x="2" y="4"/>
                    <a:pt x="2" y="4"/>
                    <a:pt x="2" y="4"/>
                  </a:cubicBezTo>
                  <a:cubicBezTo>
                    <a:pt x="2" y="4"/>
                    <a:pt x="2" y="4"/>
                    <a:pt x="2"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grpSp>
      <p:sp>
        <p:nvSpPr>
          <p:cNvPr id="218" name="Freeform 86"/>
          <p:cNvSpPr/>
          <p:nvPr/>
        </p:nvSpPr>
        <p:spPr bwMode="auto">
          <a:xfrm>
            <a:off x="8126649" y="5026303"/>
            <a:ext cx="867165" cy="23619"/>
          </a:xfrm>
          <a:custGeom>
            <a:avLst/>
            <a:gdLst>
              <a:gd name="T0" fmla="*/ 146 w 148"/>
              <a:gd name="T1" fmla="*/ 4 h 4"/>
              <a:gd name="T2" fmla="*/ 2 w 148"/>
              <a:gd name="T3" fmla="*/ 4 h 4"/>
              <a:gd name="T4" fmla="*/ 0 w 148"/>
              <a:gd name="T5" fmla="*/ 2 h 4"/>
              <a:gd name="T6" fmla="*/ 2 w 148"/>
              <a:gd name="T7" fmla="*/ 0 h 4"/>
              <a:gd name="T8" fmla="*/ 146 w 148"/>
              <a:gd name="T9" fmla="*/ 0 h 4"/>
              <a:gd name="T10" fmla="*/ 148 w 148"/>
              <a:gd name="T11" fmla="*/ 2 h 4"/>
              <a:gd name="T12" fmla="*/ 146 w 14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48" h="4">
                <a:moveTo>
                  <a:pt x="146" y="4"/>
                </a:moveTo>
                <a:cubicBezTo>
                  <a:pt x="2" y="4"/>
                  <a:pt x="2" y="4"/>
                  <a:pt x="2" y="4"/>
                </a:cubicBezTo>
                <a:cubicBezTo>
                  <a:pt x="1" y="4"/>
                  <a:pt x="0" y="3"/>
                  <a:pt x="0" y="2"/>
                </a:cubicBezTo>
                <a:cubicBezTo>
                  <a:pt x="0" y="1"/>
                  <a:pt x="1" y="0"/>
                  <a:pt x="2" y="0"/>
                </a:cubicBezTo>
                <a:cubicBezTo>
                  <a:pt x="146" y="0"/>
                  <a:pt x="146" y="0"/>
                  <a:pt x="146" y="0"/>
                </a:cubicBezTo>
                <a:cubicBezTo>
                  <a:pt x="147" y="0"/>
                  <a:pt x="148" y="1"/>
                  <a:pt x="148" y="2"/>
                </a:cubicBezTo>
                <a:cubicBezTo>
                  <a:pt x="148" y="3"/>
                  <a:pt x="147" y="4"/>
                  <a:pt x="146"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grpSp>
        <p:nvGrpSpPr>
          <p:cNvPr id="219" name="组合 218"/>
          <p:cNvGrpSpPr/>
          <p:nvPr/>
        </p:nvGrpSpPr>
        <p:grpSpPr>
          <a:xfrm>
            <a:off x="7440885" y="3413402"/>
            <a:ext cx="573302" cy="804741"/>
            <a:chOff x="3770313" y="3261995"/>
            <a:chExt cx="601662" cy="844550"/>
          </a:xfrm>
        </p:grpSpPr>
        <p:sp>
          <p:nvSpPr>
            <p:cNvPr id="220" name="Freeform 113"/>
            <p:cNvSpPr/>
            <p:nvPr/>
          </p:nvSpPr>
          <p:spPr bwMode="auto">
            <a:xfrm>
              <a:off x="3979863" y="4017645"/>
              <a:ext cx="182562" cy="88900"/>
            </a:xfrm>
            <a:custGeom>
              <a:avLst/>
              <a:gdLst>
                <a:gd name="T0" fmla="*/ 115 w 115"/>
                <a:gd name="T1" fmla="*/ 56 h 56"/>
                <a:gd name="T2" fmla="*/ 0 w 115"/>
                <a:gd name="T3" fmla="*/ 56 h 56"/>
                <a:gd name="T4" fmla="*/ 0 w 115"/>
                <a:gd name="T5" fmla="*/ 0 h 56"/>
                <a:gd name="T6" fmla="*/ 14 w 115"/>
                <a:gd name="T7" fmla="*/ 0 h 56"/>
                <a:gd name="T8" fmla="*/ 14 w 115"/>
                <a:gd name="T9" fmla="*/ 42 h 56"/>
                <a:gd name="T10" fmla="*/ 101 w 115"/>
                <a:gd name="T11" fmla="*/ 42 h 56"/>
                <a:gd name="T12" fmla="*/ 101 w 115"/>
                <a:gd name="T13" fmla="*/ 4 h 56"/>
                <a:gd name="T14" fmla="*/ 115 w 115"/>
                <a:gd name="T15" fmla="*/ 4 h 56"/>
                <a:gd name="T16" fmla="*/ 115 w 115"/>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56">
                  <a:moveTo>
                    <a:pt x="115" y="56"/>
                  </a:moveTo>
                  <a:lnTo>
                    <a:pt x="0" y="56"/>
                  </a:lnTo>
                  <a:lnTo>
                    <a:pt x="0" y="0"/>
                  </a:lnTo>
                  <a:lnTo>
                    <a:pt x="14" y="0"/>
                  </a:lnTo>
                  <a:lnTo>
                    <a:pt x="14" y="42"/>
                  </a:lnTo>
                  <a:lnTo>
                    <a:pt x="101" y="42"/>
                  </a:lnTo>
                  <a:lnTo>
                    <a:pt x="101" y="4"/>
                  </a:lnTo>
                  <a:lnTo>
                    <a:pt x="115" y="4"/>
                  </a:lnTo>
                  <a:lnTo>
                    <a:pt x="115" y="56"/>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21" name="Freeform 114"/>
            <p:cNvSpPr/>
            <p:nvPr/>
          </p:nvSpPr>
          <p:spPr bwMode="auto">
            <a:xfrm>
              <a:off x="3770313" y="3261995"/>
              <a:ext cx="601662" cy="617538"/>
            </a:xfrm>
            <a:custGeom>
              <a:avLst/>
              <a:gdLst>
                <a:gd name="T0" fmla="*/ 78 w 109"/>
                <a:gd name="T1" fmla="*/ 112 h 112"/>
                <a:gd name="T2" fmla="*/ 74 w 109"/>
                <a:gd name="T3" fmla="*/ 112 h 112"/>
                <a:gd name="T4" fmla="*/ 74 w 109"/>
                <a:gd name="T5" fmla="*/ 101 h 112"/>
                <a:gd name="T6" fmla="*/ 75 w 109"/>
                <a:gd name="T7" fmla="*/ 101 h 112"/>
                <a:gd name="T8" fmla="*/ 105 w 109"/>
                <a:gd name="T9" fmla="*/ 55 h 112"/>
                <a:gd name="T10" fmla="*/ 54 w 109"/>
                <a:gd name="T11" fmla="*/ 4 h 112"/>
                <a:gd name="T12" fmla="*/ 4 w 109"/>
                <a:gd name="T13" fmla="*/ 55 h 112"/>
                <a:gd name="T14" fmla="*/ 33 w 109"/>
                <a:gd name="T15" fmla="*/ 101 h 112"/>
                <a:gd name="T16" fmla="*/ 35 w 109"/>
                <a:gd name="T17" fmla="*/ 101 h 112"/>
                <a:gd name="T18" fmla="*/ 35 w 109"/>
                <a:gd name="T19" fmla="*/ 112 h 112"/>
                <a:gd name="T20" fmla="*/ 31 w 109"/>
                <a:gd name="T21" fmla="*/ 112 h 112"/>
                <a:gd name="T22" fmla="*/ 31 w 109"/>
                <a:gd name="T23" fmla="*/ 104 h 112"/>
                <a:gd name="T24" fmla="*/ 0 w 109"/>
                <a:gd name="T25" fmla="*/ 55 h 112"/>
                <a:gd name="T26" fmla="*/ 54 w 109"/>
                <a:gd name="T27" fmla="*/ 0 h 112"/>
                <a:gd name="T28" fmla="*/ 109 w 109"/>
                <a:gd name="T29" fmla="*/ 55 h 112"/>
                <a:gd name="T30" fmla="*/ 78 w 109"/>
                <a:gd name="T31" fmla="*/ 104 h 112"/>
                <a:gd name="T32" fmla="*/ 78 w 109"/>
                <a:gd name="T33"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9" h="112">
                  <a:moveTo>
                    <a:pt x="78" y="112"/>
                  </a:moveTo>
                  <a:cubicBezTo>
                    <a:pt x="74" y="112"/>
                    <a:pt x="74" y="112"/>
                    <a:pt x="74" y="112"/>
                  </a:cubicBezTo>
                  <a:cubicBezTo>
                    <a:pt x="74" y="101"/>
                    <a:pt x="74" y="101"/>
                    <a:pt x="74" y="101"/>
                  </a:cubicBezTo>
                  <a:cubicBezTo>
                    <a:pt x="75" y="101"/>
                    <a:pt x="75" y="101"/>
                    <a:pt x="75" y="101"/>
                  </a:cubicBezTo>
                  <a:cubicBezTo>
                    <a:pt x="93" y="92"/>
                    <a:pt x="105" y="74"/>
                    <a:pt x="105" y="55"/>
                  </a:cubicBezTo>
                  <a:cubicBezTo>
                    <a:pt x="105" y="27"/>
                    <a:pt x="82" y="4"/>
                    <a:pt x="54" y="4"/>
                  </a:cubicBezTo>
                  <a:cubicBezTo>
                    <a:pt x="27" y="4"/>
                    <a:pt x="4" y="27"/>
                    <a:pt x="4" y="55"/>
                  </a:cubicBezTo>
                  <a:cubicBezTo>
                    <a:pt x="4" y="74"/>
                    <a:pt x="16" y="92"/>
                    <a:pt x="33" y="101"/>
                  </a:cubicBezTo>
                  <a:cubicBezTo>
                    <a:pt x="35" y="101"/>
                    <a:pt x="35" y="101"/>
                    <a:pt x="35" y="101"/>
                  </a:cubicBezTo>
                  <a:cubicBezTo>
                    <a:pt x="35" y="112"/>
                    <a:pt x="35" y="112"/>
                    <a:pt x="35" y="112"/>
                  </a:cubicBezTo>
                  <a:cubicBezTo>
                    <a:pt x="31" y="112"/>
                    <a:pt x="31" y="112"/>
                    <a:pt x="31" y="112"/>
                  </a:cubicBezTo>
                  <a:cubicBezTo>
                    <a:pt x="31" y="104"/>
                    <a:pt x="31" y="104"/>
                    <a:pt x="31" y="104"/>
                  </a:cubicBezTo>
                  <a:cubicBezTo>
                    <a:pt x="12" y="95"/>
                    <a:pt x="0" y="75"/>
                    <a:pt x="0" y="55"/>
                  </a:cubicBezTo>
                  <a:cubicBezTo>
                    <a:pt x="0" y="25"/>
                    <a:pt x="24" y="0"/>
                    <a:pt x="54" y="0"/>
                  </a:cubicBezTo>
                  <a:cubicBezTo>
                    <a:pt x="84" y="0"/>
                    <a:pt x="109" y="25"/>
                    <a:pt x="109" y="55"/>
                  </a:cubicBezTo>
                  <a:cubicBezTo>
                    <a:pt x="109" y="75"/>
                    <a:pt x="97" y="95"/>
                    <a:pt x="78" y="104"/>
                  </a:cubicBezTo>
                  <a:lnTo>
                    <a:pt x="78" y="112"/>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22" name="Freeform 115"/>
            <p:cNvSpPr>
              <a:spLocks noEditPoints="1"/>
            </p:cNvSpPr>
            <p:nvPr/>
          </p:nvSpPr>
          <p:spPr bwMode="auto">
            <a:xfrm>
              <a:off x="3935413" y="3868420"/>
              <a:ext cx="265112" cy="160338"/>
            </a:xfrm>
            <a:custGeom>
              <a:avLst/>
              <a:gdLst>
                <a:gd name="T0" fmla="*/ 167 w 167"/>
                <a:gd name="T1" fmla="*/ 101 h 101"/>
                <a:gd name="T2" fmla="*/ 0 w 167"/>
                <a:gd name="T3" fmla="*/ 101 h 101"/>
                <a:gd name="T4" fmla="*/ 0 w 167"/>
                <a:gd name="T5" fmla="*/ 0 h 101"/>
                <a:gd name="T6" fmla="*/ 167 w 167"/>
                <a:gd name="T7" fmla="*/ 0 h 101"/>
                <a:gd name="T8" fmla="*/ 167 w 167"/>
                <a:gd name="T9" fmla="*/ 101 h 101"/>
                <a:gd name="T10" fmla="*/ 14 w 167"/>
                <a:gd name="T11" fmla="*/ 87 h 101"/>
                <a:gd name="T12" fmla="*/ 153 w 167"/>
                <a:gd name="T13" fmla="*/ 87 h 101"/>
                <a:gd name="T14" fmla="*/ 153 w 167"/>
                <a:gd name="T15" fmla="*/ 14 h 101"/>
                <a:gd name="T16" fmla="*/ 14 w 167"/>
                <a:gd name="T17" fmla="*/ 14 h 101"/>
                <a:gd name="T18" fmla="*/ 14 w 167"/>
                <a:gd name="T19" fmla="*/ 8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7" h="101">
                  <a:moveTo>
                    <a:pt x="167" y="101"/>
                  </a:moveTo>
                  <a:lnTo>
                    <a:pt x="0" y="101"/>
                  </a:lnTo>
                  <a:lnTo>
                    <a:pt x="0" y="0"/>
                  </a:lnTo>
                  <a:lnTo>
                    <a:pt x="167" y="0"/>
                  </a:lnTo>
                  <a:lnTo>
                    <a:pt x="167" y="101"/>
                  </a:lnTo>
                  <a:close/>
                  <a:moveTo>
                    <a:pt x="14" y="87"/>
                  </a:moveTo>
                  <a:lnTo>
                    <a:pt x="153" y="87"/>
                  </a:lnTo>
                  <a:lnTo>
                    <a:pt x="153" y="14"/>
                  </a:lnTo>
                  <a:lnTo>
                    <a:pt x="14" y="14"/>
                  </a:lnTo>
                  <a:lnTo>
                    <a:pt x="14" y="87"/>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23" name="Rectangle 116"/>
            <p:cNvSpPr>
              <a:spLocks noChangeArrowheads="1"/>
            </p:cNvSpPr>
            <p:nvPr/>
          </p:nvSpPr>
          <p:spPr bwMode="auto">
            <a:xfrm>
              <a:off x="4057650" y="3912870"/>
              <a:ext cx="131762" cy="22225"/>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24" name="Rectangle 117"/>
            <p:cNvSpPr>
              <a:spLocks noChangeArrowheads="1"/>
            </p:cNvSpPr>
            <p:nvPr/>
          </p:nvSpPr>
          <p:spPr bwMode="auto">
            <a:xfrm>
              <a:off x="3946525" y="3957320"/>
              <a:ext cx="133350" cy="22225"/>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25" name="Freeform 118"/>
            <p:cNvSpPr/>
            <p:nvPr/>
          </p:nvSpPr>
          <p:spPr bwMode="auto">
            <a:xfrm>
              <a:off x="3848100" y="3339783"/>
              <a:ext cx="153987" cy="165100"/>
            </a:xfrm>
            <a:custGeom>
              <a:avLst/>
              <a:gdLst>
                <a:gd name="T0" fmla="*/ 2 w 28"/>
                <a:gd name="T1" fmla="*/ 30 h 30"/>
                <a:gd name="T2" fmla="*/ 2 w 28"/>
                <a:gd name="T3" fmla="*/ 30 h 30"/>
                <a:gd name="T4" fmla="*/ 0 w 28"/>
                <a:gd name="T5" fmla="*/ 28 h 30"/>
                <a:gd name="T6" fmla="*/ 25 w 28"/>
                <a:gd name="T7" fmla="*/ 1 h 30"/>
                <a:gd name="T8" fmla="*/ 28 w 28"/>
                <a:gd name="T9" fmla="*/ 2 h 30"/>
                <a:gd name="T10" fmla="*/ 27 w 28"/>
                <a:gd name="T11" fmla="*/ 5 h 30"/>
                <a:gd name="T12" fmla="*/ 4 w 28"/>
                <a:gd name="T13" fmla="*/ 29 h 30"/>
                <a:gd name="T14" fmla="*/ 2 w 28"/>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0">
                  <a:moveTo>
                    <a:pt x="2" y="30"/>
                  </a:moveTo>
                  <a:cubicBezTo>
                    <a:pt x="2" y="30"/>
                    <a:pt x="2" y="30"/>
                    <a:pt x="2" y="30"/>
                  </a:cubicBezTo>
                  <a:cubicBezTo>
                    <a:pt x="1" y="30"/>
                    <a:pt x="0" y="29"/>
                    <a:pt x="0" y="28"/>
                  </a:cubicBezTo>
                  <a:cubicBezTo>
                    <a:pt x="4" y="16"/>
                    <a:pt x="13" y="5"/>
                    <a:pt x="25" y="1"/>
                  </a:cubicBezTo>
                  <a:cubicBezTo>
                    <a:pt x="26" y="0"/>
                    <a:pt x="28" y="1"/>
                    <a:pt x="28" y="2"/>
                  </a:cubicBezTo>
                  <a:cubicBezTo>
                    <a:pt x="28" y="3"/>
                    <a:pt x="28" y="4"/>
                    <a:pt x="27" y="5"/>
                  </a:cubicBezTo>
                  <a:cubicBezTo>
                    <a:pt x="16" y="9"/>
                    <a:pt x="7" y="18"/>
                    <a:pt x="4" y="29"/>
                  </a:cubicBezTo>
                  <a:cubicBezTo>
                    <a:pt x="4" y="30"/>
                    <a:pt x="3" y="30"/>
                    <a:pt x="2" y="30"/>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grpSp>
      <p:sp>
        <p:nvSpPr>
          <p:cNvPr id="226" name="Freeform 122"/>
          <p:cNvSpPr/>
          <p:nvPr/>
        </p:nvSpPr>
        <p:spPr bwMode="auto">
          <a:xfrm>
            <a:off x="8173887" y="2826337"/>
            <a:ext cx="3311758" cy="1678656"/>
          </a:xfrm>
          <a:custGeom>
            <a:avLst/>
            <a:gdLst>
              <a:gd name="T0" fmla="*/ 565 w 565"/>
              <a:gd name="T1" fmla="*/ 9 h 286"/>
              <a:gd name="T2" fmla="*/ 557 w 565"/>
              <a:gd name="T3" fmla="*/ 0 h 286"/>
              <a:gd name="T4" fmla="*/ 9 w 565"/>
              <a:gd name="T5" fmla="*/ 0 h 286"/>
              <a:gd name="T6" fmla="*/ 0 w 565"/>
              <a:gd name="T7" fmla="*/ 9 h 286"/>
              <a:gd name="T8" fmla="*/ 0 w 565"/>
              <a:gd name="T9" fmla="*/ 278 h 286"/>
              <a:gd name="T10" fmla="*/ 9 w 565"/>
              <a:gd name="T11" fmla="*/ 286 h 286"/>
              <a:gd name="T12" fmla="*/ 557 w 565"/>
              <a:gd name="T13" fmla="*/ 286 h 286"/>
              <a:gd name="T14" fmla="*/ 565 w 565"/>
              <a:gd name="T15" fmla="*/ 278 h 286"/>
              <a:gd name="T16" fmla="*/ 565 w 565"/>
              <a:gd name="T17" fmla="*/ 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5" h="286">
                <a:moveTo>
                  <a:pt x="565" y="9"/>
                </a:moveTo>
                <a:cubicBezTo>
                  <a:pt x="565" y="4"/>
                  <a:pt x="561" y="0"/>
                  <a:pt x="557" y="0"/>
                </a:cubicBezTo>
                <a:cubicBezTo>
                  <a:pt x="9" y="0"/>
                  <a:pt x="9" y="0"/>
                  <a:pt x="9" y="0"/>
                </a:cubicBezTo>
                <a:cubicBezTo>
                  <a:pt x="4" y="0"/>
                  <a:pt x="0" y="4"/>
                  <a:pt x="0" y="9"/>
                </a:cubicBezTo>
                <a:cubicBezTo>
                  <a:pt x="0" y="278"/>
                  <a:pt x="0" y="278"/>
                  <a:pt x="0" y="278"/>
                </a:cubicBezTo>
                <a:cubicBezTo>
                  <a:pt x="0" y="283"/>
                  <a:pt x="4" y="286"/>
                  <a:pt x="9" y="286"/>
                </a:cubicBezTo>
                <a:cubicBezTo>
                  <a:pt x="557" y="286"/>
                  <a:pt x="557" y="286"/>
                  <a:pt x="557" y="286"/>
                </a:cubicBezTo>
                <a:cubicBezTo>
                  <a:pt x="561" y="286"/>
                  <a:pt x="565" y="283"/>
                  <a:pt x="565" y="278"/>
                </a:cubicBezTo>
                <a:lnTo>
                  <a:pt x="565"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grpSp>
        <p:nvGrpSpPr>
          <p:cNvPr id="227" name="组合 226"/>
          <p:cNvGrpSpPr/>
          <p:nvPr/>
        </p:nvGrpSpPr>
        <p:grpSpPr>
          <a:xfrm>
            <a:off x="8162077" y="2814526"/>
            <a:ext cx="3335378" cy="2358554"/>
            <a:chOff x="4410075" y="3001645"/>
            <a:chExt cx="3138487" cy="2219326"/>
          </a:xfrm>
        </p:grpSpPr>
        <p:sp>
          <p:nvSpPr>
            <p:cNvPr id="228" name="Freeform 121"/>
            <p:cNvSpPr>
              <a:spLocks noEditPoints="1"/>
            </p:cNvSpPr>
            <p:nvPr/>
          </p:nvSpPr>
          <p:spPr bwMode="auto">
            <a:xfrm>
              <a:off x="5330825" y="4558983"/>
              <a:ext cx="1296987" cy="661988"/>
            </a:xfrm>
            <a:custGeom>
              <a:avLst/>
              <a:gdLst>
                <a:gd name="T0" fmla="*/ 817 w 817"/>
                <a:gd name="T1" fmla="*/ 417 h 417"/>
                <a:gd name="T2" fmla="*/ 0 w 817"/>
                <a:gd name="T3" fmla="*/ 417 h 417"/>
                <a:gd name="T4" fmla="*/ 108 w 817"/>
                <a:gd name="T5" fmla="*/ 0 h 417"/>
                <a:gd name="T6" fmla="*/ 716 w 817"/>
                <a:gd name="T7" fmla="*/ 0 h 417"/>
                <a:gd name="T8" fmla="*/ 817 w 817"/>
                <a:gd name="T9" fmla="*/ 417 h 417"/>
                <a:gd name="T10" fmla="*/ 18 w 817"/>
                <a:gd name="T11" fmla="*/ 403 h 417"/>
                <a:gd name="T12" fmla="*/ 799 w 817"/>
                <a:gd name="T13" fmla="*/ 403 h 417"/>
                <a:gd name="T14" fmla="*/ 705 w 817"/>
                <a:gd name="T15" fmla="*/ 14 h 417"/>
                <a:gd name="T16" fmla="*/ 118 w 817"/>
                <a:gd name="T17" fmla="*/ 14 h 417"/>
                <a:gd name="T18" fmla="*/ 18 w 817"/>
                <a:gd name="T19" fmla="*/ 403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417">
                  <a:moveTo>
                    <a:pt x="817" y="417"/>
                  </a:moveTo>
                  <a:lnTo>
                    <a:pt x="0" y="417"/>
                  </a:lnTo>
                  <a:lnTo>
                    <a:pt x="108" y="0"/>
                  </a:lnTo>
                  <a:lnTo>
                    <a:pt x="716" y="0"/>
                  </a:lnTo>
                  <a:lnTo>
                    <a:pt x="817" y="417"/>
                  </a:lnTo>
                  <a:close/>
                  <a:moveTo>
                    <a:pt x="18" y="403"/>
                  </a:moveTo>
                  <a:lnTo>
                    <a:pt x="799" y="403"/>
                  </a:lnTo>
                  <a:lnTo>
                    <a:pt x="705" y="14"/>
                  </a:lnTo>
                  <a:lnTo>
                    <a:pt x="118" y="14"/>
                  </a:lnTo>
                  <a:lnTo>
                    <a:pt x="18" y="403"/>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29" name="Freeform 123"/>
            <p:cNvSpPr>
              <a:spLocks noEditPoints="1"/>
            </p:cNvSpPr>
            <p:nvPr/>
          </p:nvSpPr>
          <p:spPr bwMode="auto">
            <a:xfrm>
              <a:off x="4410075" y="3001645"/>
              <a:ext cx="3138487" cy="1601788"/>
            </a:xfrm>
            <a:custGeom>
              <a:avLst/>
              <a:gdLst>
                <a:gd name="T0" fmla="*/ 559 w 569"/>
                <a:gd name="T1" fmla="*/ 290 h 290"/>
                <a:gd name="T2" fmla="*/ 11 w 569"/>
                <a:gd name="T3" fmla="*/ 290 h 290"/>
                <a:gd name="T4" fmla="*/ 0 w 569"/>
                <a:gd name="T5" fmla="*/ 280 h 290"/>
                <a:gd name="T6" fmla="*/ 0 w 569"/>
                <a:gd name="T7" fmla="*/ 11 h 290"/>
                <a:gd name="T8" fmla="*/ 11 w 569"/>
                <a:gd name="T9" fmla="*/ 0 h 290"/>
                <a:gd name="T10" fmla="*/ 559 w 569"/>
                <a:gd name="T11" fmla="*/ 0 h 290"/>
                <a:gd name="T12" fmla="*/ 569 w 569"/>
                <a:gd name="T13" fmla="*/ 11 h 290"/>
                <a:gd name="T14" fmla="*/ 569 w 569"/>
                <a:gd name="T15" fmla="*/ 280 h 290"/>
                <a:gd name="T16" fmla="*/ 559 w 569"/>
                <a:gd name="T17" fmla="*/ 290 h 290"/>
                <a:gd name="T18" fmla="*/ 11 w 569"/>
                <a:gd name="T19" fmla="*/ 4 h 290"/>
                <a:gd name="T20" fmla="*/ 4 w 569"/>
                <a:gd name="T21" fmla="*/ 11 h 290"/>
                <a:gd name="T22" fmla="*/ 4 w 569"/>
                <a:gd name="T23" fmla="*/ 280 h 290"/>
                <a:gd name="T24" fmla="*/ 11 w 569"/>
                <a:gd name="T25" fmla="*/ 286 h 290"/>
                <a:gd name="T26" fmla="*/ 559 w 569"/>
                <a:gd name="T27" fmla="*/ 286 h 290"/>
                <a:gd name="T28" fmla="*/ 565 w 569"/>
                <a:gd name="T29" fmla="*/ 280 h 290"/>
                <a:gd name="T30" fmla="*/ 565 w 569"/>
                <a:gd name="T31" fmla="*/ 11 h 290"/>
                <a:gd name="T32" fmla="*/ 559 w 569"/>
                <a:gd name="T33" fmla="*/ 4 h 290"/>
                <a:gd name="T34" fmla="*/ 11 w 569"/>
                <a:gd name="T35" fmla="*/ 4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9" h="290">
                  <a:moveTo>
                    <a:pt x="559" y="290"/>
                  </a:moveTo>
                  <a:cubicBezTo>
                    <a:pt x="11" y="290"/>
                    <a:pt x="11" y="290"/>
                    <a:pt x="11" y="290"/>
                  </a:cubicBezTo>
                  <a:cubicBezTo>
                    <a:pt x="5" y="290"/>
                    <a:pt x="0" y="286"/>
                    <a:pt x="0" y="280"/>
                  </a:cubicBezTo>
                  <a:cubicBezTo>
                    <a:pt x="0" y="11"/>
                    <a:pt x="0" y="11"/>
                    <a:pt x="0" y="11"/>
                  </a:cubicBezTo>
                  <a:cubicBezTo>
                    <a:pt x="0" y="5"/>
                    <a:pt x="5" y="0"/>
                    <a:pt x="11" y="0"/>
                  </a:cubicBezTo>
                  <a:cubicBezTo>
                    <a:pt x="559" y="0"/>
                    <a:pt x="559" y="0"/>
                    <a:pt x="559" y="0"/>
                  </a:cubicBezTo>
                  <a:cubicBezTo>
                    <a:pt x="564" y="0"/>
                    <a:pt x="569" y="5"/>
                    <a:pt x="569" y="11"/>
                  </a:cubicBezTo>
                  <a:cubicBezTo>
                    <a:pt x="569" y="280"/>
                    <a:pt x="569" y="280"/>
                    <a:pt x="569" y="280"/>
                  </a:cubicBezTo>
                  <a:cubicBezTo>
                    <a:pt x="569" y="286"/>
                    <a:pt x="564" y="290"/>
                    <a:pt x="559" y="290"/>
                  </a:cubicBezTo>
                  <a:close/>
                  <a:moveTo>
                    <a:pt x="11" y="4"/>
                  </a:moveTo>
                  <a:cubicBezTo>
                    <a:pt x="7" y="4"/>
                    <a:pt x="4" y="7"/>
                    <a:pt x="4" y="11"/>
                  </a:cubicBezTo>
                  <a:cubicBezTo>
                    <a:pt x="4" y="280"/>
                    <a:pt x="4" y="280"/>
                    <a:pt x="4" y="280"/>
                  </a:cubicBezTo>
                  <a:cubicBezTo>
                    <a:pt x="4" y="283"/>
                    <a:pt x="7" y="286"/>
                    <a:pt x="11" y="286"/>
                  </a:cubicBezTo>
                  <a:cubicBezTo>
                    <a:pt x="559" y="286"/>
                    <a:pt x="559" y="286"/>
                    <a:pt x="559" y="286"/>
                  </a:cubicBezTo>
                  <a:cubicBezTo>
                    <a:pt x="562" y="286"/>
                    <a:pt x="565" y="283"/>
                    <a:pt x="565" y="280"/>
                  </a:cubicBezTo>
                  <a:cubicBezTo>
                    <a:pt x="565" y="11"/>
                    <a:pt x="565" y="11"/>
                    <a:pt x="565" y="11"/>
                  </a:cubicBezTo>
                  <a:cubicBezTo>
                    <a:pt x="565" y="7"/>
                    <a:pt x="562" y="4"/>
                    <a:pt x="559" y="4"/>
                  </a:cubicBezTo>
                  <a:lnTo>
                    <a:pt x="11" y="4"/>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30" name="Freeform 124"/>
            <p:cNvSpPr/>
            <p:nvPr/>
          </p:nvSpPr>
          <p:spPr bwMode="auto">
            <a:xfrm>
              <a:off x="4421188" y="4509770"/>
              <a:ext cx="3116262" cy="319088"/>
            </a:xfrm>
            <a:custGeom>
              <a:avLst/>
              <a:gdLst>
                <a:gd name="T0" fmla="*/ 565 w 565"/>
                <a:gd name="T1" fmla="*/ 0 h 58"/>
                <a:gd name="T2" fmla="*/ 565 w 565"/>
                <a:gd name="T3" fmla="*/ 35 h 58"/>
                <a:gd name="T4" fmla="*/ 543 w 565"/>
                <a:gd name="T5" fmla="*/ 58 h 58"/>
                <a:gd name="T6" fmla="*/ 23 w 565"/>
                <a:gd name="T7" fmla="*/ 58 h 58"/>
                <a:gd name="T8" fmla="*/ 0 w 565"/>
                <a:gd name="T9" fmla="*/ 35 h 58"/>
                <a:gd name="T10" fmla="*/ 0 w 565"/>
                <a:gd name="T11" fmla="*/ 0 h 58"/>
                <a:gd name="T12" fmla="*/ 565 w 56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565" h="58">
                  <a:moveTo>
                    <a:pt x="565" y="0"/>
                  </a:moveTo>
                  <a:cubicBezTo>
                    <a:pt x="565" y="35"/>
                    <a:pt x="565" y="35"/>
                    <a:pt x="565" y="35"/>
                  </a:cubicBezTo>
                  <a:cubicBezTo>
                    <a:pt x="565" y="48"/>
                    <a:pt x="555" y="58"/>
                    <a:pt x="543" y="58"/>
                  </a:cubicBezTo>
                  <a:cubicBezTo>
                    <a:pt x="23" y="58"/>
                    <a:pt x="23" y="58"/>
                    <a:pt x="23" y="58"/>
                  </a:cubicBezTo>
                  <a:cubicBezTo>
                    <a:pt x="10" y="58"/>
                    <a:pt x="0" y="48"/>
                    <a:pt x="0" y="35"/>
                  </a:cubicBezTo>
                  <a:cubicBezTo>
                    <a:pt x="0" y="0"/>
                    <a:pt x="0" y="0"/>
                    <a:pt x="0" y="0"/>
                  </a:cubicBezTo>
                  <a:lnTo>
                    <a:pt x="56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31" name="Freeform 125"/>
            <p:cNvSpPr/>
            <p:nvPr/>
          </p:nvSpPr>
          <p:spPr bwMode="auto">
            <a:xfrm>
              <a:off x="4410075" y="4509770"/>
              <a:ext cx="3138487" cy="330200"/>
            </a:xfrm>
            <a:custGeom>
              <a:avLst/>
              <a:gdLst>
                <a:gd name="T0" fmla="*/ 545 w 569"/>
                <a:gd name="T1" fmla="*/ 60 h 60"/>
                <a:gd name="T2" fmla="*/ 25 w 569"/>
                <a:gd name="T3" fmla="*/ 60 h 60"/>
                <a:gd name="T4" fmla="*/ 0 w 569"/>
                <a:gd name="T5" fmla="*/ 35 h 60"/>
                <a:gd name="T6" fmla="*/ 0 w 569"/>
                <a:gd name="T7" fmla="*/ 0 h 60"/>
                <a:gd name="T8" fmla="*/ 4 w 569"/>
                <a:gd name="T9" fmla="*/ 0 h 60"/>
                <a:gd name="T10" fmla="*/ 4 w 569"/>
                <a:gd name="T11" fmla="*/ 35 h 60"/>
                <a:gd name="T12" fmla="*/ 25 w 569"/>
                <a:gd name="T13" fmla="*/ 56 h 60"/>
                <a:gd name="T14" fmla="*/ 545 w 569"/>
                <a:gd name="T15" fmla="*/ 56 h 60"/>
                <a:gd name="T16" fmla="*/ 565 w 569"/>
                <a:gd name="T17" fmla="*/ 35 h 60"/>
                <a:gd name="T18" fmla="*/ 565 w 569"/>
                <a:gd name="T19" fmla="*/ 0 h 60"/>
                <a:gd name="T20" fmla="*/ 569 w 569"/>
                <a:gd name="T21" fmla="*/ 0 h 60"/>
                <a:gd name="T22" fmla="*/ 569 w 569"/>
                <a:gd name="T23" fmla="*/ 35 h 60"/>
                <a:gd name="T24" fmla="*/ 545 w 569"/>
                <a:gd name="T25"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9" h="60">
                  <a:moveTo>
                    <a:pt x="545" y="60"/>
                  </a:moveTo>
                  <a:cubicBezTo>
                    <a:pt x="25" y="60"/>
                    <a:pt x="25" y="60"/>
                    <a:pt x="25" y="60"/>
                  </a:cubicBezTo>
                  <a:cubicBezTo>
                    <a:pt x="11" y="60"/>
                    <a:pt x="0" y="49"/>
                    <a:pt x="0" y="35"/>
                  </a:cubicBezTo>
                  <a:cubicBezTo>
                    <a:pt x="0" y="0"/>
                    <a:pt x="0" y="0"/>
                    <a:pt x="0" y="0"/>
                  </a:cubicBezTo>
                  <a:cubicBezTo>
                    <a:pt x="4" y="0"/>
                    <a:pt x="4" y="0"/>
                    <a:pt x="4" y="0"/>
                  </a:cubicBezTo>
                  <a:cubicBezTo>
                    <a:pt x="4" y="35"/>
                    <a:pt x="4" y="35"/>
                    <a:pt x="4" y="35"/>
                  </a:cubicBezTo>
                  <a:cubicBezTo>
                    <a:pt x="4" y="47"/>
                    <a:pt x="13" y="56"/>
                    <a:pt x="25" y="56"/>
                  </a:cubicBezTo>
                  <a:cubicBezTo>
                    <a:pt x="545" y="56"/>
                    <a:pt x="545" y="56"/>
                    <a:pt x="545" y="56"/>
                  </a:cubicBezTo>
                  <a:cubicBezTo>
                    <a:pt x="556" y="56"/>
                    <a:pt x="565" y="47"/>
                    <a:pt x="565" y="35"/>
                  </a:cubicBezTo>
                  <a:cubicBezTo>
                    <a:pt x="565" y="0"/>
                    <a:pt x="565" y="0"/>
                    <a:pt x="565" y="0"/>
                  </a:cubicBezTo>
                  <a:cubicBezTo>
                    <a:pt x="569" y="0"/>
                    <a:pt x="569" y="0"/>
                    <a:pt x="569" y="0"/>
                  </a:cubicBezTo>
                  <a:cubicBezTo>
                    <a:pt x="569" y="35"/>
                    <a:pt x="569" y="35"/>
                    <a:pt x="569" y="35"/>
                  </a:cubicBezTo>
                  <a:cubicBezTo>
                    <a:pt x="569" y="49"/>
                    <a:pt x="558" y="60"/>
                    <a:pt x="545" y="60"/>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32" name="Freeform 127"/>
            <p:cNvSpPr>
              <a:spLocks noEditPoints="1"/>
            </p:cNvSpPr>
            <p:nvPr/>
          </p:nvSpPr>
          <p:spPr bwMode="auto">
            <a:xfrm>
              <a:off x="4492625" y="3112770"/>
              <a:ext cx="2962275" cy="1495425"/>
            </a:xfrm>
            <a:custGeom>
              <a:avLst/>
              <a:gdLst>
                <a:gd name="T0" fmla="*/ 1866 w 1866"/>
                <a:gd name="T1" fmla="*/ 942 h 942"/>
                <a:gd name="T2" fmla="*/ 0 w 1866"/>
                <a:gd name="T3" fmla="*/ 942 h 942"/>
                <a:gd name="T4" fmla="*/ 0 w 1866"/>
                <a:gd name="T5" fmla="*/ 0 h 942"/>
                <a:gd name="T6" fmla="*/ 1866 w 1866"/>
                <a:gd name="T7" fmla="*/ 0 h 942"/>
                <a:gd name="T8" fmla="*/ 1866 w 1866"/>
                <a:gd name="T9" fmla="*/ 942 h 942"/>
                <a:gd name="T10" fmla="*/ 14 w 1866"/>
                <a:gd name="T11" fmla="*/ 928 h 942"/>
                <a:gd name="T12" fmla="*/ 1852 w 1866"/>
                <a:gd name="T13" fmla="*/ 928 h 942"/>
                <a:gd name="T14" fmla="*/ 1852 w 1866"/>
                <a:gd name="T15" fmla="*/ 14 h 942"/>
                <a:gd name="T16" fmla="*/ 14 w 1866"/>
                <a:gd name="T17" fmla="*/ 14 h 942"/>
                <a:gd name="T18" fmla="*/ 14 w 1866"/>
                <a:gd name="T19" fmla="*/ 928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6" h="942">
                  <a:moveTo>
                    <a:pt x="1866" y="942"/>
                  </a:moveTo>
                  <a:lnTo>
                    <a:pt x="0" y="942"/>
                  </a:lnTo>
                  <a:lnTo>
                    <a:pt x="0" y="0"/>
                  </a:lnTo>
                  <a:lnTo>
                    <a:pt x="1866" y="0"/>
                  </a:lnTo>
                  <a:lnTo>
                    <a:pt x="1866" y="942"/>
                  </a:lnTo>
                  <a:close/>
                  <a:moveTo>
                    <a:pt x="14" y="928"/>
                  </a:moveTo>
                  <a:lnTo>
                    <a:pt x="1852" y="928"/>
                  </a:lnTo>
                  <a:lnTo>
                    <a:pt x="1852" y="14"/>
                  </a:lnTo>
                  <a:lnTo>
                    <a:pt x="14" y="14"/>
                  </a:lnTo>
                  <a:lnTo>
                    <a:pt x="14" y="928"/>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33" name="Rectangle 128"/>
            <p:cNvSpPr>
              <a:spLocks noChangeArrowheads="1"/>
            </p:cNvSpPr>
            <p:nvPr/>
          </p:nvSpPr>
          <p:spPr bwMode="auto">
            <a:xfrm>
              <a:off x="4625975" y="3223895"/>
              <a:ext cx="434975" cy="1274763"/>
            </a:xfrm>
            <a:prstGeom prst="rect">
              <a:avLst/>
            </a:prstGeom>
            <a:solidFill>
              <a:srgbClr val="005790"/>
            </a:solidFill>
            <a:ln>
              <a:noFill/>
            </a:ln>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34" name="Rectangle 129"/>
            <p:cNvSpPr>
              <a:spLocks noChangeArrowheads="1"/>
            </p:cNvSpPr>
            <p:nvPr/>
          </p:nvSpPr>
          <p:spPr bwMode="auto">
            <a:xfrm>
              <a:off x="5127625" y="3223895"/>
              <a:ext cx="2200275" cy="452438"/>
            </a:xfrm>
            <a:prstGeom prst="rect">
              <a:avLst/>
            </a:prstGeom>
            <a:solidFill>
              <a:srgbClr val="005790"/>
            </a:solidFill>
            <a:ln>
              <a:noFill/>
            </a:ln>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35" name="Rectangle 130"/>
            <p:cNvSpPr>
              <a:spLocks noChangeArrowheads="1"/>
            </p:cNvSpPr>
            <p:nvPr/>
          </p:nvSpPr>
          <p:spPr bwMode="auto">
            <a:xfrm>
              <a:off x="5127625" y="3730308"/>
              <a:ext cx="693737" cy="768350"/>
            </a:xfrm>
            <a:prstGeom prst="rect">
              <a:avLst/>
            </a:prstGeom>
            <a:solidFill>
              <a:srgbClr val="7F7F7F"/>
            </a:solidFill>
            <a:ln>
              <a:noFill/>
            </a:ln>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36" name="Rectangle 131"/>
            <p:cNvSpPr>
              <a:spLocks noChangeArrowheads="1"/>
            </p:cNvSpPr>
            <p:nvPr/>
          </p:nvSpPr>
          <p:spPr bwMode="auto">
            <a:xfrm>
              <a:off x="5876925" y="3730308"/>
              <a:ext cx="700087" cy="768350"/>
            </a:xfrm>
            <a:prstGeom prst="rect">
              <a:avLst/>
            </a:prstGeom>
            <a:solidFill>
              <a:srgbClr val="005790"/>
            </a:solidFill>
            <a:ln>
              <a:noFill/>
            </a:ln>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37" name="Rectangle 132"/>
            <p:cNvSpPr>
              <a:spLocks noChangeArrowheads="1"/>
            </p:cNvSpPr>
            <p:nvPr/>
          </p:nvSpPr>
          <p:spPr bwMode="auto">
            <a:xfrm>
              <a:off x="6632575" y="3730308"/>
              <a:ext cx="695325" cy="768350"/>
            </a:xfrm>
            <a:prstGeom prst="rect">
              <a:avLst/>
            </a:prstGeom>
            <a:solidFill>
              <a:srgbClr val="7F7F7F"/>
            </a:solidFill>
            <a:ln>
              <a:noFill/>
            </a:ln>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grpSp>
      <p:grpSp>
        <p:nvGrpSpPr>
          <p:cNvPr id="238" name="组合 237"/>
          <p:cNvGrpSpPr/>
          <p:nvPr/>
        </p:nvGrpSpPr>
        <p:grpSpPr>
          <a:xfrm>
            <a:off x="7540458" y="5193503"/>
            <a:ext cx="340792" cy="158587"/>
            <a:chOff x="6116417" y="2657639"/>
            <a:chExt cx="340792" cy="158587"/>
          </a:xfrm>
        </p:grpSpPr>
        <p:sp>
          <p:nvSpPr>
            <p:cNvPr id="239" name="Freeform 133"/>
            <p:cNvSpPr/>
            <p:nvPr/>
          </p:nvSpPr>
          <p:spPr bwMode="auto">
            <a:xfrm>
              <a:off x="6116417" y="2657639"/>
              <a:ext cx="118096" cy="158587"/>
            </a:xfrm>
            <a:custGeom>
              <a:avLst/>
              <a:gdLst>
                <a:gd name="T0" fmla="*/ 19 w 20"/>
                <a:gd name="T1" fmla="*/ 25 h 27"/>
                <a:gd name="T2" fmla="*/ 13 w 20"/>
                <a:gd name="T3" fmla="*/ 27 h 27"/>
                <a:gd name="T4" fmla="*/ 0 w 20"/>
                <a:gd name="T5" fmla="*/ 14 h 27"/>
                <a:gd name="T6" fmla="*/ 13 w 20"/>
                <a:gd name="T7" fmla="*/ 0 h 27"/>
                <a:gd name="T8" fmla="*/ 20 w 20"/>
                <a:gd name="T9" fmla="*/ 1 h 27"/>
                <a:gd name="T10" fmla="*/ 18 w 20"/>
                <a:gd name="T11" fmla="*/ 5 h 27"/>
                <a:gd name="T12" fmla="*/ 14 w 20"/>
                <a:gd name="T13" fmla="*/ 4 h 27"/>
                <a:gd name="T14" fmla="*/ 5 w 20"/>
                <a:gd name="T15" fmla="*/ 13 h 27"/>
                <a:gd name="T16" fmla="*/ 13 w 20"/>
                <a:gd name="T17" fmla="*/ 23 h 27"/>
                <a:gd name="T18" fmla="*/ 19 w 20"/>
                <a:gd name="T19" fmla="*/ 22 h 27"/>
                <a:gd name="T20" fmla="*/ 19 w 20"/>
                <a:gd name="T21"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7">
                  <a:moveTo>
                    <a:pt x="19" y="25"/>
                  </a:moveTo>
                  <a:cubicBezTo>
                    <a:pt x="18" y="26"/>
                    <a:pt x="16" y="27"/>
                    <a:pt x="13" y="27"/>
                  </a:cubicBezTo>
                  <a:cubicBezTo>
                    <a:pt x="5" y="27"/>
                    <a:pt x="0" y="21"/>
                    <a:pt x="0" y="14"/>
                  </a:cubicBezTo>
                  <a:cubicBezTo>
                    <a:pt x="0" y="5"/>
                    <a:pt x="6" y="0"/>
                    <a:pt x="13" y="0"/>
                  </a:cubicBezTo>
                  <a:cubicBezTo>
                    <a:pt x="16" y="0"/>
                    <a:pt x="19" y="1"/>
                    <a:pt x="20" y="1"/>
                  </a:cubicBezTo>
                  <a:cubicBezTo>
                    <a:pt x="18" y="5"/>
                    <a:pt x="18" y="5"/>
                    <a:pt x="18" y="5"/>
                  </a:cubicBezTo>
                  <a:cubicBezTo>
                    <a:pt x="17" y="5"/>
                    <a:pt x="16" y="4"/>
                    <a:pt x="14" y="4"/>
                  </a:cubicBezTo>
                  <a:cubicBezTo>
                    <a:pt x="8" y="4"/>
                    <a:pt x="5" y="7"/>
                    <a:pt x="5" y="13"/>
                  </a:cubicBezTo>
                  <a:cubicBezTo>
                    <a:pt x="5" y="19"/>
                    <a:pt x="8" y="23"/>
                    <a:pt x="13" y="23"/>
                  </a:cubicBezTo>
                  <a:cubicBezTo>
                    <a:pt x="15" y="23"/>
                    <a:pt x="17" y="22"/>
                    <a:pt x="19" y="22"/>
                  </a:cubicBezTo>
                  <a:lnTo>
                    <a:pt x="19" y="25"/>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40" name="Freeform 134"/>
            <p:cNvSpPr/>
            <p:nvPr/>
          </p:nvSpPr>
          <p:spPr bwMode="auto">
            <a:xfrm>
              <a:off x="6246324" y="2657639"/>
              <a:ext cx="99538" cy="158587"/>
            </a:xfrm>
            <a:custGeom>
              <a:avLst/>
              <a:gdLst>
                <a:gd name="T0" fmla="*/ 1 w 17"/>
                <a:gd name="T1" fmla="*/ 21 h 27"/>
                <a:gd name="T2" fmla="*/ 7 w 17"/>
                <a:gd name="T3" fmla="*/ 23 h 27"/>
                <a:gd name="T4" fmla="*/ 12 w 17"/>
                <a:gd name="T5" fmla="*/ 19 h 27"/>
                <a:gd name="T6" fmla="*/ 7 w 17"/>
                <a:gd name="T7" fmla="*/ 15 h 27"/>
                <a:gd name="T8" fmla="*/ 1 w 17"/>
                <a:gd name="T9" fmla="*/ 8 h 27"/>
                <a:gd name="T10" fmla="*/ 10 w 17"/>
                <a:gd name="T11" fmla="*/ 0 h 27"/>
                <a:gd name="T12" fmla="*/ 16 w 17"/>
                <a:gd name="T13" fmla="*/ 2 h 27"/>
                <a:gd name="T14" fmla="*/ 15 w 17"/>
                <a:gd name="T15" fmla="*/ 5 h 27"/>
                <a:gd name="T16" fmla="*/ 9 w 17"/>
                <a:gd name="T17" fmla="*/ 4 h 27"/>
                <a:gd name="T18" fmla="*/ 5 w 17"/>
                <a:gd name="T19" fmla="*/ 7 h 27"/>
                <a:gd name="T20" fmla="*/ 10 w 17"/>
                <a:gd name="T21" fmla="*/ 11 h 27"/>
                <a:gd name="T22" fmla="*/ 17 w 17"/>
                <a:gd name="T23" fmla="*/ 19 h 27"/>
                <a:gd name="T24" fmla="*/ 7 w 17"/>
                <a:gd name="T25" fmla="*/ 27 h 27"/>
                <a:gd name="T26" fmla="*/ 0 w 17"/>
                <a:gd name="T27" fmla="*/ 25 h 27"/>
                <a:gd name="T28" fmla="*/ 1 w 17"/>
                <a:gd name="T29"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27">
                  <a:moveTo>
                    <a:pt x="1" y="21"/>
                  </a:moveTo>
                  <a:cubicBezTo>
                    <a:pt x="3" y="22"/>
                    <a:pt x="5" y="23"/>
                    <a:pt x="7" y="23"/>
                  </a:cubicBezTo>
                  <a:cubicBezTo>
                    <a:pt x="10" y="23"/>
                    <a:pt x="12" y="21"/>
                    <a:pt x="12" y="19"/>
                  </a:cubicBezTo>
                  <a:cubicBezTo>
                    <a:pt x="12" y="17"/>
                    <a:pt x="11" y="16"/>
                    <a:pt x="7" y="15"/>
                  </a:cubicBezTo>
                  <a:cubicBezTo>
                    <a:pt x="3" y="13"/>
                    <a:pt x="1" y="11"/>
                    <a:pt x="1" y="8"/>
                  </a:cubicBezTo>
                  <a:cubicBezTo>
                    <a:pt x="1" y="3"/>
                    <a:pt x="4" y="0"/>
                    <a:pt x="10" y="0"/>
                  </a:cubicBezTo>
                  <a:cubicBezTo>
                    <a:pt x="12" y="0"/>
                    <a:pt x="14" y="1"/>
                    <a:pt x="16" y="2"/>
                  </a:cubicBezTo>
                  <a:cubicBezTo>
                    <a:pt x="15" y="5"/>
                    <a:pt x="15" y="5"/>
                    <a:pt x="15" y="5"/>
                  </a:cubicBezTo>
                  <a:cubicBezTo>
                    <a:pt x="14" y="5"/>
                    <a:pt x="12" y="4"/>
                    <a:pt x="9" y="4"/>
                  </a:cubicBezTo>
                  <a:cubicBezTo>
                    <a:pt x="7" y="4"/>
                    <a:pt x="5" y="6"/>
                    <a:pt x="5" y="7"/>
                  </a:cubicBezTo>
                  <a:cubicBezTo>
                    <a:pt x="5" y="9"/>
                    <a:pt x="7" y="10"/>
                    <a:pt x="10" y="11"/>
                  </a:cubicBezTo>
                  <a:cubicBezTo>
                    <a:pt x="15" y="13"/>
                    <a:pt x="17" y="15"/>
                    <a:pt x="17" y="19"/>
                  </a:cubicBezTo>
                  <a:cubicBezTo>
                    <a:pt x="17" y="23"/>
                    <a:pt x="14" y="27"/>
                    <a:pt x="7" y="27"/>
                  </a:cubicBezTo>
                  <a:cubicBezTo>
                    <a:pt x="4" y="27"/>
                    <a:pt x="2" y="26"/>
                    <a:pt x="0" y="25"/>
                  </a:cubicBezTo>
                  <a:lnTo>
                    <a:pt x="1" y="21"/>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41" name="Freeform 135"/>
            <p:cNvSpPr/>
            <p:nvPr/>
          </p:nvSpPr>
          <p:spPr bwMode="auto">
            <a:xfrm>
              <a:off x="6362732" y="2657639"/>
              <a:ext cx="94477" cy="158587"/>
            </a:xfrm>
            <a:custGeom>
              <a:avLst/>
              <a:gdLst>
                <a:gd name="T0" fmla="*/ 1 w 16"/>
                <a:gd name="T1" fmla="*/ 21 h 27"/>
                <a:gd name="T2" fmla="*/ 7 w 16"/>
                <a:gd name="T3" fmla="*/ 23 h 27"/>
                <a:gd name="T4" fmla="*/ 12 w 16"/>
                <a:gd name="T5" fmla="*/ 19 h 27"/>
                <a:gd name="T6" fmla="*/ 7 w 16"/>
                <a:gd name="T7" fmla="*/ 15 h 27"/>
                <a:gd name="T8" fmla="*/ 0 w 16"/>
                <a:gd name="T9" fmla="*/ 8 h 27"/>
                <a:gd name="T10" fmla="*/ 9 w 16"/>
                <a:gd name="T11" fmla="*/ 0 h 27"/>
                <a:gd name="T12" fmla="*/ 15 w 16"/>
                <a:gd name="T13" fmla="*/ 2 h 27"/>
                <a:gd name="T14" fmla="*/ 14 w 16"/>
                <a:gd name="T15" fmla="*/ 5 h 27"/>
                <a:gd name="T16" fmla="*/ 9 w 16"/>
                <a:gd name="T17" fmla="*/ 4 h 27"/>
                <a:gd name="T18" fmla="*/ 5 w 16"/>
                <a:gd name="T19" fmla="*/ 7 h 27"/>
                <a:gd name="T20" fmla="*/ 10 w 16"/>
                <a:gd name="T21" fmla="*/ 11 h 27"/>
                <a:gd name="T22" fmla="*/ 16 w 16"/>
                <a:gd name="T23" fmla="*/ 19 h 27"/>
                <a:gd name="T24" fmla="*/ 7 w 16"/>
                <a:gd name="T25" fmla="*/ 27 h 27"/>
                <a:gd name="T26" fmla="*/ 0 w 16"/>
                <a:gd name="T27" fmla="*/ 25 h 27"/>
                <a:gd name="T28" fmla="*/ 1 w 16"/>
                <a:gd name="T29"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27">
                  <a:moveTo>
                    <a:pt x="1" y="21"/>
                  </a:moveTo>
                  <a:cubicBezTo>
                    <a:pt x="2" y="22"/>
                    <a:pt x="5" y="23"/>
                    <a:pt x="7" y="23"/>
                  </a:cubicBezTo>
                  <a:cubicBezTo>
                    <a:pt x="10" y="23"/>
                    <a:pt x="12" y="21"/>
                    <a:pt x="12" y="19"/>
                  </a:cubicBezTo>
                  <a:cubicBezTo>
                    <a:pt x="12" y="17"/>
                    <a:pt x="10" y="16"/>
                    <a:pt x="7" y="15"/>
                  </a:cubicBezTo>
                  <a:cubicBezTo>
                    <a:pt x="3" y="13"/>
                    <a:pt x="0" y="11"/>
                    <a:pt x="0" y="8"/>
                  </a:cubicBezTo>
                  <a:cubicBezTo>
                    <a:pt x="0" y="3"/>
                    <a:pt x="4" y="0"/>
                    <a:pt x="9" y="0"/>
                  </a:cubicBezTo>
                  <a:cubicBezTo>
                    <a:pt x="12" y="0"/>
                    <a:pt x="14" y="1"/>
                    <a:pt x="15" y="2"/>
                  </a:cubicBezTo>
                  <a:cubicBezTo>
                    <a:pt x="14" y="5"/>
                    <a:pt x="14" y="5"/>
                    <a:pt x="14" y="5"/>
                  </a:cubicBezTo>
                  <a:cubicBezTo>
                    <a:pt x="13" y="5"/>
                    <a:pt x="11" y="4"/>
                    <a:pt x="9" y="4"/>
                  </a:cubicBezTo>
                  <a:cubicBezTo>
                    <a:pt x="6" y="4"/>
                    <a:pt x="5" y="6"/>
                    <a:pt x="5" y="7"/>
                  </a:cubicBezTo>
                  <a:cubicBezTo>
                    <a:pt x="5" y="9"/>
                    <a:pt x="6" y="10"/>
                    <a:pt x="10" y="11"/>
                  </a:cubicBezTo>
                  <a:cubicBezTo>
                    <a:pt x="14" y="13"/>
                    <a:pt x="16" y="15"/>
                    <a:pt x="16" y="19"/>
                  </a:cubicBezTo>
                  <a:cubicBezTo>
                    <a:pt x="16" y="23"/>
                    <a:pt x="13" y="27"/>
                    <a:pt x="7" y="27"/>
                  </a:cubicBezTo>
                  <a:cubicBezTo>
                    <a:pt x="4" y="27"/>
                    <a:pt x="1" y="26"/>
                    <a:pt x="0" y="25"/>
                  </a:cubicBezTo>
                  <a:lnTo>
                    <a:pt x="1" y="21"/>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grpSp>
      <p:grpSp>
        <p:nvGrpSpPr>
          <p:cNvPr id="242" name="组合 241"/>
          <p:cNvGrpSpPr/>
          <p:nvPr/>
        </p:nvGrpSpPr>
        <p:grpSpPr>
          <a:xfrm>
            <a:off x="11201157" y="2253954"/>
            <a:ext cx="411649" cy="111348"/>
            <a:chOff x="8021638" y="3681095"/>
            <a:chExt cx="387349" cy="104775"/>
          </a:xfrm>
        </p:grpSpPr>
        <p:sp>
          <p:nvSpPr>
            <p:cNvPr id="243" name="Freeform 139"/>
            <p:cNvSpPr/>
            <p:nvPr/>
          </p:nvSpPr>
          <p:spPr bwMode="auto">
            <a:xfrm>
              <a:off x="8021638" y="3681095"/>
              <a:ext cx="84137" cy="104775"/>
            </a:xfrm>
            <a:custGeom>
              <a:avLst/>
              <a:gdLst>
                <a:gd name="T0" fmla="*/ 11 w 53"/>
                <a:gd name="T1" fmla="*/ 0 h 66"/>
                <a:gd name="T2" fmla="*/ 11 w 53"/>
                <a:gd name="T3" fmla="*/ 28 h 66"/>
                <a:gd name="T4" fmla="*/ 39 w 53"/>
                <a:gd name="T5" fmla="*/ 28 h 66"/>
                <a:gd name="T6" fmla="*/ 39 w 53"/>
                <a:gd name="T7" fmla="*/ 0 h 66"/>
                <a:gd name="T8" fmla="*/ 53 w 53"/>
                <a:gd name="T9" fmla="*/ 0 h 66"/>
                <a:gd name="T10" fmla="*/ 53 w 53"/>
                <a:gd name="T11" fmla="*/ 66 h 66"/>
                <a:gd name="T12" fmla="*/ 39 w 53"/>
                <a:gd name="T13" fmla="*/ 66 h 66"/>
                <a:gd name="T14" fmla="*/ 39 w 53"/>
                <a:gd name="T15" fmla="*/ 38 h 66"/>
                <a:gd name="T16" fmla="*/ 11 w 53"/>
                <a:gd name="T17" fmla="*/ 38 h 66"/>
                <a:gd name="T18" fmla="*/ 11 w 53"/>
                <a:gd name="T19" fmla="*/ 66 h 66"/>
                <a:gd name="T20" fmla="*/ 0 w 53"/>
                <a:gd name="T21" fmla="*/ 66 h 66"/>
                <a:gd name="T22" fmla="*/ 0 w 53"/>
                <a:gd name="T23" fmla="*/ 0 h 66"/>
                <a:gd name="T24" fmla="*/ 11 w 53"/>
                <a:gd name="T2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66">
                  <a:moveTo>
                    <a:pt x="11" y="0"/>
                  </a:moveTo>
                  <a:lnTo>
                    <a:pt x="11" y="28"/>
                  </a:lnTo>
                  <a:lnTo>
                    <a:pt x="39" y="28"/>
                  </a:lnTo>
                  <a:lnTo>
                    <a:pt x="39" y="0"/>
                  </a:lnTo>
                  <a:lnTo>
                    <a:pt x="53" y="0"/>
                  </a:lnTo>
                  <a:lnTo>
                    <a:pt x="53" y="66"/>
                  </a:lnTo>
                  <a:lnTo>
                    <a:pt x="39" y="66"/>
                  </a:lnTo>
                  <a:lnTo>
                    <a:pt x="39" y="38"/>
                  </a:lnTo>
                  <a:lnTo>
                    <a:pt x="11" y="38"/>
                  </a:lnTo>
                  <a:lnTo>
                    <a:pt x="11" y="66"/>
                  </a:lnTo>
                  <a:lnTo>
                    <a:pt x="0" y="66"/>
                  </a:lnTo>
                  <a:lnTo>
                    <a:pt x="0" y="0"/>
                  </a:lnTo>
                  <a:lnTo>
                    <a:pt x="11"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44" name="Freeform 140"/>
            <p:cNvSpPr/>
            <p:nvPr/>
          </p:nvSpPr>
          <p:spPr bwMode="auto">
            <a:xfrm>
              <a:off x="8116888" y="3681095"/>
              <a:ext cx="82550" cy="104775"/>
            </a:xfrm>
            <a:custGeom>
              <a:avLst/>
              <a:gdLst>
                <a:gd name="T0" fmla="*/ 20 w 52"/>
                <a:gd name="T1" fmla="*/ 11 h 66"/>
                <a:gd name="T2" fmla="*/ 0 w 52"/>
                <a:gd name="T3" fmla="*/ 11 h 66"/>
                <a:gd name="T4" fmla="*/ 0 w 52"/>
                <a:gd name="T5" fmla="*/ 0 h 66"/>
                <a:gd name="T6" fmla="*/ 52 w 52"/>
                <a:gd name="T7" fmla="*/ 0 h 66"/>
                <a:gd name="T8" fmla="*/ 52 w 52"/>
                <a:gd name="T9" fmla="*/ 11 h 66"/>
                <a:gd name="T10" fmla="*/ 34 w 52"/>
                <a:gd name="T11" fmla="*/ 11 h 66"/>
                <a:gd name="T12" fmla="*/ 34 w 52"/>
                <a:gd name="T13" fmla="*/ 66 h 66"/>
                <a:gd name="T14" fmla="*/ 20 w 52"/>
                <a:gd name="T15" fmla="*/ 66 h 66"/>
                <a:gd name="T16" fmla="*/ 20 w 52"/>
                <a:gd name="T17" fmla="*/ 1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66">
                  <a:moveTo>
                    <a:pt x="20" y="11"/>
                  </a:moveTo>
                  <a:lnTo>
                    <a:pt x="0" y="11"/>
                  </a:lnTo>
                  <a:lnTo>
                    <a:pt x="0" y="0"/>
                  </a:lnTo>
                  <a:lnTo>
                    <a:pt x="52" y="0"/>
                  </a:lnTo>
                  <a:lnTo>
                    <a:pt x="52" y="11"/>
                  </a:lnTo>
                  <a:lnTo>
                    <a:pt x="34" y="11"/>
                  </a:lnTo>
                  <a:lnTo>
                    <a:pt x="34" y="66"/>
                  </a:lnTo>
                  <a:lnTo>
                    <a:pt x="20" y="66"/>
                  </a:lnTo>
                  <a:lnTo>
                    <a:pt x="20" y="11"/>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45" name="Freeform 141"/>
            <p:cNvSpPr/>
            <p:nvPr/>
          </p:nvSpPr>
          <p:spPr bwMode="auto">
            <a:xfrm>
              <a:off x="8210550" y="3681095"/>
              <a:ext cx="115887" cy="104775"/>
            </a:xfrm>
            <a:custGeom>
              <a:avLst/>
              <a:gdLst>
                <a:gd name="T0" fmla="*/ 17 w 21"/>
                <a:gd name="T1" fmla="*/ 11 h 19"/>
                <a:gd name="T2" fmla="*/ 17 w 21"/>
                <a:gd name="T3" fmla="*/ 3 h 19"/>
                <a:gd name="T4" fmla="*/ 17 w 21"/>
                <a:gd name="T5" fmla="*/ 3 h 19"/>
                <a:gd name="T6" fmla="*/ 15 w 21"/>
                <a:gd name="T7" fmla="*/ 11 h 19"/>
                <a:gd name="T8" fmla="*/ 12 w 21"/>
                <a:gd name="T9" fmla="*/ 19 h 19"/>
                <a:gd name="T10" fmla="*/ 9 w 21"/>
                <a:gd name="T11" fmla="*/ 19 h 19"/>
                <a:gd name="T12" fmla="*/ 6 w 21"/>
                <a:gd name="T13" fmla="*/ 11 h 19"/>
                <a:gd name="T14" fmla="*/ 4 w 21"/>
                <a:gd name="T15" fmla="*/ 3 h 19"/>
                <a:gd name="T16" fmla="*/ 4 w 21"/>
                <a:gd name="T17" fmla="*/ 3 h 19"/>
                <a:gd name="T18" fmla="*/ 4 w 21"/>
                <a:gd name="T19" fmla="*/ 11 h 19"/>
                <a:gd name="T20" fmla="*/ 3 w 21"/>
                <a:gd name="T21" fmla="*/ 19 h 19"/>
                <a:gd name="T22" fmla="*/ 0 w 21"/>
                <a:gd name="T23" fmla="*/ 19 h 19"/>
                <a:gd name="T24" fmla="*/ 1 w 21"/>
                <a:gd name="T25" fmla="*/ 0 h 19"/>
                <a:gd name="T26" fmla="*/ 6 w 21"/>
                <a:gd name="T27" fmla="*/ 0 h 19"/>
                <a:gd name="T28" fmla="*/ 9 w 21"/>
                <a:gd name="T29" fmla="*/ 8 h 19"/>
                <a:gd name="T30" fmla="*/ 10 w 21"/>
                <a:gd name="T31" fmla="*/ 14 h 19"/>
                <a:gd name="T32" fmla="*/ 11 w 21"/>
                <a:gd name="T33" fmla="*/ 14 h 19"/>
                <a:gd name="T34" fmla="*/ 13 w 21"/>
                <a:gd name="T35" fmla="*/ 8 h 19"/>
                <a:gd name="T36" fmla="*/ 15 w 21"/>
                <a:gd name="T37" fmla="*/ 0 h 19"/>
                <a:gd name="T38" fmla="*/ 20 w 21"/>
                <a:gd name="T39" fmla="*/ 0 h 19"/>
                <a:gd name="T40" fmla="*/ 21 w 21"/>
                <a:gd name="T41" fmla="*/ 19 h 19"/>
                <a:gd name="T42" fmla="*/ 18 w 21"/>
                <a:gd name="T43" fmla="*/ 19 h 19"/>
                <a:gd name="T44" fmla="*/ 17 w 21"/>
                <a:gd name="T45"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19">
                  <a:moveTo>
                    <a:pt x="17" y="11"/>
                  </a:moveTo>
                  <a:cubicBezTo>
                    <a:pt x="17" y="9"/>
                    <a:pt x="17" y="6"/>
                    <a:pt x="17" y="3"/>
                  </a:cubicBezTo>
                  <a:cubicBezTo>
                    <a:pt x="17" y="3"/>
                    <a:pt x="17" y="3"/>
                    <a:pt x="17" y="3"/>
                  </a:cubicBezTo>
                  <a:cubicBezTo>
                    <a:pt x="16" y="5"/>
                    <a:pt x="15" y="8"/>
                    <a:pt x="15" y="11"/>
                  </a:cubicBezTo>
                  <a:cubicBezTo>
                    <a:pt x="12" y="19"/>
                    <a:pt x="12" y="19"/>
                    <a:pt x="12" y="19"/>
                  </a:cubicBezTo>
                  <a:cubicBezTo>
                    <a:pt x="9" y="19"/>
                    <a:pt x="9" y="19"/>
                    <a:pt x="9" y="19"/>
                  </a:cubicBezTo>
                  <a:cubicBezTo>
                    <a:pt x="6" y="11"/>
                    <a:pt x="6" y="11"/>
                    <a:pt x="6" y="11"/>
                  </a:cubicBezTo>
                  <a:cubicBezTo>
                    <a:pt x="5" y="8"/>
                    <a:pt x="5" y="5"/>
                    <a:pt x="4" y="3"/>
                  </a:cubicBezTo>
                  <a:cubicBezTo>
                    <a:pt x="4" y="3"/>
                    <a:pt x="4" y="3"/>
                    <a:pt x="4" y="3"/>
                  </a:cubicBezTo>
                  <a:cubicBezTo>
                    <a:pt x="4" y="6"/>
                    <a:pt x="4" y="9"/>
                    <a:pt x="4" y="11"/>
                  </a:cubicBezTo>
                  <a:cubicBezTo>
                    <a:pt x="3" y="19"/>
                    <a:pt x="3" y="19"/>
                    <a:pt x="3" y="19"/>
                  </a:cubicBezTo>
                  <a:cubicBezTo>
                    <a:pt x="0" y="19"/>
                    <a:pt x="0" y="19"/>
                    <a:pt x="0" y="19"/>
                  </a:cubicBezTo>
                  <a:cubicBezTo>
                    <a:pt x="1" y="0"/>
                    <a:pt x="1" y="0"/>
                    <a:pt x="1" y="0"/>
                  </a:cubicBezTo>
                  <a:cubicBezTo>
                    <a:pt x="6" y="0"/>
                    <a:pt x="6" y="0"/>
                    <a:pt x="6" y="0"/>
                  </a:cubicBezTo>
                  <a:cubicBezTo>
                    <a:pt x="9" y="8"/>
                    <a:pt x="9" y="8"/>
                    <a:pt x="9" y="8"/>
                  </a:cubicBezTo>
                  <a:cubicBezTo>
                    <a:pt x="9" y="10"/>
                    <a:pt x="10" y="12"/>
                    <a:pt x="10" y="14"/>
                  </a:cubicBezTo>
                  <a:cubicBezTo>
                    <a:pt x="11" y="14"/>
                    <a:pt x="11" y="14"/>
                    <a:pt x="11" y="14"/>
                  </a:cubicBezTo>
                  <a:cubicBezTo>
                    <a:pt x="11" y="12"/>
                    <a:pt x="12" y="10"/>
                    <a:pt x="13" y="8"/>
                  </a:cubicBezTo>
                  <a:cubicBezTo>
                    <a:pt x="15" y="0"/>
                    <a:pt x="15" y="0"/>
                    <a:pt x="15" y="0"/>
                  </a:cubicBezTo>
                  <a:cubicBezTo>
                    <a:pt x="20" y="0"/>
                    <a:pt x="20" y="0"/>
                    <a:pt x="20" y="0"/>
                  </a:cubicBezTo>
                  <a:cubicBezTo>
                    <a:pt x="21" y="19"/>
                    <a:pt x="21" y="19"/>
                    <a:pt x="21" y="19"/>
                  </a:cubicBezTo>
                  <a:cubicBezTo>
                    <a:pt x="18" y="19"/>
                    <a:pt x="18" y="19"/>
                    <a:pt x="18" y="19"/>
                  </a:cubicBezTo>
                  <a:lnTo>
                    <a:pt x="17" y="11"/>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46" name="Freeform 142"/>
            <p:cNvSpPr/>
            <p:nvPr/>
          </p:nvSpPr>
          <p:spPr bwMode="auto">
            <a:xfrm>
              <a:off x="8347075" y="3681095"/>
              <a:ext cx="61912" cy="104775"/>
            </a:xfrm>
            <a:custGeom>
              <a:avLst/>
              <a:gdLst>
                <a:gd name="T0" fmla="*/ 0 w 39"/>
                <a:gd name="T1" fmla="*/ 0 h 66"/>
                <a:gd name="T2" fmla="*/ 11 w 39"/>
                <a:gd name="T3" fmla="*/ 0 h 66"/>
                <a:gd name="T4" fmla="*/ 11 w 39"/>
                <a:gd name="T5" fmla="*/ 56 h 66"/>
                <a:gd name="T6" fmla="*/ 39 w 39"/>
                <a:gd name="T7" fmla="*/ 56 h 66"/>
                <a:gd name="T8" fmla="*/ 39 w 39"/>
                <a:gd name="T9" fmla="*/ 66 h 66"/>
                <a:gd name="T10" fmla="*/ 0 w 39"/>
                <a:gd name="T11" fmla="*/ 66 h 66"/>
                <a:gd name="T12" fmla="*/ 0 w 39"/>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9" h="66">
                  <a:moveTo>
                    <a:pt x="0" y="0"/>
                  </a:moveTo>
                  <a:lnTo>
                    <a:pt x="11" y="0"/>
                  </a:lnTo>
                  <a:lnTo>
                    <a:pt x="11" y="56"/>
                  </a:lnTo>
                  <a:lnTo>
                    <a:pt x="39" y="56"/>
                  </a:lnTo>
                  <a:lnTo>
                    <a:pt x="39" y="66"/>
                  </a:lnTo>
                  <a:lnTo>
                    <a:pt x="0" y="66"/>
                  </a:lnTo>
                  <a:lnTo>
                    <a:pt x="0"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grpSp>
      <p:grpSp>
        <p:nvGrpSpPr>
          <p:cNvPr id="247" name="组合 246"/>
          <p:cNvGrpSpPr/>
          <p:nvPr/>
        </p:nvGrpSpPr>
        <p:grpSpPr>
          <a:xfrm>
            <a:off x="10950649" y="2455999"/>
            <a:ext cx="893203" cy="751402"/>
            <a:chOff x="6748463" y="2611120"/>
            <a:chExt cx="969962" cy="815975"/>
          </a:xfrm>
        </p:grpSpPr>
        <p:sp>
          <p:nvSpPr>
            <p:cNvPr id="248" name="Rectangle 143"/>
            <p:cNvSpPr>
              <a:spLocks noChangeArrowheads="1"/>
            </p:cNvSpPr>
            <p:nvPr/>
          </p:nvSpPr>
          <p:spPr bwMode="auto">
            <a:xfrm>
              <a:off x="6770688" y="2611120"/>
              <a:ext cx="947737" cy="793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49" name="Rectangle 144"/>
            <p:cNvSpPr>
              <a:spLocks noChangeArrowheads="1"/>
            </p:cNvSpPr>
            <p:nvPr/>
          </p:nvSpPr>
          <p:spPr bwMode="auto">
            <a:xfrm>
              <a:off x="6770688" y="2611120"/>
              <a:ext cx="947737" cy="176213"/>
            </a:xfrm>
            <a:prstGeom prst="rect">
              <a:avLst/>
            </a:prstGeom>
            <a:solidFill>
              <a:srgbClr val="005790"/>
            </a:solidFill>
            <a:ln>
              <a:noFill/>
            </a:ln>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50" name="Freeform 145"/>
            <p:cNvSpPr>
              <a:spLocks noEditPoints="1"/>
            </p:cNvSpPr>
            <p:nvPr/>
          </p:nvSpPr>
          <p:spPr bwMode="auto">
            <a:xfrm>
              <a:off x="6748463" y="2611120"/>
              <a:ext cx="969962" cy="815975"/>
            </a:xfrm>
            <a:custGeom>
              <a:avLst/>
              <a:gdLst>
                <a:gd name="T0" fmla="*/ 611 w 611"/>
                <a:gd name="T1" fmla="*/ 514 h 514"/>
                <a:gd name="T2" fmla="*/ 0 w 611"/>
                <a:gd name="T3" fmla="*/ 514 h 514"/>
                <a:gd name="T4" fmla="*/ 0 w 611"/>
                <a:gd name="T5" fmla="*/ 0 h 514"/>
                <a:gd name="T6" fmla="*/ 611 w 611"/>
                <a:gd name="T7" fmla="*/ 0 h 514"/>
                <a:gd name="T8" fmla="*/ 611 w 611"/>
                <a:gd name="T9" fmla="*/ 514 h 514"/>
                <a:gd name="T10" fmla="*/ 14 w 611"/>
                <a:gd name="T11" fmla="*/ 500 h 514"/>
                <a:gd name="T12" fmla="*/ 597 w 611"/>
                <a:gd name="T13" fmla="*/ 500 h 514"/>
                <a:gd name="T14" fmla="*/ 597 w 611"/>
                <a:gd name="T15" fmla="*/ 13 h 514"/>
                <a:gd name="T16" fmla="*/ 14 w 611"/>
                <a:gd name="T17" fmla="*/ 13 h 514"/>
                <a:gd name="T18" fmla="*/ 14 w 611"/>
                <a:gd name="T19" fmla="*/ 50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1" h="514">
                  <a:moveTo>
                    <a:pt x="611" y="514"/>
                  </a:moveTo>
                  <a:lnTo>
                    <a:pt x="0" y="514"/>
                  </a:lnTo>
                  <a:lnTo>
                    <a:pt x="0" y="0"/>
                  </a:lnTo>
                  <a:lnTo>
                    <a:pt x="611" y="0"/>
                  </a:lnTo>
                  <a:lnTo>
                    <a:pt x="611" y="514"/>
                  </a:lnTo>
                  <a:close/>
                  <a:moveTo>
                    <a:pt x="14" y="500"/>
                  </a:moveTo>
                  <a:lnTo>
                    <a:pt x="597" y="500"/>
                  </a:lnTo>
                  <a:lnTo>
                    <a:pt x="597" y="13"/>
                  </a:lnTo>
                  <a:lnTo>
                    <a:pt x="14" y="13"/>
                  </a:lnTo>
                  <a:lnTo>
                    <a:pt x="14" y="50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51" name="Rectangle 146"/>
            <p:cNvSpPr>
              <a:spLocks noChangeArrowheads="1"/>
            </p:cNvSpPr>
            <p:nvPr/>
          </p:nvSpPr>
          <p:spPr bwMode="auto">
            <a:xfrm>
              <a:off x="6748463" y="2765108"/>
              <a:ext cx="969962" cy="22225"/>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52" name="Oval 147"/>
            <p:cNvSpPr>
              <a:spLocks noChangeArrowheads="1"/>
            </p:cNvSpPr>
            <p:nvPr/>
          </p:nvSpPr>
          <p:spPr bwMode="auto">
            <a:xfrm>
              <a:off x="6837363" y="2682558"/>
              <a:ext cx="42862" cy="44450"/>
            </a:xfrm>
            <a:prstGeom prst="ellipse">
              <a:avLst/>
            </a:prstGeom>
            <a:solidFill>
              <a:srgbClr val="45C1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53" name="Oval 148"/>
            <p:cNvSpPr>
              <a:spLocks noChangeArrowheads="1"/>
            </p:cNvSpPr>
            <p:nvPr/>
          </p:nvSpPr>
          <p:spPr bwMode="auto">
            <a:xfrm>
              <a:off x="6908800" y="2682558"/>
              <a:ext cx="44450" cy="44450"/>
            </a:xfrm>
            <a:prstGeom prst="ellipse">
              <a:avLst/>
            </a:prstGeom>
            <a:solidFill>
              <a:srgbClr val="45C1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54" name="Oval 149"/>
            <p:cNvSpPr>
              <a:spLocks noChangeArrowheads="1"/>
            </p:cNvSpPr>
            <p:nvPr/>
          </p:nvSpPr>
          <p:spPr bwMode="auto">
            <a:xfrm>
              <a:off x="6980238" y="2682558"/>
              <a:ext cx="49212" cy="44450"/>
            </a:xfrm>
            <a:prstGeom prst="ellipse">
              <a:avLst/>
            </a:prstGeom>
            <a:solidFill>
              <a:srgbClr val="45C1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55" name="Freeform 150"/>
            <p:cNvSpPr/>
            <p:nvPr/>
          </p:nvSpPr>
          <p:spPr bwMode="auto">
            <a:xfrm>
              <a:off x="6858000" y="2854008"/>
              <a:ext cx="138112" cy="26988"/>
            </a:xfrm>
            <a:custGeom>
              <a:avLst/>
              <a:gdLst>
                <a:gd name="T0" fmla="*/ 22 w 25"/>
                <a:gd name="T1" fmla="*/ 5 h 5"/>
                <a:gd name="T2" fmla="*/ 3 w 25"/>
                <a:gd name="T3" fmla="*/ 5 h 5"/>
                <a:gd name="T4" fmla="*/ 0 w 25"/>
                <a:gd name="T5" fmla="*/ 2 h 5"/>
                <a:gd name="T6" fmla="*/ 3 w 25"/>
                <a:gd name="T7" fmla="*/ 0 h 5"/>
                <a:gd name="T8" fmla="*/ 22 w 25"/>
                <a:gd name="T9" fmla="*/ 0 h 5"/>
                <a:gd name="T10" fmla="*/ 25 w 25"/>
                <a:gd name="T11" fmla="*/ 2 h 5"/>
                <a:gd name="T12" fmla="*/ 22 w 25"/>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25" h="5">
                  <a:moveTo>
                    <a:pt x="22" y="5"/>
                  </a:moveTo>
                  <a:cubicBezTo>
                    <a:pt x="3" y="5"/>
                    <a:pt x="3" y="5"/>
                    <a:pt x="3" y="5"/>
                  </a:cubicBezTo>
                  <a:cubicBezTo>
                    <a:pt x="1" y="5"/>
                    <a:pt x="0" y="4"/>
                    <a:pt x="0" y="2"/>
                  </a:cubicBezTo>
                  <a:cubicBezTo>
                    <a:pt x="0" y="1"/>
                    <a:pt x="1" y="0"/>
                    <a:pt x="3" y="0"/>
                  </a:cubicBezTo>
                  <a:cubicBezTo>
                    <a:pt x="22" y="0"/>
                    <a:pt x="22" y="0"/>
                    <a:pt x="22" y="0"/>
                  </a:cubicBezTo>
                  <a:cubicBezTo>
                    <a:pt x="24" y="0"/>
                    <a:pt x="25" y="1"/>
                    <a:pt x="25" y="2"/>
                  </a:cubicBezTo>
                  <a:cubicBezTo>
                    <a:pt x="25" y="4"/>
                    <a:pt x="24" y="5"/>
                    <a:pt x="22" y="5"/>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56" name="Freeform 151"/>
            <p:cNvSpPr/>
            <p:nvPr/>
          </p:nvSpPr>
          <p:spPr bwMode="auto">
            <a:xfrm>
              <a:off x="6864350" y="3134995"/>
              <a:ext cx="176212" cy="22225"/>
            </a:xfrm>
            <a:custGeom>
              <a:avLst/>
              <a:gdLst>
                <a:gd name="T0" fmla="*/ 30 w 32"/>
                <a:gd name="T1" fmla="*/ 4 h 4"/>
                <a:gd name="T2" fmla="*/ 3 w 32"/>
                <a:gd name="T3" fmla="*/ 4 h 4"/>
                <a:gd name="T4" fmla="*/ 0 w 32"/>
                <a:gd name="T5" fmla="*/ 2 h 4"/>
                <a:gd name="T6" fmla="*/ 3 w 32"/>
                <a:gd name="T7" fmla="*/ 0 h 4"/>
                <a:gd name="T8" fmla="*/ 30 w 32"/>
                <a:gd name="T9" fmla="*/ 0 h 4"/>
                <a:gd name="T10" fmla="*/ 32 w 32"/>
                <a:gd name="T11" fmla="*/ 2 h 4"/>
                <a:gd name="T12" fmla="*/ 30 w 3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2" h="4">
                  <a:moveTo>
                    <a:pt x="30" y="4"/>
                  </a:moveTo>
                  <a:cubicBezTo>
                    <a:pt x="3" y="4"/>
                    <a:pt x="3" y="4"/>
                    <a:pt x="3" y="4"/>
                  </a:cubicBezTo>
                  <a:cubicBezTo>
                    <a:pt x="1" y="4"/>
                    <a:pt x="0" y="3"/>
                    <a:pt x="0" y="2"/>
                  </a:cubicBezTo>
                  <a:cubicBezTo>
                    <a:pt x="0" y="1"/>
                    <a:pt x="1" y="0"/>
                    <a:pt x="3" y="0"/>
                  </a:cubicBezTo>
                  <a:cubicBezTo>
                    <a:pt x="30" y="0"/>
                    <a:pt x="30" y="0"/>
                    <a:pt x="30" y="0"/>
                  </a:cubicBezTo>
                  <a:cubicBezTo>
                    <a:pt x="31" y="0"/>
                    <a:pt x="32" y="1"/>
                    <a:pt x="32" y="2"/>
                  </a:cubicBezTo>
                  <a:cubicBezTo>
                    <a:pt x="32" y="3"/>
                    <a:pt x="31" y="4"/>
                    <a:pt x="30"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57" name="Freeform 152"/>
            <p:cNvSpPr/>
            <p:nvPr/>
          </p:nvSpPr>
          <p:spPr bwMode="auto">
            <a:xfrm>
              <a:off x="6902450" y="2919095"/>
              <a:ext cx="204787" cy="22225"/>
            </a:xfrm>
            <a:custGeom>
              <a:avLst/>
              <a:gdLst>
                <a:gd name="T0" fmla="*/ 35 w 37"/>
                <a:gd name="T1" fmla="*/ 4 h 4"/>
                <a:gd name="T2" fmla="*/ 2 w 37"/>
                <a:gd name="T3" fmla="*/ 4 h 4"/>
                <a:gd name="T4" fmla="*/ 0 w 37"/>
                <a:gd name="T5" fmla="*/ 2 h 4"/>
                <a:gd name="T6" fmla="*/ 2 w 37"/>
                <a:gd name="T7" fmla="*/ 0 h 4"/>
                <a:gd name="T8" fmla="*/ 35 w 37"/>
                <a:gd name="T9" fmla="*/ 0 h 4"/>
                <a:gd name="T10" fmla="*/ 37 w 37"/>
                <a:gd name="T11" fmla="*/ 2 h 4"/>
                <a:gd name="T12" fmla="*/ 35 w 3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7" h="4">
                  <a:moveTo>
                    <a:pt x="35" y="4"/>
                  </a:moveTo>
                  <a:cubicBezTo>
                    <a:pt x="2" y="4"/>
                    <a:pt x="2" y="4"/>
                    <a:pt x="2" y="4"/>
                  </a:cubicBezTo>
                  <a:cubicBezTo>
                    <a:pt x="1" y="4"/>
                    <a:pt x="0" y="3"/>
                    <a:pt x="0" y="2"/>
                  </a:cubicBezTo>
                  <a:cubicBezTo>
                    <a:pt x="0" y="1"/>
                    <a:pt x="1" y="0"/>
                    <a:pt x="2" y="0"/>
                  </a:cubicBezTo>
                  <a:cubicBezTo>
                    <a:pt x="35" y="0"/>
                    <a:pt x="35" y="0"/>
                    <a:pt x="35" y="0"/>
                  </a:cubicBezTo>
                  <a:cubicBezTo>
                    <a:pt x="36" y="0"/>
                    <a:pt x="37" y="1"/>
                    <a:pt x="37" y="2"/>
                  </a:cubicBezTo>
                  <a:cubicBezTo>
                    <a:pt x="37" y="3"/>
                    <a:pt x="36" y="4"/>
                    <a:pt x="35"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58" name="Freeform 153"/>
            <p:cNvSpPr/>
            <p:nvPr/>
          </p:nvSpPr>
          <p:spPr bwMode="auto">
            <a:xfrm>
              <a:off x="6908800" y="3201670"/>
              <a:ext cx="142875" cy="22225"/>
            </a:xfrm>
            <a:custGeom>
              <a:avLst/>
              <a:gdLst>
                <a:gd name="T0" fmla="*/ 24 w 26"/>
                <a:gd name="T1" fmla="*/ 4 h 4"/>
                <a:gd name="T2" fmla="*/ 2 w 26"/>
                <a:gd name="T3" fmla="*/ 4 h 4"/>
                <a:gd name="T4" fmla="*/ 0 w 26"/>
                <a:gd name="T5" fmla="*/ 2 h 4"/>
                <a:gd name="T6" fmla="*/ 2 w 26"/>
                <a:gd name="T7" fmla="*/ 0 h 4"/>
                <a:gd name="T8" fmla="*/ 24 w 26"/>
                <a:gd name="T9" fmla="*/ 0 h 4"/>
                <a:gd name="T10" fmla="*/ 26 w 26"/>
                <a:gd name="T11" fmla="*/ 2 h 4"/>
                <a:gd name="T12" fmla="*/ 24 w 2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6" h="4">
                  <a:moveTo>
                    <a:pt x="24" y="4"/>
                  </a:moveTo>
                  <a:cubicBezTo>
                    <a:pt x="2" y="4"/>
                    <a:pt x="2" y="4"/>
                    <a:pt x="2" y="4"/>
                  </a:cubicBezTo>
                  <a:cubicBezTo>
                    <a:pt x="1" y="4"/>
                    <a:pt x="0" y="3"/>
                    <a:pt x="0" y="2"/>
                  </a:cubicBezTo>
                  <a:cubicBezTo>
                    <a:pt x="0" y="1"/>
                    <a:pt x="1" y="0"/>
                    <a:pt x="2" y="0"/>
                  </a:cubicBezTo>
                  <a:cubicBezTo>
                    <a:pt x="24" y="0"/>
                    <a:pt x="24" y="0"/>
                    <a:pt x="24" y="0"/>
                  </a:cubicBezTo>
                  <a:cubicBezTo>
                    <a:pt x="25" y="0"/>
                    <a:pt x="26" y="1"/>
                    <a:pt x="26" y="2"/>
                  </a:cubicBezTo>
                  <a:cubicBezTo>
                    <a:pt x="26" y="3"/>
                    <a:pt x="25" y="4"/>
                    <a:pt x="24"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59" name="Freeform 154"/>
            <p:cNvSpPr/>
            <p:nvPr/>
          </p:nvSpPr>
          <p:spPr bwMode="auto">
            <a:xfrm>
              <a:off x="6953250" y="3255645"/>
              <a:ext cx="192087" cy="22225"/>
            </a:xfrm>
            <a:custGeom>
              <a:avLst/>
              <a:gdLst>
                <a:gd name="T0" fmla="*/ 33 w 35"/>
                <a:gd name="T1" fmla="*/ 4 h 4"/>
                <a:gd name="T2" fmla="*/ 2 w 35"/>
                <a:gd name="T3" fmla="*/ 4 h 4"/>
                <a:gd name="T4" fmla="*/ 0 w 35"/>
                <a:gd name="T5" fmla="*/ 2 h 4"/>
                <a:gd name="T6" fmla="*/ 2 w 35"/>
                <a:gd name="T7" fmla="*/ 0 h 4"/>
                <a:gd name="T8" fmla="*/ 33 w 35"/>
                <a:gd name="T9" fmla="*/ 0 h 4"/>
                <a:gd name="T10" fmla="*/ 35 w 35"/>
                <a:gd name="T11" fmla="*/ 2 h 4"/>
                <a:gd name="T12" fmla="*/ 33 w 3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5" h="4">
                  <a:moveTo>
                    <a:pt x="33" y="4"/>
                  </a:moveTo>
                  <a:cubicBezTo>
                    <a:pt x="2" y="4"/>
                    <a:pt x="2" y="4"/>
                    <a:pt x="2" y="4"/>
                  </a:cubicBezTo>
                  <a:cubicBezTo>
                    <a:pt x="1" y="4"/>
                    <a:pt x="0" y="3"/>
                    <a:pt x="0" y="2"/>
                  </a:cubicBezTo>
                  <a:cubicBezTo>
                    <a:pt x="0" y="1"/>
                    <a:pt x="1" y="0"/>
                    <a:pt x="2" y="0"/>
                  </a:cubicBezTo>
                  <a:cubicBezTo>
                    <a:pt x="33" y="0"/>
                    <a:pt x="33" y="0"/>
                    <a:pt x="33" y="0"/>
                  </a:cubicBezTo>
                  <a:cubicBezTo>
                    <a:pt x="34" y="0"/>
                    <a:pt x="35" y="1"/>
                    <a:pt x="35" y="2"/>
                  </a:cubicBezTo>
                  <a:cubicBezTo>
                    <a:pt x="35" y="3"/>
                    <a:pt x="34" y="4"/>
                    <a:pt x="33"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60" name="Freeform 155"/>
            <p:cNvSpPr/>
            <p:nvPr/>
          </p:nvSpPr>
          <p:spPr bwMode="auto">
            <a:xfrm>
              <a:off x="6931025" y="3311208"/>
              <a:ext cx="131762" cy="22225"/>
            </a:xfrm>
            <a:custGeom>
              <a:avLst/>
              <a:gdLst>
                <a:gd name="T0" fmla="*/ 21 w 24"/>
                <a:gd name="T1" fmla="*/ 4 h 4"/>
                <a:gd name="T2" fmla="*/ 2 w 24"/>
                <a:gd name="T3" fmla="*/ 4 h 4"/>
                <a:gd name="T4" fmla="*/ 0 w 24"/>
                <a:gd name="T5" fmla="*/ 2 h 4"/>
                <a:gd name="T6" fmla="*/ 2 w 24"/>
                <a:gd name="T7" fmla="*/ 0 h 4"/>
                <a:gd name="T8" fmla="*/ 21 w 24"/>
                <a:gd name="T9" fmla="*/ 0 h 4"/>
                <a:gd name="T10" fmla="*/ 24 w 24"/>
                <a:gd name="T11" fmla="*/ 2 h 4"/>
                <a:gd name="T12" fmla="*/ 21 w 2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1" y="4"/>
                  </a:moveTo>
                  <a:cubicBezTo>
                    <a:pt x="2" y="4"/>
                    <a:pt x="2" y="4"/>
                    <a:pt x="2" y="4"/>
                  </a:cubicBezTo>
                  <a:cubicBezTo>
                    <a:pt x="1" y="4"/>
                    <a:pt x="0" y="3"/>
                    <a:pt x="0" y="2"/>
                  </a:cubicBezTo>
                  <a:cubicBezTo>
                    <a:pt x="0" y="1"/>
                    <a:pt x="1" y="0"/>
                    <a:pt x="2" y="0"/>
                  </a:cubicBezTo>
                  <a:cubicBezTo>
                    <a:pt x="21" y="0"/>
                    <a:pt x="21" y="0"/>
                    <a:pt x="21" y="0"/>
                  </a:cubicBezTo>
                  <a:cubicBezTo>
                    <a:pt x="23" y="0"/>
                    <a:pt x="24" y="1"/>
                    <a:pt x="24" y="2"/>
                  </a:cubicBezTo>
                  <a:cubicBezTo>
                    <a:pt x="24" y="3"/>
                    <a:pt x="23" y="4"/>
                    <a:pt x="21"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61" name="Freeform 156"/>
            <p:cNvSpPr/>
            <p:nvPr/>
          </p:nvSpPr>
          <p:spPr bwMode="auto">
            <a:xfrm>
              <a:off x="7085013" y="3311208"/>
              <a:ext cx="165100" cy="22225"/>
            </a:xfrm>
            <a:custGeom>
              <a:avLst/>
              <a:gdLst>
                <a:gd name="T0" fmla="*/ 28 w 30"/>
                <a:gd name="T1" fmla="*/ 4 h 4"/>
                <a:gd name="T2" fmla="*/ 2 w 30"/>
                <a:gd name="T3" fmla="*/ 4 h 4"/>
                <a:gd name="T4" fmla="*/ 0 w 30"/>
                <a:gd name="T5" fmla="*/ 2 h 4"/>
                <a:gd name="T6" fmla="*/ 2 w 30"/>
                <a:gd name="T7" fmla="*/ 0 h 4"/>
                <a:gd name="T8" fmla="*/ 28 w 30"/>
                <a:gd name="T9" fmla="*/ 0 h 4"/>
                <a:gd name="T10" fmla="*/ 30 w 30"/>
                <a:gd name="T11" fmla="*/ 2 h 4"/>
                <a:gd name="T12" fmla="*/ 28 w 3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0" h="4">
                  <a:moveTo>
                    <a:pt x="28" y="4"/>
                  </a:moveTo>
                  <a:cubicBezTo>
                    <a:pt x="2" y="4"/>
                    <a:pt x="2" y="4"/>
                    <a:pt x="2" y="4"/>
                  </a:cubicBezTo>
                  <a:cubicBezTo>
                    <a:pt x="1" y="4"/>
                    <a:pt x="0" y="3"/>
                    <a:pt x="0" y="2"/>
                  </a:cubicBezTo>
                  <a:cubicBezTo>
                    <a:pt x="0" y="1"/>
                    <a:pt x="1" y="0"/>
                    <a:pt x="2" y="0"/>
                  </a:cubicBezTo>
                  <a:cubicBezTo>
                    <a:pt x="28" y="0"/>
                    <a:pt x="28" y="0"/>
                    <a:pt x="28" y="0"/>
                  </a:cubicBezTo>
                  <a:cubicBezTo>
                    <a:pt x="29" y="0"/>
                    <a:pt x="30" y="1"/>
                    <a:pt x="30" y="2"/>
                  </a:cubicBezTo>
                  <a:cubicBezTo>
                    <a:pt x="30" y="3"/>
                    <a:pt x="29" y="4"/>
                    <a:pt x="28" y="4"/>
                  </a:cubicBezTo>
                  <a:close/>
                </a:path>
              </a:pathLst>
            </a:custGeom>
            <a:solidFill>
              <a:srgbClr val="005790"/>
            </a:solidFill>
            <a:ln>
              <a:noFill/>
            </a:ln>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62" name="Freeform 157"/>
            <p:cNvSpPr/>
            <p:nvPr/>
          </p:nvSpPr>
          <p:spPr bwMode="auto">
            <a:xfrm>
              <a:off x="7283450" y="3311208"/>
              <a:ext cx="287337" cy="22225"/>
            </a:xfrm>
            <a:custGeom>
              <a:avLst/>
              <a:gdLst>
                <a:gd name="T0" fmla="*/ 50 w 52"/>
                <a:gd name="T1" fmla="*/ 4 h 4"/>
                <a:gd name="T2" fmla="*/ 2 w 52"/>
                <a:gd name="T3" fmla="*/ 4 h 4"/>
                <a:gd name="T4" fmla="*/ 0 w 52"/>
                <a:gd name="T5" fmla="*/ 2 h 4"/>
                <a:gd name="T6" fmla="*/ 2 w 52"/>
                <a:gd name="T7" fmla="*/ 0 h 4"/>
                <a:gd name="T8" fmla="*/ 50 w 52"/>
                <a:gd name="T9" fmla="*/ 0 h 4"/>
                <a:gd name="T10" fmla="*/ 52 w 52"/>
                <a:gd name="T11" fmla="*/ 2 h 4"/>
                <a:gd name="T12" fmla="*/ 50 w 5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2" h="4">
                  <a:moveTo>
                    <a:pt x="50" y="4"/>
                  </a:moveTo>
                  <a:cubicBezTo>
                    <a:pt x="2" y="4"/>
                    <a:pt x="2" y="4"/>
                    <a:pt x="2" y="4"/>
                  </a:cubicBezTo>
                  <a:cubicBezTo>
                    <a:pt x="1" y="4"/>
                    <a:pt x="0" y="3"/>
                    <a:pt x="0" y="2"/>
                  </a:cubicBezTo>
                  <a:cubicBezTo>
                    <a:pt x="0" y="1"/>
                    <a:pt x="1" y="0"/>
                    <a:pt x="2" y="0"/>
                  </a:cubicBezTo>
                  <a:cubicBezTo>
                    <a:pt x="50" y="0"/>
                    <a:pt x="50" y="0"/>
                    <a:pt x="50" y="0"/>
                  </a:cubicBezTo>
                  <a:cubicBezTo>
                    <a:pt x="51" y="0"/>
                    <a:pt x="52" y="1"/>
                    <a:pt x="52" y="2"/>
                  </a:cubicBezTo>
                  <a:cubicBezTo>
                    <a:pt x="52" y="3"/>
                    <a:pt x="51" y="4"/>
                    <a:pt x="50"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63" name="Freeform 158"/>
            <p:cNvSpPr/>
            <p:nvPr/>
          </p:nvSpPr>
          <p:spPr bwMode="auto">
            <a:xfrm>
              <a:off x="7162800" y="3255645"/>
              <a:ext cx="285750" cy="22225"/>
            </a:xfrm>
            <a:custGeom>
              <a:avLst/>
              <a:gdLst>
                <a:gd name="T0" fmla="*/ 49 w 52"/>
                <a:gd name="T1" fmla="*/ 4 h 4"/>
                <a:gd name="T2" fmla="*/ 2 w 52"/>
                <a:gd name="T3" fmla="*/ 4 h 4"/>
                <a:gd name="T4" fmla="*/ 0 w 52"/>
                <a:gd name="T5" fmla="*/ 2 h 4"/>
                <a:gd name="T6" fmla="*/ 2 w 52"/>
                <a:gd name="T7" fmla="*/ 0 h 4"/>
                <a:gd name="T8" fmla="*/ 49 w 52"/>
                <a:gd name="T9" fmla="*/ 0 h 4"/>
                <a:gd name="T10" fmla="*/ 52 w 52"/>
                <a:gd name="T11" fmla="*/ 2 h 4"/>
                <a:gd name="T12" fmla="*/ 49 w 5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2" h="4">
                  <a:moveTo>
                    <a:pt x="49" y="4"/>
                  </a:moveTo>
                  <a:cubicBezTo>
                    <a:pt x="2" y="4"/>
                    <a:pt x="2" y="4"/>
                    <a:pt x="2" y="4"/>
                  </a:cubicBezTo>
                  <a:cubicBezTo>
                    <a:pt x="1" y="4"/>
                    <a:pt x="0" y="3"/>
                    <a:pt x="0" y="2"/>
                  </a:cubicBezTo>
                  <a:cubicBezTo>
                    <a:pt x="0" y="1"/>
                    <a:pt x="1" y="0"/>
                    <a:pt x="2" y="0"/>
                  </a:cubicBezTo>
                  <a:cubicBezTo>
                    <a:pt x="49" y="0"/>
                    <a:pt x="49" y="0"/>
                    <a:pt x="49" y="0"/>
                  </a:cubicBezTo>
                  <a:cubicBezTo>
                    <a:pt x="51" y="0"/>
                    <a:pt x="52" y="1"/>
                    <a:pt x="52" y="2"/>
                  </a:cubicBezTo>
                  <a:cubicBezTo>
                    <a:pt x="52" y="3"/>
                    <a:pt x="51" y="4"/>
                    <a:pt x="49"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64" name="Freeform 159"/>
            <p:cNvSpPr/>
            <p:nvPr/>
          </p:nvSpPr>
          <p:spPr bwMode="auto">
            <a:xfrm>
              <a:off x="7234238" y="3201670"/>
              <a:ext cx="76200" cy="22225"/>
            </a:xfrm>
            <a:custGeom>
              <a:avLst/>
              <a:gdLst>
                <a:gd name="T0" fmla="*/ 11 w 14"/>
                <a:gd name="T1" fmla="*/ 4 h 4"/>
                <a:gd name="T2" fmla="*/ 2 w 14"/>
                <a:gd name="T3" fmla="*/ 4 h 4"/>
                <a:gd name="T4" fmla="*/ 0 w 14"/>
                <a:gd name="T5" fmla="*/ 2 h 4"/>
                <a:gd name="T6" fmla="*/ 2 w 14"/>
                <a:gd name="T7" fmla="*/ 0 h 4"/>
                <a:gd name="T8" fmla="*/ 11 w 14"/>
                <a:gd name="T9" fmla="*/ 0 h 4"/>
                <a:gd name="T10" fmla="*/ 14 w 14"/>
                <a:gd name="T11" fmla="*/ 2 h 4"/>
                <a:gd name="T12" fmla="*/ 11 w 1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4" h="4">
                  <a:moveTo>
                    <a:pt x="11" y="4"/>
                  </a:moveTo>
                  <a:cubicBezTo>
                    <a:pt x="2" y="4"/>
                    <a:pt x="2" y="4"/>
                    <a:pt x="2" y="4"/>
                  </a:cubicBezTo>
                  <a:cubicBezTo>
                    <a:pt x="1" y="4"/>
                    <a:pt x="0" y="3"/>
                    <a:pt x="0" y="2"/>
                  </a:cubicBezTo>
                  <a:cubicBezTo>
                    <a:pt x="0" y="1"/>
                    <a:pt x="1" y="0"/>
                    <a:pt x="2" y="0"/>
                  </a:cubicBezTo>
                  <a:cubicBezTo>
                    <a:pt x="11" y="0"/>
                    <a:pt x="11" y="0"/>
                    <a:pt x="11" y="0"/>
                  </a:cubicBezTo>
                  <a:cubicBezTo>
                    <a:pt x="13" y="0"/>
                    <a:pt x="14" y="1"/>
                    <a:pt x="14" y="2"/>
                  </a:cubicBezTo>
                  <a:cubicBezTo>
                    <a:pt x="14" y="3"/>
                    <a:pt x="13" y="4"/>
                    <a:pt x="11"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65" name="Freeform 160"/>
            <p:cNvSpPr/>
            <p:nvPr/>
          </p:nvSpPr>
          <p:spPr bwMode="auto">
            <a:xfrm>
              <a:off x="7327900" y="3201670"/>
              <a:ext cx="254000" cy="22225"/>
            </a:xfrm>
            <a:custGeom>
              <a:avLst/>
              <a:gdLst>
                <a:gd name="T0" fmla="*/ 43 w 46"/>
                <a:gd name="T1" fmla="*/ 4 h 4"/>
                <a:gd name="T2" fmla="*/ 2 w 46"/>
                <a:gd name="T3" fmla="*/ 4 h 4"/>
                <a:gd name="T4" fmla="*/ 0 w 46"/>
                <a:gd name="T5" fmla="*/ 2 h 4"/>
                <a:gd name="T6" fmla="*/ 2 w 46"/>
                <a:gd name="T7" fmla="*/ 0 h 4"/>
                <a:gd name="T8" fmla="*/ 43 w 46"/>
                <a:gd name="T9" fmla="*/ 0 h 4"/>
                <a:gd name="T10" fmla="*/ 46 w 46"/>
                <a:gd name="T11" fmla="*/ 2 h 4"/>
                <a:gd name="T12" fmla="*/ 43 w 4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6" h="4">
                  <a:moveTo>
                    <a:pt x="43" y="4"/>
                  </a:moveTo>
                  <a:cubicBezTo>
                    <a:pt x="2" y="4"/>
                    <a:pt x="2" y="4"/>
                    <a:pt x="2" y="4"/>
                  </a:cubicBezTo>
                  <a:cubicBezTo>
                    <a:pt x="1" y="4"/>
                    <a:pt x="0" y="3"/>
                    <a:pt x="0" y="2"/>
                  </a:cubicBezTo>
                  <a:cubicBezTo>
                    <a:pt x="0" y="1"/>
                    <a:pt x="1" y="0"/>
                    <a:pt x="2" y="0"/>
                  </a:cubicBezTo>
                  <a:cubicBezTo>
                    <a:pt x="43" y="0"/>
                    <a:pt x="43" y="0"/>
                    <a:pt x="43" y="0"/>
                  </a:cubicBezTo>
                  <a:cubicBezTo>
                    <a:pt x="45" y="0"/>
                    <a:pt x="46" y="1"/>
                    <a:pt x="46" y="2"/>
                  </a:cubicBezTo>
                  <a:cubicBezTo>
                    <a:pt x="46" y="3"/>
                    <a:pt x="45" y="4"/>
                    <a:pt x="43"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66" name="Freeform 161"/>
            <p:cNvSpPr/>
            <p:nvPr/>
          </p:nvSpPr>
          <p:spPr bwMode="auto">
            <a:xfrm>
              <a:off x="7067550" y="3201670"/>
              <a:ext cx="149225" cy="22225"/>
            </a:xfrm>
            <a:custGeom>
              <a:avLst/>
              <a:gdLst>
                <a:gd name="T0" fmla="*/ 25 w 27"/>
                <a:gd name="T1" fmla="*/ 4 h 4"/>
                <a:gd name="T2" fmla="*/ 2 w 27"/>
                <a:gd name="T3" fmla="*/ 4 h 4"/>
                <a:gd name="T4" fmla="*/ 0 w 27"/>
                <a:gd name="T5" fmla="*/ 2 h 4"/>
                <a:gd name="T6" fmla="*/ 2 w 27"/>
                <a:gd name="T7" fmla="*/ 0 h 4"/>
                <a:gd name="T8" fmla="*/ 25 w 27"/>
                <a:gd name="T9" fmla="*/ 0 h 4"/>
                <a:gd name="T10" fmla="*/ 27 w 27"/>
                <a:gd name="T11" fmla="*/ 2 h 4"/>
                <a:gd name="T12" fmla="*/ 25 w 2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7" h="4">
                  <a:moveTo>
                    <a:pt x="25" y="4"/>
                  </a:moveTo>
                  <a:cubicBezTo>
                    <a:pt x="2" y="4"/>
                    <a:pt x="2" y="4"/>
                    <a:pt x="2" y="4"/>
                  </a:cubicBezTo>
                  <a:cubicBezTo>
                    <a:pt x="1" y="4"/>
                    <a:pt x="0" y="3"/>
                    <a:pt x="0" y="2"/>
                  </a:cubicBezTo>
                  <a:cubicBezTo>
                    <a:pt x="0" y="1"/>
                    <a:pt x="1" y="0"/>
                    <a:pt x="2" y="0"/>
                  </a:cubicBezTo>
                  <a:cubicBezTo>
                    <a:pt x="25" y="0"/>
                    <a:pt x="25" y="0"/>
                    <a:pt x="25" y="0"/>
                  </a:cubicBezTo>
                  <a:cubicBezTo>
                    <a:pt x="26" y="0"/>
                    <a:pt x="27" y="1"/>
                    <a:pt x="27" y="2"/>
                  </a:cubicBezTo>
                  <a:cubicBezTo>
                    <a:pt x="27" y="3"/>
                    <a:pt x="26" y="4"/>
                    <a:pt x="25" y="4"/>
                  </a:cubicBezTo>
                  <a:close/>
                </a:path>
              </a:pathLst>
            </a:custGeom>
            <a:solidFill>
              <a:srgbClr val="005790"/>
            </a:solidFill>
            <a:ln>
              <a:noFill/>
            </a:ln>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67" name="Freeform 162"/>
            <p:cNvSpPr/>
            <p:nvPr/>
          </p:nvSpPr>
          <p:spPr bwMode="auto">
            <a:xfrm>
              <a:off x="6958013" y="2974658"/>
              <a:ext cx="104775" cy="22225"/>
            </a:xfrm>
            <a:custGeom>
              <a:avLst/>
              <a:gdLst>
                <a:gd name="T0" fmla="*/ 16 w 19"/>
                <a:gd name="T1" fmla="*/ 4 h 4"/>
                <a:gd name="T2" fmla="*/ 2 w 19"/>
                <a:gd name="T3" fmla="*/ 4 h 4"/>
                <a:gd name="T4" fmla="*/ 0 w 19"/>
                <a:gd name="T5" fmla="*/ 2 h 4"/>
                <a:gd name="T6" fmla="*/ 2 w 19"/>
                <a:gd name="T7" fmla="*/ 0 h 4"/>
                <a:gd name="T8" fmla="*/ 16 w 19"/>
                <a:gd name="T9" fmla="*/ 0 h 4"/>
                <a:gd name="T10" fmla="*/ 19 w 19"/>
                <a:gd name="T11" fmla="*/ 2 h 4"/>
                <a:gd name="T12" fmla="*/ 16 w 1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9" h="4">
                  <a:moveTo>
                    <a:pt x="16" y="4"/>
                  </a:moveTo>
                  <a:cubicBezTo>
                    <a:pt x="2" y="4"/>
                    <a:pt x="2" y="4"/>
                    <a:pt x="2" y="4"/>
                  </a:cubicBezTo>
                  <a:cubicBezTo>
                    <a:pt x="1" y="4"/>
                    <a:pt x="0" y="3"/>
                    <a:pt x="0" y="2"/>
                  </a:cubicBezTo>
                  <a:cubicBezTo>
                    <a:pt x="0" y="1"/>
                    <a:pt x="1" y="0"/>
                    <a:pt x="2" y="0"/>
                  </a:cubicBezTo>
                  <a:cubicBezTo>
                    <a:pt x="16" y="0"/>
                    <a:pt x="16" y="0"/>
                    <a:pt x="16" y="0"/>
                  </a:cubicBezTo>
                  <a:cubicBezTo>
                    <a:pt x="18" y="0"/>
                    <a:pt x="19" y="1"/>
                    <a:pt x="19" y="2"/>
                  </a:cubicBezTo>
                  <a:cubicBezTo>
                    <a:pt x="19" y="3"/>
                    <a:pt x="18" y="4"/>
                    <a:pt x="16"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68" name="Freeform 163"/>
            <p:cNvSpPr/>
            <p:nvPr/>
          </p:nvSpPr>
          <p:spPr bwMode="auto">
            <a:xfrm>
              <a:off x="6902450" y="3030220"/>
              <a:ext cx="320675" cy="26988"/>
            </a:xfrm>
            <a:custGeom>
              <a:avLst/>
              <a:gdLst>
                <a:gd name="T0" fmla="*/ 55 w 58"/>
                <a:gd name="T1" fmla="*/ 5 h 5"/>
                <a:gd name="T2" fmla="*/ 2 w 58"/>
                <a:gd name="T3" fmla="*/ 5 h 5"/>
                <a:gd name="T4" fmla="*/ 0 w 58"/>
                <a:gd name="T5" fmla="*/ 3 h 5"/>
                <a:gd name="T6" fmla="*/ 2 w 58"/>
                <a:gd name="T7" fmla="*/ 0 h 5"/>
                <a:gd name="T8" fmla="*/ 55 w 58"/>
                <a:gd name="T9" fmla="*/ 0 h 5"/>
                <a:gd name="T10" fmla="*/ 58 w 58"/>
                <a:gd name="T11" fmla="*/ 3 h 5"/>
                <a:gd name="T12" fmla="*/ 55 w 5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58" h="5">
                  <a:moveTo>
                    <a:pt x="55" y="5"/>
                  </a:moveTo>
                  <a:cubicBezTo>
                    <a:pt x="2" y="5"/>
                    <a:pt x="2" y="5"/>
                    <a:pt x="2" y="5"/>
                  </a:cubicBezTo>
                  <a:cubicBezTo>
                    <a:pt x="1" y="5"/>
                    <a:pt x="0" y="4"/>
                    <a:pt x="0" y="3"/>
                  </a:cubicBezTo>
                  <a:cubicBezTo>
                    <a:pt x="0" y="1"/>
                    <a:pt x="1" y="0"/>
                    <a:pt x="2" y="0"/>
                  </a:cubicBezTo>
                  <a:cubicBezTo>
                    <a:pt x="55" y="0"/>
                    <a:pt x="55" y="0"/>
                    <a:pt x="55" y="0"/>
                  </a:cubicBezTo>
                  <a:cubicBezTo>
                    <a:pt x="57" y="0"/>
                    <a:pt x="58" y="1"/>
                    <a:pt x="58" y="3"/>
                  </a:cubicBezTo>
                  <a:cubicBezTo>
                    <a:pt x="58" y="4"/>
                    <a:pt x="57" y="5"/>
                    <a:pt x="55" y="5"/>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69" name="Freeform 164"/>
            <p:cNvSpPr/>
            <p:nvPr/>
          </p:nvSpPr>
          <p:spPr bwMode="auto">
            <a:xfrm>
              <a:off x="7250113" y="3030220"/>
              <a:ext cx="227012" cy="26988"/>
            </a:xfrm>
            <a:custGeom>
              <a:avLst/>
              <a:gdLst>
                <a:gd name="T0" fmla="*/ 39 w 41"/>
                <a:gd name="T1" fmla="*/ 5 h 5"/>
                <a:gd name="T2" fmla="*/ 2 w 41"/>
                <a:gd name="T3" fmla="*/ 5 h 5"/>
                <a:gd name="T4" fmla="*/ 0 w 41"/>
                <a:gd name="T5" fmla="*/ 3 h 5"/>
                <a:gd name="T6" fmla="*/ 2 w 41"/>
                <a:gd name="T7" fmla="*/ 0 h 5"/>
                <a:gd name="T8" fmla="*/ 39 w 41"/>
                <a:gd name="T9" fmla="*/ 0 h 5"/>
                <a:gd name="T10" fmla="*/ 41 w 41"/>
                <a:gd name="T11" fmla="*/ 3 h 5"/>
                <a:gd name="T12" fmla="*/ 39 w 41"/>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1" h="5">
                  <a:moveTo>
                    <a:pt x="39" y="5"/>
                  </a:moveTo>
                  <a:cubicBezTo>
                    <a:pt x="2" y="5"/>
                    <a:pt x="2" y="5"/>
                    <a:pt x="2" y="5"/>
                  </a:cubicBezTo>
                  <a:cubicBezTo>
                    <a:pt x="1" y="5"/>
                    <a:pt x="0" y="4"/>
                    <a:pt x="0" y="3"/>
                  </a:cubicBezTo>
                  <a:cubicBezTo>
                    <a:pt x="0" y="1"/>
                    <a:pt x="1" y="0"/>
                    <a:pt x="2" y="0"/>
                  </a:cubicBezTo>
                  <a:cubicBezTo>
                    <a:pt x="39" y="0"/>
                    <a:pt x="39" y="0"/>
                    <a:pt x="39" y="0"/>
                  </a:cubicBezTo>
                  <a:cubicBezTo>
                    <a:pt x="40" y="0"/>
                    <a:pt x="41" y="1"/>
                    <a:pt x="41" y="3"/>
                  </a:cubicBezTo>
                  <a:cubicBezTo>
                    <a:pt x="41" y="4"/>
                    <a:pt x="40" y="5"/>
                    <a:pt x="39" y="5"/>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70" name="Freeform 165"/>
            <p:cNvSpPr/>
            <p:nvPr/>
          </p:nvSpPr>
          <p:spPr bwMode="auto">
            <a:xfrm>
              <a:off x="7354888" y="2974658"/>
              <a:ext cx="193675" cy="22225"/>
            </a:xfrm>
            <a:custGeom>
              <a:avLst/>
              <a:gdLst>
                <a:gd name="T0" fmla="*/ 32 w 35"/>
                <a:gd name="T1" fmla="*/ 4 h 4"/>
                <a:gd name="T2" fmla="*/ 3 w 35"/>
                <a:gd name="T3" fmla="*/ 4 h 4"/>
                <a:gd name="T4" fmla="*/ 0 w 35"/>
                <a:gd name="T5" fmla="*/ 2 h 4"/>
                <a:gd name="T6" fmla="*/ 3 w 35"/>
                <a:gd name="T7" fmla="*/ 0 h 4"/>
                <a:gd name="T8" fmla="*/ 32 w 35"/>
                <a:gd name="T9" fmla="*/ 0 h 4"/>
                <a:gd name="T10" fmla="*/ 35 w 35"/>
                <a:gd name="T11" fmla="*/ 2 h 4"/>
                <a:gd name="T12" fmla="*/ 32 w 3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5" h="4">
                  <a:moveTo>
                    <a:pt x="32" y="4"/>
                  </a:moveTo>
                  <a:cubicBezTo>
                    <a:pt x="3" y="4"/>
                    <a:pt x="3" y="4"/>
                    <a:pt x="3" y="4"/>
                  </a:cubicBezTo>
                  <a:cubicBezTo>
                    <a:pt x="1" y="4"/>
                    <a:pt x="0" y="3"/>
                    <a:pt x="0" y="2"/>
                  </a:cubicBezTo>
                  <a:cubicBezTo>
                    <a:pt x="0" y="1"/>
                    <a:pt x="1" y="0"/>
                    <a:pt x="3" y="0"/>
                  </a:cubicBezTo>
                  <a:cubicBezTo>
                    <a:pt x="32" y="0"/>
                    <a:pt x="32" y="0"/>
                    <a:pt x="32" y="0"/>
                  </a:cubicBezTo>
                  <a:cubicBezTo>
                    <a:pt x="34" y="0"/>
                    <a:pt x="35" y="1"/>
                    <a:pt x="35" y="2"/>
                  </a:cubicBezTo>
                  <a:cubicBezTo>
                    <a:pt x="35" y="3"/>
                    <a:pt x="34" y="4"/>
                    <a:pt x="32"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71" name="Freeform 166"/>
            <p:cNvSpPr/>
            <p:nvPr/>
          </p:nvSpPr>
          <p:spPr bwMode="auto">
            <a:xfrm>
              <a:off x="7078663" y="2974658"/>
              <a:ext cx="254000" cy="22225"/>
            </a:xfrm>
            <a:custGeom>
              <a:avLst/>
              <a:gdLst>
                <a:gd name="T0" fmla="*/ 44 w 46"/>
                <a:gd name="T1" fmla="*/ 4 h 4"/>
                <a:gd name="T2" fmla="*/ 2 w 46"/>
                <a:gd name="T3" fmla="*/ 4 h 4"/>
                <a:gd name="T4" fmla="*/ 0 w 46"/>
                <a:gd name="T5" fmla="*/ 2 h 4"/>
                <a:gd name="T6" fmla="*/ 2 w 46"/>
                <a:gd name="T7" fmla="*/ 0 h 4"/>
                <a:gd name="T8" fmla="*/ 44 w 46"/>
                <a:gd name="T9" fmla="*/ 0 h 4"/>
                <a:gd name="T10" fmla="*/ 46 w 46"/>
                <a:gd name="T11" fmla="*/ 2 h 4"/>
                <a:gd name="T12" fmla="*/ 44 w 4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6" h="4">
                  <a:moveTo>
                    <a:pt x="44" y="4"/>
                  </a:moveTo>
                  <a:cubicBezTo>
                    <a:pt x="2" y="4"/>
                    <a:pt x="2" y="4"/>
                    <a:pt x="2" y="4"/>
                  </a:cubicBezTo>
                  <a:cubicBezTo>
                    <a:pt x="1" y="4"/>
                    <a:pt x="0" y="3"/>
                    <a:pt x="0" y="2"/>
                  </a:cubicBezTo>
                  <a:cubicBezTo>
                    <a:pt x="0" y="1"/>
                    <a:pt x="1" y="0"/>
                    <a:pt x="2" y="0"/>
                  </a:cubicBezTo>
                  <a:cubicBezTo>
                    <a:pt x="44" y="0"/>
                    <a:pt x="44" y="0"/>
                    <a:pt x="44" y="0"/>
                  </a:cubicBezTo>
                  <a:cubicBezTo>
                    <a:pt x="45" y="0"/>
                    <a:pt x="46" y="1"/>
                    <a:pt x="46" y="2"/>
                  </a:cubicBezTo>
                  <a:cubicBezTo>
                    <a:pt x="46" y="3"/>
                    <a:pt x="45" y="4"/>
                    <a:pt x="44" y="4"/>
                  </a:cubicBezTo>
                  <a:close/>
                </a:path>
              </a:pathLst>
            </a:custGeom>
            <a:solidFill>
              <a:srgbClr val="005790"/>
            </a:solidFill>
            <a:ln>
              <a:noFill/>
            </a:ln>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72" name="Freeform 167"/>
            <p:cNvSpPr/>
            <p:nvPr/>
          </p:nvSpPr>
          <p:spPr bwMode="auto">
            <a:xfrm>
              <a:off x="7239000" y="2919095"/>
              <a:ext cx="342900" cy="22225"/>
            </a:xfrm>
            <a:custGeom>
              <a:avLst/>
              <a:gdLst>
                <a:gd name="T0" fmla="*/ 60 w 62"/>
                <a:gd name="T1" fmla="*/ 4 h 4"/>
                <a:gd name="T2" fmla="*/ 2 w 62"/>
                <a:gd name="T3" fmla="*/ 4 h 4"/>
                <a:gd name="T4" fmla="*/ 0 w 62"/>
                <a:gd name="T5" fmla="*/ 2 h 4"/>
                <a:gd name="T6" fmla="*/ 2 w 62"/>
                <a:gd name="T7" fmla="*/ 0 h 4"/>
                <a:gd name="T8" fmla="*/ 60 w 62"/>
                <a:gd name="T9" fmla="*/ 0 h 4"/>
                <a:gd name="T10" fmla="*/ 62 w 62"/>
                <a:gd name="T11" fmla="*/ 2 h 4"/>
                <a:gd name="T12" fmla="*/ 60 w 6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2" h="4">
                  <a:moveTo>
                    <a:pt x="60" y="4"/>
                  </a:moveTo>
                  <a:cubicBezTo>
                    <a:pt x="2" y="4"/>
                    <a:pt x="2" y="4"/>
                    <a:pt x="2" y="4"/>
                  </a:cubicBezTo>
                  <a:cubicBezTo>
                    <a:pt x="1" y="4"/>
                    <a:pt x="0" y="3"/>
                    <a:pt x="0" y="2"/>
                  </a:cubicBezTo>
                  <a:cubicBezTo>
                    <a:pt x="0" y="1"/>
                    <a:pt x="1" y="0"/>
                    <a:pt x="2" y="0"/>
                  </a:cubicBezTo>
                  <a:cubicBezTo>
                    <a:pt x="60" y="0"/>
                    <a:pt x="60" y="0"/>
                    <a:pt x="60" y="0"/>
                  </a:cubicBezTo>
                  <a:cubicBezTo>
                    <a:pt x="61" y="0"/>
                    <a:pt x="62" y="1"/>
                    <a:pt x="62" y="2"/>
                  </a:cubicBezTo>
                  <a:cubicBezTo>
                    <a:pt x="62" y="3"/>
                    <a:pt x="61" y="4"/>
                    <a:pt x="60"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73" name="Freeform 168"/>
            <p:cNvSpPr/>
            <p:nvPr/>
          </p:nvSpPr>
          <p:spPr bwMode="auto">
            <a:xfrm>
              <a:off x="7129463" y="2919095"/>
              <a:ext cx="93662" cy="22225"/>
            </a:xfrm>
            <a:custGeom>
              <a:avLst/>
              <a:gdLst>
                <a:gd name="T0" fmla="*/ 14 w 17"/>
                <a:gd name="T1" fmla="*/ 4 h 4"/>
                <a:gd name="T2" fmla="*/ 2 w 17"/>
                <a:gd name="T3" fmla="*/ 4 h 4"/>
                <a:gd name="T4" fmla="*/ 0 w 17"/>
                <a:gd name="T5" fmla="*/ 2 h 4"/>
                <a:gd name="T6" fmla="*/ 2 w 17"/>
                <a:gd name="T7" fmla="*/ 0 h 4"/>
                <a:gd name="T8" fmla="*/ 14 w 17"/>
                <a:gd name="T9" fmla="*/ 0 h 4"/>
                <a:gd name="T10" fmla="*/ 17 w 17"/>
                <a:gd name="T11" fmla="*/ 2 h 4"/>
                <a:gd name="T12" fmla="*/ 14 w 1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7" h="4">
                  <a:moveTo>
                    <a:pt x="14" y="4"/>
                  </a:moveTo>
                  <a:cubicBezTo>
                    <a:pt x="2" y="4"/>
                    <a:pt x="2" y="4"/>
                    <a:pt x="2" y="4"/>
                  </a:cubicBezTo>
                  <a:cubicBezTo>
                    <a:pt x="1" y="4"/>
                    <a:pt x="0" y="3"/>
                    <a:pt x="0" y="2"/>
                  </a:cubicBezTo>
                  <a:cubicBezTo>
                    <a:pt x="0" y="1"/>
                    <a:pt x="1" y="0"/>
                    <a:pt x="2" y="0"/>
                  </a:cubicBezTo>
                  <a:cubicBezTo>
                    <a:pt x="14" y="0"/>
                    <a:pt x="14" y="0"/>
                    <a:pt x="14" y="0"/>
                  </a:cubicBezTo>
                  <a:cubicBezTo>
                    <a:pt x="16" y="0"/>
                    <a:pt x="17" y="1"/>
                    <a:pt x="17" y="2"/>
                  </a:cubicBezTo>
                  <a:cubicBezTo>
                    <a:pt x="17" y="3"/>
                    <a:pt x="16" y="4"/>
                    <a:pt x="14" y="4"/>
                  </a:cubicBezTo>
                  <a:close/>
                </a:path>
              </a:pathLst>
            </a:custGeom>
            <a:solidFill>
              <a:srgbClr val="005790"/>
            </a:solidFill>
            <a:ln>
              <a:noFill/>
            </a:ln>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grpSp>
      <p:grpSp>
        <p:nvGrpSpPr>
          <p:cNvPr id="274" name="组合 273"/>
          <p:cNvGrpSpPr/>
          <p:nvPr/>
        </p:nvGrpSpPr>
        <p:grpSpPr>
          <a:xfrm>
            <a:off x="7594489" y="3207431"/>
            <a:ext cx="175457" cy="146777"/>
            <a:chOff x="3489325" y="3990658"/>
            <a:chExt cx="165100" cy="138113"/>
          </a:xfrm>
        </p:grpSpPr>
        <p:sp>
          <p:nvSpPr>
            <p:cNvPr id="275" name="Freeform 172"/>
            <p:cNvSpPr/>
            <p:nvPr/>
          </p:nvSpPr>
          <p:spPr bwMode="auto">
            <a:xfrm>
              <a:off x="3489325" y="3995420"/>
              <a:ext cx="60325" cy="133350"/>
            </a:xfrm>
            <a:custGeom>
              <a:avLst/>
              <a:gdLst>
                <a:gd name="T0" fmla="*/ 7 w 11"/>
                <a:gd name="T1" fmla="*/ 0 h 24"/>
                <a:gd name="T2" fmla="*/ 11 w 11"/>
                <a:gd name="T3" fmla="*/ 0 h 24"/>
                <a:gd name="T4" fmla="*/ 11 w 11"/>
                <a:gd name="T5" fmla="*/ 15 h 24"/>
                <a:gd name="T6" fmla="*/ 3 w 11"/>
                <a:gd name="T7" fmla="*/ 24 h 24"/>
                <a:gd name="T8" fmla="*/ 0 w 11"/>
                <a:gd name="T9" fmla="*/ 23 h 24"/>
                <a:gd name="T10" fmla="*/ 0 w 11"/>
                <a:gd name="T11" fmla="*/ 20 h 24"/>
                <a:gd name="T12" fmla="*/ 3 w 11"/>
                <a:gd name="T13" fmla="*/ 20 h 24"/>
                <a:gd name="T14" fmla="*/ 7 w 11"/>
                <a:gd name="T15" fmla="*/ 15 h 24"/>
                <a:gd name="T16" fmla="*/ 7 w 11"/>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4">
                  <a:moveTo>
                    <a:pt x="7" y="0"/>
                  </a:moveTo>
                  <a:cubicBezTo>
                    <a:pt x="11" y="0"/>
                    <a:pt x="11" y="0"/>
                    <a:pt x="11" y="0"/>
                  </a:cubicBezTo>
                  <a:cubicBezTo>
                    <a:pt x="11" y="15"/>
                    <a:pt x="11" y="15"/>
                    <a:pt x="11" y="15"/>
                  </a:cubicBezTo>
                  <a:cubicBezTo>
                    <a:pt x="11" y="22"/>
                    <a:pt x="8" y="24"/>
                    <a:pt x="3" y="24"/>
                  </a:cubicBezTo>
                  <a:cubicBezTo>
                    <a:pt x="2" y="24"/>
                    <a:pt x="1" y="24"/>
                    <a:pt x="0" y="23"/>
                  </a:cubicBezTo>
                  <a:cubicBezTo>
                    <a:pt x="0" y="20"/>
                    <a:pt x="0" y="20"/>
                    <a:pt x="0" y="20"/>
                  </a:cubicBezTo>
                  <a:cubicBezTo>
                    <a:pt x="1" y="20"/>
                    <a:pt x="2" y="20"/>
                    <a:pt x="3" y="20"/>
                  </a:cubicBezTo>
                  <a:cubicBezTo>
                    <a:pt x="5" y="20"/>
                    <a:pt x="7" y="19"/>
                    <a:pt x="7" y="15"/>
                  </a:cubicBezTo>
                  <a:lnTo>
                    <a:pt x="7"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76" name="Freeform 173"/>
            <p:cNvSpPr/>
            <p:nvPr/>
          </p:nvSpPr>
          <p:spPr bwMode="auto">
            <a:xfrm>
              <a:off x="3571875" y="3990658"/>
              <a:ext cx="82550" cy="138113"/>
            </a:xfrm>
            <a:custGeom>
              <a:avLst/>
              <a:gdLst>
                <a:gd name="T0" fmla="*/ 1 w 15"/>
                <a:gd name="T1" fmla="*/ 20 h 25"/>
                <a:gd name="T2" fmla="*/ 7 w 15"/>
                <a:gd name="T3" fmla="*/ 21 h 25"/>
                <a:gd name="T4" fmla="*/ 11 w 15"/>
                <a:gd name="T5" fmla="*/ 18 h 25"/>
                <a:gd name="T6" fmla="*/ 7 w 15"/>
                <a:gd name="T7" fmla="*/ 14 h 25"/>
                <a:gd name="T8" fmla="*/ 0 w 15"/>
                <a:gd name="T9" fmla="*/ 7 h 25"/>
                <a:gd name="T10" fmla="*/ 9 w 15"/>
                <a:gd name="T11" fmla="*/ 0 h 25"/>
                <a:gd name="T12" fmla="*/ 14 w 15"/>
                <a:gd name="T13" fmla="*/ 2 h 25"/>
                <a:gd name="T14" fmla="*/ 13 w 15"/>
                <a:gd name="T15" fmla="*/ 5 h 25"/>
                <a:gd name="T16" fmla="*/ 9 w 15"/>
                <a:gd name="T17" fmla="*/ 4 h 25"/>
                <a:gd name="T18" fmla="*/ 5 w 15"/>
                <a:gd name="T19" fmla="*/ 7 h 25"/>
                <a:gd name="T20" fmla="*/ 9 w 15"/>
                <a:gd name="T21" fmla="*/ 11 h 25"/>
                <a:gd name="T22" fmla="*/ 15 w 15"/>
                <a:gd name="T23" fmla="*/ 18 h 25"/>
                <a:gd name="T24" fmla="*/ 6 w 15"/>
                <a:gd name="T25" fmla="*/ 25 h 25"/>
                <a:gd name="T26" fmla="*/ 0 w 15"/>
                <a:gd name="T27" fmla="*/ 23 h 25"/>
                <a:gd name="T28" fmla="*/ 1 w 15"/>
                <a:gd name="T29"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5">
                  <a:moveTo>
                    <a:pt x="1" y="20"/>
                  </a:moveTo>
                  <a:cubicBezTo>
                    <a:pt x="2" y="21"/>
                    <a:pt x="4" y="21"/>
                    <a:pt x="7" y="21"/>
                  </a:cubicBezTo>
                  <a:cubicBezTo>
                    <a:pt x="9" y="21"/>
                    <a:pt x="11" y="20"/>
                    <a:pt x="11" y="18"/>
                  </a:cubicBezTo>
                  <a:cubicBezTo>
                    <a:pt x="11" y="16"/>
                    <a:pt x="10" y="15"/>
                    <a:pt x="7" y="14"/>
                  </a:cubicBezTo>
                  <a:cubicBezTo>
                    <a:pt x="3" y="13"/>
                    <a:pt x="0" y="11"/>
                    <a:pt x="0" y="7"/>
                  </a:cubicBezTo>
                  <a:cubicBezTo>
                    <a:pt x="0" y="3"/>
                    <a:pt x="3" y="0"/>
                    <a:pt x="9" y="0"/>
                  </a:cubicBezTo>
                  <a:cubicBezTo>
                    <a:pt x="11" y="0"/>
                    <a:pt x="13" y="1"/>
                    <a:pt x="14" y="2"/>
                  </a:cubicBezTo>
                  <a:cubicBezTo>
                    <a:pt x="13" y="5"/>
                    <a:pt x="13" y="5"/>
                    <a:pt x="13" y="5"/>
                  </a:cubicBezTo>
                  <a:cubicBezTo>
                    <a:pt x="12" y="5"/>
                    <a:pt x="11" y="4"/>
                    <a:pt x="9" y="4"/>
                  </a:cubicBezTo>
                  <a:cubicBezTo>
                    <a:pt x="6" y="4"/>
                    <a:pt x="5" y="5"/>
                    <a:pt x="5" y="7"/>
                  </a:cubicBezTo>
                  <a:cubicBezTo>
                    <a:pt x="5" y="9"/>
                    <a:pt x="6" y="10"/>
                    <a:pt x="9" y="11"/>
                  </a:cubicBezTo>
                  <a:cubicBezTo>
                    <a:pt x="13" y="12"/>
                    <a:pt x="15" y="14"/>
                    <a:pt x="15" y="18"/>
                  </a:cubicBezTo>
                  <a:cubicBezTo>
                    <a:pt x="15" y="22"/>
                    <a:pt x="12" y="25"/>
                    <a:pt x="6" y="25"/>
                  </a:cubicBezTo>
                  <a:cubicBezTo>
                    <a:pt x="4" y="25"/>
                    <a:pt x="1" y="24"/>
                    <a:pt x="0" y="23"/>
                  </a:cubicBezTo>
                  <a:lnTo>
                    <a:pt x="1" y="2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grpSp>
      <p:grpSp>
        <p:nvGrpSpPr>
          <p:cNvPr id="277" name="组合 276"/>
          <p:cNvGrpSpPr/>
          <p:nvPr/>
        </p:nvGrpSpPr>
        <p:grpSpPr>
          <a:xfrm>
            <a:off x="9041052" y="2698118"/>
            <a:ext cx="1359795" cy="433583"/>
            <a:chOff x="5237163" y="2892108"/>
            <a:chExt cx="1279525" cy="407988"/>
          </a:xfrm>
        </p:grpSpPr>
        <p:sp>
          <p:nvSpPr>
            <p:cNvPr id="278" name="Freeform 188"/>
            <p:cNvSpPr/>
            <p:nvPr/>
          </p:nvSpPr>
          <p:spPr bwMode="auto">
            <a:xfrm>
              <a:off x="5248275" y="2903220"/>
              <a:ext cx="1257300" cy="385763"/>
            </a:xfrm>
            <a:custGeom>
              <a:avLst/>
              <a:gdLst>
                <a:gd name="T0" fmla="*/ 228 w 228"/>
                <a:gd name="T1" fmla="*/ 58 h 70"/>
                <a:gd name="T2" fmla="*/ 217 w 228"/>
                <a:gd name="T3" fmla="*/ 70 h 70"/>
                <a:gd name="T4" fmla="*/ 12 w 228"/>
                <a:gd name="T5" fmla="*/ 70 h 70"/>
                <a:gd name="T6" fmla="*/ 0 w 228"/>
                <a:gd name="T7" fmla="*/ 58 h 70"/>
                <a:gd name="T8" fmla="*/ 0 w 228"/>
                <a:gd name="T9" fmla="*/ 12 h 70"/>
                <a:gd name="T10" fmla="*/ 12 w 228"/>
                <a:gd name="T11" fmla="*/ 0 h 70"/>
                <a:gd name="T12" fmla="*/ 217 w 228"/>
                <a:gd name="T13" fmla="*/ 0 h 70"/>
                <a:gd name="T14" fmla="*/ 228 w 228"/>
                <a:gd name="T15" fmla="*/ 12 h 70"/>
                <a:gd name="T16" fmla="*/ 228 w 228"/>
                <a:gd name="T17" fmla="*/ 5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 h="70">
                  <a:moveTo>
                    <a:pt x="228" y="58"/>
                  </a:moveTo>
                  <a:cubicBezTo>
                    <a:pt x="228" y="65"/>
                    <a:pt x="223" y="70"/>
                    <a:pt x="217" y="70"/>
                  </a:cubicBezTo>
                  <a:cubicBezTo>
                    <a:pt x="12" y="70"/>
                    <a:pt x="12" y="70"/>
                    <a:pt x="12" y="70"/>
                  </a:cubicBezTo>
                  <a:cubicBezTo>
                    <a:pt x="5" y="70"/>
                    <a:pt x="0" y="65"/>
                    <a:pt x="0" y="58"/>
                  </a:cubicBezTo>
                  <a:cubicBezTo>
                    <a:pt x="0" y="12"/>
                    <a:pt x="0" y="12"/>
                    <a:pt x="0" y="12"/>
                  </a:cubicBezTo>
                  <a:cubicBezTo>
                    <a:pt x="0" y="5"/>
                    <a:pt x="5" y="0"/>
                    <a:pt x="12" y="0"/>
                  </a:cubicBezTo>
                  <a:cubicBezTo>
                    <a:pt x="217" y="0"/>
                    <a:pt x="217" y="0"/>
                    <a:pt x="217" y="0"/>
                  </a:cubicBezTo>
                  <a:cubicBezTo>
                    <a:pt x="223" y="0"/>
                    <a:pt x="228" y="5"/>
                    <a:pt x="228" y="12"/>
                  </a:cubicBezTo>
                  <a:lnTo>
                    <a:pt x="228" y="5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79" name="Freeform 189"/>
            <p:cNvSpPr>
              <a:spLocks noEditPoints="1"/>
            </p:cNvSpPr>
            <p:nvPr/>
          </p:nvSpPr>
          <p:spPr bwMode="auto">
            <a:xfrm>
              <a:off x="5237163" y="2892108"/>
              <a:ext cx="1279525" cy="407988"/>
            </a:xfrm>
            <a:custGeom>
              <a:avLst/>
              <a:gdLst>
                <a:gd name="T0" fmla="*/ 219 w 232"/>
                <a:gd name="T1" fmla="*/ 74 h 74"/>
                <a:gd name="T2" fmla="*/ 14 w 232"/>
                <a:gd name="T3" fmla="*/ 74 h 74"/>
                <a:gd name="T4" fmla="*/ 0 w 232"/>
                <a:gd name="T5" fmla="*/ 60 h 74"/>
                <a:gd name="T6" fmla="*/ 0 w 232"/>
                <a:gd name="T7" fmla="*/ 14 h 74"/>
                <a:gd name="T8" fmla="*/ 14 w 232"/>
                <a:gd name="T9" fmla="*/ 0 h 74"/>
                <a:gd name="T10" fmla="*/ 219 w 232"/>
                <a:gd name="T11" fmla="*/ 0 h 74"/>
                <a:gd name="T12" fmla="*/ 232 w 232"/>
                <a:gd name="T13" fmla="*/ 14 h 74"/>
                <a:gd name="T14" fmla="*/ 232 w 232"/>
                <a:gd name="T15" fmla="*/ 60 h 74"/>
                <a:gd name="T16" fmla="*/ 219 w 232"/>
                <a:gd name="T17" fmla="*/ 74 h 74"/>
                <a:gd name="T18" fmla="*/ 14 w 232"/>
                <a:gd name="T19" fmla="*/ 4 h 74"/>
                <a:gd name="T20" fmla="*/ 4 w 232"/>
                <a:gd name="T21" fmla="*/ 14 h 74"/>
                <a:gd name="T22" fmla="*/ 4 w 232"/>
                <a:gd name="T23" fmla="*/ 60 h 74"/>
                <a:gd name="T24" fmla="*/ 14 w 232"/>
                <a:gd name="T25" fmla="*/ 70 h 74"/>
                <a:gd name="T26" fmla="*/ 219 w 232"/>
                <a:gd name="T27" fmla="*/ 70 h 74"/>
                <a:gd name="T28" fmla="*/ 229 w 232"/>
                <a:gd name="T29" fmla="*/ 60 h 74"/>
                <a:gd name="T30" fmla="*/ 229 w 232"/>
                <a:gd name="T31" fmla="*/ 14 h 74"/>
                <a:gd name="T32" fmla="*/ 219 w 232"/>
                <a:gd name="T33" fmla="*/ 4 h 74"/>
                <a:gd name="T34" fmla="*/ 14 w 232"/>
                <a:gd name="T35" fmla="*/ 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74">
                  <a:moveTo>
                    <a:pt x="219" y="74"/>
                  </a:moveTo>
                  <a:cubicBezTo>
                    <a:pt x="14" y="74"/>
                    <a:pt x="14" y="74"/>
                    <a:pt x="14" y="74"/>
                  </a:cubicBezTo>
                  <a:cubicBezTo>
                    <a:pt x="6" y="74"/>
                    <a:pt x="0" y="68"/>
                    <a:pt x="0" y="60"/>
                  </a:cubicBezTo>
                  <a:cubicBezTo>
                    <a:pt x="0" y="14"/>
                    <a:pt x="0" y="14"/>
                    <a:pt x="0" y="14"/>
                  </a:cubicBezTo>
                  <a:cubicBezTo>
                    <a:pt x="0" y="6"/>
                    <a:pt x="6" y="0"/>
                    <a:pt x="14" y="0"/>
                  </a:cubicBezTo>
                  <a:cubicBezTo>
                    <a:pt x="219" y="0"/>
                    <a:pt x="219" y="0"/>
                    <a:pt x="219" y="0"/>
                  </a:cubicBezTo>
                  <a:cubicBezTo>
                    <a:pt x="226" y="0"/>
                    <a:pt x="232" y="6"/>
                    <a:pt x="232" y="14"/>
                  </a:cubicBezTo>
                  <a:cubicBezTo>
                    <a:pt x="232" y="60"/>
                    <a:pt x="232" y="60"/>
                    <a:pt x="232" y="60"/>
                  </a:cubicBezTo>
                  <a:cubicBezTo>
                    <a:pt x="232" y="68"/>
                    <a:pt x="226" y="74"/>
                    <a:pt x="219" y="74"/>
                  </a:cubicBezTo>
                  <a:close/>
                  <a:moveTo>
                    <a:pt x="14" y="4"/>
                  </a:moveTo>
                  <a:cubicBezTo>
                    <a:pt x="8" y="4"/>
                    <a:pt x="4" y="8"/>
                    <a:pt x="4" y="14"/>
                  </a:cubicBezTo>
                  <a:cubicBezTo>
                    <a:pt x="4" y="60"/>
                    <a:pt x="4" y="60"/>
                    <a:pt x="4" y="60"/>
                  </a:cubicBezTo>
                  <a:cubicBezTo>
                    <a:pt x="4" y="66"/>
                    <a:pt x="8" y="70"/>
                    <a:pt x="14" y="70"/>
                  </a:cubicBezTo>
                  <a:cubicBezTo>
                    <a:pt x="219" y="70"/>
                    <a:pt x="219" y="70"/>
                    <a:pt x="219" y="70"/>
                  </a:cubicBezTo>
                  <a:cubicBezTo>
                    <a:pt x="224" y="70"/>
                    <a:pt x="229" y="66"/>
                    <a:pt x="229" y="60"/>
                  </a:cubicBezTo>
                  <a:cubicBezTo>
                    <a:pt x="229" y="14"/>
                    <a:pt x="229" y="14"/>
                    <a:pt x="229" y="14"/>
                  </a:cubicBezTo>
                  <a:cubicBezTo>
                    <a:pt x="229" y="8"/>
                    <a:pt x="224" y="4"/>
                    <a:pt x="219" y="4"/>
                  </a:cubicBezTo>
                  <a:lnTo>
                    <a:pt x="14" y="4"/>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80" name="Freeform 190"/>
            <p:cNvSpPr/>
            <p:nvPr/>
          </p:nvSpPr>
          <p:spPr bwMode="auto">
            <a:xfrm>
              <a:off x="5667375" y="2947670"/>
              <a:ext cx="369887" cy="15875"/>
            </a:xfrm>
            <a:custGeom>
              <a:avLst/>
              <a:gdLst>
                <a:gd name="T0" fmla="*/ 66 w 67"/>
                <a:gd name="T1" fmla="*/ 3 h 3"/>
                <a:gd name="T2" fmla="*/ 1 w 67"/>
                <a:gd name="T3" fmla="*/ 3 h 3"/>
                <a:gd name="T4" fmla="*/ 0 w 67"/>
                <a:gd name="T5" fmla="*/ 2 h 3"/>
                <a:gd name="T6" fmla="*/ 1 w 67"/>
                <a:gd name="T7" fmla="*/ 0 h 3"/>
                <a:gd name="T8" fmla="*/ 66 w 67"/>
                <a:gd name="T9" fmla="*/ 0 h 3"/>
                <a:gd name="T10" fmla="*/ 67 w 67"/>
                <a:gd name="T11" fmla="*/ 2 h 3"/>
                <a:gd name="T12" fmla="*/ 66 w 67"/>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7" h="3">
                  <a:moveTo>
                    <a:pt x="66" y="3"/>
                  </a:moveTo>
                  <a:cubicBezTo>
                    <a:pt x="1" y="3"/>
                    <a:pt x="1" y="3"/>
                    <a:pt x="1" y="3"/>
                  </a:cubicBezTo>
                  <a:cubicBezTo>
                    <a:pt x="0" y="3"/>
                    <a:pt x="0" y="3"/>
                    <a:pt x="0" y="2"/>
                  </a:cubicBezTo>
                  <a:cubicBezTo>
                    <a:pt x="0" y="1"/>
                    <a:pt x="0" y="0"/>
                    <a:pt x="1" y="0"/>
                  </a:cubicBezTo>
                  <a:cubicBezTo>
                    <a:pt x="66" y="0"/>
                    <a:pt x="66" y="0"/>
                    <a:pt x="66" y="0"/>
                  </a:cubicBezTo>
                  <a:cubicBezTo>
                    <a:pt x="67" y="0"/>
                    <a:pt x="67" y="1"/>
                    <a:pt x="67" y="2"/>
                  </a:cubicBezTo>
                  <a:cubicBezTo>
                    <a:pt x="67" y="3"/>
                    <a:pt x="67" y="3"/>
                    <a:pt x="66" y="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81" name="Freeform 191"/>
            <p:cNvSpPr/>
            <p:nvPr/>
          </p:nvSpPr>
          <p:spPr bwMode="auto">
            <a:xfrm>
              <a:off x="5292725" y="2947670"/>
              <a:ext cx="307975" cy="209550"/>
            </a:xfrm>
            <a:custGeom>
              <a:avLst/>
              <a:gdLst>
                <a:gd name="T0" fmla="*/ 2 w 56"/>
                <a:gd name="T1" fmla="*/ 38 h 38"/>
                <a:gd name="T2" fmla="*/ 0 w 56"/>
                <a:gd name="T3" fmla="*/ 37 h 38"/>
                <a:gd name="T4" fmla="*/ 0 w 56"/>
                <a:gd name="T5" fmla="*/ 13 h 38"/>
                <a:gd name="T6" fmla="*/ 14 w 56"/>
                <a:gd name="T7" fmla="*/ 0 h 38"/>
                <a:gd name="T8" fmla="*/ 55 w 56"/>
                <a:gd name="T9" fmla="*/ 0 h 38"/>
                <a:gd name="T10" fmla="*/ 56 w 56"/>
                <a:gd name="T11" fmla="*/ 2 h 38"/>
                <a:gd name="T12" fmla="*/ 55 w 56"/>
                <a:gd name="T13" fmla="*/ 3 h 38"/>
                <a:gd name="T14" fmla="*/ 14 w 56"/>
                <a:gd name="T15" fmla="*/ 3 h 38"/>
                <a:gd name="T16" fmla="*/ 4 w 56"/>
                <a:gd name="T17" fmla="*/ 13 h 38"/>
                <a:gd name="T18" fmla="*/ 4 w 56"/>
                <a:gd name="T19" fmla="*/ 37 h 38"/>
                <a:gd name="T20" fmla="*/ 2 w 56"/>
                <a:gd name="T21"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38">
                  <a:moveTo>
                    <a:pt x="2" y="38"/>
                  </a:moveTo>
                  <a:cubicBezTo>
                    <a:pt x="1" y="38"/>
                    <a:pt x="0" y="38"/>
                    <a:pt x="0" y="37"/>
                  </a:cubicBezTo>
                  <a:cubicBezTo>
                    <a:pt x="0" y="13"/>
                    <a:pt x="0" y="13"/>
                    <a:pt x="0" y="13"/>
                  </a:cubicBezTo>
                  <a:cubicBezTo>
                    <a:pt x="0" y="6"/>
                    <a:pt x="6" y="0"/>
                    <a:pt x="14" y="0"/>
                  </a:cubicBezTo>
                  <a:cubicBezTo>
                    <a:pt x="55" y="0"/>
                    <a:pt x="55" y="0"/>
                    <a:pt x="55" y="0"/>
                  </a:cubicBezTo>
                  <a:cubicBezTo>
                    <a:pt x="56" y="0"/>
                    <a:pt x="56" y="1"/>
                    <a:pt x="56" y="2"/>
                  </a:cubicBezTo>
                  <a:cubicBezTo>
                    <a:pt x="56" y="3"/>
                    <a:pt x="56" y="3"/>
                    <a:pt x="55" y="3"/>
                  </a:cubicBezTo>
                  <a:cubicBezTo>
                    <a:pt x="14" y="3"/>
                    <a:pt x="14" y="3"/>
                    <a:pt x="14" y="3"/>
                  </a:cubicBezTo>
                  <a:cubicBezTo>
                    <a:pt x="8" y="3"/>
                    <a:pt x="4" y="8"/>
                    <a:pt x="4" y="13"/>
                  </a:cubicBezTo>
                  <a:cubicBezTo>
                    <a:pt x="4" y="37"/>
                    <a:pt x="4" y="37"/>
                    <a:pt x="4" y="37"/>
                  </a:cubicBezTo>
                  <a:cubicBezTo>
                    <a:pt x="4" y="38"/>
                    <a:pt x="3" y="38"/>
                    <a:pt x="2" y="38"/>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82" name="Freeform 192"/>
            <p:cNvSpPr/>
            <p:nvPr/>
          </p:nvSpPr>
          <p:spPr bwMode="auto">
            <a:xfrm>
              <a:off x="5711825" y="3057208"/>
              <a:ext cx="109537" cy="122238"/>
            </a:xfrm>
            <a:custGeom>
              <a:avLst/>
              <a:gdLst>
                <a:gd name="T0" fmla="*/ 0 w 69"/>
                <a:gd name="T1" fmla="*/ 32 h 77"/>
                <a:gd name="T2" fmla="*/ 69 w 69"/>
                <a:gd name="T3" fmla="*/ 0 h 77"/>
                <a:gd name="T4" fmla="*/ 69 w 69"/>
                <a:gd name="T5" fmla="*/ 11 h 77"/>
                <a:gd name="T6" fmla="*/ 14 w 69"/>
                <a:gd name="T7" fmla="*/ 38 h 77"/>
                <a:gd name="T8" fmla="*/ 14 w 69"/>
                <a:gd name="T9" fmla="*/ 38 h 77"/>
                <a:gd name="T10" fmla="*/ 69 w 69"/>
                <a:gd name="T11" fmla="*/ 63 h 77"/>
                <a:gd name="T12" fmla="*/ 69 w 69"/>
                <a:gd name="T13" fmla="*/ 77 h 77"/>
                <a:gd name="T14" fmla="*/ 0 w 69"/>
                <a:gd name="T15" fmla="*/ 42 h 77"/>
                <a:gd name="T16" fmla="*/ 0 w 69"/>
                <a:gd name="T17" fmla="*/ 3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77">
                  <a:moveTo>
                    <a:pt x="0" y="32"/>
                  </a:moveTo>
                  <a:lnTo>
                    <a:pt x="69" y="0"/>
                  </a:lnTo>
                  <a:lnTo>
                    <a:pt x="69" y="11"/>
                  </a:lnTo>
                  <a:lnTo>
                    <a:pt x="14" y="38"/>
                  </a:lnTo>
                  <a:lnTo>
                    <a:pt x="14" y="38"/>
                  </a:lnTo>
                  <a:lnTo>
                    <a:pt x="69" y="63"/>
                  </a:lnTo>
                  <a:lnTo>
                    <a:pt x="69" y="77"/>
                  </a:lnTo>
                  <a:lnTo>
                    <a:pt x="0" y="42"/>
                  </a:lnTo>
                  <a:lnTo>
                    <a:pt x="0" y="32"/>
                  </a:ln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83" name="Freeform 193"/>
            <p:cNvSpPr/>
            <p:nvPr/>
          </p:nvSpPr>
          <p:spPr bwMode="auto">
            <a:xfrm>
              <a:off x="5838825" y="3019108"/>
              <a:ext cx="76200" cy="171450"/>
            </a:xfrm>
            <a:custGeom>
              <a:avLst/>
              <a:gdLst>
                <a:gd name="T0" fmla="*/ 0 w 48"/>
                <a:gd name="T1" fmla="*/ 108 h 108"/>
                <a:gd name="T2" fmla="*/ 38 w 48"/>
                <a:gd name="T3" fmla="*/ 0 h 108"/>
                <a:gd name="T4" fmla="*/ 48 w 48"/>
                <a:gd name="T5" fmla="*/ 0 h 108"/>
                <a:gd name="T6" fmla="*/ 14 w 48"/>
                <a:gd name="T7" fmla="*/ 108 h 108"/>
                <a:gd name="T8" fmla="*/ 0 w 48"/>
                <a:gd name="T9" fmla="*/ 108 h 108"/>
              </a:gdLst>
              <a:ahLst/>
              <a:cxnLst>
                <a:cxn ang="0">
                  <a:pos x="T0" y="T1"/>
                </a:cxn>
                <a:cxn ang="0">
                  <a:pos x="T2" y="T3"/>
                </a:cxn>
                <a:cxn ang="0">
                  <a:pos x="T4" y="T5"/>
                </a:cxn>
                <a:cxn ang="0">
                  <a:pos x="T6" y="T7"/>
                </a:cxn>
                <a:cxn ang="0">
                  <a:pos x="T8" y="T9"/>
                </a:cxn>
              </a:cxnLst>
              <a:rect l="0" t="0" r="r" b="b"/>
              <a:pathLst>
                <a:path w="48" h="108">
                  <a:moveTo>
                    <a:pt x="0" y="108"/>
                  </a:moveTo>
                  <a:lnTo>
                    <a:pt x="38" y="0"/>
                  </a:lnTo>
                  <a:lnTo>
                    <a:pt x="48" y="0"/>
                  </a:lnTo>
                  <a:lnTo>
                    <a:pt x="14" y="108"/>
                  </a:lnTo>
                  <a:lnTo>
                    <a:pt x="0" y="108"/>
                  </a:ln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84" name="Freeform 194"/>
            <p:cNvSpPr/>
            <p:nvPr/>
          </p:nvSpPr>
          <p:spPr bwMode="auto">
            <a:xfrm>
              <a:off x="5932488" y="3057208"/>
              <a:ext cx="109537" cy="122238"/>
            </a:xfrm>
            <a:custGeom>
              <a:avLst/>
              <a:gdLst>
                <a:gd name="T0" fmla="*/ 69 w 69"/>
                <a:gd name="T1" fmla="*/ 45 h 77"/>
                <a:gd name="T2" fmla="*/ 0 w 69"/>
                <a:gd name="T3" fmla="*/ 77 h 77"/>
                <a:gd name="T4" fmla="*/ 0 w 69"/>
                <a:gd name="T5" fmla="*/ 63 h 77"/>
                <a:gd name="T6" fmla="*/ 55 w 69"/>
                <a:gd name="T7" fmla="*/ 38 h 77"/>
                <a:gd name="T8" fmla="*/ 55 w 69"/>
                <a:gd name="T9" fmla="*/ 38 h 77"/>
                <a:gd name="T10" fmla="*/ 0 w 69"/>
                <a:gd name="T11" fmla="*/ 11 h 77"/>
                <a:gd name="T12" fmla="*/ 0 w 69"/>
                <a:gd name="T13" fmla="*/ 0 h 77"/>
                <a:gd name="T14" fmla="*/ 69 w 69"/>
                <a:gd name="T15" fmla="*/ 32 h 77"/>
                <a:gd name="T16" fmla="*/ 69 w 69"/>
                <a:gd name="T17" fmla="*/ 4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77">
                  <a:moveTo>
                    <a:pt x="69" y="45"/>
                  </a:moveTo>
                  <a:lnTo>
                    <a:pt x="0" y="77"/>
                  </a:lnTo>
                  <a:lnTo>
                    <a:pt x="0" y="63"/>
                  </a:lnTo>
                  <a:lnTo>
                    <a:pt x="55" y="38"/>
                  </a:lnTo>
                  <a:lnTo>
                    <a:pt x="55" y="38"/>
                  </a:lnTo>
                  <a:lnTo>
                    <a:pt x="0" y="11"/>
                  </a:lnTo>
                  <a:lnTo>
                    <a:pt x="0" y="0"/>
                  </a:lnTo>
                  <a:lnTo>
                    <a:pt x="69" y="32"/>
                  </a:lnTo>
                  <a:lnTo>
                    <a:pt x="69" y="45"/>
                  </a:ln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grpSp>
      <p:grpSp>
        <p:nvGrpSpPr>
          <p:cNvPr id="285" name="组合 284"/>
          <p:cNvGrpSpPr/>
          <p:nvPr/>
        </p:nvGrpSpPr>
        <p:grpSpPr>
          <a:xfrm>
            <a:off x="841876" y="693773"/>
            <a:ext cx="894779" cy="751615"/>
            <a:chOff x="3913188" y="1577658"/>
            <a:chExt cx="1031875" cy="866775"/>
          </a:xfrm>
        </p:grpSpPr>
        <p:sp>
          <p:nvSpPr>
            <p:cNvPr id="286" name="Freeform 99"/>
            <p:cNvSpPr>
              <a:spLocks noEditPoints="1"/>
            </p:cNvSpPr>
            <p:nvPr/>
          </p:nvSpPr>
          <p:spPr bwMode="auto">
            <a:xfrm>
              <a:off x="4327525" y="1820545"/>
              <a:ext cx="606425" cy="612775"/>
            </a:xfrm>
            <a:custGeom>
              <a:avLst/>
              <a:gdLst>
                <a:gd name="T0" fmla="*/ 104 w 110"/>
                <a:gd name="T1" fmla="*/ 46 h 111"/>
                <a:gd name="T2" fmla="*/ 96 w 110"/>
                <a:gd name="T3" fmla="*/ 46 h 111"/>
                <a:gd name="T4" fmla="*/ 90 w 110"/>
                <a:gd name="T5" fmla="*/ 34 h 111"/>
                <a:gd name="T6" fmla="*/ 97 w 110"/>
                <a:gd name="T7" fmla="*/ 27 h 111"/>
                <a:gd name="T8" fmla="*/ 97 w 110"/>
                <a:gd name="T9" fmla="*/ 19 h 111"/>
                <a:gd name="T10" fmla="*/ 92 w 110"/>
                <a:gd name="T11" fmla="*/ 14 h 111"/>
                <a:gd name="T12" fmla="*/ 84 w 110"/>
                <a:gd name="T13" fmla="*/ 14 h 111"/>
                <a:gd name="T14" fmla="*/ 77 w 110"/>
                <a:gd name="T15" fmla="*/ 21 h 111"/>
                <a:gd name="T16" fmla="*/ 64 w 110"/>
                <a:gd name="T17" fmla="*/ 15 h 111"/>
                <a:gd name="T18" fmla="*/ 64 w 110"/>
                <a:gd name="T19" fmla="*/ 6 h 111"/>
                <a:gd name="T20" fmla="*/ 58 w 110"/>
                <a:gd name="T21" fmla="*/ 0 h 111"/>
                <a:gd name="T22" fmla="*/ 52 w 110"/>
                <a:gd name="T23" fmla="*/ 0 h 111"/>
                <a:gd name="T24" fmla="*/ 46 w 110"/>
                <a:gd name="T25" fmla="*/ 6 h 111"/>
                <a:gd name="T26" fmla="*/ 46 w 110"/>
                <a:gd name="T27" fmla="*/ 15 h 111"/>
                <a:gd name="T28" fmla="*/ 33 w 110"/>
                <a:gd name="T29" fmla="*/ 20 h 111"/>
                <a:gd name="T30" fmla="*/ 27 w 110"/>
                <a:gd name="T31" fmla="*/ 14 h 111"/>
                <a:gd name="T32" fmla="*/ 19 w 110"/>
                <a:gd name="T33" fmla="*/ 14 h 111"/>
                <a:gd name="T34" fmla="*/ 14 w 110"/>
                <a:gd name="T35" fmla="*/ 19 h 111"/>
                <a:gd name="T36" fmla="*/ 14 w 110"/>
                <a:gd name="T37" fmla="*/ 27 h 111"/>
                <a:gd name="T38" fmla="*/ 20 w 110"/>
                <a:gd name="T39" fmla="*/ 33 h 111"/>
                <a:gd name="T40" fmla="*/ 15 w 110"/>
                <a:gd name="T41" fmla="*/ 46 h 111"/>
                <a:gd name="T42" fmla="*/ 6 w 110"/>
                <a:gd name="T43" fmla="*/ 46 h 111"/>
                <a:gd name="T44" fmla="*/ 0 w 110"/>
                <a:gd name="T45" fmla="*/ 52 h 111"/>
                <a:gd name="T46" fmla="*/ 0 w 110"/>
                <a:gd name="T47" fmla="*/ 59 h 111"/>
                <a:gd name="T48" fmla="*/ 6 w 110"/>
                <a:gd name="T49" fmla="*/ 65 h 111"/>
                <a:gd name="T50" fmla="*/ 15 w 110"/>
                <a:gd name="T51" fmla="*/ 65 h 111"/>
                <a:gd name="T52" fmla="*/ 20 w 110"/>
                <a:gd name="T53" fmla="*/ 78 h 111"/>
                <a:gd name="T54" fmla="*/ 14 w 110"/>
                <a:gd name="T55" fmla="*/ 84 h 111"/>
                <a:gd name="T56" fmla="*/ 14 w 110"/>
                <a:gd name="T57" fmla="*/ 92 h 111"/>
                <a:gd name="T58" fmla="*/ 18 w 110"/>
                <a:gd name="T59" fmla="*/ 97 h 111"/>
                <a:gd name="T60" fmla="*/ 26 w 110"/>
                <a:gd name="T61" fmla="*/ 97 h 111"/>
                <a:gd name="T62" fmla="*/ 33 w 110"/>
                <a:gd name="T63" fmla="*/ 91 h 111"/>
                <a:gd name="T64" fmla="*/ 46 w 110"/>
                <a:gd name="T65" fmla="*/ 96 h 111"/>
                <a:gd name="T66" fmla="*/ 46 w 110"/>
                <a:gd name="T67" fmla="*/ 105 h 111"/>
                <a:gd name="T68" fmla="*/ 52 w 110"/>
                <a:gd name="T69" fmla="*/ 111 h 111"/>
                <a:gd name="T70" fmla="*/ 58 w 110"/>
                <a:gd name="T71" fmla="*/ 111 h 111"/>
                <a:gd name="T72" fmla="*/ 64 w 110"/>
                <a:gd name="T73" fmla="*/ 105 h 111"/>
                <a:gd name="T74" fmla="*/ 64 w 110"/>
                <a:gd name="T75" fmla="*/ 96 h 111"/>
                <a:gd name="T76" fmla="*/ 77 w 110"/>
                <a:gd name="T77" fmla="*/ 91 h 111"/>
                <a:gd name="T78" fmla="*/ 83 w 110"/>
                <a:gd name="T79" fmla="*/ 97 h 111"/>
                <a:gd name="T80" fmla="*/ 92 w 110"/>
                <a:gd name="T81" fmla="*/ 97 h 111"/>
                <a:gd name="T82" fmla="*/ 96 w 110"/>
                <a:gd name="T83" fmla="*/ 92 h 111"/>
                <a:gd name="T84" fmla="*/ 96 w 110"/>
                <a:gd name="T85" fmla="*/ 84 h 111"/>
                <a:gd name="T86" fmla="*/ 90 w 110"/>
                <a:gd name="T87" fmla="*/ 78 h 111"/>
                <a:gd name="T88" fmla="*/ 95 w 110"/>
                <a:gd name="T89" fmla="*/ 65 h 111"/>
                <a:gd name="T90" fmla="*/ 104 w 110"/>
                <a:gd name="T91" fmla="*/ 65 h 111"/>
                <a:gd name="T92" fmla="*/ 110 w 110"/>
                <a:gd name="T93" fmla="*/ 59 h 111"/>
                <a:gd name="T94" fmla="*/ 110 w 110"/>
                <a:gd name="T95" fmla="*/ 52 h 111"/>
                <a:gd name="T96" fmla="*/ 104 w 110"/>
                <a:gd name="T97" fmla="*/ 46 h 111"/>
                <a:gd name="T98" fmla="*/ 55 w 110"/>
                <a:gd name="T99" fmla="*/ 74 h 111"/>
                <a:gd name="T100" fmla="*/ 37 w 110"/>
                <a:gd name="T101" fmla="*/ 56 h 111"/>
                <a:gd name="T102" fmla="*/ 55 w 110"/>
                <a:gd name="T103" fmla="*/ 37 h 111"/>
                <a:gd name="T104" fmla="*/ 74 w 110"/>
                <a:gd name="T105" fmla="*/ 56 h 111"/>
                <a:gd name="T106" fmla="*/ 55 w 110"/>
                <a:gd name="T107" fmla="*/ 7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111">
                  <a:moveTo>
                    <a:pt x="104" y="46"/>
                  </a:moveTo>
                  <a:cubicBezTo>
                    <a:pt x="96" y="46"/>
                    <a:pt x="96" y="46"/>
                    <a:pt x="96" y="46"/>
                  </a:cubicBezTo>
                  <a:cubicBezTo>
                    <a:pt x="94" y="42"/>
                    <a:pt x="93" y="37"/>
                    <a:pt x="90" y="34"/>
                  </a:cubicBezTo>
                  <a:cubicBezTo>
                    <a:pt x="97" y="27"/>
                    <a:pt x="97" y="27"/>
                    <a:pt x="97" y="27"/>
                  </a:cubicBezTo>
                  <a:cubicBezTo>
                    <a:pt x="99" y="25"/>
                    <a:pt x="99" y="21"/>
                    <a:pt x="97" y="19"/>
                  </a:cubicBezTo>
                  <a:cubicBezTo>
                    <a:pt x="92" y="14"/>
                    <a:pt x="92" y="14"/>
                    <a:pt x="92" y="14"/>
                  </a:cubicBezTo>
                  <a:cubicBezTo>
                    <a:pt x="90" y="12"/>
                    <a:pt x="86" y="12"/>
                    <a:pt x="84" y="14"/>
                  </a:cubicBezTo>
                  <a:cubicBezTo>
                    <a:pt x="77" y="21"/>
                    <a:pt x="77" y="21"/>
                    <a:pt x="77" y="21"/>
                  </a:cubicBezTo>
                  <a:cubicBezTo>
                    <a:pt x="73" y="18"/>
                    <a:pt x="69" y="16"/>
                    <a:pt x="64" y="15"/>
                  </a:cubicBezTo>
                  <a:cubicBezTo>
                    <a:pt x="64" y="6"/>
                    <a:pt x="64" y="6"/>
                    <a:pt x="64" y="6"/>
                  </a:cubicBezTo>
                  <a:cubicBezTo>
                    <a:pt x="64" y="3"/>
                    <a:pt x="62" y="0"/>
                    <a:pt x="58" y="0"/>
                  </a:cubicBezTo>
                  <a:cubicBezTo>
                    <a:pt x="52" y="0"/>
                    <a:pt x="52" y="0"/>
                    <a:pt x="52" y="0"/>
                  </a:cubicBezTo>
                  <a:cubicBezTo>
                    <a:pt x="49" y="0"/>
                    <a:pt x="46" y="3"/>
                    <a:pt x="46" y="6"/>
                  </a:cubicBezTo>
                  <a:cubicBezTo>
                    <a:pt x="46" y="15"/>
                    <a:pt x="46" y="15"/>
                    <a:pt x="46" y="15"/>
                  </a:cubicBezTo>
                  <a:cubicBezTo>
                    <a:pt x="41" y="16"/>
                    <a:pt x="37" y="18"/>
                    <a:pt x="33" y="20"/>
                  </a:cubicBezTo>
                  <a:cubicBezTo>
                    <a:pt x="27" y="14"/>
                    <a:pt x="27" y="14"/>
                    <a:pt x="27" y="14"/>
                  </a:cubicBezTo>
                  <a:cubicBezTo>
                    <a:pt x="25" y="12"/>
                    <a:pt x="21" y="12"/>
                    <a:pt x="19" y="14"/>
                  </a:cubicBezTo>
                  <a:cubicBezTo>
                    <a:pt x="14" y="19"/>
                    <a:pt x="14" y="19"/>
                    <a:pt x="14" y="19"/>
                  </a:cubicBezTo>
                  <a:cubicBezTo>
                    <a:pt x="12" y="21"/>
                    <a:pt x="12" y="25"/>
                    <a:pt x="14" y="27"/>
                  </a:cubicBezTo>
                  <a:cubicBezTo>
                    <a:pt x="20" y="33"/>
                    <a:pt x="20" y="33"/>
                    <a:pt x="20" y="33"/>
                  </a:cubicBezTo>
                  <a:cubicBezTo>
                    <a:pt x="18" y="37"/>
                    <a:pt x="16" y="42"/>
                    <a:pt x="15" y="46"/>
                  </a:cubicBezTo>
                  <a:cubicBezTo>
                    <a:pt x="6" y="46"/>
                    <a:pt x="6" y="46"/>
                    <a:pt x="6" y="46"/>
                  </a:cubicBezTo>
                  <a:cubicBezTo>
                    <a:pt x="2" y="46"/>
                    <a:pt x="0" y="49"/>
                    <a:pt x="0" y="52"/>
                  </a:cubicBezTo>
                  <a:cubicBezTo>
                    <a:pt x="0" y="59"/>
                    <a:pt x="0" y="59"/>
                    <a:pt x="0" y="59"/>
                  </a:cubicBezTo>
                  <a:cubicBezTo>
                    <a:pt x="0" y="62"/>
                    <a:pt x="2" y="65"/>
                    <a:pt x="6" y="65"/>
                  </a:cubicBezTo>
                  <a:cubicBezTo>
                    <a:pt x="15" y="65"/>
                    <a:pt x="15" y="65"/>
                    <a:pt x="15" y="65"/>
                  </a:cubicBezTo>
                  <a:cubicBezTo>
                    <a:pt x="16" y="69"/>
                    <a:pt x="17" y="74"/>
                    <a:pt x="20" y="78"/>
                  </a:cubicBezTo>
                  <a:cubicBezTo>
                    <a:pt x="14" y="84"/>
                    <a:pt x="14" y="84"/>
                    <a:pt x="14" y="84"/>
                  </a:cubicBezTo>
                  <a:cubicBezTo>
                    <a:pt x="11" y="86"/>
                    <a:pt x="11" y="90"/>
                    <a:pt x="14" y="92"/>
                  </a:cubicBezTo>
                  <a:cubicBezTo>
                    <a:pt x="18" y="97"/>
                    <a:pt x="18" y="97"/>
                    <a:pt x="18" y="97"/>
                  </a:cubicBezTo>
                  <a:cubicBezTo>
                    <a:pt x="21" y="99"/>
                    <a:pt x="24" y="99"/>
                    <a:pt x="26" y="97"/>
                  </a:cubicBezTo>
                  <a:cubicBezTo>
                    <a:pt x="33" y="91"/>
                    <a:pt x="33" y="91"/>
                    <a:pt x="33" y="91"/>
                  </a:cubicBezTo>
                  <a:cubicBezTo>
                    <a:pt x="37" y="93"/>
                    <a:pt x="41" y="95"/>
                    <a:pt x="46" y="96"/>
                  </a:cubicBezTo>
                  <a:cubicBezTo>
                    <a:pt x="46" y="105"/>
                    <a:pt x="46" y="105"/>
                    <a:pt x="46" y="105"/>
                  </a:cubicBezTo>
                  <a:cubicBezTo>
                    <a:pt x="46" y="108"/>
                    <a:pt x="48" y="111"/>
                    <a:pt x="52" y="111"/>
                  </a:cubicBezTo>
                  <a:cubicBezTo>
                    <a:pt x="58" y="111"/>
                    <a:pt x="58" y="111"/>
                    <a:pt x="58" y="111"/>
                  </a:cubicBezTo>
                  <a:cubicBezTo>
                    <a:pt x="61" y="111"/>
                    <a:pt x="64" y="108"/>
                    <a:pt x="64" y="105"/>
                  </a:cubicBezTo>
                  <a:cubicBezTo>
                    <a:pt x="64" y="96"/>
                    <a:pt x="64" y="96"/>
                    <a:pt x="64" y="96"/>
                  </a:cubicBezTo>
                  <a:cubicBezTo>
                    <a:pt x="69" y="95"/>
                    <a:pt x="73" y="93"/>
                    <a:pt x="77" y="91"/>
                  </a:cubicBezTo>
                  <a:cubicBezTo>
                    <a:pt x="83" y="97"/>
                    <a:pt x="83" y="97"/>
                    <a:pt x="83" y="97"/>
                  </a:cubicBezTo>
                  <a:cubicBezTo>
                    <a:pt x="86" y="99"/>
                    <a:pt x="89" y="99"/>
                    <a:pt x="92" y="97"/>
                  </a:cubicBezTo>
                  <a:cubicBezTo>
                    <a:pt x="96" y="92"/>
                    <a:pt x="96" y="92"/>
                    <a:pt x="96" y="92"/>
                  </a:cubicBezTo>
                  <a:cubicBezTo>
                    <a:pt x="99" y="90"/>
                    <a:pt x="99" y="86"/>
                    <a:pt x="96" y="84"/>
                  </a:cubicBezTo>
                  <a:cubicBezTo>
                    <a:pt x="90" y="78"/>
                    <a:pt x="90" y="78"/>
                    <a:pt x="90" y="78"/>
                  </a:cubicBezTo>
                  <a:cubicBezTo>
                    <a:pt x="93" y="74"/>
                    <a:pt x="94" y="69"/>
                    <a:pt x="95" y="65"/>
                  </a:cubicBezTo>
                  <a:cubicBezTo>
                    <a:pt x="104" y="65"/>
                    <a:pt x="104" y="65"/>
                    <a:pt x="104" y="65"/>
                  </a:cubicBezTo>
                  <a:cubicBezTo>
                    <a:pt x="108" y="65"/>
                    <a:pt x="110" y="62"/>
                    <a:pt x="110" y="59"/>
                  </a:cubicBezTo>
                  <a:cubicBezTo>
                    <a:pt x="110" y="52"/>
                    <a:pt x="110" y="52"/>
                    <a:pt x="110" y="52"/>
                  </a:cubicBezTo>
                  <a:cubicBezTo>
                    <a:pt x="110" y="49"/>
                    <a:pt x="108" y="46"/>
                    <a:pt x="104" y="46"/>
                  </a:cubicBezTo>
                  <a:close/>
                  <a:moveTo>
                    <a:pt x="55" y="74"/>
                  </a:moveTo>
                  <a:cubicBezTo>
                    <a:pt x="45" y="74"/>
                    <a:pt x="37" y="66"/>
                    <a:pt x="37" y="56"/>
                  </a:cubicBezTo>
                  <a:cubicBezTo>
                    <a:pt x="37" y="45"/>
                    <a:pt x="45" y="37"/>
                    <a:pt x="55" y="37"/>
                  </a:cubicBezTo>
                  <a:cubicBezTo>
                    <a:pt x="65" y="37"/>
                    <a:pt x="74" y="45"/>
                    <a:pt x="74" y="56"/>
                  </a:cubicBezTo>
                  <a:cubicBezTo>
                    <a:pt x="74" y="66"/>
                    <a:pt x="65" y="74"/>
                    <a:pt x="55" y="74"/>
                  </a:cubicBezTo>
                  <a:close/>
                </a:path>
              </a:pathLst>
            </a:custGeom>
            <a:solidFill>
              <a:srgbClr val="005790"/>
            </a:solidFill>
            <a:ln>
              <a:noFill/>
            </a:ln>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87" name="Freeform 100"/>
            <p:cNvSpPr>
              <a:spLocks noEditPoints="1"/>
            </p:cNvSpPr>
            <p:nvPr/>
          </p:nvSpPr>
          <p:spPr bwMode="auto">
            <a:xfrm>
              <a:off x="3924300" y="1588770"/>
              <a:ext cx="485775" cy="485775"/>
            </a:xfrm>
            <a:custGeom>
              <a:avLst/>
              <a:gdLst>
                <a:gd name="T0" fmla="*/ 83 w 88"/>
                <a:gd name="T1" fmla="*/ 37 h 88"/>
                <a:gd name="T2" fmla="*/ 76 w 88"/>
                <a:gd name="T3" fmla="*/ 37 h 88"/>
                <a:gd name="T4" fmla="*/ 72 w 88"/>
                <a:gd name="T5" fmla="*/ 26 h 88"/>
                <a:gd name="T6" fmla="*/ 77 w 88"/>
                <a:gd name="T7" fmla="*/ 21 h 88"/>
                <a:gd name="T8" fmla="*/ 77 w 88"/>
                <a:gd name="T9" fmla="*/ 15 h 88"/>
                <a:gd name="T10" fmla="*/ 73 w 88"/>
                <a:gd name="T11" fmla="*/ 11 h 88"/>
                <a:gd name="T12" fmla="*/ 67 w 88"/>
                <a:gd name="T13" fmla="*/ 11 h 88"/>
                <a:gd name="T14" fmla="*/ 61 w 88"/>
                <a:gd name="T15" fmla="*/ 16 h 88"/>
                <a:gd name="T16" fmla="*/ 51 w 88"/>
                <a:gd name="T17" fmla="*/ 12 h 88"/>
                <a:gd name="T18" fmla="*/ 51 w 88"/>
                <a:gd name="T19" fmla="*/ 5 h 88"/>
                <a:gd name="T20" fmla="*/ 46 w 88"/>
                <a:gd name="T21" fmla="*/ 0 h 88"/>
                <a:gd name="T22" fmla="*/ 41 w 88"/>
                <a:gd name="T23" fmla="*/ 0 h 88"/>
                <a:gd name="T24" fmla="*/ 36 w 88"/>
                <a:gd name="T25" fmla="*/ 5 h 88"/>
                <a:gd name="T26" fmla="*/ 36 w 88"/>
                <a:gd name="T27" fmla="*/ 12 h 88"/>
                <a:gd name="T28" fmla="*/ 26 w 88"/>
                <a:gd name="T29" fmla="*/ 16 h 88"/>
                <a:gd name="T30" fmla="*/ 21 w 88"/>
                <a:gd name="T31" fmla="*/ 11 h 88"/>
                <a:gd name="T32" fmla="*/ 15 w 88"/>
                <a:gd name="T33" fmla="*/ 11 h 88"/>
                <a:gd name="T34" fmla="*/ 11 w 88"/>
                <a:gd name="T35" fmla="*/ 15 h 88"/>
                <a:gd name="T36" fmla="*/ 11 w 88"/>
                <a:gd name="T37" fmla="*/ 21 h 88"/>
                <a:gd name="T38" fmla="*/ 16 w 88"/>
                <a:gd name="T39" fmla="*/ 26 h 88"/>
                <a:gd name="T40" fmla="*/ 11 w 88"/>
                <a:gd name="T41" fmla="*/ 37 h 88"/>
                <a:gd name="T42" fmla="*/ 4 w 88"/>
                <a:gd name="T43" fmla="*/ 37 h 88"/>
                <a:gd name="T44" fmla="*/ 0 w 88"/>
                <a:gd name="T45" fmla="*/ 41 h 88"/>
                <a:gd name="T46" fmla="*/ 0 w 88"/>
                <a:gd name="T47" fmla="*/ 47 h 88"/>
                <a:gd name="T48" fmla="*/ 4 w 88"/>
                <a:gd name="T49" fmla="*/ 51 h 88"/>
                <a:gd name="T50" fmla="*/ 11 w 88"/>
                <a:gd name="T51" fmla="*/ 51 h 88"/>
                <a:gd name="T52" fmla="*/ 16 w 88"/>
                <a:gd name="T53" fmla="*/ 62 h 88"/>
                <a:gd name="T54" fmla="*/ 11 w 88"/>
                <a:gd name="T55" fmla="*/ 67 h 88"/>
                <a:gd name="T56" fmla="*/ 11 w 88"/>
                <a:gd name="T57" fmla="*/ 73 h 88"/>
                <a:gd name="T58" fmla="*/ 14 w 88"/>
                <a:gd name="T59" fmla="*/ 77 h 88"/>
                <a:gd name="T60" fmla="*/ 21 w 88"/>
                <a:gd name="T61" fmla="*/ 77 h 88"/>
                <a:gd name="T62" fmla="*/ 26 w 88"/>
                <a:gd name="T63" fmla="*/ 72 h 88"/>
                <a:gd name="T64" fmla="*/ 36 w 88"/>
                <a:gd name="T65" fmla="*/ 76 h 88"/>
                <a:gd name="T66" fmla="*/ 36 w 88"/>
                <a:gd name="T67" fmla="*/ 84 h 88"/>
                <a:gd name="T68" fmla="*/ 41 w 88"/>
                <a:gd name="T69" fmla="*/ 88 h 88"/>
                <a:gd name="T70" fmla="*/ 46 w 88"/>
                <a:gd name="T71" fmla="*/ 88 h 88"/>
                <a:gd name="T72" fmla="*/ 51 w 88"/>
                <a:gd name="T73" fmla="*/ 84 h 88"/>
                <a:gd name="T74" fmla="*/ 51 w 88"/>
                <a:gd name="T75" fmla="*/ 76 h 88"/>
                <a:gd name="T76" fmla="*/ 61 w 88"/>
                <a:gd name="T77" fmla="*/ 72 h 88"/>
                <a:gd name="T78" fmla="*/ 66 w 88"/>
                <a:gd name="T79" fmla="*/ 77 h 88"/>
                <a:gd name="T80" fmla="*/ 73 w 88"/>
                <a:gd name="T81" fmla="*/ 77 h 88"/>
                <a:gd name="T82" fmla="*/ 77 w 88"/>
                <a:gd name="T83" fmla="*/ 73 h 88"/>
                <a:gd name="T84" fmla="*/ 77 w 88"/>
                <a:gd name="T85" fmla="*/ 67 h 88"/>
                <a:gd name="T86" fmla="*/ 72 w 88"/>
                <a:gd name="T87" fmla="*/ 62 h 88"/>
                <a:gd name="T88" fmla="*/ 76 w 88"/>
                <a:gd name="T89" fmla="*/ 51 h 88"/>
                <a:gd name="T90" fmla="*/ 83 w 88"/>
                <a:gd name="T91" fmla="*/ 51 h 88"/>
                <a:gd name="T92" fmla="*/ 88 w 88"/>
                <a:gd name="T93" fmla="*/ 47 h 88"/>
                <a:gd name="T94" fmla="*/ 88 w 88"/>
                <a:gd name="T95" fmla="*/ 41 h 88"/>
                <a:gd name="T96" fmla="*/ 83 w 88"/>
                <a:gd name="T97" fmla="*/ 37 h 88"/>
                <a:gd name="T98" fmla="*/ 44 w 88"/>
                <a:gd name="T99" fmla="*/ 59 h 88"/>
                <a:gd name="T100" fmla="*/ 29 w 88"/>
                <a:gd name="T101" fmla="*/ 44 h 88"/>
                <a:gd name="T102" fmla="*/ 44 w 88"/>
                <a:gd name="T103" fmla="*/ 29 h 88"/>
                <a:gd name="T104" fmla="*/ 59 w 88"/>
                <a:gd name="T105" fmla="*/ 44 h 88"/>
                <a:gd name="T106" fmla="*/ 44 w 88"/>
                <a:gd name="T107" fmla="*/ 5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8" h="88">
                  <a:moveTo>
                    <a:pt x="83" y="37"/>
                  </a:moveTo>
                  <a:cubicBezTo>
                    <a:pt x="76" y="37"/>
                    <a:pt x="76" y="37"/>
                    <a:pt x="76" y="37"/>
                  </a:cubicBezTo>
                  <a:cubicBezTo>
                    <a:pt x="75" y="33"/>
                    <a:pt x="74" y="30"/>
                    <a:pt x="72" y="26"/>
                  </a:cubicBezTo>
                  <a:cubicBezTo>
                    <a:pt x="77" y="21"/>
                    <a:pt x="77" y="21"/>
                    <a:pt x="77" y="21"/>
                  </a:cubicBezTo>
                  <a:cubicBezTo>
                    <a:pt x="79" y="19"/>
                    <a:pt x="79" y="17"/>
                    <a:pt x="77" y="15"/>
                  </a:cubicBezTo>
                  <a:cubicBezTo>
                    <a:pt x="73" y="11"/>
                    <a:pt x="73" y="11"/>
                    <a:pt x="73" y="11"/>
                  </a:cubicBezTo>
                  <a:cubicBezTo>
                    <a:pt x="71" y="9"/>
                    <a:pt x="68" y="9"/>
                    <a:pt x="67" y="11"/>
                  </a:cubicBezTo>
                  <a:cubicBezTo>
                    <a:pt x="61" y="16"/>
                    <a:pt x="61" y="16"/>
                    <a:pt x="61" y="16"/>
                  </a:cubicBezTo>
                  <a:cubicBezTo>
                    <a:pt x="58" y="14"/>
                    <a:pt x="55" y="13"/>
                    <a:pt x="51" y="12"/>
                  </a:cubicBezTo>
                  <a:cubicBezTo>
                    <a:pt x="51" y="5"/>
                    <a:pt x="51" y="5"/>
                    <a:pt x="51" y="5"/>
                  </a:cubicBezTo>
                  <a:cubicBezTo>
                    <a:pt x="51" y="2"/>
                    <a:pt x="49" y="0"/>
                    <a:pt x="46" y="0"/>
                  </a:cubicBezTo>
                  <a:cubicBezTo>
                    <a:pt x="41" y="0"/>
                    <a:pt x="41" y="0"/>
                    <a:pt x="41" y="0"/>
                  </a:cubicBezTo>
                  <a:cubicBezTo>
                    <a:pt x="39" y="0"/>
                    <a:pt x="36" y="2"/>
                    <a:pt x="36" y="5"/>
                  </a:cubicBezTo>
                  <a:cubicBezTo>
                    <a:pt x="36" y="12"/>
                    <a:pt x="36" y="12"/>
                    <a:pt x="36" y="12"/>
                  </a:cubicBezTo>
                  <a:cubicBezTo>
                    <a:pt x="33" y="13"/>
                    <a:pt x="29" y="14"/>
                    <a:pt x="26" y="16"/>
                  </a:cubicBezTo>
                  <a:cubicBezTo>
                    <a:pt x="21" y="11"/>
                    <a:pt x="21" y="11"/>
                    <a:pt x="21" y="11"/>
                  </a:cubicBezTo>
                  <a:cubicBezTo>
                    <a:pt x="19" y="9"/>
                    <a:pt x="16" y="9"/>
                    <a:pt x="15" y="11"/>
                  </a:cubicBezTo>
                  <a:cubicBezTo>
                    <a:pt x="11" y="15"/>
                    <a:pt x="11" y="15"/>
                    <a:pt x="11" y="15"/>
                  </a:cubicBezTo>
                  <a:cubicBezTo>
                    <a:pt x="9" y="16"/>
                    <a:pt x="9" y="19"/>
                    <a:pt x="11" y="21"/>
                  </a:cubicBezTo>
                  <a:cubicBezTo>
                    <a:pt x="16" y="26"/>
                    <a:pt x="16" y="26"/>
                    <a:pt x="16" y="26"/>
                  </a:cubicBezTo>
                  <a:cubicBezTo>
                    <a:pt x="14" y="29"/>
                    <a:pt x="12" y="33"/>
                    <a:pt x="11" y="37"/>
                  </a:cubicBezTo>
                  <a:cubicBezTo>
                    <a:pt x="4" y="37"/>
                    <a:pt x="4" y="37"/>
                    <a:pt x="4" y="37"/>
                  </a:cubicBezTo>
                  <a:cubicBezTo>
                    <a:pt x="2" y="37"/>
                    <a:pt x="0" y="39"/>
                    <a:pt x="0" y="41"/>
                  </a:cubicBezTo>
                  <a:cubicBezTo>
                    <a:pt x="0" y="47"/>
                    <a:pt x="0" y="47"/>
                    <a:pt x="0" y="47"/>
                  </a:cubicBezTo>
                  <a:cubicBezTo>
                    <a:pt x="0" y="49"/>
                    <a:pt x="2" y="51"/>
                    <a:pt x="4" y="51"/>
                  </a:cubicBezTo>
                  <a:cubicBezTo>
                    <a:pt x="11" y="51"/>
                    <a:pt x="11" y="51"/>
                    <a:pt x="11" y="51"/>
                  </a:cubicBezTo>
                  <a:cubicBezTo>
                    <a:pt x="12" y="55"/>
                    <a:pt x="14" y="58"/>
                    <a:pt x="16" y="62"/>
                  </a:cubicBezTo>
                  <a:cubicBezTo>
                    <a:pt x="11" y="67"/>
                    <a:pt x="11" y="67"/>
                    <a:pt x="11" y="67"/>
                  </a:cubicBezTo>
                  <a:cubicBezTo>
                    <a:pt x="9" y="68"/>
                    <a:pt x="9" y="71"/>
                    <a:pt x="11" y="73"/>
                  </a:cubicBezTo>
                  <a:cubicBezTo>
                    <a:pt x="14" y="77"/>
                    <a:pt x="14" y="77"/>
                    <a:pt x="14" y="77"/>
                  </a:cubicBezTo>
                  <a:cubicBezTo>
                    <a:pt x="16" y="79"/>
                    <a:pt x="19" y="79"/>
                    <a:pt x="21" y="77"/>
                  </a:cubicBezTo>
                  <a:cubicBezTo>
                    <a:pt x="26" y="72"/>
                    <a:pt x="26" y="72"/>
                    <a:pt x="26" y="72"/>
                  </a:cubicBezTo>
                  <a:cubicBezTo>
                    <a:pt x="29" y="74"/>
                    <a:pt x="33" y="76"/>
                    <a:pt x="36" y="76"/>
                  </a:cubicBezTo>
                  <a:cubicBezTo>
                    <a:pt x="36" y="84"/>
                    <a:pt x="36" y="84"/>
                    <a:pt x="36" y="84"/>
                  </a:cubicBezTo>
                  <a:cubicBezTo>
                    <a:pt x="36" y="86"/>
                    <a:pt x="38" y="88"/>
                    <a:pt x="41" y="88"/>
                  </a:cubicBezTo>
                  <a:cubicBezTo>
                    <a:pt x="46" y="88"/>
                    <a:pt x="46" y="88"/>
                    <a:pt x="46" y="88"/>
                  </a:cubicBezTo>
                  <a:cubicBezTo>
                    <a:pt x="49" y="88"/>
                    <a:pt x="51" y="86"/>
                    <a:pt x="51" y="84"/>
                  </a:cubicBezTo>
                  <a:cubicBezTo>
                    <a:pt x="51" y="76"/>
                    <a:pt x="51" y="76"/>
                    <a:pt x="51" y="76"/>
                  </a:cubicBezTo>
                  <a:cubicBezTo>
                    <a:pt x="55" y="76"/>
                    <a:pt x="58" y="74"/>
                    <a:pt x="61" y="72"/>
                  </a:cubicBezTo>
                  <a:cubicBezTo>
                    <a:pt x="66" y="77"/>
                    <a:pt x="66" y="77"/>
                    <a:pt x="66" y="77"/>
                  </a:cubicBezTo>
                  <a:cubicBezTo>
                    <a:pt x="68" y="79"/>
                    <a:pt x="71" y="79"/>
                    <a:pt x="73" y="77"/>
                  </a:cubicBezTo>
                  <a:cubicBezTo>
                    <a:pt x="77" y="73"/>
                    <a:pt x="77" y="73"/>
                    <a:pt x="77" y="73"/>
                  </a:cubicBezTo>
                  <a:cubicBezTo>
                    <a:pt x="79" y="72"/>
                    <a:pt x="79" y="69"/>
                    <a:pt x="77" y="67"/>
                  </a:cubicBezTo>
                  <a:cubicBezTo>
                    <a:pt x="72" y="62"/>
                    <a:pt x="72" y="62"/>
                    <a:pt x="72" y="62"/>
                  </a:cubicBezTo>
                  <a:cubicBezTo>
                    <a:pt x="74" y="59"/>
                    <a:pt x="75" y="55"/>
                    <a:pt x="76" y="51"/>
                  </a:cubicBezTo>
                  <a:cubicBezTo>
                    <a:pt x="83" y="51"/>
                    <a:pt x="83" y="51"/>
                    <a:pt x="83" y="51"/>
                  </a:cubicBezTo>
                  <a:cubicBezTo>
                    <a:pt x="86" y="51"/>
                    <a:pt x="88" y="49"/>
                    <a:pt x="88" y="47"/>
                  </a:cubicBezTo>
                  <a:cubicBezTo>
                    <a:pt x="88" y="41"/>
                    <a:pt x="88" y="41"/>
                    <a:pt x="88" y="41"/>
                  </a:cubicBezTo>
                  <a:cubicBezTo>
                    <a:pt x="88" y="39"/>
                    <a:pt x="86" y="37"/>
                    <a:pt x="83" y="37"/>
                  </a:cubicBezTo>
                  <a:close/>
                  <a:moveTo>
                    <a:pt x="44" y="59"/>
                  </a:moveTo>
                  <a:cubicBezTo>
                    <a:pt x="36" y="59"/>
                    <a:pt x="29" y="52"/>
                    <a:pt x="29" y="44"/>
                  </a:cubicBezTo>
                  <a:cubicBezTo>
                    <a:pt x="29" y="36"/>
                    <a:pt x="36" y="29"/>
                    <a:pt x="44" y="29"/>
                  </a:cubicBezTo>
                  <a:cubicBezTo>
                    <a:pt x="52" y="29"/>
                    <a:pt x="59" y="36"/>
                    <a:pt x="59" y="44"/>
                  </a:cubicBezTo>
                  <a:cubicBezTo>
                    <a:pt x="59" y="52"/>
                    <a:pt x="52" y="59"/>
                    <a:pt x="44" y="5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88" name="Freeform 101"/>
            <p:cNvSpPr>
              <a:spLocks noEditPoints="1"/>
            </p:cNvSpPr>
            <p:nvPr/>
          </p:nvSpPr>
          <p:spPr bwMode="auto">
            <a:xfrm>
              <a:off x="4316413" y="1809433"/>
              <a:ext cx="628650" cy="635000"/>
            </a:xfrm>
            <a:custGeom>
              <a:avLst/>
              <a:gdLst>
                <a:gd name="T0" fmla="*/ 46 w 114"/>
                <a:gd name="T1" fmla="*/ 107 h 115"/>
                <a:gd name="T2" fmla="*/ 30 w 114"/>
                <a:gd name="T3" fmla="*/ 100 h 115"/>
                <a:gd name="T4" fmla="*/ 12 w 114"/>
                <a:gd name="T5" fmla="*/ 90 h 115"/>
                <a:gd name="T6" fmla="*/ 15 w 114"/>
                <a:gd name="T7" fmla="*/ 69 h 115"/>
                <a:gd name="T8" fmla="*/ 0 w 114"/>
                <a:gd name="T9" fmla="*/ 54 h 115"/>
                <a:gd name="T10" fmla="*/ 20 w 114"/>
                <a:gd name="T11" fmla="*/ 36 h 115"/>
                <a:gd name="T12" fmla="*/ 19 w 114"/>
                <a:gd name="T13" fmla="*/ 15 h 115"/>
                <a:gd name="T14" fmla="*/ 46 w 114"/>
                <a:gd name="T15" fmla="*/ 16 h 115"/>
                <a:gd name="T16" fmla="*/ 60 w 114"/>
                <a:gd name="T17" fmla="*/ 0 h 115"/>
                <a:gd name="T18" fmla="*/ 79 w 114"/>
                <a:gd name="T19" fmla="*/ 20 h 115"/>
                <a:gd name="T20" fmla="*/ 100 w 114"/>
                <a:gd name="T21" fmla="*/ 20 h 115"/>
                <a:gd name="T22" fmla="*/ 95 w 114"/>
                <a:gd name="T23" fmla="*/ 36 h 115"/>
                <a:gd name="T24" fmla="*/ 114 w 114"/>
                <a:gd name="T25" fmla="*/ 54 h 115"/>
                <a:gd name="T26" fmla="*/ 106 w 114"/>
                <a:gd name="T27" fmla="*/ 69 h 115"/>
                <a:gd name="T28" fmla="*/ 100 w 114"/>
                <a:gd name="T29" fmla="*/ 85 h 115"/>
                <a:gd name="T30" fmla="*/ 84 w 114"/>
                <a:gd name="T31" fmla="*/ 100 h 115"/>
                <a:gd name="T32" fmla="*/ 68 w 114"/>
                <a:gd name="T33" fmla="*/ 107 h 115"/>
                <a:gd name="T34" fmla="*/ 36 w 114"/>
                <a:gd name="T35" fmla="*/ 91 h 115"/>
                <a:gd name="T36" fmla="*/ 50 w 114"/>
                <a:gd name="T37" fmla="*/ 107 h 115"/>
                <a:gd name="T38" fmla="*/ 60 w 114"/>
                <a:gd name="T39" fmla="*/ 113 h 115"/>
                <a:gd name="T40" fmla="*/ 64 w 114"/>
                <a:gd name="T41" fmla="*/ 96 h 115"/>
                <a:gd name="T42" fmla="*/ 79 w 114"/>
                <a:gd name="T43" fmla="*/ 90 h 115"/>
                <a:gd name="T44" fmla="*/ 97 w 114"/>
                <a:gd name="T45" fmla="*/ 93 h 115"/>
                <a:gd name="T46" fmla="*/ 90 w 114"/>
                <a:gd name="T47" fmla="*/ 79 h 115"/>
                <a:gd name="T48" fmla="*/ 106 w 114"/>
                <a:gd name="T49" fmla="*/ 65 h 115"/>
                <a:gd name="T50" fmla="*/ 106 w 114"/>
                <a:gd name="T51" fmla="*/ 50 h 115"/>
                <a:gd name="T52" fmla="*/ 90 w 114"/>
                <a:gd name="T53" fmla="*/ 37 h 115"/>
                <a:gd name="T54" fmla="*/ 98 w 114"/>
                <a:gd name="T55" fmla="*/ 25 h 115"/>
                <a:gd name="T56" fmla="*/ 87 w 114"/>
                <a:gd name="T57" fmla="*/ 18 h 115"/>
                <a:gd name="T58" fmla="*/ 66 w 114"/>
                <a:gd name="T59" fmla="*/ 19 h 115"/>
                <a:gd name="T60" fmla="*/ 60 w 114"/>
                <a:gd name="T61" fmla="*/ 4 h 115"/>
                <a:gd name="T62" fmla="*/ 50 w 114"/>
                <a:gd name="T63" fmla="*/ 19 h 115"/>
                <a:gd name="T64" fmla="*/ 35 w 114"/>
                <a:gd name="T65" fmla="*/ 25 h 115"/>
                <a:gd name="T66" fmla="*/ 17 w 114"/>
                <a:gd name="T67" fmla="*/ 22 h 115"/>
                <a:gd name="T68" fmla="*/ 24 w 114"/>
                <a:gd name="T69" fmla="*/ 36 h 115"/>
                <a:gd name="T70" fmla="*/ 8 w 114"/>
                <a:gd name="T71" fmla="*/ 50 h 115"/>
                <a:gd name="T72" fmla="*/ 8 w 114"/>
                <a:gd name="T73" fmla="*/ 65 h 115"/>
                <a:gd name="T74" fmla="*/ 24 w 114"/>
                <a:gd name="T75" fmla="*/ 78 h 115"/>
                <a:gd name="T76" fmla="*/ 16 w 114"/>
                <a:gd name="T77" fmla="*/ 90 h 115"/>
                <a:gd name="T78" fmla="*/ 27 w 114"/>
                <a:gd name="T79" fmla="*/ 97 h 115"/>
                <a:gd name="T80" fmla="*/ 37 w 114"/>
                <a:gd name="T81" fmla="*/ 58 h 115"/>
                <a:gd name="T82" fmla="*/ 57 w 114"/>
                <a:gd name="T83" fmla="*/ 78 h 115"/>
                <a:gd name="T84" fmla="*/ 57 w 114"/>
                <a:gd name="T85" fmla="*/ 7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 h="115">
                  <a:moveTo>
                    <a:pt x="60" y="115"/>
                  </a:moveTo>
                  <a:cubicBezTo>
                    <a:pt x="54" y="115"/>
                    <a:pt x="54" y="115"/>
                    <a:pt x="54" y="115"/>
                  </a:cubicBezTo>
                  <a:cubicBezTo>
                    <a:pt x="49" y="115"/>
                    <a:pt x="46" y="111"/>
                    <a:pt x="46" y="107"/>
                  </a:cubicBezTo>
                  <a:cubicBezTo>
                    <a:pt x="46" y="100"/>
                    <a:pt x="46" y="100"/>
                    <a:pt x="46" y="100"/>
                  </a:cubicBezTo>
                  <a:cubicBezTo>
                    <a:pt x="42" y="99"/>
                    <a:pt x="38" y="97"/>
                    <a:pt x="35" y="95"/>
                  </a:cubicBezTo>
                  <a:cubicBezTo>
                    <a:pt x="30" y="100"/>
                    <a:pt x="30" y="100"/>
                    <a:pt x="30" y="100"/>
                  </a:cubicBezTo>
                  <a:cubicBezTo>
                    <a:pt x="27" y="103"/>
                    <a:pt x="22" y="103"/>
                    <a:pt x="19" y="100"/>
                  </a:cubicBezTo>
                  <a:cubicBezTo>
                    <a:pt x="14" y="96"/>
                    <a:pt x="14" y="96"/>
                    <a:pt x="14" y="96"/>
                  </a:cubicBezTo>
                  <a:cubicBezTo>
                    <a:pt x="13" y="94"/>
                    <a:pt x="12" y="92"/>
                    <a:pt x="12" y="90"/>
                  </a:cubicBezTo>
                  <a:cubicBezTo>
                    <a:pt x="12" y="88"/>
                    <a:pt x="13" y="86"/>
                    <a:pt x="14" y="84"/>
                  </a:cubicBezTo>
                  <a:cubicBezTo>
                    <a:pt x="19" y="79"/>
                    <a:pt x="19" y="79"/>
                    <a:pt x="19" y="79"/>
                  </a:cubicBezTo>
                  <a:cubicBezTo>
                    <a:pt x="17" y="76"/>
                    <a:pt x="16" y="72"/>
                    <a:pt x="15" y="69"/>
                  </a:cubicBezTo>
                  <a:cubicBezTo>
                    <a:pt x="8" y="69"/>
                    <a:pt x="8" y="69"/>
                    <a:pt x="8" y="69"/>
                  </a:cubicBezTo>
                  <a:cubicBezTo>
                    <a:pt x="3" y="69"/>
                    <a:pt x="0" y="65"/>
                    <a:pt x="0" y="61"/>
                  </a:cubicBezTo>
                  <a:cubicBezTo>
                    <a:pt x="0" y="54"/>
                    <a:pt x="0" y="54"/>
                    <a:pt x="0" y="54"/>
                  </a:cubicBezTo>
                  <a:cubicBezTo>
                    <a:pt x="0" y="50"/>
                    <a:pt x="3" y="46"/>
                    <a:pt x="8" y="46"/>
                  </a:cubicBezTo>
                  <a:cubicBezTo>
                    <a:pt x="15" y="46"/>
                    <a:pt x="15" y="46"/>
                    <a:pt x="15" y="46"/>
                  </a:cubicBezTo>
                  <a:cubicBezTo>
                    <a:pt x="16" y="42"/>
                    <a:pt x="18" y="39"/>
                    <a:pt x="20" y="36"/>
                  </a:cubicBezTo>
                  <a:cubicBezTo>
                    <a:pt x="14" y="30"/>
                    <a:pt x="14" y="30"/>
                    <a:pt x="14" y="30"/>
                  </a:cubicBezTo>
                  <a:cubicBezTo>
                    <a:pt x="11" y="27"/>
                    <a:pt x="11" y="22"/>
                    <a:pt x="14" y="19"/>
                  </a:cubicBezTo>
                  <a:cubicBezTo>
                    <a:pt x="19" y="15"/>
                    <a:pt x="19" y="15"/>
                    <a:pt x="19" y="15"/>
                  </a:cubicBezTo>
                  <a:cubicBezTo>
                    <a:pt x="22" y="12"/>
                    <a:pt x="27" y="12"/>
                    <a:pt x="30" y="15"/>
                  </a:cubicBezTo>
                  <a:cubicBezTo>
                    <a:pt x="35" y="20"/>
                    <a:pt x="35" y="20"/>
                    <a:pt x="35" y="20"/>
                  </a:cubicBezTo>
                  <a:cubicBezTo>
                    <a:pt x="39" y="18"/>
                    <a:pt x="42" y="17"/>
                    <a:pt x="46" y="16"/>
                  </a:cubicBezTo>
                  <a:cubicBezTo>
                    <a:pt x="46" y="8"/>
                    <a:pt x="46" y="8"/>
                    <a:pt x="46" y="8"/>
                  </a:cubicBezTo>
                  <a:cubicBezTo>
                    <a:pt x="46" y="4"/>
                    <a:pt x="49" y="0"/>
                    <a:pt x="54" y="0"/>
                  </a:cubicBezTo>
                  <a:cubicBezTo>
                    <a:pt x="60" y="0"/>
                    <a:pt x="60" y="0"/>
                    <a:pt x="60" y="0"/>
                  </a:cubicBezTo>
                  <a:cubicBezTo>
                    <a:pt x="65" y="0"/>
                    <a:pt x="68" y="4"/>
                    <a:pt x="68" y="8"/>
                  </a:cubicBezTo>
                  <a:cubicBezTo>
                    <a:pt x="68" y="16"/>
                    <a:pt x="68" y="16"/>
                    <a:pt x="68" y="16"/>
                  </a:cubicBezTo>
                  <a:cubicBezTo>
                    <a:pt x="72" y="17"/>
                    <a:pt x="76" y="18"/>
                    <a:pt x="79" y="20"/>
                  </a:cubicBezTo>
                  <a:cubicBezTo>
                    <a:pt x="84" y="15"/>
                    <a:pt x="84" y="15"/>
                    <a:pt x="84" y="15"/>
                  </a:cubicBezTo>
                  <a:cubicBezTo>
                    <a:pt x="87" y="12"/>
                    <a:pt x="92" y="12"/>
                    <a:pt x="95" y="15"/>
                  </a:cubicBezTo>
                  <a:cubicBezTo>
                    <a:pt x="100" y="20"/>
                    <a:pt x="100" y="20"/>
                    <a:pt x="100" y="20"/>
                  </a:cubicBezTo>
                  <a:cubicBezTo>
                    <a:pt x="101" y="21"/>
                    <a:pt x="102" y="23"/>
                    <a:pt x="102" y="25"/>
                  </a:cubicBezTo>
                  <a:cubicBezTo>
                    <a:pt x="102" y="27"/>
                    <a:pt x="101" y="29"/>
                    <a:pt x="100" y="31"/>
                  </a:cubicBezTo>
                  <a:cubicBezTo>
                    <a:pt x="95" y="36"/>
                    <a:pt x="95" y="36"/>
                    <a:pt x="95" y="36"/>
                  </a:cubicBezTo>
                  <a:cubicBezTo>
                    <a:pt x="97" y="39"/>
                    <a:pt x="98" y="43"/>
                    <a:pt x="99" y="46"/>
                  </a:cubicBezTo>
                  <a:cubicBezTo>
                    <a:pt x="107" y="46"/>
                    <a:pt x="107" y="46"/>
                    <a:pt x="107" y="46"/>
                  </a:cubicBezTo>
                  <a:cubicBezTo>
                    <a:pt x="111" y="46"/>
                    <a:pt x="114" y="50"/>
                    <a:pt x="114" y="54"/>
                  </a:cubicBezTo>
                  <a:cubicBezTo>
                    <a:pt x="114" y="61"/>
                    <a:pt x="114" y="61"/>
                    <a:pt x="114" y="61"/>
                  </a:cubicBezTo>
                  <a:cubicBezTo>
                    <a:pt x="114" y="65"/>
                    <a:pt x="111" y="69"/>
                    <a:pt x="106" y="69"/>
                  </a:cubicBezTo>
                  <a:cubicBezTo>
                    <a:pt x="106" y="69"/>
                    <a:pt x="106" y="69"/>
                    <a:pt x="106" y="69"/>
                  </a:cubicBezTo>
                  <a:cubicBezTo>
                    <a:pt x="99" y="69"/>
                    <a:pt x="99" y="69"/>
                    <a:pt x="99" y="69"/>
                  </a:cubicBezTo>
                  <a:cubicBezTo>
                    <a:pt x="98" y="73"/>
                    <a:pt x="97" y="76"/>
                    <a:pt x="95" y="79"/>
                  </a:cubicBezTo>
                  <a:cubicBezTo>
                    <a:pt x="100" y="85"/>
                    <a:pt x="100" y="85"/>
                    <a:pt x="100" y="85"/>
                  </a:cubicBezTo>
                  <a:cubicBezTo>
                    <a:pt x="103" y="88"/>
                    <a:pt x="103" y="93"/>
                    <a:pt x="100" y="96"/>
                  </a:cubicBezTo>
                  <a:cubicBezTo>
                    <a:pt x="95" y="100"/>
                    <a:pt x="95" y="100"/>
                    <a:pt x="95" y="100"/>
                  </a:cubicBezTo>
                  <a:cubicBezTo>
                    <a:pt x="92" y="103"/>
                    <a:pt x="87" y="103"/>
                    <a:pt x="84" y="100"/>
                  </a:cubicBezTo>
                  <a:cubicBezTo>
                    <a:pt x="79" y="95"/>
                    <a:pt x="79" y="95"/>
                    <a:pt x="79" y="95"/>
                  </a:cubicBezTo>
                  <a:cubicBezTo>
                    <a:pt x="75" y="97"/>
                    <a:pt x="72" y="99"/>
                    <a:pt x="68" y="100"/>
                  </a:cubicBezTo>
                  <a:cubicBezTo>
                    <a:pt x="68" y="107"/>
                    <a:pt x="68" y="107"/>
                    <a:pt x="68" y="107"/>
                  </a:cubicBezTo>
                  <a:cubicBezTo>
                    <a:pt x="68" y="111"/>
                    <a:pt x="65" y="115"/>
                    <a:pt x="60" y="115"/>
                  </a:cubicBezTo>
                  <a:close/>
                  <a:moveTo>
                    <a:pt x="35" y="90"/>
                  </a:moveTo>
                  <a:cubicBezTo>
                    <a:pt x="36" y="91"/>
                    <a:pt x="36" y="91"/>
                    <a:pt x="36" y="91"/>
                  </a:cubicBezTo>
                  <a:cubicBezTo>
                    <a:pt x="40" y="93"/>
                    <a:pt x="44" y="95"/>
                    <a:pt x="48" y="96"/>
                  </a:cubicBezTo>
                  <a:cubicBezTo>
                    <a:pt x="50" y="96"/>
                    <a:pt x="50" y="96"/>
                    <a:pt x="50" y="96"/>
                  </a:cubicBezTo>
                  <a:cubicBezTo>
                    <a:pt x="50" y="107"/>
                    <a:pt x="50" y="107"/>
                    <a:pt x="50" y="107"/>
                  </a:cubicBezTo>
                  <a:cubicBezTo>
                    <a:pt x="50" y="109"/>
                    <a:pt x="51" y="111"/>
                    <a:pt x="54" y="111"/>
                  </a:cubicBezTo>
                  <a:cubicBezTo>
                    <a:pt x="60" y="111"/>
                    <a:pt x="60" y="111"/>
                    <a:pt x="60" y="111"/>
                  </a:cubicBezTo>
                  <a:cubicBezTo>
                    <a:pt x="60" y="113"/>
                    <a:pt x="60" y="113"/>
                    <a:pt x="60" y="113"/>
                  </a:cubicBezTo>
                  <a:cubicBezTo>
                    <a:pt x="60" y="111"/>
                    <a:pt x="60" y="111"/>
                    <a:pt x="60" y="111"/>
                  </a:cubicBezTo>
                  <a:cubicBezTo>
                    <a:pt x="62" y="111"/>
                    <a:pt x="64" y="109"/>
                    <a:pt x="64" y="107"/>
                  </a:cubicBezTo>
                  <a:cubicBezTo>
                    <a:pt x="64" y="96"/>
                    <a:pt x="64" y="96"/>
                    <a:pt x="64" y="96"/>
                  </a:cubicBezTo>
                  <a:cubicBezTo>
                    <a:pt x="66" y="96"/>
                    <a:pt x="66" y="96"/>
                    <a:pt x="66" y="96"/>
                  </a:cubicBezTo>
                  <a:cubicBezTo>
                    <a:pt x="70" y="95"/>
                    <a:pt x="74" y="93"/>
                    <a:pt x="78" y="91"/>
                  </a:cubicBezTo>
                  <a:cubicBezTo>
                    <a:pt x="79" y="90"/>
                    <a:pt x="79" y="90"/>
                    <a:pt x="79" y="90"/>
                  </a:cubicBezTo>
                  <a:cubicBezTo>
                    <a:pt x="87" y="98"/>
                    <a:pt x="87" y="98"/>
                    <a:pt x="87" y="98"/>
                  </a:cubicBezTo>
                  <a:cubicBezTo>
                    <a:pt x="88" y="99"/>
                    <a:pt x="91" y="99"/>
                    <a:pt x="92" y="98"/>
                  </a:cubicBezTo>
                  <a:cubicBezTo>
                    <a:pt x="97" y="93"/>
                    <a:pt x="97" y="93"/>
                    <a:pt x="97" y="93"/>
                  </a:cubicBezTo>
                  <a:cubicBezTo>
                    <a:pt x="98" y="91"/>
                    <a:pt x="99" y="89"/>
                    <a:pt x="97" y="88"/>
                  </a:cubicBezTo>
                  <a:cubicBezTo>
                    <a:pt x="90" y="80"/>
                    <a:pt x="90" y="80"/>
                    <a:pt x="90" y="80"/>
                  </a:cubicBezTo>
                  <a:cubicBezTo>
                    <a:pt x="90" y="79"/>
                    <a:pt x="90" y="79"/>
                    <a:pt x="90" y="79"/>
                  </a:cubicBezTo>
                  <a:cubicBezTo>
                    <a:pt x="93" y="75"/>
                    <a:pt x="95" y="71"/>
                    <a:pt x="96" y="66"/>
                  </a:cubicBezTo>
                  <a:cubicBezTo>
                    <a:pt x="96" y="65"/>
                    <a:pt x="96" y="65"/>
                    <a:pt x="96" y="65"/>
                  </a:cubicBezTo>
                  <a:cubicBezTo>
                    <a:pt x="106" y="65"/>
                    <a:pt x="106" y="65"/>
                    <a:pt x="106" y="65"/>
                  </a:cubicBezTo>
                  <a:cubicBezTo>
                    <a:pt x="109" y="65"/>
                    <a:pt x="110" y="63"/>
                    <a:pt x="110" y="61"/>
                  </a:cubicBezTo>
                  <a:cubicBezTo>
                    <a:pt x="110" y="54"/>
                    <a:pt x="110" y="54"/>
                    <a:pt x="110" y="54"/>
                  </a:cubicBezTo>
                  <a:cubicBezTo>
                    <a:pt x="110" y="52"/>
                    <a:pt x="109" y="50"/>
                    <a:pt x="106" y="50"/>
                  </a:cubicBezTo>
                  <a:cubicBezTo>
                    <a:pt x="96" y="50"/>
                    <a:pt x="96" y="50"/>
                    <a:pt x="96" y="50"/>
                  </a:cubicBezTo>
                  <a:cubicBezTo>
                    <a:pt x="96" y="49"/>
                    <a:pt x="96" y="49"/>
                    <a:pt x="96" y="49"/>
                  </a:cubicBezTo>
                  <a:cubicBezTo>
                    <a:pt x="95" y="45"/>
                    <a:pt x="93" y="40"/>
                    <a:pt x="90" y="37"/>
                  </a:cubicBezTo>
                  <a:cubicBezTo>
                    <a:pt x="90" y="35"/>
                    <a:pt x="90" y="35"/>
                    <a:pt x="90" y="35"/>
                  </a:cubicBezTo>
                  <a:cubicBezTo>
                    <a:pt x="97" y="28"/>
                    <a:pt x="97" y="28"/>
                    <a:pt x="97" y="28"/>
                  </a:cubicBezTo>
                  <a:cubicBezTo>
                    <a:pt x="98" y="27"/>
                    <a:pt x="98" y="26"/>
                    <a:pt x="98" y="25"/>
                  </a:cubicBezTo>
                  <a:cubicBezTo>
                    <a:pt x="98" y="24"/>
                    <a:pt x="98" y="23"/>
                    <a:pt x="97" y="22"/>
                  </a:cubicBezTo>
                  <a:cubicBezTo>
                    <a:pt x="92" y="18"/>
                    <a:pt x="92" y="18"/>
                    <a:pt x="92" y="18"/>
                  </a:cubicBezTo>
                  <a:cubicBezTo>
                    <a:pt x="91" y="16"/>
                    <a:pt x="88" y="16"/>
                    <a:pt x="87" y="18"/>
                  </a:cubicBezTo>
                  <a:cubicBezTo>
                    <a:pt x="79" y="25"/>
                    <a:pt x="79" y="25"/>
                    <a:pt x="79" y="25"/>
                  </a:cubicBezTo>
                  <a:cubicBezTo>
                    <a:pt x="78" y="24"/>
                    <a:pt x="78" y="24"/>
                    <a:pt x="78" y="24"/>
                  </a:cubicBezTo>
                  <a:cubicBezTo>
                    <a:pt x="74" y="22"/>
                    <a:pt x="70" y="20"/>
                    <a:pt x="66" y="19"/>
                  </a:cubicBezTo>
                  <a:cubicBezTo>
                    <a:pt x="64" y="19"/>
                    <a:pt x="64" y="19"/>
                    <a:pt x="64" y="19"/>
                  </a:cubicBezTo>
                  <a:cubicBezTo>
                    <a:pt x="64" y="8"/>
                    <a:pt x="64" y="8"/>
                    <a:pt x="64" y="8"/>
                  </a:cubicBezTo>
                  <a:cubicBezTo>
                    <a:pt x="64" y="6"/>
                    <a:pt x="63" y="4"/>
                    <a:pt x="60" y="4"/>
                  </a:cubicBezTo>
                  <a:cubicBezTo>
                    <a:pt x="54" y="4"/>
                    <a:pt x="54" y="4"/>
                    <a:pt x="54" y="4"/>
                  </a:cubicBezTo>
                  <a:cubicBezTo>
                    <a:pt x="52" y="4"/>
                    <a:pt x="50" y="6"/>
                    <a:pt x="50" y="8"/>
                  </a:cubicBezTo>
                  <a:cubicBezTo>
                    <a:pt x="50" y="19"/>
                    <a:pt x="50" y="19"/>
                    <a:pt x="50" y="19"/>
                  </a:cubicBezTo>
                  <a:cubicBezTo>
                    <a:pt x="48" y="19"/>
                    <a:pt x="48" y="19"/>
                    <a:pt x="48" y="19"/>
                  </a:cubicBezTo>
                  <a:cubicBezTo>
                    <a:pt x="44" y="20"/>
                    <a:pt x="40" y="22"/>
                    <a:pt x="36" y="24"/>
                  </a:cubicBezTo>
                  <a:cubicBezTo>
                    <a:pt x="35" y="25"/>
                    <a:pt x="35" y="25"/>
                    <a:pt x="35" y="25"/>
                  </a:cubicBezTo>
                  <a:cubicBezTo>
                    <a:pt x="27" y="17"/>
                    <a:pt x="27" y="17"/>
                    <a:pt x="27" y="17"/>
                  </a:cubicBezTo>
                  <a:cubicBezTo>
                    <a:pt x="26" y="16"/>
                    <a:pt x="23" y="16"/>
                    <a:pt x="22" y="17"/>
                  </a:cubicBezTo>
                  <a:cubicBezTo>
                    <a:pt x="17" y="22"/>
                    <a:pt x="17" y="22"/>
                    <a:pt x="17" y="22"/>
                  </a:cubicBezTo>
                  <a:cubicBezTo>
                    <a:pt x="16" y="24"/>
                    <a:pt x="16" y="26"/>
                    <a:pt x="17" y="28"/>
                  </a:cubicBezTo>
                  <a:cubicBezTo>
                    <a:pt x="25" y="35"/>
                    <a:pt x="25" y="35"/>
                    <a:pt x="25" y="35"/>
                  </a:cubicBezTo>
                  <a:cubicBezTo>
                    <a:pt x="24" y="36"/>
                    <a:pt x="24" y="36"/>
                    <a:pt x="24" y="36"/>
                  </a:cubicBezTo>
                  <a:cubicBezTo>
                    <a:pt x="21" y="40"/>
                    <a:pt x="20" y="44"/>
                    <a:pt x="19" y="49"/>
                  </a:cubicBezTo>
                  <a:cubicBezTo>
                    <a:pt x="18" y="50"/>
                    <a:pt x="18" y="50"/>
                    <a:pt x="18" y="50"/>
                  </a:cubicBezTo>
                  <a:cubicBezTo>
                    <a:pt x="8" y="50"/>
                    <a:pt x="8" y="50"/>
                    <a:pt x="8" y="50"/>
                  </a:cubicBezTo>
                  <a:cubicBezTo>
                    <a:pt x="6" y="50"/>
                    <a:pt x="4" y="52"/>
                    <a:pt x="4" y="54"/>
                  </a:cubicBezTo>
                  <a:cubicBezTo>
                    <a:pt x="4" y="61"/>
                    <a:pt x="4" y="61"/>
                    <a:pt x="4" y="61"/>
                  </a:cubicBezTo>
                  <a:cubicBezTo>
                    <a:pt x="4" y="63"/>
                    <a:pt x="6" y="65"/>
                    <a:pt x="8" y="65"/>
                  </a:cubicBezTo>
                  <a:cubicBezTo>
                    <a:pt x="18" y="65"/>
                    <a:pt x="18" y="65"/>
                    <a:pt x="18" y="65"/>
                  </a:cubicBezTo>
                  <a:cubicBezTo>
                    <a:pt x="19" y="66"/>
                    <a:pt x="19" y="66"/>
                    <a:pt x="19" y="66"/>
                  </a:cubicBezTo>
                  <a:cubicBezTo>
                    <a:pt x="20" y="70"/>
                    <a:pt x="21" y="75"/>
                    <a:pt x="24" y="78"/>
                  </a:cubicBezTo>
                  <a:cubicBezTo>
                    <a:pt x="24" y="80"/>
                    <a:pt x="24" y="80"/>
                    <a:pt x="24" y="80"/>
                  </a:cubicBezTo>
                  <a:cubicBezTo>
                    <a:pt x="17" y="87"/>
                    <a:pt x="17" y="87"/>
                    <a:pt x="17" y="87"/>
                  </a:cubicBezTo>
                  <a:cubicBezTo>
                    <a:pt x="16" y="88"/>
                    <a:pt x="16" y="89"/>
                    <a:pt x="16" y="90"/>
                  </a:cubicBezTo>
                  <a:cubicBezTo>
                    <a:pt x="16" y="91"/>
                    <a:pt x="16" y="92"/>
                    <a:pt x="17" y="93"/>
                  </a:cubicBezTo>
                  <a:cubicBezTo>
                    <a:pt x="22" y="97"/>
                    <a:pt x="22" y="97"/>
                    <a:pt x="22" y="97"/>
                  </a:cubicBezTo>
                  <a:cubicBezTo>
                    <a:pt x="23" y="99"/>
                    <a:pt x="26" y="99"/>
                    <a:pt x="27" y="97"/>
                  </a:cubicBezTo>
                  <a:lnTo>
                    <a:pt x="35" y="90"/>
                  </a:lnTo>
                  <a:close/>
                  <a:moveTo>
                    <a:pt x="57" y="78"/>
                  </a:moveTo>
                  <a:cubicBezTo>
                    <a:pt x="46" y="78"/>
                    <a:pt x="37" y="69"/>
                    <a:pt x="37" y="58"/>
                  </a:cubicBezTo>
                  <a:cubicBezTo>
                    <a:pt x="37" y="46"/>
                    <a:pt x="46" y="37"/>
                    <a:pt x="57" y="37"/>
                  </a:cubicBezTo>
                  <a:cubicBezTo>
                    <a:pt x="68" y="37"/>
                    <a:pt x="78" y="46"/>
                    <a:pt x="78" y="58"/>
                  </a:cubicBezTo>
                  <a:cubicBezTo>
                    <a:pt x="78" y="69"/>
                    <a:pt x="68" y="78"/>
                    <a:pt x="57" y="78"/>
                  </a:cubicBezTo>
                  <a:close/>
                  <a:moveTo>
                    <a:pt x="57" y="41"/>
                  </a:moveTo>
                  <a:cubicBezTo>
                    <a:pt x="48" y="41"/>
                    <a:pt x="41" y="49"/>
                    <a:pt x="41" y="58"/>
                  </a:cubicBezTo>
                  <a:cubicBezTo>
                    <a:pt x="41" y="67"/>
                    <a:pt x="48" y="74"/>
                    <a:pt x="57" y="74"/>
                  </a:cubicBezTo>
                  <a:cubicBezTo>
                    <a:pt x="66" y="74"/>
                    <a:pt x="74" y="67"/>
                    <a:pt x="74" y="58"/>
                  </a:cubicBezTo>
                  <a:cubicBezTo>
                    <a:pt x="74" y="49"/>
                    <a:pt x="66" y="41"/>
                    <a:pt x="57" y="41"/>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89" name="Freeform 102"/>
            <p:cNvSpPr>
              <a:spLocks noEditPoints="1"/>
            </p:cNvSpPr>
            <p:nvPr/>
          </p:nvSpPr>
          <p:spPr bwMode="auto">
            <a:xfrm>
              <a:off x="3913188" y="1577658"/>
              <a:ext cx="508000" cy="508000"/>
            </a:xfrm>
            <a:custGeom>
              <a:avLst/>
              <a:gdLst>
                <a:gd name="T0" fmla="*/ 36 w 92"/>
                <a:gd name="T1" fmla="*/ 86 h 92"/>
                <a:gd name="T2" fmla="*/ 24 w 92"/>
                <a:gd name="T3" fmla="*/ 81 h 92"/>
                <a:gd name="T4" fmla="*/ 9 w 92"/>
                <a:gd name="T5" fmla="*/ 72 h 92"/>
                <a:gd name="T6" fmla="*/ 12 w 92"/>
                <a:gd name="T7" fmla="*/ 55 h 92"/>
                <a:gd name="T8" fmla="*/ 0 w 92"/>
                <a:gd name="T9" fmla="*/ 49 h 92"/>
                <a:gd name="T10" fmla="*/ 12 w 92"/>
                <a:gd name="T11" fmla="*/ 37 h 92"/>
                <a:gd name="T12" fmla="*/ 11 w 92"/>
                <a:gd name="T13" fmla="*/ 15 h 92"/>
                <a:gd name="T14" fmla="*/ 29 w 92"/>
                <a:gd name="T15" fmla="*/ 15 h 92"/>
                <a:gd name="T16" fmla="*/ 43 w 92"/>
                <a:gd name="T17" fmla="*/ 0 h 92"/>
                <a:gd name="T18" fmla="*/ 55 w 92"/>
                <a:gd name="T19" fmla="*/ 12 h 92"/>
                <a:gd name="T20" fmla="*/ 77 w 92"/>
                <a:gd name="T21" fmla="*/ 11 h 92"/>
                <a:gd name="T22" fmla="*/ 80 w 92"/>
                <a:gd name="T23" fmla="*/ 25 h 92"/>
                <a:gd name="T24" fmla="*/ 85 w 92"/>
                <a:gd name="T25" fmla="*/ 37 h 92"/>
                <a:gd name="T26" fmla="*/ 85 w 92"/>
                <a:gd name="T27" fmla="*/ 55 h 92"/>
                <a:gd name="T28" fmla="*/ 76 w 92"/>
                <a:gd name="T29" fmla="*/ 63 h 92"/>
                <a:gd name="T30" fmla="*/ 80 w 92"/>
                <a:gd name="T31" fmla="*/ 77 h 92"/>
                <a:gd name="T32" fmla="*/ 63 w 92"/>
                <a:gd name="T33" fmla="*/ 77 h 92"/>
                <a:gd name="T34" fmla="*/ 48 w 92"/>
                <a:gd name="T35" fmla="*/ 92 h 92"/>
                <a:gd name="T36" fmla="*/ 39 w 92"/>
                <a:gd name="T37" fmla="*/ 76 h 92"/>
                <a:gd name="T38" fmla="*/ 43 w 92"/>
                <a:gd name="T39" fmla="*/ 88 h 92"/>
                <a:gd name="T40" fmla="*/ 48 w 92"/>
                <a:gd name="T41" fmla="*/ 88 h 92"/>
                <a:gd name="T42" fmla="*/ 53 w 92"/>
                <a:gd name="T43" fmla="*/ 76 h 92"/>
                <a:gd name="T44" fmla="*/ 70 w 92"/>
                <a:gd name="T45" fmla="*/ 78 h 92"/>
                <a:gd name="T46" fmla="*/ 78 w 92"/>
                <a:gd name="T47" fmla="*/ 72 h 92"/>
                <a:gd name="T48" fmla="*/ 72 w 92"/>
                <a:gd name="T49" fmla="*/ 63 h 92"/>
                <a:gd name="T50" fmla="*/ 85 w 92"/>
                <a:gd name="T51" fmla="*/ 51 h 92"/>
                <a:gd name="T52" fmla="*/ 85 w 92"/>
                <a:gd name="T53" fmla="*/ 41 h 92"/>
                <a:gd name="T54" fmla="*/ 72 w 92"/>
                <a:gd name="T55" fmla="*/ 29 h 92"/>
                <a:gd name="T56" fmla="*/ 78 w 92"/>
                <a:gd name="T57" fmla="*/ 20 h 92"/>
                <a:gd name="T58" fmla="*/ 70 w 92"/>
                <a:gd name="T59" fmla="*/ 14 h 92"/>
                <a:gd name="T60" fmla="*/ 53 w 92"/>
                <a:gd name="T61" fmla="*/ 16 h 92"/>
                <a:gd name="T62" fmla="*/ 48 w 92"/>
                <a:gd name="T63" fmla="*/ 4 h 92"/>
                <a:gd name="T64" fmla="*/ 40 w 92"/>
                <a:gd name="T65" fmla="*/ 15 h 92"/>
                <a:gd name="T66" fmla="*/ 28 w 92"/>
                <a:gd name="T67" fmla="*/ 20 h 92"/>
                <a:gd name="T68" fmla="*/ 14 w 92"/>
                <a:gd name="T69" fmla="*/ 18 h 92"/>
                <a:gd name="T70" fmla="*/ 20 w 92"/>
                <a:gd name="T71" fmla="*/ 29 h 92"/>
                <a:gd name="T72" fmla="*/ 6 w 92"/>
                <a:gd name="T73" fmla="*/ 41 h 92"/>
                <a:gd name="T74" fmla="*/ 4 w 92"/>
                <a:gd name="T75" fmla="*/ 50 h 92"/>
                <a:gd name="T76" fmla="*/ 15 w 92"/>
                <a:gd name="T77" fmla="*/ 53 h 92"/>
                <a:gd name="T78" fmla="*/ 14 w 92"/>
                <a:gd name="T79" fmla="*/ 70 h 92"/>
                <a:gd name="T80" fmla="*/ 18 w 92"/>
                <a:gd name="T81" fmla="*/ 78 h 92"/>
                <a:gd name="T82" fmla="*/ 46 w 92"/>
                <a:gd name="T83" fmla="*/ 63 h 92"/>
                <a:gd name="T84" fmla="*/ 63 w 92"/>
                <a:gd name="T85" fmla="*/ 46 h 92"/>
                <a:gd name="T86" fmla="*/ 33 w 92"/>
                <a:gd name="T87" fmla="*/ 46 h 92"/>
                <a:gd name="T88" fmla="*/ 46 w 92"/>
                <a:gd name="T89" fmla="*/ 3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2" h="92">
                  <a:moveTo>
                    <a:pt x="48" y="92"/>
                  </a:moveTo>
                  <a:cubicBezTo>
                    <a:pt x="43" y="92"/>
                    <a:pt x="43" y="92"/>
                    <a:pt x="43" y="92"/>
                  </a:cubicBezTo>
                  <a:cubicBezTo>
                    <a:pt x="39" y="92"/>
                    <a:pt x="36" y="89"/>
                    <a:pt x="36" y="86"/>
                  </a:cubicBezTo>
                  <a:cubicBezTo>
                    <a:pt x="36" y="80"/>
                    <a:pt x="36" y="80"/>
                    <a:pt x="36" y="80"/>
                  </a:cubicBezTo>
                  <a:cubicBezTo>
                    <a:pt x="34" y="79"/>
                    <a:pt x="31" y="78"/>
                    <a:pt x="28" y="77"/>
                  </a:cubicBezTo>
                  <a:cubicBezTo>
                    <a:pt x="24" y="81"/>
                    <a:pt x="24" y="81"/>
                    <a:pt x="24" y="81"/>
                  </a:cubicBezTo>
                  <a:cubicBezTo>
                    <a:pt x="22" y="83"/>
                    <a:pt x="17" y="83"/>
                    <a:pt x="15" y="80"/>
                  </a:cubicBezTo>
                  <a:cubicBezTo>
                    <a:pt x="11" y="77"/>
                    <a:pt x="11" y="77"/>
                    <a:pt x="11" y="77"/>
                  </a:cubicBezTo>
                  <a:cubicBezTo>
                    <a:pt x="10" y="75"/>
                    <a:pt x="9" y="74"/>
                    <a:pt x="9" y="72"/>
                  </a:cubicBezTo>
                  <a:cubicBezTo>
                    <a:pt x="9" y="70"/>
                    <a:pt x="10" y="69"/>
                    <a:pt x="11" y="67"/>
                  </a:cubicBezTo>
                  <a:cubicBezTo>
                    <a:pt x="15" y="63"/>
                    <a:pt x="15" y="63"/>
                    <a:pt x="15" y="63"/>
                  </a:cubicBezTo>
                  <a:cubicBezTo>
                    <a:pt x="14" y="61"/>
                    <a:pt x="13" y="58"/>
                    <a:pt x="12" y="55"/>
                  </a:cubicBezTo>
                  <a:cubicBezTo>
                    <a:pt x="6" y="55"/>
                    <a:pt x="6" y="55"/>
                    <a:pt x="6" y="55"/>
                  </a:cubicBezTo>
                  <a:cubicBezTo>
                    <a:pt x="4" y="55"/>
                    <a:pt x="3" y="55"/>
                    <a:pt x="2" y="53"/>
                  </a:cubicBezTo>
                  <a:cubicBezTo>
                    <a:pt x="0" y="52"/>
                    <a:pt x="0" y="50"/>
                    <a:pt x="0" y="49"/>
                  </a:cubicBezTo>
                  <a:cubicBezTo>
                    <a:pt x="0" y="43"/>
                    <a:pt x="0" y="43"/>
                    <a:pt x="0" y="43"/>
                  </a:cubicBezTo>
                  <a:cubicBezTo>
                    <a:pt x="0" y="40"/>
                    <a:pt x="3" y="37"/>
                    <a:pt x="6" y="37"/>
                  </a:cubicBezTo>
                  <a:cubicBezTo>
                    <a:pt x="12" y="37"/>
                    <a:pt x="12" y="37"/>
                    <a:pt x="12" y="37"/>
                  </a:cubicBezTo>
                  <a:cubicBezTo>
                    <a:pt x="13" y="34"/>
                    <a:pt x="14" y="31"/>
                    <a:pt x="15" y="29"/>
                  </a:cubicBezTo>
                  <a:cubicBezTo>
                    <a:pt x="11" y="25"/>
                    <a:pt x="11" y="25"/>
                    <a:pt x="11" y="25"/>
                  </a:cubicBezTo>
                  <a:cubicBezTo>
                    <a:pt x="9" y="22"/>
                    <a:pt x="9" y="18"/>
                    <a:pt x="11" y="15"/>
                  </a:cubicBezTo>
                  <a:cubicBezTo>
                    <a:pt x="15" y="11"/>
                    <a:pt x="15" y="11"/>
                    <a:pt x="15" y="11"/>
                  </a:cubicBezTo>
                  <a:cubicBezTo>
                    <a:pt x="18" y="9"/>
                    <a:pt x="22" y="9"/>
                    <a:pt x="25" y="11"/>
                  </a:cubicBezTo>
                  <a:cubicBezTo>
                    <a:pt x="29" y="15"/>
                    <a:pt x="29" y="15"/>
                    <a:pt x="29" y="15"/>
                  </a:cubicBezTo>
                  <a:cubicBezTo>
                    <a:pt x="31" y="14"/>
                    <a:pt x="34" y="13"/>
                    <a:pt x="36" y="12"/>
                  </a:cubicBezTo>
                  <a:cubicBezTo>
                    <a:pt x="36" y="7"/>
                    <a:pt x="36" y="7"/>
                    <a:pt x="36" y="7"/>
                  </a:cubicBezTo>
                  <a:cubicBezTo>
                    <a:pt x="36" y="3"/>
                    <a:pt x="39" y="0"/>
                    <a:pt x="43" y="0"/>
                  </a:cubicBezTo>
                  <a:cubicBezTo>
                    <a:pt x="48" y="0"/>
                    <a:pt x="48" y="0"/>
                    <a:pt x="48" y="0"/>
                  </a:cubicBezTo>
                  <a:cubicBezTo>
                    <a:pt x="52" y="0"/>
                    <a:pt x="55" y="3"/>
                    <a:pt x="55" y="7"/>
                  </a:cubicBezTo>
                  <a:cubicBezTo>
                    <a:pt x="55" y="12"/>
                    <a:pt x="55" y="12"/>
                    <a:pt x="55" y="12"/>
                  </a:cubicBezTo>
                  <a:cubicBezTo>
                    <a:pt x="58" y="13"/>
                    <a:pt x="61" y="14"/>
                    <a:pt x="63" y="15"/>
                  </a:cubicBezTo>
                  <a:cubicBezTo>
                    <a:pt x="67" y="11"/>
                    <a:pt x="67" y="11"/>
                    <a:pt x="67" y="11"/>
                  </a:cubicBezTo>
                  <a:cubicBezTo>
                    <a:pt x="70" y="9"/>
                    <a:pt x="74" y="9"/>
                    <a:pt x="77" y="11"/>
                  </a:cubicBezTo>
                  <a:cubicBezTo>
                    <a:pt x="80" y="15"/>
                    <a:pt x="80" y="15"/>
                    <a:pt x="80" y="15"/>
                  </a:cubicBezTo>
                  <a:cubicBezTo>
                    <a:pt x="82" y="17"/>
                    <a:pt x="82" y="18"/>
                    <a:pt x="82" y="20"/>
                  </a:cubicBezTo>
                  <a:cubicBezTo>
                    <a:pt x="82" y="22"/>
                    <a:pt x="82" y="23"/>
                    <a:pt x="80" y="25"/>
                  </a:cubicBezTo>
                  <a:cubicBezTo>
                    <a:pt x="76" y="29"/>
                    <a:pt x="76" y="29"/>
                    <a:pt x="76" y="29"/>
                  </a:cubicBezTo>
                  <a:cubicBezTo>
                    <a:pt x="78" y="31"/>
                    <a:pt x="79" y="34"/>
                    <a:pt x="80" y="37"/>
                  </a:cubicBezTo>
                  <a:cubicBezTo>
                    <a:pt x="85" y="37"/>
                    <a:pt x="85" y="37"/>
                    <a:pt x="85" y="37"/>
                  </a:cubicBezTo>
                  <a:cubicBezTo>
                    <a:pt x="89" y="37"/>
                    <a:pt x="92" y="40"/>
                    <a:pt x="92" y="43"/>
                  </a:cubicBezTo>
                  <a:cubicBezTo>
                    <a:pt x="92" y="49"/>
                    <a:pt x="92" y="49"/>
                    <a:pt x="92" y="49"/>
                  </a:cubicBezTo>
                  <a:cubicBezTo>
                    <a:pt x="92" y="52"/>
                    <a:pt x="89" y="55"/>
                    <a:pt x="85" y="55"/>
                  </a:cubicBezTo>
                  <a:cubicBezTo>
                    <a:pt x="85" y="55"/>
                    <a:pt x="85" y="55"/>
                    <a:pt x="85" y="55"/>
                  </a:cubicBezTo>
                  <a:cubicBezTo>
                    <a:pt x="80" y="55"/>
                    <a:pt x="80" y="55"/>
                    <a:pt x="80" y="55"/>
                  </a:cubicBezTo>
                  <a:cubicBezTo>
                    <a:pt x="79" y="58"/>
                    <a:pt x="78" y="61"/>
                    <a:pt x="76" y="63"/>
                  </a:cubicBezTo>
                  <a:cubicBezTo>
                    <a:pt x="80" y="67"/>
                    <a:pt x="80" y="67"/>
                    <a:pt x="80" y="67"/>
                  </a:cubicBezTo>
                  <a:cubicBezTo>
                    <a:pt x="82" y="69"/>
                    <a:pt x="82" y="70"/>
                    <a:pt x="82" y="72"/>
                  </a:cubicBezTo>
                  <a:cubicBezTo>
                    <a:pt x="82" y="74"/>
                    <a:pt x="82" y="76"/>
                    <a:pt x="80" y="77"/>
                  </a:cubicBezTo>
                  <a:cubicBezTo>
                    <a:pt x="76" y="81"/>
                    <a:pt x="76" y="81"/>
                    <a:pt x="76" y="81"/>
                  </a:cubicBezTo>
                  <a:cubicBezTo>
                    <a:pt x="74" y="83"/>
                    <a:pt x="70" y="83"/>
                    <a:pt x="67" y="81"/>
                  </a:cubicBezTo>
                  <a:cubicBezTo>
                    <a:pt x="63" y="77"/>
                    <a:pt x="63" y="77"/>
                    <a:pt x="63" y="77"/>
                  </a:cubicBezTo>
                  <a:cubicBezTo>
                    <a:pt x="61" y="78"/>
                    <a:pt x="58" y="79"/>
                    <a:pt x="55" y="80"/>
                  </a:cubicBezTo>
                  <a:cubicBezTo>
                    <a:pt x="55" y="86"/>
                    <a:pt x="55" y="86"/>
                    <a:pt x="55" y="86"/>
                  </a:cubicBezTo>
                  <a:cubicBezTo>
                    <a:pt x="55" y="89"/>
                    <a:pt x="52" y="92"/>
                    <a:pt x="48" y="92"/>
                  </a:cubicBezTo>
                  <a:close/>
                  <a:moveTo>
                    <a:pt x="28" y="71"/>
                  </a:moveTo>
                  <a:cubicBezTo>
                    <a:pt x="29" y="72"/>
                    <a:pt x="29" y="72"/>
                    <a:pt x="29" y="72"/>
                  </a:cubicBezTo>
                  <a:cubicBezTo>
                    <a:pt x="32" y="74"/>
                    <a:pt x="35" y="76"/>
                    <a:pt x="39" y="76"/>
                  </a:cubicBezTo>
                  <a:cubicBezTo>
                    <a:pt x="40" y="77"/>
                    <a:pt x="40" y="77"/>
                    <a:pt x="40" y="77"/>
                  </a:cubicBezTo>
                  <a:cubicBezTo>
                    <a:pt x="40" y="86"/>
                    <a:pt x="40" y="86"/>
                    <a:pt x="40" y="86"/>
                  </a:cubicBezTo>
                  <a:cubicBezTo>
                    <a:pt x="40" y="87"/>
                    <a:pt x="42" y="88"/>
                    <a:pt x="43" y="88"/>
                  </a:cubicBezTo>
                  <a:cubicBezTo>
                    <a:pt x="48" y="88"/>
                    <a:pt x="48" y="88"/>
                    <a:pt x="48" y="88"/>
                  </a:cubicBezTo>
                  <a:cubicBezTo>
                    <a:pt x="48" y="90"/>
                    <a:pt x="48" y="90"/>
                    <a:pt x="48" y="90"/>
                  </a:cubicBezTo>
                  <a:cubicBezTo>
                    <a:pt x="48" y="88"/>
                    <a:pt x="48" y="88"/>
                    <a:pt x="48" y="88"/>
                  </a:cubicBezTo>
                  <a:cubicBezTo>
                    <a:pt x="50" y="88"/>
                    <a:pt x="51" y="87"/>
                    <a:pt x="51" y="86"/>
                  </a:cubicBezTo>
                  <a:cubicBezTo>
                    <a:pt x="51" y="77"/>
                    <a:pt x="51" y="77"/>
                    <a:pt x="51" y="77"/>
                  </a:cubicBezTo>
                  <a:cubicBezTo>
                    <a:pt x="53" y="76"/>
                    <a:pt x="53" y="76"/>
                    <a:pt x="53" y="76"/>
                  </a:cubicBezTo>
                  <a:cubicBezTo>
                    <a:pt x="56" y="76"/>
                    <a:pt x="59" y="74"/>
                    <a:pt x="62" y="72"/>
                  </a:cubicBezTo>
                  <a:cubicBezTo>
                    <a:pt x="64" y="72"/>
                    <a:pt x="64" y="72"/>
                    <a:pt x="64" y="72"/>
                  </a:cubicBezTo>
                  <a:cubicBezTo>
                    <a:pt x="70" y="78"/>
                    <a:pt x="70" y="78"/>
                    <a:pt x="70" y="78"/>
                  </a:cubicBezTo>
                  <a:cubicBezTo>
                    <a:pt x="71" y="79"/>
                    <a:pt x="73" y="79"/>
                    <a:pt x="74" y="78"/>
                  </a:cubicBezTo>
                  <a:cubicBezTo>
                    <a:pt x="77" y="74"/>
                    <a:pt x="77" y="74"/>
                    <a:pt x="77" y="74"/>
                  </a:cubicBezTo>
                  <a:cubicBezTo>
                    <a:pt x="78" y="74"/>
                    <a:pt x="78" y="73"/>
                    <a:pt x="78" y="72"/>
                  </a:cubicBezTo>
                  <a:cubicBezTo>
                    <a:pt x="78" y="71"/>
                    <a:pt x="78" y="71"/>
                    <a:pt x="77" y="70"/>
                  </a:cubicBezTo>
                  <a:cubicBezTo>
                    <a:pt x="71" y="64"/>
                    <a:pt x="71" y="64"/>
                    <a:pt x="71" y="64"/>
                  </a:cubicBezTo>
                  <a:cubicBezTo>
                    <a:pt x="72" y="63"/>
                    <a:pt x="72" y="63"/>
                    <a:pt x="72" y="63"/>
                  </a:cubicBezTo>
                  <a:cubicBezTo>
                    <a:pt x="74" y="60"/>
                    <a:pt x="75" y="56"/>
                    <a:pt x="76" y="53"/>
                  </a:cubicBezTo>
                  <a:cubicBezTo>
                    <a:pt x="77" y="51"/>
                    <a:pt x="77" y="51"/>
                    <a:pt x="77" y="51"/>
                  </a:cubicBezTo>
                  <a:cubicBezTo>
                    <a:pt x="85" y="51"/>
                    <a:pt x="85" y="51"/>
                    <a:pt x="85" y="51"/>
                  </a:cubicBezTo>
                  <a:cubicBezTo>
                    <a:pt x="87" y="51"/>
                    <a:pt x="88" y="50"/>
                    <a:pt x="88" y="49"/>
                  </a:cubicBezTo>
                  <a:cubicBezTo>
                    <a:pt x="88" y="43"/>
                    <a:pt x="88" y="43"/>
                    <a:pt x="88" y="43"/>
                  </a:cubicBezTo>
                  <a:cubicBezTo>
                    <a:pt x="88" y="42"/>
                    <a:pt x="87" y="41"/>
                    <a:pt x="85" y="41"/>
                  </a:cubicBezTo>
                  <a:cubicBezTo>
                    <a:pt x="77" y="41"/>
                    <a:pt x="77" y="41"/>
                    <a:pt x="77" y="41"/>
                  </a:cubicBezTo>
                  <a:cubicBezTo>
                    <a:pt x="76" y="39"/>
                    <a:pt x="76" y="39"/>
                    <a:pt x="76" y="39"/>
                  </a:cubicBezTo>
                  <a:cubicBezTo>
                    <a:pt x="75" y="36"/>
                    <a:pt x="74" y="32"/>
                    <a:pt x="72" y="29"/>
                  </a:cubicBezTo>
                  <a:cubicBezTo>
                    <a:pt x="71" y="28"/>
                    <a:pt x="71" y="28"/>
                    <a:pt x="71" y="28"/>
                  </a:cubicBezTo>
                  <a:cubicBezTo>
                    <a:pt x="78" y="22"/>
                    <a:pt x="78" y="22"/>
                    <a:pt x="78" y="22"/>
                  </a:cubicBezTo>
                  <a:cubicBezTo>
                    <a:pt x="78" y="21"/>
                    <a:pt x="78" y="21"/>
                    <a:pt x="78" y="20"/>
                  </a:cubicBezTo>
                  <a:cubicBezTo>
                    <a:pt x="78" y="19"/>
                    <a:pt x="78" y="19"/>
                    <a:pt x="78" y="18"/>
                  </a:cubicBezTo>
                  <a:cubicBezTo>
                    <a:pt x="74" y="14"/>
                    <a:pt x="74" y="14"/>
                    <a:pt x="74" y="14"/>
                  </a:cubicBezTo>
                  <a:cubicBezTo>
                    <a:pt x="73" y="13"/>
                    <a:pt x="71" y="13"/>
                    <a:pt x="70" y="14"/>
                  </a:cubicBezTo>
                  <a:cubicBezTo>
                    <a:pt x="64" y="21"/>
                    <a:pt x="64" y="21"/>
                    <a:pt x="64" y="21"/>
                  </a:cubicBezTo>
                  <a:cubicBezTo>
                    <a:pt x="62" y="20"/>
                    <a:pt x="62" y="20"/>
                    <a:pt x="62" y="20"/>
                  </a:cubicBezTo>
                  <a:cubicBezTo>
                    <a:pt x="59" y="18"/>
                    <a:pt x="56" y="16"/>
                    <a:pt x="53" y="16"/>
                  </a:cubicBezTo>
                  <a:cubicBezTo>
                    <a:pt x="51" y="15"/>
                    <a:pt x="51" y="15"/>
                    <a:pt x="51" y="15"/>
                  </a:cubicBezTo>
                  <a:cubicBezTo>
                    <a:pt x="51" y="7"/>
                    <a:pt x="51" y="7"/>
                    <a:pt x="51" y="7"/>
                  </a:cubicBezTo>
                  <a:cubicBezTo>
                    <a:pt x="51" y="5"/>
                    <a:pt x="50" y="4"/>
                    <a:pt x="48" y="4"/>
                  </a:cubicBezTo>
                  <a:cubicBezTo>
                    <a:pt x="43" y="4"/>
                    <a:pt x="43" y="4"/>
                    <a:pt x="43" y="4"/>
                  </a:cubicBezTo>
                  <a:cubicBezTo>
                    <a:pt x="42" y="4"/>
                    <a:pt x="40" y="5"/>
                    <a:pt x="40" y="7"/>
                  </a:cubicBezTo>
                  <a:cubicBezTo>
                    <a:pt x="40" y="15"/>
                    <a:pt x="40" y="15"/>
                    <a:pt x="40" y="15"/>
                  </a:cubicBezTo>
                  <a:cubicBezTo>
                    <a:pt x="39" y="16"/>
                    <a:pt x="39" y="16"/>
                    <a:pt x="39" y="16"/>
                  </a:cubicBezTo>
                  <a:cubicBezTo>
                    <a:pt x="36" y="16"/>
                    <a:pt x="32" y="18"/>
                    <a:pt x="29" y="20"/>
                  </a:cubicBezTo>
                  <a:cubicBezTo>
                    <a:pt x="28" y="20"/>
                    <a:pt x="28" y="20"/>
                    <a:pt x="28" y="20"/>
                  </a:cubicBezTo>
                  <a:cubicBezTo>
                    <a:pt x="22" y="14"/>
                    <a:pt x="22" y="14"/>
                    <a:pt x="22" y="14"/>
                  </a:cubicBezTo>
                  <a:cubicBezTo>
                    <a:pt x="21" y="13"/>
                    <a:pt x="19" y="13"/>
                    <a:pt x="18" y="14"/>
                  </a:cubicBezTo>
                  <a:cubicBezTo>
                    <a:pt x="14" y="18"/>
                    <a:pt x="14" y="18"/>
                    <a:pt x="14" y="18"/>
                  </a:cubicBezTo>
                  <a:cubicBezTo>
                    <a:pt x="13" y="19"/>
                    <a:pt x="13" y="21"/>
                    <a:pt x="14" y="22"/>
                  </a:cubicBezTo>
                  <a:cubicBezTo>
                    <a:pt x="20" y="28"/>
                    <a:pt x="20" y="28"/>
                    <a:pt x="20" y="28"/>
                  </a:cubicBezTo>
                  <a:cubicBezTo>
                    <a:pt x="20" y="29"/>
                    <a:pt x="20" y="29"/>
                    <a:pt x="20" y="29"/>
                  </a:cubicBezTo>
                  <a:cubicBezTo>
                    <a:pt x="18" y="32"/>
                    <a:pt x="16" y="36"/>
                    <a:pt x="15" y="39"/>
                  </a:cubicBezTo>
                  <a:cubicBezTo>
                    <a:pt x="15" y="41"/>
                    <a:pt x="15" y="41"/>
                    <a:pt x="15" y="41"/>
                  </a:cubicBezTo>
                  <a:cubicBezTo>
                    <a:pt x="6" y="41"/>
                    <a:pt x="6" y="41"/>
                    <a:pt x="6" y="41"/>
                  </a:cubicBezTo>
                  <a:cubicBezTo>
                    <a:pt x="5" y="41"/>
                    <a:pt x="4" y="42"/>
                    <a:pt x="4" y="43"/>
                  </a:cubicBezTo>
                  <a:cubicBezTo>
                    <a:pt x="4" y="49"/>
                    <a:pt x="4" y="49"/>
                    <a:pt x="4" y="49"/>
                  </a:cubicBezTo>
                  <a:cubicBezTo>
                    <a:pt x="4" y="49"/>
                    <a:pt x="4" y="50"/>
                    <a:pt x="4" y="50"/>
                  </a:cubicBezTo>
                  <a:cubicBezTo>
                    <a:pt x="5" y="51"/>
                    <a:pt x="6" y="51"/>
                    <a:pt x="6" y="51"/>
                  </a:cubicBezTo>
                  <a:cubicBezTo>
                    <a:pt x="15" y="51"/>
                    <a:pt x="15" y="51"/>
                    <a:pt x="15" y="51"/>
                  </a:cubicBezTo>
                  <a:cubicBezTo>
                    <a:pt x="15" y="53"/>
                    <a:pt x="15" y="53"/>
                    <a:pt x="15" y="53"/>
                  </a:cubicBezTo>
                  <a:cubicBezTo>
                    <a:pt x="16" y="56"/>
                    <a:pt x="17" y="60"/>
                    <a:pt x="19" y="63"/>
                  </a:cubicBezTo>
                  <a:cubicBezTo>
                    <a:pt x="20" y="64"/>
                    <a:pt x="20" y="64"/>
                    <a:pt x="20" y="64"/>
                  </a:cubicBezTo>
                  <a:cubicBezTo>
                    <a:pt x="14" y="70"/>
                    <a:pt x="14" y="70"/>
                    <a:pt x="14" y="70"/>
                  </a:cubicBezTo>
                  <a:cubicBezTo>
                    <a:pt x="13" y="71"/>
                    <a:pt x="13" y="71"/>
                    <a:pt x="13" y="72"/>
                  </a:cubicBezTo>
                  <a:cubicBezTo>
                    <a:pt x="13" y="73"/>
                    <a:pt x="13" y="73"/>
                    <a:pt x="14" y="74"/>
                  </a:cubicBezTo>
                  <a:cubicBezTo>
                    <a:pt x="18" y="78"/>
                    <a:pt x="18" y="78"/>
                    <a:pt x="18" y="78"/>
                  </a:cubicBezTo>
                  <a:cubicBezTo>
                    <a:pt x="19" y="79"/>
                    <a:pt x="21" y="79"/>
                    <a:pt x="21" y="78"/>
                  </a:cubicBezTo>
                  <a:lnTo>
                    <a:pt x="28" y="71"/>
                  </a:lnTo>
                  <a:close/>
                  <a:moveTo>
                    <a:pt x="46" y="63"/>
                  </a:moveTo>
                  <a:cubicBezTo>
                    <a:pt x="37" y="63"/>
                    <a:pt x="29" y="55"/>
                    <a:pt x="29" y="46"/>
                  </a:cubicBezTo>
                  <a:cubicBezTo>
                    <a:pt x="29" y="37"/>
                    <a:pt x="37" y="29"/>
                    <a:pt x="46" y="29"/>
                  </a:cubicBezTo>
                  <a:cubicBezTo>
                    <a:pt x="55" y="29"/>
                    <a:pt x="63" y="37"/>
                    <a:pt x="63" y="46"/>
                  </a:cubicBezTo>
                  <a:cubicBezTo>
                    <a:pt x="63" y="55"/>
                    <a:pt x="55" y="63"/>
                    <a:pt x="46" y="63"/>
                  </a:cubicBezTo>
                  <a:close/>
                  <a:moveTo>
                    <a:pt x="46" y="33"/>
                  </a:moveTo>
                  <a:cubicBezTo>
                    <a:pt x="39" y="33"/>
                    <a:pt x="33" y="39"/>
                    <a:pt x="33" y="46"/>
                  </a:cubicBezTo>
                  <a:cubicBezTo>
                    <a:pt x="33" y="53"/>
                    <a:pt x="39" y="59"/>
                    <a:pt x="46" y="59"/>
                  </a:cubicBezTo>
                  <a:cubicBezTo>
                    <a:pt x="53" y="59"/>
                    <a:pt x="59" y="53"/>
                    <a:pt x="59" y="46"/>
                  </a:cubicBezTo>
                  <a:cubicBezTo>
                    <a:pt x="59" y="39"/>
                    <a:pt x="53" y="33"/>
                    <a:pt x="46" y="3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90" name="Freeform 103"/>
            <p:cNvSpPr/>
            <p:nvPr/>
          </p:nvSpPr>
          <p:spPr bwMode="auto">
            <a:xfrm>
              <a:off x="4668838" y="2190433"/>
              <a:ext cx="122237" cy="104775"/>
            </a:xfrm>
            <a:custGeom>
              <a:avLst/>
              <a:gdLst>
                <a:gd name="T0" fmla="*/ 2 w 22"/>
                <a:gd name="T1" fmla="*/ 19 h 19"/>
                <a:gd name="T2" fmla="*/ 0 w 22"/>
                <a:gd name="T3" fmla="*/ 17 h 19"/>
                <a:gd name="T4" fmla="*/ 2 w 22"/>
                <a:gd name="T5" fmla="*/ 15 h 19"/>
                <a:gd name="T6" fmla="*/ 18 w 22"/>
                <a:gd name="T7" fmla="*/ 2 h 19"/>
                <a:gd name="T8" fmla="*/ 20 w 22"/>
                <a:gd name="T9" fmla="*/ 1 h 19"/>
                <a:gd name="T10" fmla="*/ 21 w 22"/>
                <a:gd name="T11" fmla="*/ 4 h 19"/>
                <a:gd name="T12" fmla="*/ 3 w 22"/>
                <a:gd name="T13" fmla="*/ 18 h 19"/>
                <a:gd name="T14" fmla="*/ 2 w 22"/>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9">
                  <a:moveTo>
                    <a:pt x="2" y="19"/>
                  </a:moveTo>
                  <a:cubicBezTo>
                    <a:pt x="1" y="19"/>
                    <a:pt x="1" y="18"/>
                    <a:pt x="0" y="17"/>
                  </a:cubicBezTo>
                  <a:cubicBezTo>
                    <a:pt x="0" y="16"/>
                    <a:pt x="1" y="15"/>
                    <a:pt x="2" y="15"/>
                  </a:cubicBezTo>
                  <a:cubicBezTo>
                    <a:pt x="8" y="13"/>
                    <a:pt x="14" y="8"/>
                    <a:pt x="18" y="2"/>
                  </a:cubicBezTo>
                  <a:cubicBezTo>
                    <a:pt x="18" y="1"/>
                    <a:pt x="19" y="0"/>
                    <a:pt x="20" y="1"/>
                  </a:cubicBezTo>
                  <a:cubicBezTo>
                    <a:pt x="21" y="1"/>
                    <a:pt x="22" y="3"/>
                    <a:pt x="21" y="4"/>
                  </a:cubicBezTo>
                  <a:cubicBezTo>
                    <a:pt x="17" y="11"/>
                    <a:pt x="11" y="16"/>
                    <a:pt x="3" y="18"/>
                  </a:cubicBezTo>
                  <a:cubicBezTo>
                    <a:pt x="3" y="18"/>
                    <a:pt x="2" y="19"/>
                    <a:pt x="2" y="19"/>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91" name="Freeform 104"/>
            <p:cNvSpPr/>
            <p:nvPr/>
          </p:nvSpPr>
          <p:spPr bwMode="auto">
            <a:xfrm>
              <a:off x="4184650" y="1882458"/>
              <a:ext cx="98425" cy="82550"/>
            </a:xfrm>
            <a:custGeom>
              <a:avLst/>
              <a:gdLst>
                <a:gd name="T0" fmla="*/ 2 w 18"/>
                <a:gd name="T1" fmla="*/ 15 h 15"/>
                <a:gd name="T2" fmla="*/ 0 w 18"/>
                <a:gd name="T3" fmla="*/ 14 h 15"/>
                <a:gd name="T4" fmla="*/ 2 w 18"/>
                <a:gd name="T5" fmla="*/ 12 h 15"/>
                <a:gd name="T6" fmla="*/ 14 w 18"/>
                <a:gd name="T7" fmla="*/ 2 h 15"/>
                <a:gd name="T8" fmla="*/ 17 w 18"/>
                <a:gd name="T9" fmla="*/ 1 h 15"/>
                <a:gd name="T10" fmla="*/ 17 w 18"/>
                <a:gd name="T11" fmla="*/ 4 h 15"/>
                <a:gd name="T12" fmla="*/ 3 w 18"/>
                <a:gd name="T13" fmla="*/ 15 h 15"/>
                <a:gd name="T14" fmla="*/ 2 w 18"/>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2" y="15"/>
                  </a:moveTo>
                  <a:cubicBezTo>
                    <a:pt x="1" y="15"/>
                    <a:pt x="1" y="15"/>
                    <a:pt x="0" y="14"/>
                  </a:cubicBezTo>
                  <a:cubicBezTo>
                    <a:pt x="0" y="13"/>
                    <a:pt x="1" y="12"/>
                    <a:pt x="2" y="12"/>
                  </a:cubicBezTo>
                  <a:cubicBezTo>
                    <a:pt x="7" y="10"/>
                    <a:pt x="11" y="6"/>
                    <a:pt x="14" y="2"/>
                  </a:cubicBezTo>
                  <a:cubicBezTo>
                    <a:pt x="14" y="1"/>
                    <a:pt x="16" y="0"/>
                    <a:pt x="17" y="1"/>
                  </a:cubicBezTo>
                  <a:cubicBezTo>
                    <a:pt x="18" y="1"/>
                    <a:pt x="18" y="3"/>
                    <a:pt x="17" y="4"/>
                  </a:cubicBezTo>
                  <a:cubicBezTo>
                    <a:pt x="14" y="9"/>
                    <a:pt x="9" y="14"/>
                    <a:pt x="3" y="15"/>
                  </a:cubicBezTo>
                  <a:cubicBezTo>
                    <a:pt x="3" y="15"/>
                    <a:pt x="2" y="15"/>
                    <a:pt x="2" y="15"/>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92" name="Freeform 105"/>
            <p:cNvSpPr/>
            <p:nvPr/>
          </p:nvSpPr>
          <p:spPr bwMode="auto">
            <a:xfrm>
              <a:off x="4470400" y="1958658"/>
              <a:ext cx="138112" cy="127000"/>
            </a:xfrm>
            <a:custGeom>
              <a:avLst/>
              <a:gdLst>
                <a:gd name="T0" fmla="*/ 3 w 25"/>
                <a:gd name="T1" fmla="*/ 23 h 23"/>
                <a:gd name="T2" fmla="*/ 2 w 25"/>
                <a:gd name="T3" fmla="*/ 23 h 23"/>
                <a:gd name="T4" fmla="*/ 1 w 25"/>
                <a:gd name="T5" fmla="*/ 20 h 23"/>
                <a:gd name="T6" fmla="*/ 22 w 25"/>
                <a:gd name="T7" fmla="*/ 0 h 23"/>
                <a:gd name="T8" fmla="*/ 25 w 25"/>
                <a:gd name="T9" fmla="*/ 2 h 23"/>
                <a:gd name="T10" fmla="*/ 23 w 25"/>
                <a:gd name="T11" fmla="*/ 4 h 23"/>
                <a:gd name="T12" fmla="*/ 4 w 25"/>
                <a:gd name="T13" fmla="*/ 21 h 23"/>
                <a:gd name="T14" fmla="*/ 3 w 25"/>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3">
                  <a:moveTo>
                    <a:pt x="3" y="23"/>
                  </a:moveTo>
                  <a:cubicBezTo>
                    <a:pt x="2" y="23"/>
                    <a:pt x="2" y="23"/>
                    <a:pt x="2" y="23"/>
                  </a:cubicBezTo>
                  <a:cubicBezTo>
                    <a:pt x="1" y="22"/>
                    <a:pt x="0" y="21"/>
                    <a:pt x="1" y="20"/>
                  </a:cubicBezTo>
                  <a:cubicBezTo>
                    <a:pt x="4" y="10"/>
                    <a:pt x="12" y="3"/>
                    <a:pt x="22" y="0"/>
                  </a:cubicBezTo>
                  <a:cubicBezTo>
                    <a:pt x="23" y="0"/>
                    <a:pt x="25" y="1"/>
                    <a:pt x="25" y="2"/>
                  </a:cubicBezTo>
                  <a:cubicBezTo>
                    <a:pt x="25" y="3"/>
                    <a:pt x="24" y="4"/>
                    <a:pt x="23" y="4"/>
                  </a:cubicBezTo>
                  <a:cubicBezTo>
                    <a:pt x="15" y="6"/>
                    <a:pt x="7" y="13"/>
                    <a:pt x="4" y="21"/>
                  </a:cubicBezTo>
                  <a:cubicBezTo>
                    <a:pt x="4" y="22"/>
                    <a:pt x="3" y="23"/>
                    <a:pt x="3" y="2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93" name="Freeform 106"/>
            <p:cNvSpPr/>
            <p:nvPr/>
          </p:nvSpPr>
          <p:spPr bwMode="auto">
            <a:xfrm>
              <a:off x="4029075" y="1693545"/>
              <a:ext cx="122237" cy="111125"/>
            </a:xfrm>
            <a:custGeom>
              <a:avLst/>
              <a:gdLst>
                <a:gd name="T0" fmla="*/ 3 w 22"/>
                <a:gd name="T1" fmla="*/ 20 h 20"/>
                <a:gd name="T2" fmla="*/ 2 w 22"/>
                <a:gd name="T3" fmla="*/ 20 h 20"/>
                <a:gd name="T4" fmla="*/ 1 w 22"/>
                <a:gd name="T5" fmla="*/ 17 h 20"/>
                <a:gd name="T6" fmla="*/ 19 w 22"/>
                <a:gd name="T7" fmla="*/ 0 h 20"/>
                <a:gd name="T8" fmla="*/ 22 w 22"/>
                <a:gd name="T9" fmla="*/ 2 h 20"/>
                <a:gd name="T10" fmla="*/ 20 w 22"/>
                <a:gd name="T11" fmla="*/ 4 h 20"/>
                <a:gd name="T12" fmla="*/ 4 w 22"/>
                <a:gd name="T13" fmla="*/ 19 h 20"/>
                <a:gd name="T14" fmla="*/ 3 w 22"/>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0">
                  <a:moveTo>
                    <a:pt x="3" y="20"/>
                  </a:moveTo>
                  <a:cubicBezTo>
                    <a:pt x="2" y="20"/>
                    <a:pt x="2" y="20"/>
                    <a:pt x="2" y="20"/>
                  </a:cubicBezTo>
                  <a:cubicBezTo>
                    <a:pt x="1" y="20"/>
                    <a:pt x="0" y="18"/>
                    <a:pt x="1" y="17"/>
                  </a:cubicBezTo>
                  <a:cubicBezTo>
                    <a:pt x="4" y="9"/>
                    <a:pt x="11" y="3"/>
                    <a:pt x="19" y="0"/>
                  </a:cubicBezTo>
                  <a:cubicBezTo>
                    <a:pt x="21" y="0"/>
                    <a:pt x="22" y="1"/>
                    <a:pt x="22" y="2"/>
                  </a:cubicBezTo>
                  <a:cubicBezTo>
                    <a:pt x="22" y="3"/>
                    <a:pt x="21" y="4"/>
                    <a:pt x="20" y="4"/>
                  </a:cubicBezTo>
                  <a:cubicBezTo>
                    <a:pt x="13" y="6"/>
                    <a:pt x="7" y="12"/>
                    <a:pt x="4" y="19"/>
                  </a:cubicBezTo>
                  <a:cubicBezTo>
                    <a:pt x="4" y="20"/>
                    <a:pt x="3" y="20"/>
                    <a:pt x="3" y="20"/>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grpSp>
      <p:grpSp>
        <p:nvGrpSpPr>
          <p:cNvPr id="294" name="组合 293"/>
          <p:cNvGrpSpPr/>
          <p:nvPr/>
        </p:nvGrpSpPr>
        <p:grpSpPr>
          <a:xfrm>
            <a:off x="554912" y="5950264"/>
            <a:ext cx="1288937" cy="293554"/>
            <a:chOff x="4046538" y="2588895"/>
            <a:chExt cx="1212850" cy="276225"/>
          </a:xfrm>
        </p:grpSpPr>
        <p:sp>
          <p:nvSpPr>
            <p:cNvPr id="295" name="Freeform 5"/>
            <p:cNvSpPr/>
            <p:nvPr/>
          </p:nvSpPr>
          <p:spPr bwMode="auto">
            <a:xfrm>
              <a:off x="4057650" y="2600008"/>
              <a:ext cx="247650" cy="254000"/>
            </a:xfrm>
            <a:custGeom>
              <a:avLst/>
              <a:gdLst>
                <a:gd name="T0" fmla="*/ 45 w 45"/>
                <a:gd name="T1" fmla="*/ 40 h 46"/>
                <a:gd name="T2" fmla="*/ 40 w 45"/>
                <a:gd name="T3" fmla="*/ 46 h 46"/>
                <a:gd name="T4" fmla="*/ 5 w 45"/>
                <a:gd name="T5" fmla="*/ 46 h 46"/>
                <a:gd name="T6" fmla="*/ 0 w 45"/>
                <a:gd name="T7" fmla="*/ 40 h 46"/>
                <a:gd name="T8" fmla="*/ 0 w 45"/>
                <a:gd name="T9" fmla="*/ 5 h 46"/>
                <a:gd name="T10" fmla="*/ 5 w 45"/>
                <a:gd name="T11" fmla="*/ 0 h 46"/>
                <a:gd name="T12" fmla="*/ 40 w 45"/>
                <a:gd name="T13" fmla="*/ 0 h 46"/>
                <a:gd name="T14" fmla="*/ 45 w 45"/>
                <a:gd name="T15" fmla="*/ 5 h 46"/>
                <a:gd name="T16" fmla="*/ 45 w 45"/>
                <a:gd name="T1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6">
                  <a:moveTo>
                    <a:pt x="45" y="40"/>
                  </a:moveTo>
                  <a:cubicBezTo>
                    <a:pt x="45" y="43"/>
                    <a:pt x="43" y="46"/>
                    <a:pt x="40" y="46"/>
                  </a:cubicBezTo>
                  <a:cubicBezTo>
                    <a:pt x="5" y="46"/>
                    <a:pt x="5" y="46"/>
                    <a:pt x="5" y="46"/>
                  </a:cubicBezTo>
                  <a:cubicBezTo>
                    <a:pt x="2" y="46"/>
                    <a:pt x="0" y="43"/>
                    <a:pt x="0" y="40"/>
                  </a:cubicBezTo>
                  <a:cubicBezTo>
                    <a:pt x="0" y="5"/>
                    <a:pt x="0" y="5"/>
                    <a:pt x="0" y="5"/>
                  </a:cubicBezTo>
                  <a:cubicBezTo>
                    <a:pt x="0" y="3"/>
                    <a:pt x="2" y="0"/>
                    <a:pt x="5" y="0"/>
                  </a:cubicBezTo>
                  <a:cubicBezTo>
                    <a:pt x="40" y="0"/>
                    <a:pt x="40" y="0"/>
                    <a:pt x="40" y="0"/>
                  </a:cubicBezTo>
                  <a:cubicBezTo>
                    <a:pt x="43" y="0"/>
                    <a:pt x="45" y="3"/>
                    <a:pt x="45" y="5"/>
                  </a:cubicBezTo>
                  <a:lnTo>
                    <a:pt x="45" y="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96" name="Freeform 6"/>
            <p:cNvSpPr/>
            <p:nvPr/>
          </p:nvSpPr>
          <p:spPr bwMode="auto">
            <a:xfrm>
              <a:off x="4371975" y="2600008"/>
              <a:ext cx="247650" cy="254000"/>
            </a:xfrm>
            <a:custGeom>
              <a:avLst/>
              <a:gdLst>
                <a:gd name="T0" fmla="*/ 45 w 45"/>
                <a:gd name="T1" fmla="*/ 40 h 46"/>
                <a:gd name="T2" fmla="*/ 40 w 45"/>
                <a:gd name="T3" fmla="*/ 46 h 46"/>
                <a:gd name="T4" fmla="*/ 5 w 45"/>
                <a:gd name="T5" fmla="*/ 46 h 46"/>
                <a:gd name="T6" fmla="*/ 0 w 45"/>
                <a:gd name="T7" fmla="*/ 40 h 46"/>
                <a:gd name="T8" fmla="*/ 0 w 45"/>
                <a:gd name="T9" fmla="*/ 5 h 46"/>
                <a:gd name="T10" fmla="*/ 5 w 45"/>
                <a:gd name="T11" fmla="*/ 0 h 46"/>
                <a:gd name="T12" fmla="*/ 40 w 45"/>
                <a:gd name="T13" fmla="*/ 0 h 46"/>
                <a:gd name="T14" fmla="*/ 45 w 45"/>
                <a:gd name="T15" fmla="*/ 5 h 46"/>
                <a:gd name="T16" fmla="*/ 45 w 45"/>
                <a:gd name="T1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6">
                  <a:moveTo>
                    <a:pt x="45" y="40"/>
                  </a:moveTo>
                  <a:cubicBezTo>
                    <a:pt x="45" y="43"/>
                    <a:pt x="43" y="46"/>
                    <a:pt x="40" y="46"/>
                  </a:cubicBezTo>
                  <a:cubicBezTo>
                    <a:pt x="5" y="46"/>
                    <a:pt x="5" y="46"/>
                    <a:pt x="5" y="46"/>
                  </a:cubicBezTo>
                  <a:cubicBezTo>
                    <a:pt x="2" y="46"/>
                    <a:pt x="0" y="43"/>
                    <a:pt x="0" y="40"/>
                  </a:cubicBezTo>
                  <a:cubicBezTo>
                    <a:pt x="0" y="5"/>
                    <a:pt x="0" y="5"/>
                    <a:pt x="0" y="5"/>
                  </a:cubicBezTo>
                  <a:cubicBezTo>
                    <a:pt x="0" y="3"/>
                    <a:pt x="2" y="0"/>
                    <a:pt x="5" y="0"/>
                  </a:cubicBezTo>
                  <a:cubicBezTo>
                    <a:pt x="40" y="0"/>
                    <a:pt x="40" y="0"/>
                    <a:pt x="40" y="0"/>
                  </a:cubicBezTo>
                  <a:cubicBezTo>
                    <a:pt x="43" y="0"/>
                    <a:pt x="45" y="3"/>
                    <a:pt x="45" y="5"/>
                  </a:cubicBezTo>
                  <a:lnTo>
                    <a:pt x="45" y="40"/>
                  </a:lnTo>
                  <a:close/>
                </a:path>
              </a:pathLst>
            </a:custGeom>
            <a:solidFill>
              <a:srgbClr val="005790"/>
            </a:solidFill>
            <a:ln>
              <a:noFill/>
            </a:ln>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97" name="Freeform 7"/>
            <p:cNvSpPr/>
            <p:nvPr/>
          </p:nvSpPr>
          <p:spPr bwMode="auto">
            <a:xfrm>
              <a:off x="4686300" y="2600008"/>
              <a:ext cx="247650" cy="254000"/>
            </a:xfrm>
            <a:custGeom>
              <a:avLst/>
              <a:gdLst>
                <a:gd name="T0" fmla="*/ 45 w 45"/>
                <a:gd name="T1" fmla="*/ 40 h 46"/>
                <a:gd name="T2" fmla="*/ 40 w 45"/>
                <a:gd name="T3" fmla="*/ 46 h 46"/>
                <a:gd name="T4" fmla="*/ 5 w 45"/>
                <a:gd name="T5" fmla="*/ 46 h 46"/>
                <a:gd name="T6" fmla="*/ 0 w 45"/>
                <a:gd name="T7" fmla="*/ 40 h 46"/>
                <a:gd name="T8" fmla="*/ 0 w 45"/>
                <a:gd name="T9" fmla="*/ 5 h 46"/>
                <a:gd name="T10" fmla="*/ 5 w 45"/>
                <a:gd name="T11" fmla="*/ 0 h 46"/>
                <a:gd name="T12" fmla="*/ 40 w 45"/>
                <a:gd name="T13" fmla="*/ 0 h 46"/>
                <a:gd name="T14" fmla="*/ 45 w 45"/>
                <a:gd name="T15" fmla="*/ 5 h 46"/>
                <a:gd name="T16" fmla="*/ 45 w 45"/>
                <a:gd name="T1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6">
                  <a:moveTo>
                    <a:pt x="45" y="40"/>
                  </a:moveTo>
                  <a:cubicBezTo>
                    <a:pt x="45" y="43"/>
                    <a:pt x="43" y="46"/>
                    <a:pt x="40" y="46"/>
                  </a:cubicBezTo>
                  <a:cubicBezTo>
                    <a:pt x="5" y="46"/>
                    <a:pt x="5" y="46"/>
                    <a:pt x="5" y="46"/>
                  </a:cubicBezTo>
                  <a:cubicBezTo>
                    <a:pt x="2" y="46"/>
                    <a:pt x="0" y="43"/>
                    <a:pt x="0" y="40"/>
                  </a:cubicBezTo>
                  <a:cubicBezTo>
                    <a:pt x="0" y="5"/>
                    <a:pt x="0" y="5"/>
                    <a:pt x="0" y="5"/>
                  </a:cubicBezTo>
                  <a:cubicBezTo>
                    <a:pt x="0" y="3"/>
                    <a:pt x="2" y="0"/>
                    <a:pt x="5" y="0"/>
                  </a:cubicBezTo>
                  <a:cubicBezTo>
                    <a:pt x="40" y="0"/>
                    <a:pt x="40" y="0"/>
                    <a:pt x="40" y="0"/>
                  </a:cubicBezTo>
                  <a:cubicBezTo>
                    <a:pt x="43" y="0"/>
                    <a:pt x="45" y="3"/>
                    <a:pt x="45" y="5"/>
                  </a:cubicBezTo>
                  <a:lnTo>
                    <a:pt x="45" y="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98" name="Freeform 8"/>
            <p:cNvSpPr/>
            <p:nvPr/>
          </p:nvSpPr>
          <p:spPr bwMode="auto">
            <a:xfrm>
              <a:off x="5000625" y="2600008"/>
              <a:ext cx="247650" cy="254000"/>
            </a:xfrm>
            <a:custGeom>
              <a:avLst/>
              <a:gdLst>
                <a:gd name="T0" fmla="*/ 45 w 45"/>
                <a:gd name="T1" fmla="*/ 40 h 46"/>
                <a:gd name="T2" fmla="*/ 40 w 45"/>
                <a:gd name="T3" fmla="*/ 46 h 46"/>
                <a:gd name="T4" fmla="*/ 5 w 45"/>
                <a:gd name="T5" fmla="*/ 46 h 46"/>
                <a:gd name="T6" fmla="*/ 0 w 45"/>
                <a:gd name="T7" fmla="*/ 40 h 46"/>
                <a:gd name="T8" fmla="*/ 0 w 45"/>
                <a:gd name="T9" fmla="*/ 5 h 46"/>
                <a:gd name="T10" fmla="*/ 5 w 45"/>
                <a:gd name="T11" fmla="*/ 0 h 46"/>
                <a:gd name="T12" fmla="*/ 40 w 45"/>
                <a:gd name="T13" fmla="*/ 0 h 46"/>
                <a:gd name="T14" fmla="*/ 45 w 45"/>
                <a:gd name="T15" fmla="*/ 5 h 46"/>
                <a:gd name="T16" fmla="*/ 45 w 45"/>
                <a:gd name="T1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6">
                  <a:moveTo>
                    <a:pt x="45" y="40"/>
                  </a:moveTo>
                  <a:cubicBezTo>
                    <a:pt x="45" y="43"/>
                    <a:pt x="43" y="46"/>
                    <a:pt x="40" y="46"/>
                  </a:cubicBezTo>
                  <a:cubicBezTo>
                    <a:pt x="5" y="46"/>
                    <a:pt x="5" y="46"/>
                    <a:pt x="5" y="46"/>
                  </a:cubicBezTo>
                  <a:cubicBezTo>
                    <a:pt x="2" y="46"/>
                    <a:pt x="0" y="43"/>
                    <a:pt x="0" y="40"/>
                  </a:cubicBezTo>
                  <a:cubicBezTo>
                    <a:pt x="0" y="5"/>
                    <a:pt x="0" y="5"/>
                    <a:pt x="0" y="5"/>
                  </a:cubicBezTo>
                  <a:cubicBezTo>
                    <a:pt x="0" y="3"/>
                    <a:pt x="2" y="0"/>
                    <a:pt x="5" y="0"/>
                  </a:cubicBezTo>
                  <a:cubicBezTo>
                    <a:pt x="40" y="0"/>
                    <a:pt x="40" y="0"/>
                    <a:pt x="40" y="0"/>
                  </a:cubicBezTo>
                  <a:cubicBezTo>
                    <a:pt x="43" y="0"/>
                    <a:pt x="45" y="3"/>
                    <a:pt x="45" y="5"/>
                  </a:cubicBezTo>
                  <a:lnTo>
                    <a:pt x="45" y="40"/>
                  </a:lnTo>
                  <a:close/>
                </a:path>
              </a:pathLst>
            </a:custGeom>
            <a:solidFill>
              <a:srgbClr val="7F7F7F"/>
            </a:solidFill>
            <a:ln>
              <a:noFill/>
            </a:ln>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299" name="Freeform 9"/>
            <p:cNvSpPr>
              <a:spLocks noEditPoints="1"/>
            </p:cNvSpPr>
            <p:nvPr/>
          </p:nvSpPr>
          <p:spPr bwMode="auto">
            <a:xfrm>
              <a:off x="4046538" y="2588895"/>
              <a:ext cx="269875" cy="276225"/>
            </a:xfrm>
            <a:custGeom>
              <a:avLst/>
              <a:gdLst>
                <a:gd name="T0" fmla="*/ 42 w 49"/>
                <a:gd name="T1" fmla="*/ 50 h 50"/>
                <a:gd name="T2" fmla="*/ 7 w 49"/>
                <a:gd name="T3" fmla="*/ 50 h 50"/>
                <a:gd name="T4" fmla="*/ 0 w 49"/>
                <a:gd name="T5" fmla="*/ 42 h 50"/>
                <a:gd name="T6" fmla="*/ 0 w 49"/>
                <a:gd name="T7" fmla="*/ 7 h 50"/>
                <a:gd name="T8" fmla="*/ 7 w 49"/>
                <a:gd name="T9" fmla="*/ 0 h 50"/>
                <a:gd name="T10" fmla="*/ 42 w 49"/>
                <a:gd name="T11" fmla="*/ 0 h 50"/>
                <a:gd name="T12" fmla="*/ 49 w 49"/>
                <a:gd name="T13" fmla="*/ 7 h 50"/>
                <a:gd name="T14" fmla="*/ 49 w 49"/>
                <a:gd name="T15" fmla="*/ 42 h 50"/>
                <a:gd name="T16" fmla="*/ 42 w 49"/>
                <a:gd name="T17" fmla="*/ 50 h 50"/>
                <a:gd name="T18" fmla="*/ 7 w 49"/>
                <a:gd name="T19" fmla="*/ 4 h 50"/>
                <a:gd name="T20" fmla="*/ 4 w 49"/>
                <a:gd name="T21" fmla="*/ 7 h 50"/>
                <a:gd name="T22" fmla="*/ 4 w 49"/>
                <a:gd name="T23" fmla="*/ 42 h 50"/>
                <a:gd name="T24" fmla="*/ 7 w 49"/>
                <a:gd name="T25" fmla="*/ 46 h 50"/>
                <a:gd name="T26" fmla="*/ 42 w 49"/>
                <a:gd name="T27" fmla="*/ 46 h 50"/>
                <a:gd name="T28" fmla="*/ 45 w 49"/>
                <a:gd name="T29" fmla="*/ 42 h 50"/>
                <a:gd name="T30" fmla="*/ 45 w 49"/>
                <a:gd name="T31" fmla="*/ 7 h 50"/>
                <a:gd name="T32" fmla="*/ 42 w 49"/>
                <a:gd name="T33" fmla="*/ 4 h 50"/>
                <a:gd name="T34" fmla="*/ 7 w 49"/>
                <a:gd name="T35" fmla="*/ 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50">
                  <a:moveTo>
                    <a:pt x="42" y="50"/>
                  </a:moveTo>
                  <a:cubicBezTo>
                    <a:pt x="7" y="50"/>
                    <a:pt x="7" y="50"/>
                    <a:pt x="7" y="50"/>
                  </a:cubicBezTo>
                  <a:cubicBezTo>
                    <a:pt x="3" y="50"/>
                    <a:pt x="0" y="46"/>
                    <a:pt x="0" y="42"/>
                  </a:cubicBezTo>
                  <a:cubicBezTo>
                    <a:pt x="0" y="7"/>
                    <a:pt x="0" y="7"/>
                    <a:pt x="0" y="7"/>
                  </a:cubicBezTo>
                  <a:cubicBezTo>
                    <a:pt x="0" y="3"/>
                    <a:pt x="3" y="0"/>
                    <a:pt x="7" y="0"/>
                  </a:cubicBezTo>
                  <a:cubicBezTo>
                    <a:pt x="42" y="0"/>
                    <a:pt x="42" y="0"/>
                    <a:pt x="42" y="0"/>
                  </a:cubicBezTo>
                  <a:cubicBezTo>
                    <a:pt x="46" y="0"/>
                    <a:pt x="49" y="3"/>
                    <a:pt x="49" y="7"/>
                  </a:cubicBezTo>
                  <a:cubicBezTo>
                    <a:pt x="49" y="42"/>
                    <a:pt x="49" y="42"/>
                    <a:pt x="49" y="42"/>
                  </a:cubicBezTo>
                  <a:cubicBezTo>
                    <a:pt x="49" y="46"/>
                    <a:pt x="46" y="50"/>
                    <a:pt x="42" y="50"/>
                  </a:cubicBezTo>
                  <a:close/>
                  <a:moveTo>
                    <a:pt x="7" y="4"/>
                  </a:moveTo>
                  <a:cubicBezTo>
                    <a:pt x="5" y="4"/>
                    <a:pt x="4" y="6"/>
                    <a:pt x="4" y="7"/>
                  </a:cubicBezTo>
                  <a:cubicBezTo>
                    <a:pt x="4" y="42"/>
                    <a:pt x="4" y="42"/>
                    <a:pt x="4" y="42"/>
                  </a:cubicBezTo>
                  <a:cubicBezTo>
                    <a:pt x="4" y="44"/>
                    <a:pt x="5" y="46"/>
                    <a:pt x="7" y="46"/>
                  </a:cubicBezTo>
                  <a:cubicBezTo>
                    <a:pt x="42" y="46"/>
                    <a:pt x="42" y="46"/>
                    <a:pt x="42" y="46"/>
                  </a:cubicBezTo>
                  <a:cubicBezTo>
                    <a:pt x="44" y="46"/>
                    <a:pt x="45" y="44"/>
                    <a:pt x="45" y="42"/>
                  </a:cubicBezTo>
                  <a:cubicBezTo>
                    <a:pt x="45" y="7"/>
                    <a:pt x="45" y="7"/>
                    <a:pt x="45" y="7"/>
                  </a:cubicBezTo>
                  <a:cubicBezTo>
                    <a:pt x="45" y="6"/>
                    <a:pt x="44" y="4"/>
                    <a:pt x="42" y="4"/>
                  </a:cubicBezTo>
                  <a:lnTo>
                    <a:pt x="7" y="4"/>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300" name="Freeform 10"/>
            <p:cNvSpPr>
              <a:spLocks noEditPoints="1"/>
            </p:cNvSpPr>
            <p:nvPr/>
          </p:nvSpPr>
          <p:spPr bwMode="auto">
            <a:xfrm>
              <a:off x="4360863" y="2588895"/>
              <a:ext cx="269875" cy="276225"/>
            </a:xfrm>
            <a:custGeom>
              <a:avLst/>
              <a:gdLst>
                <a:gd name="T0" fmla="*/ 42 w 49"/>
                <a:gd name="T1" fmla="*/ 50 h 50"/>
                <a:gd name="T2" fmla="*/ 7 w 49"/>
                <a:gd name="T3" fmla="*/ 50 h 50"/>
                <a:gd name="T4" fmla="*/ 0 w 49"/>
                <a:gd name="T5" fmla="*/ 42 h 50"/>
                <a:gd name="T6" fmla="*/ 0 w 49"/>
                <a:gd name="T7" fmla="*/ 7 h 50"/>
                <a:gd name="T8" fmla="*/ 7 w 49"/>
                <a:gd name="T9" fmla="*/ 0 h 50"/>
                <a:gd name="T10" fmla="*/ 42 w 49"/>
                <a:gd name="T11" fmla="*/ 0 h 50"/>
                <a:gd name="T12" fmla="*/ 49 w 49"/>
                <a:gd name="T13" fmla="*/ 7 h 50"/>
                <a:gd name="T14" fmla="*/ 49 w 49"/>
                <a:gd name="T15" fmla="*/ 42 h 50"/>
                <a:gd name="T16" fmla="*/ 42 w 49"/>
                <a:gd name="T17" fmla="*/ 50 h 50"/>
                <a:gd name="T18" fmla="*/ 7 w 49"/>
                <a:gd name="T19" fmla="*/ 4 h 50"/>
                <a:gd name="T20" fmla="*/ 4 w 49"/>
                <a:gd name="T21" fmla="*/ 7 h 50"/>
                <a:gd name="T22" fmla="*/ 4 w 49"/>
                <a:gd name="T23" fmla="*/ 42 h 50"/>
                <a:gd name="T24" fmla="*/ 7 w 49"/>
                <a:gd name="T25" fmla="*/ 46 h 50"/>
                <a:gd name="T26" fmla="*/ 42 w 49"/>
                <a:gd name="T27" fmla="*/ 46 h 50"/>
                <a:gd name="T28" fmla="*/ 45 w 49"/>
                <a:gd name="T29" fmla="*/ 42 h 50"/>
                <a:gd name="T30" fmla="*/ 45 w 49"/>
                <a:gd name="T31" fmla="*/ 7 h 50"/>
                <a:gd name="T32" fmla="*/ 42 w 49"/>
                <a:gd name="T33" fmla="*/ 4 h 50"/>
                <a:gd name="T34" fmla="*/ 7 w 49"/>
                <a:gd name="T35" fmla="*/ 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50">
                  <a:moveTo>
                    <a:pt x="42" y="50"/>
                  </a:moveTo>
                  <a:cubicBezTo>
                    <a:pt x="7" y="50"/>
                    <a:pt x="7" y="50"/>
                    <a:pt x="7" y="50"/>
                  </a:cubicBezTo>
                  <a:cubicBezTo>
                    <a:pt x="3" y="50"/>
                    <a:pt x="0" y="46"/>
                    <a:pt x="0" y="42"/>
                  </a:cubicBezTo>
                  <a:cubicBezTo>
                    <a:pt x="0" y="7"/>
                    <a:pt x="0" y="7"/>
                    <a:pt x="0" y="7"/>
                  </a:cubicBezTo>
                  <a:cubicBezTo>
                    <a:pt x="0" y="3"/>
                    <a:pt x="3" y="0"/>
                    <a:pt x="7" y="0"/>
                  </a:cubicBezTo>
                  <a:cubicBezTo>
                    <a:pt x="42" y="0"/>
                    <a:pt x="42" y="0"/>
                    <a:pt x="42" y="0"/>
                  </a:cubicBezTo>
                  <a:cubicBezTo>
                    <a:pt x="46" y="0"/>
                    <a:pt x="49" y="3"/>
                    <a:pt x="49" y="7"/>
                  </a:cubicBezTo>
                  <a:cubicBezTo>
                    <a:pt x="49" y="42"/>
                    <a:pt x="49" y="42"/>
                    <a:pt x="49" y="42"/>
                  </a:cubicBezTo>
                  <a:cubicBezTo>
                    <a:pt x="49" y="46"/>
                    <a:pt x="46" y="50"/>
                    <a:pt x="42" y="50"/>
                  </a:cubicBezTo>
                  <a:close/>
                  <a:moveTo>
                    <a:pt x="7" y="4"/>
                  </a:moveTo>
                  <a:cubicBezTo>
                    <a:pt x="5" y="4"/>
                    <a:pt x="4" y="6"/>
                    <a:pt x="4" y="7"/>
                  </a:cubicBezTo>
                  <a:cubicBezTo>
                    <a:pt x="4" y="42"/>
                    <a:pt x="4" y="42"/>
                    <a:pt x="4" y="42"/>
                  </a:cubicBezTo>
                  <a:cubicBezTo>
                    <a:pt x="4" y="44"/>
                    <a:pt x="5" y="46"/>
                    <a:pt x="7" y="46"/>
                  </a:cubicBezTo>
                  <a:cubicBezTo>
                    <a:pt x="42" y="46"/>
                    <a:pt x="42" y="46"/>
                    <a:pt x="42" y="46"/>
                  </a:cubicBezTo>
                  <a:cubicBezTo>
                    <a:pt x="44" y="46"/>
                    <a:pt x="45" y="44"/>
                    <a:pt x="45" y="42"/>
                  </a:cubicBezTo>
                  <a:cubicBezTo>
                    <a:pt x="45" y="7"/>
                    <a:pt x="45" y="7"/>
                    <a:pt x="45" y="7"/>
                  </a:cubicBezTo>
                  <a:cubicBezTo>
                    <a:pt x="45" y="6"/>
                    <a:pt x="44" y="4"/>
                    <a:pt x="42" y="4"/>
                  </a:cubicBezTo>
                  <a:lnTo>
                    <a:pt x="7" y="4"/>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301" name="Freeform 11"/>
            <p:cNvSpPr>
              <a:spLocks noEditPoints="1"/>
            </p:cNvSpPr>
            <p:nvPr/>
          </p:nvSpPr>
          <p:spPr bwMode="auto">
            <a:xfrm>
              <a:off x="4675188" y="2588895"/>
              <a:ext cx="269875" cy="276225"/>
            </a:xfrm>
            <a:custGeom>
              <a:avLst/>
              <a:gdLst>
                <a:gd name="T0" fmla="*/ 42 w 49"/>
                <a:gd name="T1" fmla="*/ 50 h 50"/>
                <a:gd name="T2" fmla="*/ 7 w 49"/>
                <a:gd name="T3" fmla="*/ 50 h 50"/>
                <a:gd name="T4" fmla="*/ 0 w 49"/>
                <a:gd name="T5" fmla="*/ 42 h 50"/>
                <a:gd name="T6" fmla="*/ 0 w 49"/>
                <a:gd name="T7" fmla="*/ 7 h 50"/>
                <a:gd name="T8" fmla="*/ 7 w 49"/>
                <a:gd name="T9" fmla="*/ 0 h 50"/>
                <a:gd name="T10" fmla="*/ 42 w 49"/>
                <a:gd name="T11" fmla="*/ 0 h 50"/>
                <a:gd name="T12" fmla="*/ 49 w 49"/>
                <a:gd name="T13" fmla="*/ 7 h 50"/>
                <a:gd name="T14" fmla="*/ 49 w 49"/>
                <a:gd name="T15" fmla="*/ 42 h 50"/>
                <a:gd name="T16" fmla="*/ 42 w 49"/>
                <a:gd name="T17" fmla="*/ 50 h 50"/>
                <a:gd name="T18" fmla="*/ 7 w 49"/>
                <a:gd name="T19" fmla="*/ 4 h 50"/>
                <a:gd name="T20" fmla="*/ 4 w 49"/>
                <a:gd name="T21" fmla="*/ 7 h 50"/>
                <a:gd name="T22" fmla="*/ 4 w 49"/>
                <a:gd name="T23" fmla="*/ 42 h 50"/>
                <a:gd name="T24" fmla="*/ 7 w 49"/>
                <a:gd name="T25" fmla="*/ 46 h 50"/>
                <a:gd name="T26" fmla="*/ 42 w 49"/>
                <a:gd name="T27" fmla="*/ 46 h 50"/>
                <a:gd name="T28" fmla="*/ 45 w 49"/>
                <a:gd name="T29" fmla="*/ 42 h 50"/>
                <a:gd name="T30" fmla="*/ 45 w 49"/>
                <a:gd name="T31" fmla="*/ 7 h 50"/>
                <a:gd name="T32" fmla="*/ 42 w 49"/>
                <a:gd name="T33" fmla="*/ 4 h 50"/>
                <a:gd name="T34" fmla="*/ 7 w 49"/>
                <a:gd name="T35" fmla="*/ 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50">
                  <a:moveTo>
                    <a:pt x="42" y="50"/>
                  </a:moveTo>
                  <a:cubicBezTo>
                    <a:pt x="7" y="50"/>
                    <a:pt x="7" y="50"/>
                    <a:pt x="7" y="50"/>
                  </a:cubicBezTo>
                  <a:cubicBezTo>
                    <a:pt x="3" y="50"/>
                    <a:pt x="0" y="46"/>
                    <a:pt x="0" y="42"/>
                  </a:cubicBezTo>
                  <a:cubicBezTo>
                    <a:pt x="0" y="7"/>
                    <a:pt x="0" y="7"/>
                    <a:pt x="0" y="7"/>
                  </a:cubicBezTo>
                  <a:cubicBezTo>
                    <a:pt x="0" y="3"/>
                    <a:pt x="3" y="0"/>
                    <a:pt x="7" y="0"/>
                  </a:cubicBezTo>
                  <a:cubicBezTo>
                    <a:pt x="42" y="0"/>
                    <a:pt x="42" y="0"/>
                    <a:pt x="42" y="0"/>
                  </a:cubicBezTo>
                  <a:cubicBezTo>
                    <a:pt x="46" y="0"/>
                    <a:pt x="49" y="3"/>
                    <a:pt x="49" y="7"/>
                  </a:cubicBezTo>
                  <a:cubicBezTo>
                    <a:pt x="49" y="42"/>
                    <a:pt x="49" y="42"/>
                    <a:pt x="49" y="42"/>
                  </a:cubicBezTo>
                  <a:cubicBezTo>
                    <a:pt x="49" y="46"/>
                    <a:pt x="46" y="50"/>
                    <a:pt x="42" y="50"/>
                  </a:cubicBezTo>
                  <a:close/>
                  <a:moveTo>
                    <a:pt x="7" y="4"/>
                  </a:moveTo>
                  <a:cubicBezTo>
                    <a:pt x="5" y="4"/>
                    <a:pt x="4" y="6"/>
                    <a:pt x="4" y="7"/>
                  </a:cubicBezTo>
                  <a:cubicBezTo>
                    <a:pt x="4" y="42"/>
                    <a:pt x="4" y="42"/>
                    <a:pt x="4" y="42"/>
                  </a:cubicBezTo>
                  <a:cubicBezTo>
                    <a:pt x="4" y="44"/>
                    <a:pt x="5" y="46"/>
                    <a:pt x="7" y="46"/>
                  </a:cubicBezTo>
                  <a:cubicBezTo>
                    <a:pt x="42" y="46"/>
                    <a:pt x="42" y="46"/>
                    <a:pt x="42" y="46"/>
                  </a:cubicBezTo>
                  <a:cubicBezTo>
                    <a:pt x="44" y="46"/>
                    <a:pt x="45" y="44"/>
                    <a:pt x="45" y="42"/>
                  </a:cubicBezTo>
                  <a:cubicBezTo>
                    <a:pt x="45" y="7"/>
                    <a:pt x="45" y="7"/>
                    <a:pt x="45" y="7"/>
                  </a:cubicBezTo>
                  <a:cubicBezTo>
                    <a:pt x="45" y="6"/>
                    <a:pt x="44" y="4"/>
                    <a:pt x="42" y="4"/>
                  </a:cubicBezTo>
                  <a:lnTo>
                    <a:pt x="7" y="4"/>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302" name="Freeform 12"/>
            <p:cNvSpPr>
              <a:spLocks noEditPoints="1"/>
            </p:cNvSpPr>
            <p:nvPr/>
          </p:nvSpPr>
          <p:spPr bwMode="auto">
            <a:xfrm>
              <a:off x="4989513" y="2588895"/>
              <a:ext cx="269875" cy="276225"/>
            </a:xfrm>
            <a:custGeom>
              <a:avLst/>
              <a:gdLst>
                <a:gd name="T0" fmla="*/ 42 w 49"/>
                <a:gd name="T1" fmla="*/ 50 h 50"/>
                <a:gd name="T2" fmla="*/ 7 w 49"/>
                <a:gd name="T3" fmla="*/ 50 h 50"/>
                <a:gd name="T4" fmla="*/ 0 w 49"/>
                <a:gd name="T5" fmla="*/ 42 h 50"/>
                <a:gd name="T6" fmla="*/ 0 w 49"/>
                <a:gd name="T7" fmla="*/ 7 h 50"/>
                <a:gd name="T8" fmla="*/ 7 w 49"/>
                <a:gd name="T9" fmla="*/ 0 h 50"/>
                <a:gd name="T10" fmla="*/ 42 w 49"/>
                <a:gd name="T11" fmla="*/ 0 h 50"/>
                <a:gd name="T12" fmla="*/ 49 w 49"/>
                <a:gd name="T13" fmla="*/ 7 h 50"/>
                <a:gd name="T14" fmla="*/ 49 w 49"/>
                <a:gd name="T15" fmla="*/ 42 h 50"/>
                <a:gd name="T16" fmla="*/ 42 w 49"/>
                <a:gd name="T17" fmla="*/ 50 h 50"/>
                <a:gd name="T18" fmla="*/ 7 w 49"/>
                <a:gd name="T19" fmla="*/ 4 h 50"/>
                <a:gd name="T20" fmla="*/ 4 w 49"/>
                <a:gd name="T21" fmla="*/ 7 h 50"/>
                <a:gd name="T22" fmla="*/ 4 w 49"/>
                <a:gd name="T23" fmla="*/ 42 h 50"/>
                <a:gd name="T24" fmla="*/ 7 w 49"/>
                <a:gd name="T25" fmla="*/ 46 h 50"/>
                <a:gd name="T26" fmla="*/ 42 w 49"/>
                <a:gd name="T27" fmla="*/ 46 h 50"/>
                <a:gd name="T28" fmla="*/ 45 w 49"/>
                <a:gd name="T29" fmla="*/ 42 h 50"/>
                <a:gd name="T30" fmla="*/ 45 w 49"/>
                <a:gd name="T31" fmla="*/ 7 h 50"/>
                <a:gd name="T32" fmla="*/ 42 w 49"/>
                <a:gd name="T33" fmla="*/ 4 h 50"/>
                <a:gd name="T34" fmla="*/ 7 w 49"/>
                <a:gd name="T35" fmla="*/ 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50">
                  <a:moveTo>
                    <a:pt x="42" y="50"/>
                  </a:moveTo>
                  <a:cubicBezTo>
                    <a:pt x="7" y="50"/>
                    <a:pt x="7" y="50"/>
                    <a:pt x="7" y="50"/>
                  </a:cubicBezTo>
                  <a:cubicBezTo>
                    <a:pt x="3" y="50"/>
                    <a:pt x="0" y="46"/>
                    <a:pt x="0" y="42"/>
                  </a:cubicBezTo>
                  <a:cubicBezTo>
                    <a:pt x="0" y="7"/>
                    <a:pt x="0" y="7"/>
                    <a:pt x="0" y="7"/>
                  </a:cubicBezTo>
                  <a:cubicBezTo>
                    <a:pt x="0" y="3"/>
                    <a:pt x="3" y="0"/>
                    <a:pt x="7" y="0"/>
                  </a:cubicBezTo>
                  <a:cubicBezTo>
                    <a:pt x="42" y="0"/>
                    <a:pt x="42" y="0"/>
                    <a:pt x="42" y="0"/>
                  </a:cubicBezTo>
                  <a:cubicBezTo>
                    <a:pt x="46" y="0"/>
                    <a:pt x="49" y="3"/>
                    <a:pt x="49" y="7"/>
                  </a:cubicBezTo>
                  <a:cubicBezTo>
                    <a:pt x="49" y="42"/>
                    <a:pt x="49" y="42"/>
                    <a:pt x="49" y="42"/>
                  </a:cubicBezTo>
                  <a:cubicBezTo>
                    <a:pt x="49" y="46"/>
                    <a:pt x="46" y="50"/>
                    <a:pt x="42" y="50"/>
                  </a:cubicBezTo>
                  <a:close/>
                  <a:moveTo>
                    <a:pt x="7" y="4"/>
                  </a:moveTo>
                  <a:cubicBezTo>
                    <a:pt x="5" y="4"/>
                    <a:pt x="4" y="6"/>
                    <a:pt x="4" y="7"/>
                  </a:cubicBezTo>
                  <a:cubicBezTo>
                    <a:pt x="4" y="42"/>
                    <a:pt x="4" y="42"/>
                    <a:pt x="4" y="42"/>
                  </a:cubicBezTo>
                  <a:cubicBezTo>
                    <a:pt x="4" y="44"/>
                    <a:pt x="5" y="46"/>
                    <a:pt x="7" y="46"/>
                  </a:cubicBezTo>
                  <a:cubicBezTo>
                    <a:pt x="42" y="46"/>
                    <a:pt x="42" y="46"/>
                    <a:pt x="42" y="46"/>
                  </a:cubicBezTo>
                  <a:cubicBezTo>
                    <a:pt x="44" y="46"/>
                    <a:pt x="45" y="44"/>
                    <a:pt x="45" y="42"/>
                  </a:cubicBezTo>
                  <a:cubicBezTo>
                    <a:pt x="45" y="7"/>
                    <a:pt x="45" y="7"/>
                    <a:pt x="45" y="7"/>
                  </a:cubicBezTo>
                  <a:cubicBezTo>
                    <a:pt x="45" y="6"/>
                    <a:pt x="44" y="4"/>
                    <a:pt x="42" y="4"/>
                  </a:cubicBezTo>
                  <a:lnTo>
                    <a:pt x="7" y="4"/>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303" name="Freeform 13"/>
            <p:cNvSpPr/>
            <p:nvPr/>
          </p:nvSpPr>
          <p:spPr bwMode="auto">
            <a:xfrm>
              <a:off x="4244975" y="2649220"/>
              <a:ext cx="22225" cy="149225"/>
            </a:xfrm>
            <a:custGeom>
              <a:avLst/>
              <a:gdLst>
                <a:gd name="T0" fmla="*/ 2 w 4"/>
                <a:gd name="T1" fmla="*/ 27 h 27"/>
                <a:gd name="T2" fmla="*/ 0 w 4"/>
                <a:gd name="T3" fmla="*/ 25 h 27"/>
                <a:gd name="T4" fmla="*/ 0 w 4"/>
                <a:gd name="T5" fmla="*/ 2 h 27"/>
                <a:gd name="T6" fmla="*/ 2 w 4"/>
                <a:gd name="T7" fmla="*/ 0 h 27"/>
                <a:gd name="T8" fmla="*/ 4 w 4"/>
                <a:gd name="T9" fmla="*/ 2 h 27"/>
                <a:gd name="T10" fmla="*/ 4 w 4"/>
                <a:gd name="T11" fmla="*/ 25 h 27"/>
                <a:gd name="T12" fmla="*/ 2 w 4"/>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4" h="27">
                  <a:moveTo>
                    <a:pt x="2" y="27"/>
                  </a:moveTo>
                  <a:cubicBezTo>
                    <a:pt x="1" y="27"/>
                    <a:pt x="0" y="26"/>
                    <a:pt x="0" y="25"/>
                  </a:cubicBezTo>
                  <a:cubicBezTo>
                    <a:pt x="0" y="2"/>
                    <a:pt x="0" y="2"/>
                    <a:pt x="0" y="2"/>
                  </a:cubicBezTo>
                  <a:cubicBezTo>
                    <a:pt x="0" y="1"/>
                    <a:pt x="1" y="0"/>
                    <a:pt x="2" y="0"/>
                  </a:cubicBezTo>
                  <a:cubicBezTo>
                    <a:pt x="3" y="0"/>
                    <a:pt x="4" y="1"/>
                    <a:pt x="4" y="2"/>
                  </a:cubicBezTo>
                  <a:cubicBezTo>
                    <a:pt x="4" y="25"/>
                    <a:pt x="4" y="25"/>
                    <a:pt x="4" y="25"/>
                  </a:cubicBezTo>
                  <a:cubicBezTo>
                    <a:pt x="4" y="26"/>
                    <a:pt x="3" y="27"/>
                    <a:pt x="2" y="27"/>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304" name="Freeform 14"/>
            <p:cNvSpPr/>
            <p:nvPr/>
          </p:nvSpPr>
          <p:spPr bwMode="auto">
            <a:xfrm>
              <a:off x="4559300" y="2649220"/>
              <a:ext cx="22225" cy="149225"/>
            </a:xfrm>
            <a:custGeom>
              <a:avLst/>
              <a:gdLst>
                <a:gd name="T0" fmla="*/ 2 w 4"/>
                <a:gd name="T1" fmla="*/ 27 h 27"/>
                <a:gd name="T2" fmla="*/ 0 w 4"/>
                <a:gd name="T3" fmla="*/ 25 h 27"/>
                <a:gd name="T4" fmla="*/ 0 w 4"/>
                <a:gd name="T5" fmla="*/ 2 h 27"/>
                <a:gd name="T6" fmla="*/ 2 w 4"/>
                <a:gd name="T7" fmla="*/ 0 h 27"/>
                <a:gd name="T8" fmla="*/ 4 w 4"/>
                <a:gd name="T9" fmla="*/ 2 h 27"/>
                <a:gd name="T10" fmla="*/ 4 w 4"/>
                <a:gd name="T11" fmla="*/ 25 h 27"/>
                <a:gd name="T12" fmla="*/ 2 w 4"/>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4" h="27">
                  <a:moveTo>
                    <a:pt x="2" y="27"/>
                  </a:moveTo>
                  <a:cubicBezTo>
                    <a:pt x="1" y="27"/>
                    <a:pt x="0" y="26"/>
                    <a:pt x="0" y="25"/>
                  </a:cubicBezTo>
                  <a:cubicBezTo>
                    <a:pt x="0" y="2"/>
                    <a:pt x="0" y="2"/>
                    <a:pt x="0" y="2"/>
                  </a:cubicBezTo>
                  <a:cubicBezTo>
                    <a:pt x="0" y="1"/>
                    <a:pt x="1" y="0"/>
                    <a:pt x="2" y="0"/>
                  </a:cubicBezTo>
                  <a:cubicBezTo>
                    <a:pt x="3" y="0"/>
                    <a:pt x="4" y="1"/>
                    <a:pt x="4" y="2"/>
                  </a:cubicBezTo>
                  <a:cubicBezTo>
                    <a:pt x="4" y="25"/>
                    <a:pt x="4" y="25"/>
                    <a:pt x="4" y="25"/>
                  </a:cubicBezTo>
                  <a:cubicBezTo>
                    <a:pt x="4" y="26"/>
                    <a:pt x="3" y="27"/>
                    <a:pt x="2" y="27"/>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305" name="Freeform 15"/>
            <p:cNvSpPr/>
            <p:nvPr/>
          </p:nvSpPr>
          <p:spPr bwMode="auto">
            <a:xfrm>
              <a:off x="4873625" y="2649220"/>
              <a:ext cx="22225" cy="149225"/>
            </a:xfrm>
            <a:custGeom>
              <a:avLst/>
              <a:gdLst>
                <a:gd name="T0" fmla="*/ 2 w 4"/>
                <a:gd name="T1" fmla="*/ 27 h 27"/>
                <a:gd name="T2" fmla="*/ 0 w 4"/>
                <a:gd name="T3" fmla="*/ 25 h 27"/>
                <a:gd name="T4" fmla="*/ 0 w 4"/>
                <a:gd name="T5" fmla="*/ 2 h 27"/>
                <a:gd name="T6" fmla="*/ 2 w 4"/>
                <a:gd name="T7" fmla="*/ 0 h 27"/>
                <a:gd name="T8" fmla="*/ 4 w 4"/>
                <a:gd name="T9" fmla="*/ 2 h 27"/>
                <a:gd name="T10" fmla="*/ 4 w 4"/>
                <a:gd name="T11" fmla="*/ 25 h 27"/>
                <a:gd name="T12" fmla="*/ 2 w 4"/>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4" h="27">
                  <a:moveTo>
                    <a:pt x="2" y="27"/>
                  </a:moveTo>
                  <a:cubicBezTo>
                    <a:pt x="1" y="27"/>
                    <a:pt x="0" y="26"/>
                    <a:pt x="0" y="25"/>
                  </a:cubicBezTo>
                  <a:cubicBezTo>
                    <a:pt x="0" y="2"/>
                    <a:pt x="0" y="2"/>
                    <a:pt x="0" y="2"/>
                  </a:cubicBezTo>
                  <a:cubicBezTo>
                    <a:pt x="0" y="1"/>
                    <a:pt x="1" y="0"/>
                    <a:pt x="2" y="0"/>
                  </a:cubicBezTo>
                  <a:cubicBezTo>
                    <a:pt x="3" y="0"/>
                    <a:pt x="4" y="1"/>
                    <a:pt x="4" y="2"/>
                  </a:cubicBezTo>
                  <a:cubicBezTo>
                    <a:pt x="4" y="25"/>
                    <a:pt x="4" y="25"/>
                    <a:pt x="4" y="25"/>
                  </a:cubicBezTo>
                  <a:cubicBezTo>
                    <a:pt x="4" y="26"/>
                    <a:pt x="3" y="27"/>
                    <a:pt x="2" y="27"/>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306" name="Freeform 16"/>
            <p:cNvSpPr/>
            <p:nvPr/>
          </p:nvSpPr>
          <p:spPr bwMode="auto">
            <a:xfrm>
              <a:off x="5187950" y="2649220"/>
              <a:ext cx="22225" cy="149225"/>
            </a:xfrm>
            <a:custGeom>
              <a:avLst/>
              <a:gdLst>
                <a:gd name="T0" fmla="*/ 2 w 4"/>
                <a:gd name="T1" fmla="*/ 27 h 27"/>
                <a:gd name="T2" fmla="*/ 0 w 4"/>
                <a:gd name="T3" fmla="*/ 25 h 27"/>
                <a:gd name="T4" fmla="*/ 0 w 4"/>
                <a:gd name="T5" fmla="*/ 2 h 27"/>
                <a:gd name="T6" fmla="*/ 2 w 4"/>
                <a:gd name="T7" fmla="*/ 0 h 27"/>
                <a:gd name="T8" fmla="*/ 4 w 4"/>
                <a:gd name="T9" fmla="*/ 2 h 27"/>
                <a:gd name="T10" fmla="*/ 4 w 4"/>
                <a:gd name="T11" fmla="*/ 25 h 27"/>
                <a:gd name="T12" fmla="*/ 2 w 4"/>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4" h="27">
                  <a:moveTo>
                    <a:pt x="2" y="27"/>
                  </a:moveTo>
                  <a:cubicBezTo>
                    <a:pt x="1" y="27"/>
                    <a:pt x="0" y="26"/>
                    <a:pt x="0" y="25"/>
                  </a:cubicBezTo>
                  <a:cubicBezTo>
                    <a:pt x="0" y="2"/>
                    <a:pt x="0" y="2"/>
                    <a:pt x="0" y="2"/>
                  </a:cubicBezTo>
                  <a:cubicBezTo>
                    <a:pt x="0" y="1"/>
                    <a:pt x="1" y="0"/>
                    <a:pt x="2" y="0"/>
                  </a:cubicBezTo>
                  <a:cubicBezTo>
                    <a:pt x="4" y="0"/>
                    <a:pt x="4" y="1"/>
                    <a:pt x="4" y="2"/>
                  </a:cubicBezTo>
                  <a:cubicBezTo>
                    <a:pt x="4" y="25"/>
                    <a:pt x="4" y="25"/>
                    <a:pt x="4" y="25"/>
                  </a:cubicBezTo>
                  <a:cubicBezTo>
                    <a:pt x="4" y="26"/>
                    <a:pt x="4" y="27"/>
                    <a:pt x="2" y="27"/>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grpSp>
      <p:grpSp>
        <p:nvGrpSpPr>
          <p:cNvPr id="307" name="组合 306"/>
          <p:cNvGrpSpPr/>
          <p:nvPr/>
        </p:nvGrpSpPr>
        <p:grpSpPr>
          <a:xfrm>
            <a:off x="9234968" y="691519"/>
            <a:ext cx="480820" cy="199077"/>
            <a:chOff x="6340475" y="1976120"/>
            <a:chExt cx="452437" cy="187325"/>
          </a:xfrm>
        </p:grpSpPr>
        <p:sp>
          <p:nvSpPr>
            <p:cNvPr id="308" name="Freeform 136"/>
            <p:cNvSpPr/>
            <p:nvPr/>
          </p:nvSpPr>
          <p:spPr bwMode="auto">
            <a:xfrm>
              <a:off x="6340475" y="1976120"/>
              <a:ext cx="138112" cy="187325"/>
            </a:xfrm>
            <a:custGeom>
              <a:avLst/>
              <a:gdLst>
                <a:gd name="T0" fmla="*/ 25 w 25"/>
                <a:gd name="T1" fmla="*/ 32 h 34"/>
                <a:gd name="T2" fmla="*/ 16 w 25"/>
                <a:gd name="T3" fmla="*/ 34 h 34"/>
                <a:gd name="T4" fmla="*/ 0 w 25"/>
                <a:gd name="T5" fmla="*/ 17 h 34"/>
                <a:gd name="T6" fmla="*/ 17 w 25"/>
                <a:gd name="T7" fmla="*/ 0 h 34"/>
                <a:gd name="T8" fmla="*/ 25 w 25"/>
                <a:gd name="T9" fmla="*/ 2 h 34"/>
                <a:gd name="T10" fmla="*/ 24 w 25"/>
                <a:gd name="T11" fmla="*/ 7 h 34"/>
                <a:gd name="T12" fmla="*/ 17 w 25"/>
                <a:gd name="T13" fmla="*/ 5 h 34"/>
                <a:gd name="T14" fmla="*/ 6 w 25"/>
                <a:gd name="T15" fmla="*/ 17 h 34"/>
                <a:gd name="T16" fmla="*/ 17 w 25"/>
                <a:gd name="T17" fmla="*/ 29 h 34"/>
                <a:gd name="T18" fmla="*/ 24 w 25"/>
                <a:gd name="T19" fmla="*/ 28 h 34"/>
                <a:gd name="T20" fmla="*/ 25 w 25"/>
                <a:gd name="T21" fmla="*/ 3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34">
                  <a:moveTo>
                    <a:pt x="25" y="32"/>
                  </a:moveTo>
                  <a:cubicBezTo>
                    <a:pt x="23" y="33"/>
                    <a:pt x="20" y="34"/>
                    <a:pt x="16" y="34"/>
                  </a:cubicBezTo>
                  <a:cubicBezTo>
                    <a:pt x="6" y="34"/>
                    <a:pt x="0" y="27"/>
                    <a:pt x="0" y="17"/>
                  </a:cubicBezTo>
                  <a:cubicBezTo>
                    <a:pt x="0" y="7"/>
                    <a:pt x="7" y="0"/>
                    <a:pt x="17" y="0"/>
                  </a:cubicBezTo>
                  <a:cubicBezTo>
                    <a:pt x="21" y="0"/>
                    <a:pt x="24" y="1"/>
                    <a:pt x="25" y="2"/>
                  </a:cubicBezTo>
                  <a:cubicBezTo>
                    <a:pt x="24" y="7"/>
                    <a:pt x="24" y="7"/>
                    <a:pt x="24" y="7"/>
                  </a:cubicBezTo>
                  <a:cubicBezTo>
                    <a:pt x="22" y="6"/>
                    <a:pt x="20" y="5"/>
                    <a:pt x="17" y="5"/>
                  </a:cubicBezTo>
                  <a:cubicBezTo>
                    <a:pt x="11" y="5"/>
                    <a:pt x="6" y="9"/>
                    <a:pt x="6" y="17"/>
                  </a:cubicBezTo>
                  <a:cubicBezTo>
                    <a:pt x="6" y="24"/>
                    <a:pt x="10" y="29"/>
                    <a:pt x="17" y="29"/>
                  </a:cubicBezTo>
                  <a:cubicBezTo>
                    <a:pt x="20" y="29"/>
                    <a:pt x="22" y="28"/>
                    <a:pt x="24" y="28"/>
                  </a:cubicBezTo>
                  <a:lnTo>
                    <a:pt x="25" y="32"/>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309" name="Freeform 137"/>
            <p:cNvSpPr/>
            <p:nvPr/>
          </p:nvSpPr>
          <p:spPr bwMode="auto">
            <a:xfrm>
              <a:off x="6494463" y="2020570"/>
              <a:ext cx="138112" cy="136525"/>
            </a:xfrm>
            <a:custGeom>
              <a:avLst/>
              <a:gdLst>
                <a:gd name="T0" fmla="*/ 49 w 87"/>
                <a:gd name="T1" fmla="*/ 0 h 86"/>
                <a:gd name="T2" fmla="*/ 49 w 87"/>
                <a:gd name="T3" fmla="*/ 38 h 86"/>
                <a:gd name="T4" fmla="*/ 87 w 87"/>
                <a:gd name="T5" fmla="*/ 38 h 86"/>
                <a:gd name="T6" fmla="*/ 87 w 87"/>
                <a:gd name="T7" fmla="*/ 48 h 86"/>
                <a:gd name="T8" fmla="*/ 49 w 87"/>
                <a:gd name="T9" fmla="*/ 48 h 86"/>
                <a:gd name="T10" fmla="*/ 49 w 87"/>
                <a:gd name="T11" fmla="*/ 86 h 86"/>
                <a:gd name="T12" fmla="*/ 38 w 87"/>
                <a:gd name="T13" fmla="*/ 86 h 86"/>
                <a:gd name="T14" fmla="*/ 38 w 87"/>
                <a:gd name="T15" fmla="*/ 48 h 86"/>
                <a:gd name="T16" fmla="*/ 0 w 87"/>
                <a:gd name="T17" fmla="*/ 48 h 86"/>
                <a:gd name="T18" fmla="*/ 0 w 87"/>
                <a:gd name="T19" fmla="*/ 38 h 86"/>
                <a:gd name="T20" fmla="*/ 38 w 87"/>
                <a:gd name="T21" fmla="*/ 38 h 86"/>
                <a:gd name="T22" fmla="*/ 38 w 87"/>
                <a:gd name="T23" fmla="*/ 0 h 86"/>
                <a:gd name="T24" fmla="*/ 49 w 87"/>
                <a:gd name="T2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86">
                  <a:moveTo>
                    <a:pt x="49" y="0"/>
                  </a:moveTo>
                  <a:lnTo>
                    <a:pt x="49" y="38"/>
                  </a:lnTo>
                  <a:lnTo>
                    <a:pt x="87" y="38"/>
                  </a:lnTo>
                  <a:lnTo>
                    <a:pt x="87" y="48"/>
                  </a:lnTo>
                  <a:lnTo>
                    <a:pt x="49" y="48"/>
                  </a:lnTo>
                  <a:lnTo>
                    <a:pt x="49" y="86"/>
                  </a:lnTo>
                  <a:lnTo>
                    <a:pt x="38" y="86"/>
                  </a:lnTo>
                  <a:lnTo>
                    <a:pt x="38" y="48"/>
                  </a:lnTo>
                  <a:lnTo>
                    <a:pt x="0" y="48"/>
                  </a:lnTo>
                  <a:lnTo>
                    <a:pt x="0" y="38"/>
                  </a:lnTo>
                  <a:lnTo>
                    <a:pt x="38" y="38"/>
                  </a:lnTo>
                  <a:lnTo>
                    <a:pt x="38" y="0"/>
                  </a:lnTo>
                  <a:lnTo>
                    <a:pt x="49"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310" name="Freeform 138"/>
            <p:cNvSpPr/>
            <p:nvPr/>
          </p:nvSpPr>
          <p:spPr bwMode="auto">
            <a:xfrm>
              <a:off x="6654800" y="2020570"/>
              <a:ext cx="138112" cy="136525"/>
            </a:xfrm>
            <a:custGeom>
              <a:avLst/>
              <a:gdLst>
                <a:gd name="T0" fmla="*/ 49 w 87"/>
                <a:gd name="T1" fmla="*/ 0 h 86"/>
                <a:gd name="T2" fmla="*/ 49 w 87"/>
                <a:gd name="T3" fmla="*/ 38 h 86"/>
                <a:gd name="T4" fmla="*/ 87 w 87"/>
                <a:gd name="T5" fmla="*/ 38 h 86"/>
                <a:gd name="T6" fmla="*/ 87 w 87"/>
                <a:gd name="T7" fmla="*/ 48 h 86"/>
                <a:gd name="T8" fmla="*/ 49 w 87"/>
                <a:gd name="T9" fmla="*/ 48 h 86"/>
                <a:gd name="T10" fmla="*/ 49 w 87"/>
                <a:gd name="T11" fmla="*/ 86 h 86"/>
                <a:gd name="T12" fmla="*/ 35 w 87"/>
                <a:gd name="T13" fmla="*/ 86 h 86"/>
                <a:gd name="T14" fmla="*/ 35 w 87"/>
                <a:gd name="T15" fmla="*/ 48 h 86"/>
                <a:gd name="T16" fmla="*/ 0 w 87"/>
                <a:gd name="T17" fmla="*/ 48 h 86"/>
                <a:gd name="T18" fmla="*/ 0 w 87"/>
                <a:gd name="T19" fmla="*/ 38 h 86"/>
                <a:gd name="T20" fmla="*/ 35 w 87"/>
                <a:gd name="T21" fmla="*/ 38 h 86"/>
                <a:gd name="T22" fmla="*/ 35 w 87"/>
                <a:gd name="T23" fmla="*/ 0 h 86"/>
                <a:gd name="T24" fmla="*/ 49 w 87"/>
                <a:gd name="T2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86">
                  <a:moveTo>
                    <a:pt x="49" y="0"/>
                  </a:moveTo>
                  <a:lnTo>
                    <a:pt x="49" y="38"/>
                  </a:lnTo>
                  <a:lnTo>
                    <a:pt x="87" y="38"/>
                  </a:lnTo>
                  <a:lnTo>
                    <a:pt x="87" y="48"/>
                  </a:lnTo>
                  <a:lnTo>
                    <a:pt x="49" y="48"/>
                  </a:lnTo>
                  <a:lnTo>
                    <a:pt x="49" y="86"/>
                  </a:lnTo>
                  <a:lnTo>
                    <a:pt x="35" y="86"/>
                  </a:lnTo>
                  <a:lnTo>
                    <a:pt x="35" y="48"/>
                  </a:lnTo>
                  <a:lnTo>
                    <a:pt x="0" y="48"/>
                  </a:lnTo>
                  <a:lnTo>
                    <a:pt x="0" y="38"/>
                  </a:lnTo>
                  <a:lnTo>
                    <a:pt x="35" y="38"/>
                  </a:lnTo>
                  <a:lnTo>
                    <a:pt x="35" y="0"/>
                  </a:lnTo>
                  <a:lnTo>
                    <a:pt x="49"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grpSp>
      <p:grpSp>
        <p:nvGrpSpPr>
          <p:cNvPr id="311" name="组合 310"/>
          <p:cNvGrpSpPr/>
          <p:nvPr/>
        </p:nvGrpSpPr>
        <p:grpSpPr>
          <a:xfrm>
            <a:off x="8354607" y="778791"/>
            <a:ext cx="862103" cy="862104"/>
            <a:chOff x="5402263" y="1788795"/>
            <a:chExt cx="811212" cy="811213"/>
          </a:xfrm>
        </p:grpSpPr>
        <p:sp>
          <p:nvSpPr>
            <p:cNvPr id="312" name="Oval 195"/>
            <p:cNvSpPr>
              <a:spLocks noChangeArrowheads="1"/>
            </p:cNvSpPr>
            <p:nvPr/>
          </p:nvSpPr>
          <p:spPr bwMode="auto">
            <a:xfrm>
              <a:off x="5413375" y="1798320"/>
              <a:ext cx="788987" cy="79057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313" name="Freeform 196"/>
            <p:cNvSpPr>
              <a:spLocks noEditPoints="1"/>
            </p:cNvSpPr>
            <p:nvPr/>
          </p:nvSpPr>
          <p:spPr bwMode="auto">
            <a:xfrm>
              <a:off x="5402263" y="1788795"/>
              <a:ext cx="811212" cy="811213"/>
            </a:xfrm>
            <a:custGeom>
              <a:avLst/>
              <a:gdLst>
                <a:gd name="T0" fmla="*/ 73 w 147"/>
                <a:gd name="T1" fmla="*/ 147 h 147"/>
                <a:gd name="T2" fmla="*/ 0 w 147"/>
                <a:gd name="T3" fmla="*/ 74 h 147"/>
                <a:gd name="T4" fmla="*/ 73 w 147"/>
                <a:gd name="T5" fmla="*/ 0 h 147"/>
                <a:gd name="T6" fmla="*/ 147 w 147"/>
                <a:gd name="T7" fmla="*/ 74 h 147"/>
                <a:gd name="T8" fmla="*/ 73 w 147"/>
                <a:gd name="T9" fmla="*/ 147 h 147"/>
                <a:gd name="T10" fmla="*/ 73 w 147"/>
                <a:gd name="T11" fmla="*/ 4 h 147"/>
                <a:gd name="T12" fmla="*/ 4 w 147"/>
                <a:gd name="T13" fmla="*/ 74 h 147"/>
                <a:gd name="T14" fmla="*/ 73 w 147"/>
                <a:gd name="T15" fmla="*/ 143 h 147"/>
                <a:gd name="T16" fmla="*/ 143 w 147"/>
                <a:gd name="T17" fmla="*/ 74 h 147"/>
                <a:gd name="T18" fmla="*/ 73 w 147"/>
                <a:gd name="T19" fmla="*/ 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7" h="147">
                  <a:moveTo>
                    <a:pt x="73" y="147"/>
                  </a:moveTo>
                  <a:cubicBezTo>
                    <a:pt x="33" y="147"/>
                    <a:pt x="0" y="114"/>
                    <a:pt x="0" y="74"/>
                  </a:cubicBezTo>
                  <a:cubicBezTo>
                    <a:pt x="0" y="33"/>
                    <a:pt x="33" y="0"/>
                    <a:pt x="73" y="0"/>
                  </a:cubicBezTo>
                  <a:cubicBezTo>
                    <a:pt x="114" y="0"/>
                    <a:pt x="147" y="33"/>
                    <a:pt x="147" y="74"/>
                  </a:cubicBezTo>
                  <a:cubicBezTo>
                    <a:pt x="147" y="114"/>
                    <a:pt x="114" y="147"/>
                    <a:pt x="73" y="147"/>
                  </a:cubicBezTo>
                  <a:close/>
                  <a:moveTo>
                    <a:pt x="73" y="4"/>
                  </a:moveTo>
                  <a:cubicBezTo>
                    <a:pt x="35" y="4"/>
                    <a:pt x="4" y="35"/>
                    <a:pt x="4" y="74"/>
                  </a:cubicBezTo>
                  <a:cubicBezTo>
                    <a:pt x="4" y="112"/>
                    <a:pt x="35" y="143"/>
                    <a:pt x="73" y="143"/>
                  </a:cubicBezTo>
                  <a:cubicBezTo>
                    <a:pt x="112" y="143"/>
                    <a:pt x="143" y="112"/>
                    <a:pt x="143" y="74"/>
                  </a:cubicBezTo>
                  <a:cubicBezTo>
                    <a:pt x="143" y="35"/>
                    <a:pt x="112" y="4"/>
                    <a:pt x="73"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314" name="Oval 197"/>
            <p:cNvSpPr>
              <a:spLocks noChangeArrowheads="1"/>
            </p:cNvSpPr>
            <p:nvPr/>
          </p:nvSpPr>
          <p:spPr bwMode="auto">
            <a:xfrm>
              <a:off x="5457825" y="1849120"/>
              <a:ext cx="695325" cy="695325"/>
            </a:xfrm>
            <a:prstGeom prst="ellipse">
              <a:avLst/>
            </a:prstGeom>
            <a:solidFill>
              <a:srgbClr val="005790"/>
            </a:solidFill>
            <a:ln>
              <a:noFill/>
            </a:ln>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315" name="Freeform 199"/>
            <p:cNvSpPr>
              <a:spLocks noEditPoints="1"/>
            </p:cNvSpPr>
            <p:nvPr/>
          </p:nvSpPr>
          <p:spPr bwMode="auto">
            <a:xfrm>
              <a:off x="5446713" y="1838008"/>
              <a:ext cx="717550" cy="717550"/>
            </a:xfrm>
            <a:custGeom>
              <a:avLst/>
              <a:gdLst>
                <a:gd name="T0" fmla="*/ 65 w 130"/>
                <a:gd name="T1" fmla="*/ 130 h 130"/>
                <a:gd name="T2" fmla="*/ 0 w 130"/>
                <a:gd name="T3" fmla="*/ 65 h 130"/>
                <a:gd name="T4" fmla="*/ 65 w 130"/>
                <a:gd name="T5" fmla="*/ 0 h 130"/>
                <a:gd name="T6" fmla="*/ 130 w 130"/>
                <a:gd name="T7" fmla="*/ 65 h 130"/>
                <a:gd name="T8" fmla="*/ 65 w 130"/>
                <a:gd name="T9" fmla="*/ 130 h 130"/>
                <a:gd name="T10" fmla="*/ 65 w 130"/>
                <a:gd name="T11" fmla="*/ 4 h 130"/>
                <a:gd name="T12" fmla="*/ 4 w 130"/>
                <a:gd name="T13" fmla="*/ 65 h 130"/>
                <a:gd name="T14" fmla="*/ 65 w 130"/>
                <a:gd name="T15" fmla="*/ 126 h 130"/>
                <a:gd name="T16" fmla="*/ 126 w 130"/>
                <a:gd name="T17" fmla="*/ 65 h 130"/>
                <a:gd name="T18" fmla="*/ 65 w 130"/>
                <a:gd name="T19" fmla="*/ 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130">
                  <a:moveTo>
                    <a:pt x="65" y="130"/>
                  </a:moveTo>
                  <a:cubicBezTo>
                    <a:pt x="29" y="130"/>
                    <a:pt x="0" y="101"/>
                    <a:pt x="0" y="65"/>
                  </a:cubicBezTo>
                  <a:cubicBezTo>
                    <a:pt x="0" y="29"/>
                    <a:pt x="29" y="0"/>
                    <a:pt x="65" y="0"/>
                  </a:cubicBezTo>
                  <a:cubicBezTo>
                    <a:pt x="101" y="0"/>
                    <a:pt x="130" y="29"/>
                    <a:pt x="130" y="65"/>
                  </a:cubicBezTo>
                  <a:cubicBezTo>
                    <a:pt x="130" y="101"/>
                    <a:pt x="101" y="130"/>
                    <a:pt x="65" y="130"/>
                  </a:cubicBezTo>
                  <a:close/>
                  <a:moveTo>
                    <a:pt x="65" y="4"/>
                  </a:moveTo>
                  <a:cubicBezTo>
                    <a:pt x="31" y="4"/>
                    <a:pt x="4" y="31"/>
                    <a:pt x="4" y="65"/>
                  </a:cubicBezTo>
                  <a:cubicBezTo>
                    <a:pt x="4" y="99"/>
                    <a:pt x="31" y="126"/>
                    <a:pt x="65" y="126"/>
                  </a:cubicBezTo>
                  <a:cubicBezTo>
                    <a:pt x="99" y="126"/>
                    <a:pt x="126" y="99"/>
                    <a:pt x="126" y="65"/>
                  </a:cubicBezTo>
                  <a:cubicBezTo>
                    <a:pt x="126" y="31"/>
                    <a:pt x="99" y="4"/>
                    <a:pt x="65" y="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316" name="Freeform 200"/>
            <p:cNvSpPr/>
            <p:nvPr/>
          </p:nvSpPr>
          <p:spPr bwMode="auto">
            <a:xfrm>
              <a:off x="5524500" y="1920558"/>
              <a:ext cx="192087" cy="193675"/>
            </a:xfrm>
            <a:custGeom>
              <a:avLst/>
              <a:gdLst>
                <a:gd name="T0" fmla="*/ 3 w 35"/>
                <a:gd name="T1" fmla="*/ 35 h 35"/>
                <a:gd name="T2" fmla="*/ 2 w 35"/>
                <a:gd name="T3" fmla="*/ 35 h 35"/>
                <a:gd name="T4" fmla="*/ 1 w 35"/>
                <a:gd name="T5" fmla="*/ 33 h 35"/>
                <a:gd name="T6" fmla="*/ 32 w 35"/>
                <a:gd name="T7" fmla="*/ 0 h 35"/>
                <a:gd name="T8" fmla="*/ 34 w 35"/>
                <a:gd name="T9" fmla="*/ 1 h 35"/>
                <a:gd name="T10" fmla="*/ 33 w 35"/>
                <a:gd name="T11" fmla="*/ 4 h 35"/>
                <a:gd name="T12" fmla="*/ 5 w 35"/>
                <a:gd name="T13" fmla="*/ 34 h 35"/>
                <a:gd name="T14" fmla="*/ 3 w 35"/>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3" y="35"/>
                  </a:moveTo>
                  <a:cubicBezTo>
                    <a:pt x="2" y="35"/>
                    <a:pt x="2" y="35"/>
                    <a:pt x="2" y="35"/>
                  </a:cubicBezTo>
                  <a:cubicBezTo>
                    <a:pt x="1" y="35"/>
                    <a:pt x="0" y="34"/>
                    <a:pt x="1" y="33"/>
                  </a:cubicBezTo>
                  <a:cubicBezTo>
                    <a:pt x="6" y="18"/>
                    <a:pt x="17" y="6"/>
                    <a:pt x="32" y="0"/>
                  </a:cubicBezTo>
                  <a:cubicBezTo>
                    <a:pt x="33" y="0"/>
                    <a:pt x="34" y="0"/>
                    <a:pt x="34" y="1"/>
                  </a:cubicBezTo>
                  <a:cubicBezTo>
                    <a:pt x="35" y="2"/>
                    <a:pt x="34" y="4"/>
                    <a:pt x="33" y="4"/>
                  </a:cubicBezTo>
                  <a:cubicBezTo>
                    <a:pt x="20" y="9"/>
                    <a:pt x="9" y="20"/>
                    <a:pt x="5" y="34"/>
                  </a:cubicBezTo>
                  <a:cubicBezTo>
                    <a:pt x="4" y="35"/>
                    <a:pt x="3" y="35"/>
                    <a:pt x="3" y="35"/>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317" name="Freeform 201"/>
            <p:cNvSpPr/>
            <p:nvPr/>
          </p:nvSpPr>
          <p:spPr bwMode="auto">
            <a:xfrm>
              <a:off x="5799138" y="1893570"/>
              <a:ext cx="22225" cy="307975"/>
            </a:xfrm>
            <a:custGeom>
              <a:avLst/>
              <a:gdLst>
                <a:gd name="T0" fmla="*/ 2 w 4"/>
                <a:gd name="T1" fmla="*/ 56 h 56"/>
                <a:gd name="T2" fmla="*/ 0 w 4"/>
                <a:gd name="T3" fmla="*/ 54 h 56"/>
                <a:gd name="T4" fmla="*/ 0 w 4"/>
                <a:gd name="T5" fmla="*/ 2 h 56"/>
                <a:gd name="T6" fmla="*/ 2 w 4"/>
                <a:gd name="T7" fmla="*/ 0 h 56"/>
                <a:gd name="T8" fmla="*/ 4 w 4"/>
                <a:gd name="T9" fmla="*/ 2 h 56"/>
                <a:gd name="T10" fmla="*/ 4 w 4"/>
                <a:gd name="T11" fmla="*/ 54 h 56"/>
                <a:gd name="T12" fmla="*/ 2 w 4"/>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4" h="56">
                  <a:moveTo>
                    <a:pt x="2" y="56"/>
                  </a:moveTo>
                  <a:cubicBezTo>
                    <a:pt x="1" y="56"/>
                    <a:pt x="0" y="55"/>
                    <a:pt x="0" y="54"/>
                  </a:cubicBezTo>
                  <a:cubicBezTo>
                    <a:pt x="0" y="2"/>
                    <a:pt x="0" y="2"/>
                    <a:pt x="0" y="2"/>
                  </a:cubicBezTo>
                  <a:cubicBezTo>
                    <a:pt x="0" y="1"/>
                    <a:pt x="1" y="0"/>
                    <a:pt x="2" y="0"/>
                  </a:cubicBezTo>
                  <a:cubicBezTo>
                    <a:pt x="3" y="0"/>
                    <a:pt x="4" y="1"/>
                    <a:pt x="4" y="2"/>
                  </a:cubicBezTo>
                  <a:cubicBezTo>
                    <a:pt x="4" y="54"/>
                    <a:pt x="4" y="54"/>
                    <a:pt x="4" y="54"/>
                  </a:cubicBezTo>
                  <a:cubicBezTo>
                    <a:pt x="4" y="55"/>
                    <a:pt x="3" y="56"/>
                    <a:pt x="2" y="56"/>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318" name="Freeform 202"/>
            <p:cNvSpPr/>
            <p:nvPr/>
          </p:nvSpPr>
          <p:spPr bwMode="auto">
            <a:xfrm>
              <a:off x="5789613" y="2190433"/>
              <a:ext cx="263525" cy="22225"/>
            </a:xfrm>
            <a:custGeom>
              <a:avLst/>
              <a:gdLst>
                <a:gd name="T0" fmla="*/ 46 w 48"/>
                <a:gd name="T1" fmla="*/ 4 h 4"/>
                <a:gd name="T2" fmla="*/ 2 w 48"/>
                <a:gd name="T3" fmla="*/ 4 h 4"/>
                <a:gd name="T4" fmla="*/ 0 w 48"/>
                <a:gd name="T5" fmla="*/ 2 h 4"/>
                <a:gd name="T6" fmla="*/ 2 w 48"/>
                <a:gd name="T7" fmla="*/ 0 h 4"/>
                <a:gd name="T8" fmla="*/ 46 w 48"/>
                <a:gd name="T9" fmla="*/ 0 h 4"/>
                <a:gd name="T10" fmla="*/ 48 w 48"/>
                <a:gd name="T11" fmla="*/ 2 h 4"/>
                <a:gd name="T12" fmla="*/ 46 w 4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8" h="4">
                  <a:moveTo>
                    <a:pt x="46" y="4"/>
                  </a:moveTo>
                  <a:cubicBezTo>
                    <a:pt x="2" y="4"/>
                    <a:pt x="2" y="4"/>
                    <a:pt x="2" y="4"/>
                  </a:cubicBezTo>
                  <a:cubicBezTo>
                    <a:pt x="1" y="4"/>
                    <a:pt x="0" y="3"/>
                    <a:pt x="0" y="2"/>
                  </a:cubicBezTo>
                  <a:cubicBezTo>
                    <a:pt x="0" y="1"/>
                    <a:pt x="1" y="0"/>
                    <a:pt x="2" y="0"/>
                  </a:cubicBezTo>
                  <a:cubicBezTo>
                    <a:pt x="46" y="0"/>
                    <a:pt x="46" y="0"/>
                    <a:pt x="46" y="0"/>
                  </a:cubicBezTo>
                  <a:cubicBezTo>
                    <a:pt x="47" y="0"/>
                    <a:pt x="48" y="1"/>
                    <a:pt x="48" y="2"/>
                  </a:cubicBezTo>
                  <a:cubicBezTo>
                    <a:pt x="48" y="3"/>
                    <a:pt x="47" y="4"/>
                    <a:pt x="46"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319" name="Oval 203"/>
            <p:cNvSpPr>
              <a:spLocks noChangeArrowheads="1"/>
            </p:cNvSpPr>
            <p:nvPr/>
          </p:nvSpPr>
          <p:spPr bwMode="auto">
            <a:xfrm>
              <a:off x="5767388" y="2163445"/>
              <a:ext cx="76200" cy="82550"/>
            </a:xfrm>
            <a:prstGeom prst="ellipse">
              <a:avLst/>
            </a:pr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grpSp>
      <p:grpSp>
        <p:nvGrpSpPr>
          <p:cNvPr id="320" name="组合 319"/>
          <p:cNvGrpSpPr/>
          <p:nvPr/>
        </p:nvGrpSpPr>
        <p:grpSpPr>
          <a:xfrm>
            <a:off x="9837335" y="773164"/>
            <a:ext cx="954893" cy="855356"/>
            <a:chOff x="6946900" y="1965008"/>
            <a:chExt cx="898525" cy="804863"/>
          </a:xfrm>
        </p:grpSpPr>
        <p:sp>
          <p:nvSpPr>
            <p:cNvPr id="321" name="Freeform 31"/>
            <p:cNvSpPr>
              <a:spLocks noEditPoints="1"/>
            </p:cNvSpPr>
            <p:nvPr/>
          </p:nvSpPr>
          <p:spPr bwMode="auto">
            <a:xfrm>
              <a:off x="7156450" y="2263458"/>
              <a:ext cx="508000" cy="506413"/>
            </a:xfrm>
            <a:custGeom>
              <a:avLst/>
              <a:gdLst>
                <a:gd name="T0" fmla="*/ 36 w 92"/>
                <a:gd name="T1" fmla="*/ 86 h 92"/>
                <a:gd name="T2" fmla="*/ 24 w 92"/>
                <a:gd name="T3" fmla="*/ 81 h 92"/>
                <a:gd name="T4" fmla="*/ 9 w 92"/>
                <a:gd name="T5" fmla="*/ 72 h 92"/>
                <a:gd name="T6" fmla="*/ 12 w 92"/>
                <a:gd name="T7" fmla="*/ 55 h 92"/>
                <a:gd name="T8" fmla="*/ 0 w 92"/>
                <a:gd name="T9" fmla="*/ 49 h 92"/>
                <a:gd name="T10" fmla="*/ 12 w 92"/>
                <a:gd name="T11" fmla="*/ 37 h 92"/>
                <a:gd name="T12" fmla="*/ 11 w 92"/>
                <a:gd name="T13" fmla="*/ 15 h 92"/>
                <a:gd name="T14" fmla="*/ 29 w 92"/>
                <a:gd name="T15" fmla="*/ 15 h 92"/>
                <a:gd name="T16" fmla="*/ 43 w 92"/>
                <a:gd name="T17" fmla="*/ 0 h 92"/>
                <a:gd name="T18" fmla="*/ 55 w 92"/>
                <a:gd name="T19" fmla="*/ 12 h 92"/>
                <a:gd name="T20" fmla="*/ 77 w 92"/>
                <a:gd name="T21" fmla="*/ 11 h 92"/>
                <a:gd name="T22" fmla="*/ 80 w 92"/>
                <a:gd name="T23" fmla="*/ 25 h 92"/>
                <a:gd name="T24" fmla="*/ 85 w 92"/>
                <a:gd name="T25" fmla="*/ 37 h 92"/>
                <a:gd name="T26" fmla="*/ 85 w 92"/>
                <a:gd name="T27" fmla="*/ 55 h 92"/>
                <a:gd name="T28" fmla="*/ 76 w 92"/>
                <a:gd name="T29" fmla="*/ 63 h 92"/>
                <a:gd name="T30" fmla="*/ 80 w 92"/>
                <a:gd name="T31" fmla="*/ 77 h 92"/>
                <a:gd name="T32" fmla="*/ 63 w 92"/>
                <a:gd name="T33" fmla="*/ 77 h 92"/>
                <a:gd name="T34" fmla="*/ 48 w 92"/>
                <a:gd name="T35" fmla="*/ 92 h 92"/>
                <a:gd name="T36" fmla="*/ 39 w 92"/>
                <a:gd name="T37" fmla="*/ 76 h 92"/>
                <a:gd name="T38" fmla="*/ 43 w 92"/>
                <a:gd name="T39" fmla="*/ 88 h 92"/>
                <a:gd name="T40" fmla="*/ 48 w 92"/>
                <a:gd name="T41" fmla="*/ 88 h 92"/>
                <a:gd name="T42" fmla="*/ 53 w 92"/>
                <a:gd name="T43" fmla="*/ 76 h 92"/>
                <a:gd name="T44" fmla="*/ 70 w 92"/>
                <a:gd name="T45" fmla="*/ 78 h 92"/>
                <a:gd name="T46" fmla="*/ 78 w 92"/>
                <a:gd name="T47" fmla="*/ 72 h 92"/>
                <a:gd name="T48" fmla="*/ 72 w 92"/>
                <a:gd name="T49" fmla="*/ 63 h 92"/>
                <a:gd name="T50" fmla="*/ 85 w 92"/>
                <a:gd name="T51" fmla="*/ 51 h 92"/>
                <a:gd name="T52" fmla="*/ 85 w 92"/>
                <a:gd name="T53" fmla="*/ 41 h 92"/>
                <a:gd name="T54" fmla="*/ 72 w 92"/>
                <a:gd name="T55" fmla="*/ 29 h 92"/>
                <a:gd name="T56" fmla="*/ 78 w 92"/>
                <a:gd name="T57" fmla="*/ 20 h 92"/>
                <a:gd name="T58" fmla="*/ 70 w 92"/>
                <a:gd name="T59" fmla="*/ 14 h 92"/>
                <a:gd name="T60" fmla="*/ 53 w 92"/>
                <a:gd name="T61" fmla="*/ 16 h 92"/>
                <a:gd name="T62" fmla="*/ 48 w 92"/>
                <a:gd name="T63" fmla="*/ 4 h 92"/>
                <a:gd name="T64" fmla="*/ 40 w 92"/>
                <a:gd name="T65" fmla="*/ 15 h 92"/>
                <a:gd name="T66" fmla="*/ 28 w 92"/>
                <a:gd name="T67" fmla="*/ 20 h 92"/>
                <a:gd name="T68" fmla="*/ 14 w 92"/>
                <a:gd name="T69" fmla="*/ 18 h 92"/>
                <a:gd name="T70" fmla="*/ 20 w 92"/>
                <a:gd name="T71" fmla="*/ 29 h 92"/>
                <a:gd name="T72" fmla="*/ 6 w 92"/>
                <a:gd name="T73" fmla="*/ 41 h 92"/>
                <a:gd name="T74" fmla="*/ 4 w 92"/>
                <a:gd name="T75" fmla="*/ 50 h 92"/>
                <a:gd name="T76" fmla="*/ 15 w 92"/>
                <a:gd name="T77" fmla="*/ 53 h 92"/>
                <a:gd name="T78" fmla="*/ 14 w 92"/>
                <a:gd name="T79" fmla="*/ 70 h 92"/>
                <a:gd name="T80" fmla="*/ 18 w 92"/>
                <a:gd name="T81" fmla="*/ 78 h 92"/>
                <a:gd name="T82" fmla="*/ 46 w 92"/>
                <a:gd name="T83" fmla="*/ 63 h 92"/>
                <a:gd name="T84" fmla="*/ 63 w 92"/>
                <a:gd name="T85" fmla="*/ 46 h 92"/>
                <a:gd name="T86" fmla="*/ 33 w 92"/>
                <a:gd name="T87" fmla="*/ 46 h 92"/>
                <a:gd name="T88" fmla="*/ 46 w 92"/>
                <a:gd name="T89" fmla="*/ 3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2" h="92">
                  <a:moveTo>
                    <a:pt x="48" y="92"/>
                  </a:moveTo>
                  <a:cubicBezTo>
                    <a:pt x="43" y="92"/>
                    <a:pt x="43" y="92"/>
                    <a:pt x="43" y="92"/>
                  </a:cubicBezTo>
                  <a:cubicBezTo>
                    <a:pt x="39" y="92"/>
                    <a:pt x="36" y="89"/>
                    <a:pt x="36" y="86"/>
                  </a:cubicBezTo>
                  <a:cubicBezTo>
                    <a:pt x="36" y="80"/>
                    <a:pt x="36" y="80"/>
                    <a:pt x="36" y="80"/>
                  </a:cubicBezTo>
                  <a:cubicBezTo>
                    <a:pt x="34" y="79"/>
                    <a:pt x="31" y="78"/>
                    <a:pt x="28" y="77"/>
                  </a:cubicBezTo>
                  <a:cubicBezTo>
                    <a:pt x="24" y="81"/>
                    <a:pt x="24" y="81"/>
                    <a:pt x="24" y="81"/>
                  </a:cubicBezTo>
                  <a:cubicBezTo>
                    <a:pt x="22" y="83"/>
                    <a:pt x="17" y="83"/>
                    <a:pt x="15" y="80"/>
                  </a:cubicBezTo>
                  <a:cubicBezTo>
                    <a:pt x="11" y="77"/>
                    <a:pt x="11" y="77"/>
                    <a:pt x="11" y="77"/>
                  </a:cubicBezTo>
                  <a:cubicBezTo>
                    <a:pt x="10" y="75"/>
                    <a:pt x="9" y="74"/>
                    <a:pt x="9" y="72"/>
                  </a:cubicBezTo>
                  <a:cubicBezTo>
                    <a:pt x="9" y="70"/>
                    <a:pt x="10" y="69"/>
                    <a:pt x="11" y="67"/>
                  </a:cubicBezTo>
                  <a:cubicBezTo>
                    <a:pt x="15" y="63"/>
                    <a:pt x="15" y="63"/>
                    <a:pt x="15" y="63"/>
                  </a:cubicBezTo>
                  <a:cubicBezTo>
                    <a:pt x="14" y="61"/>
                    <a:pt x="13" y="58"/>
                    <a:pt x="12" y="55"/>
                  </a:cubicBezTo>
                  <a:cubicBezTo>
                    <a:pt x="6" y="55"/>
                    <a:pt x="6" y="55"/>
                    <a:pt x="6" y="55"/>
                  </a:cubicBezTo>
                  <a:cubicBezTo>
                    <a:pt x="4" y="55"/>
                    <a:pt x="3" y="55"/>
                    <a:pt x="2" y="53"/>
                  </a:cubicBezTo>
                  <a:cubicBezTo>
                    <a:pt x="0" y="52"/>
                    <a:pt x="0" y="50"/>
                    <a:pt x="0" y="49"/>
                  </a:cubicBezTo>
                  <a:cubicBezTo>
                    <a:pt x="0" y="43"/>
                    <a:pt x="0" y="43"/>
                    <a:pt x="0" y="43"/>
                  </a:cubicBezTo>
                  <a:cubicBezTo>
                    <a:pt x="0" y="40"/>
                    <a:pt x="3" y="37"/>
                    <a:pt x="6" y="37"/>
                  </a:cubicBezTo>
                  <a:cubicBezTo>
                    <a:pt x="12" y="37"/>
                    <a:pt x="12" y="37"/>
                    <a:pt x="12" y="37"/>
                  </a:cubicBezTo>
                  <a:cubicBezTo>
                    <a:pt x="13" y="34"/>
                    <a:pt x="14" y="31"/>
                    <a:pt x="15" y="29"/>
                  </a:cubicBezTo>
                  <a:cubicBezTo>
                    <a:pt x="11" y="25"/>
                    <a:pt x="11" y="25"/>
                    <a:pt x="11" y="25"/>
                  </a:cubicBezTo>
                  <a:cubicBezTo>
                    <a:pt x="9" y="22"/>
                    <a:pt x="9" y="18"/>
                    <a:pt x="11" y="15"/>
                  </a:cubicBezTo>
                  <a:cubicBezTo>
                    <a:pt x="15" y="11"/>
                    <a:pt x="15" y="11"/>
                    <a:pt x="15" y="11"/>
                  </a:cubicBezTo>
                  <a:cubicBezTo>
                    <a:pt x="18" y="9"/>
                    <a:pt x="22" y="9"/>
                    <a:pt x="25" y="11"/>
                  </a:cubicBezTo>
                  <a:cubicBezTo>
                    <a:pt x="29" y="15"/>
                    <a:pt x="29" y="15"/>
                    <a:pt x="29" y="15"/>
                  </a:cubicBezTo>
                  <a:cubicBezTo>
                    <a:pt x="31" y="14"/>
                    <a:pt x="34" y="13"/>
                    <a:pt x="36" y="12"/>
                  </a:cubicBezTo>
                  <a:cubicBezTo>
                    <a:pt x="36" y="7"/>
                    <a:pt x="36" y="7"/>
                    <a:pt x="36" y="7"/>
                  </a:cubicBezTo>
                  <a:cubicBezTo>
                    <a:pt x="36" y="3"/>
                    <a:pt x="39" y="0"/>
                    <a:pt x="43" y="0"/>
                  </a:cubicBezTo>
                  <a:cubicBezTo>
                    <a:pt x="48" y="0"/>
                    <a:pt x="48" y="0"/>
                    <a:pt x="48" y="0"/>
                  </a:cubicBezTo>
                  <a:cubicBezTo>
                    <a:pt x="52" y="0"/>
                    <a:pt x="55" y="3"/>
                    <a:pt x="55" y="7"/>
                  </a:cubicBezTo>
                  <a:cubicBezTo>
                    <a:pt x="55" y="12"/>
                    <a:pt x="55" y="12"/>
                    <a:pt x="55" y="12"/>
                  </a:cubicBezTo>
                  <a:cubicBezTo>
                    <a:pt x="58" y="13"/>
                    <a:pt x="61" y="14"/>
                    <a:pt x="63" y="15"/>
                  </a:cubicBezTo>
                  <a:cubicBezTo>
                    <a:pt x="67" y="11"/>
                    <a:pt x="67" y="11"/>
                    <a:pt x="67" y="11"/>
                  </a:cubicBezTo>
                  <a:cubicBezTo>
                    <a:pt x="70" y="9"/>
                    <a:pt x="74" y="9"/>
                    <a:pt x="77" y="11"/>
                  </a:cubicBezTo>
                  <a:cubicBezTo>
                    <a:pt x="80" y="15"/>
                    <a:pt x="80" y="15"/>
                    <a:pt x="80" y="15"/>
                  </a:cubicBezTo>
                  <a:cubicBezTo>
                    <a:pt x="82" y="17"/>
                    <a:pt x="82" y="18"/>
                    <a:pt x="82" y="20"/>
                  </a:cubicBezTo>
                  <a:cubicBezTo>
                    <a:pt x="82" y="22"/>
                    <a:pt x="82" y="23"/>
                    <a:pt x="80" y="25"/>
                  </a:cubicBezTo>
                  <a:cubicBezTo>
                    <a:pt x="76" y="29"/>
                    <a:pt x="76" y="29"/>
                    <a:pt x="76" y="29"/>
                  </a:cubicBezTo>
                  <a:cubicBezTo>
                    <a:pt x="78" y="31"/>
                    <a:pt x="79" y="34"/>
                    <a:pt x="80" y="37"/>
                  </a:cubicBezTo>
                  <a:cubicBezTo>
                    <a:pt x="85" y="37"/>
                    <a:pt x="85" y="37"/>
                    <a:pt x="85" y="37"/>
                  </a:cubicBezTo>
                  <a:cubicBezTo>
                    <a:pt x="89" y="37"/>
                    <a:pt x="92" y="40"/>
                    <a:pt x="92" y="43"/>
                  </a:cubicBezTo>
                  <a:cubicBezTo>
                    <a:pt x="92" y="49"/>
                    <a:pt x="92" y="49"/>
                    <a:pt x="92" y="49"/>
                  </a:cubicBezTo>
                  <a:cubicBezTo>
                    <a:pt x="92" y="52"/>
                    <a:pt x="89" y="55"/>
                    <a:pt x="85" y="55"/>
                  </a:cubicBezTo>
                  <a:cubicBezTo>
                    <a:pt x="85" y="55"/>
                    <a:pt x="85" y="55"/>
                    <a:pt x="85" y="55"/>
                  </a:cubicBezTo>
                  <a:cubicBezTo>
                    <a:pt x="80" y="55"/>
                    <a:pt x="80" y="55"/>
                    <a:pt x="80" y="55"/>
                  </a:cubicBezTo>
                  <a:cubicBezTo>
                    <a:pt x="79" y="58"/>
                    <a:pt x="78" y="61"/>
                    <a:pt x="76" y="63"/>
                  </a:cubicBezTo>
                  <a:cubicBezTo>
                    <a:pt x="80" y="67"/>
                    <a:pt x="80" y="67"/>
                    <a:pt x="80" y="67"/>
                  </a:cubicBezTo>
                  <a:cubicBezTo>
                    <a:pt x="82" y="69"/>
                    <a:pt x="82" y="70"/>
                    <a:pt x="82" y="72"/>
                  </a:cubicBezTo>
                  <a:cubicBezTo>
                    <a:pt x="82" y="74"/>
                    <a:pt x="82" y="76"/>
                    <a:pt x="80" y="77"/>
                  </a:cubicBezTo>
                  <a:cubicBezTo>
                    <a:pt x="76" y="81"/>
                    <a:pt x="76" y="81"/>
                    <a:pt x="76" y="81"/>
                  </a:cubicBezTo>
                  <a:cubicBezTo>
                    <a:pt x="74" y="83"/>
                    <a:pt x="70" y="83"/>
                    <a:pt x="67" y="81"/>
                  </a:cubicBezTo>
                  <a:cubicBezTo>
                    <a:pt x="63" y="77"/>
                    <a:pt x="63" y="77"/>
                    <a:pt x="63" y="77"/>
                  </a:cubicBezTo>
                  <a:cubicBezTo>
                    <a:pt x="61" y="78"/>
                    <a:pt x="58" y="79"/>
                    <a:pt x="55" y="80"/>
                  </a:cubicBezTo>
                  <a:cubicBezTo>
                    <a:pt x="55" y="86"/>
                    <a:pt x="55" y="86"/>
                    <a:pt x="55" y="86"/>
                  </a:cubicBezTo>
                  <a:cubicBezTo>
                    <a:pt x="55" y="89"/>
                    <a:pt x="52" y="92"/>
                    <a:pt x="48" y="92"/>
                  </a:cubicBezTo>
                  <a:close/>
                  <a:moveTo>
                    <a:pt x="28" y="71"/>
                  </a:moveTo>
                  <a:cubicBezTo>
                    <a:pt x="29" y="72"/>
                    <a:pt x="29" y="72"/>
                    <a:pt x="29" y="72"/>
                  </a:cubicBezTo>
                  <a:cubicBezTo>
                    <a:pt x="32" y="74"/>
                    <a:pt x="35" y="76"/>
                    <a:pt x="39" y="76"/>
                  </a:cubicBezTo>
                  <a:cubicBezTo>
                    <a:pt x="40" y="77"/>
                    <a:pt x="40" y="77"/>
                    <a:pt x="40" y="77"/>
                  </a:cubicBezTo>
                  <a:cubicBezTo>
                    <a:pt x="40" y="86"/>
                    <a:pt x="40" y="86"/>
                    <a:pt x="40" y="86"/>
                  </a:cubicBezTo>
                  <a:cubicBezTo>
                    <a:pt x="40" y="87"/>
                    <a:pt x="42" y="88"/>
                    <a:pt x="43" y="88"/>
                  </a:cubicBezTo>
                  <a:cubicBezTo>
                    <a:pt x="48" y="88"/>
                    <a:pt x="48" y="88"/>
                    <a:pt x="48" y="88"/>
                  </a:cubicBezTo>
                  <a:cubicBezTo>
                    <a:pt x="48" y="90"/>
                    <a:pt x="48" y="90"/>
                    <a:pt x="48" y="90"/>
                  </a:cubicBezTo>
                  <a:cubicBezTo>
                    <a:pt x="48" y="88"/>
                    <a:pt x="48" y="88"/>
                    <a:pt x="48" y="88"/>
                  </a:cubicBezTo>
                  <a:cubicBezTo>
                    <a:pt x="50" y="88"/>
                    <a:pt x="51" y="87"/>
                    <a:pt x="51" y="86"/>
                  </a:cubicBezTo>
                  <a:cubicBezTo>
                    <a:pt x="51" y="77"/>
                    <a:pt x="51" y="77"/>
                    <a:pt x="51" y="77"/>
                  </a:cubicBezTo>
                  <a:cubicBezTo>
                    <a:pt x="53" y="76"/>
                    <a:pt x="53" y="76"/>
                    <a:pt x="53" y="76"/>
                  </a:cubicBezTo>
                  <a:cubicBezTo>
                    <a:pt x="56" y="76"/>
                    <a:pt x="59" y="74"/>
                    <a:pt x="62" y="72"/>
                  </a:cubicBezTo>
                  <a:cubicBezTo>
                    <a:pt x="64" y="72"/>
                    <a:pt x="64" y="72"/>
                    <a:pt x="64" y="72"/>
                  </a:cubicBezTo>
                  <a:cubicBezTo>
                    <a:pt x="70" y="78"/>
                    <a:pt x="70" y="78"/>
                    <a:pt x="70" y="78"/>
                  </a:cubicBezTo>
                  <a:cubicBezTo>
                    <a:pt x="71" y="79"/>
                    <a:pt x="73" y="79"/>
                    <a:pt x="74" y="78"/>
                  </a:cubicBezTo>
                  <a:cubicBezTo>
                    <a:pt x="77" y="74"/>
                    <a:pt x="77" y="74"/>
                    <a:pt x="77" y="74"/>
                  </a:cubicBezTo>
                  <a:cubicBezTo>
                    <a:pt x="78" y="74"/>
                    <a:pt x="78" y="73"/>
                    <a:pt x="78" y="72"/>
                  </a:cubicBezTo>
                  <a:cubicBezTo>
                    <a:pt x="78" y="71"/>
                    <a:pt x="78" y="71"/>
                    <a:pt x="77" y="70"/>
                  </a:cubicBezTo>
                  <a:cubicBezTo>
                    <a:pt x="71" y="64"/>
                    <a:pt x="71" y="64"/>
                    <a:pt x="71" y="64"/>
                  </a:cubicBezTo>
                  <a:cubicBezTo>
                    <a:pt x="72" y="63"/>
                    <a:pt x="72" y="63"/>
                    <a:pt x="72" y="63"/>
                  </a:cubicBezTo>
                  <a:cubicBezTo>
                    <a:pt x="74" y="60"/>
                    <a:pt x="75" y="56"/>
                    <a:pt x="76" y="53"/>
                  </a:cubicBezTo>
                  <a:cubicBezTo>
                    <a:pt x="77" y="51"/>
                    <a:pt x="77" y="51"/>
                    <a:pt x="77" y="51"/>
                  </a:cubicBezTo>
                  <a:cubicBezTo>
                    <a:pt x="85" y="51"/>
                    <a:pt x="85" y="51"/>
                    <a:pt x="85" y="51"/>
                  </a:cubicBezTo>
                  <a:cubicBezTo>
                    <a:pt x="87" y="51"/>
                    <a:pt x="88" y="50"/>
                    <a:pt x="88" y="49"/>
                  </a:cubicBezTo>
                  <a:cubicBezTo>
                    <a:pt x="88" y="43"/>
                    <a:pt x="88" y="43"/>
                    <a:pt x="88" y="43"/>
                  </a:cubicBezTo>
                  <a:cubicBezTo>
                    <a:pt x="88" y="42"/>
                    <a:pt x="87" y="41"/>
                    <a:pt x="85" y="41"/>
                  </a:cubicBezTo>
                  <a:cubicBezTo>
                    <a:pt x="77" y="41"/>
                    <a:pt x="77" y="41"/>
                    <a:pt x="77" y="41"/>
                  </a:cubicBezTo>
                  <a:cubicBezTo>
                    <a:pt x="76" y="39"/>
                    <a:pt x="76" y="39"/>
                    <a:pt x="76" y="39"/>
                  </a:cubicBezTo>
                  <a:cubicBezTo>
                    <a:pt x="75" y="36"/>
                    <a:pt x="74" y="32"/>
                    <a:pt x="72" y="29"/>
                  </a:cubicBezTo>
                  <a:cubicBezTo>
                    <a:pt x="71" y="28"/>
                    <a:pt x="71" y="28"/>
                    <a:pt x="71" y="28"/>
                  </a:cubicBezTo>
                  <a:cubicBezTo>
                    <a:pt x="78" y="22"/>
                    <a:pt x="78" y="22"/>
                    <a:pt x="78" y="22"/>
                  </a:cubicBezTo>
                  <a:cubicBezTo>
                    <a:pt x="78" y="21"/>
                    <a:pt x="78" y="21"/>
                    <a:pt x="78" y="20"/>
                  </a:cubicBezTo>
                  <a:cubicBezTo>
                    <a:pt x="78" y="19"/>
                    <a:pt x="78" y="19"/>
                    <a:pt x="78" y="18"/>
                  </a:cubicBezTo>
                  <a:cubicBezTo>
                    <a:pt x="74" y="14"/>
                    <a:pt x="74" y="14"/>
                    <a:pt x="74" y="14"/>
                  </a:cubicBezTo>
                  <a:cubicBezTo>
                    <a:pt x="73" y="13"/>
                    <a:pt x="71" y="13"/>
                    <a:pt x="70" y="14"/>
                  </a:cubicBezTo>
                  <a:cubicBezTo>
                    <a:pt x="64" y="21"/>
                    <a:pt x="64" y="21"/>
                    <a:pt x="64" y="21"/>
                  </a:cubicBezTo>
                  <a:cubicBezTo>
                    <a:pt x="62" y="20"/>
                    <a:pt x="62" y="20"/>
                    <a:pt x="62" y="20"/>
                  </a:cubicBezTo>
                  <a:cubicBezTo>
                    <a:pt x="59" y="18"/>
                    <a:pt x="56" y="16"/>
                    <a:pt x="53" y="16"/>
                  </a:cubicBezTo>
                  <a:cubicBezTo>
                    <a:pt x="51" y="15"/>
                    <a:pt x="51" y="15"/>
                    <a:pt x="51" y="15"/>
                  </a:cubicBezTo>
                  <a:cubicBezTo>
                    <a:pt x="51" y="7"/>
                    <a:pt x="51" y="7"/>
                    <a:pt x="51" y="7"/>
                  </a:cubicBezTo>
                  <a:cubicBezTo>
                    <a:pt x="51" y="5"/>
                    <a:pt x="50" y="4"/>
                    <a:pt x="48" y="4"/>
                  </a:cubicBezTo>
                  <a:cubicBezTo>
                    <a:pt x="43" y="4"/>
                    <a:pt x="43" y="4"/>
                    <a:pt x="43" y="4"/>
                  </a:cubicBezTo>
                  <a:cubicBezTo>
                    <a:pt x="42" y="4"/>
                    <a:pt x="40" y="5"/>
                    <a:pt x="40" y="7"/>
                  </a:cubicBezTo>
                  <a:cubicBezTo>
                    <a:pt x="40" y="15"/>
                    <a:pt x="40" y="15"/>
                    <a:pt x="40" y="15"/>
                  </a:cubicBezTo>
                  <a:cubicBezTo>
                    <a:pt x="39" y="16"/>
                    <a:pt x="39" y="16"/>
                    <a:pt x="39" y="16"/>
                  </a:cubicBezTo>
                  <a:cubicBezTo>
                    <a:pt x="36" y="16"/>
                    <a:pt x="32" y="18"/>
                    <a:pt x="29" y="20"/>
                  </a:cubicBezTo>
                  <a:cubicBezTo>
                    <a:pt x="28" y="20"/>
                    <a:pt x="28" y="20"/>
                    <a:pt x="28" y="20"/>
                  </a:cubicBezTo>
                  <a:cubicBezTo>
                    <a:pt x="22" y="14"/>
                    <a:pt x="22" y="14"/>
                    <a:pt x="22" y="14"/>
                  </a:cubicBezTo>
                  <a:cubicBezTo>
                    <a:pt x="21" y="13"/>
                    <a:pt x="19" y="13"/>
                    <a:pt x="18" y="14"/>
                  </a:cubicBezTo>
                  <a:cubicBezTo>
                    <a:pt x="14" y="18"/>
                    <a:pt x="14" y="18"/>
                    <a:pt x="14" y="18"/>
                  </a:cubicBezTo>
                  <a:cubicBezTo>
                    <a:pt x="13" y="19"/>
                    <a:pt x="13" y="21"/>
                    <a:pt x="14" y="22"/>
                  </a:cubicBezTo>
                  <a:cubicBezTo>
                    <a:pt x="20" y="28"/>
                    <a:pt x="20" y="28"/>
                    <a:pt x="20" y="28"/>
                  </a:cubicBezTo>
                  <a:cubicBezTo>
                    <a:pt x="20" y="29"/>
                    <a:pt x="20" y="29"/>
                    <a:pt x="20" y="29"/>
                  </a:cubicBezTo>
                  <a:cubicBezTo>
                    <a:pt x="18" y="32"/>
                    <a:pt x="16" y="36"/>
                    <a:pt x="15" y="39"/>
                  </a:cubicBezTo>
                  <a:cubicBezTo>
                    <a:pt x="15" y="41"/>
                    <a:pt x="15" y="41"/>
                    <a:pt x="15" y="41"/>
                  </a:cubicBezTo>
                  <a:cubicBezTo>
                    <a:pt x="6" y="41"/>
                    <a:pt x="6" y="41"/>
                    <a:pt x="6" y="41"/>
                  </a:cubicBezTo>
                  <a:cubicBezTo>
                    <a:pt x="5" y="41"/>
                    <a:pt x="4" y="42"/>
                    <a:pt x="4" y="43"/>
                  </a:cubicBezTo>
                  <a:cubicBezTo>
                    <a:pt x="4" y="49"/>
                    <a:pt x="4" y="49"/>
                    <a:pt x="4" y="49"/>
                  </a:cubicBezTo>
                  <a:cubicBezTo>
                    <a:pt x="4" y="49"/>
                    <a:pt x="4" y="50"/>
                    <a:pt x="4" y="50"/>
                  </a:cubicBezTo>
                  <a:cubicBezTo>
                    <a:pt x="5" y="51"/>
                    <a:pt x="6" y="51"/>
                    <a:pt x="6" y="51"/>
                  </a:cubicBezTo>
                  <a:cubicBezTo>
                    <a:pt x="15" y="51"/>
                    <a:pt x="15" y="51"/>
                    <a:pt x="15" y="51"/>
                  </a:cubicBezTo>
                  <a:cubicBezTo>
                    <a:pt x="15" y="53"/>
                    <a:pt x="15" y="53"/>
                    <a:pt x="15" y="53"/>
                  </a:cubicBezTo>
                  <a:cubicBezTo>
                    <a:pt x="16" y="56"/>
                    <a:pt x="17" y="60"/>
                    <a:pt x="19" y="63"/>
                  </a:cubicBezTo>
                  <a:cubicBezTo>
                    <a:pt x="20" y="64"/>
                    <a:pt x="20" y="64"/>
                    <a:pt x="20" y="64"/>
                  </a:cubicBezTo>
                  <a:cubicBezTo>
                    <a:pt x="14" y="70"/>
                    <a:pt x="14" y="70"/>
                    <a:pt x="14" y="70"/>
                  </a:cubicBezTo>
                  <a:cubicBezTo>
                    <a:pt x="13" y="71"/>
                    <a:pt x="13" y="71"/>
                    <a:pt x="13" y="72"/>
                  </a:cubicBezTo>
                  <a:cubicBezTo>
                    <a:pt x="13" y="73"/>
                    <a:pt x="13" y="73"/>
                    <a:pt x="14" y="74"/>
                  </a:cubicBezTo>
                  <a:cubicBezTo>
                    <a:pt x="18" y="78"/>
                    <a:pt x="18" y="78"/>
                    <a:pt x="18" y="78"/>
                  </a:cubicBezTo>
                  <a:cubicBezTo>
                    <a:pt x="19" y="79"/>
                    <a:pt x="21" y="79"/>
                    <a:pt x="22" y="78"/>
                  </a:cubicBezTo>
                  <a:lnTo>
                    <a:pt x="28" y="71"/>
                  </a:lnTo>
                  <a:close/>
                  <a:moveTo>
                    <a:pt x="46" y="63"/>
                  </a:moveTo>
                  <a:cubicBezTo>
                    <a:pt x="37" y="63"/>
                    <a:pt x="29" y="55"/>
                    <a:pt x="29" y="46"/>
                  </a:cubicBezTo>
                  <a:cubicBezTo>
                    <a:pt x="29" y="37"/>
                    <a:pt x="37" y="29"/>
                    <a:pt x="46" y="29"/>
                  </a:cubicBezTo>
                  <a:cubicBezTo>
                    <a:pt x="55" y="29"/>
                    <a:pt x="63" y="37"/>
                    <a:pt x="63" y="46"/>
                  </a:cubicBezTo>
                  <a:cubicBezTo>
                    <a:pt x="63" y="55"/>
                    <a:pt x="55" y="63"/>
                    <a:pt x="46" y="63"/>
                  </a:cubicBezTo>
                  <a:close/>
                  <a:moveTo>
                    <a:pt x="46" y="33"/>
                  </a:moveTo>
                  <a:cubicBezTo>
                    <a:pt x="39" y="33"/>
                    <a:pt x="33" y="39"/>
                    <a:pt x="33" y="46"/>
                  </a:cubicBezTo>
                  <a:cubicBezTo>
                    <a:pt x="33" y="53"/>
                    <a:pt x="39" y="59"/>
                    <a:pt x="46" y="59"/>
                  </a:cubicBezTo>
                  <a:cubicBezTo>
                    <a:pt x="53" y="59"/>
                    <a:pt x="59" y="53"/>
                    <a:pt x="59" y="46"/>
                  </a:cubicBezTo>
                  <a:cubicBezTo>
                    <a:pt x="59" y="39"/>
                    <a:pt x="53" y="33"/>
                    <a:pt x="46" y="3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grpSp>
          <p:nvGrpSpPr>
            <p:cNvPr id="322" name="组合 321"/>
            <p:cNvGrpSpPr/>
            <p:nvPr/>
          </p:nvGrpSpPr>
          <p:grpSpPr>
            <a:xfrm>
              <a:off x="6946900" y="1965008"/>
              <a:ext cx="898525" cy="684212"/>
              <a:chOff x="6946900" y="1965008"/>
              <a:chExt cx="898525" cy="684212"/>
            </a:xfrm>
          </p:grpSpPr>
          <p:sp>
            <p:nvSpPr>
              <p:cNvPr id="323" name="Freeform 28"/>
              <p:cNvSpPr/>
              <p:nvPr/>
            </p:nvSpPr>
            <p:spPr bwMode="auto">
              <a:xfrm>
                <a:off x="6946900" y="1965008"/>
                <a:ext cx="898525" cy="601663"/>
              </a:xfrm>
              <a:custGeom>
                <a:avLst/>
                <a:gdLst>
                  <a:gd name="T0" fmla="*/ 0 w 163"/>
                  <a:gd name="T1" fmla="*/ 70 h 109"/>
                  <a:gd name="T2" fmla="*/ 1 w 163"/>
                  <a:gd name="T3" fmla="*/ 61 h 109"/>
                  <a:gd name="T4" fmla="*/ 2 w 163"/>
                  <a:gd name="T5" fmla="*/ 58 h 109"/>
                  <a:gd name="T6" fmla="*/ 4 w 163"/>
                  <a:gd name="T7" fmla="*/ 53 h 109"/>
                  <a:gd name="T8" fmla="*/ 7 w 163"/>
                  <a:gd name="T9" fmla="*/ 49 h 109"/>
                  <a:gd name="T10" fmla="*/ 9 w 163"/>
                  <a:gd name="T11" fmla="*/ 46 h 109"/>
                  <a:gd name="T12" fmla="*/ 13 w 163"/>
                  <a:gd name="T13" fmla="*/ 42 h 109"/>
                  <a:gd name="T14" fmla="*/ 16 w 163"/>
                  <a:gd name="T15" fmla="*/ 40 h 109"/>
                  <a:gd name="T16" fmla="*/ 20 w 163"/>
                  <a:gd name="T17" fmla="*/ 37 h 109"/>
                  <a:gd name="T18" fmla="*/ 25 w 163"/>
                  <a:gd name="T19" fmla="*/ 35 h 109"/>
                  <a:gd name="T20" fmla="*/ 28 w 163"/>
                  <a:gd name="T21" fmla="*/ 36 h 109"/>
                  <a:gd name="T22" fmla="*/ 31 w 163"/>
                  <a:gd name="T23" fmla="*/ 34 h 109"/>
                  <a:gd name="T24" fmla="*/ 76 w 163"/>
                  <a:gd name="T25" fmla="*/ 0 h 109"/>
                  <a:gd name="T26" fmla="*/ 81 w 163"/>
                  <a:gd name="T27" fmla="*/ 1 h 109"/>
                  <a:gd name="T28" fmla="*/ 86 w 163"/>
                  <a:gd name="T29" fmla="*/ 3 h 109"/>
                  <a:gd name="T30" fmla="*/ 94 w 163"/>
                  <a:gd name="T31" fmla="*/ 7 h 109"/>
                  <a:gd name="T32" fmla="*/ 101 w 163"/>
                  <a:gd name="T33" fmla="*/ 13 h 109"/>
                  <a:gd name="T34" fmla="*/ 110 w 163"/>
                  <a:gd name="T35" fmla="*/ 31 h 109"/>
                  <a:gd name="T36" fmla="*/ 146 w 163"/>
                  <a:gd name="T37" fmla="*/ 52 h 109"/>
                  <a:gd name="T38" fmla="*/ 160 w 163"/>
                  <a:gd name="T39" fmla="*/ 65 h 109"/>
                  <a:gd name="T40" fmla="*/ 137 w 163"/>
                  <a:gd name="T41" fmla="*/ 109 h 109"/>
                  <a:gd name="T42" fmla="*/ 137 w 163"/>
                  <a:gd name="T43" fmla="*/ 105 h 109"/>
                  <a:gd name="T44" fmla="*/ 157 w 163"/>
                  <a:gd name="T45" fmla="*/ 67 h 109"/>
                  <a:gd name="T46" fmla="*/ 145 w 163"/>
                  <a:gd name="T47" fmla="*/ 55 h 109"/>
                  <a:gd name="T48" fmla="*/ 132 w 163"/>
                  <a:gd name="T49" fmla="*/ 53 h 109"/>
                  <a:gd name="T50" fmla="*/ 106 w 163"/>
                  <a:gd name="T51" fmla="*/ 35 h 109"/>
                  <a:gd name="T52" fmla="*/ 98 w 163"/>
                  <a:gd name="T53" fmla="*/ 16 h 109"/>
                  <a:gd name="T54" fmla="*/ 95 w 163"/>
                  <a:gd name="T55" fmla="*/ 13 h 109"/>
                  <a:gd name="T56" fmla="*/ 92 w 163"/>
                  <a:gd name="T57" fmla="*/ 10 h 109"/>
                  <a:gd name="T58" fmla="*/ 84 w 163"/>
                  <a:gd name="T59" fmla="*/ 6 h 109"/>
                  <a:gd name="T60" fmla="*/ 77 w 163"/>
                  <a:gd name="T61" fmla="*/ 4 h 109"/>
                  <a:gd name="T62" fmla="*/ 38 w 163"/>
                  <a:gd name="T63" fmla="*/ 36 h 109"/>
                  <a:gd name="T64" fmla="*/ 32 w 163"/>
                  <a:gd name="T65" fmla="*/ 38 h 109"/>
                  <a:gd name="T66" fmla="*/ 28 w 163"/>
                  <a:gd name="T67" fmla="*/ 38 h 109"/>
                  <a:gd name="T68" fmla="*/ 25 w 163"/>
                  <a:gd name="T69" fmla="*/ 40 h 109"/>
                  <a:gd name="T70" fmla="*/ 21 w 163"/>
                  <a:gd name="T71" fmla="*/ 42 h 109"/>
                  <a:gd name="T72" fmla="*/ 17 w 163"/>
                  <a:gd name="T73" fmla="*/ 44 h 109"/>
                  <a:gd name="T74" fmla="*/ 15 w 163"/>
                  <a:gd name="T75" fmla="*/ 46 h 109"/>
                  <a:gd name="T76" fmla="*/ 11 w 163"/>
                  <a:gd name="T77" fmla="*/ 50 h 109"/>
                  <a:gd name="T78" fmla="*/ 9 w 163"/>
                  <a:gd name="T79" fmla="*/ 52 h 109"/>
                  <a:gd name="T80" fmla="*/ 7 w 163"/>
                  <a:gd name="T81" fmla="*/ 56 h 109"/>
                  <a:gd name="T82" fmla="*/ 6 w 163"/>
                  <a:gd name="T83" fmla="*/ 60 h 109"/>
                  <a:gd name="T84" fmla="*/ 5 w 163"/>
                  <a:gd name="T85" fmla="*/ 63 h 109"/>
                  <a:gd name="T86" fmla="*/ 26 w 163"/>
                  <a:gd name="T87" fmla="*/ 104 h 109"/>
                  <a:gd name="T88" fmla="*/ 36 w 163"/>
                  <a:gd name="T8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3" h="109">
                    <a:moveTo>
                      <a:pt x="36" y="109"/>
                    </a:moveTo>
                    <a:cubicBezTo>
                      <a:pt x="31" y="109"/>
                      <a:pt x="27" y="109"/>
                      <a:pt x="25" y="108"/>
                    </a:cubicBezTo>
                    <a:cubicBezTo>
                      <a:pt x="9" y="104"/>
                      <a:pt x="0" y="85"/>
                      <a:pt x="0" y="70"/>
                    </a:cubicBezTo>
                    <a:cubicBezTo>
                      <a:pt x="0" y="68"/>
                      <a:pt x="0" y="67"/>
                      <a:pt x="1" y="65"/>
                    </a:cubicBezTo>
                    <a:cubicBezTo>
                      <a:pt x="1" y="64"/>
                      <a:pt x="1" y="63"/>
                      <a:pt x="1" y="63"/>
                    </a:cubicBezTo>
                    <a:cubicBezTo>
                      <a:pt x="1" y="62"/>
                      <a:pt x="1" y="62"/>
                      <a:pt x="1" y="61"/>
                    </a:cubicBezTo>
                    <a:cubicBezTo>
                      <a:pt x="1" y="61"/>
                      <a:pt x="1" y="61"/>
                      <a:pt x="1" y="61"/>
                    </a:cubicBezTo>
                    <a:cubicBezTo>
                      <a:pt x="2" y="60"/>
                      <a:pt x="2" y="60"/>
                      <a:pt x="2" y="59"/>
                    </a:cubicBezTo>
                    <a:cubicBezTo>
                      <a:pt x="2" y="59"/>
                      <a:pt x="2" y="58"/>
                      <a:pt x="2" y="58"/>
                    </a:cubicBezTo>
                    <a:cubicBezTo>
                      <a:pt x="3" y="57"/>
                      <a:pt x="3" y="57"/>
                      <a:pt x="3" y="56"/>
                    </a:cubicBezTo>
                    <a:cubicBezTo>
                      <a:pt x="3" y="56"/>
                      <a:pt x="3" y="55"/>
                      <a:pt x="4" y="55"/>
                    </a:cubicBezTo>
                    <a:cubicBezTo>
                      <a:pt x="4" y="54"/>
                      <a:pt x="4" y="54"/>
                      <a:pt x="4" y="53"/>
                    </a:cubicBezTo>
                    <a:cubicBezTo>
                      <a:pt x="5" y="53"/>
                      <a:pt x="5" y="52"/>
                      <a:pt x="5" y="52"/>
                    </a:cubicBezTo>
                    <a:cubicBezTo>
                      <a:pt x="5" y="51"/>
                      <a:pt x="6" y="51"/>
                      <a:pt x="6" y="50"/>
                    </a:cubicBezTo>
                    <a:cubicBezTo>
                      <a:pt x="6" y="50"/>
                      <a:pt x="7" y="49"/>
                      <a:pt x="7" y="49"/>
                    </a:cubicBezTo>
                    <a:cubicBezTo>
                      <a:pt x="7" y="48"/>
                      <a:pt x="8" y="48"/>
                      <a:pt x="8" y="48"/>
                    </a:cubicBezTo>
                    <a:cubicBezTo>
                      <a:pt x="8" y="47"/>
                      <a:pt x="8" y="47"/>
                      <a:pt x="8" y="47"/>
                    </a:cubicBezTo>
                    <a:cubicBezTo>
                      <a:pt x="8" y="47"/>
                      <a:pt x="9" y="47"/>
                      <a:pt x="9" y="46"/>
                    </a:cubicBezTo>
                    <a:cubicBezTo>
                      <a:pt x="9" y="46"/>
                      <a:pt x="10" y="45"/>
                      <a:pt x="10" y="45"/>
                    </a:cubicBezTo>
                    <a:cubicBezTo>
                      <a:pt x="11" y="44"/>
                      <a:pt x="11" y="44"/>
                      <a:pt x="12" y="43"/>
                    </a:cubicBezTo>
                    <a:cubicBezTo>
                      <a:pt x="12" y="43"/>
                      <a:pt x="13" y="42"/>
                      <a:pt x="13" y="42"/>
                    </a:cubicBezTo>
                    <a:cubicBezTo>
                      <a:pt x="14" y="42"/>
                      <a:pt x="14" y="41"/>
                      <a:pt x="14" y="41"/>
                    </a:cubicBezTo>
                    <a:cubicBezTo>
                      <a:pt x="15" y="41"/>
                      <a:pt x="15" y="41"/>
                      <a:pt x="15" y="41"/>
                    </a:cubicBezTo>
                    <a:cubicBezTo>
                      <a:pt x="15" y="40"/>
                      <a:pt x="16" y="40"/>
                      <a:pt x="16" y="40"/>
                    </a:cubicBezTo>
                    <a:cubicBezTo>
                      <a:pt x="16" y="40"/>
                      <a:pt x="17" y="39"/>
                      <a:pt x="17" y="39"/>
                    </a:cubicBezTo>
                    <a:cubicBezTo>
                      <a:pt x="18" y="39"/>
                      <a:pt x="18" y="38"/>
                      <a:pt x="19" y="38"/>
                    </a:cubicBezTo>
                    <a:cubicBezTo>
                      <a:pt x="19" y="38"/>
                      <a:pt x="20" y="38"/>
                      <a:pt x="20" y="37"/>
                    </a:cubicBezTo>
                    <a:cubicBezTo>
                      <a:pt x="21" y="37"/>
                      <a:pt x="21" y="37"/>
                      <a:pt x="22" y="37"/>
                    </a:cubicBezTo>
                    <a:cubicBezTo>
                      <a:pt x="22" y="36"/>
                      <a:pt x="23" y="36"/>
                      <a:pt x="23" y="36"/>
                    </a:cubicBezTo>
                    <a:cubicBezTo>
                      <a:pt x="24" y="36"/>
                      <a:pt x="24" y="36"/>
                      <a:pt x="25" y="35"/>
                    </a:cubicBezTo>
                    <a:cubicBezTo>
                      <a:pt x="25" y="35"/>
                      <a:pt x="26" y="35"/>
                      <a:pt x="26" y="35"/>
                    </a:cubicBezTo>
                    <a:cubicBezTo>
                      <a:pt x="27" y="35"/>
                      <a:pt x="27" y="35"/>
                      <a:pt x="28" y="35"/>
                    </a:cubicBezTo>
                    <a:cubicBezTo>
                      <a:pt x="28" y="36"/>
                      <a:pt x="28" y="36"/>
                      <a:pt x="28" y="36"/>
                    </a:cubicBezTo>
                    <a:cubicBezTo>
                      <a:pt x="28" y="34"/>
                      <a:pt x="28" y="34"/>
                      <a:pt x="28" y="34"/>
                    </a:cubicBezTo>
                    <a:cubicBezTo>
                      <a:pt x="29" y="34"/>
                      <a:pt x="29" y="34"/>
                      <a:pt x="30" y="34"/>
                    </a:cubicBezTo>
                    <a:cubicBezTo>
                      <a:pt x="30" y="34"/>
                      <a:pt x="30" y="34"/>
                      <a:pt x="31" y="34"/>
                    </a:cubicBezTo>
                    <a:cubicBezTo>
                      <a:pt x="32" y="34"/>
                      <a:pt x="33" y="34"/>
                      <a:pt x="34" y="33"/>
                    </a:cubicBezTo>
                    <a:cubicBezTo>
                      <a:pt x="36" y="15"/>
                      <a:pt x="53" y="0"/>
                      <a:pt x="72" y="0"/>
                    </a:cubicBezTo>
                    <a:cubicBezTo>
                      <a:pt x="73" y="0"/>
                      <a:pt x="75" y="0"/>
                      <a:pt x="76" y="0"/>
                    </a:cubicBezTo>
                    <a:cubicBezTo>
                      <a:pt x="77" y="0"/>
                      <a:pt x="77" y="0"/>
                      <a:pt x="77" y="0"/>
                    </a:cubicBezTo>
                    <a:cubicBezTo>
                      <a:pt x="78" y="0"/>
                      <a:pt x="78" y="0"/>
                      <a:pt x="78" y="0"/>
                    </a:cubicBezTo>
                    <a:cubicBezTo>
                      <a:pt x="79" y="1"/>
                      <a:pt x="80" y="1"/>
                      <a:pt x="81" y="1"/>
                    </a:cubicBezTo>
                    <a:cubicBezTo>
                      <a:pt x="81" y="1"/>
                      <a:pt x="82" y="1"/>
                      <a:pt x="82" y="1"/>
                    </a:cubicBezTo>
                    <a:cubicBezTo>
                      <a:pt x="83" y="2"/>
                      <a:pt x="84" y="2"/>
                      <a:pt x="85" y="2"/>
                    </a:cubicBezTo>
                    <a:cubicBezTo>
                      <a:pt x="86" y="3"/>
                      <a:pt x="86" y="3"/>
                      <a:pt x="86" y="3"/>
                    </a:cubicBezTo>
                    <a:cubicBezTo>
                      <a:pt x="88" y="3"/>
                      <a:pt x="89" y="4"/>
                      <a:pt x="90" y="4"/>
                    </a:cubicBezTo>
                    <a:cubicBezTo>
                      <a:pt x="91" y="5"/>
                      <a:pt x="93" y="6"/>
                      <a:pt x="94" y="7"/>
                    </a:cubicBezTo>
                    <a:cubicBezTo>
                      <a:pt x="94" y="7"/>
                      <a:pt x="94" y="7"/>
                      <a:pt x="94" y="7"/>
                    </a:cubicBezTo>
                    <a:cubicBezTo>
                      <a:pt x="95" y="8"/>
                      <a:pt x="96" y="9"/>
                      <a:pt x="97" y="10"/>
                    </a:cubicBezTo>
                    <a:cubicBezTo>
                      <a:pt x="98" y="10"/>
                      <a:pt x="98" y="10"/>
                      <a:pt x="98" y="10"/>
                    </a:cubicBezTo>
                    <a:cubicBezTo>
                      <a:pt x="99" y="11"/>
                      <a:pt x="100" y="12"/>
                      <a:pt x="101" y="13"/>
                    </a:cubicBezTo>
                    <a:cubicBezTo>
                      <a:pt x="101" y="13"/>
                      <a:pt x="101" y="13"/>
                      <a:pt x="101" y="13"/>
                    </a:cubicBezTo>
                    <a:cubicBezTo>
                      <a:pt x="102" y="14"/>
                      <a:pt x="103" y="15"/>
                      <a:pt x="104" y="17"/>
                    </a:cubicBezTo>
                    <a:cubicBezTo>
                      <a:pt x="107" y="21"/>
                      <a:pt x="109" y="26"/>
                      <a:pt x="110" y="31"/>
                    </a:cubicBezTo>
                    <a:cubicBezTo>
                      <a:pt x="121" y="32"/>
                      <a:pt x="130" y="39"/>
                      <a:pt x="135" y="49"/>
                    </a:cubicBezTo>
                    <a:cubicBezTo>
                      <a:pt x="137" y="49"/>
                      <a:pt x="139" y="49"/>
                      <a:pt x="142" y="50"/>
                    </a:cubicBezTo>
                    <a:cubicBezTo>
                      <a:pt x="143" y="50"/>
                      <a:pt x="145" y="51"/>
                      <a:pt x="146" y="52"/>
                    </a:cubicBezTo>
                    <a:cubicBezTo>
                      <a:pt x="148" y="52"/>
                      <a:pt x="149" y="53"/>
                      <a:pt x="151" y="54"/>
                    </a:cubicBezTo>
                    <a:cubicBezTo>
                      <a:pt x="153" y="56"/>
                      <a:pt x="156" y="58"/>
                      <a:pt x="158" y="61"/>
                    </a:cubicBezTo>
                    <a:cubicBezTo>
                      <a:pt x="159" y="62"/>
                      <a:pt x="159" y="64"/>
                      <a:pt x="160" y="65"/>
                    </a:cubicBezTo>
                    <a:cubicBezTo>
                      <a:pt x="161" y="67"/>
                      <a:pt x="161" y="68"/>
                      <a:pt x="162" y="70"/>
                    </a:cubicBezTo>
                    <a:cubicBezTo>
                      <a:pt x="163" y="72"/>
                      <a:pt x="163" y="75"/>
                      <a:pt x="163" y="78"/>
                    </a:cubicBezTo>
                    <a:cubicBezTo>
                      <a:pt x="163" y="93"/>
                      <a:pt x="153" y="109"/>
                      <a:pt x="137" y="109"/>
                    </a:cubicBezTo>
                    <a:cubicBezTo>
                      <a:pt x="132" y="109"/>
                      <a:pt x="132" y="109"/>
                      <a:pt x="132" y="109"/>
                    </a:cubicBezTo>
                    <a:cubicBezTo>
                      <a:pt x="132" y="105"/>
                      <a:pt x="132" y="105"/>
                      <a:pt x="132" y="105"/>
                    </a:cubicBezTo>
                    <a:cubicBezTo>
                      <a:pt x="137" y="105"/>
                      <a:pt x="137" y="105"/>
                      <a:pt x="137" y="105"/>
                    </a:cubicBezTo>
                    <a:cubicBezTo>
                      <a:pt x="151" y="105"/>
                      <a:pt x="159" y="91"/>
                      <a:pt x="159" y="78"/>
                    </a:cubicBezTo>
                    <a:cubicBezTo>
                      <a:pt x="159" y="76"/>
                      <a:pt x="159" y="73"/>
                      <a:pt x="158" y="71"/>
                    </a:cubicBezTo>
                    <a:cubicBezTo>
                      <a:pt x="158" y="70"/>
                      <a:pt x="157" y="68"/>
                      <a:pt x="157" y="67"/>
                    </a:cubicBezTo>
                    <a:cubicBezTo>
                      <a:pt x="156" y="66"/>
                      <a:pt x="155" y="64"/>
                      <a:pt x="154" y="63"/>
                    </a:cubicBezTo>
                    <a:cubicBezTo>
                      <a:pt x="153" y="61"/>
                      <a:pt x="151" y="59"/>
                      <a:pt x="148" y="57"/>
                    </a:cubicBezTo>
                    <a:cubicBezTo>
                      <a:pt x="147" y="57"/>
                      <a:pt x="146" y="56"/>
                      <a:pt x="145" y="55"/>
                    </a:cubicBezTo>
                    <a:cubicBezTo>
                      <a:pt x="143" y="55"/>
                      <a:pt x="142" y="54"/>
                      <a:pt x="141" y="54"/>
                    </a:cubicBezTo>
                    <a:cubicBezTo>
                      <a:pt x="139" y="53"/>
                      <a:pt x="136" y="53"/>
                      <a:pt x="134" y="53"/>
                    </a:cubicBezTo>
                    <a:cubicBezTo>
                      <a:pt x="132" y="53"/>
                      <a:pt x="132" y="53"/>
                      <a:pt x="132" y="53"/>
                    </a:cubicBezTo>
                    <a:cubicBezTo>
                      <a:pt x="132" y="52"/>
                      <a:pt x="132" y="52"/>
                      <a:pt x="132" y="52"/>
                    </a:cubicBezTo>
                    <a:cubicBezTo>
                      <a:pt x="128" y="42"/>
                      <a:pt x="119" y="35"/>
                      <a:pt x="108" y="35"/>
                    </a:cubicBezTo>
                    <a:cubicBezTo>
                      <a:pt x="106" y="35"/>
                      <a:pt x="106" y="35"/>
                      <a:pt x="106" y="35"/>
                    </a:cubicBezTo>
                    <a:cubicBezTo>
                      <a:pt x="106" y="33"/>
                      <a:pt x="106" y="33"/>
                      <a:pt x="106" y="33"/>
                    </a:cubicBezTo>
                    <a:cubicBezTo>
                      <a:pt x="105" y="28"/>
                      <a:pt x="103" y="23"/>
                      <a:pt x="100" y="19"/>
                    </a:cubicBezTo>
                    <a:cubicBezTo>
                      <a:pt x="100" y="18"/>
                      <a:pt x="99" y="17"/>
                      <a:pt x="98" y="16"/>
                    </a:cubicBezTo>
                    <a:cubicBezTo>
                      <a:pt x="98" y="16"/>
                      <a:pt x="98" y="16"/>
                      <a:pt x="98" y="16"/>
                    </a:cubicBezTo>
                    <a:cubicBezTo>
                      <a:pt x="97" y="15"/>
                      <a:pt x="96" y="14"/>
                      <a:pt x="95" y="13"/>
                    </a:cubicBezTo>
                    <a:cubicBezTo>
                      <a:pt x="95" y="13"/>
                      <a:pt x="95" y="13"/>
                      <a:pt x="95" y="13"/>
                    </a:cubicBezTo>
                    <a:cubicBezTo>
                      <a:pt x="94" y="12"/>
                      <a:pt x="93" y="11"/>
                      <a:pt x="92" y="10"/>
                    </a:cubicBezTo>
                    <a:cubicBezTo>
                      <a:pt x="93" y="9"/>
                      <a:pt x="93" y="9"/>
                      <a:pt x="93" y="9"/>
                    </a:cubicBezTo>
                    <a:cubicBezTo>
                      <a:pt x="92" y="10"/>
                      <a:pt x="92" y="10"/>
                      <a:pt x="92" y="10"/>
                    </a:cubicBezTo>
                    <a:cubicBezTo>
                      <a:pt x="91" y="9"/>
                      <a:pt x="89" y="9"/>
                      <a:pt x="88" y="8"/>
                    </a:cubicBezTo>
                    <a:cubicBezTo>
                      <a:pt x="87" y="7"/>
                      <a:pt x="86" y="7"/>
                      <a:pt x="85" y="6"/>
                    </a:cubicBezTo>
                    <a:cubicBezTo>
                      <a:pt x="84" y="6"/>
                      <a:pt x="84" y="6"/>
                      <a:pt x="84" y="6"/>
                    </a:cubicBezTo>
                    <a:cubicBezTo>
                      <a:pt x="83" y="6"/>
                      <a:pt x="82" y="6"/>
                      <a:pt x="81" y="5"/>
                    </a:cubicBezTo>
                    <a:cubicBezTo>
                      <a:pt x="81" y="5"/>
                      <a:pt x="80" y="5"/>
                      <a:pt x="80" y="5"/>
                    </a:cubicBezTo>
                    <a:cubicBezTo>
                      <a:pt x="79" y="5"/>
                      <a:pt x="78" y="5"/>
                      <a:pt x="77" y="4"/>
                    </a:cubicBezTo>
                    <a:cubicBezTo>
                      <a:pt x="76" y="4"/>
                      <a:pt x="76" y="4"/>
                      <a:pt x="76" y="4"/>
                    </a:cubicBezTo>
                    <a:cubicBezTo>
                      <a:pt x="75" y="4"/>
                      <a:pt x="73" y="4"/>
                      <a:pt x="72" y="4"/>
                    </a:cubicBezTo>
                    <a:cubicBezTo>
                      <a:pt x="54" y="4"/>
                      <a:pt x="39" y="18"/>
                      <a:pt x="38" y="36"/>
                    </a:cubicBezTo>
                    <a:cubicBezTo>
                      <a:pt x="37" y="37"/>
                      <a:pt x="37" y="37"/>
                      <a:pt x="37" y="37"/>
                    </a:cubicBezTo>
                    <a:cubicBezTo>
                      <a:pt x="36" y="37"/>
                      <a:pt x="36" y="37"/>
                      <a:pt x="36" y="37"/>
                    </a:cubicBezTo>
                    <a:cubicBezTo>
                      <a:pt x="34" y="37"/>
                      <a:pt x="33" y="38"/>
                      <a:pt x="32" y="38"/>
                    </a:cubicBezTo>
                    <a:cubicBezTo>
                      <a:pt x="31" y="38"/>
                      <a:pt x="31" y="38"/>
                      <a:pt x="30" y="38"/>
                    </a:cubicBezTo>
                    <a:cubicBezTo>
                      <a:pt x="30" y="38"/>
                      <a:pt x="30" y="38"/>
                      <a:pt x="29" y="38"/>
                    </a:cubicBezTo>
                    <a:cubicBezTo>
                      <a:pt x="28" y="38"/>
                      <a:pt x="28" y="38"/>
                      <a:pt x="28" y="38"/>
                    </a:cubicBezTo>
                    <a:cubicBezTo>
                      <a:pt x="28" y="38"/>
                      <a:pt x="28" y="39"/>
                      <a:pt x="28" y="39"/>
                    </a:cubicBezTo>
                    <a:cubicBezTo>
                      <a:pt x="27" y="39"/>
                      <a:pt x="27" y="39"/>
                      <a:pt x="26" y="39"/>
                    </a:cubicBezTo>
                    <a:cubicBezTo>
                      <a:pt x="26" y="39"/>
                      <a:pt x="25" y="39"/>
                      <a:pt x="25" y="40"/>
                    </a:cubicBezTo>
                    <a:cubicBezTo>
                      <a:pt x="24" y="40"/>
                      <a:pt x="24" y="40"/>
                      <a:pt x="23" y="40"/>
                    </a:cubicBezTo>
                    <a:cubicBezTo>
                      <a:pt x="23" y="40"/>
                      <a:pt x="22" y="41"/>
                      <a:pt x="22" y="41"/>
                    </a:cubicBezTo>
                    <a:cubicBezTo>
                      <a:pt x="22" y="41"/>
                      <a:pt x="21" y="41"/>
                      <a:pt x="21" y="42"/>
                    </a:cubicBezTo>
                    <a:cubicBezTo>
                      <a:pt x="20" y="42"/>
                      <a:pt x="20" y="42"/>
                      <a:pt x="20" y="42"/>
                    </a:cubicBezTo>
                    <a:cubicBezTo>
                      <a:pt x="19" y="43"/>
                      <a:pt x="19" y="43"/>
                      <a:pt x="18" y="43"/>
                    </a:cubicBezTo>
                    <a:cubicBezTo>
                      <a:pt x="18" y="43"/>
                      <a:pt x="18" y="44"/>
                      <a:pt x="17" y="44"/>
                    </a:cubicBezTo>
                    <a:cubicBezTo>
                      <a:pt x="17" y="44"/>
                      <a:pt x="17" y="44"/>
                      <a:pt x="17" y="44"/>
                    </a:cubicBezTo>
                    <a:cubicBezTo>
                      <a:pt x="16" y="45"/>
                      <a:pt x="16" y="45"/>
                      <a:pt x="16" y="45"/>
                    </a:cubicBezTo>
                    <a:cubicBezTo>
                      <a:pt x="15" y="45"/>
                      <a:pt x="15" y="46"/>
                      <a:pt x="15" y="46"/>
                    </a:cubicBezTo>
                    <a:cubicBezTo>
                      <a:pt x="14" y="47"/>
                      <a:pt x="14" y="47"/>
                      <a:pt x="13" y="48"/>
                    </a:cubicBezTo>
                    <a:cubicBezTo>
                      <a:pt x="13" y="48"/>
                      <a:pt x="12" y="48"/>
                      <a:pt x="12" y="49"/>
                    </a:cubicBezTo>
                    <a:cubicBezTo>
                      <a:pt x="12" y="49"/>
                      <a:pt x="12" y="49"/>
                      <a:pt x="11" y="50"/>
                    </a:cubicBezTo>
                    <a:cubicBezTo>
                      <a:pt x="11" y="50"/>
                      <a:pt x="11" y="50"/>
                      <a:pt x="11" y="50"/>
                    </a:cubicBezTo>
                    <a:cubicBezTo>
                      <a:pt x="11" y="50"/>
                      <a:pt x="10" y="51"/>
                      <a:pt x="10" y="51"/>
                    </a:cubicBezTo>
                    <a:cubicBezTo>
                      <a:pt x="10" y="52"/>
                      <a:pt x="10" y="52"/>
                      <a:pt x="9" y="52"/>
                    </a:cubicBezTo>
                    <a:cubicBezTo>
                      <a:pt x="9" y="53"/>
                      <a:pt x="9" y="53"/>
                      <a:pt x="9" y="54"/>
                    </a:cubicBezTo>
                    <a:cubicBezTo>
                      <a:pt x="8" y="54"/>
                      <a:pt x="8" y="55"/>
                      <a:pt x="8" y="55"/>
                    </a:cubicBezTo>
                    <a:cubicBezTo>
                      <a:pt x="8" y="55"/>
                      <a:pt x="7" y="56"/>
                      <a:pt x="7" y="56"/>
                    </a:cubicBezTo>
                    <a:cubicBezTo>
                      <a:pt x="7" y="57"/>
                      <a:pt x="7" y="57"/>
                      <a:pt x="7" y="58"/>
                    </a:cubicBezTo>
                    <a:cubicBezTo>
                      <a:pt x="6" y="58"/>
                      <a:pt x="6" y="59"/>
                      <a:pt x="6" y="59"/>
                    </a:cubicBezTo>
                    <a:cubicBezTo>
                      <a:pt x="6" y="60"/>
                      <a:pt x="6" y="60"/>
                      <a:pt x="6" y="60"/>
                    </a:cubicBezTo>
                    <a:cubicBezTo>
                      <a:pt x="6" y="61"/>
                      <a:pt x="5" y="61"/>
                      <a:pt x="5" y="62"/>
                    </a:cubicBezTo>
                    <a:cubicBezTo>
                      <a:pt x="5" y="62"/>
                      <a:pt x="5" y="62"/>
                      <a:pt x="5" y="62"/>
                    </a:cubicBezTo>
                    <a:cubicBezTo>
                      <a:pt x="5" y="63"/>
                      <a:pt x="5" y="63"/>
                      <a:pt x="5" y="63"/>
                    </a:cubicBezTo>
                    <a:cubicBezTo>
                      <a:pt x="5" y="64"/>
                      <a:pt x="5" y="65"/>
                      <a:pt x="5" y="65"/>
                    </a:cubicBezTo>
                    <a:cubicBezTo>
                      <a:pt x="4" y="67"/>
                      <a:pt x="4" y="68"/>
                      <a:pt x="4" y="70"/>
                    </a:cubicBezTo>
                    <a:cubicBezTo>
                      <a:pt x="4" y="83"/>
                      <a:pt x="12" y="100"/>
                      <a:pt x="26" y="104"/>
                    </a:cubicBezTo>
                    <a:cubicBezTo>
                      <a:pt x="27" y="105"/>
                      <a:pt x="30" y="105"/>
                      <a:pt x="36" y="105"/>
                    </a:cubicBezTo>
                    <a:cubicBezTo>
                      <a:pt x="36" y="105"/>
                      <a:pt x="36" y="105"/>
                      <a:pt x="36" y="105"/>
                    </a:cubicBezTo>
                    <a:cubicBezTo>
                      <a:pt x="36" y="109"/>
                      <a:pt x="36" y="109"/>
                      <a:pt x="36" y="109"/>
                    </a:cubicBezTo>
                    <a:cubicBezTo>
                      <a:pt x="36" y="109"/>
                      <a:pt x="36" y="109"/>
                      <a:pt x="36" y="109"/>
                    </a:cubicBezTo>
                    <a:cubicBezTo>
                      <a:pt x="36" y="109"/>
                      <a:pt x="36" y="109"/>
                      <a:pt x="36" y="109"/>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324" name="Freeform 29"/>
              <p:cNvSpPr/>
              <p:nvPr/>
            </p:nvSpPr>
            <p:spPr bwMode="auto">
              <a:xfrm>
                <a:off x="7486650" y="2130108"/>
                <a:ext cx="66675" cy="149225"/>
              </a:xfrm>
              <a:custGeom>
                <a:avLst/>
                <a:gdLst>
                  <a:gd name="T0" fmla="*/ 3 w 12"/>
                  <a:gd name="T1" fmla="*/ 27 h 27"/>
                  <a:gd name="T2" fmla="*/ 1 w 12"/>
                  <a:gd name="T3" fmla="*/ 26 h 27"/>
                  <a:gd name="T4" fmla="*/ 1 w 12"/>
                  <a:gd name="T5" fmla="*/ 23 h 27"/>
                  <a:gd name="T6" fmla="*/ 8 w 12"/>
                  <a:gd name="T7" fmla="*/ 2 h 27"/>
                  <a:gd name="T8" fmla="*/ 10 w 12"/>
                  <a:gd name="T9" fmla="*/ 0 h 27"/>
                  <a:gd name="T10" fmla="*/ 12 w 12"/>
                  <a:gd name="T11" fmla="*/ 2 h 27"/>
                  <a:gd name="T12" fmla="*/ 4 w 12"/>
                  <a:gd name="T13" fmla="*/ 26 h 27"/>
                  <a:gd name="T14" fmla="*/ 3 w 12"/>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7">
                    <a:moveTo>
                      <a:pt x="3" y="27"/>
                    </a:moveTo>
                    <a:cubicBezTo>
                      <a:pt x="2" y="27"/>
                      <a:pt x="2" y="26"/>
                      <a:pt x="1" y="26"/>
                    </a:cubicBezTo>
                    <a:cubicBezTo>
                      <a:pt x="0" y="25"/>
                      <a:pt x="0" y="24"/>
                      <a:pt x="1" y="23"/>
                    </a:cubicBezTo>
                    <a:cubicBezTo>
                      <a:pt x="6" y="17"/>
                      <a:pt x="8" y="10"/>
                      <a:pt x="8" y="2"/>
                    </a:cubicBezTo>
                    <a:cubicBezTo>
                      <a:pt x="8" y="1"/>
                      <a:pt x="9" y="0"/>
                      <a:pt x="10" y="0"/>
                    </a:cubicBezTo>
                    <a:cubicBezTo>
                      <a:pt x="11" y="0"/>
                      <a:pt x="12" y="1"/>
                      <a:pt x="12" y="2"/>
                    </a:cubicBezTo>
                    <a:cubicBezTo>
                      <a:pt x="12" y="10"/>
                      <a:pt x="10" y="19"/>
                      <a:pt x="4" y="26"/>
                    </a:cubicBezTo>
                    <a:cubicBezTo>
                      <a:pt x="4" y="26"/>
                      <a:pt x="3" y="27"/>
                      <a:pt x="3" y="27"/>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325" name="Freeform 30"/>
              <p:cNvSpPr/>
              <p:nvPr/>
            </p:nvSpPr>
            <p:spPr bwMode="auto">
              <a:xfrm>
                <a:off x="7586663" y="2234883"/>
                <a:ext cx="115887" cy="60325"/>
              </a:xfrm>
              <a:custGeom>
                <a:avLst/>
                <a:gdLst>
                  <a:gd name="T0" fmla="*/ 3 w 21"/>
                  <a:gd name="T1" fmla="*/ 11 h 11"/>
                  <a:gd name="T2" fmla="*/ 1 w 21"/>
                  <a:gd name="T3" fmla="*/ 10 h 11"/>
                  <a:gd name="T4" fmla="*/ 1 w 21"/>
                  <a:gd name="T5" fmla="*/ 7 h 11"/>
                  <a:gd name="T6" fmla="*/ 19 w 21"/>
                  <a:gd name="T7" fmla="*/ 0 h 11"/>
                  <a:gd name="T8" fmla="*/ 21 w 21"/>
                  <a:gd name="T9" fmla="*/ 2 h 11"/>
                  <a:gd name="T10" fmla="*/ 19 w 21"/>
                  <a:gd name="T11" fmla="*/ 4 h 11"/>
                  <a:gd name="T12" fmla="*/ 4 w 21"/>
                  <a:gd name="T13" fmla="*/ 10 h 11"/>
                  <a:gd name="T14" fmla="*/ 3 w 21"/>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1">
                    <a:moveTo>
                      <a:pt x="3" y="11"/>
                    </a:moveTo>
                    <a:cubicBezTo>
                      <a:pt x="2" y="11"/>
                      <a:pt x="1" y="10"/>
                      <a:pt x="1" y="10"/>
                    </a:cubicBezTo>
                    <a:cubicBezTo>
                      <a:pt x="0" y="9"/>
                      <a:pt x="0" y="8"/>
                      <a:pt x="1" y="7"/>
                    </a:cubicBezTo>
                    <a:cubicBezTo>
                      <a:pt x="6" y="3"/>
                      <a:pt x="13" y="0"/>
                      <a:pt x="19" y="0"/>
                    </a:cubicBezTo>
                    <a:cubicBezTo>
                      <a:pt x="21" y="0"/>
                      <a:pt x="21" y="1"/>
                      <a:pt x="21" y="2"/>
                    </a:cubicBezTo>
                    <a:cubicBezTo>
                      <a:pt x="21" y="3"/>
                      <a:pt x="21" y="4"/>
                      <a:pt x="19" y="4"/>
                    </a:cubicBezTo>
                    <a:cubicBezTo>
                      <a:pt x="14" y="4"/>
                      <a:pt x="8" y="6"/>
                      <a:pt x="4" y="10"/>
                    </a:cubicBezTo>
                    <a:cubicBezTo>
                      <a:pt x="3" y="10"/>
                      <a:pt x="3" y="11"/>
                      <a:pt x="3" y="11"/>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326" name="Freeform 32"/>
              <p:cNvSpPr/>
              <p:nvPr/>
            </p:nvSpPr>
            <p:spPr bwMode="auto">
              <a:xfrm>
                <a:off x="7426325" y="2566670"/>
                <a:ext cx="100012" cy="82550"/>
              </a:xfrm>
              <a:custGeom>
                <a:avLst/>
                <a:gdLst>
                  <a:gd name="T0" fmla="*/ 2 w 18"/>
                  <a:gd name="T1" fmla="*/ 15 h 15"/>
                  <a:gd name="T2" fmla="*/ 0 w 18"/>
                  <a:gd name="T3" fmla="*/ 14 h 15"/>
                  <a:gd name="T4" fmla="*/ 2 w 18"/>
                  <a:gd name="T5" fmla="*/ 12 h 15"/>
                  <a:gd name="T6" fmla="*/ 14 w 18"/>
                  <a:gd name="T7" fmla="*/ 2 h 15"/>
                  <a:gd name="T8" fmla="*/ 17 w 18"/>
                  <a:gd name="T9" fmla="*/ 1 h 15"/>
                  <a:gd name="T10" fmla="*/ 17 w 18"/>
                  <a:gd name="T11" fmla="*/ 4 h 15"/>
                  <a:gd name="T12" fmla="*/ 3 w 18"/>
                  <a:gd name="T13" fmla="*/ 15 h 15"/>
                  <a:gd name="T14" fmla="*/ 2 w 18"/>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2" y="15"/>
                    </a:moveTo>
                    <a:cubicBezTo>
                      <a:pt x="1" y="15"/>
                      <a:pt x="1" y="15"/>
                      <a:pt x="0" y="14"/>
                    </a:cubicBezTo>
                    <a:cubicBezTo>
                      <a:pt x="0" y="13"/>
                      <a:pt x="1" y="12"/>
                      <a:pt x="2" y="12"/>
                    </a:cubicBezTo>
                    <a:cubicBezTo>
                      <a:pt x="7" y="10"/>
                      <a:pt x="11" y="6"/>
                      <a:pt x="14" y="2"/>
                    </a:cubicBezTo>
                    <a:cubicBezTo>
                      <a:pt x="14" y="1"/>
                      <a:pt x="16" y="0"/>
                      <a:pt x="17" y="1"/>
                    </a:cubicBezTo>
                    <a:cubicBezTo>
                      <a:pt x="18" y="1"/>
                      <a:pt x="18" y="3"/>
                      <a:pt x="17" y="4"/>
                    </a:cubicBezTo>
                    <a:cubicBezTo>
                      <a:pt x="14" y="9"/>
                      <a:pt x="9" y="14"/>
                      <a:pt x="3" y="15"/>
                    </a:cubicBezTo>
                    <a:cubicBezTo>
                      <a:pt x="3" y="15"/>
                      <a:pt x="2" y="15"/>
                      <a:pt x="2" y="15"/>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327" name="Freeform 33"/>
              <p:cNvSpPr/>
              <p:nvPr/>
            </p:nvSpPr>
            <p:spPr bwMode="auto">
              <a:xfrm>
                <a:off x="7272338" y="2379345"/>
                <a:ext cx="120650" cy="109538"/>
              </a:xfrm>
              <a:custGeom>
                <a:avLst/>
                <a:gdLst>
                  <a:gd name="T0" fmla="*/ 3 w 22"/>
                  <a:gd name="T1" fmla="*/ 20 h 20"/>
                  <a:gd name="T2" fmla="*/ 2 w 22"/>
                  <a:gd name="T3" fmla="*/ 20 h 20"/>
                  <a:gd name="T4" fmla="*/ 1 w 22"/>
                  <a:gd name="T5" fmla="*/ 17 h 20"/>
                  <a:gd name="T6" fmla="*/ 19 w 22"/>
                  <a:gd name="T7" fmla="*/ 0 h 20"/>
                  <a:gd name="T8" fmla="*/ 22 w 22"/>
                  <a:gd name="T9" fmla="*/ 2 h 20"/>
                  <a:gd name="T10" fmla="*/ 20 w 22"/>
                  <a:gd name="T11" fmla="*/ 4 h 20"/>
                  <a:gd name="T12" fmla="*/ 4 w 22"/>
                  <a:gd name="T13" fmla="*/ 19 h 20"/>
                  <a:gd name="T14" fmla="*/ 3 w 22"/>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0">
                    <a:moveTo>
                      <a:pt x="3" y="20"/>
                    </a:moveTo>
                    <a:cubicBezTo>
                      <a:pt x="2" y="20"/>
                      <a:pt x="2" y="20"/>
                      <a:pt x="2" y="20"/>
                    </a:cubicBezTo>
                    <a:cubicBezTo>
                      <a:pt x="1" y="20"/>
                      <a:pt x="0" y="18"/>
                      <a:pt x="1" y="17"/>
                    </a:cubicBezTo>
                    <a:cubicBezTo>
                      <a:pt x="4" y="9"/>
                      <a:pt x="11" y="3"/>
                      <a:pt x="19" y="0"/>
                    </a:cubicBezTo>
                    <a:cubicBezTo>
                      <a:pt x="21" y="0"/>
                      <a:pt x="22" y="1"/>
                      <a:pt x="22" y="2"/>
                    </a:cubicBezTo>
                    <a:cubicBezTo>
                      <a:pt x="22" y="3"/>
                      <a:pt x="21" y="4"/>
                      <a:pt x="20" y="4"/>
                    </a:cubicBezTo>
                    <a:cubicBezTo>
                      <a:pt x="13" y="6"/>
                      <a:pt x="7" y="12"/>
                      <a:pt x="4" y="19"/>
                    </a:cubicBezTo>
                    <a:cubicBezTo>
                      <a:pt x="4" y="20"/>
                      <a:pt x="3" y="20"/>
                      <a:pt x="3" y="20"/>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grpSp>
      </p:grpSp>
      <p:sp>
        <p:nvSpPr>
          <p:cNvPr id="328" name="Freeform 179"/>
          <p:cNvSpPr/>
          <p:nvPr/>
        </p:nvSpPr>
        <p:spPr bwMode="auto">
          <a:xfrm>
            <a:off x="10589590" y="760856"/>
            <a:ext cx="128219" cy="129907"/>
          </a:xfrm>
          <a:custGeom>
            <a:avLst/>
            <a:gdLst>
              <a:gd name="T0" fmla="*/ 21 w 22"/>
              <a:gd name="T1" fmla="*/ 22 h 22"/>
              <a:gd name="T2" fmla="*/ 18 w 22"/>
              <a:gd name="T3" fmla="*/ 22 h 22"/>
              <a:gd name="T4" fmla="*/ 0 w 22"/>
              <a:gd name="T5" fmla="*/ 4 h 22"/>
              <a:gd name="T6" fmla="*/ 0 w 22"/>
              <a:gd name="T7" fmla="*/ 1 h 22"/>
              <a:gd name="T8" fmla="*/ 4 w 22"/>
              <a:gd name="T9" fmla="*/ 1 h 22"/>
              <a:gd name="T10" fmla="*/ 21 w 22"/>
              <a:gd name="T11" fmla="*/ 18 h 22"/>
              <a:gd name="T12" fmla="*/ 21 w 22"/>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21" y="22"/>
                </a:moveTo>
                <a:cubicBezTo>
                  <a:pt x="20" y="22"/>
                  <a:pt x="19" y="22"/>
                  <a:pt x="18" y="22"/>
                </a:cubicBezTo>
                <a:cubicBezTo>
                  <a:pt x="0" y="4"/>
                  <a:pt x="0" y="4"/>
                  <a:pt x="0" y="4"/>
                </a:cubicBezTo>
                <a:cubicBezTo>
                  <a:pt x="0" y="3"/>
                  <a:pt x="0" y="2"/>
                  <a:pt x="0" y="1"/>
                </a:cubicBezTo>
                <a:cubicBezTo>
                  <a:pt x="1" y="0"/>
                  <a:pt x="3" y="0"/>
                  <a:pt x="4" y="1"/>
                </a:cubicBezTo>
                <a:cubicBezTo>
                  <a:pt x="21" y="18"/>
                  <a:pt x="21" y="18"/>
                  <a:pt x="21" y="18"/>
                </a:cubicBezTo>
                <a:cubicBezTo>
                  <a:pt x="22" y="19"/>
                  <a:pt x="22" y="21"/>
                  <a:pt x="21" y="22"/>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grpSp>
        <p:nvGrpSpPr>
          <p:cNvPr id="329" name="组合 328"/>
          <p:cNvGrpSpPr/>
          <p:nvPr/>
        </p:nvGrpSpPr>
        <p:grpSpPr>
          <a:xfrm>
            <a:off x="11565557" y="4149163"/>
            <a:ext cx="305363" cy="116410"/>
            <a:chOff x="5060950" y="2357120"/>
            <a:chExt cx="287337" cy="109538"/>
          </a:xfrm>
        </p:grpSpPr>
        <p:sp>
          <p:nvSpPr>
            <p:cNvPr id="330" name="Freeform 169"/>
            <p:cNvSpPr>
              <a:spLocks noEditPoints="1"/>
            </p:cNvSpPr>
            <p:nvPr/>
          </p:nvSpPr>
          <p:spPr bwMode="auto">
            <a:xfrm>
              <a:off x="5060950" y="2357120"/>
              <a:ext cx="77787" cy="109538"/>
            </a:xfrm>
            <a:custGeom>
              <a:avLst/>
              <a:gdLst>
                <a:gd name="T0" fmla="*/ 0 w 14"/>
                <a:gd name="T1" fmla="*/ 0 h 20"/>
                <a:gd name="T2" fmla="*/ 6 w 14"/>
                <a:gd name="T3" fmla="*/ 0 h 20"/>
                <a:gd name="T4" fmla="*/ 12 w 14"/>
                <a:gd name="T5" fmla="*/ 1 h 20"/>
                <a:gd name="T6" fmla="*/ 14 w 14"/>
                <a:gd name="T7" fmla="*/ 6 h 20"/>
                <a:gd name="T8" fmla="*/ 12 w 14"/>
                <a:gd name="T9" fmla="*/ 11 h 20"/>
                <a:gd name="T10" fmla="*/ 6 w 14"/>
                <a:gd name="T11" fmla="*/ 13 h 20"/>
                <a:gd name="T12" fmla="*/ 4 w 14"/>
                <a:gd name="T13" fmla="*/ 13 h 20"/>
                <a:gd name="T14" fmla="*/ 4 w 14"/>
                <a:gd name="T15" fmla="*/ 20 h 20"/>
                <a:gd name="T16" fmla="*/ 0 w 14"/>
                <a:gd name="T17" fmla="*/ 20 h 20"/>
                <a:gd name="T18" fmla="*/ 0 w 14"/>
                <a:gd name="T19" fmla="*/ 0 h 20"/>
                <a:gd name="T20" fmla="*/ 4 w 14"/>
                <a:gd name="T21" fmla="*/ 10 h 20"/>
                <a:gd name="T22" fmla="*/ 6 w 14"/>
                <a:gd name="T23" fmla="*/ 10 h 20"/>
                <a:gd name="T24" fmla="*/ 10 w 14"/>
                <a:gd name="T25" fmla="*/ 6 h 20"/>
                <a:gd name="T26" fmla="*/ 6 w 14"/>
                <a:gd name="T27" fmla="*/ 2 h 20"/>
                <a:gd name="T28" fmla="*/ 4 w 14"/>
                <a:gd name="T29" fmla="*/ 3 h 20"/>
                <a:gd name="T30" fmla="*/ 4 w 14"/>
                <a:gd name="T31"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20">
                  <a:moveTo>
                    <a:pt x="0" y="0"/>
                  </a:moveTo>
                  <a:cubicBezTo>
                    <a:pt x="2" y="0"/>
                    <a:pt x="3" y="0"/>
                    <a:pt x="6" y="0"/>
                  </a:cubicBezTo>
                  <a:cubicBezTo>
                    <a:pt x="9" y="0"/>
                    <a:pt x="11" y="0"/>
                    <a:pt x="12" y="1"/>
                  </a:cubicBezTo>
                  <a:cubicBezTo>
                    <a:pt x="13" y="2"/>
                    <a:pt x="14" y="4"/>
                    <a:pt x="14" y="6"/>
                  </a:cubicBezTo>
                  <a:cubicBezTo>
                    <a:pt x="14" y="8"/>
                    <a:pt x="14" y="9"/>
                    <a:pt x="12" y="11"/>
                  </a:cubicBezTo>
                  <a:cubicBezTo>
                    <a:pt x="11" y="12"/>
                    <a:pt x="8" y="13"/>
                    <a:pt x="6" y="13"/>
                  </a:cubicBezTo>
                  <a:cubicBezTo>
                    <a:pt x="5" y="13"/>
                    <a:pt x="4" y="13"/>
                    <a:pt x="4" y="13"/>
                  </a:cubicBezTo>
                  <a:cubicBezTo>
                    <a:pt x="4" y="20"/>
                    <a:pt x="4" y="20"/>
                    <a:pt x="4" y="20"/>
                  </a:cubicBezTo>
                  <a:cubicBezTo>
                    <a:pt x="0" y="20"/>
                    <a:pt x="0" y="20"/>
                    <a:pt x="0" y="20"/>
                  </a:cubicBezTo>
                  <a:lnTo>
                    <a:pt x="0" y="0"/>
                  </a:lnTo>
                  <a:close/>
                  <a:moveTo>
                    <a:pt x="4" y="10"/>
                  </a:moveTo>
                  <a:cubicBezTo>
                    <a:pt x="4" y="10"/>
                    <a:pt x="5" y="10"/>
                    <a:pt x="6" y="10"/>
                  </a:cubicBezTo>
                  <a:cubicBezTo>
                    <a:pt x="9" y="10"/>
                    <a:pt x="10" y="8"/>
                    <a:pt x="10" y="6"/>
                  </a:cubicBezTo>
                  <a:cubicBezTo>
                    <a:pt x="10" y="4"/>
                    <a:pt x="9" y="2"/>
                    <a:pt x="6" y="2"/>
                  </a:cubicBezTo>
                  <a:cubicBezTo>
                    <a:pt x="5" y="2"/>
                    <a:pt x="4" y="3"/>
                    <a:pt x="4" y="3"/>
                  </a:cubicBezTo>
                  <a:lnTo>
                    <a:pt x="4" y="1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331" name="Freeform 170"/>
            <p:cNvSpPr/>
            <p:nvPr/>
          </p:nvSpPr>
          <p:spPr bwMode="auto">
            <a:xfrm>
              <a:off x="5154613" y="2357120"/>
              <a:ext cx="93662" cy="109538"/>
            </a:xfrm>
            <a:custGeom>
              <a:avLst/>
              <a:gdLst>
                <a:gd name="T0" fmla="*/ 14 w 59"/>
                <a:gd name="T1" fmla="*/ 0 h 69"/>
                <a:gd name="T2" fmla="*/ 14 w 59"/>
                <a:gd name="T3" fmla="*/ 27 h 69"/>
                <a:gd name="T4" fmla="*/ 45 w 59"/>
                <a:gd name="T5" fmla="*/ 27 h 69"/>
                <a:gd name="T6" fmla="*/ 45 w 59"/>
                <a:gd name="T7" fmla="*/ 0 h 69"/>
                <a:gd name="T8" fmla="*/ 59 w 59"/>
                <a:gd name="T9" fmla="*/ 0 h 69"/>
                <a:gd name="T10" fmla="*/ 59 w 59"/>
                <a:gd name="T11" fmla="*/ 69 h 69"/>
                <a:gd name="T12" fmla="*/ 45 w 59"/>
                <a:gd name="T13" fmla="*/ 69 h 69"/>
                <a:gd name="T14" fmla="*/ 45 w 59"/>
                <a:gd name="T15" fmla="*/ 38 h 69"/>
                <a:gd name="T16" fmla="*/ 14 w 59"/>
                <a:gd name="T17" fmla="*/ 38 h 69"/>
                <a:gd name="T18" fmla="*/ 14 w 59"/>
                <a:gd name="T19" fmla="*/ 69 h 69"/>
                <a:gd name="T20" fmla="*/ 0 w 59"/>
                <a:gd name="T21" fmla="*/ 69 h 69"/>
                <a:gd name="T22" fmla="*/ 0 w 59"/>
                <a:gd name="T23" fmla="*/ 0 h 69"/>
                <a:gd name="T24" fmla="*/ 14 w 59"/>
                <a:gd name="T2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69">
                  <a:moveTo>
                    <a:pt x="14" y="0"/>
                  </a:moveTo>
                  <a:lnTo>
                    <a:pt x="14" y="27"/>
                  </a:lnTo>
                  <a:lnTo>
                    <a:pt x="45" y="27"/>
                  </a:lnTo>
                  <a:lnTo>
                    <a:pt x="45" y="0"/>
                  </a:lnTo>
                  <a:lnTo>
                    <a:pt x="59" y="0"/>
                  </a:lnTo>
                  <a:lnTo>
                    <a:pt x="59" y="69"/>
                  </a:lnTo>
                  <a:lnTo>
                    <a:pt x="45" y="69"/>
                  </a:lnTo>
                  <a:lnTo>
                    <a:pt x="45" y="38"/>
                  </a:lnTo>
                  <a:lnTo>
                    <a:pt x="14" y="38"/>
                  </a:lnTo>
                  <a:lnTo>
                    <a:pt x="14" y="69"/>
                  </a:lnTo>
                  <a:lnTo>
                    <a:pt x="0" y="69"/>
                  </a:lnTo>
                  <a:lnTo>
                    <a:pt x="0" y="0"/>
                  </a:lnTo>
                  <a:lnTo>
                    <a:pt x="14"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332" name="Freeform 171"/>
            <p:cNvSpPr>
              <a:spLocks noEditPoints="1"/>
            </p:cNvSpPr>
            <p:nvPr/>
          </p:nvSpPr>
          <p:spPr bwMode="auto">
            <a:xfrm>
              <a:off x="5270500" y="2357120"/>
              <a:ext cx="77787" cy="109538"/>
            </a:xfrm>
            <a:custGeom>
              <a:avLst/>
              <a:gdLst>
                <a:gd name="T0" fmla="*/ 0 w 14"/>
                <a:gd name="T1" fmla="*/ 0 h 20"/>
                <a:gd name="T2" fmla="*/ 6 w 14"/>
                <a:gd name="T3" fmla="*/ 0 h 20"/>
                <a:gd name="T4" fmla="*/ 12 w 14"/>
                <a:gd name="T5" fmla="*/ 1 h 20"/>
                <a:gd name="T6" fmla="*/ 14 w 14"/>
                <a:gd name="T7" fmla="*/ 6 h 20"/>
                <a:gd name="T8" fmla="*/ 12 w 14"/>
                <a:gd name="T9" fmla="*/ 11 h 20"/>
                <a:gd name="T10" fmla="*/ 6 w 14"/>
                <a:gd name="T11" fmla="*/ 13 h 20"/>
                <a:gd name="T12" fmla="*/ 4 w 14"/>
                <a:gd name="T13" fmla="*/ 13 h 20"/>
                <a:gd name="T14" fmla="*/ 4 w 14"/>
                <a:gd name="T15" fmla="*/ 20 h 20"/>
                <a:gd name="T16" fmla="*/ 0 w 14"/>
                <a:gd name="T17" fmla="*/ 20 h 20"/>
                <a:gd name="T18" fmla="*/ 0 w 14"/>
                <a:gd name="T19" fmla="*/ 0 h 20"/>
                <a:gd name="T20" fmla="*/ 4 w 14"/>
                <a:gd name="T21" fmla="*/ 10 h 20"/>
                <a:gd name="T22" fmla="*/ 6 w 14"/>
                <a:gd name="T23" fmla="*/ 10 h 20"/>
                <a:gd name="T24" fmla="*/ 10 w 14"/>
                <a:gd name="T25" fmla="*/ 6 h 20"/>
                <a:gd name="T26" fmla="*/ 6 w 14"/>
                <a:gd name="T27" fmla="*/ 2 h 20"/>
                <a:gd name="T28" fmla="*/ 4 w 14"/>
                <a:gd name="T29" fmla="*/ 3 h 20"/>
                <a:gd name="T30" fmla="*/ 4 w 14"/>
                <a:gd name="T31"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20">
                  <a:moveTo>
                    <a:pt x="0" y="0"/>
                  </a:moveTo>
                  <a:cubicBezTo>
                    <a:pt x="1" y="0"/>
                    <a:pt x="3" y="0"/>
                    <a:pt x="6" y="0"/>
                  </a:cubicBezTo>
                  <a:cubicBezTo>
                    <a:pt x="9" y="0"/>
                    <a:pt x="11" y="0"/>
                    <a:pt x="12" y="1"/>
                  </a:cubicBezTo>
                  <a:cubicBezTo>
                    <a:pt x="13" y="2"/>
                    <a:pt x="14" y="4"/>
                    <a:pt x="14" y="6"/>
                  </a:cubicBezTo>
                  <a:cubicBezTo>
                    <a:pt x="14" y="8"/>
                    <a:pt x="13" y="9"/>
                    <a:pt x="12" y="11"/>
                  </a:cubicBezTo>
                  <a:cubicBezTo>
                    <a:pt x="11" y="12"/>
                    <a:pt x="8" y="13"/>
                    <a:pt x="6" y="13"/>
                  </a:cubicBezTo>
                  <a:cubicBezTo>
                    <a:pt x="5" y="13"/>
                    <a:pt x="4" y="13"/>
                    <a:pt x="4" y="13"/>
                  </a:cubicBezTo>
                  <a:cubicBezTo>
                    <a:pt x="4" y="20"/>
                    <a:pt x="4" y="20"/>
                    <a:pt x="4" y="20"/>
                  </a:cubicBezTo>
                  <a:cubicBezTo>
                    <a:pt x="0" y="20"/>
                    <a:pt x="0" y="20"/>
                    <a:pt x="0" y="20"/>
                  </a:cubicBezTo>
                  <a:lnTo>
                    <a:pt x="0" y="0"/>
                  </a:lnTo>
                  <a:close/>
                  <a:moveTo>
                    <a:pt x="4" y="10"/>
                  </a:moveTo>
                  <a:cubicBezTo>
                    <a:pt x="4" y="10"/>
                    <a:pt x="5" y="10"/>
                    <a:pt x="6" y="10"/>
                  </a:cubicBezTo>
                  <a:cubicBezTo>
                    <a:pt x="8" y="10"/>
                    <a:pt x="10" y="8"/>
                    <a:pt x="10" y="6"/>
                  </a:cubicBezTo>
                  <a:cubicBezTo>
                    <a:pt x="10" y="4"/>
                    <a:pt x="9" y="2"/>
                    <a:pt x="6" y="2"/>
                  </a:cubicBezTo>
                  <a:cubicBezTo>
                    <a:pt x="5" y="2"/>
                    <a:pt x="4" y="3"/>
                    <a:pt x="4" y="3"/>
                  </a:cubicBezTo>
                  <a:lnTo>
                    <a:pt x="4" y="1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grpSp>
      <p:sp>
        <p:nvSpPr>
          <p:cNvPr id="333" name="Freeform 178"/>
          <p:cNvSpPr/>
          <p:nvPr/>
        </p:nvSpPr>
        <p:spPr bwMode="auto">
          <a:xfrm>
            <a:off x="10576255" y="753871"/>
            <a:ext cx="128219" cy="129907"/>
          </a:xfrm>
          <a:custGeom>
            <a:avLst/>
            <a:gdLst>
              <a:gd name="T0" fmla="*/ 21 w 22"/>
              <a:gd name="T1" fmla="*/ 4 h 22"/>
              <a:gd name="T2" fmla="*/ 4 w 22"/>
              <a:gd name="T3" fmla="*/ 22 h 22"/>
              <a:gd name="T4" fmla="*/ 0 w 22"/>
              <a:gd name="T5" fmla="*/ 22 h 22"/>
              <a:gd name="T6" fmla="*/ 0 w 22"/>
              <a:gd name="T7" fmla="*/ 18 h 22"/>
              <a:gd name="T8" fmla="*/ 18 w 22"/>
              <a:gd name="T9" fmla="*/ 1 h 22"/>
              <a:gd name="T10" fmla="*/ 21 w 22"/>
              <a:gd name="T11" fmla="*/ 1 h 22"/>
              <a:gd name="T12" fmla="*/ 21 w 22"/>
              <a:gd name="T13" fmla="*/ 4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21" y="4"/>
                </a:moveTo>
                <a:cubicBezTo>
                  <a:pt x="4" y="22"/>
                  <a:pt x="4" y="22"/>
                  <a:pt x="4" y="22"/>
                </a:cubicBezTo>
                <a:cubicBezTo>
                  <a:pt x="3" y="22"/>
                  <a:pt x="1" y="22"/>
                  <a:pt x="0" y="22"/>
                </a:cubicBezTo>
                <a:cubicBezTo>
                  <a:pt x="0" y="21"/>
                  <a:pt x="0" y="19"/>
                  <a:pt x="0" y="18"/>
                </a:cubicBezTo>
                <a:cubicBezTo>
                  <a:pt x="18" y="1"/>
                  <a:pt x="18" y="1"/>
                  <a:pt x="18" y="1"/>
                </a:cubicBezTo>
                <a:cubicBezTo>
                  <a:pt x="19" y="0"/>
                  <a:pt x="20" y="0"/>
                  <a:pt x="21" y="1"/>
                </a:cubicBezTo>
                <a:cubicBezTo>
                  <a:pt x="22" y="2"/>
                  <a:pt x="22" y="3"/>
                  <a:pt x="21"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汉仪大宋简"/>
              <a:sym typeface="Arial" panose="020B0604020202020204"/>
            </a:endParaRPr>
          </a:p>
        </p:txBody>
      </p:sp>
      <p:sp>
        <p:nvSpPr>
          <p:cNvPr id="334" name="Rectangle 3"/>
          <p:cNvSpPr>
            <a:spLocks noGrp="1" noChangeArrowheads="1"/>
          </p:cNvSpPr>
          <p:nvPr/>
        </p:nvSpPr>
        <p:spPr>
          <a:xfrm>
            <a:off x="-24765" y="3705860"/>
            <a:ext cx="8534400" cy="1752600"/>
          </a:xfrm>
          <a:prstGeom prst="rect">
            <a:avLst/>
          </a:prstGeom>
          <a:noFill/>
          <a:ln>
            <a:noFill/>
          </a:ln>
          <a:effectLst/>
        </p:spPr>
        <p:txBody>
          <a:bodyPr vert="horz" wrap="square" lIns="91440" tIns="45720" rIns="91440" bIns="45720" numCol="1" anchor="t" anchorCtr="0" compatLnSpc="1"/>
          <a:lstStyle>
            <a:lvl1pPr marL="0" indent="0" algn="ctr" rtl="0" eaLnBrk="0" fontAlgn="base" hangingPunct="0">
              <a:spcBef>
                <a:spcPct val="20000"/>
              </a:spcBef>
              <a:spcAft>
                <a:spcPct val="0"/>
              </a:spcAft>
              <a:buClr>
                <a:schemeClr val="folHlink"/>
              </a:buClr>
              <a:buSzPct val="60000"/>
              <a:buFont typeface="Wingdings" panose="05000000000000000000" pitchFamily="2" charset="2"/>
              <a:buNone/>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李 翔</a:t>
            </a:r>
            <a:endParaRPr lang="en-US" altLang="zh-CN" dirty="0"/>
          </a:p>
          <a:p>
            <a:pPr eaLnBrk="1" hangingPunct="1"/>
            <a:r>
              <a:rPr lang="en-GB" altLang="zh-CN" sz="2400" dirty="0"/>
              <a:t>https://</a:t>
            </a:r>
            <a:r>
              <a:rPr lang="en-GB" altLang="zh-CN" sz="2400" dirty="0" err="1"/>
              <a:t>implus.github.io</a:t>
            </a:r>
            <a:r>
              <a:rPr lang="en-GB" altLang="zh-CN" sz="2400" dirty="0"/>
              <a:t>/</a:t>
            </a:r>
            <a:endParaRPr lang="zh-CN" alt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E315FAC-3953-4B3D-9DF9-2C0FFB8AD493}" type="slidenum">
              <a:rPr kumimoji="0" lang="zh-CN" altLang="en-US" sz="1400" smtClean="0"/>
              <a:t>10</a:t>
            </a:fld>
            <a:endParaRPr kumimoji="0" lang="en-US" altLang="zh-CN" sz="1400"/>
          </a:p>
        </p:txBody>
      </p:sp>
      <p:sp>
        <p:nvSpPr>
          <p:cNvPr id="23555" name="Rectangle 2"/>
          <p:cNvSpPr>
            <a:spLocks noGrp="1" noChangeArrowheads="1"/>
          </p:cNvSpPr>
          <p:nvPr>
            <p:ph type="title"/>
          </p:nvPr>
        </p:nvSpPr>
        <p:spPr/>
        <p:txBody>
          <a:bodyPr/>
          <a:lstStyle/>
          <a:p>
            <a:pPr eaLnBrk="1" hangingPunct="1"/>
            <a:r>
              <a:rPr lang="zh-CN" altLang="en-US"/>
              <a:t>其他递推关系</a:t>
            </a:r>
          </a:p>
        </p:txBody>
      </p:sp>
      <p:sp>
        <p:nvSpPr>
          <p:cNvPr id="23556" name="Rectangle 3"/>
          <p:cNvSpPr>
            <a:spLocks noGrp="1" noChangeArrowheads="1"/>
          </p:cNvSpPr>
          <p:nvPr>
            <p:ph type="body" idx="1"/>
          </p:nvPr>
        </p:nvSpPr>
        <p:spPr/>
        <p:txBody>
          <a:bodyPr/>
          <a:lstStyle/>
          <a:p>
            <a:pPr eaLnBrk="1" hangingPunct="1"/>
            <a:r>
              <a:rPr lang="zh-CN" altLang="en-US"/>
              <a:t>定理5.5 任何满足5.3式并具有</a:t>
            </a:r>
            <a:r>
              <a:rPr lang="en-US" altLang="zh-CN"/>
              <a:t>q=1</a:t>
            </a:r>
            <a:r>
              <a:rPr lang="zh-CN" altLang="en-US"/>
              <a:t>的函数</a:t>
            </a:r>
            <a:r>
              <a:rPr lang="en-US" altLang="zh-CN"/>
              <a:t>T(.) (T(n)&lt;=T(n/2)+O(n))</a:t>
            </a:r>
            <a:r>
              <a:rPr lang="zh-CN" altLang="en-US"/>
              <a:t>是</a:t>
            </a:r>
            <a:r>
              <a:rPr lang="en-US" altLang="zh-CN"/>
              <a:t>O(n)</a:t>
            </a:r>
            <a:r>
              <a:rPr lang="zh-CN" altLang="en-US"/>
              <a:t>有界的。</a:t>
            </a:r>
          </a:p>
          <a:p>
            <a:pPr eaLnBrk="1" hangingPunct="1"/>
            <a:r>
              <a:rPr lang="zh-CN" altLang="en-US"/>
              <a:t>证明：</a:t>
            </a:r>
          </a:p>
          <a:p>
            <a:pPr eaLnBrk="1" hangingPunct="1"/>
            <a:endParaRPr lang="zh-CN" altLang="en-US"/>
          </a:p>
        </p:txBody>
      </p:sp>
      <p:graphicFrame>
        <p:nvGraphicFramePr>
          <p:cNvPr id="23557" name="Object 4"/>
          <p:cNvGraphicFramePr>
            <a:graphicFrameLocks noChangeAspect="1"/>
          </p:cNvGraphicFramePr>
          <p:nvPr/>
        </p:nvGraphicFramePr>
        <p:xfrm>
          <a:off x="2927350" y="3141345"/>
          <a:ext cx="5867400" cy="1039813"/>
        </p:xfrm>
        <a:graphic>
          <a:graphicData uri="http://schemas.openxmlformats.org/presentationml/2006/ole">
            <mc:AlternateContent xmlns:mc="http://schemas.openxmlformats.org/markup-compatibility/2006">
              <mc:Choice xmlns:v="urn:schemas-microsoft-com:vml" Requires="v">
                <p:oleObj name="Equation" r:id="rId2" imgW="2578100" imgH="457200" progId="Equation.3">
                  <p:embed/>
                </p:oleObj>
              </mc:Choice>
              <mc:Fallback>
                <p:oleObj name="Equation" r:id="rId2" imgW="2578100" imgH="4572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7350" y="3141345"/>
                        <a:ext cx="5867400" cy="1039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83376CD-B197-450D-AF18-DC237E297860}" type="slidenum">
              <a:rPr kumimoji="0" lang="zh-CN" altLang="en-US" sz="1400" smtClean="0"/>
              <a:t>11</a:t>
            </a:fld>
            <a:endParaRPr kumimoji="0" lang="en-US" altLang="zh-CN" sz="1400"/>
          </a:p>
        </p:txBody>
      </p:sp>
      <p:sp>
        <p:nvSpPr>
          <p:cNvPr id="24579" name="Rectangle 2"/>
          <p:cNvSpPr>
            <a:spLocks noGrp="1" noChangeArrowheads="1"/>
          </p:cNvSpPr>
          <p:nvPr>
            <p:ph type="title"/>
          </p:nvPr>
        </p:nvSpPr>
        <p:spPr>
          <a:xfrm>
            <a:off x="1576705" y="332740"/>
            <a:ext cx="7793355" cy="742315"/>
          </a:xfrm>
        </p:spPr>
        <p:txBody>
          <a:bodyPr/>
          <a:lstStyle/>
          <a:p>
            <a:pPr eaLnBrk="1" hangingPunct="1"/>
            <a:r>
              <a:rPr lang="zh-CN" altLang="en-US"/>
              <a:t>其他递推关系</a:t>
            </a:r>
          </a:p>
        </p:txBody>
      </p:sp>
      <p:sp>
        <p:nvSpPr>
          <p:cNvPr id="24580" name="Rectangle 3"/>
          <p:cNvSpPr>
            <a:spLocks noGrp="1" noChangeArrowheads="1"/>
          </p:cNvSpPr>
          <p:nvPr>
            <p:ph type="body" idx="1"/>
          </p:nvPr>
        </p:nvSpPr>
        <p:spPr/>
        <p:txBody>
          <a:bodyPr/>
          <a:lstStyle/>
          <a:p>
            <a:pPr eaLnBrk="1" hangingPunct="1"/>
            <a:r>
              <a:rPr lang="zh-CN" altLang="en-US"/>
              <a:t>命题5.6 对某个常数</a:t>
            </a:r>
            <a:r>
              <a:rPr lang="en-US" altLang="zh-CN"/>
              <a:t>c, </a:t>
            </a:r>
          </a:p>
          <a:p>
            <a:pPr eaLnBrk="1" hangingPunct="1"/>
            <a:endParaRPr lang="en-US" altLang="zh-CN"/>
          </a:p>
          <a:p>
            <a:pPr eaLnBrk="1" hangingPunct="1"/>
            <a:endParaRPr lang="zh-CN" altLang="en-US"/>
          </a:p>
          <a:p>
            <a:pPr eaLnBrk="1" hangingPunct="1">
              <a:buFont typeface="Wingdings" panose="05000000000000000000" pitchFamily="2" charset="2"/>
              <a:buNone/>
            </a:pPr>
            <a:r>
              <a:rPr lang="en-US" altLang="zh-CN"/>
              <a:t> T(n)</a:t>
            </a:r>
            <a:r>
              <a:rPr lang="zh-CN" altLang="en-US"/>
              <a:t>的复杂度应该是？</a:t>
            </a:r>
          </a:p>
        </p:txBody>
      </p:sp>
      <p:graphicFrame>
        <p:nvGraphicFramePr>
          <p:cNvPr id="24581" name="Object 4"/>
          <p:cNvGraphicFramePr>
            <a:graphicFrameLocks noChangeAspect="1"/>
          </p:cNvGraphicFramePr>
          <p:nvPr/>
        </p:nvGraphicFramePr>
        <p:xfrm>
          <a:off x="2062798" y="2060893"/>
          <a:ext cx="3871912" cy="1044575"/>
        </p:xfrm>
        <a:graphic>
          <a:graphicData uri="http://schemas.openxmlformats.org/presentationml/2006/ole">
            <mc:AlternateContent xmlns:mc="http://schemas.openxmlformats.org/markup-compatibility/2006">
              <mc:Choice xmlns:v="urn:schemas-microsoft-com:vml" Requires="v">
                <p:oleObj name="Equation" r:id="rId2" imgW="1790700" imgH="482600" progId="Equation.3">
                  <p:embed/>
                </p:oleObj>
              </mc:Choice>
              <mc:Fallback>
                <p:oleObj name="Equation" r:id="rId2" imgW="1790700" imgH="4826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2798" y="2060893"/>
                        <a:ext cx="3871912" cy="1044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9" name="Object 5"/>
          <p:cNvGraphicFramePr>
            <a:graphicFrameLocks noChangeAspect="1"/>
          </p:cNvGraphicFramePr>
          <p:nvPr/>
        </p:nvGraphicFramePr>
        <p:xfrm>
          <a:off x="2207260" y="4091940"/>
          <a:ext cx="2133600" cy="582613"/>
        </p:xfrm>
        <a:graphic>
          <a:graphicData uri="http://schemas.openxmlformats.org/presentationml/2006/ole">
            <mc:AlternateContent xmlns:mc="http://schemas.openxmlformats.org/markup-compatibility/2006">
              <mc:Choice xmlns:v="urn:schemas-microsoft-com:vml" Requires="v">
                <p:oleObj name="Equation" r:id="rId4" imgW="838200" imgH="228600" progId="Equation.3">
                  <p:embed/>
                </p:oleObj>
              </mc:Choice>
              <mc:Fallback>
                <p:oleObj name="Equation" r:id="rId4" imgW="838200" imgH="2286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7260" y="4091940"/>
                        <a:ext cx="2133600" cy="582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629"/>
                                        </p:tgtEl>
                                        <p:attrNameLst>
                                          <p:attrName>style.visibility</p:attrName>
                                        </p:attrNameLst>
                                      </p:cBhvr>
                                      <p:to>
                                        <p:strVal val="visible"/>
                                      </p:to>
                                    </p:set>
                                    <p:anim calcmode="lin" valueType="num">
                                      <p:cBhvr additive="base">
                                        <p:cTn id="7" dur="500" fill="hold"/>
                                        <p:tgtEl>
                                          <p:spTgt spid="26629"/>
                                        </p:tgtEl>
                                        <p:attrNameLst>
                                          <p:attrName>ppt_x</p:attrName>
                                        </p:attrNameLst>
                                      </p:cBhvr>
                                      <p:tavLst>
                                        <p:tav tm="0">
                                          <p:val>
                                            <p:strVal val="0-#ppt_w/2"/>
                                          </p:val>
                                        </p:tav>
                                        <p:tav tm="100000">
                                          <p:val>
                                            <p:strVal val="#ppt_x"/>
                                          </p:val>
                                        </p:tav>
                                      </p:tavLst>
                                    </p:anim>
                                    <p:anim calcmode="lin" valueType="num">
                                      <p:cBhvr additive="base">
                                        <p:cTn id="8" dur="500" fill="hold"/>
                                        <p:tgtEl>
                                          <p:spTgt spid="266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E50C790-B50D-4981-A7D0-C9C6433E1DCE}" type="slidenum">
              <a:rPr kumimoji="0" lang="zh-CN" altLang="en-US" sz="1400" smtClean="0"/>
              <a:t>12</a:t>
            </a:fld>
            <a:endParaRPr kumimoji="0" lang="en-US" altLang="zh-CN" sz="1400"/>
          </a:p>
        </p:txBody>
      </p:sp>
      <p:sp>
        <p:nvSpPr>
          <p:cNvPr id="26627" name="Rectangle 2"/>
          <p:cNvSpPr>
            <a:spLocks noGrp="1" noChangeArrowheads="1"/>
          </p:cNvSpPr>
          <p:nvPr>
            <p:ph type="title"/>
          </p:nvPr>
        </p:nvSpPr>
        <p:spPr/>
        <p:txBody>
          <a:bodyPr/>
          <a:lstStyle/>
          <a:p>
            <a:pPr eaLnBrk="1" hangingPunct="1"/>
            <a:r>
              <a:rPr lang="zh-CN" altLang="en-US"/>
              <a:t>计数逆序</a:t>
            </a:r>
          </a:p>
        </p:txBody>
      </p:sp>
      <p:sp>
        <p:nvSpPr>
          <p:cNvPr id="28675" name="Rectangle 3"/>
          <p:cNvSpPr>
            <a:spLocks noGrp="1" noChangeArrowheads="1"/>
          </p:cNvSpPr>
          <p:nvPr>
            <p:ph type="body" idx="1"/>
          </p:nvPr>
        </p:nvSpPr>
        <p:spPr>
          <a:xfrm>
            <a:off x="1581785" y="1478915"/>
            <a:ext cx="7772400" cy="4114800"/>
          </a:xfrm>
        </p:spPr>
        <p:txBody>
          <a:bodyPr/>
          <a:lstStyle/>
          <a:p>
            <a:pPr eaLnBrk="1" hangingPunct="1"/>
            <a:r>
              <a:rPr lang="zh-CN" altLang="en-US">
                <a:solidFill>
                  <a:schemeClr val="hlink"/>
                </a:solidFill>
              </a:rPr>
              <a:t>相似度量?</a:t>
            </a:r>
          </a:p>
          <a:p>
            <a:pPr eaLnBrk="1" hangingPunct="1"/>
            <a:r>
              <a:rPr lang="zh-CN" altLang="en-US"/>
              <a:t>考虑</a:t>
            </a:r>
            <a:r>
              <a:rPr lang="zh-CN" altLang="en-US" b="1"/>
              <a:t>逆序</a:t>
            </a:r>
            <a:r>
              <a:rPr lang="zh-CN" altLang="en-US"/>
              <a:t>的个数</a:t>
            </a:r>
          </a:p>
          <a:p>
            <a:pPr eaLnBrk="1" hangingPunct="1"/>
            <a:r>
              <a:rPr lang="zh-CN" altLang="en-US"/>
              <a:t>两个指标</a:t>
            </a:r>
            <a:r>
              <a:rPr lang="en-US" altLang="zh-CN"/>
              <a:t>i&lt;j</a:t>
            </a:r>
            <a:r>
              <a:rPr lang="zh-CN" altLang="en-US"/>
              <a:t>构成一个逆序，如果</a:t>
            </a:r>
            <a:r>
              <a:rPr lang="en-US" altLang="zh-CN"/>
              <a:t>a</a:t>
            </a:r>
            <a:r>
              <a:rPr lang="en-US" altLang="zh-CN" sz="1600"/>
              <a:t>i</a:t>
            </a:r>
            <a:r>
              <a:rPr lang="en-US" altLang="zh-CN"/>
              <a:t>&gt;a</a:t>
            </a:r>
            <a:r>
              <a:rPr lang="en-US" altLang="zh-CN" sz="1600"/>
              <a:t>j</a:t>
            </a:r>
            <a:r>
              <a:rPr lang="en-US" altLang="zh-CN"/>
              <a:t>.</a:t>
            </a:r>
          </a:p>
        </p:txBody>
      </p:sp>
      <p:grpSp>
        <p:nvGrpSpPr>
          <p:cNvPr id="28703" name="Group 31"/>
          <p:cNvGrpSpPr/>
          <p:nvPr/>
        </p:nvGrpSpPr>
        <p:grpSpPr bwMode="auto">
          <a:xfrm>
            <a:off x="2191385" y="3155315"/>
            <a:ext cx="6424613" cy="2076450"/>
            <a:chOff x="1008" y="2304"/>
            <a:chExt cx="4047" cy="1308"/>
          </a:xfrm>
        </p:grpSpPr>
        <p:sp>
          <p:nvSpPr>
            <p:cNvPr id="26630" name="Rectangle 27"/>
            <p:cNvSpPr>
              <a:spLocks noChangeAspect="1" noChangeArrowheads="1"/>
            </p:cNvSpPr>
            <p:nvPr/>
          </p:nvSpPr>
          <p:spPr bwMode="auto">
            <a:xfrm>
              <a:off x="1531" y="2304"/>
              <a:ext cx="2197" cy="324"/>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400" i="1">
                  <a:solidFill>
                    <a:schemeClr val="accent2"/>
                  </a:solidFill>
                  <a:latin typeface="Comic Sans MS" panose="030F0702030302020204" pitchFamily="66" charset="0"/>
                </a:rPr>
                <a:t>Songs</a:t>
              </a:r>
            </a:p>
          </p:txBody>
        </p:sp>
        <p:cxnSp>
          <p:nvCxnSpPr>
            <p:cNvPr id="26631" name="AutoShape 4"/>
            <p:cNvCxnSpPr>
              <a:cxnSpLocks noChangeShapeType="1"/>
              <a:stCxn id="26635" idx="4"/>
              <a:endCxn id="26633" idx="4"/>
            </p:cNvCxnSpPr>
            <p:nvPr/>
          </p:nvCxnSpPr>
          <p:spPr bwMode="auto">
            <a:xfrm rot="16200000" flipH="1">
              <a:off x="2662" y="3129"/>
              <a:ext cx="1" cy="965"/>
            </a:xfrm>
            <a:prstGeom prst="bentConnector3">
              <a:avLst>
                <a:gd name="adj1" fmla="val 22599995"/>
              </a:avLst>
            </a:prstGeom>
            <a:noFill/>
            <a:ln w="9525">
              <a:solidFill>
                <a:schemeClr val="tx1"/>
              </a:solidFill>
              <a:miter lim="800000"/>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6632" name="Oval 5"/>
            <p:cNvSpPr>
              <a:spLocks noChangeArrowheads="1"/>
            </p:cNvSpPr>
            <p:nvPr/>
          </p:nvSpPr>
          <p:spPr bwMode="auto">
            <a:xfrm>
              <a:off x="2608" y="3542"/>
              <a:ext cx="53" cy="69"/>
            </a:xfrm>
            <a:prstGeom prst="ellipse">
              <a:avLst/>
            </a:prstGeom>
            <a:solidFill>
              <a:schemeClr val="accent1"/>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6633" name="Oval 6"/>
            <p:cNvSpPr>
              <a:spLocks noChangeArrowheads="1"/>
            </p:cNvSpPr>
            <p:nvPr/>
          </p:nvSpPr>
          <p:spPr bwMode="auto">
            <a:xfrm>
              <a:off x="3119" y="3542"/>
              <a:ext cx="53" cy="69"/>
            </a:xfrm>
            <a:prstGeom prst="ellipse">
              <a:avLst/>
            </a:prstGeom>
            <a:solidFill>
              <a:schemeClr val="accent1"/>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6634" name="Oval 7"/>
            <p:cNvSpPr>
              <a:spLocks noChangeArrowheads="1"/>
            </p:cNvSpPr>
            <p:nvPr/>
          </p:nvSpPr>
          <p:spPr bwMode="auto">
            <a:xfrm>
              <a:off x="2987" y="3542"/>
              <a:ext cx="53" cy="69"/>
            </a:xfrm>
            <a:prstGeom prst="ellipse">
              <a:avLst/>
            </a:prstGeom>
            <a:solidFill>
              <a:schemeClr val="accent1"/>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6635" name="Oval 8"/>
            <p:cNvSpPr>
              <a:spLocks noChangeArrowheads="1"/>
            </p:cNvSpPr>
            <p:nvPr/>
          </p:nvSpPr>
          <p:spPr bwMode="auto">
            <a:xfrm>
              <a:off x="2153" y="3542"/>
              <a:ext cx="54" cy="69"/>
            </a:xfrm>
            <a:prstGeom prst="ellipse">
              <a:avLst/>
            </a:prstGeom>
            <a:solidFill>
              <a:schemeClr val="accent1"/>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cxnSp>
          <p:nvCxnSpPr>
            <p:cNvPr id="26636" name="AutoShape 9"/>
            <p:cNvCxnSpPr>
              <a:cxnSpLocks noChangeShapeType="1"/>
              <a:stCxn id="26632" idx="4"/>
              <a:endCxn id="26634" idx="4"/>
            </p:cNvCxnSpPr>
            <p:nvPr/>
          </p:nvCxnSpPr>
          <p:spPr bwMode="auto">
            <a:xfrm rot="16200000" flipH="1">
              <a:off x="2823" y="3422"/>
              <a:ext cx="1" cy="379"/>
            </a:xfrm>
            <a:prstGeom prst="bentConnector3">
              <a:avLst>
                <a:gd name="adj1" fmla="val 12899995"/>
              </a:avLst>
            </a:prstGeom>
            <a:noFill/>
            <a:ln w="9525">
              <a:solidFill>
                <a:schemeClr val="tx1"/>
              </a:solidFill>
              <a:miter lim="800000"/>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6637" name="Rectangle 10"/>
            <p:cNvSpPr>
              <a:spLocks noChangeAspect="1" noChangeArrowheads="1"/>
            </p:cNvSpPr>
            <p:nvPr/>
          </p:nvSpPr>
          <p:spPr bwMode="auto">
            <a:xfrm>
              <a:off x="1008" y="3287"/>
              <a:ext cx="523" cy="324"/>
            </a:xfrm>
            <a:prstGeom prst="rect">
              <a:avLst/>
            </a:prstGeom>
            <a:solidFill>
              <a:schemeClr val="hlink"/>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a:solidFill>
                    <a:schemeClr val="accent2"/>
                  </a:solidFill>
                  <a:latin typeface="Comic Sans MS" panose="030F0702030302020204" pitchFamily="66" charset="0"/>
                </a:rPr>
                <a:t>You</a:t>
              </a:r>
            </a:p>
          </p:txBody>
        </p:sp>
        <p:sp>
          <p:nvSpPr>
            <p:cNvPr id="26638" name="Rectangle 11"/>
            <p:cNvSpPr>
              <a:spLocks noChangeAspect="1" noChangeArrowheads="1"/>
            </p:cNvSpPr>
            <p:nvPr/>
          </p:nvSpPr>
          <p:spPr bwMode="auto">
            <a:xfrm>
              <a:off x="1008" y="2963"/>
              <a:ext cx="523" cy="324"/>
            </a:xfrm>
            <a:prstGeom prst="rect">
              <a:avLst/>
            </a:prstGeom>
            <a:solidFill>
              <a:schemeClr val="hlink"/>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a:solidFill>
                    <a:schemeClr val="accent2"/>
                  </a:solidFill>
                  <a:latin typeface="Comic Sans MS" panose="030F0702030302020204" pitchFamily="66" charset="0"/>
                </a:rPr>
                <a:t>Me</a:t>
              </a:r>
            </a:p>
          </p:txBody>
        </p:sp>
        <p:sp>
          <p:nvSpPr>
            <p:cNvPr id="26639" name="Rectangle 12"/>
            <p:cNvSpPr>
              <a:spLocks noChangeAspect="1" noChangeArrowheads="1"/>
            </p:cNvSpPr>
            <p:nvPr/>
          </p:nvSpPr>
          <p:spPr bwMode="auto">
            <a:xfrm>
              <a:off x="1531" y="3287"/>
              <a:ext cx="440" cy="324"/>
            </a:xfrm>
            <a:prstGeom prst="rect">
              <a:avLst/>
            </a:prstGeom>
            <a:solidFill>
              <a:schemeClr val="tx2"/>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solidFill>
                    <a:schemeClr val="accent2"/>
                  </a:solidFill>
                  <a:latin typeface="Comic Sans MS" panose="030F0702030302020204" pitchFamily="66" charset="0"/>
                </a:rPr>
                <a:t>1</a:t>
              </a:r>
            </a:p>
          </p:txBody>
        </p:sp>
        <p:sp>
          <p:nvSpPr>
            <p:cNvPr id="26640" name="Rectangle 13"/>
            <p:cNvSpPr>
              <a:spLocks noChangeAspect="1" noChangeArrowheads="1"/>
            </p:cNvSpPr>
            <p:nvPr/>
          </p:nvSpPr>
          <p:spPr bwMode="auto">
            <a:xfrm>
              <a:off x="2410" y="3287"/>
              <a:ext cx="439" cy="324"/>
            </a:xfrm>
            <a:prstGeom prst="rect">
              <a:avLst/>
            </a:prstGeom>
            <a:solidFill>
              <a:schemeClr val="tx2"/>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solidFill>
                    <a:schemeClr val="accent2"/>
                  </a:solidFill>
                  <a:latin typeface="Comic Sans MS" panose="030F0702030302020204" pitchFamily="66" charset="0"/>
                </a:rPr>
                <a:t>4</a:t>
              </a:r>
            </a:p>
          </p:txBody>
        </p:sp>
        <p:sp>
          <p:nvSpPr>
            <p:cNvPr id="26641" name="Rectangle 14"/>
            <p:cNvSpPr>
              <a:spLocks noChangeAspect="1" noChangeArrowheads="1"/>
            </p:cNvSpPr>
            <p:nvPr/>
          </p:nvSpPr>
          <p:spPr bwMode="auto">
            <a:xfrm>
              <a:off x="1971" y="3287"/>
              <a:ext cx="439" cy="324"/>
            </a:xfrm>
            <a:prstGeom prst="rect">
              <a:avLst/>
            </a:prstGeom>
            <a:solidFill>
              <a:schemeClr val="tx2"/>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solidFill>
                    <a:schemeClr val="accent2"/>
                  </a:solidFill>
                  <a:latin typeface="Comic Sans MS" panose="030F0702030302020204" pitchFamily="66" charset="0"/>
                </a:rPr>
                <a:t>3</a:t>
              </a:r>
            </a:p>
          </p:txBody>
        </p:sp>
        <p:sp>
          <p:nvSpPr>
            <p:cNvPr id="26642" name="Rectangle 15"/>
            <p:cNvSpPr>
              <a:spLocks noChangeAspect="1" noChangeArrowheads="1"/>
            </p:cNvSpPr>
            <p:nvPr/>
          </p:nvSpPr>
          <p:spPr bwMode="auto">
            <a:xfrm>
              <a:off x="2849" y="3287"/>
              <a:ext cx="439" cy="324"/>
            </a:xfrm>
            <a:prstGeom prst="rect">
              <a:avLst/>
            </a:prstGeom>
            <a:solidFill>
              <a:schemeClr val="tx2"/>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solidFill>
                    <a:schemeClr val="accent2"/>
                  </a:solidFill>
                  <a:latin typeface="Comic Sans MS" panose="030F0702030302020204" pitchFamily="66" charset="0"/>
                </a:rPr>
                <a:t>2</a:t>
              </a:r>
            </a:p>
          </p:txBody>
        </p:sp>
        <p:sp>
          <p:nvSpPr>
            <p:cNvPr id="26643" name="Rectangle 16"/>
            <p:cNvSpPr>
              <a:spLocks noChangeAspect="1" noChangeArrowheads="1"/>
            </p:cNvSpPr>
            <p:nvPr/>
          </p:nvSpPr>
          <p:spPr bwMode="auto">
            <a:xfrm>
              <a:off x="3288" y="3287"/>
              <a:ext cx="440" cy="324"/>
            </a:xfrm>
            <a:prstGeom prst="rect">
              <a:avLst/>
            </a:prstGeom>
            <a:solidFill>
              <a:schemeClr val="tx2"/>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solidFill>
                    <a:schemeClr val="accent2"/>
                  </a:solidFill>
                  <a:latin typeface="Comic Sans MS" panose="030F0702030302020204" pitchFamily="66" charset="0"/>
                </a:rPr>
                <a:t>5</a:t>
              </a:r>
            </a:p>
          </p:txBody>
        </p:sp>
        <p:sp>
          <p:nvSpPr>
            <p:cNvPr id="26644" name="Rectangle 17"/>
            <p:cNvSpPr>
              <a:spLocks noChangeAspect="1" noChangeArrowheads="1"/>
            </p:cNvSpPr>
            <p:nvPr/>
          </p:nvSpPr>
          <p:spPr bwMode="auto">
            <a:xfrm>
              <a:off x="1531" y="2963"/>
              <a:ext cx="440" cy="324"/>
            </a:xfrm>
            <a:prstGeom prst="rect">
              <a:avLst/>
            </a:prstGeom>
            <a:solidFill>
              <a:schemeClr val="tx2"/>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solidFill>
                    <a:schemeClr val="accent2"/>
                  </a:solidFill>
                  <a:latin typeface="Comic Sans MS" panose="030F0702030302020204" pitchFamily="66" charset="0"/>
                </a:rPr>
                <a:t>1</a:t>
              </a:r>
            </a:p>
          </p:txBody>
        </p:sp>
        <p:sp>
          <p:nvSpPr>
            <p:cNvPr id="26645" name="Rectangle 18"/>
            <p:cNvSpPr>
              <a:spLocks noChangeAspect="1" noChangeArrowheads="1"/>
            </p:cNvSpPr>
            <p:nvPr/>
          </p:nvSpPr>
          <p:spPr bwMode="auto">
            <a:xfrm>
              <a:off x="2410" y="2963"/>
              <a:ext cx="439" cy="324"/>
            </a:xfrm>
            <a:prstGeom prst="rect">
              <a:avLst/>
            </a:prstGeom>
            <a:solidFill>
              <a:schemeClr val="tx2"/>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solidFill>
                    <a:schemeClr val="accent2"/>
                  </a:solidFill>
                  <a:latin typeface="Comic Sans MS" panose="030F0702030302020204" pitchFamily="66" charset="0"/>
                </a:rPr>
                <a:t>3</a:t>
              </a:r>
            </a:p>
          </p:txBody>
        </p:sp>
        <p:sp>
          <p:nvSpPr>
            <p:cNvPr id="26646" name="Rectangle 19"/>
            <p:cNvSpPr>
              <a:spLocks noChangeAspect="1" noChangeArrowheads="1"/>
            </p:cNvSpPr>
            <p:nvPr/>
          </p:nvSpPr>
          <p:spPr bwMode="auto">
            <a:xfrm>
              <a:off x="1971" y="2963"/>
              <a:ext cx="439" cy="324"/>
            </a:xfrm>
            <a:prstGeom prst="rect">
              <a:avLst/>
            </a:prstGeom>
            <a:solidFill>
              <a:schemeClr val="tx2"/>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solidFill>
                    <a:schemeClr val="accent2"/>
                  </a:solidFill>
                  <a:latin typeface="Comic Sans MS" panose="030F0702030302020204" pitchFamily="66" charset="0"/>
                </a:rPr>
                <a:t>2</a:t>
              </a:r>
            </a:p>
          </p:txBody>
        </p:sp>
        <p:sp>
          <p:nvSpPr>
            <p:cNvPr id="26647" name="Rectangle 20"/>
            <p:cNvSpPr>
              <a:spLocks noChangeAspect="1" noChangeArrowheads="1"/>
            </p:cNvSpPr>
            <p:nvPr/>
          </p:nvSpPr>
          <p:spPr bwMode="auto">
            <a:xfrm>
              <a:off x="2849" y="2963"/>
              <a:ext cx="439" cy="324"/>
            </a:xfrm>
            <a:prstGeom prst="rect">
              <a:avLst/>
            </a:prstGeom>
            <a:solidFill>
              <a:schemeClr val="tx2"/>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solidFill>
                    <a:schemeClr val="accent2"/>
                  </a:solidFill>
                  <a:latin typeface="Comic Sans MS" panose="030F0702030302020204" pitchFamily="66" charset="0"/>
                </a:rPr>
                <a:t>4</a:t>
              </a:r>
            </a:p>
          </p:txBody>
        </p:sp>
        <p:sp>
          <p:nvSpPr>
            <p:cNvPr id="26648" name="Rectangle 21"/>
            <p:cNvSpPr>
              <a:spLocks noChangeAspect="1" noChangeArrowheads="1"/>
            </p:cNvSpPr>
            <p:nvPr/>
          </p:nvSpPr>
          <p:spPr bwMode="auto">
            <a:xfrm>
              <a:off x="3288" y="2963"/>
              <a:ext cx="440" cy="324"/>
            </a:xfrm>
            <a:prstGeom prst="rect">
              <a:avLst/>
            </a:prstGeom>
            <a:solidFill>
              <a:schemeClr val="tx2"/>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solidFill>
                    <a:schemeClr val="accent2"/>
                  </a:solidFill>
                  <a:latin typeface="Comic Sans MS" panose="030F0702030302020204" pitchFamily="66" charset="0"/>
                </a:rPr>
                <a:t>5</a:t>
              </a:r>
            </a:p>
          </p:txBody>
        </p:sp>
        <p:sp>
          <p:nvSpPr>
            <p:cNvPr id="26649" name="Rectangle 22"/>
            <p:cNvSpPr>
              <a:spLocks noChangeAspect="1" noChangeArrowheads="1"/>
            </p:cNvSpPr>
            <p:nvPr/>
          </p:nvSpPr>
          <p:spPr bwMode="auto">
            <a:xfrm>
              <a:off x="1536" y="2652"/>
              <a:ext cx="440" cy="323"/>
            </a:xfrm>
            <a:prstGeom prst="rect">
              <a:avLst/>
            </a:prstGeom>
            <a:solidFill>
              <a:schemeClr val="hlink"/>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a:solidFill>
                    <a:schemeClr val="accent2"/>
                  </a:solidFill>
                  <a:latin typeface="Comic Sans MS" panose="030F0702030302020204" pitchFamily="66" charset="0"/>
                </a:rPr>
                <a:t>A</a:t>
              </a:r>
            </a:p>
          </p:txBody>
        </p:sp>
        <p:sp>
          <p:nvSpPr>
            <p:cNvPr id="26650" name="Rectangle 23"/>
            <p:cNvSpPr>
              <a:spLocks noChangeAspect="1" noChangeArrowheads="1"/>
            </p:cNvSpPr>
            <p:nvPr/>
          </p:nvSpPr>
          <p:spPr bwMode="auto">
            <a:xfrm>
              <a:off x="1971" y="2640"/>
              <a:ext cx="439" cy="323"/>
            </a:xfrm>
            <a:prstGeom prst="rect">
              <a:avLst/>
            </a:prstGeom>
            <a:solidFill>
              <a:schemeClr val="hlink"/>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a:solidFill>
                    <a:schemeClr val="accent2"/>
                  </a:solidFill>
                  <a:latin typeface="Comic Sans MS" panose="030F0702030302020204" pitchFamily="66" charset="0"/>
                </a:rPr>
                <a:t>B</a:t>
              </a:r>
            </a:p>
          </p:txBody>
        </p:sp>
        <p:sp>
          <p:nvSpPr>
            <p:cNvPr id="26651" name="Rectangle 24"/>
            <p:cNvSpPr>
              <a:spLocks noChangeAspect="1" noChangeArrowheads="1"/>
            </p:cNvSpPr>
            <p:nvPr/>
          </p:nvSpPr>
          <p:spPr bwMode="auto">
            <a:xfrm>
              <a:off x="2410" y="2640"/>
              <a:ext cx="439" cy="323"/>
            </a:xfrm>
            <a:prstGeom prst="rect">
              <a:avLst/>
            </a:prstGeom>
            <a:solidFill>
              <a:schemeClr val="hlink"/>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a:solidFill>
                    <a:schemeClr val="accent2"/>
                  </a:solidFill>
                  <a:latin typeface="Comic Sans MS" panose="030F0702030302020204" pitchFamily="66" charset="0"/>
                </a:rPr>
                <a:t>C</a:t>
              </a:r>
            </a:p>
          </p:txBody>
        </p:sp>
        <p:sp>
          <p:nvSpPr>
            <p:cNvPr id="26652" name="Rectangle 25"/>
            <p:cNvSpPr>
              <a:spLocks noChangeAspect="1" noChangeArrowheads="1"/>
            </p:cNvSpPr>
            <p:nvPr/>
          </p:nvSpPr>
          <p:spPr bwMode="auto">
            <a:xfrm>
              <a:off x="2849" y="2640"/>
              <a:ext cx="439" cy="323"/>
            </a:xfrm>
            <a:prstGeom prst="rect">
              <a:avLst/>
            </a:prstGeom>
            <a:solidFill>
              <a:schemeClr val="hlink"/>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a:solidFill>
                    <a:schemeClr val="accent2"/>
                  </a:solidFill>
                  <a:latin typeface="Comic Sans MS" panose="030F0702030302020204" pitchFamily="66" charset="0"/>
                </a:rPr>
                <a:t>D</a:t>
              </a:r>
            </a:p>
          </p:txBody>
        </p:sp>
        <p:sp>
          <p:nvSpPr>
            <p:cNvPr id="26653" name="Rectangle 26"/>
            <p:cNvSpPr>
              <a:spLocks noChangeAspect="1" noChangeArrowheads="1"/>
            </p:cNvSpPr>
            <p:nvPr/>
          </p:nvSpPr>
          <p:spPr bwMode="auto">
            <a:xfrm>
              <a:off x="3288" y="2640"/>
              <a:ext cx="440" cy="323"/>
            </a:xfrm>
            <a:prstGeom prst="rect">
              <a:avLst/>
            </a:prstGeom>
            <a:solidFill>
              <a:schemeClr val="hlink"/>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a:solidFill>
                    <a:schemeClr val="accent2"/>
                  </a:solidFill>
                  <a:latin typeface="Comic Sans MS" panose="030F0702030302020204" pitchFamily="66" charset="0"/>
                </a:rPr>
                <a:t>E</a:t>
              </a:r>
            </a:p>
          </p:txBody>
        </p:sp>
        <p:sp>
          <p:nvSpPr>
            <p:cNvPr id="26654" name="Text Box 28"/>
            <p:cNvSpPr txBox="1">
              <a:spLocks noChangeArrowheads="1"/>
            </p:cNvSpPr>
            <p:nvPr/>
          </p:nvSpPr>
          <p:spPr bwMode="auto">
            <a:xfrm>
              <a:off x="4313" y="2988"/>
              <a:ext cx="742" cy="383"/>
            </a:xfrm>
            <a:prstGeom prst="rect">
              <a:avLst/>
            </a:prstGeom>
            <a:noFill/>
            <a:ln>
              <a:noFill/>
            </a:ln>
            <a:effectLst/>
            <a:extLst>
              <a:ext uri="{909E8E84-426E-40DD-AFC4-6F175D3DCCD1}">
                <a14:hiddenFill xmlns:a14="http://schemas.microsoft.com/office/drawing/2010/main">
                  <a:solidFill>
                    <a:srgbClr val="FF9966"/>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nSpc>
                  <a:spcPct val="80000"/>
                </a:lnSpc>
                <a:spcBef>
                  <a:spcPct val="50000"/>
                </a:spcBef>
                <a:buClrTx/>
                <a:buSzTx/>
                <a:buFontTx/>
                <a:buNone/>
              </a:pPr>
              <a:r>
                <a:rPr lang="en-US" altLang="zh-CN" sz="1600" u="sng">
                  <a:latin typeface="Comic Sans MS" panose="030F0702030302020204" pitchFamily="66" charset="0"/>
                </a:rPr>
                <a:t>Inversions</a:t>
              </a:r>
            </a:p>
            <a:p>
              <a:pPr>
                <a:lnSpc>
                  <a:spcPct val="80000"/>
                </a:lnSpc>
                <a:spcBef>
                  <a:spcPct val="50000"/>
                </a:spcBef>
                <a:buClrTx/>
                <a:buSzTx/>
                <a:buFontTx/>
                <a:buNone/>
              </a:pPr>
              <a:r>
                <a:rPr lang="en-US" altLang="zh-CN" sz="1600">
                  <a:latin typeface="Comic Sans MS" panose="030F0702030302020204" pitchFamily="66" charset="0"/>
                </a:rPr>
                <a:t>3-2, 4-2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anim calcmode="lin" valueType="num">
                                      <p:cBhvr additive="base">
                                        <p:cTn id="13" dur="500" fill="hold"/>
                                        <p:tgtEl>
                                          <p:spTgt spid="286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86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675">
                                            <p:txEl>
                                              <p:pRg st="2" end="2"/>
                                            </p:txEl>
                                          </p:spTgt>
                                        </p:tgtEl>
                                        <p:attrNameLst>
                                          <p:attrName>style.visibility</p:attrName>
                                        </p:attrNameLst>
                                      </p:cBhvr>
                                      <p:to>
                                        <p:strVal val="visible"/>
                                      </p:to>
                                    </p:set>
                                    <p:anim calcmode="lin" valueType="num">
                                      <p:cBhvr additive="base">
                                        <p:cTn id="19" dur="500" fill="hold"/>
                                        <p:tgtEl>
                                          <p:spTgt spid="286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86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8703"/>
                                        </p:tgtEl>
                                        <p:attrNameLst>
                                          <p:attrName>style.visibility</p:attrName>
                                        </p:attrNameLst>
                                      </p:cBhvr>
                                      <p:to>
                                        <p:strVal val="visible"/>
                                      </p:to>
                                    </p:set>
                                    <p:anim calcmode="lin" valueType="num">
                                      <p:cBhvr additive="base">
                                        <p:cTn id="25" dur="500" fill="hold"/>
                                        <p:tgtEl>
                                          <p:spTgt spid="28703"/>
                                        </p:tgtEl>
                                        <p:attrNameLst>
                                          <p:attrName>ppt_x</p:attrName>
                                        </p:attrNameLst>
                                      </p:cBhvr>
                                      <p:tavLst>
                                        <p:tav tm="0">
                                          <p:val>
                                            <p:strVal val="0-#ppt_w/2"/>
                                          </p:val>
                                        </p:tav>
                                        <p:tav tm="100000">
                                          <p:val>
                                            <p:strVal val="#ppt_x"/>
                                          </p:val>
                                        </p:tav>
                                      </p:tavLst>
                                    </p:anim>
                                    <p:anim calcmode="lin" valueType="num">
                                      <p:cBhvr additive="base">
                                        <p:cTn id="26" dur="500" fill="hold"/>
                                        <p:tgtEl>
                                          <p:spTgt spid="287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B196BA3-DD1F-496F-9C72-90F6B6A94B37}" type="slidenum">
              <a:rPr kumimoji="0" lang="zh-CN" altLang="en-US" sz="1400" smtClean="0"/>
              <a:t>13</a:t>
            </a:fld>
            <a:endParaRPr kumimoji="0" lang="en-US" altLang="zh-CN" sz="1400"/>
          </a:p>
        </p:txBody>
      </p:sp>
      <p:sp>
        <p:nvSpPr>
          <p:cNvPr id="27651" name="Rectangle 2"/>
          <p:cNvSpPr>
            <a:spLocks noGrp="1" noChangeArrowheads="1"/>
          </p:cNvSpPr>
          <p:nvPr>
            <p:ph type="title"/>
          </p:nvPr>
        </p:nvSpPr>
        <p:spPr/>
        <p:txBody>
          <a:bodyPr/>
          <a:lstStyle/>
          <a:p>
            <a:pPr eaLnBrk="1" hangingPunct="1"/>
            <a:r>
              <a:rPr lang="zh-CN" altLang="en-US"/>
              <a:t>计数逆序</a:t>
            </a:r>
          </a:p>
        </p:txBody>
      </p:sp>
      <p:sp>
        <p:nvSpPr>
          <p:cNvPr id="27652"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a:t> </a:t>
            </a:r>
          </a:p>
        </p:txBody>
      </p:sp>
      <p:graphicFrame>
        <p:nvGraphicFramePr>
          <p:cNvPr id="27653" name="Object 4"/>
          <p:cNvGraphicFramePr>
            <a:graphicFrameLocks noChangeAspect="1"/>
          </p:cNvGraphicFramePr>
          <p:nvPr/>
        </p:nvGraphicFramePr>
        <p:xfrm>
          <a:off x="2639695" y="1662430"/>
          <a:ext cx="4745038" cy="2928938"/>
        </p:xfrm>
        <a:graphic>
          <a:graphicData uri="http://schemas.openxmlformats.org/presentationml/2006/ole">
            <mc:AlternateContent xmlns:mc="http://schemas.openxmlformats.org/markup-compatibility/2006">
              <mc:Choice xmlns:v="urn:schemas-microsoft-com:vml" Requires="v">
                <p:oleObj name="Visio" r:id="rId2" imgW="4747260" imgH="2928620" progId="Visio.Drawing.11">
                  <p:embed/>
                </p:oleObj>
              </mc:Choice>
              <mc:Fallback>
                <p:oleObj name="Visio" r:id="rId2" imgW="4747260" imgH="2928620" progId="Visio.Drawing.11">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9695" y="1662430"/>
                        <a:ext cx="4745038" cy="292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1" name="Text Box 5"/>
          <p:cNvSpPr txBox="1">
            <a:spLocks noChangeArrowheads="1"/>
          </p:cNvSpPr>
          <p:nvPr/>
        </p:nvSpPr>
        <p:spPr bwMode="auto">
          <a:xfrm>
            <a:off x="1725295" y="5015230"/>
            <a:ext cx="647700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a:t>逆序数：3---(2,1),(4,1),(4,3)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701"/>
                                        </p:tgtEl>
                                        <p:attrNameLst>
                                          <p:attrName>style.visibility</p:attrName>
                                        </p:attrNameLst>
                                      </p:cBhvr>
                                      <p:to>
                                        <p:strVal val="visible"/>
                                      </p:to>
                                    </p:set>
                                    <p:anim calcmode="lin" valueType="num">
                                      <p:cBhvr additive="base">
                                        <p:cTn id="7" dur="500" fill="hold"/>
                                        <p:tgtEl>
                                          <p:spTgt spid="29701"/>
                                        </p:tgtEl>
                                        <p:attrNameLst>
                                          <p:attrName>ppt_x</p:attrName>
                                        </p:attrNameLst>
                                      </p:cBhvr>
                                      <p:tavLst>
                                        <p:tav tm="0">
                                          <p:val>
                                            <p:strVal val="0-#ppt_w/2"/>
                                          </p:val>
                                        </p:tav>
                                        <p:tav tm="100000">
                                          <p:val>
                                            <p:strVal val="#ppt_x"/>
                                          </p:val>
                                        </p:tav>
                                      </p:tavLst>
                                    </p:anim>
                                    <p:anim calcmode="lin" valueType="num">
                                      <p:cBhvr additive="base">
                                        <p:cTn id="8" dur="500" fill="hold"/>
                                        <p:tgtEl>
                                          <p:spTgt spid="297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bldLvl="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5EF03A8-4A12-4F46-9DA8-0188B506F94C}" type="slidenum">
              <a:rPr kumimoji="0" lang="zh-CN" altLang="en-US" sz="1400" smtClean="0"/>
              <a:t>14</a:t>
            </a:fld>
            <a:endParaRPr kumimoji="0" lang="en-US" altLang="zh-CN" sz="1400"/>
          </a:p>
        </p:txBody>
      </p:sp>
      <p:sp>
        <p:nvSpPr>
          <p:cNvPr id="28675" name="Rectangle 2"/>
          <p:cNvSpPr>
            <a:spLocks noGrp="1" noChangeArrowheads="1"/>
          </p:cNvSpPr>
          <p:nvPr>
            <p:ph type="title"/>
          </p:nvPr>
        </p:nvSpPr>
        <p:spPr/>
        <p:txBody>
          <a:bodyPr/>
          <a:lstStyle/>
          <a:p>
            <a:pPr eaLnBrk="1" hangingPunct="1"/>
            <a:r>
              <a:rPr lang="zh-CN" altLang="en-US"/>
              <a:t>计数逆序</a:t>
            </a:r>
          </a:p>
        </p:txBody>
      </p:sp>
      <p:sp>
        <p:nvSpPr>
          <p:cNvPr id="30723" name="Rectangle 3"/>
          <p:cNvSpPr>
            <a:spLocks noGrp="1" noChangeArrowheads="1"/>
          </p:cNvSpPr>
          <p:nvPr>
            <p:ph type="body" idx="1"/>
          </p:nvPr>
        </p:nvSpPr>
        <p:spPr/>
        <p:txBody>
          <a:bodyPr/>
          <a:lstStyle/>
          <a:p>
            <a:pPr eaLnBrk="1" hangingPunct="1"/>
            <a:r>
              <a:rPr lang="zh-CN" altLang="en-US"/>
              <a:t>穷举（</a:t>
            </a:r>
            <a:r>
              <a:rPr lang="en-US" altLang="zh-CN"/>
              <a:t>Brute force）:  </a:t>
            </a:r>
            <a:r>
              <a:rPr lang="en-US" altLang="zh-CN">
                <a:sym typeface="Symbol" panose="05050102010706020507" pitchFamily="18" charset="2"/>
              </a:rPr>
              <a:t></a:t>
            </a:r>
            <a:r>
              <a:rPr lang="en-US" altLang="zh-CN"/>
              <a:t>(n</a:t>
            </a:r>
            <a:r>
              <a:rPr lang="en-US" altLang="zh-CN" sz="3600" baseline="30000"/>
              <a:t>2</a:t>
            </a:r>
            <a:r>
              <a:rPr lang="en-US" altLang="zh-CN"/>
              <a:t>).</a:t>
            </a:r>
          </a:p>
          <a:p>
            <a:pPr eaLnBrk="1" hangingPunct="1"/>
            <a:endParaRPr lang="en-US" altLang="zh-CN"/>
          </a:p>
          <a:p>
            <a:pPr eaLnBrk="1" hangingPunct="1"/>
            <a:r>
              <a:rPr lang="zh-CN" altLang="en-US"/>
              <a:t>排序： </a:t>
            </a:r>
            <a:r>
              <a:rPr lang="en-US" altLang="zh-CN">
                <a:sym typeface="Symbol" panose="05050102010706020507" pitchFamily="18" charset="2"/>
              </a:rPr>
              <a:t></a:t>
            </a:r>
            <a:r>
              <a:rPr lang="en-US" altLang="zh-CN"/>
              <a:t>(nlgn)</a:t>
            </a:r>
            <a:endParaRPr lang="zh-CN" altLang="en-US"/>
          </a:p>
          <a:p>
            <a:pPr eaLnBrk="1" hangingPunct="1">
              <a:buFont typeface="Wingdings" panose="05000000000000000000" pitchFamily="2" charset="2"/>
              <a:buNone/>
            </a:pPr>
            <a:endParaRPr lang="zh-CN" altLang="en-US"/>
          </a:p>
          <a:p>
            <a:pPr eaLnBrk="1" hangingPunct="1"/>
            <a:r>
              <a:rPr lang="zh-CN" altLang="en-US">
                <a:solidFill>
                  <a:schemeClr val="hlink"/>
                </a:solidFill>
              </a:rPr>
              <a:t>？分治策略</a:t>
            </a:r>
          </a:p>
          <a:p>
            <a:pPr eaLnBrk="1" hangingPunct="1"/>
            <a:endParaRPr lang="zh-CN" altLang="en-US"/>
          </a:p>
          <a:p>
            <a:pPr eaLnBrk="1" hangingPunct="1">
              <a:buFont typeface="Wingdings" panose="05000000000000000000" pitchFamily="2" charset="2"/>
              <a:buNone/>
            </a:pPr>
            <a:r>
              <a:rPr lang="zh-CN" altLang="en-US"/>
              <a:t>    ---可同时进行逆序计数的工作</a:t>
            </a:r>
          </a:p>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 calcmode="lin" valueType="num">
                                      <p:cBhvr additive="base">
                                        <p:cTn id="7" dur="500" fill="hold"/>
                                        <p:tgtEl>
                                          <p:spTgt spid="307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 calcmode="lin" valueType="num">
                                      <p:cBhvr additive="base">
                                        <p:cTn id="13" dur="500" fill="hold"/>
                                        <p:tgtEl>
                                          <p:spTgt spid="3072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7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 calcmode="lin" valueType="num">
                                      <p:cBhvr additive="base">
                                        <p:cTn id="19" dur="500" fill="hold"/>
                                        <p:tgtEl>
                                          <p:spTgt spid="3072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72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0723">
                                            <p:txEl>
                                              <p:pRg st="6" end="6"/>
                                            </p:txEl>
                                          </p:spTgt>
                                        </p:tgtEl>
                                        <p:attrNameLst>
                                          <p:attrName>style.visibility</p:attrName>
                                        </p:attrNameLst>
                                      </p:cBhvr>
                                      <p:to>
                                        <p:strVal val="visible"/>
                                      </p:to>
                                    </p:set>
                                    <p:anim calcmode="lin" valueType="num">
                                      <p:cBhvr additive="base">
                                        <p:cTn id="25" dur="500" fill="hold"/>
                                        <p:tgtEl>
                                          <p:spTgt spid="30723">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072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779CCC2-9C7E-4E52-B894-75F7A0CCF2EF}" type="slidenum">
              <a:rPr kumimoji="0" lang="zh-CN" altLang="en-US" sz="1400" smtClean="0"/>
              <a:t>15</a:t>
            </a:fld>
            <a:endParaRPr kumimoji="0" lang="en-US" altLang="zh-CN" sz="1400"/>
          </a:p>
        </p:txBody>
      </p:sp>
      <p:sp>
        <p:nvSpPr>
          <p:cNvPr id="31747" name="Rectangle 2"/>
          <p:cNvSpPr>
            <a:spLocks noGrp="1" noChangeArrowheads="1"/>
          </p:cNvSpPr>
          <p:nvPr>
            <p:ph type="title"/>
          </p:nvPr>
        </p:nvSpPr>
        <p:spPr/>
        <p:txBody>
          <a:bodyPr/>
          <a:lstStyle/>
          <a:p>
            <a:pPr eaLnBrk="1" hangingPunct="1"/>
            <a:r>
              <a:rPr lang="zh-CN" altLang="en-US"/>
              <a:t>例子</a:t>
            </a:r>
          </a:p>
        </p:txBody>
      </p:sp>
      <p:sp>
        <p:nvSpPr>
          <p:cNvPr id="31748" name="Rectangle 3"/>
          <p:cNvSpPr>
            <a:spLocks noGrp="1" noChangeArrowheads="1"/>
          </p:cNvSpPr>
          <p:nvPr>
            <p:ph type="body" idx="1"/>
          </p:nvPr>
        </p:nvSpPr>
        <p:spPr>
          <a:xfrm>
            <a:off x="2514600" y="1828800"/>
            <a:ext cx="7772400" cy="4114800"/>
          </a:xfrm>
        </p:spPr>
        <p:txBody>
          <a:bodyPr/>
          <a:lstStyle/>
          <a:p>
            <a:pPr eaLnBrk="1" hangingPunct="1"/>
            <a:r>
              <a:rPr lang="zh-CN" altLang="en-US" sz="2400"/>
              <a:t>分治策略</a:t>
            </a:r>
          </a:p>
          <a:p>
            <a:pPr lvl="1" eaLnBrk="1" hangingPunct="1"/>
            <a:r>
              <a:rPr lang="zh-CN" altLang="en-US" sz="1800"/>
              <a:t>划分：把序列一分为二 ；</a:t>
            </a:r>
          </a:p>
          <a:p>
            <a:pPr lvl="1" eaLnBrk="1" hangingPunct="1"/>
            <a:r>
              <a:rPr lang="zh-CN" altLang="en-US" sz="1800"/>
              <a:t>分别递归求出左右各自部分的逆序数；</a:t>
            </a:r>
            <a:endParaRPr lang="en-US" altLang="zh-CN" sz="1800"/>
          </a:p>
          <a:p>
            <a:pPr lvl="1" eaLnBrk="1" hangingPunct="1"/>
            <a:r>
              <a:rPr lang="zh-CN" altLang="en-US" sz="1800">
                <a:solidFill>
                  <a:schemeClr val="hlink"/>
                </a:solidFill>
              </a:rPr>
              <a:t>组合</a:t>
            </a:r>
            <a:r>
              <a:rPr lang="zh-CN" altLang="en-US" sz="1800"/>
              <a:t>: 计数左右部份之间的逆序数, 返回总的逆序数.</a:t>
            </a:r>
          </a:p>
          <a:p>
            <a:pPr eaLnBrk="1" hangingPunct="1"/>
            <a:endParaRPr lang="zh-CN" altLang="en-US" sz="1800"/>
          </a:p>
        </p:txBody>
      </p:sp>
      <p:sp>
        <p:nvSpPr>
          <p:cNvPr id="31749" name="Rectangle 4"/>
          <p:cNvSpPr>
            <a:spLocks noChangeAspect="1" noChangeArrowheads="1"/>
          </p:cNvSpPr>
          <p:nvPr/>
        </p:nvSpPr>
        <p:spPr bwMode="auto">
          <a:xfrm>
            <a:off x="3209925" y="3322638"/>
            <a:ext cx="425450" cy="385762"/>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latin typeface="Comic Sans MS" panose="030F0702030302020204" pitchFamily="66" charset="0"/>
              </a:rPr>
              <a:t>4</a:t>
            </a:r>
          </a:p>
        </p:txBody>
      </p:sp>
      <p:sp>
        <p:nvSpPr>
          <p:cNvPr id="31750" name="Rectangle 5"/>
          <p:cNvSpPr>
            <a:spLocks noChangeAspect="1" noChangeArrowheads="1"/>
          </p:cNvSpPr>
          <p:nvPr/>
        </p:nvSpPr>
        <p:spPr bwMode="auto">
          <a:xfrm>
            <a:off x="3635375" y="3322638"/>
            <a:ext cx="427038" cy="385762"/>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latin typeface="Comic Sans MS" panose="030F0702030302020204" pitchFamily="66" charset="0"/>
              </a:rPr>
              <a:t>8</a:t>
            </a:r>
          </a:p>
        </p:txBody>
      </p:sp>
      <p:sp>
        <p:nvSpPr>
          <p:cNvPr id="31751" name="Rectangle 6"/>
          <p:cNvSpPr>
            <a:spLocks noChangeAspect="1" noChangeArrowheads="1"/>
          </p:cNvSpPr>
          <p:nvPr/>
        </p:nvSpPr>
        <p:spPr bwMode="auto">
          <a:xfrm>
            <a:off x="4062413" y="3322638"/>
            <a:ext cx="425450" cy="385762"/>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latin typeface="Comic Sans MS" panose="030F0702030302020204" pitchFamily="66" charset="0"/>
              </a:rPr>
              <a:t>10</a:t>
            </a:r>
          </a:p>
        </p:txBody>
      </p:sp>
      <p:sp>
        <p:nvSpPr>
          <p:cNvPr id="31752" name="Rectangle 7"/>
          <p:cNvSpPr>
            <a:spLocks noChangeAspect="1" noChangeArrowheads="1"/>
          </p:cNvSpPr>
          <p:nvPr/>
        </p:nvSpPr>
        <p:spPr bwMode="auto">
          <a:xfrm>
            <a:off x="4487863" y="3322638"/>
            <a:ext cx="427037" cy="385762"/>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latin typeface="Comic Sans MS" panose="030F0702030302020204" pitchFamily="66" charset="0"/>
              </a:rPr>
              <a:t>2</a:t>
            </a:r>
          </a:p>
        </p:txBody>
      </p:sp>
      <p:sp>
        <p:nvSpPr>
          <p:cNvPr id="31753" name="Rectangle 8"/>
          <p:cNvSpPr>
            <a:spLocks noChangeAspect="1" noChangeArrowheads="1"/>
          </p:cNvSpPr>
          <p:nvPr/>
        </p:nvSpPr>
        <p:spPr bwMode="auto">
          <a:xfrm>
            <a:off x="2357438" y="3322638"/>
            <a:ext cx="425450" cy="385762"/>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latin typeface="Comic Sans MS" panose="030F0702030302020204" pitchFamily="66" charset="0"/>
              </a:rPr>
              <a:t>1</a:t>
            </a:r>
          </a:p>
        </p:txBody>
      </p:sp>
      <p:sp>
        <p:nvSpPr>
          <p:cNvPr id="31754" name="Rectangle 9"/>
          <p:cNvSpPr>
            <a:spLocks noChangeAspect="1" noChangeArrowheads="1"/>
          </p:cNvSpPr>
          <p:nvPr/>
        </p:nvSpPr>
        <p:spPr bwMode="auto">
          <a:xfrm>
            <a:off x="2782888" y="3322638"/>
            <a:ext cx="427037" cy="385762"/>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latin typeface="Comic Sans MS" panose="030F0702030302020204" pitchFamily="66" charset="0"/>
              </a:rPr>
              <a:t>5</a:t>
            </a:r>
          </a:p>
        </p:txBody>
      </p:sp>
      <p:sp>
        <p:nvSpPr>
          <p:cNvPr id="31755" name="Rectangle 10"/>
          <p:cNvSpPr>
            <a:spLocks noChangeAspect="1" noChangeArrowheads="1"/>
          </p:cNvSpPr>
          <p:nvPr/>
        </p:nvSpPr>
        <p:spPr bwMode="auto">
          <a:xfrm>
            <a:off x="5767388" y="3322638"/>
            <a:ext cx="427037" cy="385762"/>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latin typeface="Comic Sans MS" panose="030F0702030302020204" pitchFamily="66" charset="0"/>
              </a:rPr>
              <a:t>12</a:t>
            </a:r>
          </a:p>
        </p:txBody>
      </p:sp>
      <p:sp>
        <p:nvSpPr>
          <p:cNvPr id="31756" name="Rectangle 11"/>
          <p:cNvSpPr>
            <a:spLocks noChangeAspect="1" noChangeArrowheads="1"/>
          </p:cNvSpPr>
          <p:nvPr/>
        </p:nvSpPr>
        <p:spPr bwMode="auto">
          <a:xfrm>
            <a:off x="6194425" y="3322638"/>
            <a:ext cx="425450" cy="385762"/>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latin typeface="Comic Sans MS" panose="030F0702030302020204" pitchFamily="66" charset="0"/>
              </a:rPr>
              <a:t>11</a:t>
            </a:r>
          </a:p>
        </p:txBody>
      </p:sp>
      <p:sp>
        <p:nvSpPr>
          <p:cNvPr id="31757" name="Rectangle 12"/>
          <p:cNvSpPr>
            <a:spLocks noChangeAspect="1" noChangeArrowheads="1"/>
          </p:cNvSpPr>
          <p:nvPr/>
        </p:nvSpPr>
        <p:spPr bwMode="auto">
          <a:xfrm>
            <a:off x="6619875" y="3322638"/>
            <a:ext cx="427038" cy="385762"/>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latin typeface="Comic Sans MS" panose="030F0702030302020204" pitchFamily="66" charset="0"/>
              </a:rPr>
              <a:t>3</a:t>
            </a:r>
          </a:p>
        </p:txBody>
      </p:sp>
      <p:sp>
        <p:nvSpPr>
          <p:cNvPr id="31758" name="Rectangle 13"/>
          <p:cNvSpPr>
            <a:spLocks noChangeAspect="1" noChangeArrowheads="1"/>
          </p:cNvSpPr>
          <p:nvPr/>
        </p:nvSpPr>
        <p:spPr bwMode="auto">
          <a:xfrm>
            <a:off x="7046913" y="3322638"/>
            <a:ext cx="425450" cy="385762"/>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latin typeface="Comic Sans MS" panose="030F0702030302020204" pitchFamily="66" charset="0"/>
              </a:rPr>
              <a:t>7</a:t>
            </a:r>
          </a:p>
        </p:txBody>
      </p:sp>
      <p:sp>
        <p:nvSpPr>
          <p:cNvPr id="31759" name="Rectangle 14"/>
          <p:cNvSpPr>
            <a:spLocks noChangeAspect="1" noChangeArrowheads="1"/>
          </p:cNvSpPr>
          <p:nvPr/>
        </p:nvSpPr>
        <p:spPr bwMode="auto">
          <a:xfrm>
            <a:off x="4914900" y="3322638"/>
            <a:ext cx="427038" cy="385762"/>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latin typeface="Comic Sans MS" panose="030F0702030302020204" pitchFamily="66" charset="0"/>
              </a:rPr>
              <a:t>6</a:t>
            </a:r>
          </a:p>
        </p:txBody>
      </p:sp>
      <p:sp>
        <p:nvSpPr>
          <p:cNvPr id="31760" name="Rectangle 15"/>
          <p:cNvSpPr>
            <a:spLocks noChangeAspect="1" noChangeArrowheads="1"/>
          </p:cNvSpPr>
          <p:nvPr/>
        </p:nvSpPr>
        <p:spPr bwMode="auto">
          <a:xfrm>
            <a:off x="5341938" y="3322638"/>
            <a:ext cx="425450" cy="385762"/>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latin typeface="Comic Sans MS" panose="030F0702030302020204" pitchFamily="66" charset="0"/>
              </a:rPr>
              <a:t>9</a:t>
            </a:r>
          </a:p>
        </p:txBody>
      </p:sp>
      <p:sp>
        <p:nvSpPr>
          <p:cNvPr id="31761" name="Rectangle 16"/>
          <p:cNvSpPr>
            <a:spLocks noChangeAspect="1" noChangeArrowheads="1"/>
          </p:cNvSpPr>
          <p:nvPr/>
        </p:nvSpPr>
        <p:spPr bwMode="auto">
          <a:xfrm>
            <a:off x="3138488" y="4003675"/>
            <a:ext cx="427037" cy="385763"/>
          </a:xfrm>
          <a:prstGeom prst="rect">
            <a:avLst/>
          </a:prstGeom>
          <a:solidFill>
            <a:srgbClr val="003399"/>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solidFill>
                  <a:schemeClr val="bg1"/>
                </a:solidFill>
                <a:latin typeface="Comic Sans MS" panose="030F0702030302020204" pitchFamily="66" charset="0"/>
              </a:rPr>
              <a:t>4</a:t>
            </a:r>
          </a:p>
        </p:txBody>
      </p:sp>
      <p:sp>
        <p:nvSpPr>
          <p:cNvPr id="31762" name="Rectangle 17"/>
          <p:cNvSpPr>
            <a:spLocks noChangeAspect="1" noChangeArrowheads="1"/>
          </p:cNvSpPr>
          <p:nvPr/>
        </p:nvSpPr>
        <p:spPr bwMode="auto">
          <a:xfrm>
            <a:off x="3565525" y="4003675"/>
            <a:ext cx="425450" cy="385763"/>
          </a:xfrm>
          <a:prstGeom prst="rect">
            <a:avLst/>
          </a:prstGeom>
          <a:solidFill>
            <a:srgbClr val="003399"/>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solidFill>
                  <a:schemeClr val="bg1"/>
                </a:solidFill>
                <a:latin typeface="Comic Sans MS" panose="030F0702030302020204" pitchFamily="66" charset="0"/>
              </a:rPr>
              <a:t>8</a:t>
            </a:r>
          </a:p>
        </p:txBody>
      </p:sp>
      <p:sp>
        <p:nvSpPr>
          <p:cNvPr id="31763" name="Rectangle 18"/>
          <p:cNvSpPr>
            <a:spLocks noChangeAspect="1" noChangeArrowheads="1"/>
          </p:cNvSpPr>
          <p:nvPr/>
        </p:nvSpPr>
        <p:spPr bwMode="auto">
          <a:xfrm>
            <a:off x="3990975" y="4003675"/>
            <a:ext cx="427038" cy="385763"/>
          </a:xfrm>
          <a:prstGeom prst="rect">
            <a:avLst/>
          </a:prstGeom>
          <a:solidFill>
            <a:srgbClr val="003399"/>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solidFill>
                  <a:schemeClr val="bg1"/>
                </a:solidFill>
                <a:latin typeface="Comic Sans MS" panose="030F0702030302020204" pitchFamily="66" charset="0"/>
              </a:rPr>
              <a:t>10</a:t>
            </a:r>
          </a:p>
        </p:txBody>
      </p:sp>
      <p:sp>
        <p:nvSpPr>
          <p:cNvPr id="31764" name="Rectangle 19"/>
          <p:cNvSpPr>
            <a:spLocks noChangeAspect="1" noChangeArrowheads="1"/>
          </p:cNvSpPr>
          <p:nvPr/>
        </p:nvSpPr>
        <p:spPr bwMode="auto">
          <a:xfrm>
            <a:off x="4418013" y="4003675"/>
            <a:ext cx="425450" cy="385763"/>
          </a:xfrm>
          <a:prstGeom prst="rect">
            <a:avLst/>
          </a:prstGeom>
          <a:solidFill>
            <a:srgbClr val="003399"/>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solidFill>
                  <a:schemeClr val="bg1"/>
                </a:solidFill>
                <a:latin typeface="Comic Sans MS" panose="030F0702030302020204" pitchFamily="66" charset="0"/>
              </a:rPr>
              <a:t>2</a:t>
            </a:r>
          </a:p>
        </p:txBody>
      </p:sp>
      <p:sp>
        <p:nvSpPr>
          <p:cNvPr id="31765" name="Rectangle 20"/>
          <p:cNvSpPr>
            <a:spLocks noChangeAspect="1" noChangeArrowheads="1"/>
          </p:cNvSpPr>
          <p:nvPr/>
        </p:nvSpPr>
        <p:spPr bwMode="auto">
          <a:xfrm>
            <a:off x="2286000" y="4003675"/>
            <a:ext cx="427038" cy="385763"/>
          </a:xfrm>
          <a:prstGeom prst="rect">
            <a:avLst/>
          </a:prstGeom>
          <a:solidFill>
            <a:srgbClr val="003399"/>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solidFill>
                  <a:schemeClr val="bg1"/>
                </a:solidFill>
                <a:latin typeface="Comic Sans MS" panose="030F0702030302020204" pitchFamily="66" charset="0"/>
              </a:rPr>
              <a:t>1</a:t>
            </a:r>
          </a:p>
        </p:txBody>
      </p:sp>
      <p:sp>
        <p:nvSpPr>
          <p:cNvPr id="31766" name="Rectangle 21"/>
          <p:cNvSpPr>
            <a:spLocks noChangeAspect="1" noChangeArrowheads="1"/>
          </p:cNvSpPr>
          <p:nvPr/>
        </p:nvSpPr>
        <p:spPr bwMode="auto">
          <a:xfrm>
            <a:off x="2713038" y="4003675"/>
            <a:ext cx="425450" cy="385763"/>
          </a:xfrm>
          <a:prstGeom prst="rect">
            <a:avLst/>
          </a:prstGeom>
          <a:solidFill>
            <a:srgbClr val="003399"/>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solidFill>
                  <a:schemeClr val="bg1"/>
                </a:solidFill>
                <a:latin typeface="Comic Sans MS" panose="030F0702030302020204" pitchFamily="66" charset="0"/>
              </a:rPr>
              <a:t>5</a:t>
            </a:r>
          </a:p>
        </p:txBody>
      </p:sp>
      <p:sp>
        <p:nvSpPr>
          <p:cNvPr id="31767" name="Rectangle 22"/>
          <p:cNvSpPr>
            <a:spLocks noChangeAspect="1" noChangeArrowheads="1"/>
          </p:cNvSpPr>
          <p:nvPr/>
        </p:nvSpPr>
        <p:spPr bwMode="auto">
          <a:xfrm>
            <a:off x="5838825" y="4003675"/>
            <a:ext cx="425450" cy="385763"/>
          </a:xfrm>
          <a:prstGeom prst="rect">
            <a:avLst/>
          </a:prstGeom>
          <a:solidFill>
            <a:srgbClr val="00660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solidFill>
                  <a:schemeClr val="bg1"/>
                </a:solidFill>
                <a:latin typeface="Comic Sans MS" panose="030F0702030302020204" pitchFamily="66" charset="0"/>
              </a:rPr>
              <a:t>12</a:t>
            </a:r>
          </a:p>
        </p:txBody>
      </p:sp>
      <p:sp>
        <p:nvSpPr>
          <p:cNvPr id="31768" name="Rectangle 23"/>
          <p:cNvSpPr>
            <a:spLocks noChangeAspect="1" noChangeArrowheads="1"/>
          </p:cNvSpPr>
          <p:nvPr/>
        </p:nvSpPr>
        <p:spPr bwMode="auto">
          <a:xfrm>
            <a:off x="6264275" y="4003675"/>
            <a:ext cx="427038" cy="385763"/>
          </a:xfrm>
          <a:prstGeom prst="rect">
            <a:avLst/>
          </a:prstGeom>
          <a:solidFill>
            <a:srgbClr val="00660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solidFill>
                  <a:schemeClr val="bg1"/>
                </a:solidFill>
                <a:latin typeface="Comic Sans MS" panose="030F0702030302020204" pitchFamily="66" charset="0"/>
              </a:rPr>
              <a:t>11</a:t>
            </a:r>
          </a:p>
        </p:txBody>
      </p:sp>
      <p:sp>
        <p:nvSpPr>
          <p:cNvPr id="31769" name="Rectangle 24"/>
          <p:cNvSpPr>
            <a:spLocks noChangeAspect="1" noChangeArrowheads="1"/>
          </p:cNvSpPr>
          <p:nvPr/>
        </p:nvSpPr>
        <p:spPr bwMode="auto">
          <a:xfrm>
            <a:off x="6691313" y="4003675"/>
            <a:ext cx="425450" cy="385763"/>
          </a:xfrm>
          <a:prstGeom prst="rect">
            <a:avLst/>
          </a:prstGeom>
          <a:solidFill>
            <a:srgbClr val="00660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solidFill>
                  <a:schemeClr val="bg1"/>
                </a:solidFill>
                <a:latin typeface="Comic Sans MS" panose="030F0702030302020204" pitchFamily="66" charset="0"/>
              </a:rPr>
              <a:t>3</a:t>
            </a:r>
          </a:p>
        </p:txBody>
      </p:sp>
      <p:sp>
        <p:nvSpPr>
          <p:cNvPr id="31770" name="Rectangle 25"/>
          <p:cNvSpPr>
            <a:spLocks noChangeAspect="1" noChangeArrowheads="1"/>
          </p:cNvSpPr>
          <p:nvPr/>
        </p:nvSpPr>
        <p:spPr bwMode="auto">
          <a:xfrm>
            <a:off x="7116763" y="4003675"/>
            <a:ext cx="427037" cy="385763"/>
          </a:xfrm>
          <a:prstGeom prst="rect">
            <a:avLst/>
          </a:prstGeom>
          <a:solidFill>
            <a:srgbClr val="00660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solidFill>
                  <a:schemeClr val="bg1"/>
                </a:solidFill>
                <a:latin typeface="Comic Sans MS" panose="030F0702030302020204" pitchFamily="66" charset="0"/>
              </a:rPr>
              <a:t>7</a:t>
            </a:r>
          </a:p>
        </p:txBody>
      </p:sp>
      <p:sp>
        <p:nvSpPr>
          <p:cNvPr id="31771" name="Rectangle 26"/>
          <p:cNvSpPr>
            <a:spLocks noChangeAspect="1" noChangeArrowheads="1"/>
          </p:cNvSpPr>
          <p:nvPr/>
        </p:nvSpPr>
        <p:spPr bwMode="auto">
          <a:xfrm>
            <a:off x="4986338" y="4003675"/>
            <a:ext cx="425450" cy="385763"/>
          </a:xfrm>
          <a:prstGeom prst="rect">
            <a:avLst/>
          </a:prstGeom>
          <a:solidFill>
            <a:srgbClr val="00660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solidFill>
                  <a:schemeClr val="bg1"/>
                </a:solidFill>
                <a:latin typeface="Comic Sans MS" panose="030F0702030302020204" pitchFamily="66" charset="0"/>
              </a:rPr>
              <a:t>6</a:t>
            </a:r>
          </a:p>
        </p:txBody>
      </p:sp>
      <p:sp>
        <p:nvSpPr>
          <p:cNvPr id="31772" name="Rectangle 27"/>
          <p:cNvSpPr>
            <a:spLocks noChangeAspect="1" noChangeArrowheads="1"/>
          </p:cNvSpPr>
          <p:nvPr/>
        </p:nvSpPr>
        <p:spPr bwMode="auto">
          <a:xfrm>
            <a:off x="5411788" y="4003675"/>
            <a:ext cx="427037" cy="385763"/>
          </a:xfrm>
          <a:prstGeom prst="rect">
            <a:avLst/>
          </a:prstGeom>
          <a:solidFill>
            <a:srgbClr val="00660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solidFill>
                  <a:schemeClr val="bg1"/>
                </a:solidFill>
                <a:latin typeface="Comic Sans MS" panose="030F0702030302020204" pitchFamily="66" charset="0"/>
              </a:rPr>
              <a:t>9</a:t>
            </a:r>
          </a:p>
        </p:txBody>
      </p:sp>
      <p:sp>
        <p:nvSpPr>
          <p:cNvPr id="31773" name="Text Box 28"/>
          <p:cNvSpPr txBox="1">
            <a:spLocks noChangeArrowheads="1"/>
          </p:cNvSpPr>
          <p:nvPr/>
        </p:nvSpPr>
        <p:spPr bwMode="auto">
          <a:xfrm>
            <a:off x="2433479" y="4418648"/>
            <a:ext cx="1983105" cy="306705"/>
          </a:xfrm>
          <a:prstGeom prst="rect">
            <a:avLst/>
          </a:prstGeom>
          <a:noFill/>
          <a:ln>
            <a:noFill/>
          </a:ln>
          <a:effectLst/>
          <a:extLst>
            <a:ext uri="{909E8E84-426E-40DD-AFC4-6F175D3DCCD1}">
              <a14:hiddenFill xmlns:a14="http://schemas.microsoft.com/office/drawing/2010/main">
                <a:solidFill>
                  <a:srgbClr val="0033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1400">
                <a:latin typeface="Comic Sans MS" panose="030F0702030302020204" pitchFamily="66" charset="0"/>
              </a:rPr>
              <a:t>5 </a:t>
            </a:r>
            <a:r>
              <a:rPr lang="en-US" altLang="zh-CN" sz="1400">
                <a:latin typeface="Comic Sans MS" panose="030F0702030302020204" pitchFamily="66" charset="0"/>
              </a:rPr>
              <a:t>blue-blue inversions</a:t>
            </a:r>
          </a:p>
        </p:txBody>
      </p:sp>
      <p:sp>
        <p:nvSpPr>
          <p:cNvPr id="31774" name="Text Box 29"/>
          <p:cNvSpPr txBox="1">
            <a:spLocks noChangeArrowheads="1"/>
          </p:cNvSpPr>
          <p:nvPr/>
        </p:nvSpPr>
        <p:spPr bwMode="auto">
          <a:xfrm>
            <a:off x="5205254" y="4418648"/>
            <a:ext cx="2230755" cy="306705"/>
          </a:xfrm>
          <a:prstGeom prst="rect">
            <a:avLst/>
          </a:prstGeom>
          <a:noFill/>
          <a:ln>
            <a:noFill/>
          </a:ln>
          <a:effectLst/>
          <a:extLst>
            <a:ext uri="{909E8E84-426E-40DD-AFC4-6F175D3DCCD1}">
              <a14:hiddenFill xmlns:a14="http://schemas.microsoft.com/office/drawing/2010/main">
                <a:solidFill>
                  <a:srgbClr val="FF9966"/>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1400">
                <a:latin typeface="Comic Sans MS" panose="030F0702030302020204" pitchFamily="66" charset="0"/>
              </a:rPr>
              <a:t>8 </a:t>
            </a:r>
            <a:r>
              <a:rPr lang="en-US" altLang="zh-CN" sz="1400">
                <a:latin typeface="Comic Sans MS" panose="030F0702030302020204" pitchFamily="66" charset="0"/>
              </a:rPr>
              <a:t>green-green inversions</a:t>
            </a:r>
          </a:p>
        </p:txBody>
      </p:sp>
      <p:sp>
        <p:nvSpPr>
          <p:cNvPr id="31775" name="Text Box 30"/>
          <p:cNvSpPr txBox="1">
            <a:spLocks noChangeArrowheads="1"/>
          </p:cNvSpPr>
          <p:nvPr/>
        </p:nvSpPr>
        <p:spPr bwMode="auto">
          <a:xfrm>
            <a:off x="8077200" y="3275648"/>
            <a:ext cx="1365250" cy="306705"/>
          </a:xfrm>
          <a:prstGeom prst="rect">
            <a:avLst/>
          </a:prstGeom>
          <a:noFill/>
          <a:ln>
            <a:noFill/>
          </a:ln>
          <a:effectLst/>
          <a:extLst>
            <a:ext uri="{909E8E84-426E-40DD-AFC4-6F175D3DCCD1}">
              <a14:hiddenFill xmlns:a14="http://schemas.microsoft.com/office/drawing/2010/main">
                <a:solidFill>
                  <a:srgbClr val="0033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en-US" altLang="zh-CN" sz="1400">
                <a:latin typeface="Comic Sans MS" panose="030F0702030302020204" pitchFamily="66" charset="0"/>
              </a:rPr>
              <a:t>Divide:  O(1).</a:t>
            </a:r>
          </a:p>
        </p:txBody>
      </p:sp>
      <p:sp>
        <p:nvSpPr>
          <p:cNvPr id="31776" name="Text Box 31"/>
          <p:cNvSpPr txBox="1">
            <a:spLocks noChangeArrowheads="1"/>
          </p:cNvSpPr>
          <p:nvPr/>
        </p:nvSpPr>
        <p:spPr bwMode="auto">
          <a:xfrm>
            <a:off x="8077200" y="4053523"/>
            <a:ext cx="1981200" cy="306705"/>
          </a:xfrm>
          <a:prstGeom prst="rect">
            <a:avLst/>
          </a:prstGeom>
          <a:noFill/>
          <a:ln>
            <a:noFill/>
          </a:ln>
          <a:effectLst/>
          <a:extLst>
            <a:ext uri="{909E8E84-426E-40DD-AFC4-6F175D3DCCD1}">
              <a14:hiddenFill xmlns:a14="http://schemas.microsoft.com/office/drawing/2010/main">
                <a:solidFill>
                  <a:srgbClr val="0033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en-US" altLang="zh-CN" sz="1400">
                <a:latin typeface="Comic Sans MS" panose="030F0702030302020204" pitchFamily="66" charset="0"/>
              </a:rPr>
              <a:t>Conquer:  2T(n / 2)</a:t>
            </a:r>
          </a:p>
        </p:txBody>
      </p:sp>
      <p:sp>
        <p:nvSpPr>
          <p:cNvPr id="33824" name="Text Box 32"/>
          <p:cNvSpPr txBox="1">
            <a:spLocks noChangeArrowheads="1"/>
          </p:cNvSpPr>
          <p:nvPr/>
        </p:nvSpPr>
        <p:spPr bwMode="auto">
          <a:xfrm>
            <a:off x="4572000" y="6095048"/>
            <a:ext cx="2209800" cy="306705"/>
          </a:xfrm>
          <a:prstGeom prst="rect">
            <a:avLst/>
          </a:prstGeom>
          <a:noFill/>
          <a:ln>
            <a:noFill/>
          </a:ln>
          <a:effectLst/>
          <a:extLst>
            <a:ext uri="{909E8E84-426E-40DD-AFC4-6F175D3DCCD1}">
              <a14:hiddenFill xmlns:a14="http://schemas.microsoft.com/office/drawing/2010/main">
                <a:solidFill>
                  <a:srgbClr val="0033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en-US" altLang="zh-CN" sz="1400">
                <a:solidFill>
                  <a:schemeClr val="hlink"/>
                </a:solidFill>
                <a:latin typeface="Comic Sans MS" panose="030F0702030302020204" pitchFamily="66" charset="0"/>
              </a:rPr>
              <a:t>Efficient Combine:  ???</a:t>
            </a:r>
          </a:p>
        </p:txBody>
      </p:sp>
      <p:sp>
        <p:nvSpPr>
          <p:cNvPr id="31778" name="Text Box 33"/>
          <p:cNvSpPr txBox="1">
            <a:spLocks noChangeArrowheads="1"/>
          </p:cNvSpPr>
          <p:nvPr/>
        </p:nvSpPr>
        <p:spPr bwMode="auto">
          <a:xfrm>
            <a:off x="2428875" y="5034916"/>
            <a:ext cx="5181600" cy="607695"/>
          </a:xfrm>
          <a:prstGeom prst="rect">
            <a:avLst/>
          </a:prstGeom>
          <a:noFill/>
          <a:ln>
            <a:noFill/>
          </a:ln>
          <a:effectLst/>
          <a:extLst>
            <a:ext uri="{909E8E84-426E-40DD-AFC4-6F175D3DCCD1}">
              <a14:hiddenFill xmlns:a14="http://schemas.microsoft.com/office/drawing/2010/main">
                <a:solidFill>
                  <a:srgbClr val="FF9966"/>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nSpc>
                <a:spcPct val="120000"/>
              </a:lnSpc>
              <a:spcBef>
                <a:spcPct val="0"/>
              </a:spcBef>
              <a:buClrTx/>
              <a:buSzTx/>
              <a:buFontTx/>
              <a:buNone/>
            </a:pPr>
            <a:r>
              <a:rPr lang="zh-CN" altLang="en-US" sz="1400">
                <a:latin typeface="Comic Sans MS" panose="030F0702030302020204" pitchFamily="66" charset="0"/>
              </a:rPr>
              <a:t>9 </a:t>
            </a:r>
            <a:r>
              <a:rPr lang="en-US" altLang="zh-CN" sz="1400">
                <a:latin typeface="Comic Sans MS" panose="030F0702030302020204" pitchFamily="66" charset="0"/>
              </a:rPr>
              <a:t>blue-green inversions</a:t>
            </a:r>
          </a:p>
          <a:p>
            <a:pPr>
              <a:lnSpc>
                <a:spcPct val="120000"/>
              </a:lnSpc>
              <a:spcBef>
                <a:spcPct val="0"/>
              </a:spcBef>
              <a:buClrTx/>
              <a:buSzTx/>
              <a:buFontTx/>
              <a:buNone/>
            </a:pPr>
            <a:r>
              <a:rPr lang="en-US" altLang="zh-CN" sz="1400">
                <a:latin typeface="Comic Sans MS" panose="030F0702030302020204" pitchFamily="66" charset="0"/>
              </a:rPr>
              <a:t>5-3, 4-3, 8-6, 8-3, 8-7, 10-6, 10-9, 10-3, 10-7</a:t>
            </a:r>
          </a:p>
        </p:txBody>
      </p:sp>
      <p:sp>
        <p:nvSpPr>
          <p:cNvPr id="31779" name="Text Box 34"/>
          <p:cNvSpPr txBox="1">
            <a:spLocks noChangeArrowheads="1"/>
          </p:cNvSpPr>
          <p:nvPr/>
        </p:nvSpPr>
        <p:spPr bwMode="auto">
          <a:xfrm>
            <a:off x="6934200" y="5105400"/>
            <a:ext cx="2590800" cy="428625"/>
          </a:xfrm>
          <a:prstGeom prst="rect">
            <a:avLst/>
          </a:prstGeom>
          <a:solidFill>
            <a:srgbClr val="FFFFFF"/>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91440" rIns="92075" bIns="91440"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en-US" altLang="zh-CN" sz="1600">
                <a:latin typeface="Comic Sans MS" panose="030F0702030302020204" pitchFamily="66" charset="0"/>
              </a:rPr>
              <a:t>Total = 5 + 8 + 9 = 22.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8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24" grpId="0" bldLvl="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0354855-C996-4F9B-92A1-0FAE20FB4FF1}" type="slidenum">
              <a:rPr kumimoji="0" lang="zh-CN" altLang="en-US" sz="1400" smtClean="0"/>
              <a:t>16</a:t>
            </a:fld>
            <a:endParaRPr kumimoji="0" lang="en-US" altLang="zh-CN" sz="1400"/>
          </a:p>
        </p:txBody>
      </p:sp>
      <p:sp>
        <p:nvSpPr>
          <p:cNvPr id="32771" name="Rectangle 2"/>
          <p:cNvSpPr>
            <a:spLocks noGrp="1" noChangeArrowheads="1"/>
          </p:cNvSpPr>
          <p:nvPr>
            <p:ph type="title"/>
          </p:nvPr>
        </p:nvSpPr>
        <p:spPr/>
        <p:txBody>
          <a:bodyPr/>
          <a:lstStyle/>
          <a:p>
            <a:pPr eaLnBrk="1" hangingPunct="1"/>
            <a:r>
              <a:rPr lang="zh-CN" altLang="en-US"/>
              <a:t>例子</a:t>
            </a:r>
          </a:p>
        </p:txBody>
      </p:sp>
      <p:sp>
        <p:nvSpPr>
          <p:cNvPr id="32772" name="Rectangle 3"/>
          <p:cNvSpPr>
            <a:spLocks noGrp="1" noChangeArrowheads="1"/>
          </p:cNvSpPr>
          <p:nvPr>
            <p:ph type="body" idx="1"/>
          </p:nvPr>
        </p:nvSpPr>
        <p:spPr/>
        <p:txBody>
          <a:bodyPr/>
          <a:lstStyle/>
          <a:p>
            <a:pPr eaLnBrk="1" hangingPunct="1">
              <a:buClrTx/>
              <a:buSzTx/>
              <a:buFontTx/>
              <a:buChar char="•"/>
            </a:pPr>
            <a:r>
              <a:rPr lang="zh-CN" altLang="en-US"/>
              <a:t>组合:  计数蓝-绿逆序，</a:t>
            </a:r>
            <a:r>
              <a:rPr lang="zh-CN" altLang="en-US">
                <a:solidFill>
                  <a:schemeClr val="hlink"/>
                </a:solidFill>
              </a:rPr>
              <a:t>假设左右部分已经排序</a:t>
            </a:r>
            <a:r>
              <a:rPr lang="zh-CN" altLang="en-US"/>
              <a:t>，合并这两个部分为完整的排序。</a:t>
            </a:r>
            <a:endParaRPr lang="en-US" altLang="zh-CN"/>
          </a:p>
          <a:p>
            <a:pPr eaLnBrk="1" hangingPunct="1"/>
            <a:endParaRPr lang="zh-CN" altLang="en-US"/>
          </a:p>
        </p:txBody>
      </p:sp>
      <p:sp>
        <p:nvSpPr>
          <p:cNvPr id="32773" name="Text Box 4"/>
          <p:cNvSpPr txBox="1">
            <a:spLocks noChangeArrowheads="1"/>
          </p:cNvSpPr>
          <p:nvPr/>
        </p:nvSpPr>
        <p:spPr bwMode="auto">
          <a:xfrm>
            <a:off x="2362200" y="3976371"/>
            <a:ext cx="5638800" cy="337185"/>
          </a:xfrm>
          <a:prstGeom prst="rect">
            <a:avLst/>
          </a:prstGeom>
          <a:noFill/>
          <a:ln>
            <a:noFill/>
          </a:ln>
          <a:effectLst/>
          <a:extLst>
            <a:ext uri="{909E8E84-426E-40DD-AFC4-6F175D3DCCD1}">
              <a14:hiddenFill xmlns:a14="http://schemas.microsoft.com/office/drawing/2010/main">
                <a:solidFill>
                  <a:srgbClr val="FF9966"/>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zh-CN" altLang="en-US" sz="1600">
                <a:latin typeface="Comic Sans MS" panose="030F0702030302020204" pitchFamily="66" charset="0"/>
              </a:rPr>
              <a:t>13 </a:t>
            </a:r>
            <a:r>
              <a:rPr lang="en-US" altLang="zh-CN" sz="1600">
                <a:latin typeface="Comic Sans MS" panose="030F0702030302020204" pitchFamily="66" charset="0"/>
              </a:rPr>
              <a:t>blue-green inversions:  </a:t>
            </a:r>
            <a:r>
              <a:rPr kumimoji="0" lang="en-US" altLang="zh-CN" sz="1600">
                <a:latin typeface="Comic Sans MS" panose="030F0702030302020204" pitchFamily="66" charset="0"/>
              </a:rPr>
              <a:t>6 + 3 + 2 + 2 + 0 + 0 </a:t>
            </a:r>
            <a:endParaRPr lang="en-US" altLang="zh-CN" sz="1600">
              <a:latin typeface="Comic Sans MS" panose="030F0702030302020204" pitchFamily="66" charset="0"/>
            </a:endParaRPr>
          </a:p>
        </p:txBody>
      </p:sp>
      <p:sp>
        <p:nvSpPr>
          <p:cNvPr id="32774" name="Text Box 5"/>
          <p:cNvSpPr txBox="1">
            <a:spLocks noChangeArrowheads="1"/>
          </p:cNvSpPr>
          <p:nvPr/>
        </p:nvSpPr>
        <p:spPr bwMode="auto">
          <a:xfrm>
            <a:off x="8534400" y="3978910"/>
            <a:ext cx="1681163" cy="306705"/>
          </a:xfrm>
          <a:prstGeom prst="rect">
            <a:avLst/>
          </a:prstGeom>
          <a:noFill/>
          <a:ln>
            <a:noFill/>
          </a:ln>
          <a:effectLst/>
          <a:extLst>
            <a:ext uri="{909E8E84-426E-40DD-AFC4-6F175D3DCCD1}">
              <a14:hiddenFill xmlns:a14="http://schemas.microsoft.com/office/drawing/2010/main">
                <a:solidFill>
                  <a:srgbClr val="0033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en-US" altLang="zh-CN" sz="1400">
                <a:latin typeface="Comic Sans MS" panose="030F0702030302020204" pitchFamily="66" charset="0"/>
              </a:rPr>
              <a:t>Count:  O(n)</a:t>
            </a:r>
          </a:p>
        </p:txBody>
      </p:sp>
      <p:sp>
        <p:nvSpPr>
          <p:cNvPr id="32775" name="Text Box 6"/>
          <p:cNvSpPr txBox="1">
            <a:spLocks noChangeArrowheads="1"/>
          </p:cNvSpPr>
          <p:nvPr/>
        </p:nvSpPr>
        <p:spPr bwMode="auto">
          <a:xfrm>
            <a:off x="8534400" y="4753610"/>
            <a:ext cx="1681163" cy="306705"/>
          </a:xfrm>
          <a:prstGeom prst="rect">
            <a:avLst/>
          </a:prstGeom>
          <a:noFill/>
          <a:ln>
            <a:noFill/>
          </a:ln>
          <a:effectLst/>
          <a:extLst>
            <a:ext uri="{909E8E84-426E-40DD-AFC4-6F175D3DCCD1}">
              <a14:hiddenFill xmlns:a14="http://schemas.microsoft.com/office/drawing/2010/main">
                <a:solidFill>
                  <a:srgbClr val="0033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en-US" altLang="zh-CN" sz="1400">
                <a:latin typeface="Comic Sans MS" panose="030F0702030302020204" pitchFamily="66" charset="0"/>
              </a:rPr>
              <a:t>Merge:  O(n)</a:t>
            </a:r>
          </a:p>
        </p:txBody>
      </p:sp>
      <p:sp>
        <p:nvSpPr>
          <p:cNvPr id="32776" name="Rectangle 7"/>
          <p:cNvSpPr>
            <a:spLocks noChangeAspect="1" noChangeArrowheads="1"/>
          </p:cNvSpPr>
          <p:nvPr/>
        </p:nvSpPr>
        <p:spPr bwMode="auto">
          <a:xfrm>
            <a:off x="3124200" y="3200400"/>
            <a:ext cx="457200" cy="414338"/>
          </a:xfrm>
          <a:prstGeom prst="rect">
            <a:avLst/>
          </a:prstGeom>
          <a:solidFill>
            <a:srgbClr val="003399"/>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solidFill>
                  <a:schemeClr val="bg1"/>
                </a:solidFill>
                <a:latin typeface="Comic Sans MS" panose="030F0702030302020204" pitchFamily="66" charset="0"/>
              </a:rPr>
              <a:t>10</a:t>
            </a:r>
          </a:p>
        </p:txBody>
      </p:sp>
      <p:sp>
        <p:nvSpPr>
          <p:cNvPr id="32777" name="Rectangle 8"/>
          <p:cNvSpPr>
            <a:spLocks noChangeAspect="1" noChangeArrowheads="1"/>
          </p:cNvSpPr>
          <p:nvPr/>
        </p:nvSpPr>
        <p:spPr bwMode="auto">
          <a:xfrm>
            <a:off x="3581400" y="3200400"/>
            <a:ext cx="457200" cy="414338"/>
          </a:xfrm>
          <a:prstGeom prst="rect">
            <a:avLst/>
          </a:prstGeom>
          <a:solidFill>
            <a:srgbClr val="003399"/>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solidFill>
                  <a:schemeClr val="bg1"/>
                </a:solidFill>
                <a:latin typeface="Comic Sans MS" panose="030F0702030302020204" pitchFamily="66" charset="0"/>
              </a:rPr>
              <a:t>14</a:t>
            </a:r>
          </a:p>
        </p:txBody>
      </p:sp>
      <p:sp>
        <p:nvSpPr>
          <p:cNvPr id="32778" name="Rectangle 9"/>
          <p:cNvSpPr>
            <a:spLocks noChangeAspect="1" noChangeArrowheads="1"/>
          </p:cNvSpPr>
          <p:nvPr/>
        </p:nvSpPr>
        <p:spPr bwMode="auto">
          <a:xfrm>
            <a:off x="4038600" y="3200400"/>
            <a:ext cx="457200" cy="414338"/>
          </a:xfrm>
          <a:prstGeom prst="rect">
            <a:avLst/>
          </a:prstGeom>
          <a:solidFill>
            <a:srgbClr val="003399"/>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solidFill>
                  <a:schemeClr val="bg1"/>
                </a:solidFill>
                <a:latin typeface="Comic Sans MS" panose="030F0702030302020204" pitchFamily="66" charset="0"/>
              </a:rPr>
              <a:t>18</a:t>
            </a:r>
          </a:p>
        </p:txBody>
      </p:sp>
      <p:sp>
        <p:nvSpPr>
          <p:cNvPr id="32779" name="Rectangle 10"/>
          <p:cNvSpPr>
            <a:spLocks noChangeAspect="1" noChangeArrowheads="1"/>
          </p:cNvSpPr>
          <p:nvPr/>
        </p:nvSpPr>
        <p:spPr bwMode="auto">
          <a:xfrm>
            <a:off x="4495800" y="3200400"/>
            <a:ext cx="457200" cy="414338"/>
          </a:xfrm>
          <a:prstGeom prst="rect">
            <a:avLst/>
          </a:prstGeom>
          <a:solidFill>
            <a:srgbClr val="003399"/>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solidFill>
                  <a:schemeClr val="bg1"/>
                </a:solidFill>
                <a:latin typeface="Comic Sans MS" panose="030F0702030302020204" pitchFamily="66" charset="0"/>
              </a:rPr>
              <a:t>19</a:t>
            </a:r>
          </a:p>
        </p:txBody>
      </p:sp>
      <p:sp>
        <p:nvSpPr>
          <p:cNvPr id="32780" name="Rectangle 11"/>
          <p:cNvSpPr>
            <a:spLocks noChangeAspect="1" noChangeArrowheads="1"/>
          </p:cNvSpPr>
          <p:nvPr/>
        </p:nvSpPr>
        <p:spPr bwMode="auto">
          <a:xfrm>
            <a:off x="2209800" y="3200400"/>
            <a:ext cx="457200" cy="414338"/>
          </a:xfrm>
          <a:prstGeom prst="rect">
            <a:avLst/>
          </a:prstGeom>
          <a:solidFill>
            <a:srgbClr val="003399"/>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solidFill>
                  <a:schemeClr val="bg1"/>
                </a:solidFill>
                <a:latin typeface="Comic Sans MS" panose="030F0702030302020204" pitchFamily="66" charset="0"/>
              </a:rPr>
              <a:t>3</a:t>
            </a:r>
          </a:p>
        </p:txBody>
      </p:sp>
      <p:sp>
        <p:nvSpPr>
          <p:cNvPr id="32781" name="Rectangle 12"/>
          <p:cNvSpPr>
            <a:spLocks noChangeAspect="1" noChangeArrowheads="1"/>
          </p:cNvSpPr>
          <p:nvPr/>
        </p:nvSpPr>
        <p:spPr bwMode="auto">
          <a:xfrm>
            <a:off x="2667000" y="3200400"/>
            <a:ext cx="457200" cy="414338"/>
          </a:xfrm>
          <a:prstGeom prst="rect">
            <a:avLst/>
          </a:prstGeom>
          <a:solidFill>
            <a:srgbClr val="003399"/>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solidFill>
                  <a:schemeClr val="bg1"/>
                </a:solidFill>
                <a:latin typeface="Comic Sans MS" panose="030F0702030302020204" pitchFamily="66" charset="0"/>
              </a:rPr>
              <a:t>7</a:t>
            </a:r>
          </a:p>
        </p:txBody>
      </p:sp>
      <p:sp>
        <p:nvSpPr>
          <p:cNvPr id="32782" name="Rectangle 13"/>
          <p:cNvSpPr>
            <a:spLocks noChangeAspect="1" noChangeArrowheads="1"/>
          </p:cNvSpPr>
          <p:nvPr/>
        </p:nvSpPr>
        <p:spPr bwMode="auto">
          <a:xfrm>
            <a:off x="6324600" y="3200400"/>
            <a:ext cx="457200" cy="414338"/>
          </a:xfrm>
          <a:prstGeom prst="rect">
            <a:avLst/>
          </a:prstGeom>
          <a:solidFill>
            <a:srgbClr val="00660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solidFill>
                  <a:schemeClr val="bg1"/>
                </a:solidFill>
                <a:latin typeface="Comic Sans MS" panose="030F0702030302020204" pitchFamily="66" charset="0"/>
              </a:rPr>
              <a:t>16</a:t>
            </a:r>
          </a:p>
        </p:txBody>
      </p:sp>
      <p:sp>
        <p:nvSpPr>
          <p:cNvPr id="32783" name="Rectangle 14"/>
          <p:cNvSpPr>
            <a:spLocks noChangeAspect="1" noChangeArrowheads="1"/>
          </p:cNvSpPr>
          <p:nvPr/>
        </p:nvSpPr>
        <p:spPr bwMode="auto">
          <a:xfrm>
            <a:off x="6781800" y="3200400"/>
            <a:ext cx="457200" cy="414338"/>
          </a:xfrm>
          <a:prstGeom prst="rect">
            <a:avLst/>
          </a:prstGeom>
          <a:solidFill>
            <a:srgbClr val="00660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solidFill>
                  <a:schemeClr val="bg1"/>
                </a:solidFill>
                <a:latin typeface="Comic Sans MS" panose="030F0702030302020204" pitchFamily="66" charset="0"/>
              </a:rPr>
              <a:t>17</a:t>
            </a:r>
          </a:p>
        </p:txBody>
      </p:sp>
      <p:sp>
        <p:nvSpPr>
          <p:cNvPr id="32784" name="Rectangle 15"/>
          <p:cNvSpPr>
            <a:spLocks noChangeAspect="1" noChangeArrowheads="1"/>
          </p:cNvSpPr>
          <p:nvPr/>
        </p:nvSpPr>
        <p:spPr bwMode="auto">
          <a:xfrm>
            <a:off x="7239000" y="3200400"/>
            <a:ext cx="457200" cy="414338"/>
          </a:xfrm>
          <a:prstGeom prst="rect">
            <a:avLst/>
          </a:prstGeom>
          <a:solidFill>
            <a:srgbClr val="00660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solidFill>
                  <a:schemeClr val="bg1"/>
                </a:solidFill>
                <a:latin typeface="Comic Sans MS" panose="030F0702030302020204" pitchFamily="66" charset="0"/>
              </a:rPr>
              <a:t>23</a:t>
            </a:r>
          </a:p>
        </p:txBody>
      </p:sp>
      <p:sp>
        <p:nvSpPr>
          <p:cNvPr id="32785" name="Rectangle 16"/>
          <p:cNvSpPr>
            <a:spLocks noChangeAspect="1" noChangeArrowheads="1"/>
          </p:cNvSpPr>
          <p:nvPr/>
        </p:nvSpPr>
        <p:spPr bwMode="auto">
          <a:xfrm>
            <a:off x="7696200" y="3200400"/>
            <a:ext cx="457200" cy="414338"/>
          </a:xfrm>
          <a:prstGeom prst="rect">
            <a:avLst/>
          </a:prstGeom>
          <a:solidFill>
            <a:srgbClr val="00660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solidFill>
                  <a:schemeClr val="bg1"/>
                </a:solidFill>
                <a:latin typeface="Comic Sans MS" panose="030F0702030302020204" pitchFamily="66" charset="0"/>
              </a:rPr>
              <a:t>25</a:t>
            </a:r>
          </a:p>
        </p:txBody>
      </p:sp>
      <p:sp>
        <p:nvSpPr>
          <p:cNvPr id="32786" name="Rectangle 17"/>
          <p:cNvSpPr>
            <a:spLocks noChangeAspect="1" noChangeArrowheads="1"/>
          </p:cNvSpPr>
          <p:nvPr/>
        </p:nvSpPr>
        <p:spPr bwMode="auto">
          <a:xfrm>
            <a:off x="5410200" y="3200400"/>
            <a:ext cx="457200" cy="414338"/>
          </a:xfrm>
          <a:prstGeom prst="rect">
            <a:avLst/>
          </a:prstGeom>
          <a:solidFill>
            <a:srgbClr val="00660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solidFill>
                  <a:schemeClr val="bg1"/>
                </a:solidFill>
                <a:latin typeface="Comic Sans MS" panose="030F0702030302020204" pitchFamily="66" charset="0"/>
              </a:rPr>
              <a:t>2</a:t>
            </a:r>
          </a:p>
        </p:txBody>
      </p:sp>
      <p:sp>
        <p:nvSpPr>
          <p:cNvPr id="32787" name="Rectangle 18"/>
          <p:cNvSpPr>
            <a:spLocks noChangeAspect="1" noChangeArrowheads="1"/>
          </p:cNvSpPr>
          <p:nvPr/>
        </p:nvSpPr>
        <p:spPr bwMode="auto">
          <a:xfrm>
            <a:off x="5867400" y="3200400"/>
            <a:ext cx="457200" cy="414338"/>
          </a:xfrm>
          <a:prstGeom prst="rect">
            <a:avLst/>
          </a:prstGeom>
          <a:solidFill>
            <a:srgbClr val="00660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solidFill>
                  <a:schemeClr val="bg1"/>
                </a:solidFill>
                <a:latin typeface="Comic Sans MS" panose="030F0702030302020204" pitchFamily="66" charset="0"/>
              </a:rPr>
              <a:t>11</a:t>
            </a:r>
          </a:p>
        </p:txBody>
      </p:sp>
      <p:sp>
        <p:nvSpPr>
          <p:cNvPr id="32788" name="Rectangle 19"/>
          <p:cNvSpPr>
            <a:spLocks noChangeAspect="1" noChangeArrowheads="1"/>
          </p:cNvSpPr>
          <p:nvPr/>
        </p:nvSpPr>
        <p:spPr bwMode="auto">
          <a:xfrm>
            <a:off x="3276600" y="4691063"/>
            <a:ext cx="457200" cy="414337"/>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latin typeface="Comic Sans MS" panose="030F0702030302020204" pitchFamily="66" charset="0"/>
              </a:rPr>
              <a:t>7</a:t>
            </a:r>
          </a:p>
        </p:txBody>
      </p:sp>
      <p:sp>
        <p:nvSpPr>
          <p:cNvPr id="32789" name="Rectangle 20"/>
          <p:cNvSpPr>
            <a:spLocks noChangeAspect="1" noChangeArrowheads="1"/>
          </p:cNvSpPr>
          <p:nvPr/>
        </p:nvSpPr>
        <p:spPr bwMode="auto">
          <a:xfrm>
            <a:off x="3733800" y="4691063"/>
            <a:ext cx="457200" cy="414337"/>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latin typeface="Comic Sans MS" panose="030F0702030302020204" pitchFamily="66" charset="0"/>
              </a:rPr>
              <a:t>10</a:t>
            </a:r>
          </a:p>
        </p:txBody>
      </p:sp>
      <p:sp>
        <p:nvSpPr>
          <p:cNvPr id="32790" name="Rectangle 21"/>
          <p:cNvSpPr>
            <a:spLocks noChangeAspect="1" noChangeArrowheads="1"/>
          </p:cNvSpPr>
          <p:nvPr/>
        </p:nvSpPr>
        <p:spPr bwMode="auto">
          <a:xfrm>
            <a:off x="4191000" y="4691063"/>
            <a:ext cx="457200" cy="414337"/>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latin typeface="Comic Sans MS" panose="030F0702030302020204" pitchFamily="66" charset="0"/>
              </a:rPr>
              <a:t>11</a:t>
            </a:r>
          </a:p>
        </p:txBody>
      </p:sp>
      <p:sp>
        <p:nvSpPr>
          <p:cNvPr id="32791" name="Rectangle 22"/>
          <p:cNvSpPr>
            <a:spLocks noChangeAspect="1" noChangeArrowheads="1"/>
          </p:cNvSpPr>
          <p:nvPr/>
        </p:nvSpPr>
        <p:spPr bwMode="auto">
          <a:xfrm>
            <a:off x="4648200" y="4691063"/>
            <a:ext cx="457200" cy="414337"/>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latin typeface="Comic Sans MS" panose="030F0702030302020204" pitchFamily="66" charset="0"/>
              </a:rPr>
              <a:t>14</a:t>
            </a:r>
          </a:p>
        </p:txBody>
      </p:sp>
      <p:sp>
        <p:nvSpPr>
          <p:cNvPr id="32792" name="Rectangle 23"/>
          <p:cNvSpPr>
            <a:spLocks noChangeAspect="1" noChangeArrowheads="1"/>
          </p:cNvSpPr>
          <p:nvPr/>
        </p:nvSpPr>
        <p:spPr bwMode="auto">
          <a:xfrm>
            <a:off x="2362200" y="4691063"/>
            <a:ext cx="457200" cy="414337"/>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latin typeface="Comic Sans MS" panose="030F0702030302020204" pitchFamily="66" charset="0"/>
              </a:rPr>
              <a:t>2</a:t>
            </a:r>
          </a:p>
        </p:txBody>
      </p:sp>
      <p:sp>
        <p:nvSpPr>
          <p:cNvPr id="32793" name="Rectangle 24"/>
          <p:cNvSpPr>
            <a:spLocks noChangeAspect="1" noChangeArrowheads="1"/>
          </p:cNvSpPr>
          <p:nvPr/>
        </p:nvSpPr>
        <p:spPr bwMode="auto">
          <a:xfrm>
            <a:off x="2819400" y="4691063"/>
            <a:ext cx="457200" cy="414337"/>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latin typeface="Comic Sans MS" panose="030F0702030302020204" pitchFamily="66" charset="0"/>
              </a:rPr>
              <a:t>3</a:t>
            </a:r>
          </a:p>
        </p:txBody>
      </p:sp>
      <p:sp>
        <p:nvSpPr>
          <p:cNvPr id="32794" name="Rectangle 25"/>
          <p:cNvSpPr>
            <a:spLocks noChangeAspect="1" noChangeArrowheads="1"/>
          </p:cNvSpPr>
          <p:nvPr/>
        </p:nvSpPr>
        <p:spPr bwMode="auto">
          <a:xfrm>
            <a:off x="6019800" y="4691063"/>
            <a:ext cx="457200" cy="414337"/>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latin typeface="Comic Sans MS" panose="030F0702030302020204" pitchFamily="66" charset="0"/>
              </a:rPr>
              <a:t>18</a:t>
            </a:r>
          </a:p>
        </p:txBody>
      </p:sp>
      <p:sp>
        <p:nvSpPr>
          <p:cNvPr id="32795" name="Rectangle 26"/>
          <p:cNvSpPr>
            <a:spLocks noChangeAspect="1" noChangeArrowheads="1"/>
          </p:cNvSpPr>
          <p:nvPr/>
        </p:nvSpPr>
        <p:spPr bwMode="auto">
          <a:xfrm>
            <a:off x="6477000" y="4691063"/>
            <a:ext cx="457200" cy="414337"/>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latin typeface="Comic Sans MS" panose="030F0702030302020204" pitchFamily="66" charset="0"/>
              </a:rPr>
              <a:t>19</a:t>
            </a:r>
          </a:p>
        </p:txBody>
      </p:sp>
      <p:sp>
        <p:nvSpPr>
          <p:cNvPr id="32796" name="Rectangle 27"/>
          <p:cNvSpPr>
            <a:spLocks noChangeAspect="1" noChangeArrowheads="1"/>
          </p:cNvSpPr>
          <p:nvPr/>
        </p:nvSpPr>
        <p:spPr bwMode="auto">
          <a:xfrm>
            <a:off x="6934200" y="4691063"/>
            <a:ext cx="457200" cy="414337"/>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latin typeface="Comic Sans MS" panose="030F0702030302020204" pitchFamily="66" charset="0"/>
              </a:rPr>
              <a:t>23</a:t>
            </a:r>
          </a:p>
        </p:txBody>
      </p:sp>
      <p:sp>
        <p:nvSpPr>
          <p:cNvPr id="32797" name="Rectangle 28"/>
          <p:cNvSpPr>
            <a:spLocks noChangeAspect="1" noChangeArrowheads="1"/>
          </p:cNvSpPr>
          <p:nvPr/>
        </p:nvSpPr>
        <p:spPr bwMode="auto">
          <a:xfrm>
            <a:off x="7391400" y="4691063"/>
            <a:ext cx="457200" cy="414337"/>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latin typeface="Comic Sans MS" panose="030F0702030302020204" pitchFamily="66" charset="0"/>
              </a:rPr>
              <a:t>25</a:t>
            </a:r>
          </a:p>
        </p:txBody>
      </p:sp>
      <p:sp>
        <p:nvSpPr>
          <p:cNvPr id="32798" name="Rectangle 29"/>
          <p:cNvSpPr>
            <a:spLocks noChangeAspect="1" noChangeArrowheads="1"/>
          </p:cNvSpPr>
          <p:nvPr/>
        </p:nvSpPr>
        <p:spPr bwMode="auto">
          <a:xfrm>
            <a:off x="5105400" y="4691063"/>
            <a:ext cx="457200" cy="414337"/>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latin typeface="Comic Sans MS" panose="030F0702030302020204" pitchFamily="66" charset="0"/>
              </a:rPr>
              <a:t>16</a:t>
            </a:r>
          </a:p>
        </p:txBody>
      </p:sp>
      <p:sp>
        <p:nvSpPr>
          <p:cNvPr id="32799" name="Rectangle 30"/>
          <p:cNvSpPr>
            <a:spLocks noChangeAspect="1" noChangeArrowheads="1"/>
          </p:cNvSpPr>
          <p:nvPr/>
        </p:nvSpPr>
        <p:spPr bwMode="auto">
          <a:xfrm>
            <a:off x="5562600" y="4691063"/>
            <a:ext cx="457200" cy="414337"/>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latin typeface="Comic Sans MS" panose="030F0702030302020204" pitchFamily="66" charset="0"/>
              </a:rPr>
              <a:t>17</a:t>
            </a:r>
          </a:p>
        </p:txBody>
      </p:sp>
      <p:graphicFrame>
        <p:nvGraphicFramePr>
          <p:cNvPr id="32800" name="Object 31"/>
          <p:cNvGraphicFramePr>
            <a:graphicFrameLocks noChangeAspect="1"/>
          </p:cNvGraphicFramePr>
          <p:nvPr/>
        </p:nvGraphicFramePr>
        <p:xfrm>
          <a:off x="3111500" y="5754688"/>
          <a:ext cx="5908675" cy="633412"/>
        </p:xfrm>
        <a:graphic>
          <a:graphicData uri="http://schemas.openxmlformats.org/presentationml/2006/ole">
            <mc:AlternateContent xmlns:mc="http://schemas.openxmlformats.org/markup-compatibility/2006">
              <mc:Choice xmlns:v="urn:schemas-microsoft-com:vml" Requires="v">
                <p:oleObj name="Equation" r:id="rId2" imgW="5600700" imgH="330200" progId="Equation.3">
                  <p:embed/>
                </p:oleObj>
              </mc:Choice>
              <mc:Fallback>
                <p:oleObj name="Equation" r:id="rId2" imgW="5600700" imgH="330200" progId="Equation.3">
                  <p:embed/>
                  <p:pic>
                    <p:nvPicPr>
                      <p:cNvPr id="0" name="Object 31"/>
                      <p:cNvPicPr>
                        <a:picLocks noChangeAspect="1" noChangeArrowheads="1"/>
                      </p:cNvPicPr>
                      <p:nvPr/>
                    </p:nvPicPr>
                    <p:blipFill>
                      <a:blip r:embed="rId3">
                        <a:extLst>
                          <a:ext uri="{28A0092B-C50C-407E-A947-70E740481C1C}">
                            <a14:useLocalDpi xmlns:a14="http://schemas.microsoft.com/office/drawing/2010/main" val="0"/>
                          </a:ext>
                        </a:extLst>
                      </a:blip>
                      <a:srcRect l="-2829" t="-46881" r="-2829" b="-46881"/>
                      <a:stretch>
                        <a:fillRect/>
                      </a:stretch>
                    </p:blipFill>
                    <p:spPr bwMode="auto">
                      <a:xfrm>
                        <a:off x="3111500" y="5754688"/>
                        <a:ext cx="5908675" cy="6334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801" name="Text Box 32"/>
          <p:cNvSpPr txBox="1">
            <a:spLocks noChangeArrowheads="1"/>
          </p:cNvSpPr>
          <p:nvPr/>
        </p:nvSpPr>
        <p:spPr bwMode="auto">
          <a:xfrm>
            <a:off x="5514975" y="3576638"/>
            <a:ext cx="271463" cy="275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zh-CN" altLang="en-US" sz="1200">
                <a:latin typeface="Comic Sans MS" panose="030F0702030302020204" pitchFamily="66" charset="0"/>
              </a:rPr>
              <a:t>6</a:t>
            </a:r>
          </a:p>
        </p:txBody>
      </p:sp>
      <p:sp>
        <p:nvSpPr>
          <p:cNvPr id="32802" name="Text Box 33"/>
          <p:cNvSpPr txBox="1">
            <a:spLocks noChangeArrowheads="1"/>
          </p:cNvSpPr>
          <p:nvPr/>
        </p:nvSpPr>
        <p:spPr bwMode="auto">
          <a:xfrm>
            <a:off x="5962650" y="3576638"/>
            <a:ext cx="271463" cy="275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zh-CN" altLang="en-US" sz="1200">
                <a:latin typeface="Comic Sans MS" panose="030F0702030302020204" pitchFamily="66" charset="0"/>
              </a:rPr>
              <a:t>3</a:t>
            </a:r>
          </a:p>
        </p:txBody>
      </p:sp>
      <p:sp>
        <p:nvSpPr>
          <p:cNvPr id="32803" name="Text Box 34"/>
          <p:cNvSpPr txBox="1">
            <a:spLocks noChangeArrowheads="1"/>
          </p:cNvSpPr>
          <p:nvPr/>
        </p:nvSpPr>
        <p:spPr bwMode="auto">
          <a:xfrm>
            <a:off x="6419850" y="3576638"/>
            <a:ext cx="271463" cy="275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zh-CN" altLang="en-US" sz="1200">
                <a:latin typeface="Comic Sans MS" panose="030F0702030302020204" pitchFamily="66" charset="0"/>
              </a:rPr>
              <a:t>2</a:t>
            </a:r>
          </a:p>
        </p:txBody>
      </p:sp>
      <p:sp>
        <p:nvSpPr>
          <p:cNvPr id="32804" name="Text Box 35"/>
          <p:cNvSpPr txBox="1">
            <a:spLocks noChangeArrowheads="1"/>
          </p:cNvSpPr>
          <p:nvPr/>
        </p:nvSpPr>
        <p:spPr bwMode="auto">
          <a:xfrm>
            <a:off x="6905625" y="3576638"/>
            <a:ext cx="271463" cy="275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zh-CN" altLang="en-US" sz="1200">
                <a:latin typeface="Comic Sans MS" panose="030F0702030302020204" pitchFamily="66" charset="0"/>
              </a:rPr>
              <a:t>2</a:t>
            </a:r>
          </a:p>
        </p:txBody>
      </p:sp>
      <p:sp>
        <p:nvSpPr>
          <p:cNvPr id="32805" name="Text Box 36"/>
          <p:cNvSpPr txBox="1">
            <a:spLocks noChangeArrowheads="1"/>
          </p:cNvSpPr>
          <p:nvPr/>
        </p:nvSpPr>
        <p:spPr bwMode="auto">
          <a:xfrm>
            <a:off x="7335838" y="3578225"/>
            <a:ext cx="271462" cy="275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zh-CN" altLang="en-US" sz="1200">
                <a:latin typeface="Comic Sans MS" panose="030F0702030302020204" pitchFamily="66" charset="0"/>
              </a:rPr>
              <a:t>0</a:t>
            </a:r>
          </a:p>
        </p:txBody>
      </p:sp>
      <p:sp>
        <p:nvSpPr>
          <p:cNvPr id="32806" name="Text Box 37"/>
          <p:cNvSpPr txBox="1">
            <a:spLocks noChangeArrowheads="1"/>
          </p:cNvSpPr>
          <p:nvPr/>
        </p:nvSpPr>
        <p:spPr bwMode="auto">
          <a:xfrm>
            <a:off x="7781925" y="3579813"/>
            <a:ext cx="271463" cy="275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zh-CN" altLang="en-US" sz="1200">
                <a:latin typeface="Comic Sans MS" panose="030F0702030302020204" pitchFamily="66" charset="0"/>
              </a:rPr>
              <a:t>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E85BBA1-C35A-497D-9252-969FEA874A17}" type="slidenum">
              <a:rPr kumimoji="0" lang="zh-CN" altLang="en-US" sz="1400" smtClean="0"/>
              <a:t>17</a:t>
            </a:fld>
            <a:endParaRPr kumimoji="0" lang="en-US" altLang="zh-CN" sz="1400"/>
          </a:p>
        </p:txBody>
      </p:sp>
      <p:sp>
        <p:nvSpPr>
          <p:cNvPr id="33795" name="Rectangle 2"/>
          <p:cNvSpPr>
            <a:spLocks noGrp="1" noChangeArrowheads="1"/>
          </p:cNvSpPr>
          <p:nvPr>
            <p:ph type="title"/>
          </p:nvPr>
        </p:nvSpPr>
        <p:spPr/>
        <p:txBody>
          <a:bodyPr/>
          <a:lstStyle/>
          <a:p>
            <a:pPr eaLnBrk="1" hangingPunct="1"/>
            <a:r>
              <a:rPr lang="zh-CN" altLang="en-US"/>
              <a:t>算法</a:t>
            </a:r>
          </a:p>
        </p:txBody>
      </p:sp>
      <p:sp>
        <p:nvSpPr>
          <p:cNvPr id="33796"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zh-CN" sz="2800"/>
              <a:t>Merge-and-Count(A,B)</a:t>
            </a:r>
          </a:p>
          <a:p>
            <a:pPr eaLnBrk="1" hangingPunct="1">
              <a:lnSpc>
                <a:spcPct val="90000"/>
              </a:lnSpc>
              <a:buFont typeface="Wingdings" panose="05000000000000000000" pitchFamily="2" charset="2"/>
              <a:buNone/>
            </a:pPr>
            <a:r>
              <a:rPr lang="zh-CN" altLang="en-US" sz="2000"/>
              <a:t>维护一个</a:t>
            </a:r>
            <a:r>
              <a:rPr lang="en-US" altLang="zh-CN" sz="2000"/>
              <a:t>Current</a:t>
            </a:r>
            <a:r>
              <a:rPr lang="zh-CN" altLang="en-US" sz="2000"/>
              <a:t>指针指向每个表，初始化指向首元素</a:t>
            </a:r>
          </a:p>
          <a:p>
            <a:pPr eaLnBrk="1" hangingPunct="1">
              <a:lnSpc>
                <a:spcPct val="90000"/>
              </a:lnSpc>
              <a:buFont typeface="Wingdings" panose="05000000000000000000" pitchFamily="2" charset="2"/>
              <a:buNone/>
            </a:pPr>
            <a:r>
              <a:rPr lang="zh-CN" altLang="en-US" sz="2000"/>
              <a:t>维护一个变量</a:t>
            </a:r>
            <a:r>
              <a:rPr lang="en-US" altLang="zh-CN" sz="2000"/>
              <a:t>Count</a:t>
            </a:r>
            <a:r>
              <a:rPr lang="zh-CN" altLang="en-US" sz="2000"/>
              <a:t>用于逆序的计数，初始为0</a:t>
            </a:r>
          </a:p>
          <a:p>
            <a:pPr eaLnBrk="1" hangingPunct="1">
              <a:lnSpc>
                <a:spcPct val="90000"/>
              </a:lnSpc>
              <a:buFont typeface="Wingdings" panose="05000000000000000000" pitchFamily="2" charset="2"/>
              <a:buNone/>
            </a:pPr>
            <a:r>
              <a:rPr lang="en-US" altLang="zh-CN" sz="2000"/>
              <a:t>While</a:t>
            </a:r>
            <a:r>
              <a:rPr lang="zh-CN" altLang="en-US" sz="2000"/>
              <a:t>两个表都不空</a:t>
            </a:r>
          </a:p>
          <a:p>
            <a:pPr eaLnBrk="1" hangingPunct="1">
              <a:lnSpc>
                <a:spcPct val="90000"/>
              </a:lnSpc>
              <a:buFont typeface="Wingdings" panose="05000000000000000000" pitchFamily="2" charset="2"/>
              <a:buNone/>
            </a:pPr>
            <a:r>
              <a:rPr lang="zh-CN" altLang="en-US" sz="2000"/>
              <a:t>  令</a:t>
            </a:r>
            <a:r>
              <a:rPr lang="en-US" altLang="zh-CN" sz="2000"/>
              <a:t>a</a:t>
            </a:r>
            <a:r>
              <a:rPr lang="en-US" altLang="zh-CN" sz="1000"/>
              <a:t>i</a:t>
            </a:r>
            <a:r>
              <a:rPr lang="zh-CN" altLang="en-US" sz="2000"/>
              <a:t>与</a:t>
            </a:r>
            <a:r>
              <a:rPr lang="en-US" altLang="zh-CN" sz="2000"/>
              <a:t>b</a:t>
            </a:r>
            <a:r>
              <a:rPr lang="en-US" altLang="zh-CN" sz="1000"/>
              <a:t>j</a:t>
            </a:r>
            <a:r>
              <a:rPr lang="zh-CN" altLang="en-US" sz="2000"/>
              <a:t>是由</a:t>
            </a:r>
            <a:r>
              <a:rPr lang="en-US" altLang="zh-CN" sz="2000"/>
              <a:t>Current</a:t>
            </a:r>
            <a:r>
              <a:rPr lang="zh-CN" altLang="en-US" sz="2000"/>
              <a:t>指针指向的元素</a:t>
            </a:r>
          </a:p>
          <a:p>
            <a:pPr eaLnBrk="1" hangingPunct="1">
              <a:lnSpc>
                <a:spcPct val="90000"/>
              </a:lnSpc>
              <a:buFont typeface="Wingdings" panose="05000000000000000000" pitchFamily="2" charset="2"/>
              <a:buNone/>
            </a:pPr>
            <a:r>
              <a:rPr lang="zh-CN" altLang="en-US" sz="2000"/>
              <a:t>  把这两个表中较小的元素加到输出表中</a:t>
            </a:r>
          </a:p>
          <a:p>
            <a:pPr eaLnBrk="1" hangingPunct="1">
              <a:lnSpc>
                <a:spcPct val="90000"/>
              </a:lnSpc>
              <a:buFont typeface="Wingdings" panose="05000000000000000000" pitchFamily="2" charset="2"/>
              <a:buNone/>
            </a:pPr>
            <a:r>
              <a:rPr lang="zh-CN" altLang="en-US" sz="2000"/>
              <a:t>  </a:t>
            </a:r>
            <a:r>
              <a:rPr lang="en-US" altLang="zh-CN" sz="2000"/>
              <a:t>If b</a:t>
            </a:r>
            <a:r>
              <a:rPr lang="en-US" altLang="zh-CN" sz="1000"/>
              <a:t>j</a:t>
            </a:r>
            <a:r>
              <a:rPr lang="zh-CN" altLang="en-US" sz="2000"/>
              <a:t>是较小的元素 </a:t>
            </a:r>
            <a:r>
              <a:rPr lang="en-US" altLang="zh-CN" sz="2000"/>
              <a:t>then</a:t>
            </a:r>
          </a:p>
          <a:p>
            <a:pPr eaLnBrk="1" hangingPunct="1">
              <a:lnSpc>
                <a:spcPct val="90000"/>
              </a:lnSpc>
              <a:buFont typeface="Wingdings" panose="05000000000000000000" pitchFamily="2" charset="2"/>
              <a:buNone/>
            </a:pPr>
            <a:r>
              <a:rPr lang="en-US" altLang="zh-CN" sz="2000"/>
              <a:t>     </a:t>
            </a:r>
            <a:r>
              <a:rPr lang="zh-CN" altLang="en-US" sz="2000"/>
              <a:t>把</a:t>
            </a:r>
            <a:r>
              <a:rPr lang="en-US" altLang="zh-CN" sz="2000"/>
              <a:t>Count</a:t>
            </a:r>
            <a:r>
              <a:rPr lang="zh-CN" altLang="en-US" sz="2000"/>
              <a:t>加上在</a:t>
            </a:r>
            <a:r>
              <a:rPr lang="en-US" altLang="zh-CN" sz="2000"/>
              <a:t>A</a:t>
            </a:r>
            <a:r>
              <a:rPr lang="zh-CN" altLang="en-US" sz="2000"/>
              <a:t>中</a:t>
            </a:r>
            <a:r>
              <a:rPr lang="zh-CN" altLang="en-US" sz="2000">
                <a:solidFill>
                  <a:schemeClr val="hlink"/>
                </a:solidFill>
              </a:rPr>
              <a:t>剩余的元素数</a:t>
            </a:r>
          </a:p>
          <a:p>
            <a:pPr eaLnBrk="1" hangingPunct="1">
              <a:lnSpc>
                <a:spcPct val="90000"/>
              </a:lnSpc>
              <a:buFont typeface="Wingdings" panose="05000000000000000000" pitchFamily="2" charset="2"/>
              <a:buNone/>
            </a:pPr>
            <a:r>
              <a:rPr lang="zh-CN" altLang="en-US" sz="2000"/>
              <a:t>  </a:t>
            </a:r>
            <a:r>
              <a:rPr lang="en-US" altLang="zh-CN" sz="2000"/>
              <a:t>Endif</a:t>
            </a:r>
          </a:p>
          <a:p>
            <a:pPr eaLnBrk="1" hangingPunct="1">
              <a:lnSpc>
                <a:spcPct val="90000"/>
              </a:lnSpc>
              <a:buFont typeface="Wingdings" panose="05000000000000000000" pitchFamily="2" charset="2"/>
              <a:buNone/>
            </a:pPr>
            <a:r>
              <a:rPr lang="en-US" altLang="zh-CN" sz="2000"/>
              <a:t>  </a:t>
            </a:r>
            <a:r>
              <a:rPr lang="zh-CN" altLang="en-US" sz="2000"/>
              <a:t>把较小元素选出的表中的</a:t>
            </a:r>
            <a:r>
              <a:rPr lang="en-US" altLang="zh-CN" sz="2000"/>
              <a:t>Current</a:t>
            </a:r>
            <a:r>
              <a:rPr lang="zh-CN" altLang="en-US" sz="2000"/>
              <a:t>指针前移</a:t>
            </a:r>
          </a:p>
          <a:p>
            <a:pPr eaLnBrk="1" hangingPunct="1">
              <a:lnSpc>
                <a:spcPct val="90000"/>
              </a:lnSpc>
              <a:buFont typeface="Wingdings" panose="05000000000000000000" pitchFamily="2" charset="2"/>
              <a:buNone/>
            </a:pPr>
            <a:r>
              <a:rPr lang="en-US" altLang="zh-CN" sz="2000"/>
              <a:t>Endwhile</a:t>
            </a:r>
          </a:p>
          <a:p>
            <a:pPr eaLnBrk="1" hangingPunct="1">
              <a:lnSpc>
                <a:spcPct val="90000"/>
              </a:lnSpc>
              <a:buFont typeface="Wingdings" panose="05000000000000000000" pitchFamily="2" charset="2"/>
              <a:buNone/>
            </a:pPr>
            <a:r>
              <a:rPr lang="zh-CN" altLang="en-US" sz="2000"/>
              <a:t>一旦一个表为空，把另一个表剩余的所有元素加到输出中</a:t>
            </a:r>
          </a:p>
          <a:p>
            <a:pPr eaLnBrk="1" hangingPunct="1">
              <a:lnSpc>
                <a:spcPct val="90000"/>
              </a:lnSpc>
              <a:buFont typeface="Wingdings" panose="05000000000000000000" pitchFamily="2" charset="2"/>
              <a:buNone/>
            </a:pPr>
            <a:r>
              <a:rPr lang="zh-CN" altLang="en-US" sz="2000"/>
              <a:t>返回</a:t>
            </a:r>
            <a:r>
              <a:rPr lang="en-US" altLang="zh-CN" sz="2000"/>
              <a:t>Count</a:t>
            </a:r>
            <a:r>
              <a:rPr lang="zh-CN" altLang="en-US" sz="2000"/>
              <a:t>和合并后的表</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2310974-6345-4449-ACF1-BCB0EBC4575B}" type="slidenum">
              <a:rPr kumimoji="0" lang="zh-CN" altLang="en-US" sz="1400" smtClean="0"/>
              <a:t>18</a:t>
            </a:fld>
            <a:endParaRPr kumimoji="0" lang="en-US" altLang="zh-CN" sz="1400"/>
          </a:p>
        </p:txBody>
      </p:sp>
      <p:sp>
        <p:nvSpPr>
          <p:cNvPr id="34819" name="Rectangle 2"/>
          <p:cNvSpPr>
            <a:spLocks noGrp="1" noChangeArrowheads="1"/>
          </p:cNvSpPr>
          <p:nvPr>
            <p:ph type="title"/>
          </p:nvPr>
        </p:nvSpPr>
        <p:spPr>
          <a:xfrm>
            <a:off x="1559560" y="332740"/>
            <a:ext cx="7793355" cy="739775"/>
          </a:xfrm>
        </p:spPr>
        <p:txBody>
          <a:bodyPr/>
          <a:lstStyle/>
          <a:p>
            <a:pPr eaLnBrk="1" hangingPunct="1"/>
            <a:r>
              <a:rPr lang="zh-CN" altLang="en-US"/>
              <a:t>算法</a:t>
            </a:r>
          </a:p>
        </p:txBody>
      </p:sp>
      <p:sp>
        <p:nvSpPr>
          <p:cNvPr id="34820"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zh-CN" sz="2800"/>
              <a:t>Sort-and-Count(L)</a:t>
            </a:r>
          </a:p>
          <a:p>
            <a:pPr eaLnBrk="1" hangingPunct="1">
              <a:lnSpc>
                <a:spcPct val="90000"/>
              </a:lnSpc>
              <a:buFont typeface="Wingdings" panose="05000000000000000000" pitchFamily="2" charset="2"/>
              <a:buNone/>
            </a:pPr>
            <a:r>
              <a:rPr lang="en-US" altLang="zh-CN" sz="2000"/>
              <a:t>If</a:t>
            </a:r>
            <a:r>
              <a:rPr lang="zh-CN" altLang="en-US" sz="2000"/>
              <a:t>这个表中有一个元素，</a:t>
            </a:r>
            <a:r>
              <a:rPr lang="en-US" altLang="zh-CN" sz="2000"/>
              <a:t>then</a:t>
            </a:r>
          </a:p>
          <a:p>
            <a:pPr eaLnBrk="1" hangingPunct="1">
              <a:lnSpc>
                <a:spcPct val="90000"/>
              </a:lnSpc>
              <a:buFont typeface="Wingdings" panose="05000000000000000000" pitchFamily="2" charset="2"/>
              <a:buNone/>
            </a:pPr>
            <a:r>
              <a:rPr lang="en-US" altLang="zh-CN" sz="2000"/>
              <a:t>  </a:t>
            </a:r>
            <a:r>
              <a:rPr lang="zh-CN" altLang="en-US" sz="2000"/>
              <a:t>没有逆序</a:t>
            </a:r>
          </a:p>
          <a:p>
            <a:pPr eaLnBrk="1" hangingPunct="1">
              <a:lnSpc>
                <a:spcPct val="90000"/>
              </a:lnSpc>
              <a:buFont typeface="Wingdings" panose="05000000000000000000" pitchFamily="2" charset="2"/>
              <a:buNone/>
            </a:pPr>
            <a:r>
              <a:rPr lang="en-US" altLang="zh-CN" sz="2000"/>
              <a:t>Else</a:t>
            </a:r>
          </a:p>
          <a:p>
            <a:pPr eaLnBrk="1" hangingPunct="1">
              <a:lnSpc>
                <a:spcPct val="90000"/>
              </a:lnSpc>
              <a:buFont typeface="Wingdings" panose="05000000000000000000" pitchFamily="2" charset="2"/>
              <a:buNone/>
            </a:pPr>
            <a:r>
              <a:rPr lang="en-US" altLang="zh-CN" sz="2000"/>
              <a:t>  </a:t>
            </a:r>
            <a:r>
              <a:rPr lang="zh-CN" altLang="en-US" sz="2000"/>
              <a:t>把这个表划分成两半，</a:t>
            </a:r>
          </a:p>
          <a:p>
            <a:pPr eaLnBrk="1" hangingPunct="1">
              <a:lnSpc>
                <a:spcPct val="90000"/>
              </a:lnSpc>
              <a:buFont typeface="Wingdings" panose="05000000000000000000" pitchFamily="2" charset="2"/>
              <a:buNone/>
            </a:pPr>
            <a:r>
              <a:rPr lang="zh-CN" altLang="en-US" sz="2000"/>
              <a:t>  </a:t>
            </a:r>
            <a:r>
              <a:rPr lang="en-US" altLang="zh-CN" sz="2000"/>
              <a:t>A</a:t>
            </a:r>
            <a:r>
              <a:rPr lang="zh-CN" altLang="en-US" sz="2000"/>
              <a:t>包含前      个元素</a:t>
            </a:r>
          </a:p>
          <a:p>
            <a:pPr eaLnBrk="1" hangingPunct="1">
              <a:lnSpc>
                <a:spcPct val="90000"/>
              </a:lnSpc>
              <a:buFont typeface="Wingdings" panose="05000000000000000000" pitchFamily="2" charset="2"/>
              <a:buNone/>
            </a:pPr>
            <a:r>
              <a:rPr lang="zh-CN" altLang="en-US" sz="2000"/>
              <a:t>  </a:t>
            </a:r>
            <a:r>
              <a:rPr lang="en-US" altLang="zh-CN" sz="2000"/>
              <a:t>B</a:t>
            </a:r>
            <a:r>
              <a:rPr lang="zh-CN" altLang="en-US" sz="2000"/>
              <a:t>包含剩下的     个元素</a:t>
            </a:r>
          </a:p>
          <a:p>
            <a:pPr eaLnBrk="1" hangingPunct="1">
              <a:lnSpc>
                <a:spcPct val="90000"/>
              </a:lnSpc>
              <a:buFont typeface="Wingdings" panose="05000000000000000000" pitchFamily="2" charset="2"/>
              <a:buNone/>
            </a:pPr>
            <a:r>
              <a:rPr lang="zh-CN" altLang="en-US" sz="2000"/>
              <a:t>  </a:t>
            </a:r>
          </a:p>
          <a:p>
            <a:pPr eaLnBrk="1" hangingPunct="1">
              <a:lnSpc>
                <a:spcPct val="90000"/>
              </a:lnSpc>
              <a:buFont typeface="Wingdings" panose="05000000000000000000" pitchFamily="2" charset="2"/>
              <a:buNone/>
            </a:pPr>
            <a:r>
              <a:rPr lang="zh-CN" altLang="en-US" sz="2000"/>
              <a:t>  (</a:t>
            </a:r>
            <a:r>
              <a:rPr lang="en-US" altLang="zh-CN" sz="2000"/>
              <a:t>rA,A)=Sort-and-Count(A)</a:t>
            </a:r>
          </a:p>
          <a:p>
            <a:pPr eaLnBrk="1" hangingPunct="1">
              <a:lnSpc>
                <a:spcPct val="90000"/>
              </a:lnSpc>
              <a:buFont typeface="Wingdings" panose="05000000000000000000" pitchFamily="2" charset="2"/>
              <a:buNone/>
            </a:pPr>
            <a:r>
              <a:rPr lang="en-US" altLang="zh-CN" sz="2000"/>
              <a:t>  (rB,B)=Sort-and-Count(B)</a:t>
            </a:r>
          </a:p>
          <a:p>
            <a:pPr eaLnBrk="1" hangingPunct="1">
              <a:lnSpc>
                <a:spcPct val="90000"/>
              </a:lnSpc>
              <a:buFont typeface="Wingdings" panose="05000000000000000000" pitchFamily="2" charset="2"/>
              <a:buNone/>
            </a:pPr>
            <a:r>
              <a:rPr lang="en-US" altLang="zh-CN" sz="2000"/>
              <a:t>  (r,L)=Merge-and-Count(A,B)</a:t>
            </a:r>
          </a:p>
          <a:p>
            <a:pPr eaLnBrk="1" hangingPunct="1">
              <a:lnSpc>
                <a:spcPct val="90000"/>
              </a:lnSpc>
              <a:buFont typeface="Wingdings" panose="05000000000000000000" pitchFamily="2" charset="2"/>
              <a:buNone/>
            </a:pPr>
            <a:r>
              <a:rPr lang="en-US" altLang="zh-CN" sz="2000"/>
              <a:t>Endif</a:t>
            </a:r>
          </a:p>
          <a:p>
            <a:pPr eaLnBrk="1" hangingPunct="1">
              <a:lnSpc>
                <a:spcPct val="90000"/>
              </a:lnSpc>
              <a:buFont typeface="Wingdings" panose="05000000000000000000" pitchFamily="2" charset="2"/>
              <a:buNone/>
            </a:pPr>
            <a:r>
              <a:rPr lang="zh-CN" altLang="en-US" sz="2000"/>
              <a:t>返回</a:t>
            </a:r>
            <a:r>
              <a:rPr lang="en-US" altLang="zh-CN" sz="2000"/>
              <a:t>r=rA+rB+r</a:t>
            </a:r>
            <a:r>
              <a:rPr lang="zh-CN" altLang="en-US" sz="2000"/>
              <a:t>以及排好序的表</a:t>
            </a:r>
            <a:r>
              <a:rPr lang="en-US" altLang="zh-CN" sz="2000"/>
              <a:t>L</a:t>
            </a:r>
            <a:endParaRPr lang="zh-CN" altLang="en-US" sz="2000"/>
          </a:p>
        </p:txBody>
      </p:sp>
      <p:graphicFrame>
        <p:nvGraphicFramePr>
          <p:cNvPr id="34821" name="Object 4"/>
          <p:cNvGraphicFramePr>
            <a:graphicFrameLocks noChangeAspect="1"/>
          </p:cNvGraphicFramePr>
          <p:nvPr/>
        </p:nvGraphicFramePr>
        <p:xfrm>
          <a:off x="2765425" y="3284855"/>
          <a:ext cx="406400" cy="228600"/>
        </p:xfrm>
        <a:graphic>
          <a:graphicData uri="http://schemas.openxmlformats.org/presentationml/2006/ole">
            <mc:AlternateContent xmlns:mc="http://schemas.openxmlformats.org/markup-compatibility/2006">
              <mc:Choice xmlns:v="urn:schemas-microsoft-com:vml" Requires="v">
                <p:oleObj name="Equation" r:id="rId2" imgW="406400" imgH="228600" progId="Equation.3">
                  <p:embed/>
                </p:oleObj>
              </mc:Choice>
              <mc:Fallback>
                <p:oleObj name="Equation" r:id="rId2" imgW="406400" imgH="2286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5425" y="3284855"/>
                        <a:ext cx="4064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2" name="Object 5"/>
          <p:cNvGraphicFramePr>
            <a:graphicFrameLocks noChangeAspect="1"/>
          </p:cNvGraphicFramePr>
          <p:nvPr/>
        </p:nvGraphicFramePr>
        <p:xfrm>
          <a:off x="3215323" y="3573145"/>
          <a:ext cx="405765" cy="228600"/>
        </p:xfrm>
        <a:graphic>
          <a:graphicData uri="http://schemas.openxmlformats.org/presentationml/2006/ole">
            <mc:AlternateContent xmlns:mc="http://schemas.openxmlformats.org/markup-compatibility/2006">
              <mc:Choice xmlns:v="urn:schemas-microsoft-com:vml" Requires="v">
                <p:oleObj name="Equation" r:id="rId4" imgW="405765" imgH="228600" progId="Equation.3">
                  <p:embed/>
                </p:oleObj>
              </mc:Choice>
              <mc:Fallback>
                <p:oleObj name="Equation" r:id="rId4" imgW="405765" imgH="228600" progId="Equation.3">
                  <p:embed/>
                  <p:pic>
                    <p:nvPicPr>
                      <p:cNvPr id="0" name="Object 5"/>
                      <p:cNvPicPr>
                        <a:picLocks noChangeAspect="1" noChangeArrowheads="1"/>
                      </p:cNvPicPr>
                      <p:nvPr/>
                    </p:nvPicPr>
                    <p:blipFill>
                      <a:blip r:embed="rId5"/>
                      <a:srcRect/>
                      <a:stretch>
                        <a:fillRect/>
                      </a:stretch>
                    </p:blipFill>
                    <p:spPr bwMode="auto">
                      <a:xfrm>
                        <a:off x="3215323" y="3573145"/>
                        <a:ext cx="40576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CA4CE97-824E-43DD-B7EA-A6CB956C8B0B}" type="slidenum">
              <a:rPr kumimoji="0" lang="zh-CN" altLang="en-US" sz="1400" smtClean="0"/>
              <a:t>19</a:t>
            </a:fld>
            <a:endParaRPr kumimoji="0" lang="en-US" altLang="zh-CN" sz="1400"/>
          </a:p>
        </p:txBody>
      </p:sp>
      <p:sp>
        <p:nvSpPr>
          <p:cNvPr id="35843" name="Rectangle 2"/>
          <p:cNvSpPr>
            <a:spLocks noGrp="1" noChangeArrowheads="1"/>
          </p:cNvSpPr>
          <p:nvPr>
            <p:ph type="title"/>
          </p:nvPr>
        </p:nvSpPr>
        <p:spPr/>
        <p:txBody>
          <a:bodyPr/>
          <a:lstStyle/>
          <a:p>
            <a:pPr eaLnBrk="1" hangingPunct="1"/>
            <a:r>
              <a:rPr lang="zh-CN" altLang="en-US"/>
              <a:t>算法分析</a:t>
            </a:r>
          </a:p>
        </p:txBody>
      </p:sp>
      <p:sp>
        <p:nvSpPr>
          <p:cNvPr id="35844" name="Rectangle 3"/>
          <p:cNvSpPr>
            <a:spLocks noGrp="1" noChangeArrowheads="1"/>
          </p:cNvSpPr>
          <p:nvPr>
            <p:ph type="body" idx="1"/>
          </p:nvPr>
        </p:nvSpPr>
        <p:spPr/>
        <p:txBody>
          <a:bodyPr/>
          <a:lstStyle/>
          <a:p>
            <a:pPr eaLnBrk="1" hangingPunct="1"/>
            <a:r>
              <a:rPr lang="zh-CN" altLang="en-US"/>
              <a:t>定理5.7 </a:t>
            </a:r>
            <a:r>
              <a:rPr lang="en-US" altLang="zh-CN"/>
              <a:t>Sort-and-Count</a:t>
            </a:r>
            <a:r>
              <a:rPr lang="zh-CN" altLang="en-US"/>
              <a:t>算法正确对输入表排序并且计数逆序个数；它对具有</a:t>
            </a:r>
            <a:r>
              <a:rPr lang="en-US" altLang="zh-CN"/>
              <a:t>n</a:t>
            </a:r>
            <a:r>
              <a:rPr lang="zh-CN" altLang="en-US"/>
              <a:t>个元素的表运行在</a:t>
            </a:r>
            <a:r>
              <a:rPr lang="en-US" altLang="zh-CN"/>
              <a:t>O(nlogn)</a:t>
            </a:r>
            <a:r>
              <a:rPr lang="zh-CN" altLang="en-US"/>
              <a:t>时间。</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9024E37-FD15-4A00-B9C3-080656647929}" type="slidenum">
              <a:rPr kumimoji="0" lang="zh-CN" altLang="en-US" sz="1400" smtClean="0"/>
              <a:t>2</a:t>
            </a:fld>
            <a:endParaRPr kumimoji="0" lang="en-US" altLang="zh-CN" sz="1400"/>
          </a:p>
        </p:txBody>
      </p:sp>
      <p:sp>
        <p:nvSpPr>
          <p:cNvPr id="7171" name="Rectangle 2"/>
          <p:cNvSpPr>
            <a:spLocks noGrp="1" noChangeArrowheads="1"/>
          </p:cNvSpPr>
          <p:nvPr>
            <p:ph type="title"/>
          </p:nvPr>
        </p:nvSpPr>
        <p:spPr/>
        <p:txBody>
          <a:bodyPr/>
          <a:lstStyle/>
          <a:p>
            <a:pPr eaLnBrk="1" hangingPunct="1"/>
            <a:r>
              <a:rPr lang="zh-CN" altLang="en-US"/>
              <a:t>分治策略</a:t>
            </a:r>
          </a:p>
        </p:txBody>
      </p:sp>
      <p:sp>
        <p:nvSpPr>
          <p:cNvPr id="7172" name="Rectangle 3"/>
          <p:cNvSpPr>
            <a:spLocks noGrp="1" noChangeArrowheads="1"/>
          </p:cNvSpPr>
          <p:nvPr>
            <p:ph type="body" idx="1"/>
          </p:nvPr>
        </p:nvSpPr>
        <p:spPr/>
        <p:txBody>
          <a:bodyPr/>
          <a:lstStyle/>
          <a:p>
            <a:pPr eaLnBrk="1" hangingPunct="1"/>
            <a:r>
              <a:rPr lang="zh-CN" altLang="en-US"/>
              <a:t>经常使用的办法：</a:t>
            </a:r>
          </a:p>
          <a:p>
            <a:pPr eaLnBrk="1" hangingPunct="1"/>
            <a:endParaRPr lang="zh-CN" altLang="en-US"/>
          </a:p>
          <a:p>
            <a:pPr eaLnBrk="1" hangingPunct="1"/>
            <a:r>
              <a:rPr lang="zh-CN" altLang="en-US"/>
              <a:t>把一个规模为</a:t>
            </a:r>
            <a:r>
              <a:rPr lang="en-US" altLang="zh-CN"/>
              <a:t>n</a:t>
            </a:r>
            <a:r>
              <a:rPr lang="zh-CN" altLang="en-US"/>
              <a:t>的问题分解成两个规模</a:t>
            </a:r>
            <a:r>
              <a:rPr lang="en-US" altLang="zh-CN">
                <a:latin typeface="Comic Sans MS" panose="030F0702030302020204" pitchFamily="66" charset="0"/>
              </a:rPr>
              <a:t>½</a:t>
            </a:r>
            <a:r>
              <a:rPr lang="en-US" altLang="zh-CN"/>
              <a:t>n</a:t>
            </a:r>
            <a:r>
              <a:rPr lang="zh-CN" altLang="en-US"/>
              <a:t>的问题；</a:t>
            </a:r>
          </a:p>
          <a:p>
            <a:pPr eaLnBrk="1" hangingPunct="1"/>
            <a:r>
              <a:rPr lang="zh-CN" altLang="en-US"/>
              <a:t>分别递归解决两个部分的问题；</a:t>
            </a:r>
          </a:p>
          <a:p>
            <a:pPr eaLnBrk="1" hangingPunct="1"/>
            <a:r>
              <a:rPr lang="zh-CN" altLang="en-US"/>
              <a:t>在</a:t>
            </a:r>
            <a:r>
              <a:rPr lang="zh-CN" altLang="en-US">
                <a:solidFill>
                  <a:schemeClr val="hlink"/>
                </a:solidFill>
              </a:rPr>
              <a:t>线性时间</a:t>
            </a:r>
            <a:r>
              <a:rPr lang="zh-CN" altLang="en-US"/>
              <a:t>内把这两个部分问题的解合成一个完整的解。</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2627312-6F17-4EA5-9944-7FD9015B49F3}" type="slidenum">
              <a:rPr kumimoji="0" lang="zh-CN" altLang="en-US" sz="1400" smtClean="0"/>
              <a:t>20</a:t>
            </a:fld>
            <a:endParaRPr kumimoji="0" lang="en-US" altLang="zh-CN" sz="1400"/>
          </a:p>
        </p:txBody>
      </p:sp>
      <p:sp>
        <p:nvSpPr>
          <p:cNvPr id="36867" name="Rectangle 2"/>
          <p:cNvSpPr>
            <a:spLocks noGrp="1" noChangeArrowheads="1"/>
          </p:cNvSpPr>
          <p:nvPr>
            <p:ph type="title"/>
          </p:nvPr>
        </p:nvSpPr>
        <p:spPr/>
        <p:txBody>
          <a:bodyPr/>
          <a:lstStyle/>
          <a:p>
            <a:pPr eaLnBrk="1" hangingPunct="1"/>
            <a:r>
              <a:rPr lang="zh-CN" altLang="en-US"/>
              <a:t>5.4 最邻近点对</a:t>
            </a:r>
            <a:endParaRPr lang="en-US" altLang="zh-CN"/>
          </a:p>
        </p:txBody>
      </p:sp>
      <p:sp>
        <p:nvSpPr>
          <p:cNvPr id="38915" name="Rectangle 3"/>
          <p:cNvSpPr>
            <a:spLocks noGrp="1" noChangeArrowheads="1"/>
          </p:cNvSpPr>
          <p:nvPr>
            <p:ph type="body" idx="1"/>
          </p:nvPr>
        </p:nvSpPr>
        <p:spPr/>
        <p:txBody>
          <a:bodyPr/>
          <a:lstStyle/>
          <a:p>
            <a:pPr eaLnBrk="1" hangingPunct="1"/>
            <a:r>
              <a:rPr lang="zh-CN" altLang="en-US"/>
              <a:t>问题：给定平面上的</a:t>
            </a:r>
            <a:r>
              <a:rPr lang="en-US" altLang="zh-CN"/>
              <a:t>n</a:t>
            </a:r>
            <a:r>
              <a:rPr lang="zh-CN" altLang="en-US"/>
              <a:t>个点，找最邻近的一对点</a:t>
            </a:r>
          </a:p>
          <a:p>
            <a:pPr eaLnBrk="1" hangingPunct="1"/>
            <a:r>
              <a:rPr lang="zh-CN" altLang="en-US"/>
              <a:t>计算几何领域的基础</a:t>
            </a:r>
          </a:p>
          <a:p>
            <a:pPr eaLnBrk="1" hangingPunct="1"/>
            <a:r>
              <a:rPr lang="zh-CN" altLang="en-US"/>
              <a:t>20世纪70年代， </a:t>
            </a:r>
            <a:r>
              <a:rPr lang="en-US" altLang="zh-CN"/>
              <a:t>M. I. Shamos, D. Hoey,</a:t>
            </a:r>
          </a:p>
          <a:p>
            <a:pPr eaLnBrk="1" hangingPunct="1">
              <a:buFont typeface="Wingdings" panose="05000000000000000000" pitchFamily="2" charset="2"/>
              <a:buNone/>
            </a:pPr>
            <a:r>
              <a:rPr lang="en-US" altLang="zh-CN"/>
              <a:t>  </a:t>
            </a:r>
            <a:r>
              <a:rPr lang="zh-CN" altLang="en-US"/>
              <a:t>关心</a:t>
            </a:r>
            <a:r>
              <a:rPr lang="zh-CN" altLang="en-US" b="1"/>
              <a:t>是否能找到一个渐进的比平方阶更快的算法</a:t>
            </a:r>
          </a:p>
          <a:p>
            <a:pPr eaLnBrk="1" hangingPunct="1"/>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 calcmode="lin" valueType="num">
                                      <p:cBhvr additive="base">
                                        <p:cTn id="7" dur="500" fill="hold"/>
                                        <p:tgtEl>
                                          <p:spTgt spid="389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9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915">
                                            <p:txEl>
                                              <p:pRg st="1" end="1"/>
                                            </p:txEl>
                                          </p:spTgt>
                                        </p:tgtEl>
                                        <p:attrNameLst>
                                          <p:attrName>style.visibility</p:attrName>
                                        </p:attrNameLst>
                                      </p:cBhvr>
                                      <p:to>
                                        <p:strVal val="visible"/>
                                      </p:to>
                                    </p:set>
                                    <p:anim calcmode="lin" valueType="num">
                                      <p:cBhvr additive="base">
                                        <p:cTn id="13" dur="500" fill="hold"/>
                                        <p:tgtEl>
                                          <p:spTgt spid="389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89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8915">
                                            <p:txEl>
                                              <p:pRg st="2" end="2"/>
                                            </p:txEl>
                                          </p:spTgt>
                                        </p:tgtEl>
                                        <p:attrNameLst>
                                          <p:attrName>style.visibility</p:attrName>
                                        </p:attrNameLst>
                                      </p:cBhvr>
                                      <p:to>
                                        <p:strVal val="visible"/>
                                      </p:to>
                                    </p:set>
                                    <p:anim calcmode="lin" valueType="num">
                                      <p:cBhvr additive="base">
                                        <p:cTn id="19" dur="500" fill="hold"/>
                                        <p:tgtEl>
                                          <p:spTgt spid="389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89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8915">
                                            <p:txEl>
                                              <p:pRg st="3" end="3"/>
                                            </p:txEl>
                                          </p:spTgt>
                                        </p:tgtEl>
                                        <p:attrNameLst>
                                          <p:attrName>style.visibility</p:attrName>
                                        </p:attrNameLst>
                                      </p:cBhvr>
                                      <p:to>
                                        <p:strVal val="visible"/>
                                      </p:to>
                                    </p:set>
                                    <p:anim calcmode="lin" valueType="num">
                                      <p:cBhvr additive="base">
                                        <p:cTn id="25" dur="500" fill="hold"/>
                                        <p:tgtEl>
                                          <p:spTgt spid="389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891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7A00EA5-FE06-41AB-AF22-8AB399F6CBF4}" type="slidenum">
              <a:rPr kumimoji="0" lang="zh-CN" altLang="en-US" sz="1400" smtClean="0"/>
              <a:t>21</a:t>
            </a:fld>
            <a:endParaRPr kumimoji="0" lang="en-US" altLang="zh-CN" sz="1400"/>
          </a:p>
        </p:txBody>
      </p:sp>
      <p:sp>
        <p:nvSpPr>
          <p:cNvPr id="41987" name="Rectangle 2"/>
          <p:cNvSpPr>
            <a:spLocks noGrp="1" noChangeArrowheads="1"/>
          </p:cNvSpPr>
          <p:nvPr>
            <p:ph type="title"/>
          </p:nvPr>
        </p:nvSpPr>
        <p:spPr/>
        <p:txBody>
          <a:bodyPr/>
          <a:lstStyle/>
          <a:p>
            <a:pPr eaLnBrk="1" hangingPunct="1"/>
            <a:r>
              <a:rPr lang="zh-CN" altLang="en-US"/>
              <a:t>分治算法</a:t>
            </a:r>
          </a:p>
        </p:txBody>
      </p:sp>
      <p:sp>
        <p:nvSpPr>
          <p:cNvPr id="41988" name="Rectangle 3"/>
          <p:cNvSpPr>
            <a:spLocks noGrp="1" noChangeArrowheads="1"/>
          </p:cNvSpPr>
          <p:nvPr>
            <p:ph type="body" idx="1"/>
          </p:nvPr>
        </p:nvSpPr>
        <p:spPr/>
        <p:txBody>
          <a:bodyPr/>
          <a:lstStyle/>
          <a:p>
            <a:pPr eaLnBrk="1" hangingPunct="1"/>
            <a:r>
              <a:rPr lang="zh-CN" altLang="en-US"/>
              <a:t>划分的时候：用一条垂直线把点集分成相等的两部分</a:t>
            </a:r>
          </a:p>
        </p:txBody>
      </p:sp>
      <p:sp>
        <p:nvSpPr>
          <p:cNvPr id="41989" name="Rectangle 4"/>
          <p:cNvSpPr>
            <a:spLocks noChangeArrowheads="1"/>
          </p:cNvSpPr>
          <p:nvPr/>
        </p:nvSpPr>
        <p:spPr bwMode="auto">
          <a:xfrm>
            <a:off x="2985135" y="2478405"/>
            <a:ext cx="6248400" cy="3581400"/>
          </a:xfrm>
          <a:prstGeom prst="rect">
            <a:avLst/>
          </a:prstGeom>
          <a:solidFill>
            <a:srgbClr val="C0C0C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1990" name="Oval 5"/>
          <p:cNvSpPr>
            <a:spLocks noChangeArrowheads="1"/>
          </p:cNvSpPr>
          <p:nvPr/>
        </p:nvSpPr>
        <p:spPr bwMode="auto">
          <a:xfrm flipH="1">
            <a:off x="3594735" y="36214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1991" name="Oval 6"/>
          <p:cNvSpPr>
            <a:spLocks noChangeArrowheads="1"/>
          </p:cNvSpPr>
          <p:nvPr/>
        </p:nvSpPr>
        <p:spPr bwMode="auto">
          <a:xfrm flipH="1">
            <a:off x="5423535" y="35452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1992" name="Oval 7"/>
          <p:cNvSpPr>
            <a:spLocks noChangeArrowheads="1"/>
          </p:cNvSpPr>
          <p:nvPr/>
        </p:nvSpPr>
        <p:spPr bwMode="auto">
          <a:xfrm flipH="1">
            <a:off x="4661535" y="49168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1993" name="Oval 8"/>
          <p:cNvSpPr>
            <a:spLocks noChangeArrowheads="1"/>
          </p:cNvSpPr>
          <p:nvPr/>
        </p:nvSpPr>
        <p:spPr bwMode="auto">
          <a:xfrm flipH="1">
            <a:off x="5728335" y="55264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1994" name="Oval 9"/>
          <p:cNvSpPr>
            <a:spLocks noChangeArrowheads="1"/>
          </p:cNvSpPr>
          <p:nvPr/>
        </p:nvSpPr>
        <p:spPr bwMode="auto">
          <a:xfrm flipH="1">
            <a:off x="3213735" y="31642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1995" name="Oval 10"/>
          <p:cNvSpPr>
            <a:spLocks noChangeArrowheads="1"/>
          </p:cNvSpPr>
          <p:nvPr/>
        </p:nvSpPr>
        <p:spPr bwMode="auto">
          <a:xfrm flipH="1">
            <a:off x="4204335" y="34690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1996" name="Oval 11"/>
          <p:cNvSpPr>
            <a:spLocks noChangeArrowheads="1"/>
          </p:cNvSpPr>
          <p:nvPr/>
        </p:nvSpPr>
        <p:spPr bwMode="auto">
          <a:xfrm flipH="1">
            <a:off x="4432935" y="27832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1997" name="Oval 12"/>
          <p:cNvSpPr>
            <a:spLocks noChangeArrowheads="1"/>
          </p:cNvSpPr>
          <p:nvPr/>
        </p:nvSpPr>
        <p:spPr bwMode="auto">
          <a:xfrm flipH="1">
            <a:off x="4509135" y="37738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1998" name="Oval 13"/>
          <p:cNvSpPr>
            <a:spLocks noChangeArrowheads="1"/>
          </p:cNvSpPr>
          <p:nvPr/>
        </p:nvSpPr>
        <p:spPr bwMode="auto">
          <a:xfrm flipH="1">
            <a:off x="6947535" y="31642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1999" name="Oval 14"/>
          <p:cNvSpPr>
            <a:spLocks noChangeArrowheads="1"/>
          </p:cNvSpPr>
          <p:nvPr/>
        </p:nvSpPr>
        <p:spPr bwMode="auto">
          <a:xfrm flipH="1">
            <a:off x="5194935" y="31642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2000" name="Oval 15"/>
          <p:cNvSpPr>
            <a:spLocks noChangeArrowheads="1"/>
          </p:cNvSpPr>
          <p:nvPr/>
        </p:nvSpPr>
        <p:spPr bwMode="auto">
          <a:xfrm flipH="1">
            <a:off x="6414135" y="36976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2001" name="Oval 16"/>
          <p:cNvSpPr>
            <a:spLocks noChangeArrowheads="1"/>
          </p:cNvSpPr>
          <p:nvPr/>
        </p:nvSpPr>
        <p:spPr bwMode="auto">
          <a:xfrm flipH="1">
            <a:off x="6185535" y="40786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2002" name="Oval 17"/>
          <p:cNvSpPr>
            <a:spLocks noChangeArrowheads="1"/>
          </p:cNvSpPr>
          <p:nvPr/>
        </p:nvSpPr>
        <p:spPr bwMode="auto">
          <a:xfrm flipH="1">
            <a:off x="8928735" y="59074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2003" name="Oval 18"/>
          <p:cNvSpPr>
            <a:spLocks noChangeArrowheads="1"/>
          </p:cNvSpPr>
          <p:nvPr/>
        </p:nvSpPr>
        <p:spPr bwMode="auto">
          <a:xfrm flipH="1">
            <a:off x="7328535" y="28594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2004" name="Oval 19"/>
          <p:cNvSpPr>
            <a:spLocks noChangeArrowheads="1"/>
          </p:cNvSpPr>
          <p:nvPr/>
        </p:nvSpPr>
        <p:spPr bwMode="auto">
          <a:xfrm flipH="1">
            <a:off x="7785735" y="41548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2005" name="Oval 20"/>
          <p:cNvSpPr>
            <a:spLocks noChangeArrowheads="1"/>
          </p:cNvSpPr>
          <p:nvPr/>
        </p:nvSpPr>
        <p:spPr bwMode="auto">
          <a:xfrm flipH="1">
            <a:off x="3137535" y="40024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2006" name="Oval 21"/>
          <p:cNvSpPr>
            <a:spLocks noChangeArrowheads="1"/>
          </p:cNvSpPr>
          <p:nvPr/>
        </p:nvSpPr>
        <p:spPr bwMode="auto">
          <a:xfrm flipH="1">
            <a:off x="5652135" y="38500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2007" name="Oval 22"/>
          <p:cNvSpPr>
            <a:spLocks noChangeArrowheads="1"/>
          </p:cNvSpPr>
          <p:nvPr/>
        </p:nvSpPr>
        <p:spPr bwMode="auto">
          <a:xfrm flipH="1">
            <a:off x="4661535" y="42310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2008" name="Oval 23"/>
          <p:cNvSpPr>
            <a:spLocks noChangeArrowheads="1"/>
          </p:cNvSpPr>
          <p:nvPr/>
        </p:nvSpPr>
        <p:spPr bwMode="auto">
          <a:xfrm flipH="1">
            <a:off x="5423535" y="40024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2009" name="Oval 24"/>
          <p:cNvSpPr>
            <a:spLocks noChangeArrowheads="1"/>
          </p:cNvSpPr>
          <p:nvPr/>
        </p:nvSpPr>
        <p:spPr bwMode="auto">
          <a:xfrm flipH="1">
            <a:off x="5271135" y="48406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2010" name="Oval 25"/>
          <p:cNvSpPr>
            <a:spLocks noChangeArrowheads="1"/>
          </p:cNvSpPr>
          <p:nvPr/>
        </p:nvSpPr>
        <p:spPr bwMode="auto">
          <a:xfrm flipH="1">
            <a:off x="3213735" y="51454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2011" name="Oval 26"/>
          <p:cNvSpPr>
            <a:spLocks noChangeArrowheads="1"/>
          </p:cNvSpPr>
          <p:nvPr/>
        </p:nvSpPr>
        <p:spPr bwMode="auto">
          <a:xfrm flipH="1">
            <a:off x="3518535" y="49930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2012" name="Oval 27"/>
          <p:cNvSpPr>
            <a:spLocks noChangeArrowheads="1"/>
          </p:cNvSpPr>
          <p:nvPr/>
        </p:nvSpPr>
        <p:spPr bwMode="auto">
          <a:xfrm flipH="1">
            <a:off x="5118735" y="58312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2013" name="Oval 28"/>
          <p:cNvSpPr>
            <a:spLocks noChangeArrowheads="1"/>
          </p:cNvSpPr>
          <p:nvPr/>
        </p:nvSpPr>
        <p:spPr bwMode="auto">
          <a:xfrm flipH="1">
            <a:off x="3061335" y="56026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2014" name="Oval 29"/>
          <p:cNvSpPr>
            <a:spLocks noChangeArrowheads="1"/>
          </p:cNvSpPr>
          <p:nvPr/>
        </p:nvSpPr>
        <p:spPr bwMode="auto">
          <a:xfrm flipH="1">
            <a:off x="4356735" y="56026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2015" name="Oval 30"/>
          <p:cNvSpPr>
            <a:spLocks noChangeArrowheads="1"/>
          </p:cNvSpPr>
          <p:nvPr/>
        </p:nvSpPr>
        <p:spPr bwMode="auto">
          <a:xfrm flipH="1">
            <a:off x="8852535" y="33928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2016" name="Oval 31"/>
          <p:cNvSpPr>
            <a:spLocks noChangeArrowheads="1"/>
          </p:cNvSpPr>
          <p:nvPr/>
        </p:nvSpPr>
        <p:spPr bwMode="auto">
          <a:xfrm flipH="1">
            <a:off x="8166735" y="29356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2017" name="Oval 32"/>
          <p:cNvSpPr>
            <a:spLocks noChangeArrowheads="1"/>
          </p:cNvSpPr>
          <p:nvPr/>
        </p:nvSpPr>
        <p:spPr bwMode="auto">
          <a:xfrm flipH="1">
            <a:off x="6642735" y="49930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2018" name="Oval 33"/>
          <p:cNvSpPr>
            <a:spLocks noChangeArrowheads="1"/>
          </p:cNvSpPr>
          <p:nvPr/>
        </p:nvSpPr>
        <p:spPr bwMode="auto">
          <a:xfrm flipH="1">
            <a:off x="8852535" y="27832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2019" name="Oval 34"/>
          <p:cNvSpPr>
            <a:spLocks noChangeArrowheads="1"/>
          </p:cNvSpPr>
          <p:nvPr/>
        </p:nvSpPr>
        <p:spPr bwMode="auto">
          <a:xfrm flipH="1">
            <a:off x="7328535" y="45358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2020" name="Oval 35"/>
          <p:cNvSpPr>
            <a:spLocks noChangeArrowheads="1"/>
          </p:cNvSpPr>
          <p:nvPr/>
        </p:nvSpPr>
        <p:spPr bwMode="auto">
          <a:xfrm flipH="1">
            <a:off x="7557135" y="56788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2021" name="Oval 36"/>
          <p:cNvSpPr>
            <a:spLocks noChangeArrowheads="1"/>
          </p:cNvSpPr>
          <p:nvPr/>
        </p:nvSpPr>
        <p:spPr bwMode="auto">
          <a:xfrm flipH="1">
            <a:off x="8928735" y="42310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2022" name="Oval 37"/>
          <p:cNvSpPr>
            <a:spLocks noChangeArrowheads="1"/>
          </p:cNvSpPr>
          <p:nvPr/>
        </p:nvSpPr>
        <p:spPr bwMode="auto">
          <a:xfrm flipH="1">
            <a:off x="7785735" y="49930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2023" name="Oval 38"/>
          <p:cNvSpPr>
            <a:spLocks noChangeArrowheads="1"/>
          </p:cNvSpPr>
          <p:nvPr/>
        </p:nvSpPr>
        <p:spPr bwMode="auto">
          <a:xfrm flipH="1">
            <a:off x="8547735" y="50692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6119" name="Line 39"/>
          <p:cNvSpPr>
            <a:spLocks noChangeShapeType="1"/>
          </p:cNvSpPr>
          <p:nvPr/>
        </p:nvSpPr>
        <p:spPr bwMode="auto">
          <a:xfrm>
            <a:off x="5575935" y="2478405"/>
            <a:ext cx="0" cy="35814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2025" name="Text Box 40"/>
          <p:cNvSpPr txBox="1">
            <a:spLocks noChangeArrowheads="1"/>
          </p:cNvSpPr>
          <p:nvPr/>
        </p:nvSpPr>
        <p:spPr bwMode="auto">
          <a:xfrm>
            <a:off x="5499735" y="2753043"/>
            <a:ext cx="501650" cy="368300"/>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800">
                <a:latin typeface="Comic Sans MS" panose="030F0702030302020204" pitchFamily="66" charset="0"/>
              </a:rPr>
              <a:t>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6119"/>
                                        </p:tgtEl>
                                        <p:attrNameLst>
                                          <p:attrName>style.visibility</p:attrName>
                                        </p:attrNameLst>
                                      </p:cBhvr>
                                      <p:to>
                                        <p:strVal val="visible"/>
                                      </p:to>
                                    </p:set>
                                    <p:animEffect transition="in" filter="dissolve">
                                      <p:cBhvr>
                                        <p:cTn id="7" dur="500"/>
                                        <p:tgtEl>
                                          <p:spTgt spid="46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2A51B17-F9AA-45F6-93E0-DC813E490F07}" type="slidenum">
              <a:rPr kumimoji="0" lang="zh-CN" altLang="en-US" sz="1400" smtClean="0"/>
              <a:t>22</a:t>
            </a:fld>
            <a:endParaRPr kumimoji="0" lang="en-US" altLang="zh-CN" sz="1400"/>
          </a:p>
        </p:txBody>
      </p:sp>
      <p:sp>
        <p:nvSpPr>
          <p:cNvPr id="43011" name="Rectangle 2"/>
          <p:cNvSpPr>
            <a:spLocks noGrp="1" noChangeArrowheads="1"/>
          </p:cNvSpPr>
          <p:nvPr>
            <p:ph type="title"/>
          </p:nvPr>
        </p:nvSpPr>
        <p:spPr/>
        <p:txBody>
          <a:bodyPr/>
          <a:lstStyle/>
          <a:p>
            <a:pPr eaLnBrk="1" hangingPunct="1"/>
            <a:r>
              <a:rPr lang="zh-CN" altLang="en-US"/>
              <a:t>分治算法</a:t>
            </a:r>
          </a:p>
        </p:txBody>
      </p:sp>
      <p:sp>
        <p:nvSpPr>
          <p:cNvPr id="43012" name="Rectangle 3"/>
          <p:cNvSpPr>
            <a:spLocks noGrp="1" noChangeArrowheads="1"/>
          </p:cNvSpPr>
          <p:nvPr>
            <p:ph type="body" idx="1"/>
          </p:nvPr>
        </p:nvSpPr>
        <p:spPr/>
        <p:txBody>
          <a:bodyPr/>
          <a:lstStyle/>
          <a:p>
            <a:pPr eaLnBrk="1" hangingPunct="1"/>
            <a:r>
              <a:rPr lang="zh-CN" altLang="en-US"/>
              <a:t>在左右半部分寻找各自最邻近的点对</a:t>
            </a:r>
          </a:p>
        </p:txBody>
      </p:sp>
      <p:sp>
        <p:nvSpPr>
          <p:cNvPr id="43013" name="Rectangle 4"/>
          <p:cNvSpPr>
            <a:spLocks noChangeArrowheads="1"/>
          </p:cNvSpPr>
          <p:nvPr/>
        </p:nvSpPr>
        <p:spPr bwMode="auto">
          <a:xfrm>
            <a:off x="2985135" y="2326005"/>
            <a:ext cx="6248400" cy="3581400"/>
          </a:xfrm>
          <a:prstGeom prst="rect">
            <a:avLst/>
          </a:prstGeom>
          <a:solidFill>
            <a:srgbClr val="C0C0C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3014" name="Oval 5"/>
          <p:cNvSpPr>
            <a:spLocks noChangeArrowheads="1"/>
          </p:cNvSpPr>
          <p:nvPr/>
        </p:nvSpPr>
        <p:spPr bwMode="auto">
          <a:xfrm flipH="1">
            <a:off x="3594735" y="34690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3015" name="Oval 6"/>
          <p:cNvSpPr>
            <a:spLocks noChangeArrowheads="1"/>
          </p:cNvSpPr>
          <p:nvPr/>
        </p:nvSpPr>
        <p:spPr bwMode="auto">
          <a:xfrm flipH="1">
            <a:off x="5423535" y="33928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3016" name="Oval 7"/>
          <p:cNvSpPr>
            <a:spLocks noChangeArrowheads="1"/>
          </p:cNvSpPr>
          <p:nvPr/>
        </p:nvSpPr>
        <p:spPr bwMode="auto">
          <a:xfrm flipH="1">
            <a:off x="4661535" y="47644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3017" name="Oval 8"/>
          <p:cNvSpPr>
            <a:spLocks noChangeArrowheads="1"/>
          </p:cNvSpPr>
          <p:nvPr/>
        </p:nvSpPr>
        <p:spPr bwMode="auto">
          <a:xfrm flipH="1">
            <a:off x="5728335" y="53740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3018" name="Oval 9"/>
          <p:cNvSpPr>
            <a:spLocks noChangeArrowheads="1"/>
          </p:cNvSpPr>
          <p:nvPr/>
        </p:nvSpPr>
        <p:spPr bwMode="auto">
          <a:xfrm flipH="1">
            <a:off x="3213735" y="30118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3019" name="Oval 10"/>
          <p:cNvSpPr>
            <a:spLocks noChangeArrowheads="1"/>
          </p:cNvSpPr>
          <p:nvPr/>
        </p:nvSpPr>
        <p:spPr bwMode="auto">
          <a:xfrm flipH="1">
            <a:off x="4204335" y="33166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3020" name="Oval 11"/>
          <p:cNvSpPr>
            <a:spLocks noChangeArrowheads="1"/>
          </p:cNvSpPr>
          <p:nvPr/>
        </p:nvSpPr>
        <p:spPr bwMode="auto">
          <a:xfrm flipH="1">
            <a:off x="4432935" y="26308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3021" name="Oval 12"/>
          <p:cNvSpPr>
            <a:spLocks noChangeArrowheads="1"/>
          </p:cNvSpPr>
          <p:nvPr/>
        </p:nvSpPr>
        <p:spPr bwMode="auto">
          <a:xfrm flipH="1">
            <a:off x="4509135" y="36214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3022" name="Oval 13"/>
          <p:cNvSpPr>
            <a:spLocks noChangeArrowheads="1"/>
          </p:cNvSpPr>
          <p:nvPr/>
        </p:nvSpPr>
        <p:spPr bwMode="auto">
          <a:xfrm flipH="1">
            <a:off x="6947535" y="30118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3023" name="Oval 14"/>
          <p:cNvSpPr>
            <a:spLocks noChangeArrowheads="1"/>
          </p:cNvSpPr>
          <p:nvPr/>
        </p:nvSpPr>
        <p:spPr bwMode="auto">
          <a:xfrm flipH="1">
            <a:off x="5194935" y="30118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3024" name="Oval 15"/>
          <p:cNvSpPr>
            <a:spLocks noChangeArrowheads="1"/>
          </p:cNvSpPr>
          <p:nvPr/>
        </p:nvSpPr>
        <p:spPr bwMode="auto">
          <a:xfrm flipH="1">
            <a:off x="6414135" y="35452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3025" name="Oval 16"/>
          <p:cNvSpPr>
            <a:spLocks noChangeArrowheads="1"/>
          </p:cNvSpPr>
          <p:nvPr/>
        </p:nvSpPr>
        <p:spPr bwMode="auto">
          <a:xfrm flipH="1">
            <a:off x="6185535" y="39262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3026" name="Oval 17"/>
          <p:cNvSpPr>
            <a:spLocks noChangeArrowheads="1"/>
          </p:cNvSpPr>
          <p:nvPr/>
        </p:nvSpPr>
        <p:spPr bwMode="auto">
          <a:xfrm flipH="1">
            <a:off x="8928735" y="57550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3027" name="Oval 18"/>
          <p:cNvSpPr>
            <a:spLocks noChangeArrowheads="1"/>
          </p:cNvSpPr>
          <p:nvPr/>
        </p:nvSpPr>
        <p:spPr bwMode="auto">
          <a:xfrm flipH="1">
            <a:off x="7328535" y="27070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3028" name="Oval 19"/>
          <p:cNvSpPr>
            <a:spLocks noChangeArrowheads="1"/>
          </p:cNvSpPr>
          <p:nvPr/>
        </p:nvSpPr>
        <p:spPr bwMode="auto">
          <a:xfrm flipH="1">
            <a:off x="7785735" y="40024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3029" name="Oval 20"/>
          <p:cNvSpPr>
            <a:spLocks noChangeArrowheads="1"/>
          </p:cNvSpPr>
          <p:nvPr/>
        </p:nvSpPr>
        <p:spPr bwMode="auto">
          <a:xfrm flipH="1">
            <a:off x="3137535" y="38500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3030" name="Oval 21"/>
          <p:cNvSpPr>
            <a:spLocks noChangeArrowheads="1"/>
          </p:cNvSpPr>
          <p:nvPr/>
        </p:nvSpPr>
        <p:spPr bwMode="auto">
          <a:xfrm flipH="1">
            <a:off x="5652135" y="36976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3031" name="Oval 22"/>
          <p:cNvSpPr>
            <a:spLocks noChangeArrowheads="1"/>
          </p:cNvSpPr>
          <p:nvPr/>
        </p:nvSpPr>
        <p:spPr bwMode="auto">
          <a:xfrm flipH="1">
            <a:off x="4661535" y="40786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3032" name="Oval 23"/>
          <p:cNvSpPr>
            <a:spLocks noChangeArrowheads="1"/>
          </p:cNvSpPr>
          <p:nvPr/>
        </p:nvSpPr>
        <p:spPr bwMode="auto">
          <a:xfrm flipH="1">
            <a:off x="5423535" y="38500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3033" name="Oval 24"/>
          <p:cNvSpPr>
            <a:spLocks noChangeArrowheads="1"/>
          </p:cNvSpPr>
          <p:nvPr/>
        </p:nvSpPr>
        <p:spPr bwMode="auto">
          <a:xfrm flipH="1">
            <a:off x="5271135" y="46882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3034" name="Oval 25"/>
          <p:cNvSpPr>
            <a:spLocks noChangeArrowheads="1"/>
          </p:cNvSpPr>
          <p:nvPr/>
        </p:nvSpPr>
        <p:spPr bwMode="auto">
          <a:xfrm flipH="1">
            <a:off x="3213735" y="49930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3035" name="Oval 26"/>
          <p:cNvSpPr>
            <a:spLocks noChangeArrowheads="1"/>
          </p:cNvSpPr>
          <p:nvPr/>
        </p:nvSpPr>
        <p:spPr bwMode="auto">
          <a:xfrm flipH="1">
            <a:off x="3518535" y="48406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3036" name="Oval 27"/>
          <p:cNvSpPr>
            <a:spLocks noChangeArrowheads="1"/>
          </p:cNvSpPr>
          <p:nvPr/>
        </p:nvSpPr>
        <p:spPr bwMode="auto">
          <a:xfrm flipH="1">
            <a:off x="5118735" y="56788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3037" name="Oval 28"/>
          <p:cNvSpPr>
            <a:spLocks noChangeArrowheads="1"/>
          </p:cNvSpPr>
          <p:nvPr/>
        </p:nvSpPr>
        <p:spPr bwMode="auto">
          <a:xfrm flipH="1">
            <a:off x="3061335" y="54502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3038" name="Oval 29"/>
          <p:cNvSpPr>
            <a:spLocks noChangeArrowheads="1"/>
          </p:cNvSpPr>
          <p:nvPr/>
        </p:nvSpPr>
        <p:spPr bwMode="auto">
          <a:xfrm flipH="1">
            <a:off x="4356735" y="54502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3039" name="Oval 30"/>
          <p:cNvSpPr>
            <a:spLocks noChangeArrowheads="1"/>
          </p:cNvSpPr>
          <p:nvPr/>
        </p:nvSpPr>
        <p:spPr bwMode="auto">
          <a:xfrm flipH="1">
            <a:off x="8852535" y="32404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3040" name="Oval 31"/>
          <p:cNvSpPr>
            <a:spLocks noChangeArrowheads="1"/>
          </p:cNvSpPr>
          <p:nvPr/>
        </p:nvSpPr>
        <p:spPr bwMode="auto">
          <a:xfrm flipH="1">
            <a:off x="8166735" y="27832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3041" name="Oval 32"/>
          <p:cNvSpPr>
            <a:spLocks noChangeArrowheads="1"/>
          </p:cNvSpPr>
          <p:nvPr/>
        </p:nvSpPr>
        <p:spPr bwMode="auto">
          <a:xfrm flipH="1">
            <a:off x="6642735" y="48406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3042" name="Oval 33"/>
          <p:cNvSpPr>
            <a:spLocks noChangeArrowheads="1"/>
          </p:cNvSpPr>
          <p:nvPr/>
        </p:nvSpPr>
        <p:spPr bwMode="auto">
          <a:xfrm flipH="1">
            <a:off x="8852535" y="26308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3043" name="Oval 34"/>
          <p:cNvSpPr>
            <a:spLocks noChangeArrowheads="1"/>
          </p:cNvSpPr>
          <p:nvPr/>
        </p:nvSpPr>
        <p:spPr bwMode="auto">
          <a:xfrm flipH="1">
            <a:off x="7328535" y="43834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3044" name="Oval 35"/>
          <p:cNvSpPr>
            <a:spLocks noChangeArrowheads="1"/>
          </p:cNvSpPr>
          <p:nvPr/>
        </p:nvSpPr>
        <p:spPr bwMode="auto">
          <a:xfrm flipH="1">
            <a:off x="7557135" y="55264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3045" name="Oval 36"/>
          <p:cNvSpPr>
            <a:spLocks noChangeArrowheads="1"/>
          </p:cNvSpPr>
          <p:nvPr/>
        </p:nvSpPr>
        <p:spPr bwMode="auto">
          <a:xfrm flipH="1">
            <a:off x="8928735" y="40786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3046" name="Oval 37"/>
          <p:cNvSpPr>
            <a:spLocks noChangeArrowheads="1"/>
          </p:cNvSpPr>
          <p:nvPr/>
        </p:nvSpPr>
        <p:spPr bwMode="auto">
          <a:xfrm flipH="1">
            <a:off x="7785735" y="48406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3047" name="Oval 38"/>
          <p:cNvSpPr>
            <a:spLocks noChangeArrowheads="1"/>
          </p:cNvSpPr>
          <p:nvPr/>
        </p:nvSpPr>
        <p:spPr bwMode="auto">
          <a:xfrm flipH="1">
            <a:off x="8547735" y="491680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grpSp>
        <p:nvGrpSpPr>
          <p:cNvPr id="47143" name="Group 39"/>
          <p:cNvGrpSpPr/>
          <p:nvPr/>
        </p:nvGrpSpPr>
        <p:grpSpPr bwMode="auto">
          <a:xfrm>
            <a:off x="3061335" y="4612005"/>
            <a:ext cx="549275" cy="490538"/>
            <a:chOff x="1094" y="3291"/>
            <a:chExt cx="346" cy="309"/>
          </a:xfrm>
        </p:grpSpPr>
        <p:sp>
          <p:nvSpPr>
            <p:cNvPr id="43057" name="Line 40"/>
            <p:cNvSpPr>
              <a:spLocks noChangeShapeType="1"/>
            </p:cNvSpPr>
            <p:nvPr/>
          </p:nvSpPr>
          <p:spPr bwMode="auto">
            <a:xfrm flipH="1">
              <a:off x="1242" y="3489"/>
              <a:ext cx="156" cy="75"/>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3058" name="Oval 41"/>
            <p:cNvSpPr>
              <a:spLocks noChangeArrowheads="1"/>
            </p:cNvSpPr>
            <p:nvPr/>
          </p:nvSpPr>
          <p:spPr bwMode="auto">
            <a:xfrm flipH="1">
              <a:off x="1200" y="3552"/>
              <a:ext cx="48" cy="48"/>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solidFill>
                  <a:schemeClr val="hlink"/>
                </a:solidFill>
                <a:latin typeface="Comic Sans MS" panose="030F0702030302020204" pitchFamily="66" charset="0"/>
              </a:endParaRPr>
            </a:p>
          </p:txBody>
        </p:sp>
        <p:sp>
          <p:nvSpPr>
            <p:cNvPr id="43059" name="Oval 42"/>
            <p:cNvSpPr>
              <a:spLocks noChangeArrowheads="1"/>
            </p:cNvSpPr>
            <p:nvPr/>
          </p:nvSpPr>
          <p:spPr bwMode="auto">
            <a:xfrm flipH="1">
              <a:off x="1392" y="3456"/>
              <a:ext cx="48" cy="48"/>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solidFill>
                  <a:schemeClr val="hlink"/>
                </a:solidFill>
                <a:latin typeface="Comic Sans MS" panose="030F0702030302020204" pitchFamily="66" charset="0"/>
              </a:endParaRPr>
            </a:p>
          </p:txBody>
        </p:sp>
        <p:sp>
          <p:nvSpPr>
            <p:cNvPr id="43060" name="Text Box 43"/>
            <p:cNvSpPr txBox="1">
              <a:spLocks noChangeArrowheads="1"/>
            </p:cNvSpPr>
            <p:nvPr/>
          </p:nvSpPr>
          <p:spPr bwMode="auto">
            <a:xfrm>
              <a:off x="1094" y="3291"/>
              <a:ext cx="316" cy="23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1800">
                  <a:solidFill>
                    <a:schemeClr val="hlink"/>
                  </a:solidFill>
                  <a:latin typeface="Comic Sans MS" panose="030F0702030302020204" pitchFamily="66" charset="0"/>
                </a:rPr>
                <a:t>12</a:t>
              </a:r>
            </a:p>
          </p:txBody>
        </p:sp>
      </p:grpSp>
      <p:grpSp>
        <p:nvGrpSpPr>
          <p:cNvPr id="47148" name="Group 44"/>
          <p:cNvGrpSpPr/>
          <p:nvPr/>
        </p:nvGrpSpPr>
        <p:grpSpPr bwMode="auto">
          <a:xfrm>
            <a:off x="6185535" y="3545205"/>
            <a:ext cx="731838" cy="523876"/>
            <a:chOff x="3072" y="2640"/>
            <a:chExt cx="461" cy="330"/>
          </a:xfrm>
        </p:grpSpPr>
        <p:grpSp>
          <p:nvGrpSpPr>
            <p:cNvPr id="43052" name="Group 45"/>
            <p:cNvGrpSpPr/>
            <p:nvPr/>
          </p:nvGrpSpPr>
          <p:grpSpPr bwMode="auto">
            <a:xfrm>
              <a:off x="3072" y="2640"/>
              <a:ext cx="192" cy="288"/>
              <a:chOff x="3072" y="2640"/>
              <a:chExt cx="192" cy="288"/>
            </a:xfrm>
          </p:grpSpPr>
          <p:sp>
            <p:nvSpPr>
              <p:cNvPr id="43054" name="Line 46"/>
              <p:cNvSpPr>
                <a:spLocks noChangeShapeType="1"/>
              </p:cNvSpPr>
              <p:nvPr/>
            </p:nvSpPr>
            <p:spPr bwMode="auto">
              <a:xfrm flipH="1">
                <a:off x="3111" y="2685"/>
                <a:ext cx="114" cy="198"/>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3055" name="Oval 47"/>
              <p:cNvSpPr>
                <a:spLocks noChangeArrowheads="1"/>
              </p:cNvSpPr>
              <p:nvPr/>
            </p:nvSpPr>
            <p:spPr bwMode="auto">
              <a:xfrm flipH="1">
                <a:off x="3216" y="2640"/>
                <a:ext cx="48" cy="48"/>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solidFill>
                    <a:schemeClr val="hlink"/>
                  </a:solidFill>
                  <a:latin typeface="Comic Sans MS" panose="030F0702030302020204" pitchFamily="66" charset="0"/>
                </a:endParaRPr>
              </a:p>
            </p:txBody>
          </p:sp>
          <p:sp>
            <p:nvSpPr>
              <p:cNvPr id="43056" name="Oval 48"/>
              <p:cNvSpPr>
                <a:spLocks noChangeArrowheads="1"/>
              </p:cNvSpPr>
              <p:nvPr/>
            </p:nvSpPr>
            <p:spPr bwMode="auto">
              <a:xfrm flipH="1">
                <a:off x="3072" y="2880"/>
                <a:ext cx="48" cy="48"/>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solidFill>
                    <a:schemeClr val="hlink"/>
                  </a:solidFill>
                  <a:latin typeface="Comic Sans MS" panose="030F0702030302020204" pitchFamily="66" charset="0"/>
                </a:endParaRPr>
              </a:p>
            </p:txBody>
          </p:sp>
        </p:grpSp>
        <p:sp>
          <p:nvSpPr>
            <p:cNvPr id="43053" name="Text Box 49"/>
            <p:cNvSpPr txBox="1">
              <a:spLocks noChangeArrowheads="1"/>
            </p:cNvSpPr>
            <p:nvPr/>
          </p:nvSpPr>
          <p:spPr bwMode="auto">
            <a:xfrm>
              <a:off x="3217" y="2738"/>
              <a:ext cx="316" cy="23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1800">
                  <a:solidFill>
                    <a:schemeClr val="hlink"/>
                  </a:solidFill>
                  <a:latin typeface="Comic Sans MS" panose="030F0702030302020204" pitchFamily="66" charset="0"/>
                </a:rPr>
                <a:t>21</a:t>
              </a:r>
            </a:p>
          </p:txBody>
        </p:sp>
      </p:grpSp>
      <p:sp>
        <p:nvSpPr>
          <p:cNvPr id="43050" name="Line 50"/>
          <p:cNvSpPr>
            <a:spLocks noChangeShapeType="1"/>
          </p:cNvSpPr>
          <p:nvPr/>
        </p:nvSpPr>
        <p:spPr bwMode="auto">
          <a:xfrm>
            <a:off x="5575935" y="2326005"/>
            <a:ext cx="0" cy="35814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3051" name="Text Box 51"/>
          <p:cNvSpPr txBox="1">
            <a:spLocks noChangeArrowheads="1"/>
          </p:cNvSpPr>
          <p:nvPr/>
        </p:nvSpPr>
        <p:spPr bwMode="auto">
          <a:xfrm>
            <a:off x="5499735" y="2600643"/>
            <a:ext cx="501650" cy="368300"/>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800">
                <a:latin typeface="Comic Sans MS" panose="030F0702030302020204" pitchFamily="66" charset="0"/>
              </a:rPr>
              <a:t>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7143"/>
                                        </p:tgtEl>
                                        <p:attrNameLst>
                                          <p:attrName>style.visibility</p:attrName>
                                        </p:attrNameLst>
                                      </p:cBhvr>
                                      <p:to>
                                        <p:strVal val="visible"/>
                                      </p:to>
                                    </p:set>
                                    <p:animEffect transition="in" filter="dissolve">
                                      <p:cBhvr>
                                        <p:cTn id="7" dur="500"/>
                                        <p:tgtEl>
                                          <p:spTgt spid="4714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7148"/>
                                        </p:tgtEl>
                                        <p:attrNameLst>
                                          <p:attrName>style.visibility</p:attrName>
                                        </p:attrNameLst>
                                      </p:cBhvr>
                                      <p:to>
                                        <p:strVal val="visible"/>
                                      </p:to>
                                    </p:set>
                                    <p:animEffect transition="in" filter="dissolve">
                                      <p:cBhvr>
                                        <p:cTn id="12" dur="500"/>
                                        <p:tgtEl>
                                          <p:spTgt spid="47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1556385" y="260350"/>
            <a:ext cx="7793355" cy="762000"/>
          </a:xfrm>
        </p:spPr>
        <p:txBody>
          <a:bodyPr/>
          <a:lstStyle/>
          <a:p>
            <a:pPr eaLnBrk="1" hangingPunct="1"/>
            <a:r>
              <a:rPr lang="zh-CN" altLang="en-US"/>
              <a:t>分治算法</a:t>
            </a:r>
          </a:p>
        </p:txBody>
      </p:sp>
      <p:sp>
        <p:nvSpPr>
          <p:cNvPr id="44036" name="Rectangle 3"/>
          <p:cNvSpPr>
            <a:spLocks noGrp="1" noChangeArrowheads="1"/>
          </p:cNvSpPr>
          <p:nvPr>
            <p:ph type="body" idx="1"/>
          </p:nvPr>
        </p:nvSpPr>
        <p:spPr>
          <a:xfrm>
            <a:off x="1705928" y="1371918"/>
            <a:ext cx="8270875" cy="4114800"/>
          </a:xfrm>
        </p:spPr>
        <p:txBody>
          <a:bodyPr/>
          <a:lstStyle/>
          <a:p>
            <a:pPr eaLnBrk="1" hangingPunct="1"/>
            <a:r>
              <a:rPr lang="zh-CN" altLang="en-US"/>
              <a:t>组合：在</a:t>
            </a:r>
            <a:r>
              <a:rPr lang="zh-CN" altLang="en-US">
                <a:latin typeface="Times New Roman" panose="02020603050405020304" pitchFamily="18" charset="0"/>
              </a:rPr>
              <a:t>“</a:t>
            </a:r>
            <a:r>
              <a:rPr lang="zh-CN" altLang="en-US">
                <a:solidFill>
                  <a:schemeClr val="hlink"/>
                </a:solidFill>
              </a:rPr>
              <a:t>交界</a:t>
            </a:r>
            <a:r>
              <a:rPr lang="zh-CN" altLang="en-US">
                <a:latin typeface="Times New Roman" panose="02020603050405020304" pitchFamily="18" charset="0"/>
              </a:rPr>
              <a:t>”</a:t>
            </a:r>
            <a:r>
              <a:rPr lang="zh-CN" altLang="en-US"/>
              <a:t>的边中寻找最近的点对</a:t>
            </a:r>
          </a:p>
          <a:p>
            <a:pPr eaLnBrk="1" hangingPunct="1"/>
            <a:r>
              <a:rPr lang="zh-CN" altLang="en-US"/>
              <a:t>最后返回上面3个解中的最优解</a:t>
            </a:r>
          </a:p>
        </p:txBody>
      </p:sp>
      <p:sp>
        <p:nvSpPr>
          <p:cNvPr id="44037" name="Rectangle 4"/>
          <p:cNvSpPr>
            <a:spLocks noChangeArrowheads="1"/>
          </p:cNvSpPr>
          <p:nvPr/>
        </p:nvSpPr>
        <p:spPr bwMode="auto">
          <a:xfrm>
            <a:off x="2552065" y="2572068"/>
            <a:ext cx="6248400" cy="3581400"/>
          </a:xfrm>
          <a:prstGeom prst="rect">
            <a:avLst/>
          </a:prstGeom>
          <a:solidFill>
            <a:srgbClr val="C0C0C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4038" name="Oval 5"/>
          <p:cNvSpPr>
            <a:spLocks noChangeArrowheads="1"/>
          </p:cNvSpPr>
          <p:nvPr/>
        </p:nvSpPr>
        <p:spPr bwMode="auto">
          <a:xfrm flipH="1">
            <a:off x="3307715" y="372935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4039" name="Oval 6"/>
          <p:cNvSpPr>
            <a:spLocks noChangeArrowheads="1"/>
          </p:cNvSpPr>
          <p:nvPr/>
        </p:nvSpPr>
        <p:spPr bwMode="auto">
          <a:xfrm flipH="1">
            <a:off x="5136515" y="365315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4040" name="Oval 7"/>
          <p:cNvSpPr>
            <a:spLocks noChangeArrowheads="1"/>
          </p:cNvSpPr>
          <p:nvPr/>
        </p:nvSpPr>
        <p:spPr bwMode="auto">
          <a:xfrm flipH="1">
            <a:off x="4374515" y="502475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4041" name="Oval 8"/>
          <p:cNvSpPr>
            <a:spLocks noChangeArrowheads="1"/>
          </p:cNvSpPr>
          <p:nvPr/>
        </p:nvSpPr>
        <p:spPr bwMode="auto">
          <a:xfrm flipH="1">
            <a:off x="5441315" y="563435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4042" name="Oval 9"/>
          <p:cNvSpPr>
            <a:spLocks noChangeArrowheads="1"/>
          </p:cNvSpPr>
          <p:nvPr/>
        </p:nvSpPr>
        <p:spPr bwMode="auto">
          <a:xfrm flipH="1">
            <a:off x="2926715" y="327215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4043" name="Oval 10"/>
          <p:cNvSpPr>
            <a:spLocks noChangeArrowheads="1"/>
          </p:cNvSpPr>
          <p:nvPr/>
        </p:nvSpPr>
        <p:spPr bwMode="auto">
          <a:xfrm flipH="1">
            <a:off x="3917315" y="357695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4044" name="Oval 11"/>
          <p:cNvSpPr>
            <a:spLocks noChangeArrowheads="1"/>
          </p:cNvSpPr>
          <p:nvPr/>
        </p:nvSpPr>
        <p:spPr bwMode="auto">
          <a:xfrm flipH="1">
            <a:off x="4145915" y="289115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4045" name="Oval 12"/>
          <p:cNvSpPr>
            <a:spLocks noChangeArrowheads="1"/>
          </p:cNvSpPr>
          <p:nvPr/>
        </p:nvSpPr>
        <p:spPr bwMode="auto">
          <a:xfrm flipH="1">
            <a:off x="4222115" y="388175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4046" name="Oval 13"/>
          <p:cNvSpPr>
            <a:spLocks noChangeArrowheads="1"/>
          </p:cNvSpPr>
          <p:nvPr/>
        </p:nvSpPr>
        <p:spPr bwMode="auto">
          <a:xfrm flipH="1">
            <a:off x="6660515" y="327215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4047" name="Oval 14"/>
          <p:cNvSpPr>
            <a:spLocks noChangeArrowheads="1"/>
          </p:cNvSpPr>
          <p:nvPr/>
        </p:nvSpPr>
        <p:spPr bwMode="auto">
          <a:xfrm flipH="1">
            <a:off x="4907915" y="327215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4048" name="Oval 15"/>
          <p:cNvSpPr>
            <a:spLocks noChangeArrowheads="1"/>
          </p:cNvSpPr>
          <p:nvPr/>
        </p:nvSpPr>
        <p:spPr bwMode="auto">
          <a:xfrm flipH="1">
            <a:off x="6127115" y="380555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4049" name="Oval 16"/>
          <p:cNvSpPr>
            <a:spLocks noChangeArrowheads="1"/>
          </p:cNvSpPr>
          <p:nvPr/>
        </p:nvSpPr>
        <p:spPr bwMode="auto">
          <a:xfrm flipH="1">
            <a:off x="5898515" y="418655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4050" name="Oval 17"/>
          <p:cNvSpPr>
            <a:spLocks noChangeArrowheads="1"/>
          </p:cNvSpPr>
          <p:nvPr/>
        </p:nvSpPr>
        <p:spPr bwMode="auto">
          <a:xfrm flipH="1">
            <a:off x="8641715" y="601535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4051" name="Oval 18"/>
          <p:cNvSpPr>
            <a:spLocks noChangeArrowheads="1"/>
          </p:cNvSpPr>
          <p:nvPr/>
        </p:nvSpPr>
        <p:spPr bwMode="auto">
          <a:xfrm flipH="1">
            <a:off x="7041515" y="296735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4052" name="Oval 19"/>
          <p:cNvSpPr>
            <a:spLocks noChangeArrowheads="1"/>
          </p:cNvSpPr>
          <p:nvPr/>
        </p:nvSpPr>
        <p:spPr bwMode="auto">
          <a:xfrm flipH="1">
            <a:off x="7498715" y="426275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4053" name="Oval 20"/>
          <p:cNvSpPr>
            <a:spLocks noChangeArrowheads="1"/>
          </p:cNvSpPr>
          <p:nvPr/>
        </p:nvSpPr>
        <p:spPr bwMode="auto">
          <a:xfrm flipH="1">
            <a:off x="2850515" y="411035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4054" name="Oval 21"/>
          <p:cNvSpPr>
            <a:spLocks noChangeArrowheads="1"/>
          </p:cNvSpPr>
          <p:nvPr/>
        </p:nvSpPr>
        <p:spPr bwMode="auto">
          <a:xfrm flipH="1">
            <a:off x="5365115" y="395795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4055" name="Oval 22"/>
          <p:cNvSpPr>
            <a:spLocks noChangeArrowheads="1"/>
          </p:cNvSpPr>
          <p:nvPr/>
        </p:nvSpPr>
        <p:spPr bwMode="auto">
          <a:xfrm flipH="1">
            <a:off x="4374515" y="433895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4056" name="Oval 23"/>
          <p:cNvSpPr>
            <a:spLocks noChangeArrowheads="1"/>
          </p:cNvSpPr>
          <p:nvPr/>
        </p:nvSpPr>
        <p:spPr bwMode="auto">
          <a:xfrm flipH="1">
            <a:off x="5136515" y="411035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4057" name="Oval 24"/>
          <p:cNvSpPr>
            <a:spLocks noChangeArrowheads="1"/>
          </p:cNvSpPr>
          <p:nvPr/>
        </p:nvSpPr>
        <p:spPr bwMode="auto">
          <a:xfrm flipH="1">
            <a:off x="4984115" y="494855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4058" name="Oval 25"/>
          <p:cNvSpPr>
            <a:spLocks noChangeArrowheads="1"/>
          </p:cNvSpPr>
          <p:nvPr/>
        </p:nvSpPr>
        <p:spPr bwMode="auto">
          <a:xfrm flipH="1">
            <a:off x="2926715" y="525335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4059" name="Oval 26"/>
          <p:cNvSpPr>
            <a:spLocks noChangeArrowheads="1"/>
          </p:cNvSpPr>
          <p:nvPr/>
        </p:nvSpPr>
        <p:spPr bwMode="auto">
          <a:xfrm flipH="1">
            <a:off x="3231515" y="510095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4060" name="Oval 27"/>
          <p:cNvSpPr>
            <a:spLocks noChangeArrowheads="1"/>
          </p:cNvSpPr>
          <p:nvPr/>
        </p:nvSpPr>
        <p:spPr bwMode="auto">
          <a:xfrm flipH="1">
            <a:off x="4831715" y="593915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4061" name="Oval 28"/>
          <p:cNvSpPr>
            <a:spLocks noChangeArrowheads="1"/>
          </p:cNvSpPr>
          <p:nvPr/>
        </p:nvSpPr>
        <p:spPr bwMode="auto">
          <a:xfrm flipH="1">
            <a:off x="2774315" y="571055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4062" name="Oval 29"/>
          <p:cNvSpPr>
            <a:spLocks noChangeArrowheads="1"/>
          </p:cNvSpPr>
          <p:nvPr/>
        </p:nvSpPr>
        <p:spPr bwMode="auto">
          <a:xfrm flipH="1">
            <a:off x="4069715" y="571055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4063" name="Oval 30"/>
          <p:cNvSpPr>
            <a:spLocks noChangeArrowheads="1"/>
          </p:cNvSpPr>
          <p:nvPr/>
        </p:nvSpPr>
        <p:spPr bwMode="auto">
          <a:xfrm flipH="1">
            <a:off x="8565515" y="350075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4064" name="Oval 31"/>
          <p:cNvSpPr>
            <a:spLocks noChangeArrowheads="1"/>
          </p:cNvSpPr>
          <p:nvPr/>
        </p:nvSpPr>
        <p:spPr bwMode="auto">
          <a:xfrm flipH="1">
            <a:off x="7879715" y="304355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4065" name="Oval 32"/>
          <p:cNvSpPr>
            <a:spLocks noChangeArrowheads="1"/>
          </p:cNvSpPr>
          <p:nvPr/>
        </p:nvSpPr>
        <p:spPr bwMode="auto">
          <a:xfrm flipH="1">
            <a:off x="6355715" y="510095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4066" name="Oval 33"/>
          <p:cNvSpPr>
            <a:spLocks noChangeArrowheads="1"/>
          </p:cNvSpPr>
          <p:nvPr/>
        </p:nvSpPr>
        <p:spPr bwMode="auto">
          <a:xfrm flipH="1">
            <a:off x="8565515" y="289115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4067" name="Oval 34"/>
          <p:cNvSpPr>
            <a:spLocks noChangeArrowheads="1"/>
          </p:cNvSpPr>
          <p:nvPr/>
        </p:nvSpPr>
        <p:spPr bwMode="auto">
          <a:xfrm flipH="1">
            <a:off x="7041515" y="464375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4068" name="Oval 35"/>
          <p:cNvSpPr>
            <a:spLocks noChangeArrowheads="1"/>
          </p:cNvSpPr>
          <p:nvPr/>
        </p:nvSpPr>
        <p:spPr bwMode="auto">
          <a:xfrm flipH="1">
            <a:off x="7270115" y="578675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4069" name="Oval 36"/>
          <p:cNvSpPr>
            <a:spLocks noChangeArrowheads="1"/>
          </p:cNvSpPr>
          <p:nvPr/>
        </p:nvSpPr>
        <p:spPr bwMode="auto">
          <a:xfrm flipH="1">
            <a:off x="8641715" y="433895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4070" name="Oval 37"/>
          <p:cNvSpPr>
            <a:spLocks noChangeArrowheads="1"/>
          </p:cNvSpPr>
          <p:nvPr/>
        </p:nvSpPr>
        <p:spPr bwMode="auto">
          <a:xfrm flipH="1">
            <a:off x="7498715" y="510095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4071" name="Oval 38"/>
          <p:cNvSpPr>
            <a:spLocks noChangeArrowheads="1"/>
          </p:cNvSpPr>
          <p:nvPr/>
        </p:nvSpPr>
        <p:spPr bwMode="auto">
          <a:xfrm flipH="1">
            <a:off x="8260715" y="517715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grpSp>
        <p:nvGrpSpPr>
          <p:cNvPr id="44072" name="Group 39"/>
          <p:cNvGrpSpPr/>
          <p:nvPr/>
        </p:nvGrpSpPr>
        <p:grpSpPr bwMode="auto">
          <a:xfrm>
            <a:off x="2758440" y="4839018"/>
            <a:ext cx="549275" cy="490537"/>
            <a:chOff x="1094" y="3291"/>
            <a:chExt cx="346" cy="309"/>
          </a:xfrm>
        </p:grpSpPr>
        <p:sp>
          <p:nvSpPr>
            <p:cNvPr id="44087" name="Line 40"/>
            <p:cNvSpPr>
              <a:spLocks noChangeShapeType="1"/>
            </p:cNvSpPr>
            <p:nvPr/>
          </p:nvSpPr>
          <p:spPr bwMode="auto">
            <a:xfrm flipH="1">
              <a:off x="1242" y="3489"/>
              <a:ext cx="156" cy="75"/>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4088" name="Oval 41"/>
            <p:cNvSpPr>
              <a:spLocks noChangeArrowheads="1"/>
            </p:cNvSpPr>
            <p:nvPr/>
          </p:nvSpPr>
          <p:spPr bwMode="auto">
            <a:xfrm flipH="1">
              <a:off x="1200" y="3552"/>
              <a:ext cx="48" cy="48"/>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4089" name="Oval 42"/>
            <p:cNvSpPr>
              <a:spLocks noChangeArrowheads="1"/>
            </p:cNvSpPr>
            <p:nvPr/>
          </p:nvSpPr>
          <p:spPr bwMode="auto">
            <a:xfrm flipH="1">
              <a:off x="1392" y="3456"/>
              <a:ext cx="48" cy="48"/>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4090" name="Text Box 43"/>
            <p:cNvSpPr txBox="1">
              <a:spLocks noChangeArrowheads="1"/>
            </p:cNvSpPr>
            <p:nvPr/>
          </p:nvSpPr>
          <p:spPr bwMode="auto">
            <a:xfrm>
              <a:off x="1094" y="3291"/>
              <a:ext cx="316" cy="23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1800">
                  <a:solidFill>
                    <a:schemeClr val="hlink"/>
                  </a:solidFill>
                  <a:latin typeface="Comic Sans MS" panose="030F0702030302020204" pitchFamily="66" charset="0"/>
                </a:rPr>
                <a:t>12</a:t>
              </a:r>
            </a:p>
          </p:txBody>
        </p:sp>
      </p:grpSp>
      <p:grpSp>
        <p:nvGrpSpPr>
          <p:cNvPr id="44073" name="Group 44"/>
          <p:cNvGrpSpPr/>
          <p:nvPr/>
        </p:nvGrpSpPr>
        <p:grpSpPr bwMode="auto">
          <a:xfrm>
            <a:off x="5898515" y="3805555"/>
            <a:ext cx="731838" cy="523876"/>
            <a:chOff x="3072" y="2640"/>
            <a:chExt cx="461" cy="330"/>
          </a:xfrm>
        </p:grpSpPr>
        <p:grpSp>
          <p:nvGrpSpPr>
            <p:cNvPr id="44082" name="Group 45"/>
            <p:cNvGrpSpPr/>
            <p:nvPr/>
          </p:nvGrpSpPr>
          <p:grpSpPr bwMode="auto">
            <a:xfrm>
              <a:off x="3072" y="2640"/>
              <a:ext cx="192" cy="288"/>
              <a:chOff x="3072" y="2640"/>
              <a:chExt cx="192" cy="288"/>
            </a:xfrm>
          </p:grpSpPr>
          <p:sp>
            <p:nvSpPr>
              <p:cNvPr id="44084" name="Line 46"/>
              <p:cNvSpPr>
                <a:spLocks noChangeShapeType="1"/>
              </p:cNvSpPr>
              <p:nvPr/>
            </p:nvSpPr>
            <p:spPr bwMode="auto">
              <a:xfrm flipH="1">
                <a:off x="3111" y="2685"/>
                <a:ext cx="114" cy="198"/>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4085" name="Oval 47"/>
              <p:cNvSpPr>
                <a:spLocks noChangeArrowheads="1"/>
              </p:cNvSpPr>
              <p:nvPr/>
            </p:nvSpPr>
            <p:spPr bwMode="auto">
              <a:xfrm flipH="1">
                <a:off x="3216" y="2640"/>
                <a:ext cx="48" cy="48"/>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4086" name="Oval 48"/>
              <p:cNvSpPr>
                <a:spLocks noChangeArrowheads="1"/>
              </p:cNvSpPr>
              <p:nvPr/>
            </p:nvSpPr>
            <p:spPr bwMode="auto">
              <a:xfrm flipH="1">
                <a:off x="3072" y="2880"/>
                <a:ext cx="48" cy="48"/>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grpSp>
        <p:sp>
          <p:nvSpPr>
            <p:cNvPr id="44083" name="Text Box 49"/>
            <p:cNvSpPr txBox="1">
              <a:spLocks noChangeArrowheads="1"/>
            </p:cNvSpPr>
            <p:nvPr/>
          </p:nvSpPr>
          <p:spPr bwMode="auto">
            <a:xfrm>
              <a:off x="3217" y="2738"/>
              <a:ext cx="316" cy="23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1800">
                  <a:solidFill>
                    <a:schemeClr val="hlink"/>
                  </a:solidFill>
                  <a:latin typeface="Comic Sans MS" panose="030F0702030302020204" pitchFamily="66" charset="0"/>
                </a:rPr>
                <a:t>21</a:t>
              </a:r>
            </a:p>
          </p:txBody>
        </p:sp>
      </p:grpSp>
      <p:sp>
        <p:nvSpPr>
          <p:cNvPr id="44074" name="Line 50"/>
          <p:cNvSpPr>
            <a:spLocks noChangeShapeType="1"/>
          </p:cNvSpPr>
          <p:nvPr/>
        </p:nvSpPr>
        <p:spPr bwMode="auto">
          <a:xfrm>
            <a:off x="5288915" y="2586355"/>
            <a:ext cx="0" cy="35814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grpSp>
        <p:nvGrpSpPr>
          <p:cNvPr id="44075" name="Group 51"/>
          <p:cNvGrpSpPr/>
          <p:nvPr/>
        </p:nvGrpSpPr>
        <p:grpSpPr bwMode="auto">
          <a:xfrm>
            <a:off x="4814253" y="3778568"/>
            <a:ext cx="627062" cy="407987"/>
            <a:chOff x="2389" y="2623"/>
            <a:chExt cx="395" cy="257"/>
          </a:xfrm>
        </p:grpSpPr>
        <p:grpSp>
          <p:nvGrpSpPr>
            <p:cNvPr id="44077" name="Group 52"/>
            <p:cNvGrpSpPr/>
            <p:nvPr/>
          </p:nvGrpSpPr>
          <p:grpSpPr bwMode="auto">
            <a:xfrm>
              <a:off x="2592" y="2736"/>
              <a:ext cx="192" cy="144"/>
              <a:chOff x="2592" y="2736"/>
              <a:chExt cx="192" cy="144"/>
            </a:xfrm>
          </p:grpSpPr>
          <p:sp>
            <p:nvSpPr>
              <p:cNvPr id="44079" name="Line 53"/>
              <p:cNvSpPr>
                <a:spLocks noChangeShapeType="1"/>
              </p:cNvSpPr>
              <p:nvPr/>
            </p:nvSpPr>
            <p:spPr bwMode="auto">
              <a:xfrm flipH="1">
                <a:off x="2631" y="2772"/>
                <a:ext cx="105" cy="72"/>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4080" name="Oval 54"/>
              <p:cNvSpPr>
                <a:spLocks noChangeArrowheads="1"/>
              </p:cNvSpPr>
              <p:nvPr/>
            </p:nvSpPr>
            <p:spPr bwMode="auto">
              <a:xfrm flipH="1">
                <a:off x="2736" y="2736"/>
                <a:ext cx="48" cy="48"/>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4081" name="Oval 55"/>
              <p:cNvSpPr>
                <a:spLocks noChangeArrowheads="1"/>
              </p:cNvSpPr>
              <p:nvPr/>
            </p:nvSpPr>
            <p:spPr bwMode="auto">
              <a:xfrm flipH="1">
                <a:off x="2592" y="2832"/>
                <a:ext cx="48" cy="48"/>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grpSp>
        <p:sp>
          <p:nvSpPr>
            <p:cNvPr id="44078" name="Text Box 56"/>
            <p:cNvSpPr txBox="1">
              <a:spLocks noChangeArrowheads="1"/>
            </p:cNvSpPr>
            <p:nvPr/>
          </p:nvSpPr>
          <p:spPr bwMode="auto">
            <a:xfrm>
              <a:off x="2389" y="2623"/>
              <a:ext cx="316" cy="23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1800">
                  <a:solidFill>
                    <a:schemeClr val="hlink"/>
                  </a:solidFill>
                  <a:latin typeface="Comic Sans MS" panose="030F0702030302020204" pitchFamily="66" charset="0"/>
                </a:rPr>
                <a:t>8</a:t>
              </a:r>
            </a:p>
          </p:txBody>
        </p:sp>
      </p:grpSp>
      <p:sp>
        <p:nvSpPr>
          <p:cNvPr id="44076" name="Text Box 57"/>
          <p:cNvSpPr txBox="1">
            <a:spLocks noChangeArrowheads="1"/>
          </p:cNvSpPr>
          <p:nvPr/>
        </p:nvSpPr>
        <p:spPr bwMode="auto">
          <a:xfrm>
            <a:off x="5212715" y="2860993"/>
            <a:ext cx="501650" cy="368300"/>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800">
                <a:latin typeface="Comic Sans MS" panose="030F0702030302020204" pitchFamily="66" charset="0"/>
              </a:rPr>
              <a:t>L</a:t>
            </a:r>
          </a:p>
        </p:txBody>
      </p:sp>
      <p:sp>
        <p:nvSpPr>
          <p:cNvPr id="2" name="灯片编号占位符 5"/>
          <p:cNvSpPr>
            <a:spLocks noGrp="1"/>
          </p:cNvSpPr>
          <p:nvPr/>
        </p:nvSpPr>
        <p:spPr>
          <a:xfrm>
            <a:off x="9042400" y="6324600"/>
            <a:ext cx="2540000" cy="457200"/>
          </a:xfrm>
          <a:prstGeom prst="rect">
            <a:avLst/>
          </a:prstGeom>
          <a:noFill/>
          <a:ln>
            <a:noFill/>
          </a:ln>
          <a:effectLst/>
        </p:spPr>
        <p:txBody>
          <a:bodyPr vert="horz" wrap="square" lIns="91440" tIns="45720" rIns="91440" bIns="45720" numCol="1" anchor="b" anchorCtr="0" compatLnSpc="1"/>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kumimoji="0" lang="en-US" altLang="zh-CN" sz="1400"/>
              <a:t>50</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1583690" y="332740"/>
            <a:ext cx="7793355" cy="690880"/>
          </a:xfrm>
        </p:spPr>
        <p:txBody>
          <a:bodyPr/>
          <a:lstStyle/>
          <a:p>
            <a:pPr eaLnBrk="1" hangingPunct="1"/>
            <a:r>
              <a:rPr lang="zh-CN" altLang="en-US"/>
              <a:t>分治算法</a:t>
            </a:r>
          </a:p>
        </p:txBody>
      </p:sp>
      <p:sp>
        <p:nvSpPr>
          <p:cNvPr id="45060" name="Rectangle 3"/>
          <p:cNvSpPr>
            <a:spLocks noGrp="1" noChangeArrowheads="1"/>
          </p:cNvSpPr>
          <p:nvPr>
            <p:ph type="body" idx="1"/>
          </p:nvPr>
        </p:nvSpPr>
        <p:spPr/>
        <p:txBody>
          <a:bodyPr/>
          <a:lstStyle/>
          <a:p>
            <a:pPr eaLnBrk="1" hangingPunct="1"/>
            <a:r>
              <a:rPr lang="zh-CN" altLang="en-US"/>
              <a:t>问题的关键在于：寻找</a:t>
            </a:r>
            <a:r>
              <a:rPr lang="zh-CN" altLang="en-US">
                <a:latin typeface="Times New Roman" panose="02020603050405020304" pitchFamily="18" charset="0"/>
              </a:rPr>
              <a:t>“</a:t>
            </a:r>
            <a:r>
              <a:rPr lang="zh-CN" altLang="en-US"/>
              <a:t>交界</a:t>
            </a:r>
            <a:r>
              <a:rPr lang="zh-CN" altLang="en-US">
                <a:latin typeface="Times New Roman" panose="02020603050405020304" pitchFamily="18" charset="0"/>
              </a:rPr>
              <a:t>”</a:t>
            </a:r>
            <a:r>
              <a:rPr lang="zh-CN" altLang="en-US"/>
              <a:t>的边中比</a:t>
            </a:r>
            <a:r>
              <a:rPr lang="zh-CN" altLang="en-US">
                <a:solidFill>
                  <a:schemeClr val="accent1"/>
                </a:solidFill>
                <a:sym typeface="Symbol" panose="05050102010706020507" pitchFamily="18" charset="2"/>
              </a:rPr>
              <a:t>                 </a:t>
            </a:r>
            <a:r>
              <a:rPr lang="zh-CN" altLang="en-US">
                <a:sym typeface="Symbol" panose="05050102010706020507" pitchFamily="18" charset="2"/>
              </a:rPr>
              <a:t>还要近的点对。</a:t>
            </a:r>
          </a:p>
        </p:txBody>
      </p:sp>
      <p:graphicFrame>
        <p:nvGraphicFramePr>
          <p:cNvPr id="45061" name="Object 4"/>
          <p:cNvGraphicFramePr>
            <a:graphicFrameLocks noChangeAspect="1"/>
          </p:cNvGraphicFramePr>
          <p:nvPr/>
        </p:nvGraphicFramePr>
        <p:xfrm>
          <a:off x="2830195" y="2407285"/>
          <a:ext cx="2057400" cy="447675"/>
        </p:xfrm>
        <a:graphic>
          <a:graphicData uri="http://schemas.openxmlformats.org/presentationml/2006/ole">
            <mc:AlternateContent xmlns:mc="http://schemas.openxmlformats.org/markup-compatibility/2006">
              <mc:Choice xmlns:v="urn:schemas-microsoft-com:vml" Requires="v">
                <p:oleObj name="Equation" r:id="rId2" imgW="989965" imgH="215900" progId="Equation.3">
                  <p:embed/>
                </p:oleObj>
              </mc:Choice>
              <mc:Fallback>
                <p:oleObj name="Equation" r:id="rId2" imgW="989965" imgH="2159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0195" y="2407285"/>
                        <a:ext cx="2057400"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2" name="Rectangle 5"/>
          <p:cNvSpPr>
            <a:spLocks noChangeArrowheads="1"/>
          </p:cNvSpPr>
          <p:nvPr/>
        </p:nvSpPr>
        <p:spPr bwMode="auto">
          <a:xfrm>
            <a:off x="2411095" y="2997835"/>
            <a:ext cx="6248400" cy="3581400"/>
          </a:xfrm>
          <a:prstGeom prst="rect">
            <a:avLst/>
          </a:prstGeom>
          <a:solidFill>
            <a:srgbClr val="C0C0C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5063" name="Oval 6"/>
          <p:cNvSpPr>
            <a:spLocks noChangeArrowheads="1"/>
          </p:cNvSpPr>
          <p:nvPr/>
        </p:nvSpPr>
        <p:spPr bwMode="auto">
          <a:xfrm flipH="1">
            <a:off x="3020695" y="414083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5064" name="Oval 7"/>
          <p:cNvSpPr>
            <a:spLocks noChangeArrowheads="1"/>
          </p:cNvSpPr>
          <p:nvPr/>
        </p:nvSpPr>
        <p:spPr bwMode="auto">
          <a:xfrm flipH="1">
            <a:off x="4849495" y="406463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5065" name="Oval 8"/>
          <p:cNvSpPr>
            <a:spLocks noChangeArrowheads="1"/>
          </p:cNvSpPr>
          <p:nvPr/>
        </p:nvSpPr>
        <p:spPr bwMode="auto">
          <a:xfrm flipH="1">
            <a:off x="4087495" y="543623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5066" name="Oval 9"/>
          <p:cNvSpPr>
            <a:spLocks noChangeArrowheads="1"/>
          </p:cNvSpPr>
          <p:nvPr/>
        </p:nvSpPr>
        <p:spPr bwMode="auto">
          <a:xfrm flipH="1">
            <a:off x="5154295" y="604583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5067" name="Oval 10"/>
          <p:cNvSpPr>
            <a:spLocks noChangeArrowheads="1"/>
          </p:cNvSpPr>
          <p:nvPr/>
        </p:nvSpPr>
        <p:spPr bwMode="auto">
          <a:xfrm flipH="1">
            <a:off x="2639695" y="368363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5068" name="Oval 11"/>
          <p:cNvSpPr>
            <a:spLocks noChangeArrowheads="1"/>
          </p:cNvSpPr>
          <p:nvPr/>
        </p:nvSpPr>
        <p:spPr bwMode="auto">
          <a:xfrm flipH="1">
            <a:off x="3630295" y="398843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5069" name="Oval 12"/>
          <p:cNvSpPr>
            <a:spLocks noChangeArrowheads="1"/>
          </p:cNvSpPr>
          <p:nvPr/>
        </p:nvSpPr>
        <p:spPr bwMode="auto">
          <a:xfrm flipH="1">
            <a:off x="3858895" y="330263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5070" name="Oval 13"/>
          <p:cNvSpPr>
            <a:spLocks noChangeArrowheads="1"/>
          </p:cNvSpPr>
          <p:nvPr/>
        </p:nvSpPr>
        <p:spPr bwMode="auto">
          <a:xfrm flipH="1">
            <a:off x="3935095" y="429323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5071" name="Oval 14"/>
          <p:cNvSpPr>
            <a:spLocks noChangeArrowheads="1"/>
          </p:cNvSpPr>
          <p:nvPr/>
        </p:nvSpPr>
        <p:spPr bwMode="auto">
          <a:xfrm flipH="1">
            <a:off x="6373495" y="368363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5072" name="Oval 15"/>
          <p:cNvSpPr>
            <a:spLocks noChangeArrowheads="1"/>
          </p:cNvSpPr>
          <p:nvPr/>
        </p:nvSpPr>
        <p:spPr bwMode="auto">
          <a:xfrm flipH="1">
            <a:off x="4620895" y="368363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5073" name="Oval 16"/>
          <p:cNvSpPr>
            <a:spLocks noChangeArrowheads="1"/>
          </p:cNvSpPr>
          <p:nvPr/>
        </p:nvSpPr>
        <p:spPr bwMode="auto">
          <a:xfrm flipH="1">
            <a:off x="5840095" y="421703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5074" name="Oval 17"/>
          <p:cNvSpPr>
            <a:spLocks noChangeArrowheads="1"/>
          </p:cNvSpPr>
          <p:nvPr/>
        </p:nvSpPr>
        <p:spPr bwMode="auto">
          <a:xfrm flipH="1">
            <a:off x="5611495" y="459803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5075" name="Oval 18"/>
          <p:cNvSpPr>
            <a:spLocks noChangeArrowheads="1"/>
          </p:cNvSpPr>
          <p:nvPr/>
        </p:nvSpPr>
        <p:spPr bwMode="auto">
          <a:xfrm flipH="1">
            <a:off x="8354695" y="642683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5076" name="Oval 19"/>
          <p:cNvSpPr>
            <a:spLocks noChangeArrowheads="1"/>
          </p:cNvSpPr>
          <p:nvPr/>
        </p:nvSpPr>
        <p:spPr bwMode="auto">
          <a:xfrm flipH="1">
            <a:off x="6754495" y="337883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5077" name="Oval 20"/>
          <p:cNvSpPr>
            <a:spLocks noChangeArrowheads="1"/>
          </p:cNvSpPr>
          <p:nvPr/>
        </p:nvSpPr>
        <p:spPr bwMode="auto">
          <a:xfrm flipH="1">
            <a:off x="7211695" y="467423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5078" name="Oval 21"/>
          <p:cNvSpPr>
            <a:spLocks noChangeArrowheads="1"/>
          </p:cNvSpPr>
          <p:nvPr/>
        </p:nvSpPr>
        <p:spPr bwMode="auto">
          <a:xfrm flipH="1">
            <a:off x="2563495" y="452183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5079" name="Oval 22"/>
          <p:cNvSpPr>
            <a:spLocks noChangeArrowheads="1"/>
          </p:cNvSpPr>
          <p:nvPr/>
        </p:nvSpPr>
        <p:spPr bwMode="auto">
          <a:xfrm flipH="1">
            <a:off x="5078095" y="436943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5080" name="Oval 23"/>
          <p:cNvSpPr>
            <a:spLocks noChangeArrowheads="1"/>
          </p:cNvSpPr>
          <p:nvPr/>
        </p:nvSpPr>
        <p:spPr bwMode="auto">
          <a:xfrm flipH="1">
            <a:off x="4087495" y="475043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5081" name="Oval 24"/>
          <p:cNvSpPr>
            <a:spLocks noChangeArrowheads="1"/>
          </p:cNvSpPr>
          <p:nvPr/>
        </p:nvSpPr>
        <p:spPr bwMode="auto">
          <a:xfrm flipH="1">
            <a:off x="4849495" y="452183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5082" name="Oval 25"/>
          <p:cNvSpPr>
            <a:spLocks noChangeArrowheads="1"/>
          </p:cNvSpPr>
          <p:nvPr/>
        </p:nvSpPr>
        <p:spPr bwMode="auto">
          <a:xfrm flipH="1">
            <a:off x="4697095" y="536003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5083" name="Oval 26"/>
          <p:cNvSpPr>
            <a:spLocks noChangeArrowheads="1"/>
          </p:cNvSpPr>
          <p:nvPr/>
        </p:nvSpPr>
        <p:spPr bwMode="auto">
          <a:xfrm flipH="1">
            <a:off x="2639695" y="566483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5084" name="Oval 27"/>
          <p:cNvSpPr>
            <a:spLocks noChangeArrowheads="1"/>
          </p:cNvSpPr>
          <p:nvPr/>
        </p:nvSpPr>
        <p:spPr bwMode="auto">
          <a:xfrm flipH="1">
            <a:off x="2944495" y="551243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5085" name="Oval 28"/>
          <p:cNvSpPr>
            <a:spLocks noChangeArrowheads="1"/>
          </p:cNvSpPr>
          <p:nvPr/>
        </p:nvSpPr>
        <p:spPr bwMode="auto">
          <a:xfrm flipH="1">
            <a:off x="4544695" y="635063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5086" name="Oval 29"/>
          <p:cNvSpPr>
            <a:spLocks noChangeArrowheads="1"/>
          </p:cNvSpPr>
          <p:nvPr/>
        </p:nvSpPr>
        <p:spPr bwMode="auto">
          <a:xfrm flipH="1">
            <a:off x="2487295" y="612203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5087" name="Oval 30"/>
          <p:cNvSpPr>
            <a:spLocks noChangeArrowheads="1"/>
          </p:cNvSpPr>
          <p:nvPr/>
        </p:nvSpPr>
        <p:spPr bwMode="auto">
          <a:xfrm flipH="1">
            <a:off x="3782695" y="612203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5088" name="Oval 31"/>
          <p:cNvSpPr>
            <a:spLocks noChangeArrowheads="1"/>
          </p:cNvSpPr>
          <p:nvPr/>
        </p:nvSpPr>
        <p:spPr bwMode="auto">
          <a:xfrm flipH="1">
            <a:off x="8278495" y="391223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5089" name="Oval 32"/>
          <p:cNvSpPr>
            <a:spLocks noChangeArrowheads="1"/>
          </p:cNvSpPr>
          <p:nvPr/>
        </p:nvSpPr>
        <p:spPr bwMode="auto">
          <a:xfrm flipH="1">
            <a:off x="7592695" y="345503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5090" name="Oval 33"/>
          <p:cNvSpPr>
            <a:spLocks noChangeArrowheads="1"/>
          </p:cNvSpPr>
          <p:nvPr/>
        </p:nvSpPr>
        <p:spPr bwMode="auto">
          <a:xfrm flipH="1">
            <a:off x="6068695" y="551243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5091" name="Oval 34"/>
          <p:cNvSpPr>
            <a:spLocks noChangeArrowheads="1"/>
          </p:cNvSpPr>
          <p:nvPr/>
        </p:nvSpPr>
        <p:spPr bwMode="auto">
          <a:xfrm flipH="1">
            <a:off x="8278495" y="330263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5092" name="Oval 35"/>
          <p:cNvSpPr>
            <a:spLocks noChangeArrowheads="1"/>
          </p:cNvSpPr>
          <p:nvPr/>
        </p:nvSpPr>
        <p:spPr bwMode="auto">
          <a:xfrm flipH="1">
            <a:off x="6754495" y="505523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5093" name="Oval 36"/>
          <p:cNvSpPr>
            <a:spLocks noChangeArrowheads="1"/>
          </p:cNvSpPr>
          <p:nvPr/>
        </p:nvSpPr>
        <p:spPr bwMode="auto">
          <a:xfrm flipH="1">
            <a:off x="6983095" y="619823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5094" name="Oval 37"/>
          <p:cNvSpPr>
            <a:spLocks noChangeArrowheads="1"/>
          </p:cNvSpPr>
          <p:nvPr/>
        </p:nvSpPr>
        <p:spPr bwMode="auto">
          <a:xfrm flipH="1">
            <a:off x="8354695" y="475043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5095" name="Oval 38"/>
          <p:cNvSpPr>
            <a:spLocks noChangeArrowheads="1"/>
          </p:cNvSpPr>
          <p:nvPr/>
        </p:nvSpPr>
        <p:spPr bwMode="auto">
          <a:xfrm flipH="1">
            <a:off x="7211695" y="551243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5096" name="Oval 39"/>
          <p:cNvSpPr>
            <a:spLocks noChangeArrowheads="1"/>
          </p:cNvSpPr>
          <p:nvPr/>
        </p:nvSpPr>
        <p:spPr bwMode="auto">
          <a:xfrm flipH="1">
            <a:off x="7973695" y="558863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5097" name="Line 40"/>
          <p:cNvSpPr>
            <a:spLocks noChangeShapeType="1"/>
          </p:cNvSpPr>
          <p:nvPr/>
        </p:nvSpPr>
        <p:spPr bwMode="auto">
          <a:xfrm>
            <a:off x="5001895" y="2997835"/>
            <a:ext cx="0" cy="35814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grpSp>
        <p:nvGrpSpPr>
          <p:cNvPr id="45098" name="Group 41"/>
          <p:cNvGrpSpPr/>
          <p:nvPr/>
        </p:nvGrpSpPr>
        <p:grpSpPr bwMode="auto">
          <a:xfrm>
            <a:off x="2471420" y="5250498"/>
            <a:ext cx="549275" cy="490537"/>
            <a:chOff x="1094" y="3291"/>
            <a:chExt cx="346" cy="309"/>
          </a:xfrm>
        </p:grpSpPr>
        <p:sp>
          <p:nvSpPr>
            <p:cNvPr id="45107" name="Line 42"/>
            <p:cNvSpPr>
              <a:spLocks noChangeShapeType="1"/>
            </p:cNvSpPr>
            <p:nvPr/>
          </p:nvSpPr>
          <p:spPr bwMode="auto">
            <a:xfrm flipH="1">
              <a:off x="1242" y="3489"/>
              <a:ext cx="156" cy="75"/>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5108" name="Oval 43"/>
            <p:cNvSpPr>
              <a:spLocks noChangeArrowheads="1"/>
            </p:cNvSpPr>
            <p:nvPr/>
          </p:nvSpPr>
          <p:spPr bwMode="auto">
            <a:xfrm flipH="1">
              <a:off x="1200" y="3552"/>
              <a:ext cx="48" cy="48"/>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5109" name="Oval 44"/>
            <p:cNvSpPr>
              <a:spLocks noChangeArrowheads="1"/>
            </p:cNvSpPr>
            <p:nvPr/>
          </p:nvSpPr>
          <p:spPr bwMode="auto">
            <a:xfrm flipH="1">
              <a:off x="1392" y="3456"/>
              <a:ext cx="48" cy="48"/>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5110" name="Text Box 45"/>
            <p:cNvSpPr txBox="1">
              <a:spLocks noChangeArrowheads="1"/>
            </p:cNvSpPr>
            <p:nvPr/>
          </p:nvSpPr>
          <p:spPr bwMode="auto">
            <a:xfrm>
              <a:off x="1094" y="3291"/>
              <a:ext cx="316" cy="23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1800">
                  <a:solidFill>
                    <a:schemeClr val="hlink"/>
                  </a:solidFill>
                  <a:latin typeface="Comic Sans MS" panose="030F0702030302020204" pitchFamily="66" charset="0"/>
                </a:rPr>
                <a:t>12</a:t>
              </a:r>
            </a:p>
          </p:txBody>
        </p:sp>
      </p:grpSp>
      <p:grpSp>
        <p:nvGrpSpPr>
          <p:cNvPr id="45099" name="Group 46"/>
          <p:cNvGrpSpPr/>
          <p:nvPr/>
        </p:nvGrpSpPr>
        <p:grpSpPr bwMode="auto">
          <a:xfrm>
            <a:off x="5611495" y="4217035"/>
            <a:ext cx="731838" cy="523876"/>
            <a:chOff x="3072" y="2640"/>
            <a:chExt cx="461" cy="330"/>
          </a:xfrm>
        </p:grpSpPr>
        <p:grpSp>
          <p:nvGrpSpPr>
            <p:cNvPr id="45102" name="Group 47"/>
            <p:cNvGrpSpPr/>
            <p:nvPr/>
          </p:nvGrpSpPr>
          <p:grpSpPr bwMode="auto">
            <a:xfrm>
              <a:off x="3072" y="2640"/>
              <a:ext cx="192" cy="288"/>
              <a:chOff x="3072" y="2640"/>
              <a:chExt cx="192" cy="288"/>
            </a:xfrm>
          </p:grpSpPr>
          <p:sp>
            <p:nvSpPr>
              <p:cNvPr id="45104" name="Line 48"/>
              <p:cNvSpPr>
                <a:spLocks noChangeShapeType="1"/>
              </p:cNvSpPr>
              <p:nvPr/>
            </p:nvSpPr>
            <p:spPr bwMode="auto">
              <a:xfrm flipH="1">
                <a:off x="3111" y="2685"/>
                <a:ext cx="114" cy="198"/>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5105" name="Oval 49"/>
              <p:cNvSpPr>
                <a:spLocks noChangeArrowheads="1"/>
              </p:cNvSpPr>
              <p:nvPr/>
            </p:nvSpPr>
            <p:spPr bwMode="auto">
              <a:xfrm flipH="1">
                <a:off x="3216" y="2640"/>
                <a:ext cx="48" cy="48"/>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solidFill>
                    <a:schemeClr val="hlink"/>
                  </a:solidFill>
                  <a:latin typeface="Comic Sans MS" panose="030F0702030302020204" pitchFamily="66" charset="0"/>
                </a:endParaRPr>
              </a:p>
            </p:txBody>
          </p:sp>
          <p:sp>
            <p:nvSpPr>
              <p:cNvPr id="45106" name="Oval 50"/>
              <p:cNvSpPr>
                <a:spLocks noChangeArrowheads="1"/>
              </p:cNvSpPr>
              <p:nvPr/>
            </p:nvSpPr>
            <p:spPr bwMode="auto">
              <a:xfrm flipH="1">
                <a:off x="3072" y="2880"/>
                <a:ext cx="48" cy="48"/>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solidFill>
                    <a:schemeClr val="hlink"/>
                  </a:solidFill>
                  <a:latin typeface="Comic Sans MS" panose="030F0702030302020204" pitchFamily="66" charset="0"/>
                </a:endParaRPr>
              </a:p>
            </p:txBody>
          </p:sp>
        </p:grpSp>
        <p:sp>
          <p:nvSpPr>
            <p:cNvPr id="45103" name="Text Box 51"/>
            <p:cNvSpPr txBox="1">
              <a:spLocks noChangeArrowheads="1"/>
            </p:cNvSpPr>
            <p:nvPr/>
          </p:nvSpPr>
          <p:spPr bwMode="auto">
            <a:xfrm>
              <a:off x="3217" y="2738"/>
              <a:ext cx="316" cy="23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1800">
                  <a:solidFill>
                    <a:schemeClr val="hlink"/>
                  </a:solidFill>
                  <a:latin typeface="Comic Sans MS" panose="030F0702030302020204" pitchFamily="66" charset="0"/>
                </a:rPr>
                <a:t>21</a:t>
              </a:r>
            </a:p>
          </p:txBody>
        </p:sp>
      </p:grpSp>
      <p:sp>
        <p:nvSpPr>
          <p:cNvPr id="45100" name="Text Box 52"/>
          <p:cNvSpPr txBox="1">
            <a:spLocks noChangeArrowheads="1"/>
          </p:cNvSpPr>
          <p:nvPr/>
        </p:nvSpPr>
        <p:spPr bwMode="auto">
          <a:xfrm>
            <a:off x="7467283" y="5033010"/>
            <a:ext cx="1895475" cy="368300"/>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1800">
                <a:solidFill>
                  <a:schemeClr val="hlink"/>
                </a:solidFill>
                <a:latin typeface="Comic Sans MS" panose="030F0702030302020204" pitchFamily="66" charset="0"/>
                <a:sym typeface="Symbol" panose="05050102010706020507" pitchFamily="18" charset="2"/>
              </a:rPr>
              <a:t></a:t>
            </a:r>
            <a:r>
              <a:rPr lang="zh-CN" altLang="en-US" sz="1800">
                <a:solidFill>
                  <a:schemeClr val="hlink"/>
                </a:solidFill>
                <a:latin typeface="Comic Sans MS" panose="030F0702030302020204" pitchFamily="66" charset="0"/>
              </a:rPr>
              <a:t> = </a:t>
            </a:r>
            <a:r>
              <a:rPr lang="en-US" altLang="zh-CN" sz="1800">
                <a:solidFill>
                  <a:schemeClr val="hlink"/>
                </a:solidFill>
                <a:latin typeface="Comic Sans MS" panose="030F0702030302020204" pitchFamily="66" charset="0"/>
              </a:rPr>
              <a:t>min(12, 21)</a:t>
            </a:r>
          </a:p>
        </p:txBody>
      </p:sp>
      <p:sp>
        <p:nvSpPr>
          <p:cNvPr id="45101" name="Text Box 53"/>
          <p:cNvSpPr txBox="1">
            <a:spLocks noChangeArrowheads="1"/>
          </p:cNvSpPr>
          <p:nvPr/>
        </p:nvSpPr>
        <p:spPr bwMode="auto">
          <a:xfrm>
            <a:off x="4925695" y="3272473"/>
            <a:ext cx="501650" cy="368300"/>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800">
                <a:latin typeface="Comic Sans MS" panose="030F0702030302020204" pitchFamily="66" charset="0"/>
              </a:rPr>
              <a:t>L</a:t>
            </a:r>
          </a:p>
        </p:txBody>
      </p:sp>
      <p:sp>
        <p:nvSpPr>
          <p:cNvPr id="43010"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2A51B17-F9AA-45F6-93E0-DC813E490F07}" type="slidenum">
              <a:rPr kumimoji="0" lang="zh-CN" altLang="en-US" sz="1400" smtClean="0"/>
              <a:t>24</a:t>
            </a:fld>
            <a:endParaRPr kumimoji="0" lang="en-US" altLang="zh-CN"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62C9993-F8A3-4729-AEBE-C7C2C25314AB}" type="slidenum">
              <a:rPr kumimoji="0" lang="zh-CN" altLang="en-US" sz="1400" smtClean="0"/>
              <a:t>25</a:t>
            </a:fld>
            <a:endParaRPr kumimoji="0" lang="en-US" altLang="zh-CN" sz="1400"/>
          </a:p>
        </p:txBody>
      </p:sp>
      <p:sp>
        <p:nvSpPr>
          <p:cNvPr id="46083" name="Rectangle 2"/>
          <p:cNvSpPr>
            <a:spLocks noGrp="1" noChangeArrowheads="1"/>
          </p:cNvSpPr>
          <p:nvPr>
            <p:ph type="title"/>
          </p:nvPr>
        </p:nvSpPr>
        <p:spPr>
          <a:xfrm>
            <a:off x="1583690" y="332740"/>
            <a:ext cx="7793355" cy="695325"/>
          </a:xfrm>
        </p:spPr>
        <p:txBody>
          <a:bodyPr/>
          <a:lstStyle/>
          <a:p>
            <a:pPr eaLnBrk="1" hangingPunct="1"/>
            <a:r>
              <a:rPr lang="zh-CN" altLang="en-US"/>
              <a:t>分治算法</a:t>
            </a:r>
          </a:p>
        </p:txBody>
      </p:sp>
      <p:sp>
        <p:nvSpPr>
          <p:cNvPr id="46084" name="Rectangle 3"/>
          <p:cNvSpPr>
            <a:spLocks noGrp="1" noChangeArrowheads="1"/>
          </p:cNvSpPr>
          <p:nvPr>
            <p:ph type="body" idx="1"/>
          </p:nvPr>
        </p:nvSpPr>
        <p:spPr>
          <a:xfrm>
            <a:off x="1590675" y="1470025"/>
            <a:ext cx="7772400" cy="4114800"/>
          </a:xfrm>
        </p:spPr>
        <p:txBody>
          <a:bodyPr/>
          <a:lstStyle/>
          <a:p>
            <a:pPr eaLnBrk="1" hangingPunct="1"/>
            <a:r>
              <a:rPr lang="zh-CN" altLang="en-US"/>
              <a:t>于是根据</a:t>
            </a:r>
            <a:r>
              <a:rPr lang="zh-CN" altLang="en-US" b="1"/>
              <a:t>平面几何的约束性质</a:t>
            </a:r>
            <a:r>
              <a:rPr lang="zh-CN" altLang="en-US"/>
              <a:t>，只需要考虑分界线附近的点集情况。</a:t>
            </a:r>
          </a:p>
        </p:txBody>
      </p:sp>
      <p:sp>
        <p:nvSpPr>
          <p:cNvPr id="46085" name="Rectangle 4"/>
          <p:cNvSpPr>
            <a:spLocks noChangeArrowheads="1"/>
          </p:cNvSpPr>
          <p:nvPr/>
        </p:nvSpPr>
        <p:spPr bwMode="auto">
          <a:xfrm>
            <a:off x="2124075" y="2613025"/>
            <a:ext cx="6248400" cy="3581400"/>
          </a:xfrm>
          <a:prstGeom prst="rect">
            <a:avLst/>
          </a:prstGeom>
          <a:solidFill>
            <a:srgbClr val="C0C0C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6086" name="Rectangle 5"/>
          <p:cNvSpPr>
            <a:spLocks noChangeArrowheads="1"/>
          </p:cNvSpPr>
          <p:nvPr/>
        </p:nvSpPr>
        <p:spPr bwMode="auto">
          <a:xfrm>
            <a:off x="4257675" y="2613025"/>
            <a:ext cx="914400" cy="3567113"/>
          </a:xfrm>
          <a:prstGeom prst="rect">
            <a:avLst/>
          </a:prstGeom>
          <a:solidFill>
            <a:srgbClr val="80808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6087" name="Oval 6"/>
          <p:cNvSpPr>
            <a:spLocks noChangeArrowheads="1"/>
          </p:cNvSpPr>
          <p:nvPr/>
        </p:nvSpPr>
        <p:spPr bwMode="auto">
          <a:xfrm flipH="1">
            <a:off x="2733675" y="375602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6088" name="Oval 7"/>
          <p:cNvSpPr>
            <a:spLocks noChangeArrowheads="1"/>
          </p:cNvSpPr>
          <p:nvPr/>
        </p:nvSpPr>
        <p:spPr bwMode="auto">
          <a:xfrm flipH="1">
            <a:off x="4562475" y="367982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6089" name="Oval 8"/>
          <p:cNvSpPr>
            <a:spLocks noChangeArrowheads="1"/>
          </p:cNvSpPr>
          <p:nvPr/>
        </p:nvSpPr>
        <p:spPr bwMode="auto">
          <a:xfrm flipH="1">
            <a:off x="3800475" y="505142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6090" name="Oval 9"/>
          <p:cNvSpPr>
            <a:spLocks noChangeArrowheads="1"/>
          </p:cNvSpPr>
          <p:nvPr/>
        </p:nvSpPr>
        <p:spPr bwMode="auto">
          <a:xfrm flipH="1">
            <a:off x="4867275" y="566102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6091" name="Oval 10"/>
          <p:cNvSpPr>
            <a:spLocks noChangeArrowheads="1"/>
          </p:cNvSpPr>
          <p:nvPr/>
        </p:nvSpPr>
        <p:spPr bwMode="auto">
          <a:xfrm flipH="1">
            <a:off x="2352675" y="329882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6092" name="Oval 11"/>
          <p:cNvSpPr>
            <a:spLocks noChangeArrowheads="1"/>
          </p:cNvSpPr>
          <p:nvPr/>
        </p:nvSpPr>
        <p:spPr bwMode="auto">
          <a:xfrm flipH="1">
            <a:off x="3343275" y="360362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6093" name="Oval 12"/>
          <p:cNvSpPr>
            <a:spLocks noChangeArrowheads="1"/>
          </p:cNvSpPr>
          <p:nvPr/>
        </p:nvSpPr>
        <p:spPr bwMode="auto">
          <a:xfrm flipH="1">
            <a:off x="3571875" y="291782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6094" name="Oval 13"/>
          <p:cNvSpPr>
            <a:spLocks noChangeArrowheads="1"/>
          </p:cNvSpPr>
          <p:nvPr/>
        </p:nvSpPr>
        <p:spPr bwMode="auto">
          <a:xfrm flipH="1">
            <a:off x="3648075" y="390842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6095" name="Oval 14"/>
          <p:cNvSpPr>
            <a:spLocks noChangeArrowheads="1"/>
          </p:cNvSpPr>
          <p:nvPr/>
        </p:nvSpPr>
        <p:spPr bwMode="auto">
          <a:xfrm flipH="1">
            <a:off x="6086475" y="329882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6096" name="Oval 15"/>
          <p:cNvSpPr>
            <a:spLocks noChangeArrowheads="1"/>
          </p:cNvSpPr>
          <p:nvPr/>
        </p:nvSpPr>
        <p:spPr bwMode="auto">
          <a:xfrm flipH="1">
            <a:off x="4333875" y="329882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6097" name="Oval 16"/>
          <p:cNvSpPr>
            <a:spLocks noChangeArrowheads="1"/>
          </p:cNvSpPr>
          <p:nvPr/>
        </p:nvSpPr>
        <p:spPr bwMode="auto">
          <a:xfrm flipH="1">
            <a:off x="5553075" y="383222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6098" name="Oval 17"/>
          <p:cNvSpPr>
            <a:spLocks noChangeArrowheads="1"/>
          </p:cNvSpPr>
          <p:nvPr/>
        </p:nvSpPr>
        <p:spPr bwMode="auto">
          <a:xfrm flipH="1">
            <a:off x="5324475" y="421322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6099" name="Oval 18"/>
          <p:cNvSpPr>
            <a:spLocks noChangeArrowheads="1"/>
          </p:cNvSpPr>
          <p:nvPr/>
        </p:nvSpPr>
        <p:spPr bwMode="auto">
          <a:xfrm flipH="1">
            <a:off x="8067675" y="604202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6100" name="Oval 19"/>
          <p:cNvSpPr>
            <a:spLocks noChangeArrowheads="1"/>
          </p:cNvSpPr>
          <p:nvPr/>
        </p:nvSpPr>
        <p:spPr bwMode="auto">
          <a:xfrm flipH="1">
            <a:off x="6467475" y="299402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6101" name="Oval 20"/>
          <p:cNvSpPr>
            <a:spLocks noChangeArrowheads="1"/>
          </p:cNvSpPr>
          <p:nvPr/>
        </p:nvSpPr>
        <p:spPr bwMode="auto">
          <a:xfrm flipH="1">
            <a:off x="6924675" y="428942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6102" name="Oval 21"/>
          <p:cNvSpPr>
            <a:spLocks noChangeArrowheads="1"/>
          </p:cNvSpPr>
          <p:nvPr/>
        </p:nvSpPr>
        <p:spPr bwMode="auto">
          <a:xfrm flipH="1">
            <a:off x="2276475" y="413702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6103" name="Oval 22"/>
          <p:cNvSpPr>
            <a:spLocks noChangeArrowheads="1"/>
          </p:cNvSpPr>
          <p:nvPr/>
        </p:nvSpPr>
        <p:spPr bwMode="auto">
          <a:xfrm flipH="1">
            <a:off x="4791075" y="398462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6104" name="Oval 23"/>
          <p:cNvSpPr>
            <a:spLocks noChangeArrowheads="1"/>
          </p:cNvSpPr>
          <p:nvPr/>
        </p:nvSpPr>
        <p:spPr bwMode="auto">
          <a:xfrm flipH="1">
            <a:off x="3800475" y="436562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6105" name="Oval 24"/>
          <p:cNvSpPr>
            <a:spLocks noChangeArrowheads="1"/>
          </p:cNvSpPr>
          <p:nvPr/>
        </p:nvSpPr>
        <p:spPr bwMode="auto">
          <a:xfrm flipH="1">
            <a:off x="4562475" y="413702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6106" name="Oval 25"/>
          <p:cNvSpPr>
            <a:spLocks noChangeArrowheads="1"/>
          </p:cNvSpPr>
          <p:nvPr/>
        </p:nvSpPr>
        <p:spPr bwMode="auto">
          <a:xfrm flipH="1">
            <a:off x="4410075" y="497522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6107" name="Oval 26"/>
          <p:cNvSpPr>
            <a:spLocks noChangeArrowheads="1"/>
          </p:cNvSpPr>
          <p:nvPr/>
        </p:nvSpPr>
        <p:spPr bwMode="auto">
          <a:xfrm flipH="1">
            <a:off x="2352675" y="528002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6108" name="Oval 27"/>
          <p:cNvSpPr>
            <a:spLocks noChangeArrowheads="1"/>
          </p:cNvSpPr>
          <p:nvPr/>
        </p:nvSpPr>
        <p:spPr bwMode="auto">
          <a:xfrm flipH="1">
            <a:off x="2657475" y="512762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6109" name="Oval 28"/>
          <p:cNvSpPr>
            <a:spLocks noChangeArrowheads="1"/>
          </p:cNvSpPr>
          <p:nvPr/>
        </p:nvSpPr>
        <p:spPr bwMode="auto">
          <a:xfrm flipH="1">
            <a:off x="4257675" y="596582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6110" name="Oval 29"/>
          <p:cNvSpPr>
            <a:spLocks noChangeArrowheads="1"/>
          </p:cNvSpPr>
          <p:nvPr/>
        </p:nvSpPr>
        <p:spPr bwMode="auto">
          <a:xfrm flipH="1">
            <a:off x="2200275" y="573722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6111" name="Oval 30"/>
          <p:cNvSpPr>
            <a:spLocks noChangeArrowheads="1"/>
          </p:cNvSpPr>
          <p:nvPr/>
        </p:nvSpPr>
        <p:spPr bwMode="auto">
          <a:xfrm flipH="1">
            <a:off x="3495675" y="573722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6112" name="Oval 31"/>
          <p:cNvSpPr>
            <a:spLocks noChangeArrowheads="1"/>
          </p:cNvSpPr>
          <p:nvPr/>
        </p:nvSpPr>
        <p:spPr bwMode="auto">
          <a:xfrm flipH="1">
            <a:off x="7991475" y="352742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6113" name="Oval 32"/>
          <p:cNvSpPr>
            <a:spLocks noChangeArrowheads="1"/>
          </p:cNvSpPr>
          <p:nvPr/>
        </p:nvSpPr>
        <p:spPr bwMode="auto">
          <a:xfrm flipH="1">
            <a:off x="7305675" y="307022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6114" name="Oval 33"/>
          <p:cNvSpPr>
            <a:spLocks noChangeArrowheads="1"/>
          </p:cNvSpPr>
          <p:nvPr/>
        </p:nvSpPr>
        <p:spPr bwMode="auto">
          <a:xfrm flipH="1">
            <a:off x="5781675" y="512762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6115" name="Oval 34"/>
          <p:cNvSpPr>
            <a:spLocks noChangeArrowheads="1"/>
          </p:cNvSpPr>
          <p:nvPr/>
        </p:nvSpPr>
        <p:spPr bwMode="auto">
          <a:xfrm flipH="1">
            <a:off x="7991475" y="291782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6116" name="Oval 35"/>
          <p:cNvSpPr>
            <a:spLocks noChangeArrowheads="1"/>
          </p:cNvSpPr>
          <p:nvPr/>
        </p:nvSpPr>
        <p:spPr bwMode="auto">
          <a:xfrm flipH="1">
            <a:off x="6467475" y="467042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6117" name="Oval 36"/>
          <p:cNvSpPr>
            <a:spLocks noChangeArrowheads="1"/>
          </p:cNvSpPr>
          <p:nvPr/>
        </p:nvSpPr>
        <p:spPr bwMode="auto">
          <a:xfrm flipH="1">
            <a:off x="6696075" y="581342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6118" name="Oval 37"/>
          <p:cNvSpPr>
            <a:spLocks noChangeArrowheads="1"/>
          </p:cNvSpPr>
          <p:nvPr/>
        </p:nvSpPr>
        <p:spPr bwMode="auto">
          <a:xfrm flipH="1">
            <a:off x="8067675" y="436562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6119" name="Oval 38"/>
          <p:cNvSpPr>
            <a:spLocks noChangeArrowheads="1"/>
          </p:cNvSpPr>
          <p:nvPr/>
        </p:nvSpPr>
        <p:spPr bwMode="auto">
          <a:xfrm flipH="1">
            <a:off x="6924675" y="512762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6120" name="Oval 39"/>
          <p:cNvSpPr>
            <a:spLocks noChangeArrowheads="1"/>
          </p:cNvSpPr>
          <p:nvPr/>
        </p:nvSpPr>
        <p:spPr bwMode="auto">
          <a:xfrm flipH="1">
            <a:off x="7686675" y="5203825"/>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6121" name="Line 40"/>
          <p:cNvSpPr>
            <a:spLocks noChangeShapeType="1"/>
          </p:cNvSpPr>
          <p:nvPr/>
        </p:nvSpPr>
        <p:spPr bwMode="auto">
          <a:xfrm>
            <a:off x="4714875" y="2613025"/>
            <a:ext cx="0" cy="35814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grpSp>
        <p:nvGrpSpPr>
          <p:cNvPr id="46122" name="Group 41"/>
          <p:cNvGrpSpPr/>
          <p:nvPr/>
        </p:nvGrpSpPr>
        <p:grpSpPr bwMode="auto">
          <a:xfrm>
            <a:off x="2184400" y="4865688"/>
            <a:ext cx="549275" cy="490537"/>
            <a:chOff x="1094" y="3291"/>
            <a:chExt cx="346" cy="309"/>
          </a:xfrm>
        </p:grpSpPr>
        <p:sp>
          <p:nvSpPr>
            <p:cNvPr id="46133" name="Line 42"/>
            <p:cNvSpPr>
              <a:spLocks noChangeShapeType="1"/>
            </p:cNvSpPr>
            <p:nvPr/>
          </p:nvSpPr>
          <p:spPr bwMode="auto">
            <a:xfrm flipH="1">
              <a:off x="1242" y="3489"/>
              <a:ext cx="156" cy="75"/>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6134" name="Oval 43"/>
            <p:cNvSpPr>
              <a:spLocks noChangeArrowheads="1"/>
            </p:cNvSpPr>
            <p:nvPr/>
          </p:nvSpPr>
          <p:spPr bwMode="auto">
            <a:xfrm flipH="1">
              <a:off x="1200" y="3552"/>
              <a:ext cx="48" cy="48"/>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6135" name="Oval 44"/>
            <p:cNvSpPr>
              <a:spLocks noChangeArrowheads="1"/>
            </p:cNvSpPr>
            <p:nvPr/>
          </p:nvSpPr>
          <p:spPr bwMode="auto">
            <a:xfrm flipH="1">
              <a:off x="1392" y="3456"/>
              <a:ext cx="48" cy="48"/>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6136" name="Text Box 45"/>
            <p:cNvSpPr txBox="1">
              <a:spLocks noChangeArrowheads="1"/>
            </p:cNvSpPr>
            <p:nvPr/>
          </p:nvSpPr>
          <p:spPr bwMode="auto">
            <a:xfrm>
              <a:off x="1094" y="3291"/>
              <a:ext cx="316" cy="23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1800">
                  <a:latin typeface="Comic Sans MS" panose="030F0702030302020204" pitchFamily="66" charset="0"/>
                </a:rPr>
                <a:t>12</a:t>
              </a:r>
            </a:p>
          </p:txBody>
        </p:sp>
      </p:grpSp>
      <p:grpSp>
        <p:nvGrpSpPr>
          <p:cNvPr id="46123" name="Group 46"/>
          <p:cNvGrpSpPr/>
          <p:nvPr/>
        </p:nvGrpSpPr>
        <p:grpSpPr bwMode="auto">
          <a:xfrm>
            <a:off x="5324475" y="3832225"/>
            <a:ext cx="731838" cy="523876"/>
            <a:chOff x="3072" y="2640"/>
            <a:chExt cx="461" cy="330"/>
          </a:xfrm>
        </p:grpSpPr>
        <p:grpSp>
          <p:nvGrpSpPr>
            <p:cNvPr id="46128" name="Group 47"/>
            <p:cNvGrpSpPr/>
            <p:nvPr/>
          </p:nvGrpSpPr>
          <p:grpSpPr bwMode="auto">
            <a:xfrm>
              <a:off x="3072" y="2640"/>
              <a:ext cx="192" cy="288"/>
              <a:chOff x="3072" y="2640"/>
              <a:chExt cx="192" cy="288"/>
            </a:xfrm>
          </p:grpSpPr>
          <p:sp>
            <p:nvSpPr>
              <p:cNvPr id="46130" name="Line 48"/>
              <p:cNvSpPr>
                <a:spLocks noChangeShapeType="1"/>
              </p:cNvSpPr>
              <p:nvPr/>
            </p:nvSpPr>
            <p:spPr bwMode="auto">
              <a:xfrm flipH="1">
                <a:off x="3111" y="2685"/>
                <a:ext cx="114" cy="198"/>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6131" name="Oval 49"/>
              <p:cNvSpPr>
                <a:spLocks noChangeArrowheads="1"/>
              </p:cNvSpPr>
              <p:nvPr/>
            </p:nvSpPr>
            <p:spPr bwMode="auto">
              <a:xfrm flipH="1">
                <a:off x="3216" y="2640"/>
                <a:ext cx="48" cy="48"/>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6132" name="Oval 50"/>
              <p:cNvSpPr>
                <a:spLocks noChangeArrowheads="1"/>
              </p:cNvSpPr>
              <p:nvPr/>
            </p:nvSpPr>
            <p:spPr bwMode="auto">
              <a:xfrm flipH="1">
                <a:off x="3072" y="2880"/>
                <a:ext cx="48" cy="48"/>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grpSp>
        <p:sp>
          <p:nvSpPr>
            <p:cNvPr id="46129" name="Text Box 51"/>
            <p:cNvSpPr txBox="1">
              <a:spLocks noChangeArrowheads="1"/>
            </p:cNvSpPr>
            <p:nvPr/>
          </p:nvSpPr>
          <p:spPr bwMode="auto">
            <a:xfrm>
              <a:off x="3217" y="2738"/>
              <a:ext cx="316" cy="23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1800">
                  <a:latin typeface="Comic Sans MS" panose="030F0702030302020204" pitchFamily="66" charset="0"/>
                </a:rPr>
                <a:t>21</a:t>
              </a:r>
            </a:p>
          </p:txBody>
        </p:sp>
      </p:grpSp>
      <p:sp>
        <p:nvSpPr>
          <p:cNvPr id="46124" name="Line 52"/>
          <p:cNvSpPr>
            <a:spLocks noChangeShapeType="1"/>
          </p:cNvSpPr>
          <p:nvPr/>
        </p:nvSpPr>
        <p:spPr bwMode="auto">
          <a:xfrm>
            <a:off x="4714875" y="6346825"/>
            <a:ext cx="501650" cy="0"/>
          </a:xfrm>
          <a:prstGeom prst="line">
            <a:avLst/>
          </a:prstGeom>
          <a:noFill/>
          <a:ln w="952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6125" name="Text Box 53"/>
          <p:cNvSpPr txBox="1">
            <a:spLocks noChangeArrowheads="1"/>
          </p:cNvSpPr>
          <p:nvPr/>
        </p:nvSpPr>
        <p:spPr bwMode="auto">
          <a:xfrm>
            <a:off x="5248275" y="6178550"/>
            <a:ext cx="304800" cy="322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1800">
                <a:latin typeface="Comic Sans MS" panose="030F0702030302020204" pitchFamily="66" charset="0"/>
                <a:sym typeface="Symbol" panose="05050102010706020507" pitchFamily="18" charset="2"/>
              </a:rPr>
              <a:t></a:t>
            </a:r>
            <a:endParaRPr lang="zh-CN" altLang="en-US" sz="1800">
              <a:solidFill>
                <a:schemeClr val="bg1"/>
              </a:solidFill>
              <a:latin typeface="Comic Sans MS" panose="030F0702030302020204" pitchFamily="66" charset="0"/>
              <a:sym typeface="Symbol" panose="05050102010706020507" pitchFamily="18" charset="2"/>
            </a:endParaRPr>
          </a:p>
        </p:txBody>
      </p:sp>
      <p:sp>
        <p:nvSpPr>
          <p:cNvPr id="46126" name="Text Box 54"/>
          <p:cNvSpPr txBox="1">
            <a:spLocks noChangeArrowheads="1"/>
          </p:cNvSpPr>
          <p:nvPr/>
        </p:nvSpPr>
        <p:spPr bwMode="auto">
          <a:xfrm>
            <a:off x="4638675" y="2887663"/>
            <a:ext cx="501650" cy="368300"/>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800">
                <a:latin typeface="Comic Sans MS" panose="030F0702030302020204" pitchFamily="66" charset="0"/>
              </a:rPr>
              <a:t>L</a:t>
            </a:r>
          </a:p>
        </p:txBody>
      </p:sp>
      <p:sp>
        <p:nvSpPr>
          <p:cNvPr id="46127" name="Text Box 55"/>
          <p:cNvSpPr txBox="1">
            <a:spLocks noChangeArrowheads="1"/>
          </p:cNvSpPr>
          <p:nvPr/>
        </p:nvSpPr>
        <p:spPr bwMode="auto">
          <a:xfrm>
            <a:off x="7180263" y="4648200"/>
            <a:ext cx="1895475" cy="368300"/>
          </a:xfrm>
          <a:prstGeom prst="rect">
            <a:avLst/>
          </a:prstGeom>
          <a:solidFill>
            <a:schemeClr val="hlink"/>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1800">
                <a:solidFill>
                  <a:schemeClr val="bg1"/>
                </a:solidFill>
                <a:latin typeface="Comic Sans MS" panose="030F0702030302020204" pitchFamily="66" charset="0"/>
                <a:sym typeface="Symbol" panose="05050102010706020507" pitchFamily="18" charset="2"/>
              </a:rPr>
              <a:t></a:t>
            </a:r>
            <a:r>
              <a:rPr lang="zh-CN" altLang="en-US" sz="1800">
                <a:solidFill>
                  <a:schemeClr val="bg1"/>
                </a:solidFill>
                <a:latin typeface="Comic Sans MS" panose="030F0702030302020204" pitchFamily="66" charset="0"/>
              </a:rPr>
              <a:t> = </a:t>
            </a:r>
            <a:r>
              <a:rPr lang="en-US" altLang="zh-CN" sz="1800">
                <a:solidFill>
                  <a:schemeClr val="bg1"/>
                </a:solidFill>
                <a:latin typeface="Comic Sans MS" panose="030F0702030302020204" pitchFamily="66" charset="0"/>
              </a:rPr>
              <a:t>min(12, 21)</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D62250F-BF49-4217-AB76-4F04CF38D653}" type="slidenum">
              <a:rPr kumimoji="0" lang="zh-CN" altLang="en-US" sz="1400" smtClean="0"/>
              <a:t>26</a:t>
            </a:fld>
            <a:endParaRPr kumimoji="0" lang="en-US" altLang="zh-CN" sz="1400"/>
          </a:p>
        </p:txBody>
      </p:sp>
      <p:sp>
        <p:nvSpPr>
          <p:cNvPr id="47107" name="Rectangle 2"/>
          <p:cNvSpPr>
            <a:spLocks noGrp="1" noChangeArrowheads="1"/>
          </p:cNvSpPr>
          <p:nvPr>
            <p:ph type="title"/>
          </p:nvPr>
        </p:nvSpPr>
        <p:spPr>
          <a:xfrm>
            <a:off x="1583690" y="260350"/>
            <a:ext cx="7793355" cy="741680"/>
          </a:xfrm>
        </p:spPr>
        <p:txBody>
          <a:bodyPr/>
          <a:lstStyle/>
          <a:p>
            <a:pPr eaLnBrk="1" hangingPunct="1"/>
            <a:r>
              <a:rPr lang="zh-CN" altLang="en-US"/>
              <a:t>分治算法</a:t>
            </a:r>
          </a:p>
        </p:txBody>
      </p:sp>
      <p:sp>
        <p:nvSpPr>
          <p:cNvPr id="47108" name="Rectangle 3"/>
          <p:cNvSpPr>
            <a:spLocks noGrp="1" noChangeArrowheads="1"/>
          </p:cNvSpPr>
          <p:nvPr>
            <p:ph type="body" idx="1"/>
          </p:nvPr>
        </p:nvSpPr>
        <p:spPr/>
        <p:txBody>
          <a:bodyPr/>
          <a:lstStyle/>
          <a:p>
            <a:pPr eaLnBrk="1" hangingPunct="1"/>
            <a:r>
              <a:rPr lang="zh-CN" altLang="en-US"/>
              <a:t>把</a:t>
            </a:r>
            <a:r>
              <a:rPr lang="zh-CN" altLang="en-US">
                <a:latin typeface="Times New Roman" panose="02020603050405020304" pitchFamily="18" charset="0"/>
              </a:rPr>
              <a:t>“</a:t>
            </a:r>
            <a:r>
              <a:rPr lang="zh-CN" altLang="en-US"/>
              <a:t>窄带</a:t>
            </a:r>
            <a:r>
              <a:rPr lang="zh-CN" altLang="en-US">
                <a:latin typeface="Times New Roman" panose="02020603050405020304" pitchFamily="18" charset="0"/>
              </a:rPr>
              <a:t>”</a:t>
            </a:r>
            <a:r>
              <a:rPr lang="zh-CN" altLang="en-US"/>
              <a:t>之中的点集按照</a:t>
            </a:r>
            <a:r>
              <a:rPr lang="en-US" altLang="zh-CN"/>
              <a:t>y</a:t>
            </a:r>
            <a:r>
              <a:rPr lang="zh-CN" altLang="en-US"/>
              <a:t>坐标的大小排序编号</a:t>
            </a:r>
          </a:p>
        </p:txBody>
      </p:sp>
      <p:sp>
        <p:nvSpPr>
          <p:cNvPr id="47109" name="Rectangle 4"/>
          <p:cNvSpPr>
            <a:spLocks noChangeArrowheads="1"/>
          </p:cNvSpPr>
          <p:nvPr/>
        </p:nvSpPr>
        <p:spPr bwMode="auto">
          <a:xfrm>
            <a:off x="2124075" y="2332038"/>
            <a:ext cx="6248400" cy="3581400"/>
          </a:xfrm>
          <a:prstGeom prst="rect">
            <a:avLst/>
          </a:prstGeom>
          <a:solidFill>
            <a:srgbClr val="C0C0C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7110" name="Rectangle 5"/>
          <p:cNvSpPr>
            <a:spLocks noChangeArrowheads="1"/>
          </p:cNvSpPr>
          <p:nvPr/>
        </p:nvSpPr>
        <p:spPr bwMode="auto">
          <a:xfrm>
            <a:off x="4257675" y="2330450"/>
            <a:ext cx="914400" cy="3567113"/>
          </a:xfrm>
          <a:prstGeom prst="rect">
            <a:avLst/>
          </a:prstGeom>
          <a:solidFill>
            <a:srgbClr val="80808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chemeClr val="hlink"/>
              </a:solidFill>
            </a:endParaRPr>
          </a:p>
        </p:txBody>
      </p:sp>
      <p:sp>
        <p:nvSpPr>
          <p:cNvPr id="47111" name="Oval 6"/>
          <p:cNvSpPr>
            <a:spLocks noChangeArrowheads="1"/>
          </p:cNvSpPr>
          <p:nvPr/>
        </p:nvSpPr>
        <p:spPr bwMode="auto">
          <a:xfrm flipH="1">
            <a:off x="2733675" y="3475038"/>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7112" name="Oval 7"/>
          <p:cNvSpPr>
            <a:spLocks noChangeArrowheads="1"/>
          </p:cNvSpPr>
          <p:nvPr/>
        </p:nvSpPr>
        <p:spPr bwMode="auto">
          <a:xfrm flipH="1">
            <a:off x="4562475" y="3398838"/>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solidFill>
                <a:schemeClr val="hlink"/>
              </a:solidFill>
              <a:latin typeface="Comic Sans MS" panose="030F0702030302020204" pitchFamily="66" charset="0"/>
            </a:endParaRPr>
          </a:p>
        </p:txBody>
      </p:sp>
      <p:sp>
        <p:nvSpPr>
          <p:cNvPr id="47113" name="Oval 8"/>
          <p:cNvSpPr>
            <a:spLocks noChangeArrowheads="1"/>
          </p:cNvSpPr>
          <p:nvPr/>
        </p:nvSpPr>
        <p:spPr bwMode="auto">
          <a:xfrm flipH="1">
            <a:off x="3800475" y="4770438"/>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7114" name="Oval 9"/>
          <p:cNvSpPr>
            <a:spLocks noChangeArrowheads="1"/>
          </p:cNvSpPr>
          <p:nvPr/>
        </p:nvSpPr>
        <p:spPr bwMode="auto">
          <a:xfrm flipH="1">
            <a:off x="4867275" y="5380038"/>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solidFill>
                <a:schemeClr val="hlink"/>
              </a:solidFill>
              <a:latin typeface="Comic Sans MS" panose="030F0702030302020204" pitchFamily="66" charset="0"/>
            </a:endParaRPr>
          </a:p>
        </p:txBody>
      </p:sp>
      <p:sp>
        <p:nvSpPr>
          <p:cNvPr id="47115" name="Oval 10"/>
          <p:cNvSpPr>
            <a:spLocks noChangeArrowheads="1"/>
          </p:cNvSpPr>
          <p:nvPr/>
        </p:nvSpPr>
        <p:spPr bwMode="auto">
          <a:xfrm flipH="1">
            <a:off x="2352675" y="3017838"/>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7116" name="Oval 11"/>
          <p:cNvSpPr>
            <a:spLocks noChangeArrowheads="1"/>
          </p:cNvSpPr>
          <p:nvPr/>
        </p:nvSpPr>
        <p:spPr bwMode="auto">
          <a:xfrm flipH="1">
            <a:off x="3343275" y="3322638"/>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7117" name="Oval 12"/>
          <p:cNvSpPr>
            <a:spLocks noChangeArrowheads="1"/>
          </p:cNvSpPr>
          <p:nvPr/>
        </p:nvSpPr>
        <p:spPr bwMode="auto">
          <a:xfrm flipH="1">
            <a:off x="3571875" y="2636838"/>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7118" name="Oval 13"/>
          <p:cNvSpPr>
            <a:spLocks noChangeArrowheads="1"/>
          </p:cNvSpPr>
          <p:nvPr/>
        </p:nvSpPr>
        <p:spPr bwMode="auto">
          <a:xfrm flipH="1">
            <a:off x="3648075" y="3627438"/>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7119" name="Oval 14"/>
          <p:cNvSpPr>
            <a:spLocks noChangeArrowheads="1"/>
          </p:cNvSpPr>
          <p:nvPr/>
        </p:nvSpPr>
        <p:spPr bwMode="auto">
          <a:xfrm flipH="1">
            <a:off x="6086475" y="3017838"/>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7120" name="Oval 15"/>
          <p:cNvSpPr>
            <a:spLocks noChangeArrowheads="1"/>
          </p:cNvSpPr>
          <p:nvPr/>
        </p:nvSpPr>
        <p:spPr bwMode="auto">
          <a:xfrm flipH="1">
            <a:off x="4333875" y="3017838"/>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solidFill>
                <a:schemeClr val="hlink"/>
              </a:solidFill>
              <a:latin typeface="Comic Sans MS" panose="030F0702030302020204" pitchFamily="66" charset="0"/>
            </a:endParaRPr>
          </a:p>
        </p:txBody>
      </p:sp>
      <p:sp>
        <p:nvSpPr>
          <p:cNvPr id="47121" name="Oval 16"/>
          <p:cNvSpPr>
            <a:spLocks noChangeArrowheads="1"/>
          </p:cNvSpPr>
          <p:nvPr/>
        </p:nvSpPr>
        <p:spPr bwMode="auto">
          <a:xfrm flipH="1">
            <a:off x="5553075" y="3551238"/>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7122" name="Oval 17"/>
          <p:cNvSpPr>
            <a:spLocks noChangeArrowheads="1"/>
          </p:cNvSpPr>
          <p:nvPr/>
        </p:nvSpPr>
        <p:spPr bwMode="auto">
          <a:xfrm flipH="1">
            <a:off x="5324475" y="3932238"/>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7123" name="Oval 18"/>
          <p:cNvSpPr>
            <a:spLocks noChangeArrowheads="1"/>
          </p:cNvSpPr>
          <p:nvPr/>
        </p:nvSpPr>
        <p:spPr bwMode="auto">
          <a:xfrm flipH="1">
            <a:off x="8067675" y="5761038"/>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7124" name="Oval 19"/>
          <p:cNvSpPr>
            <a:spLocks noChangeArrowheads="1"/>
          </p:cNvSpPr>
          <p:nvPr/>
        </p:nvSpPr>
        <p:spPr bwMode="auto">
          <a:xfrm flipH="1">
            <a:off x="6467475" y="2713038"/>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7125" name="Oval 20"/>
          <p:cNvSpPr>
            <a:spLocks noChangeArrowheads="1"/>
          </p:cNvSpPr>
          <p:nvPr/>
        </p:nvSpPr>
        <p:spPr bwMode="auto">
          <a:xfrm flipH="1">
            <a:off x="6924675" y="4008438"/>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7126" name="Oval 21"/>
          <p:cNvSpPr>
            <a:spLocks noChangeArrowheads="1"/>
          </p:cNvSpPr>
          <p:nvPr/>
        </p:nvSpPr>
        <p:spPr bwMode="auto">
          <a:xfrm flipH="1">
            <a:off x="2276475" y="3856038"/>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7127" name="Oval 22"/>
          <p:cNvSpPr>
            <a:spLocks noChangeArrowheads="1"/>
          </p:cNvSpPr>
          <p:nvPr/>
        </p:nvSpPr>
        <p:spPr bwMode="auto">
          <a:xfrm flipH="1">
            <a:off x="4791075" y="3703638"/>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solidFill>
                <a:schemeClr val="hlink"/>
              </a:solidFill>
              <a:latin typeface="Comic Sans MS" panose="030F0702030302020204" pitchFamily="66" charset="0"/>
            </a:endParaRPr>
          </a:p>
        </p:txBody>
      </p:sp>
      <p:sp>
        <p:nvSpPr>
          <p:cNvPr id="47128" name="Oval 23"/>
          <p:cNvSpPr>
            <a:spLocks noChangeArrowheads="1"/>
          </p:cNvSpPr>
          <p:nvPr/>
        </p:nvSpPr>
        <p:spPr bwMode="auto">
          <a:xfrm flipH="1">
            <a:off x="3800475" y="4084638"/>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7129" name="Oval 24"/>
          <p:cNvSpPr>
            <a:spLocks noChangeArrowheads="1"/>
          </p:cNvSpPr>
          <p:nvPr/>
        </p:nvSpPr>
        <p:spPr bwMode="auto">
          <a:xfrm flipH="1">
            <a:off x="4562475" y="3856038"/>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solidFill>
                <a:schemeClr val="hlink"/>
              </a:solidFill>
              <a:latin typeface="Comic Sans MS" panose="030F0702030302020204" pitchFamily="66" charset="0"/>
            </a:endParaRPr>
          </a:p>
        </p:txBody>
      </p:sp>
      <p:sp>
        <p:nvSpPr>
          <p:cNvPr id="47130" name="Oval 25"/>
          <p:cNvSpPr>
            <a:spLocks noChangeArrowheads="1"/>
          </p:cNvSpPr>
          <p:nvPr/>
        </p:nvSpPr>
        <p:spPr bwMode="auto">
          <a:xfrm flipH="1">
            <a:off x="4410075" y="4694238"/>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solidFill>
                <a:schemeClr val="hlink"/>
              </a:solidFill>
              <a:latin typeface="Comic Sans MS" panose="030F0702030302020204" pitchFamily="66" charset="0"/>
            </a:endParaRPr>
          </a:p>
        </p:txBody>
      </p:sp>
      <p:sp>
        <p:nvSpPr>
          <p:cNvPr id="47131" name="Oval 26"/>
          <p:cNvSpPr>
            <a:spLocks noChangeArrowheads="1"/>
          </p:cNvSpPr>
          <p:nvPr/>
        </p:nvSpPr>
        <p:spPr bwMode="auto">
          <a:xfrm flipH="1">
            <a:off x="2352675" y="4999038"/>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7132" name="Oval 27"/>
          <p:cNvSpPr>
            <a:spLocks noChangeArrowheads="1"/>
          </p:cNvSpPr>
          <p:nvPr/>
        </p:nvSpPr>
        <p:spPr bwMode="auto">
          <a:xfrm flipH="1">
            <a:off x="2657475" y="4846638"/>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7133" name="Oval 28"/>
          <p:cNvSpPr>
            <a:spLocks noChangeArrowheads="1"/>
          </p:cNvSpPr>
          <p:nvPr/>
        </p:nvSpPr>
        <p:spPr bwMode="auto">
          <a:xfrm flipH="1">
            <a:off x="4257675" y="5684838"/>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solidFill>
                <a:schemeClr val="hlink"/>
              </a:solidFill>
              <a:latin typeface="Comic Sans MS" panose="030F0702030302020204" pitchFamily="66" charset="0"/>
            </a:endParaRPr>
          </a:p>
        </p:txBody>
      </p:sp>
      <p:sp>
        <p:nvSpPr>
          <p:cNvPr id="47134" name="Oval 29"/>
          <p:cNvSpPr>
            <a:spLocks noChangeArrowheads="1"/>
          </p:cNvSpPr>
          <p:nvPr/>
        </p:nvSpPr>
        <p:spPr bwMode="auto">
          <a:xfrm flipH="1">
            <a:off x="2200275" y="5456238"/>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7135" name="Oval 30"/>
          <p:cNvSpPr>
            <a:spLocks noChangeArrowheads="1"/>
          </p:cNvSpPr>
          <p:nvPr/>
        </p:nvSpPr>
        <p:spPr bwMode="auto">
          <a:xfrm flipH="1">
            <a:off x="3495675" y="5456238"/>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7136" name="Oval 31"/>
          <p:cNvSpPr>
            <a:spLocks noChangeArrowheads="1"/>
          </p:cNvSpPr>
          <p:nvPr/>
        </p:nvSpPr>
        <p:spPr bwMode="auto">
          <a:xfrm flipH="1">
            <a:off x="7991475" y="3246438"/>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7137" name="Oval 32"/>
          <p:cNvSpPr>
            <a:spLocks noChangeArrowheads="1"/>
          </p:cNvSpPr>
          <p:nvPr/>
        </p:nvSpPr>
        <p:spPr bwMode="auto">
          <a:xfrm flipH="1">
            <a:off x="7305675" y="2789238"/>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7138" name="Oval 33"/>
          <p:cNvSpPr>
            <a:spLocks noChangeArrowheads="1"/>
          </p:cNvSpPr>
          <p:nvPr/>
        </p:nvSpPr>
        <p:spPr bwMode="auto">
          <a:xfrm flipH="1">
            <a:off x="5781675" y="4846638"/>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7139" name="Oval 34"/>
          <p:cNvSpPr>
            <a:spLocks noChangeArrowheads="1"/>
          </p:cNvSpPr>
          <p:nvPr/>
        </p:nvSpPr>
        <p:spPr bwMode="auto">
          <a:xfrm flipH="1">
            <a:off x="7991475" y="2636838"/>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7140" name="Oval 35"/>
          <p:cNvSpPr>
            <a:spLocks noChangeArrowheads="1"/>
          </p:cNvSpPr>
          <p:nvPr/>
        </p:nvSpPr>
        <p:spPr bwMode="auto">
          <a:xfrm flipH="1">
            <a:off x="6467475" y="4389438"/>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7141" name="Oval 36"/>
          <p:cNvSpPr>
            <a:spLocks noChangeArrowheads="1"/>
          </p:cNvSpPr>
          <p:nvPr/>
        </p:nvSpPr>
        <p:spPr bwMode="auto">
          <a:xfrm flipH="1">
            <a:off x="6696075" y="5532438"/>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7142" name="Oval 37"/>
          <p:cNvSpPr>
            <a:spLocks noChangeArrowheads="1"/>
          </p:cNvSpPr>
          <p:nvPr/>
        </p:nvSpPr>
        <p:spPr bwMode="auto">
          <a:xfrm flipH="1">
            <a:off x="8067675" y="4084638"/>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7143" name="Oval 38"/>
          <p:cNvSpPr>
            <a:spLocks noChangeArrowheads="1"/>
          </p:cNvSpPr>
          <p:nvPr/>
        </p:nvSpPr>
        <p:spPr bwMode="auto">
          <a:xfrm flipH="1">
            <a:off x="6924675" y="4846638"/>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7144" name="Oval 39"/>
          <p:cNvSpPr>
            <a:spLocks noChangeArrowheads="1"/>
          </p:cNvSpPr>
          <p:nvPr/>
        </p:nvSpPr>
        <p:spPr bwMode="auto">
          <a:xfrm flipH="1">
            <a:off x="7686675" y="4922838"/>
            <a:ext cx="76200" cy="762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7145" name="Line 40"/>
          <p:cNvSpPr>
            <a:spLocks noChangeShapeType="1"/>
          </p:cNvSpPr>
          <p:nvPr/>
        </p:nvSpPr>
        <p:spPr bwMode="auto">
          <a:xfrm>
            <a:off x="4714875" y="2332038"/>
            <a:ext cx="0" cy="35814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grpSp>
        <p:nvGrpSpPr>
          <p:cNvPr id="47146" name="Group 41"/>
          <p:cNvGrpSpPr/>
          <p:nvPr/>
        </p:nvGrpSpPr>
        <p:grpSpPr bwMode="auto">
          <a:xfrm>
            <a:off x="2184400" y="4584700"/>
            <a:ext cx="549275" cy="490538"/>
            <a:chOff x="1094" y="3291"/>
            <a:chExt cx="346" cy="309"/>
          </a:xfrm>
        </p:grpSpPr>
        <p:sp>
          <p:nvSpPr>
            <p:cNvPr id="47164" name="Line 42"/>
            <p:cNvSpPr>
              <a:spLocks noChangeShapeType="1"/>
            </p:cNvSpPr>
            <p:nvPr/>
          </p:nvSpPr>
          <p:spPr bwMode="auto">
            <a:xfrm flipH="1">
              <a:off x="1242" y="3489"/>
              <a:ext cx="156" cy="75"/>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7165" name="Oval 43"/>
            <p:cNvSpPr>
              <a:spLocks noChangeArrowheads="1"/>
            </p:cNvSpPr>
            <p:nvPr/>
          </p:nvSpPr>
          <p:spPr bwMode="auto">
            <a:xfrm flipH="1">
              <a:off x="1200" y="3552"/>
              <a:ext cx="48" cy="48"/>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7166" name="Oval 44"/>
            <p:cNvSpPr>
              <a:spLocks noChangeArrowheads="1"/>
            </p:cNvSpPr>
            <p:nvPr/>
          </p:nvSpPr>
          <p:spPr bwMode="auto">
            <a:xfrm flipH="1">
              <a:off x="1392" y="3456"/>
              <a:ext cx="48" cy="48"/>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7167" name="Text Box 45"/>
            <p:cNvSpPr txBox="1">
              <a:spLocks noChangeArrowheads="1"/>
            </p:cNvSpPr>
            <p:nvPr/>
          </p:nvSpPr>
          <p:spPr bwMode="auto">
            <a:xfrm>
              <a:off x="1094" y="3291"/>
              <a:ext cx="316" cy="23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1800">
                  <a:latin typeface="Comic Sans MS" panose="030F0702030302020204" pitchFamily="66" charset="0"/>
                </a:rPr>
                <a:t>12</a:t>
              </a:r>
            </a:p>
          </p:txBody>
        </p:sp>
      </p:grpSp>
      <p:grpSp>
        <p:nvGrpSpPr>
          <p:cNvPr id="47147" name="Group 46"/>
          <p:cNvGrpSpPr/>
          <p:nvPr/>
        </p:nvGrpSpPr>
        <p:grpSpPr bwMode="auto">
          <a:xfrm>
            <a:off x="5324475" y="3551238"/>
            <a:ext cx="731838" cy="523874"/>
            <a:chOff x="3072" y="2640"/>
            <a:chExt cx="461" cy="330"/>
          </a:xfrm>
        </p:grpSpPr>
        <p:grpSp>
          <p:nvGrpSpPr>
            <p:cNvPr id="47159" name="Group 47"/>
            <p:cNvGrpSpPr/>
            <p:nvPr/>
          </p:nvGrpSpPr>
          <p:grpSpPr bwMode="auto">
            <a:xfrm>
              <a:off x="3072" y="2640"/>
              <a:ext cx="192" cy="288"/>
              <a:chOff x="3072" y="2640"/>
              <a:chExt cx="192" cy="288"/>
            </a:xfrm>
          </p:grpSpPr>
          <p:sp>
            <p:nvSpPr>
              <p:cNvPr id="47161" name="Line 48"/>
              <p:cNvSpPr>
                <a:spLocks noChangeShapeType="1"/>
              </p:cNvSpPr>
              <p:nvPr/>
            </p:nvSpPr>
            <p:spPr bwMode="auto">
              <a:xfrm flipH="1">
                <a:off x="3111" y="2685"/>
                <a:ext cx="114" cy="198"/>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7162" name="Oval 49"/>
              <p:cNvSpPr>
                <a:spLocks noChangeArrowheads="1"/>
              </p:cNvSpPr>
              <p:nvPr/>
            </p:nvSpPr>
            <p:spPr bwMode="auto">
              <a:xfrm flipH="1">
                <a:off x="3216" y="2640"/>
                <a:ext cx="48" cy="48"/>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sp>
            <p:nvSpPr>
              <p:cNvPr id="47163" name="Oval 50"/>
              <p:cNvSpPr>
                <a:spLocks noChangeArrowheads="1"/>
              </p:cNvSpPr>
              <p:nvPr/>
            </p:nvSpPr>
            <p:spPr bwMode="auto">
              <a:xfrm flipH="1">
                <a:off x="3072" y="2880"/>
                <a:ext cx="48" cy="48"/>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400">
                  <a:latin typeface="Comic Sans MS" panose="030F0702030302020204" pitchFamily="66" charset="0"/>
                </a:endParaRPr>
              </a:p>
            </p:txBody>
          </p:sp>
        </p:grpSp>
        <p:sp>
          <p:nvSpPr>
            <p:cNvPr id="47160" name="Text Box 51"/>
            <p:cNvSpPr txBox="1">
              <a:spLocks noChangeArrowheads="1"/>
            </p:cNvSpPr>
            <p:nvPr/>
          </p:nvSpPr>
          <p:spPr bwMode="auto">
            <a:xfrm>
              <a:off x="3217" y="2738"/>
              <a:ext cx="316" cy="23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1800">
                  <a:latin typeface="Comic Sans MS" panose="030F0702030302020204" pitchFamily="66" charset="0"/>
                </a:rPr>
                <a:t>21</a:t>
              </a:r>
            </a:p>
          </p:txBody>
        </p:sp>
      </p:grpSp>
      <p:sp>
        <p:nvSpPr>
          <p:cNvPr id="47148" name="Oval 52"/>
          <p:cNvSpPr>
            <a:spLocks noChangeArrowheads="1"/>
          </p:cNvSpPr>
          <p:nvPr/>
        </p:nvSpPr>
        <p:spPr bwMode="auto">
          <a:xfrm>
            <a:off x="4257675" y="5608638"/>
            <a:ext cx="228600" cy="2286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200">
                <a:solidFill>
                  <a:schemeClr val="hlink"/>
                </a:solidFill>
                <a:latin typeface="Comic Sans MS" panose="030F0702030302020204" pitchFamily="66" charset="0"/>
              </a:rPr>
              <a:t>1</a:t>
            </a:r>
            <a:endParaRPr lang="zh-CN" altLang="en-US" sz="2400">
              <a:solidFill>
                <a:schemeClr val="hlink"/>
              </a:solidFill>
              <a:latin typeface="Comic Sans MS" panose="030F0702030302020204" pitchFamily="66" charset="0"/>
            </a:endParaRPr>
          </a:p>
        </p:txBody>
      </p:sp>
      <p:sp>
        <p:nvSpPr>
          <p:cNvPr id="47149" name="Oval 53"/>
          <p:cNvSpPr>
            <a:spLocks noChangeArrowheads="1"/>
          </p:cNvSpPr>
          <p:nvPr/>
        </p:nvSpPr>
        <p:spPr bwMode="auto">
          <a:xfrm>
            <a:off x="4791075" y="5303838"/>
            <a:ext cx="228600" cy="2286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200">
                <a:solidFill>
                  <a:schemeClr val="hlink"/>
                </a:solidFill>
                <a:latin typeface="Comic Sans MS" panose="030F0702030302020204" pitchFamily="66" charset="0"/>
              </a:rPr>
              <a:t>2</a:t>
            </a:r>
            <a:endParaRPr lang="zh-CN" altLang="en-US" sz="2400">
              <a:solidFill>
                <a:schemeClr val="hlink"/>
              </a:solidFill>
              <a:latin typeface="Comic Sans MS" panose="030F0702030302020204" pitchFamily="66" charset="0"/>
            </a:endParaRPr>
          </a:p>
        </p:txBody>
      </p:sp>
      <p:sp>
        <p:nvSpPr>
          <p:cNvPr id="47150" name="Oval 54"/>
          <p:cNvSpPr>
            <a:spLocks noChangeArrowheads="1"/>
          </p:cNvSpPr>
          <p:nvPr/>
        </p:nvSpPr>
        <p:spPr bwMode="auto">
          <a:xfrm>
            <a:off x="4333875" y="4618038"/>
            <a:ext cx="228600" cy="2286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200">
                <a:solidFill>
                  <a:schemeClr val="hlink"/>
                </a:solidFill>
                <a:latin typeface="Comic Sans MS" panose="030F0702030302020204" pitchFamily="66" charset="0"/>
              </a:rPr>
              <a:t>3</a:t>
            </a:r>
            <a:endParaRPr lang="zh-CN" altLang="en-US" sz="2400">
              <a:solidFill>
                <a:schemeClr val="hlink"/>
              </a:solidFill>
              <a:latin typeface="Comic Sans MS" panose="030F0702030302020204" pitchFamily="66" charset="0"/>
            </a:endParaRPr>
          </a:p>
        </p:txBody>
      </p:sp>
      <p:sp>
        <p:nvSpPr>
          <p:cNvPr id="47151" name="Oval 55"/>
          <p:cNvSpPr>
            <a:spLocks noChangeArrowheads="1"/>
          </p:cNvSpPr>
          <p:nvPr/>
        </p:nvSpPr>
        <p:spPr bwMode="auto">
          <a:xfrm>
            <a:off x="4410075" y="3779838"/>
            <a:ext cx="228600" cy="2286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200">
                <a:solidFill>
                  <a:schemeClr val="hlink"/>
                </a:solidFill>
                <a:latin typeface="Comic Sans MS" panose="030F0702030302020204" pitchFamily="66" charset="0"/>
              </a:rPr>
              <a:t>4</a:t>
            </a:r>
            <a:endParaRPr lang="zh-CN" altLang="en-US" sz="2400">
              <a:solidFill>
                <a:schemeClr val="hlink"/>
              </a:solidFill>
              <a:latin typeface="Comic Sans MS" panose="030F0702030302020204" pitchFamily="66" charset="0"/>
            </a:endParaRPr>
          </a:p>
        </p:txBody>
      </p:sp>
      <p:sp>
        <p:nvSpPr>
          <p:cNvPr id="47152" name="Oval 56"/>
          <p:cNvSpPr>
            <a:spLocks noChangeArrowheads="1"/>
          </p:cNvSpPr>
          <p:nvPr/>
        </p:nvSpPr>
        <p:spPr bwMode="auto">
          <a:xfrm>
            <a:off x="4791075" y="3627438"/>
            <a:ext cx="228600" cy="2286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200">
                <a:solidFill>
                  <a:schemeClr val="hlink"/>
                </a:solidFill>
                <a:latin typeface="Comic Sans MS" panose="030F0702030302020204" pitchFamily="66" charset="0"/>
              </a:rPr>
              <a:t>5</a:t>
            </a:r>
            <a:endParaRPr lang="zh-CN" altLang="en-US" sz="2400">
              <a:solidFill>
                <a:schemeClr val="hlink"/>
              </a:solidFill>
              <a:latin typeface="Comic Sans MS" panose="030F0702030302020204" pitchFamily="66" charset="0"/>
            </a:endParaRPr>
          </a:p>
        </p:txBody>
      </p:sp>
      <p:sp>
        <p:nvSpPr>
          <p:cNvPr id="47153" name="Oval 57"/>
          <p:cNvSpPr>
            <a:spLocks noChangeArrowheads="1"/>
          </p:cNvSpPr>
          <p:nvPr/>
        </p:nvSpPr>
        <p:spPr bwMode="auto">
          <a:xfrm>
            <a:off x="4410075" y="3322638"/>
            <a:ext cx="228600" cy="2286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200">
                <a:solidFill>
                  <a:schemeClr val="hlink"/>
                </a:solidFill>
                <a:latin typeface="Comic Sans MS" panose="030F0702030302020204" pitchFamily="66" charset="0"/>
              </a:rPr>
              <a:t>6</a:t>
            </a:r>
            <a:endParaRPr lang="zh-CN" altLang="en-US" sz="2400">
              <a:solidFill>
                <a:schemeClr val="hlink"/>
              </a:solidFill>
              <a:latin typeface="Comic Sans MS" panose="030F0702030302020204" pitchFamily="66" charset="0"/>
            </a:endParaRPr>
          </a:p>
        </p:txBody>
      </p:sp>
      <p:sp>
        <p:nvSpPr>
          <p:cNvPr id="47154" name="Oval 58"/>
          <p:cNvSpPr>
            <a:spLocks noChangeArrowheads="1"/>
          </p:cNvSpPr>
          <p:nvPr/>
        </p:nvSpPr>
        <p:spPr bwMode="auto">
          <a:xfrm>
            <a:off x="4257675" y="2941638"/>
            <a:ext cx="228600" cy="228600"/>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200">
                <a:solidFill>
                  <a:schemeClr val="hlink"/>
                </a:solidFill>
                <a:latin typeface="Comic Sans MS" panose="030F0702030302020204" pitchFamily="66" charset="0"/>
              </a:rPr>
              <a:t>7</a:t>
            </a:r>
            <a:endParaRPr lang="zh-CN" altLang="en-US" sz="2400">
              <a:solidFill>
                <a:schemeClr val="hlink"/>
              </a:solidFill>
              <a:latin typeface="Comic Sans MS" panose="030F0702030302020204" pitchFamily="66" charset="0"/>
            </a:endParaRPr>
          </a:p>
        </p:txBody>
      </p:sp>
      <p:sp>
        <p:nvSpPr>
          <p:cNvPr id="47155" name="Line 59"/>
          <p:cNvSpPr>
            <a:spLocks noChangeShapeType="1"/>
          </p:cNvSpPr>
          <p:nvPr/>
        </p:nvSpPr>
        <p:spPr bwMode="auto">
          <a:xfrm>
            <a:off x="4714875" y="6064250"/>
            <a:ext cx="501650" cy="0"/>
          </a:xfrm>
          <a:prstGeom prst="line">
            <a:avLst/>
          </a:prstGeom>
          <a:noFill/>
          <a:ln w="952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7156" name="Text Box 60"/>
          <p:cNvSpPr txBox="1">
            <a:spLocks noChangeArrowheads="1"/>
          </p:cNvSpPr>
          <p:nvPr/>
        </p:nvSpPr>
        <p:spPr bwMode="auto">
          <a:xfrm>
            <a:off x="5248275" y="5835650"/>
            <a:ext cx="304800" cy="322580"/>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1800">
                <a:latin typeface="Comic Sans MS" panose="030F0702030302020204" pitchFamily="66" charset="0"/>
                <a:sym typeface="Symbol" panose="05050102010706020507" pitchFamily="18" charset="2"/>
              </a:rPr>
              <a:t></a:t>
            </a:r>
            <a:endParaRPr lang="zh-CN" altLang="en-US" sz="1800">
              <a:solidFill>
                <a:schemeClr val="bg1"/>
              </a:solidFill>
              <a:latin typeface="Comic Sans MS" panose="030F0702030302020204" pitchFamily="66" charset="0"/>
              <a:sym typeface="Symbol" panose="05050102010706020507" pitchFamily="18" charset="2"/>
            </a:endParaRPr>
          </a:p>
        </p:txBody>
      </p:sp>
      <p:sp>
        <p:nvSpPr>
          <p:cNvPr id="47157" name="Text Box 61"/>
          <p:cNvSpPr txBox="1">
            <a:spLocks noChangeArrowheads="1"/>
          </p:cNvSpPr>
          <p:nvPr/>
        </p:nvSpPr>
        <p:spPr bwMode="auto">
          <a:xfrm>
            <a:off x="4638675" y="2606675"/>
            <a:ext cx="501650" cy="368300"/>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800">
                <a:solidFill>
                  <a:schemeClr val="hlink"/>
                </a:solidFill>
                <a:latin typeface="Comic Sans MS" panose="030F0702030302020204" pitchFamily="66" charset="0"/>
              </a:rPr>
              <a:t>L</a:t>
            </a:r>
          </a:p>
        </p:txBody>
      </p:sp>
      <p:sp>
        <p:nvSpPr>
          <p:cNvPr id="47158" name="Text Box 62"/>
          <p:cNvSpPr txBox="1">
            <a:spLocks noChangeArrowheads="1"/>
          </p:cNvSpPr>
          <p:nvPr/>
        </p:nvSpPr>
        <p:spPr bwMode="auto">
          <a:xfrm>
            <a:off x="7180263" y="4367213"/>
            <a:ext cx="1895475" cy="368300"/>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1800">
                <a:solidFill>
                  <a:schemeClr val="bg1"/>
                </a:solidFill>
                <a:latin typeface="Comic Sans MS" panose="030F0702030302020204" pitchFamily="66" charset="0"/>
                <a:sym typeface="Symbol" panose="05050102010706020507" pitchFamily="18" charset="2"/>
              </a:rPr>
              <a:t></a:t>
            </a:r>
            <a:r>
              <a:rPr lang="zh-CN" altLang="en-US" sz="1800">
                <a:solidFill>
                  <a:schemeClr val="bg1"/>
                </a:solidFill>
                <a:latin typeface="Comic Sans MS" panose="030F0702030302020204" pitchFamily="66" charset="0"/>
              </a:rPr>
              <a:t> = </a:t>
            </a:r>
            <a:r>
              <a:rPr lang="en-US" altLang="zh-CN" sz="1800">
                <a:solidFill>
                  <a:schemeClr val="bg1"/>
                </a:solidFill>
                <a:latin typeface="Comic Sans MS" panose="030F0702030302020204" pitchFamily="66" charset="0"/>
              </a:rPr>
              <a:t>min(12, 21)</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8850776-63A8-492E-9FDC-E671D817A830}" type="slidenum">
              <a:rPr kumimoji="0" lang="zh-CN" altLang="en-US" sz="1400" smtClean="0"/>
              <a:t>27</a:t>
            </a:fld>
            <a:endParaRPr kumimoji="0" lang="en-US" altLang="zh-CN" sz="1400"/>
          </a:p>
        </p:txBody>
      </p:sp>
      <p:sp>
        <p:nvSpPr>
          <p:cNvPr id="52227" name="Rectangle 2"/>
          <p:cNvSpPr>
            <a:spLocks noGrp="1" noChangeArrowheads="1"/>
          </p:cNvSpPr>
          <p:nvPr>
            <p:ph type="title"/>
          </p:nvPr>
        </p:nvSpPr>
        <p:spPr/>
        <p:txBody>
          <a:bodyPr/>
          <a:lstStyle/>
          <a:p>
            <a:pPr eaLnBrk="1" hangingPunct="1"/>
            <a:r>
              <a:rPr lang="zh-CN" altLang="en-US" dirty="0"/>
              <a:t>分治算法</a:t>
            </a:r>
          </a:p>
        </p:txBody>
      </p:sp>
      <p:sp>
        <p:nvSpPr>
          <p:cNvPr id="57347" name="Rectangle 3"/>
          <p:cNvSpPr>
            <a:spLocks noGrp="1" noChangeArrowheads="1"/>
          </p:cNvSpPr>
          <p:nvPr>
            <p:ph type="body" idx="1"/>
          </p:nvPr>
        </p:nvSpPr>
        <p:spPr/>
        <p:txBody>
          <a:bodyPr/>
          <a:lstStyle/>
          <a:p>
            <a:pPr eaLnBrk="1" hangingPunct="1">
              <a:lnSpc>
                <a:spcPct val="90000"/>
              </a:lnSpc>
            </a:pPr>
            <a:r>
              <a:rPr lang="zh-CN" altLang="en-US" dirty="0"/>
              <a:t>存在</a:t>
            </a:r>
            <a:r>
              <a:rPr lang="en-US" altLang="zh-CN" dirty="0"/>
              <a:t>O(n log n)</a:t>
            </a:r>
            <a:r>
              <a:rPr lang="zh-CN" altLang="en-US" dirty="0"/>
              <a:t>的算法</a:t>
            </a:r>
          </a:p>
          <a:p>
            <a:pPr eaLnBrk="1" hangingPunct="1">
              <a:lnSpc>
                <a:spcPct val="90000"/>
              </a:lnSpc>
            </a:pPr>
            <a:endParaRPr lang="zh-CN" altLang="en-US" dirty="0"/>
          </a:p>
          <a:p>
            <a:pPr eaLnBrk="1" hangingPunct="1">
              <a:lnSpc>
                <a:spcPct val="90000"/>
              </a:lnSpc>
            </a:pPr>
            <a:r>
              <a:rPr lang="zh-CN" altLang="en-US" dirty="0"/>
              <a:t>通过顺便按照</a:t>
            </a:r>
            <a:r>
              <a:rPr lang="en-US" altLang="zh-CN" dirty="0"/>
              <a:t>y</a:t>
            </a:r>
            <a:r>
              <a:rPr lang="zh-CN" altLang="en-US" dirty="0"/>
              <a:t>归并排序来实现</a:t>
            </a:r>
            <a:endParaRPr lang="en-US" altLang="zh-CN" dirty="0"/>
          </a:p>
        </p:txBody>
      </p:sp>
      <p:sp>
        <p:nvSpPr>
          <p:cNvPr id="3" name="文本框 2">
            <a:extLst>
              <a:ext uri="{FF2B5EF4-FFF2-40B4-BE49-F238E27FC236}">
                <a16:creationId xmlns:a16="http://schemas.microsoft.com/office/drawing/2014/main" id="{B32B6F1D-7B64-CB06-F3BA-1FF873CF7BBE}"/>
              </a:ext>
            </a:extLst>
          </p:cNvPr>
          <p:cNvSpPr txBox="1"/>
          <p:nvPr/>
        </p:nvSpPr>
        <p:spPr>
          <a:xfrm>
            <a:off x="1919536" y="3645024"/>
            <a:ext cx="7704856" cy="461665"/>
          </a:xfrm>
          <a:prstGeom prst="rect">
            <a:avLst/>
          </a:prstGeom>
          <a:noFill/>
        </p:spPr>
        <p:txBody>
          <a:bodyPr wrap="square">
            <a:spAutoFit/>
          </a:bodyPr>
          <a:lstStyle/>
          <a:p>
            <a:r>
              <a:rPr lang="zh-CN" altLang="en-US" dirty="0"/>
              <a:t>https://oi-wiki.org/geometry/nearest-points/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 calcmode="lin" valueType="num">
                                      <p:cBhvr additive="base">
                                        <p:cTn id="7" dur="500" fill="hold"/>
                                        <p:tgtEl>
                                          <p:spTgt spid="573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73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347">
                                            <p:txEl>
                                              <p:pRg st="2" end="2"/>
                                            </p:txEl>
                                          </p:spTgt>
                                        </p:tgtEl>
                                        <p:attrNameLst>
                                          <p:attrName>style.visibility</p:attrName>
                                        </p:attrNameLst>
                                      </p:cBhvr>
                                      <p:to>
                                        <p:strVal val="visible"/>
                                      </p:to>
                                    </p:set>
                                    <p:anim calcmode="lin" valueType="num">
                                      <p:cBhvr additive="base">
                                        <p:cTn id="13" dur="500" fill="hold"/>
                                        <p:tgtEl>
                                          <p:spTgt spid="5734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734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3A4DAAD-1046-4EE2-A0B1-F4C15F2798B4}" type="slidenum">
              <a:rPr kumimoji="0" lang="zh-CN" altLang="en-US" sz="1400" smtClean="0"/>
              <a:t>28</a:t>
            </a:fld>
            <a:endParaRPr kumimoji="0" lang="en-US" altLang="zh-CN" sz="1400"/>
          </a:p>
        </p:txBody>
      </p:sp>
      <p:sp>
        <p:nvSpPr>
          <p:cNvPr id="58371" name="Rectangle 2"/>
          <p:cNvSpPr>
            <a:spLocks noGrp="1" noChangeArrowheads="1"/>
          </p:cNvSpPr>
          <p:nvPr>
            <p:ph type="title"/>
          </p:nvPr>
        </p:nvSpPr>
        <p:spPr/>
        <p:txBody>
          <a:bodyPr/>
          <a:lstStyle/>
          <a:p>
            <a:pPr eaLnBrk="1" hangingPunct="1"/>
            <a:r>
              <a:rPr lang="zh-CN" altLang="en-US" dirty="0"/>
              <a:t>5.5 整数乘法</a:t>
            </a:r>
          </a:p>
        </p:txBody>
      </p:sp>
      <p:sp>
        <p:nvSpPr>
          <p:cNvPr id="58372" name="Rectangle 3"/>
          <p:cNvSpPr>
            <a:spLocks noGrp="1" noChangeArrowheads="1"/>
          </p:cNvSpPr>
          <p:nvPr>
            <p:ph type="body" idx="1"/>
          </p:nvPr>
        </p:nvSpPr>
        <p:spPr/>
        <p:txBody>
          <a:bodyPr/>
          <a:lstStyle/>
          <a:p>
            <a:pPr eaLnBrk="1" hangingPunct="1"/>
            <a:r>
              <a:rPr lang="zh-CN" altLang="en-US"/>
              <a:t>最直观的乘法</a:t>
            </a:r>
          </a:p>
          <a:p>
            <a:pPr eaLnBrk="1" hangingPunct="1"/>
            <a:endParaRPr lang="zh-CN" altLang="en-US"/>
          </a:p>
          <a:p>
            <a:pPr lvl="1" eaLnBrk="1" hangingPunct="1"/>
            <a:r>
              <a:rPr lang="en-US" altLang="zh-CN">
                <a:sym typeface="Symbol" panose="05050102010706020507" pitchFamily="18" charset="2"/>
              </a:rPr>
              <a:t></a:t>
            </a:r>
            <a:r>
              <a:rPr lang="en-US" altLang="zh-CN"/>
              <a:t>(n</a:t>
            </a:r>
            <a:r>
              <a:rPr lang="en-US" altLang="zh-CN" sz="3200" baseline="30000"/>
              <a:t>2</a:t>
            </a:r>
            <a:r>
              <a:rPr lang="en-US" altLang="zh-CN"/>
              <a:t>) bit operations.</a:t>
            </a:r>
          </a:p>
          <a:p>
            <a:pPr eaLnBrk="1" hangingPunct="1"/>
            <a:endParaRPr lang="en-US" altLang="zh-CN"/>
          </a:p>
        </p:txBody>
      </p:sp>
      <p:grpSp>
        <p:nvGrpSpPr>
          <p:cNvPr id="58373" name="Group 4"/>
          <p:cNvGrpSpPr/>
          <p:nvPr/>
        </p:nvGrpSpPr>
        <p:grpSpPr bwMode="auto">
          <a:xfrm>
            <a:off x="5944235" y="1816100"/>
            <a:ext cx="3562350" cy="4191000"/>
            <a:chOff x="2832" y="1248"/>
            <a:chExt cx="2448" cy="2880"/>
          </a:xfrm>
        </p:grpSpPr>
        <p:sp>
          <p:nvSpPr>
            <p:cNvPr id="58375" name="Rectangle 5"/>
            <p:cNvSpPr>
              <a:spLocks noChangeArrowheads="1"/>
            </p:cNvSpPr>
            <p:nvPr/>
          </p:nvSpPr>
          <p:spPr bwMode="auto">
            <a:xfrm>
              <a:off x="5136" y="148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1</a:t>
              </a:r>
              <a:endParaRPr lang="zh-CN" altLang="en-US" sz="1400" baseline="-25000">
                <a:latin typeface="Comic Sans MS" panose="030F0702030302020204" pitchFamily="66" charset="0"/>
              </a:endParaRPr>
            </a:p>
          </p:txBody>
        </p:sp>
        <p:sp>
          <p:nvSpPr>
            <p:cNvPr id="58376" name="Rectangle 6"/>
            <p:cNvSpPr>
              <a:spLocks noChangeArrowheads="1"/>
            </p:cNvSpPr>
            <p:nvPr/>
          </p:nvSpPr>
          <p:spPr bwMode="auto">
            <a:xfrm>
              <a:off x="5136" y="172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1</a:t>
              </a:r>
              <a:endParaRPr lang="zh-CN" altLang="en-US" sz="1400" baseline="-25000">
                <a:latin typeface="Comic Sans MS" panose="030F0702030302020204" pitchFamily="66" charset="0"/>
              </a:endParaRPr>
            </a:p>
          </p:txBody>
        </p:sp>
        <p:sp>
          <p:nvSpPr>
            <p:cNvPr id="58377" name="Rectangle 7"/>
            <p:cNvSpPr>
              <a:spLocks noChangeArrowheads="1"/>
            </p:cNvSpPr>
            <p:nvPr/>
          </p:nvSpPr>
          <p:spPr bwMode="auto">
            <a:xfrm>
              <a:off x="5136" y="196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378" name="Rectangle 8"/>
            <p:cNvSpPr>
              <a:spLocks noChangeArrowheads="1"/>
            </p:cNvSpPr>
            <p:nvPr/>
          </p:nvSpPr>
          <p:spPr bwMode="auto">
            <a:xfrm>
              <a:off x="4992" y="1248"/>
              <a:ext cx="288"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1400" baseline="-25000">
                <a:latin typeface="Comic Sans MS" panose="030F0702030302020204" pitchFamily="66" charset="0"/>
              </a:endParaRPr>
            </a:p>
          </p:txBody>
        </p:sp>
        <p:sp>
          <p:nvSpPr>
            <p:cNvPr id="58379" name="Rectangle 9"/>
            <p:cNvSpPr>
              <a:spLocks noChangeArrowheads="1"/>
            </p:cNvSpPr>
            <p:nvPr/>
          </p:nvSpPr>
          <p:spPr bwMode="auto">
            <a:xfrm>
              <a:off x="4992" y="148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380" name="Rectangle 10"/>
            <p:cNvSpPr>
              <a:spLocks noChangeArrowheads="1"/>
            </p:cNvSpPr>
            <p:nvPr/>
          </p:nvSpPr>
          <p:spPr bwMode="auto">
            <a:xfrm>
              <a:off x="4992" y="172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381" name="Rectangle 11"/>
            <p:cNvSpPr>
              <a:spLocks noChangeArrowheads="1"/>
            </p:cNvSpPr>
            <p:nvPr/>
          </p:nvSpPr>
          <p:spPr bwMode="auto">
            <a:xfrm>
              <a:off x="4992" y="196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1</a:t>
              </a:r>
              <a:endParaRPr lang="zh-CN" altLang="en-US" sz="1400" baseline="-25000">
                <a:latin typeface="Comic Sans MS" panose="030F0702030302020204" pitchFamily="66" charset="0"/>
              </a:endParaRPr>
            </a:p>
          </p:txBody>
        </p:sp>
        <p:sp>
          <p:nvSpPr>
            <p:cNvPr id="58382" name="Rectangle 12"/>
            <p:cNvSpPr>
              <a:spLocks noChangeArrowheads="1"/>
            </p:cNvSpPr>
            <p:nvPr/>
          </p:nvSpPr>
          <p:spPr bwMode="auto">
            <a:xfrm>
              <a:off x="4848" y="148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1</a:t>
              </a:r>
              <a:endParaRPr lang="zh-CN" altLang="en-US" sz="1400" baseline="-25000">
                <a:latin typeface="Comic Sans MS" panose="030F0702030302020204" pitchFamily="66" charset="0"/>
              </a:endParaRPr>
            </a:p>
          </p:txBody>
        </p:sp>
        <p:sp>
          <p:nvSpPr>
            <p:cNvPr id="58383" name="Rectangle 13"/>
            <p:cNvSpPr>
              <a:spLocks noChangeArrowheads="1"/>
            </p:cNvSpPr>
            <p:nvPr/>
          </p:nvSpPr>
          <p:spPr bwMode="auto">
            <a:xfrm>
              <a:off x="4848" y="172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1</a:t>
              </a:r>
              <a:endParaRPr lang="zh-CN" altLang="en-US" sz="1400" baseline="-25000">
                <a:latin typeface="Comic Sans MS" panose="030F0702030302020204" pitchFamily="66" charset="0"/>
              </a:endParaRPr>
            </a:p>
          </p:txBody>
        </p:sp>
        <p:sp>
          <p:nvSpPr>
            <p:cNvPr id="58384" name="Rectangle 14"/>
            <p:cNvSpPr>
              <a:spLocks noChangeArrowheads="1"/>
            </p:cNvSpPr>
            <p:nvPr/>
          </p:nvSpPr>
          <p:spPr bwMode="auto">
            <a:xfrm>
              <a:off x="4848" y="196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385" name="Rectangle 15"/>
            <p:cNvSpPr>
              <a:spLocks noChangeArrowheads="1"/>
            </p:cNvSpPr>
            <p:nvPr/>
          </p:nvSpPr>
          <p:spPr bwMode="auto">
            <a:xfrm>
              <a:off x="4704" y="1248"/>
              <a:ext cx="288"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1400" baseline="-25000">
                <a:latin typeface="Comic Sans MS" panose="030F0702030302020204" pitchFamily="66" charset="0"/>
              </a:endParaRPr>
            </a:p>
          </p:txBody>
        </p:sp>
        <p:sp>
          <p:nvSpPr>
            <p:cNvPr id="58386" name="Rectangle 16"/>
            <p:cNvSpPr>
              <a:spLocks noChangeArrowheads="1"/>
            </p:cNvSpPr>
            <p:nvPr/>
          </p:nvSpPr>
          <p:spPr bwMode="auto">
            <a:xfrm>
              <a:off x="4704" y="148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387" name="Rectangle 17"/>
            <p:cNvSpPr>
              <a:spLocks noChangeArrowheads="1"/>
            </p:cNvSpPr>
            <p:nvPr/>
          </p:nvSpPr>
          <p:spPr bwMode="auto">
            <a:xfrm>
              <a:off x="4704" y="172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1</a:t>
              </a:r>
              <a:endParaRPr lang="zh-CN" altLang="en-US" sz="1400" baseline="-25000">
                <a:latin typeface="Comic Sans MS" panose="030F0702030302020204" pitchFamily="66" charset="0"/>
              </a:endParaRPr>
            </a:p>
          </p:txBody>
        </p:sp>
        <p:sp>
          <p:nvSpPr>
            <p:cNvPr id="58388" name="Rectangle 18"/>
            <p:cNvSpPr>
              <a:spLocks noChangeArrowheads="1"/>
            </p:cNvSpPr>
            <p:nvPr/>
          </p:nvSpPr>
          <p:spPr bwMode="auto">
            <a:xfrm>
              <a:off x="4704" y="196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1</a:t>
              </a:r>
              <a:endParaRPr lang="zh-CN" altLang="en-US" sz="1400" baseline="-25000">
                <a:latin typeface="Comic Sans MS" panose="030F0702030302020204" pitchFamily="66" charset="0"/>
              </a:endParaRPr>
            </a:p>
          </p:txBody>
        </p:sp>
        <p:sp>
          <p:nvSpPr>
            <p:cNvPr id="58389" name="Rectangle 19"/>
            <p:cNvSpPr>
              <a:spLocks noChangeArrowheads="1"/>
            </p:cNvSpPr>
            <p:nvPr/>
          </p:nvSpPr>
          <p:spPr bwMode="auto">
            <a:xfrm>
              <a:off x="4560" y="148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1</a:t>
              </a:r>
              <a:endParaRPr lang="zh-CN" altLang="en-US" sz="1400" baseline="-25000">
                <a:latin typeface="Comic Sans MS" panose="030F0702030302020204" pitchFamily="66" charset="0"/>
              </a:endParaRPr>
            </a:p>
          </p:txBody>
        </p:sp>
        <p:sp>
          <p:nvSpPr>
            <p:cNvPr id="58390" name="Rectangle 20"/>
            <p:cNvSpPr>
              <a:spLocks noChangeArrowheads="1"/>
            </p:cNvSpPr>
            <p:nvPr/>
          </p:nvSpPr>
          <p:spPr bwMode="auto">
            <a:xfrm>
              <a:off x="4560" y="172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1</a:t>
              </a:r>
              <a:endParaRPr lang="zh-CN" altLang="en-US" sz="1400" baseline="-25000">
                <a:latin typeface="Comic Sans MS" panose="030F0702030302020204" pitchFamily="66" charset="0"/>
              </a:endParaRPr>
            </a:p>
          </p:txBody>
        </p:sp>
        <p:sp>
          <p:nvSpPr>
            <p:cNvPr id="58391" name="Rectangle 21"/>
            <p:cNvSpPr>
              <a:spLocks noChangeArrowheads="1"/>
            </p:cNvSpPr>
            <p:nvPr/>
          </p:nvSpPr>
          <p:spPr bwMode="auto">
            <a:xfrm>
              <a:off x="4560" y="196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392" name="Rectangle 22"/>
            <p:cNvSpPr>
              <a:spLocks noChangeArrowheads="1"/>
            </p:cNvSpPr>
            <p:nvPr/>
          </p:nvSpPr>
          <p:spPr bwMode="auto">
            <a:xfrm>
              <a:off x="4416" y="1248"/>
              <a:ext cx="288"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1400" baseline="-25000">
                <a:latin typeface="Comic Sans MS" panose="030F0702030302020204" pitchFamily="66" charset="0"/>
              </a:endParaRPr>
            </a:p>
          </p:txBody>
        </p:sp>
        <p:sp>
          <p:nvSpPr>
            <p:cNvPr id="58393" name="Rectangle 23"/>
            <p:cNvSpPr>
              <a:spLocks noChangeArrowheads="1"/>
            </p:cNvSpPr>
            <p:nvPr/>
          </p:nvSpPr>
          <p:spPr bwMode="auto">
            <a:xfrm>
              <a:off x="4416" y="148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394" name="Rectangle 24"/>
            <p:cNvSpPr>
              <a:spLocks noChangeArrowheads="1"/>
            </p:cNvSpPr>
            <p:nvPr/>
          </p:nvSpPr>
          <p:spPr bwMode="auto">
            <a:xfrm>
              <a:off x="4416" y="172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1</a:t>
              </a:r>
              <a:endParaRPr lang="zh-CN" altLang="en-US" sz="1400" baseline="-25000">
                <a:latin typeface="Comic Sans MS" panose="030F0702030302020204" pitchFamily="66" charset="0"/>
              </a:endParaRPr>
            </a:p>
          </p:txBody>
        </p:sp>
        <p:sp>
          <p:nvSpPr>
            <p:cNvPr id="58395" name="Rectangle 25"/>
            <p:cNvSpPr>
              <a:spLocks noChangeArrowheads="1"/>
            </p:cNvSpPr>
            <p:nvPr/>
          </p:nvSpPr>
          <p:spPr bwMode="auto">
            <a:xfrm>
              <a:off x="4416" y="196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1</a:t>
              </a:r>
              <a:endParaRPr lang="zh-CN" altLang="en-US" sz="1400" baseline="-25000">
                <a:latin typeface="Comic Sans MS" panose="030F0702030302020204" pitchFamily="66" charset="0"/>
              </a:endParaRPr>
            </a:p>
          </p:txBody>
        </p:sp>
        <p:sp>
          <p:nvSpPr>
            <p:cNvPr id="58396" name="Rectangle 26"/>
            <p:cNvSpPr>
              <a:spLocks noChangeArrowheads="1"/>
            </p:cNvSpPr>
            <p:nvPr/>
          </p:nvSpPr>
          <p:spPr bwMode="auto">
            <a:xfrm>
              <a:off x="4272" y="148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1</a:t>
              </a:r>
              <a:endParaRPr lang="zh-CN" altLang="en-US" sz="1400" baseline="-25000">
                <a:latin typeface="Comic Sans MS" panose="030F0702030302020204" pitchFamily="66" charset="0"/>
              </a:endParaRPr>
            </a:p>
          </p:txBody>
        </p:sp>
        <p:sp>
          <p:nvSpPr>
            <p:cNvPr id="58397" name="Rectangle 27"/>
            <p:cNvSpPr>
              <a:spLocks noChangeArrowheads="1"/>
            </p:cNvSpPr>
            <p:nvPr/>
          </p:nvSpPr>
          <p:spPr bwMode="auto">
            <a:xfrm>
              <a:off x="4272" y="172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1</a:t>
              </a:r>
              <a:endParaRPr lang="zh-CN" altLang="en-US" sz="1400" baseline="-25000">
                <a:latin typeface="Comic Sans MS" panose="030F0702030302020204" pitchFamily="66" charset="0"/>
              </a:endParaRPr>
            </a:p>
          </p:txBody>
        </p:sp>
        <p:sp>
          <p:nvSpPr>
            <p:cNvPr id="58398" name="Rectangle 28"/>
            <p:cNvSpPr>
              <a:spLocks noChangeArrowheads="1"/>
            </p:cNvSpPr>
            <p:nvPr/>
          </p:nvSpPr>
          <p:spPr bwMode="auto">
            <a:xfrm>
              <a:off x="4272" y="196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399" name="Rectangle 29"/>
            <p:cNvSpPr>
              <a:spLocks noChangeArrowheads="1"/>
            </p:cNvSpPr>
            <p:nvPr/>
          </p:nvSpPr>
          <p:spPr bwMode="auto">
            <a:xfrm>
              <a:off x="4128" y="1248"/>
              <a:ext cx="288"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1400" baseline="-25000">
                <a:latin typeface="Comic Sans MS" panose="030F0702030302020204" pitchFamily="66" charset="0"/>
              </a:endParaRPr>
            </a:p>
          </p:txBody>
        </p:sp>
        <p:sp>
          <p:nvSpPr>
            <p:cNvPr id="58400" name="Rectangle 30"/>
            <p:cNvSpPr>
              <a:spLocks noChangeArrowheads="1"/>
            </p:cNvSpPr>
            <p:nvPr/>
          </p:nvSpPr>
          <p:spPr bwMode="auto">
            <a:xfrm>
              <a:off x="4128" y="148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1</a:t>
              </a:r>
              <a:endParaRPr lang="zh-CN" altLang="en-US" sz="1400" baseline="-25000">
                <a:latin typeface="Comic Sans MS" panose="030F0702030302020204" pitchFamily="66" charset="0"/>
              </a:endParaRPr>
            </a:p>
          </p:txBody>
        </p:sp>
        <p:sp>
          <p:nvSpPr>
            <p:cNvPr id="58401" name="Rectangle 31"/>
            <p:cNvSpPr>
              <a:spLocks noChangeArrowheads="1"/>
            </p:cNvSpPr>
            <p:nvPr/>
          </p:nvSpPr>
          <p:spPr bwMode="auto">
            <a:xfrm>
              <a:off x="4128" y="172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02" name="Rectangle 32"/>
            <p:cNvSpPr>
              <a:spLocks noChangeArrowheads="1"/>
            </p:cNvSpPr>
            <p:nvPr/>
          </p:nvSpPr>
          <p:spPr bwMode="auto">
            <a:xfrm>
              <a:off x="4128" y="196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1</a:t>
              </a:r>
              <a:endParaRPr lang="zh-CN" altLang="en-US" sz="1400" baseline="-25000">
                <a:latin typeface="Comic Sans MS" panose="030F0702030302020204" pitchFamily="66" charset="0"/>
              </a:endParaRPr>
            </a:p>
          </p:txBody>
        </p:sp>
        <p:sp>
          <p:nvSpPr>
            <p:cNvPr id="58403" name="Rectangle 33"/>
            <p:cNvSpPr>
              <a:spLocks noChangeArrowheads="1"/>
            </p:cNvSpPr>
            <p:nvPr/>
          </p:nvSpPr>
          <p:spPr bwMode="auto">
            <a:xfrm>
              <a:off x="4992" y="220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04" name="Rectangle 34"/>
            <p:cNvSpPr>
              <a:spLocks noChangeArrowheads="1"/>
            </p:cNvSpPr>
            <p:nvPr/>
          </p:nvSpPr>
          <p:spPr bwMode="auto">
            <a:xfrm>
              <a:off x="4848" y="220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05" name="Rectangle 35"/>
            <p:cNvSpPr>
              <a:spLocks noChangeArrowheads="1"/>
            </p:cNvSpPr>
            <p:nvPr/>
          </p:nvSpPr>
          <p:spPr bwMode="auto">
            <a:xfrm>
              <a:off x="4704" y="220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06" name="Rectangle 36"/>
            <p:cNvSpPr>
              <a:spLocks noChangeArrowheads="1"/>
            </p:cNvSpPr>
            <p:nvPr/>
          </p:nvSpPr>
          <p:spPr bwMode="auto">
            <a:xfrm>
              <a:off x="4560" y="220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07" name="Rectangle 37"/>
            <p:cNvSpPr>
              <a:spLocks noChangeArrowheads="1"/>
            </p:cNvSpPr>
            <p:nvPr/>
          </p:nvSpPr>
          <p:spPr bwMode="auto">
            <a:xfrm>
              <a:off x="4416" y="220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08" name="Rectangle 38"/>
            <p:cNvSpPr>
              <a:spLocks noChangeArrowheads="1"/>
            </p:cNvSpPr>
            <p:nvPr/>
          </p:nvSpPr>
          <p:spPr bwMode="auto">
            <a:xfrm>
              <a:off x="4272" y="220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09" name="Rectangle 39"/>
            <p:cNvSpPr>
              <a:spLocks noChangeArrowheads="1"/>
            </p:cNvSpPr>
            <p:nvPr/>
          </p:nvSpPr>
          <p:spPr bwMode="auto">
            <a:xfrm>
              <a:off x="4128" y="220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10" name="Rectangle 40"/>
            <p:cNvSpPr>
              <a:spLocks noChangeArrowheads="1"/>
            </p:cNvSpPr>
            <p:nvPr/>
          </p:nvSpPr>
          <p:spPr bwMode="auto">
            <a:xfrm>
              <a:off x="3984" y="220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11" name="Rectangle 41"/>
            <p:cNvSpPr>
              <a:spLocks noChangeArrowheads="1"/>
            </p:cNvSpPr>
            <p:nvPr/>
          </p:nvSpPr>
          <p:spPr bwMode="auto">
            <a:xfrm>
              <a:off x="4848" y="244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12" name="Rectangle 42"/>
            <p:cNvSpPr>
              <a:spLocks noChangeArrowheads="1"/>
            </p:cNvSpPr>
            <p:nvPr/>
          </p:nvSpPr>
          <p:spPr bwMode="auto">
            <a:xfrm>
              <a:off x="4704" y="244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1</a:t>
              </a:r>
              <a:endParaRPr lang="zh-CN" altLang="en-US" sz="1400" baseline="-25000">
                <a:latin typeface="Comic Sans MS" panose="030F0702030302020204" pitchFamily="66" charset="0"/>
              </a:endParaRPr>
            </a:p>
          </p:txBody>
        </p:sp>
        <p:sp>
          <p:nvSpPr>
            <p:cNvPr id="58413" name="Rectangle 43"/>
            <p:cNvSpPr>
              <a:spLocks noChangeArrowheads="1"/>
            </p:cNvSpPr>
            <p:nvPr/>
          </p:nvSpPr>
          <p:spPr bwMode="auto">
            <a:xfrm>
              <a:off x="4560" y="244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14" name="Rectangle 44"/>
            <p:cNvSpPr>
              <a:spLocks noChangeArrowheads="1"/>
            </p:cNvSpPr>
            <p:nvPr/>
          </p:nvSpPr>
          <p:spPr bwMode="auto">
            <a:xfrm>
              <a:off x="4416" y="244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1</a:t>
              </a:r>
              <a:endParaRPr lang="zh-CN" altLang="en-US" sz="1400" baseline="-25000">
                <a:latin typeface="Comic Sans MS" panose="030F0702030302020204" pitchFamily="66" charset="0"/>
              </a:endParaRPr>
            </a:p>
          </p:txBody>
        </p:sp>
        <p:sp>
          <p:nvSpPr>
            <p:cNvPr id="58415" name="Rectangle 45"/>
            <p:cNvSpPr>
              <a:spLocks noChangeArrowheads="1"/>
            </p:cNvSpPr>
            <p:nvPr/>
          </p:nvSpPr>
          <p:spPr bwMode="auto">
            <a:xfrm>
              <a:off x="4272" y="244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16" name="Rectangle 46"/>
            <p:cNvSpPr>
              <a:spLocks noChangeArrowheads="1"/>
            </p:cNvSpPr>
            <p:nvPr/>
          </p:nvSpPr>
          <p:spPr bwMode="auto">
            <a:xfrm>
              <a:off x="4128" y="244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1</a:t>
              </a:r>
              <a:endParaRPr lang="zh-CN" altLang="en-US" sz="1400" baseline="-25000">
                <a:latin typeface="Comic Sans MS" panose="030F0702030302020204" pitchFamily="66" charset="0"/>
              </a:endParaRPr>
            </a:p>
          </p:txBody>
        </p:sp>
        <p:sp>
          <p:nvSpPr>
            <p:cNvPr id="58417" name="Rectangle 47"/>
            <p:cNvSpPr>
              <a:spLocks noChangeArrowheads="1"/>
            </p:cNvSpPr>
            <p:nvPr/>
          </p:nvSpPr>
          <p:spPr bwMode="auto">
            <a:xfrm>
              <a:off x="3984" y="244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18" name="Rectangle 48"/>
            <p:cNvSpPr>
              <a:spLocks noChangeArrowheads="1"/>
            </p:cNvSpPr>
            <p:nvPr/>
          </p:nvSpPr>
          <p:spPr bwMode="auto">
            <a:xfrm>
              <a:off x="3840" y="244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1</a:t>
              </a:r>
              <a:endParaRPr lang="zh-CN" altLang="en-US" sz="1400" baseline="-25000">
                <a:latin typeface="Comic Sans MS" panose="030F0702030302020204" pitchFamily="66" charset="0"/>
              </a:endParaRPr>
            </a:p>
          </p:txBody>
        </p:sp>
        <p:sp>
          <p:nvSpPr>
            <p:cNvPr id="58419" name="Rectangle 49"/>
            <p:cNvSpPr>
              <a:spLocks noChangeArrowheads="1"/>
            </p:cNvSpPr>
            <p:nvPr/>
          </p:nvSpPr>
          <p:spPr bwMode="auto">
            <a:xfrm>
              <a:off x="4704" y="268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20" name="Rectangle 50"/>
            <p:cNvSpPr>
              <a:spLocks noChangeArrowheads="1"/>
            </p:cNvSpPr>
            <p:nvPr/>
          </p:nvSpPr>
          <p:spPr bwMode="auto">
            <a:xfrm>
              <a:off x="4560" y="268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1</a:t>
              </a:r>
              <a:endParaRPr lang="zh-CN" altLang="en-US" sz="1400" baseline="-25000">
                <a:latin typeface="Comic Sans MS" panose="030F0702030302020204" pitchFamily="66" charset="0"/>
              </a:endParaRPr>
            </a:p>
          </p:txBody>
        </p:sp>
        <p:sp>
          <p:nvSpPr>
            <p:cNvPr id="58421" name="Rectangle 51"/>
            <p:cNvSpPr>
              <a:spLocks noChangeArrowheads="1"/>
            </p:cNvSpPr>
            <p:nvPr/>
          </p:nvSpPr>
          <p:spPr bwMode="auto">
            <a:xfrm>
              <a:off x="4416" y="268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22" name="Rectangle 52"/>
            <p:cNvSpPr>
              <a:spLocks noChangeArrowheads="1"/>
            </p:cNvSpPr>
            <p:nvPr/>
          </p:nvSpPr>
          <p:spPr bwMode="auto">
            <a:xfrm>
              <a:off x="4272" y="268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1</a:t>
              </a:r>
              <a:endParaRPr lang="zh-CN" altLang="en-US" sz="1400" baseline="-25000">
                <a:latin typeface="Comic Sans MS" panose="030F0702030302020204" pitchFamily="66" charset="0"/>
              </a:endParaRPr>
            </a:p>
          </p:txBody>
        </p:sp>
        <p:sp>
          <p:nvSpPr>
            <p:cNvPr id="58423" name="Rectangle 53"/>
            <p:cNvSpPr>
              <a:spLocks noChangeArrowheads="1"/>
            </p:cNvSpPr>
            <p:nvPr/>
          </p:nvSpPr>
          <p:spPr bwMode="auto">
            <a:xfrm>
              <a:off x="4128" y="268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24" name="Rectangle 54"/>
            <p:cNvSpPr>
              <a:spLocks noChangeArrowheads="1"/>
            </p:cNvSpPr>
            <p:nvPr/>
          </p:nvSpPr>
          <p:spPr bwMode="auto">
            <a:xfrm>
              <a:off x="3984" y="268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1</a:t>
              </a:r>
              <a:endParaRPr lang="zh-CN" altLang="en-US" sz="1400" baseline="-25000">
                <a:latin typeface="Comic Sans MS" panose="030F0702030302020204" pitchFamily="66" charset="0"/>
              </a:endParaRPr>
            </a:p>
          </p:txBody>
        </p:sp>
        <p:sp>
          <p:nvSpPr>
            <p:cNvPr id="58425" name="Rectangle 55"/>
            <p:cNvSpPr>
              <a:spLocks noChangeArrowheads="1"/>
            </p:cNvSpPr>
            <p:nvPr/>
          </p:nvSpPr>
          <p:spPr bwMode="auto">
            <a:xfrm>
              <a:off x="3840" y="268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26" name="Rectangle 56"/>
            <p:cNvSpPr>
              <a:spLocks noChangeArrowheads="1"/>
            </p:cNvSpPr>
            <p:nvPr/>
          </p:nvSpPr>
          <p:spPr bwMode="auto">
            <a:xfrm>
              <a:off x="3696" y="268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1</a:t>
              </a:r>
              <a:endParaRPr lang="zh-CN" altLang="en-US" sz="1400" baseline="-25000">
                <a:latin typeface="Comic Sans MS" panose="030F0702030302020204" pitchFamily="66" charset="0"/>
              </a:endParaRPr>
            </a:p>
          </p:txBody>
        </p:sp>
        <p:sp>
          <p:nvSpPr>
            <p:cNvPr id="58427" name="Rectangle 57"/>
            <p:cNvSpPr>
              <a:spLocks noChangeArrowheads="1"/>
            </p:cNvSpPr>
            <p:nvPr/>
          </p:nvSpPr>
          <p:spPr bwMode="auto">
            <a:xfrm>
              <a:off x="4560" y="292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28" name="Rectangle 58"/>
            <p:cNvSpPr>
              <a:spLocks noChangeArrowheads="1"/>
            </p:cNvSpPr>
            <p:nvPr/>
          </p:nvSpPr>
          <p:spPr bwMode="auto">
            <a:xfrm>
              <a:off x="4416" y="292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1</a:t>
              </a:r>
              <a:endParaRPr lang="zh-CN" altLang="en-US" sz="1400" baseline="-25000">
                <a:latin typeface="Comic Sans MS" panose="030F0702030302020204" pitchFamily="66" charset="0"/>
              </a:endParaRPr>
            </a:p>
          </p:txBody>
        </p:sp>
        <p:sp>
          <p:nvSpPr>
            <p:cNvPr id="58429" name="Rectangle 59"/>
            <p:cNvSpPr>
              <a:spLocks noChangeArrowheads="1"/>
            </p:cNvSpPr>
            <p:nvPr/>
          </p:nvSpPr>
          <p:spPr bwMode="auto">
            <a:xfrm>
              <a:off x="4272" y="292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30" name="Rectangle 60"/>
            <p:cNvSpPr>
              <a:spLocks noChangeArrowheads="1"/>
            </p:cNvSpPr>
            <p:nvPr/>
          </p:nvSpPr>
          <p:spPr bwMode="auto">
            <a:xfrm>
              <a:off x="4128" y="292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1</a:t>
              </a:r>
              <a:endParaRPr lang="zh-CN" altLang="en-US" sz="1400" baseline="-25000">
                <a:latin typeface="Comic Sans MS" panose="030F0702030302020204" pitchFamily="66" charset="0"/>
              </a:endParaRPr>
            </a:p>
          </p:txBody>
        </p:sp>
        <p:sp>
          <p:nvSpPr>
            <p:cNvPr id="58431" name="Rectangle 61"/>
            <p:cNvSpPr>
              <a:spLocks noChangeArrowheads="1"/>
            </p:cNvSpPr>
            <p:nvPr/>
          </p:nvSpPr>
          <p:spPr bwMode="auto">
            <a:xfrm>
              <a:off x="3984" y="292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32" name="Rectangle 62"/>
            <p:cNvSpPr>
              <a:spLocks noChangeArrowheads="1"/>
            </p:cNvSpPr>
            <p:nvPr/>
          </p:nvSpPr>
          <p:spPr bwMode="auto">
            <a:xfrm>
              <a:off x="3840" y="292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1</a:t>
              </a:r>
              <a:endParaRPr lang="zh-CN" altLang="en-US" sz="1400" baseline="-25000">
                <a:latin typeface="Comic Sans MS" panose="030F0702030302020204" pitchFamily="66" charset="0"/>
              </a:endParaRPr>
            </a:p>
          </p:txBody>
        </p:sp>
        <p:sp>
          <p:nvSpPr>
            <p:cNvPr id="58433" name="Rectangle 63"/>
            <p:cNvSpPr>
              <a:spLocks noChangeArrowheads="1"/>
            </p:cNvSpPr>
            <p:nvPr/>
          </p:nvSpPr>
          <p:spPr bwMode="auto">
            <a:xfrm>
              <a:off x="3696" y="292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34" name="Rectangle 64"/>
            <p:cNvSpPr>
              <a:spLocks noChangeArrowheads="1"/>
            </p:cNvSpPr>
            <p:nvPr/>
          </p:nvSpPr>
          <p:spPr bwMode="auto">
            <a:xfrm>
              <a:off x="3552" y="292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1</a:t>
              </a:r>
              <a:endParaRPr lang="zh-CN" altLang="en-US" sz="1400" baseline="-25000">
                <a:latin typeface="Comic Sans MS" panose="030F0702030302020204" pitchFamily="66" charset="0"/>
              </a:endParaRPr>
            </a:p>
          </p:txBody>
        </p:sp>
        <p:sp>
          <p:nvSpPr>
            <p:cNvPr id="58435" name="Rectangle 65"/>
            <p:cNvSpPr>
              <a:spLocks noChangeArrowheads="1"/>
            </p:cNvSpPr>
            <p:nvPr/>
          </p:nvSpPr>
          <p:spPr bwMode="auto">
            <a:xfrm>
              <a:off x="4416" y="316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36" name="Rectangle 66"/>
            <p:cNvSpPr>
              <a:spLocks noChangeArrowheads="1"/>
            </p:cNvSpPr>
            <p:nvPr/>
          </p:nvSpPr>
          <p:spPr bwMode="auto">
            <a:xfrm>
              <a:off x="4272" y="316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1</a:t>
              </a:r>
              <a:endParaRPr lang="zh-CN" altLang="en-US" sz="1400" baseline="-25000">
                <a:latin typeface="Comic Sans MS" panose="030F0702030302020204" pitchFamily="66" charset="0"/>
              </a:endParaRPr>
            </a:p>
          </p:txBody>
        </p:sp>
        <p:sp>
          <p:nvSpPr>
            <p:cNvPr id="58437" name="Rectangle 67"/>
            <p:cNvSpPr>
              <a:spLocks noChangeArrowheads="1"/>
            </p:cNvSpPr>
            <p:nvPr/>
          </p:nvSpPr>
          <p:spPr bwMode="auto">
            <a:xfrm>
              <a:off x="4128" y="316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38" name="Rectangle 68"/>
            <p:cNvSpPr>
              <a:spLocks noChangeArrowheads="1"/>
            </p:cNvSpPr>
            <p:nvPr/>
          </p:nvSpPr>
          <p:spPr bwMode="auto">
            <a:xfrm>
              <a:off x="3984" y="316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1</a:t>
              </a:r>
              <a:endParaRPr lang="zh-CN" altLang="en-US" sz="1400" baseline="-25000">
                <a:latin typeface="Comic Sans MS" panose="030F0702030302020204" pitchFamily="66" charset="0"/>
              </a:endParaRPr>
            </a:p>
          </p:txBody>
        </p:sp>
        <p:sp>
          <p:nvSpPr>
            <p:cNvPr id="58439" name="Rectangle 69"/>
            <p:cNvSpPr>
              <a:spLocks noChangeArrowheads="1"/>
            </p:cNvSpPr>
            <p:nvPr/>
          </p:nvSpPr>
          <p:spPr bwMode="auto">
            <a:xfrm>
              <a:off x="3840" y="316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40" name="Rectangle 70"/>
            <p:cNvSpPr>
              <a:spLocks noChangeArrowheads="1"/>
            </p:cNvSpPr>
            <p:nvPr/>
          </p:nvSpPr>
          <p:spPr bwMode="auto">
            <a:xfrm>
              <a:off x="3696" y="316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1</a:t>
              </a:r>
              <a:endParaRPr lang="zh-CN" altLang="en-US" sz="1400" baseline="-25000">
                <a:latin typeface="Comic Sans MS" panose="030F0702030302020204" pitchFamily="66" charset="0"/>
              </a:endParaRPr>
            </a:p>
          </p:txBody>
        </p:sp>
        <p:sp>
          <p:nvSpPr>
            <p:cNvPr id="58441" name="Rectangle 71"/>
            <p:cNvSpPr>
              <a:spLocks noChangeArrowheads="1"/>
            </p:cNvSpPr>
            <p:nvPr/>
          </p:nvSpPr>
          <p:spPr bwMode="auto">
            <a:xfrm>
              <a:off x="3552" y="316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42" name="Rectangle 72"/>
            <p:cNvSpPr>
              <a:spLocks noChangeArrowheads="1"/>
            </p:cNvSpPr>
            <p:nvPr/>
          </p:nvSpPr>
          <p:spPr bwMode="auto">
            <a:xfrm>
              <a:off x="3408" y="316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1</a:t>
              </a:r>
              <a:endParaRPr lang="zh-CN" altLang="en-US" sz="1400" baseline="-25000">
                <a:latin typeface="Comic Sans MS" panose="030F0702030302020204" pitchFamily="66" charset="0"/>
              </a:endParaRPr>
            </a:p>
          </p:txBody>
        </p:sp>
        <p:sp>
          <p:nvSpPr>
            <p:cNvPr id="58443" name="Rectangle 73"/>
            <p:cNvSpPr>
              <a:spLocks noChangeArrowheads="1"/>
            </p:cNvSpPr>
            <p:nvPr/>
          </p:nvSpPr>
          <p:spPr bwMode="auto">
            <a:xfrm>
              <a:off x="4272" y="340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44" name="Rectangle 74"/>
            <p:cNvSpPr>
              <a:spLocks noChangeArrowheads="1"/>
            </p:cNvSpPr>
            <p:nvPr/>
          </p:nvSpPr>
          <p:spPr bwMode="auto">
            <a:xfrm>
              <a:off x="4128" y="340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1</a:t>
              </a:r>
              <a:endParaRPr lang="zh-CN" altLang="en-US" sz="1400" baseline="-25000">
                <a:latin typeface="Comic Sans MS" panose="030F0702030302020204" pitchFamily="66" charset="0"/>
              </a:endParaRPr>
            </a:p>
          </p:txBody>
        </p:sp>
        <p:sp>
          <p:nvSpPr>
            <p:cNvPr id="58445" name="Rectangle 75"/>
            <p:cNvSpPr>
              <a:spLocks noChangeArrowheads="1"/>
            </p:cNvSpPr>
            <p:nvPr/>
          </p:nvSpPr>
          <p:spPr bwMode="auto">
            <a:xfrm>
              <a:off x="3984" y="340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46" name="Rectangle 76"/>
            <p:cNvSpPr>
              <a:spLocks noChangeArrowheads="1"/>
            </p:cNvSpPr>
            <p:nvPr/>
          </p:nvSpPr>
          <p:spPr bwMode="auto">
            <a:xfrm>
              <a:off x="3840" y="340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1</a:t>
              </a:r>
              <a:endParaRPr lang="zh-CN" altLang="en-US" sz="1400" baseline="-25000">
                <a:latin typeface="Comic Sans MS" panose="030F0702030302020204" pitchFamily="66" charset="0"/>
              </a:endParaRPr>
            </a:p>
          </p:txBody>
        </p:sp>
        <p:sp>
          <p:nvSpPr>
            <p:cNvPr id="58447" name="Rectangle 77"/>
            <p:cNvSpPr>
              <a:spLocks noChangeArrowheads="1"/>
            </p:cNvSpPr>
            <p:nvPr/>
          </p:nvSpPr>
          <p:spPr bwMode="auto">
            <a:xfrm>
              <a:off x="3696" y="340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48" name="Rectangle 78"/>
            <p:cNvSpPr>
              <a:spLocks noChangeArrowheads="1"/>
            </p:cNvSpPr>
            <p:nvPr/>
          </p:nvSpPr>
          <p:spPr bwMode="auto">
            <a:xfrm>
              <a:off x="3552" y="340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1</a:t>
              </a:r>
              <a:endParaRPr lang="zh-CN" altLang="en-US" sz="1400" baseline="-25000">
                <a:latin typeface="Comic Sans MS" panose="030F0702030302020204" pitchFamily="66" charset="0"/>
              </a:endParaRPr>
            </a:p>
          </p:txBody>
        </p:sp>
        <p:sp>
          <p:nvSpPr>
            <p:cNvPr id="58449" name="Rectangle 79"/>
            <p:cNvSpPr>
              <a:spLocks noChangeArrowheads="1"/>
            </p:cNvSpPr>
            <p:nvPr/>
          </p:nvSpPr>
          <p:spPr bwMode="auto">
            <a:xfrm>
              <a:off x="3408" y="340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50" name="Rectangle 80"/>
            <p:cNvSpPr>
              <a:spLocks noChangeArrowheads="1"/>
            </p:cNvSpPr>
            <p:nvPr/>
          </p:nvSpPr>
          <p:spPr bwMode="auto">
            <a:xfrm>
              <a:off x="3264" y="340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1</a:t>
              </a:r>
              <a:endParaRPr lang="zh-CN" altLang="en-US" sz="1400" baseline="-25000">
                <a:latin typeface="Comic Sans MS" panose="030F0702030302020204" pitchFamily="66" charset="0"/>
              </a:endParaRPr>
            </a:p>
          </p:txBody>
        </p:sp>
        <p:sp>
          <p:nvSpPr>
            <p:cNvPr id="58451" name="Rectangle 81"/>
            <p:cNvSpPr>
              <a:spLocks noChangeArrowheads="1"/>
            </p:cNvSpPr>
            <p:nvPr/>
          </p:nvSpPr>
          <p:spPr bwMode="auto">
            <a:xfrm>
              <a:off x="4128" y="364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52" name="Rectangle 82"/>
            <p:cNvSpPr>
              <a:spLocks noChangeArrowheads="1"/>
            </p:cNvSpPr>
            <p:nvPr/>
          </p:nvSpPr>
          <p:spPr bwMode="auto">
            <a:xfrm>
              <a:off x="3984" y="364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53" name="Rectangle 83"/>
            <p:cNvSpPr>
              <a:spLocks noChangeArrowheads="1"/>
            </p:cNvSpPr>
            <p:nvPr/>
          </p:nvSpPr>
          <p:spPr bwMode="auto">
            <a:xfrm>
              <a:off x="3840" y="364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54" name="Rectangle 84"/>
            <p:cNvSpPr>
              <a:spLocks noChangeArrowheads="1"/>
            </p:cNvSpPr>
            <p:nvPr/>
          </p:nvSpPr>
          <p:spPr bwMode="auto">
            <a:xfrm>
              <a:off x="3696" y="364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55" name="Rectangle 85"/>
            <p:cNvSpPr>
              <a:spLocks noChangeArrowheads="1"/>
            </p:cNvSpPr>
            <p:nvPr/>
          </p:nvSpPr>
          <p:spPr bwMode="auto">
            <a:xfrm>
              <a:off x="3552" y="364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56" name="Rectangle 86"/>
            <p:cNvSpPr>
              <a:spLocks noChangeArrowheads="1"/>
            </p:cNvSpPr>
            <p:nvPr/>
          </p:nvSpPr>
          <p:spPr bwMode="auto">
            <a:xfrm>
              <a:off x="3408" y="364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57" name="Rectangle 87"/>
            <p:cNvSpPr>
              <a:spLocks noChangeArrowheads="1"/>
            </p:cNvSpPr>
            <p:nvPr/>
          </p:nvSpPr>
          <p:spPr bwMode="auto">
            <a:xfrm>
              <a:off x="3264" y="364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58" name="Rectangle 88"/>
            <p:cNvSpPr>
              <a:spLocks noChangeArrowheads="1"/>
            </p:cNvSpPr>
            <p:nvPr/>
          </p:nvSpPr>
          <p:spPr bwMode="auto">
            <a:xfrm>
              <a:off x="3120" y="364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59" name="Rectangle 89"/>
            <p:cNvSpPr>
              <a:spLocks noChangeArrowheads="1"/>
            </p:cNvSpPr>
            <p:nvPr/>
          </p:nvSpPr>
          <p:spPr bwMode="auto">
            <a:xfrm>
              <a:off x="5136" y="388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60" name="Rectangle 90"/>
            <p:cNvSpPr>
              <a:spLocks noChangeArrowheads="1"/>
            </p:cNvSpPr>
            <p:nvPr/>
          </p:nvSpPr>
          <p:spPr bwMode="auto">
            <a:xfrm>
              <a:off x="4992" y="388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1</a:t>
              </a:r>
              <a:endParaRPr lang="zh-CN" altLang="en-US" sz="1400" baseline="-25000">
                <a:latin typeface="Comic Sans MS" panose="030F0702030302020204" pitchFamily="66" charset="0"/>
              </a:endParaRPr>
            </a:p>
          </p:txBody>
        </p:sp>
        <p:sp>
          <p:nvSpPr>
            <p:cNvPr id="58461" name="Rectangle 91"/>
            <p:cNvSpPr>
              <a:spLocks noChangeArrowheads="1"/>
            </p:cNvSpPr>
            <p:nvPr/>
          </p:nvSpPr>
          <p:spPr bwMode="auto">
            <a:xfrm>
              <a:off x="4848" y="388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62" name="Rectangle 92"/>
            <p:cNvSpPr>
              <a:spLocks noChangeArrowheads="1"/>
            </p:cNvSpPr>
            <p:nvPr/>
          </p:nvSpPr>
          <p:spPr bwMode="auto">
            <a:xfrm>
              <a:off x="4704" y="388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63" name="Rectangle 93"/>
            <p:cNvSpPr>
              <a:spLocks noChangeArrowheads="1"/>
            </p:cNvSpPr>
            <p:nvPr/>
          </p:nvSpPr>
          <p:spPr bwMode="auto">
            <a:xfrm>
              <a:off x="4560" y="388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64" name="Rectangle 94"/>
            <p:cNvSpPr>
              <a:spLocks noChangeArrowheads="1"/>
            </p:cNvSpPr>
            <p:nvPr/>
          </p:nvSpPr>
          <p:spPr bwMode="auto">
            <a:xfrm>
              <a:off x="4416" y="388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65" name="Rectangle 95"/>
            <p:cNvSpPr>
              <a:spLocks noChangeArrowheads="1"/>
            </p:cNvSpPr>
            <p:nvPr/>
          </p:nvSpPr>
          <p:spPr bwMode="auto">
            <a:xfrm>
              <a:off x="4272" y="388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66" name="Rectangle 96"/>
            <p:cNvSpPr>
              <a:spLocks noChangeArrowheads="1"/>
            </p:cNvSpPr>
            <p:nvPr/>
          </p:nvSpPr>
          <p:spPr bwMode="auto">
            <a:xfrm>
              <a:off x="4128" y="388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67" name="Line 97"/>
            <p:cNvSpPr>
              <a:spLocks noChangeShapeType="1"/>
            </p:cNvSpPr>
            <p:nvPr/>
          </p:nvSpPr>
          <p:spPr bwMode="auto">
            <a:xfrm flipH="1" flipV="1">
              <a:off x="4128" y="3888"/>
              <a:ext cx="1152" cy="0"/>
            </a:xfrm>
            <a:prstGeom prst="line">
              <a:avLst/>
            </a:prstGeom>
            <a:noFill/>
            <a:ln w="158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58468" name="Rectangle 98"/>
            <p:cNvSpPr>
              <a:spLocks noChangeArrowheads="1"/>
            </p:cNvSpPr>
            <p:nvPr/>
          </p:nvSpPr>
          <p:spPr bwMode="auto">
            <a:xfrm>
              <a:off x="3984" y="388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69" name="Rectangle 99"/>
            <p:cNvSpPr>
              <a:spLocks noChangeArrowheads="1"/>
            </p:cNvSpPr>
            <p:nvPr/>
          </p:nvSpPr>
          <p:spPr bwMode="auto">
            <a:xfrm>
              <a:off x="3840" y="388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70" name="Rectangle 100"/>
            <p:cNvSpPr>
              <a:spLocks noChangeArrowheads="1"/>
            </p:cNvSpPr>
            <p:nvPr/>
          </p:nvSpPr>
          <p:spPr bwMode="auto">
            <a:xfrm>
              <a:off x="3696" y="388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71" name="Rectangle 101"/>
            <p:cNvSpPr>
              <a:spLocks noChangeArrowheads="1"/>
            </p:cNvSpPr>
            <p:nvPr/>
          </p:nvSpPr>
          <p:spPr bwMode="auto">
            <a:xfrm>
              <a:off x="3552" y="388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72" name="Rectangle 102"/>
            <p:cNvSpPr>
              <a:spLocks noChangeArrowheads="1"/>
            </p:cNvSpPr>
            <p:nvPr/>
          </p:nvSpPr>
          <p:spPr bwMode="auto">
            <a:xfrm>
              <a:off x="3408" y="388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1</a:t>
              </a:r>
              <a:endParaRPr lang="zh-CN" altLang="en-US" sz="1400" baseline="-25000">
                <a:latin typeface="Comic Sans MS" panose="030F0702030302020204" pitchFamily="66" charset="0"/>
              </a:endParaRPr>
            </a:p>
          </p:txBody>
        </p:sp>
        <p:sp>
          <p:nvSpPr>
            <p:cNvPr id="58473" name="Rectangle 103"/>
            <p:cNvSpPr>
              <a:spLocks noChangeArrowheads="1"/>
            </p:cNvSpPr>
            <p:nvPr/>
          </p:nvSpPr>
          <p:spPr bwMode="auto">
            <a:xfrm>
              <a:off x="3264" y="388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74" name="Rectangle 104"/>
            <p:cNvSpPr>
              <a:spLocks noChangeArrowheads="1"/>
            </p:cNvSpPr>
            <p:nvPr/>
          </p:nvSpPr>
          <p:spPr bwMode="auto">
            <a:xfrm>
              <a:off x="3120" y="388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1</a:t>
              </a:r>
              <a:endParaRPr lang="zh-CN" altLang="en-US" sz="1400" baseline="-25000">
                <a:latin typeface="Comic Sans MS" panose="030F0702030302020204" pitchFamily="66" charset="0"/>
              </a:endParaRPr>
            </a:p>
          </p:txBody>
        </p:sp>
        <p:sp>
          <p:nvSpPr>
            <p:cNvPr id="58475" name="Rectangle 105"/>
            <p:cNvSpPr>
              <a:spLocks noChangeArrowheads="1"/>
            </p:cNvSpPr>
            <p:nvPr/>
          </p:nvSpPr>
          <p:spPr bwMode="auto">
            <a:xfrm>
              <a:off x="2976" y="388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1</a:t>
              </a:r>
              <a:endParaRPr lang="zh-CN" altLang="en-US" sz="1400" baseline="-25000">
                <a:latin typeface="Comic Sans MS" panose="030F0702030302020204" pitchFamily="66" charset="0"/>
              </a:endParaRPr>
            </a:p>
          </p:txBody>
        </p:sp>
        <p:sp>
          <p:nvSpPr>
            <p:cNvPr id="58476" name="Rectangle 106"/>
            <p:cNvSpPr>
              <a:spLocks noChangeArrowheads="1"/>
            </p:cNvSpPr>
            <p:nvPr/>
          </p:nvSpPr>
          <p:spPr bwMode="auto">
            <a:xfrm>
              <a:off x="3984" y="196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1</a:t>
              </a:r>
              <a:endParaRPr lang="zh-CN" altLang="en-US" sz="1400" baseline="-25000">
                <a:latin typeface="Comic Sans MS" panose="030F0702030302020204" pitchFamily="66" charset="0"/>
              </a:endParaRPr>
            </a:p>
          </p:txBody>
        </p:sp>
        <p:sp>
          <p:nvSpPr>
            <p:cNvPr id="58477" name="Rectangle 107"/>
            <p:cNvSpPr>
              <a:spLocks noChangeArrowheads="1"/>
            </p:cNvSpPr>
            <p:nvPr/>
          </p:nvSpPr>
          <p:spPr bwMode="auto">
            <a:xfrm>
              <a:off x="3840" y="220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78" name="Rectangle 108"/>
            <p:cNvSpPr>
              <a:spLocks noChangeArrowheads="1"/>
            </p:cNvSpPr>
            <p:nvPr/>
          </p:nvSpPr>
          <p:spPr bwMode="auto">
            <a:xfrm>
              <a:off x="3696" y="244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1</a:t>
              </a:r>
              <a:endParaRPr lang="zh-CN" altLang="en-US" sz="1400" baseline="-25000">
                <a:latin typeface="Comic Sans MS" panose="030F0702030302020204" pitchFamily="66" charset="0"/>
              </a:endParaRPr>
            </a:p>
          </p:txBody>
        </p:sp>
        <p:sp>
          <p:nvSpPr>
            <p:cNvPr id="58479" name="Rectangle 109"/>
            <p:cNvSpPr>
              <a:spLocks noChangeArrowheads="1"/>
            </p:cNvSpPr>
            <p:nvPr/>
          </p:nvSpPr>
          <p:spPr bwMode="auto">
            <a:xfrm>
              <a:off x="3552" y="268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1</a:t>
              </a:r>
              <a:endParaRPr lang="zh-CN" altLang="en-US" sz="1400" baseline="-25000">
                <a:latin typeface="Comic Sans MS" panose="030F0702030302020204" pitchFamily="66" charset="0"/>
              </a:endParaRPr>
            </a:p>
          </p:txBody>
        </p:sp>
        <p:sp>
          <p:nvSpPr>
            <p:cNvPr id="58480" name="Rectangle 110"/>
            <p:cNvSpPr>
              <a:spLocks noChangeArrowheads="1"/>
            </p:cNvSpPr>
            <p:nvPr/>
          </p:nvSpPr>
          <p:spPr bwMode="auto">
            <a:xfrm>
              <a:off x="3408" y="292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1</a:t>
              </a:r>
              <a:endParaRPr lang="zh-CN" altLang="en-US" sz="1400" baseline="-25000">
                <a:latin typeface="Comic Sans MS" panose="030F0702030302020204" pitchFamily="66" charset="0"/>
              </a:endParaRPr>
            </a:p>
          </p:txBody>
        </p:sp>
        <p:sp>
          <p:nvSpPr>
            <p:cNvPr id="58481" name="Rectangle 111"/>
            <p:cNvSpPr>
              <a:spLocks noChangeArrowheads="1"/>
            </p:cNvSpPr>
            <p:nvPr/>
          </p:nvSpPr>
          <p:spPr bwMode="auto">
            <a:xfrm>
              <a:off x="3264" y="316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1</a:t>
              </a:r>
              <a:endParaRPr lang="zh-CN" altLang="en-US" sz="1400" baseline="-25000">
                <a:latin typeface="Comic Sans MS" panose="030F0702030302020204" pitchFamily="66" charset="0"/>
              </a:endParaRPr>
            </a:p>
          </p:txBody>
        </p:sp>
        <p:sp>
          <p:nvSpPr>
            <p:cNvPr id="58482" name="Rectangle 112"/>
            <p:cNvSpPr>
              <a:spLocks noChangeArrowheads="1"/>
            </p:cNvSpPr>
            <p:nvPr/>
          </p:nvSpPr>
          <p:spPr bwMode="auto">
            <a:xfrm>
              <a:off x="3120" y="340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1</a:t>
              </a:r>
              <a:endParaRPr lang="zh-CN" altLang="en-US" sz="1400" baseline="-25000">
                <a:latin typeface="Comic Sans MS" panose="030F0702030302020204" pitchFamily="66" charset="0"/>
              </a:endParaRPr>
            </a:p>
          </p:txBody>
        </p:sp>
        <p:sp>
          <p:nvSpPr>
            <p:cNvPr id="58483" name="Rectangle 113"/>
            <p:cNvSpPr>
              <a:spLocks noChangeArrowheads="1"/>
            </p:cNvSpPr>
            <p:nvPr/>
          </p:nvSpPr>
          <p:spPr bwMode="auto">
            <a:xfrm>
              <a:off x="2976" y="364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84" name="Rectangle 114"/>
            <p:cNvSpPr>
              <a:spLocks noChangeArrowheads="1"/>
            </p:cNvSpPr>
            <p:nvPr/>
          </p:nvSpPr>
          <p:spPr bwMode="auto">
            <a:xfrm>
              <a:off x="2832" y="388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0</a:t>
              </a:r>
              <a:endParaRPr lang="zh-CN" altLang="en-US" sz="1400" baseline="-25000">
                <a:latin typeface="Comic Sans MS" panose="030F0702030302020204" pitchFamily="66" charset="0"/>
              </a:endParaRPr>
            </a:p>
          </p:txBody>
        </p:sp>
        <p:sp>
          <p:nvSpPr>
            <p:cNvPr id="58485" name="Line 115"/>
            <p:cNvSpPr>
              <a:spLocks noChangeShapeType="1"/>
            </p:cNvSpPr>
            <p:nvPr/>
          </p:nvSpPr>
          <p:spPr bwMode="auto">
            <a:xfrm flipH="1" flipV="1">
              <a:off x="2832" y="3888"/>
              <a:ext cx="1296" cy="0"/>
            </a:xfrm>
            <a:prstGeom prst="line">
              <a:avLst/>
            </a:prstGeom>
            <a:noFill/>
            <a:ln w="158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58486" name="Rectangle 116"/>
            <p:cNvSpPr>
              <a:spLocks noChangeArrowheads="1"/>
            </p:cNvSpPr>
            <p:nvPr/>
          </p:nvSpPr>
          <p:spPr bwMode="auto">
            <a:xfrm>
              <a:off x="3984" y="148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1400" baseline="-25000">
                <a:latin typeface="Comic Sans MS" panose="030F0702030302020204" pitchFamily="66" charset="0"/>
              </a:endParaRPr>
            </a:p>
          </p:txBody>
        </p:sp>
        <p:sp>
          <p:nvSpPr>
            <p:cNvPr id="58487" name="Rectangle 117"/>
            <p:cNvSpPr>
              <a:spLocks noChangeArrowheads="1"/>
            </p:cNvSpPr>
            <p:nvPr/>
          </p:nvSpPr>
          <p:spPr bwMode="auto">
            <a:xfrm>
              <a:off x="3984" y="1728"/>
              <a:ext cx="144" cy="2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400">
                  <a:latin typeface="Comic Sans MS" panose="030F0702030302020204" pitchFamily="66" charset="0"/>
                </a:rPr>
                <a:t>*</a:t>
              </a:r>
              <a:endParaRPr lang="zh-CN" altLang="en-US" sz="1400" baseline="-25000">
                <a:latin typeface="Comic Sans MS" panose="030F0702030302020204" pitchFamily="66" charset="0"/>
              </a:endParaRPr>
            </a:p>
          </p:txBody>
        </p:sp>
        <p:sp>
          <p:nvSpPr>
            <p:cNvPr id="58488" name="Line 118"/>
            <p:cNvSpPr>
              <a:spLocks noChangeShapeType="1"/>
            </p:cNvSpPr>
            <p:nvPr/>
          </p:nvSpPr>
          <p:spPr bwMode="auto">
            <a:xfrm flipH="1" flipV="1">
              <a:off x="3984" y="1968"/>
              <a:ext cx="1296" cy="0"/>
            </a:xfrm>
            <a:prstGeom prst="line">
              <a:avLst/>
            </a:prstGeom>
            <a:noFill/>
            <a:ln w="158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grpSp>
      <p:sp>
        <p:nvSpPr>
          <p:cNvPr id="58374" name="Rectangle 119"/>
          <p:cNvSpPr>
            <a:spLocks noChangeArrowheads="1"/>
          </p:cNvSpPr>
          <p:nvPr/>
        </p:nvSpPr>
        <p:spPr bwMode="auto">
          <a:xfrm>
            <a:off x="6167755" y="3562033"/>
            <a:ext cx="488950" cy="27559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1200">
                <a:latin typeface="Comic Sans MS" panose="030F0702030302020204" pitchFamily="66" charset="0"/>
              </a:rPr>
              <a:t>乘法</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240E700-1EA4-40F2-ABAD-5FFCB1AF1E8F}" type="slidenum">
              <a:rPr kumimoji="0" lang="zh-CN" altLang="en-US" sz="1400" smtClean="0"/>
              <a:t>29</a:t>
            </a:fld>
            <a:endParaRPr kumimoji="0" lang="en-US" altLang="zh-CN" sz="1400"/>
          </a:p>
        </p:txBody>
      </p:sp>
      <p:sp>
        <p:nvSpPr>
          <p:cNvPr id="59395" name="Rectangle 2"/>
          <p:cNvSpPr>
            <a:spLocks noGrp="1" noChangeArrowheads="1"/>
          </p:cNvSpPr>
          <p:nvPr>
            <p:ph type="title"/>
          </p:nvPr>
        </p:nvSpPr>
        <p:spPr/>
        <p:txBody>
          <a:bodyPr/>
          <a:lstStyle/>
          <a:p>
            <a:pPr eaLnBrk="1" hangingPunct="1"/>
            <a:r>
              <a:rPr lang="zh-CN" altLang="en-US"/>
              <a:t>整数乘法</a:t>
            </a:r>
          </a:p>
        </p:txBody>
      </p:sp>
      <p:sp>
        <p:nvSpPr>
          <p:cNvPr id="59396" name="Rectangle 3"/>
          <p:cNvSpPr>
            <a:spLocks noGrp="1" noChangeArrowheads="1"/>
          </p:cNvSpPr>
          <p:nvPr>
            <p:ph type="body" idx="1"/>
          </p:nvPr>
        </p:nvSpPr>
        <p:spPr/>
        <p:txBody>
          <a:bodyPr/>
          <a:lstStyle/>
          <a:p>
            <a:pPr eaLnBrk="1" hangingPunct="1"/>
            <a:r>
              <a:rPr lang="zh-CN" altLang="en-US" sz="2800"/>
              <a:t>有没有更好的办法？</a:t>
            </a:r>
          </a:p>
          <a:p>
            <a:pPr eaLnBrk="1" hangingPunct="1"/>
            <a:r>
              <a:rPr lang="zh-CN" altLang="en-US" sz="2800"/>
              <a:t>采用分治策略：每个整数分成高位，低位</a:t>
            </a:r>
          </a:p>
        </p:txBody>
      </p:sp>
      <p:graphicFrame>
        <p:nvGraphicFramePr>
          <p:cNvPr id="63496" name="Object 8"/>
          <p:cNvGraphicFramePr>
            <a:graphicFrameLocks noChangeAspect="1"/>
          </p:cNvGraphicFramePr>
          <p:nvPr/>
        </p:nvGraphicFramePr>
        <p:xfrm>
          <a:off x="3971290" y="4688205"/>
          <a:ext cx="4724400" cy="915988"/>
        </p:xfrm>
        <a:graphic>
          <a:graphicData uri="http://schemas.openxmlformats.org/presentationml/2006/ole">
            <mc:AlternateContent xmlns:mc="http://schemas.openxmlformats.org/markup-compatibility/2006">
              <mc:Choice xmlns:v="urn:schemas-microsoft-com:vml" Requires="v">
                <p:oleObj name="Equation" r:id="rId2" imgW="3962400" imgH="546100" progId="Equation.3">
                  <p:embed/>
                </p:oleObj>
              </mc:Choice>
              <mc:Fallback>
                <p:oleObj name="Equation" r:id="rId2" imgW="3962400" imgH="546100" progId="Equation.3">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l="-3271" t="-25050" r="-3271" b="-25050"/>
                      <a:stretch>
                        <a:fillRect/>
                      </a:stretch>
                    </p:blipFill>
                    <p:spPr bwMode="auto">
                      <a:xfrm>
                        <a:off x="3971290" y="4688205"/>
                        <a:ext cx="4724400" cy="915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398" name="Object 9"/>
          <p:cNvGraphicFramePr>
            <a:graphicFrameLocks noChangeAspect="1"/>
          </p:cNvGraphicFramePr>
          <p:nvPr/>
        </p:nvGraphicFramePr>
        <p:xfrm>
          <a:off x="2371090" y="2630805"/>
          <a:ext cx="7726363" cy="1327150"/>
        </p:xfrm>
        <a:graphic>
          <a:graphicData uri="http://schemas.openxmlformats.org/presentationml/2006/ole">
            <mc:AlternateContent xmlns:mc="http://schemas.openxmlformats.org/markup-compatibility/2006">
              <mc:Choice xmlns:v="urn:schemas-microsoft-com:vml" Requires="v">
                <p:oleObj name="Equation" r:id="rId4" imgW="6426200" imgH="939800" progId="Equation.3">
                  <p:embed/>
                </p:oleObj>
              </mc:Choice>
              <mc:Fallback>
                <p:oleObj name="Equation" r:id="rId4" imgW="6426200" imgH="9398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l="-1904" t="-11108" r="-1904" b="-11108"/>
                      <a:stretch>
                        <a:fillRect/>
                      </a:stretch>
                    </p:blipFill>
                    <p:spPr bwMode="auto">
                      <a:xfrm>
                        <a:off x="2371090" y="2630805"/>
                        <a:ext cx="7726363" cy="13271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399" name="Text Box 12"/>
          <p:cNvSpPr txBox="1">
            <a:spLocks noChangeArrowheads="1"/>
          </p:cNvSpPr>
          <p:nvPr/>
        </p:nvSpPr>
        <p:spPr bwMode="auto">
          <a:xfrm>
            <a:off x="2980690" y="4154805"/>
            <a:ext cx="35814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a:solidFill>
                  <a:schemeClr val="hlink"/>
                </a:solidFill>
              </a:rPr>
              <a:t>算法有没有改进？</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3496"/>
                                        </p:tgtEl>
                                        <p:attrNameLst>
                                          <p:attrName>style.visibility</p:attrName>
                                        </p:attrNameLst>
                                      </p:cBhvr>
                                      <p:to>
                                        <p:strVal val="visible"/>
                                      </p:to>
                                    </p:set>
                                    <p:anim calcmode="lin" valueType="num">
                                      <p:cBhvr additive="base">
                                        <p:cTn id="7" dur="500" fill="hold"/>
                                        <p:tgtEl>
                                          <p:spTgt spid="63496"/>
                                        </p:tgtEl>
                                        <p:attrNameLst>
                                          <p:attrName>ppt_x</p:attrName>
                                        </p:attrNameLst>
                                      </p:cBhvr>
                                      <p:tavLst>
                                        <p:tav tm="0">
                                          <p:val>
                                            <p:strVal val="0-#ppt_w/2"/>
                                          </p:val>
                                        </p:tav>
                                        <p:tav tm="100000">
                                          <p:val>
                                            <p:strVal val="#ppt_x"/>
                                          </p:val>
                                        </p:tav>
                                      </p:tavLst>
                                    </p:anim>
                                    <p:anim calcmode="lin" valueType="num">
                                      <p:cBhvr additive="base">
                                        <p:cTn id="8" dur="500" fill="hold"/>
                                        <p:tgtEl>
                                          <p:spTgt spid="634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2F0EBC9-C9E7-48ED-B573-5A06D716409D}" type="slidenum">
              <a:rPr kumimoji="0" lang="zh-CN" altLang="en-US" sz="1400" smtClean="0"/>
              <a:t>3</a:t>
            </a:fld>
            <a:endParaRPr kumimoji="0" lang="en-US" altLang="zh-CN" sz="1400"/>
          </a:p>
        </p:txBody>
      </p:sp>
      <p:sp>
        <p:nvSpPr>
          <p:cNvPr id="9219" name="Rectangle 2"/>
          <p:cNvSpPr>
            <a:spLocks noGrp="1" noChangeArrowheads="1"/>
          </p:cNvSpPr>
          <p:nvPr>
            <p:ph type="title"/>
          </p:nvPr>
        </p:nvSpPr>
        <p:spPr/>
        <p:txBody>
          <a:bodyPr/>
          <a:lstStyle/>
          <a:p>
            <a:pPr eaLnBrk="1" hangingPunct="1"/>
            <a:r>
              <a:rPr lang="zh-CN" altLang="en-US"/>
              <a:t>归并排序</a:t>
            </a:r>
          </a:p>
        </p:txBody>
      </p:sp>
      <p:sp>
        <p:nvSpPr>
          <p:cNvPr id="9220" name="Rectangle 3"/>
          <p:cNvSpPr>
            <a:spLocks noGrp="1" noChangeArrowheads="1"/>
          </p:cNvSpPr>
          <p:nvPr>
            <p:ph type="body" idx="1"/>
          </p:nvPr>
        </p:nvSpPr>
        <p:spPr/>
        <p:txBody>
          <a:bodyPr/>
          <a:lstStyle/>
          <a:p>
            <a:pPr eaLnBrk="1" hangingPunct="1"/>
            <a:r>
              <a:rPr lang="zh-CN" altLang="en-US"/>
              <a:t>归并排序</a:t>
            </a:r>
          </a:p>
          <a:p>
            <a:pPr lvl="1" eaLnBrk="1" hangingPunct="1"/>
            <a:r>
              <a:rPr lang="en-US" altLang="zh-CN" sz="1800"/>
              <a:t>Divide array into two halves.</a:t>
            </a:r>
          </a:p>
          <a:p>
            <a:pPr lvl="1" eaLnBrk="1" hangingPunct="1"/>
            <a:r>
              <a:rPr lang="en-US" altLang="zh-CN" sz="1800"/>
              <a:t>Recursively sort each half.</a:t>
            </a:r>
          </a:p>
          <a:p>
            <a:pPr lvl="1" eaLnBrk="1" hangingPunct="1"/>
            <a:r>
              <a:rPr lang="en-US" altLang="zh-CN" sz="1800"/>
              <a:t>Merge two halves to make sorted whole.</a:t>
            </a:r>
          </a:p>
          <a:p>
            <a:pPr eaLnBrk="1" hangingPunct="1"/>
            <a:endParaRPr lang="zh-CN" altLang="en-US" sz="1800"/>
          </a:p>
        </p:txBody>
      </p:sp>
      <p:grpSp>
        <p:nvGrpSpPr>
          <p:cNvPr id="9221" name="Group 51"/>
          <p:cNvGrpSpPr/>
          <p:nvPr/>
        </p:nvGrpSpPr>
        <p:grpSpPr bwMode="auto">
          <a:xfrm>
            <a:off x="2160270" y="3934460"/>
            <a:ext cx="7497763" cy="2251075"/>
            <a:chOff x="672" y="2614"/>
            <a:chExt cx="4723" cy="1418"/>
          </a:xfrm>
        </p:grpSpPr>
        <p:sp>
          <p:nvSpPr>
            <p:cNvPr id="9224" name="Text Box 4"/>
            <p:cNvSpPr txBox="1">
              <a:spLocks noChangeArrowheads="1"/>
            </p:cNvSpPr>
            <p:nvPr/>
          </p:nvSpPr>
          <p:spPr bwMode="auto">
            <a:xfrm>
              <a:off x="4272" y="3795"/>
              <a:ext cx="624" cy="212"/>
            </a:xfrm>
            <a:prstGeom prst="rect">
              <a:avLst/>
            </a:prstGeom>
            <a:noFill/>
            <a:ln w="9525">
              <a:solidFill>
                <a:schemeClr val="bg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kumimoji="0" lang="en-US" altLang="zh-CN" sz="1600">
                  <a:latin typeface="Comic Sans MS" panose="030F0702030302020204" pitchFamily="66" charset="0"/>
                </a:rPr>
                <a:t>merge</a:t>
              </a:r>
            </a:p>
          </p:txBody>
        </p:sp>
        <p:sp>
          <p:nvSpPr>
            <p:cNvPr id="9225" name="Text Box 5"/>
            <p:cNvSpPr txBox="1">
              <a:spLocks noChangeArrowheads="1"/>
            </p:cNvSpPr>
            <p:nvPr/>
          </p:nvSpPr>
          <p:spPr bwMode="auto">
            <a:xfrm>
              <a:off x="4272" y="3390"/>
              <a:ext cx="528" cy="212"/>
            </a:xfrm>
            <a:prstGeom prst="rect">
              <a:avLst/>
            </a:prstGeom>
            <a:noFill/>
            <a:ln w="9525">
              <a:solidFill>
                <a:schemeClr val="bg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kumimoji="0" lang="en-US" altLang="zh-CN" sz="1600">
                  <a:latin typeface="Comic Sans MS" panose="030F0702030302020204" pitchFamily="66" charset="0"/>
                </a:rPr>
                <a:t>sort</a:t>
              </a:r>
            </a:p>
          </p:txBody>
        </p:sp>
        <p:sp>
          <p:nvSpPr>
            <p:cNvPr id="9226" name="Text Box 6"/>
            <p:cNvSpPr txBox="1">
              <a:spLocks noChangeArrowheads="1"/>
            </p:cNvSpPr>
            <p:nvPr/>
          </p:nvSpPr>
          <p:spPr bwMode="auto">
            <a:xfrm>
              <a:off x="4272" y="2998"/>
              <a:ext cx="624" cy="212"/>
            </a:xfrm>
            <a:prstGeom prst="rect">
              <a:avLst/>
            </a:prstGeom>
            <a:noFill/>
            <a:ln w="9525">
              <a:solidFill>
                <a:schemeClr val="bg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kumimoji="0" lang="en-US" altLang="zh-CN" sz="1600">
                  <a:latin typeface="Comic Sans MS" panose="030F0702030302020204" pitchFamily="66" charset="0"/>
                </a:rPr>
                <a:t>divide</a:t>
              </a:r>
            </a:p>
          </p:txBody>
        </p:sp>
        <p:grpSp>
          <p:nvGrpSpPr>
            <p:cNvPr id="9227" name="Group 7"/>
            <p:cNvGrpSpPr/>
            <p:nvPr/>
          </p:nvGrpSpPr>
          <p:grpSpPr bwMode="auto">
            <a:xfrm>
              <a:off x="672" y="2614"/>
              <a:ext cx="3456" cy="1418"/>
              <a:chOff x="816" y="2400"/>
              <a:chExt cx="3744" cy="1536"/>
            </a:xfrm>
          </p:grpSpPr>
          <p:sp>
            <p:nvSpPr>
              <p:cNvPr id="9231" name="Rectangle 8"/>
              <p:cNvSpPr>
                <a:spLocks noChangeArrowheads="1"/>
              </p:cNvSpPr>
              <p:nvPr/>
            </p:nvSpPr>
            <p:spPr bwMode="auto">
              <a:xfrm>
                <a:off x="1008" y="2400"/>
                <a:ext cx="336" cy="240"/>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latin typeface="Courier New" panose="02070309020205020404" pitchFamily="49" charset="0"/>
                  </a:rPr>
                  <a:t>A</a:t>
                </a:r>
              </a:p>
            </p:txBody>
          </p:sp>
          <p:sp>
            <p:nvSpPr>
              <p:cNvPr id="9232" name="Rectangle 9"/>
              <p:cNvSpPr>
                <a:spLocks noChangeArrowheads="1"/>
              </p:cNvSpPr>
              <p:nvPr/>
            </p:nvSpPr>
            <p:spPr bwMode="auto">
              <a:xfrm>
                <a:off x="1344" y="2400"/>
                <a:ext cx="336" cy="240"/>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latin typeface="Courier New" panose="02070309020205020404" pitchFamily="49" charset="0"/>
                  </a:rPr>
                  <a:t>L</a:t>
                </a:r>
              </a:p>
            </p:txBody>
          </p:sp>
          <p:sp>
            <p:nvSpPr>
              <p:cNvPr id="9233" name="Rectangle 10"/>
              <p:cNvSpPr>
                <a:spLocks noChangeArrowheads="1"/>
              </p:cNvSpPr>
              <p:nvPr/>
            </p:nvSpPr>
            <p:spPr bwMode="auto">
              <a:xfrm>
                <a:off x="1680" y="2400"/>
                <a:ext cx="336" cy="240"/>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latin typeface="Courier New" panose="02070309020205020404" pitchFamily="49" charset="0"/>
                  </a:rPr>
                  <a:t>G</a:t>
                </a:r>
              </a:p>
            </p:txBody>
          </p:sp>
          <p:sp>
            <p:nvSpPr>
              <p:cNvPr id="9234" name="Rectangle 11"/>
              <p:cNvSpPr>
                <a:spLocks noChangeArrowheads="1"/>
              </p:cNvSpPr>
              <p:nvPr/>
            </p:nvSpPr>
            <p:spPr bwMode="auto">
              <a:xfrm>
                <a:off x="2016" y="2400"/>
                <a:ext cx="336" cy="240"/>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latin typeface="Courier New" panose="02070309020205020404" pitchFamily="49" charset="0"/>
                  </a:rPr>
                  <a:t>O</a:t>
                </a:r>
              </a:p>
            </p:txBody>
          </p:sp>
          <p:sp>
            <p:nvSpPr>
              <p:cNvPr id="9235" name="Rectangle 12"/>
              <p:cNvSpPr>
                <a:spLocks noChangeArrowheads="1"/>
              </p:cNvSpPr>
              <p:nvPr/>
            </p:nvSpPr>
            <p:spPr bwMode="auto">
              <a:xfrm>
                <a:off x="2352" y="2400"/>
                <a:ext cx="336" cy="240"/>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latin typeface="Courier New" panose="02070309020205020404" pitchFamily="49" charset="0"/>
                  </a:rPr>
                  <a:t>R</a:t>
                </a:r>
              </a:p>
            </p:txBody>
          </p:sp>
          <p:sp>
            <p:nvSpPr>
              <p:cNvPr id="9236" name="Rectangle 13"/>
              <p:cNvSpPr>
                <a:spLocks noChangeArrowheads="1"/>
              </p:cNvSpPr>
              <p:nvPr/>
            </p:nvSpPr>
            <p:spPr bwMode="auto">
              <a:xfrm>
                <a:off x="2688" y="2400"/>
                <a:ext cx="336" cy="240"/>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latin typeface="Courier New" panose="02070309020205020404" pitchFamily="49" charset="0"/>
                  </a:rPr>
                  <a:t>I</a:t>
                </a:r>
              </a:p>
            </p:txBody>
          </p:sp>
          <p:sp>
            <p:nvSpPr>
              <p:cNvPr id="9237" name="Rectangle 14"/>
              <p:cNvSpPr>
                <a:spLocks noChangeArrowheads="1"/>
              </p:cNvSpPr>
              <p:nvPr/>
            </p:nvSpPr>
            <p:spPr bwMode="auto">
              <a:xfrm>
                <a:off x="3024" y="2400"/>
                <a:ext cx="336" cy="240"/>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latin typeface="Courier New" panose="02070309020205020404" pitchFamily="49" charset="0"/>
                  </a:rPr>
                  <a:t>T</a:t>
                </a:r>
              </a:p>
            </p:txBody>
          </p:sp>
          <p:sp>
            <p:nvSpPr>
              <p:cNvPr id="9238" name="Rectangle 15"/>
              <p:cNvSpPr>
                <a:spLocks noChangeArrowheads="1"/>
              </p:cNvSpPr>
              <p:nvPr/>
            </p:nvSpPr>
            <p:spPr bwMode="auto">
              <a:xfrm>
                <a:off x="3360" y="2400"/>
                <a:ext cx="336" cy="240"/>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latin typeface="Courier New" panose="02070309020205020404" pitchFamily="49" charset="0"/>
                  </a:rPr>
                  <a:t>H</a:t>
                </a:r>
              </a:p>
            </p:txBody>
          </p:sp>
          <p:sp>
            <p:nvSpPr>
              <p:cNvPr id="9239" name="Rectangle 16"/>
              <p:cNvSpPr>
                <a:spLocks noChangeArrowheads="1"/>
              </p:cNvSpPr>
              <p:nvPr/>
            </p:nvSpPr>
            <p:spPr bwMode="auto">
              <a:xfrm>
                <a:off x="3696" y="2400"/>
                <a:ext cx="336" cy="240"/>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latin typeface="Courier New" panose="02070309020205020404" pitchFamily="49" charset="0"/>
                  </a:rPr>
                  <a:t>M</a:t>
                </a:r>
              </a:p>
            </p:txBody>
          </p:sp>
          <p:sp>
            <p:nvSpPr>
              <p:cNvPr id="9240" name="Rectangle 17"/>
              <p:cNvSpPr>
                <a:spLocks noChangeArrowheads="1"/>
              </p:cNvSpPr>
              <p:nvPr/>
            </p:nvSpPr>
            <p:spPr bwMode="auto">
              <a:xfrm>
                <a:off x="4032" y="2400"/>
                <a:ext cx="336" cy="240"/>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latin typeface="Courier New" panose="02070309020205020404" pitchFamily="49" charset="0"/>
                  </a:rPr>
                  <a:t>S</a:t>
                </a:r>
              </a:p>
            </p:txBody>
          </p:sp>
          <p:sp>
            <p:nvSpPr>
              <p:cNvPr id="9241" name="Rectangle 18"/>
              <p:cNvSpPr>
                <a:spLocks noChangeArrowheads="1"/>
              </p:cNvSpPr>
              <p:nvPr/>
            </p:nvSpPr>
            <p:spPr bwMode="auto">
              <a:xfrm>
                <a:off x="816" y="2832"/>
                <a:ext cx="336" cy="240"/>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latin typeface="Courier New" panose="02070309020205020404" pitchFamily="49" charset="0"/>
                  </a:rPr>
                  <a:t>A</a:t>
                </a:r>
              </a:p>
            </p:txBody>
          </p:sp>
          <p:sp>
            <p:nvSpPr>
              <p:cNvPr id="9242" name="Rectangle 19"/>
              <p:cNvSpPr>
                <a:spLocks noChangeArrowheads="1"/>
              </p:cNvSpPr>
              <p:nvPr/>
            </p:nvSpPr>
            <p:spPr bwMode="auto">
              <a:xfrm>
                <a:off x="1152" y="2832"/>
                <a:ext cx="336" cy="240"/>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latin typeface="Courier New" panose="02070309020205020404" pitchFamily="49" charset="0"/>
                  </a:rPr>
                  <a:t>L</a:t>
                </a:r>
              </a:p>
            </p:txBody>
          </p:sp>
          <p:sp>
            <p:nvSpPr>
              <p:cNvPr id="9243" name="Rectangle 20"/>
              <p:cNvSpPr>
                <a:spLocks noChangeArrowheads="1"/>
              </p:cNvSpPr>
              <p:nvPr/>
            </p:nvSpPr>
            <p:spPr bwMode="auto">
              <a:xfrm>
                <a:off x="1488" y="2832"/>
                <a:ext cx="336" cy="240"/>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latin typeface="Courier New" panose="02070309020205020404" pitchFamily="49" charset="0"/>
                  </a:rPr>
                  <a:t>G</a:t>
                </a:r>
              </a:p>
            </p:txBody>
          </p:sp>
          <p:sp>
            <p:nvSpPr>
              <p:cNvPr id="9244" name="Rectangle 21"/>
              <p:cNvSpPr>
                <a:spLocks noChangeArrowheads="1"/>
              </p:cNvSpPr>
              <p:nvPr/>
            </p:nvSpPr>
            <p:spPr bwMode="auto">
              <a:xfrm>
                <a:off x="1824" y="2832"/>
                <a:ext cx="336" cy="240"/>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latin typeface="Courier New" panose="02070309020205020404" pitchFamily="49" charset="0"/>
                  </a:rPr>
                  <a:t>O</a:t>
                </a:r>
              </a:p>
            </p:txBody>
          </p:sp>
          <p:sp>
            <p:nvSpPr>
              <p:cNvPr id="9245" name="Rectangle 22"/>
              <p:cNvSpPr>
                <a:spLocks noChangeArrowheads="1"/>
              </p:cNvSpPr>
              <p:nvPr/>
            </p:nvSpPr>
            <p:spPr bwMode="auto">
              <a:xfrm>
                <a:off x="2160" y="2832"/>
                <a:ext cx="336" cy="240"/>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latin typeface="Courier New" panose="02070309020205020404" pitchFamily="49" charset="0"/>
                  </a:rPr>
                  <a:t>R</a:t>
                </a:r>
              </a:p>
            </p:txBody>
          </p:sp>
          <p:sp>
            <p:nvSpPr>
              <p:cNvPr id="9246" name="Rectangle 23"/>
              <p:cNvSpPr>
                <a:spLocks noChangeArrowheads="1"/>
              </p:cNvSpPr>
              <p:nvPr/>
            </p:nvSpPr>
            <p:spPr bwMode="auto">
              <a:xfrm>
                <a:off x="2880" y="2832"/>
                <a:ext cx="336" cy="240"/>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latin typeface="Courier New" panose="02070309020205020404" pitchFamily="49" charset="0"/>
                  </a:rPr>
                  <a:t>I</a:t>
                </a:r>
              </a:p>
            </p:txBody>
          </p:sp>
          <p:sp>
            <p:nvSpPr>
              <p:cNvPr id="9247" name="Rectangle 24"/>
              <p:cNvSpPr>
                <a:spLocks noChangeArrowheads="1"/>
              </p:cNvSpPr>
              <p:nvPr/>
            </p:nvSpPr>
            <p:spPr bwMode="auto">
              <a:xfrm>
                <a:off x="3216" y="2832"/>
                <a:ext cx="336" cy="240"/>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latin typeface="Courier New" panose="02070309020205020404" pitchFamily="49" charset="0"/>
                  </a:rPr>
                  <a:t>T</a:t>
                </a:r>
              </a:p>
            </p:txBody>
          </p:sp>
          <p:sp>
            <p:nvSpPr>
              <p:cNvPr id="9248" name="Rectangle 25"/>
              <p:cNvSpPr>
                <a:spLocks noChangeArrowheads="1"/>
              </p:cNvSpPr>
              <p:nvPr/>
            </p:nvSpPr>
            <p:spPr bwMode="auto">
              <a:xfrm>
                <a:off x="3552" y="2832"/>
                <a:ext cx="336" cy="240"/>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latin typeface="Courier New" panose="02070309020205020404" pitchFamily="49" charset="0"/>
                  </a:rPr>
                  <a:t>H</a:t>
                </a:r>
              </a:p>
            </p:txBody>
          </p:sp>
          <p:sp>
            <p:nvSpPr>
              <p:cNvPr id="9249" name="Rectangle 26"/>
              <p:cNvSpPr>
                <a:spLocks noChangeArrowheads="1"/>
              </p:cNvSpPr>
              <p:nvPr/>
            </p:nvSpPr>
            <p:spPr bwMode="auto">
              <a:xfrm>
                <a:off x="3888" y="2832"/>
                <a:ext cx="336" cy="240"/>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latin typeface="Courier New" panose="02070309020205020404" pitchFamily="49" charset="0"/>
                  </a:rPr>
                  <a:t>M</a:t>
                </a:r>
              </a:p>
            </p:txBody>
          </p:sp>
          <p:sp>
            <p:nvSpPr>
              <p:cNvPr id="9250" name="Rectangle 27"/>
              <p:cNvSpPr>
                <a:spLocks noChangeArrowheads="1"/>
              </p:cNvSpPr>
              <p:nvPr/>
            </p:nvSpPr>
            <p:spPr bwMode="auto">
              <a:xfrm>
                <a:off x="4224" y="2832"/>
                <a:ext cx="336" cy="240"/>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latin typeface="Courier New" panose="02070309020205020404" pitchFamily="49" charset="0"/>
                  </a:rPr>
                  <a:t>S</a:t>
                </a:r>
              </a:p>
            </p:txBody>
          </p:sp>
          <p:sp>
            <p:nvSpPr>
              <p:cNvPr id="9251" name="Rectangle 28"/>
              <p:cNvSpPr>
                <a:spLocks noChangeArrowheads="1"/>
              </p:cNvSpPr>
              <p:nvPr/>
            </p:nvSpPr>
            <p:spPr bwMode="auto">
              <a:xfrm>
                <a:off x="816" y="3264"/>
                <a:ext cx="336" cy="240"/>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latin typeface="Courier New" panose="02070309020205020404" pitchFamily="49" charset="0"/>
                  </a:rPr>
                  <a:t>A</a:t>
                </a:r>
              </a:p>
            </p:txBody>
          </p:sp>
          <p:sp>
            <p:nvSpPr>
              <p:cNvPr id="9252" name="Rectangle 29"/>
              <p:cNvSpPr>
                <a:spLocks noChangeArrowheads="1"/>
              </p:cNvSpPr>
              <p:nvPr/>
            </p:nvSpPr>
            <p:spPr bwMode="auto">
              <a:xfrm>
                <a:off x="1152" y="3264"/>
                <a:ext cx="336" cy="240"/>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latin typeface="Courier New" panose="02070309020205020404" pitchFamily="49" charset="0"/>
                  </a:rPr>
                  <a:t>G</a:t>
                </a:r>
              </a:p>
            </p:txBody>
          </p:sp>
          <p:sp>
            <p:nvSpPr>
              <p:cNvPr id="9253" name="Rectangle 30"/>
              <p:cNvSpPr>
                <a:spLocks noChangeArrowheads="1"/>
              </p:cNvSpPr>
              <p:nvPr/>
            </p:nvSpPr>
            <p:spPr bwMode="auto">
              <a:xfrm>
                <a:off x="1488" y="3264"/>
                <a:ext cx="336" cy="240"/>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latin typeface="Courier New" panose="02070309020205020404" pitchFamily="49" charset="0"/>
                  </a:rPr>
                  <a:t>L</a:t>
                </a:r>
              </a:p>
            </p:txBody>
          </p:sp>
          <p:sp>
            <p:nvSpPr>
              <p:cNvPr id="9254" name="Rectangle 31"/>
              <p:cNvSpPr>
                <a:spLocks noChangeArrowheads="1"/>
              </p:cNvSpPr>
              <p:nvPr/>
            </p:nvSpPr>
            <p:spPr bwMode="auto">
              <a:xfrm>
                <a:off x="1824" y="3264"/>
                <a:ext cx="336" cy="240"/>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latin typeface="Courier New" panose="02070309020205020404" pitchFamily="49" charset="0"/>
                  </a:rPr>
                  <a:t>O</a:t>
                </a:r>
              </a:p>
            </p:txBody>
          </p:sp>
          <p:sp>
            <p:nvSpPr>
              <p:cNvPr id="9255" name="Rectangle 32"/>
              <p:cNvSpPr>
                <a:spLocks noChangeArrowheads="1"/>
              </p:cNvSpPr>
              <p:nvPr/>
            </p:nvSpPr>
            <p:spPr bwMode="auto">
              <a:xfrm>
                <a:off x="2160" y="3264"/>
                <a:ext cx="336" cy="240"/>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latin typeface="Courier New" panose="02070309020205020404" pitchFamily="49" charset="0"/>
                  </a:rPr>
                  <a:t>R</a:t>
                </a:r>
              </a:p>
            </p:txBody>
          </p:sp>
          <p:sp>
            <p:nvSpPr>
              <p:cNvPr id="9256" name="Rectangle 33"/>
              <p:cNvSpPr>
                <a:spLocks noChangeArrowheads="1"/>
              </p:cNvSpPr>
              <p:nvPr/>
            </p:nvSpPr>
            <p:spPr bwMode="auto">
              <a:xfrm>
                <a:off x="2880" y="3264"/>
                <a:ext cx="336" cy="240"/>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latin typeface="Courier New" panose="02070309020205020404" pitchFamily="49" charset="0"/>
                  </a:rPr>
                  <a:t>H</a:t>
                </a:r>
              </a:p>
            </p:txBody>
          </p:sp>
          <p:sp>
            <p:nvSpPr>
              <p:cNvPr id="9257" name="Rectangle 34"/>
              <p:cNvSpPr>
                <a:spLocks noChangeArrowheads="1"/>
              </p:cNvSpPr>
              <p:nvPr/>
            </p:nvSpPr>
            <p:spPr bwMode="auto">
              <a:xfrm>
                <a:off x="3216" y="3264"/>
                <a:ext cx="336" cy="240"/>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latin typeface="Courier New" panose="02070309020205020404" pitchFamily="49" charset="0"/>
                  </a:rPr>
                  <a:t>I</a:t>
                </a:r>
              </a:p>
            </p:txBody>
          </p:sp>
          <p:sp>
            <p:nvSpPr>
              <p:cNvPr id="9258" name="Rectangle 35"/>
              <p:cNvSpPr>
                <a:spLocks noChangeArrowheads="1"/>
              </p:cNvSpPr>
              <p:nvPr/>
            </p:nvSpPr>
            <p:spPr bwMode="auto">
              <a:xfrm>
                <a:off x="3552" y="3264"/>
                <a:ext cx="336" cy="240"/>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latin typeface="Courier New" panose="02070309020205020404" pitchFamily="49" charset="0"/>
                  </a:rPr>
                  <a:t>M</a:t>
                </a:r>
              </a:p>
            </p:txBody>
          </p:sp>
          <p:sp>
            <p:nvSpPr>
              <p:cNvPr id="9259" name="Rectangle 36"/>
              <p:cNvSpPr>
                <a:spLocks noChangeArrowheads="1"/>
              </p:cNvSpPr>
              <p:nvPr/>
            </p:nvSpPr>
            <p:spPr bwMode="auto">
              <a:xfrm>
                <a:off x="3888" y="3264"/>
                <a:ext cx="336" cy="240"/>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latin typeface="Courier New" panose="02070309020205020404" pitchFamily="49" charset="0"/>
                  </a:rPr>
                  <a:t>S</a:t>
                </a:r>
              </a:p>
            </p:txBody>
          </p:sp>
          <p:sp>
            <p:nvSpPr>
              <p:cNvPr id="9260" name="Rectangle 37"/>
              <p:cNvSpPr>
                <a:spLocks noChangeArrowheads="1"/>
              </p:cNvSpPr>
              <p:nvPr/>
            </p:nvSpPr>
            <p:spPr bwMode="auto">
              <a:xfrm>
                <a:off x="4224" y="3264"/>
                <a:ext cx="336" cy="240"/>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latin typeface="Courier New" panose="02070309020205020404" pitchFamily="49" charset="0"/>
                  </a:rPr>
                  <a:t>T</a:t>
                </a:r>
              </a:p>
            </p:txBody>
          </p:sp>
          <p:sp>
            <p:nvSpPr>
              <p:cNvPr id="9261" name="Rectangle 38"/>
              <p:cNvSpPr>
                <a:spLocks noChangeArrowheads="1"/>
              </p:cNvSpPr>
              <p:nvPr/>
            </p:nvSpPr>
            <p:spPr bwMode="auto">
              <a:xfrm>
                <a:off x="1008" y="3696"/>
                <a:ext cx="336" cy="240"/>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latin typeface="Courier New" panose="02070309020205020404" pitchFamily="49" charset="0"/>
                  </a:rPr>
                  <a:t>A</a:t>
                </a:r>
              </a:p>
            </p:txBody>
          </p:sp>
          <p:sp>
            <p:nvSpPr>
              <p:cNvPr id="9262" name="Rectangle 39"/>
              <p:cNvSpPr>
                <a:spLocks noChangeArrowheads="1"/>
              </p:cNvSpPr>
              <p:nvPr/>
            </p:nvSpPr>
            <p:spPr bwMode="auto">
              <a:xfrm>
                <a:off x="1344" y="3696"/>
                <a:ext cx="336" cy="240"/>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latin typeface="Courier New" panose="02070309020205020404" pitchFamily="49" charset="0"/>
                  </a:rPr>
                  <a:t>G</a:t>
                </a:r>
              </a:p>
            </p:txBody>
          </p:sp>
          <p:sp>
            <p:nvSpPr>
              <p:cNvPr id="9263" name="Rectangle 40"/>
              <p:cNvSpPr>
                <a:spLocks noChangeArrowheads="1"/>
              </p:cNvSpPr>
              <p:nvPr/>
            </p:nvSpPr>
            <p:spPr bwMode="auto">
              <a:xfrm>
                <a:off x="1680" y="3696"/>
                <a:ext cx="336" cy="240"/>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latin typeface="Courier New" panose="02070309020205020404" pitchFamily="49" charset="0"/>
                  </a:rPr>
                  <a:t>H</a:t>
                </a:r>
              </a:p>
            </p:txBody>
          </p:sp>
          <p:sp>
            <p:nvSpPr>
              <p:cNvPr id="9264" name="Rectangle 41"/>
              <p:cNvSpPr>
                <a:spLocks noChangeArrowheads="1"/>
              </p:cNvSpPr>
              <p:nvPr/>
            </p:nvSpPr>
            <p:spPr bwMode="auto">
              <a:xfrm>
                <a:off x="2016" y="3696"/>
                <a:ext cx="336" cy="240"/>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latin typeface="Courier New" panose="02070309020205020404" pitchFamily="49" charset="0"/>
                  </a:rPr>
                  <a:t>I</a:t>
                </a:r>
              </a:p>
            </p:txBody>
          </p:sp>
          <p:sp>
            <p:nvSpPr>
              <p:cNvPr id="9265" name="Rectangle 42"/>
              <p:cNvSpPr>
                <a:spLocks noChangeArrowheads="1"/>
              </p:cNvSpPr>
              <p:nvPr/>
            </p:nvSpPr>
            <p:spPr bwMode="auto">
              <a:xfrm>
                <a:off x="2352" y="3696"/>
                <a:ext cx="336" cy="240"/>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latin typeface="Courier New" panose="02070309020205020404" pitchFamily="49" charset="0"/>
                  </a:rPr>
                  <a:t>L</a:t>
                </a:r>
              </a:p>
            </p:txBody>
          </p:sp>
          <p:sp>
            <p:nvSpPr>
              <p:cNvPr id="9266" name="Rectangle 43"/>
              <p:cNvSpPr>
                <a:spLocks noChangeArrowheads="1"/>
              </p:cNvSpPr>
              <p:nvPr/>
            </p:nvSpPr>
            <p:spPr bwMode="auto">
              <a:xfrm>
                <a:off x="2688" y="3696"/>
                <a:ext cx="336" cy="240"/>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latin typeface="Courier New" panose="02070309020205020404" pitchFamily="49" charset="0"/>
                  </a:rPr>
                  <a:t>M</a:t>
                </a:r>
              </a:p>
            </p:txBody>
          </p:sp>
          <p:sp>
            <p:nvSpPr>
              <p:cNvPr id="9267" name="Rectangle 44"/>
              <p:cNvSpPr>
                <a:spLocks noChangeArrowheads="1"/>
              </p:cNvSpPr>
              <p:nvPr/>
            </p:nvSpPr>
            <p:spPr bwMode="auto">
              <a:xfrm>
                <a:off x="3024" y="3696"/>
                <a:ext cx="336" cy="240"/>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latin typeface="Courier New" panose="02070309020205020404" pitchFamily="49" charset="0"/>
                  </a:rPr>
                  <a:t>O</a:t>
                </a:r>
              </a:p>
            </p:txBody>
          </p:sp>
          <p:sp>
            <p:nvSpPr>
              <p:cNvPr id="9268" name="Rectangle 45"/>
              <p:cNvSpPr>
                <a:spLocks noChangeArrowheads="1"/>
              </p:cNvSpPr>
              <p:nvPr/>
            </p:nvSpPr>
            <p:spPr bwMode="auto">
              <a:xfrm>
                <a:off x="3360" y="3696"/>
                <a:ext cx="336" cy="240"/>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latin typeface="Courier New" panose="02070309020205020404" pitchFamily="49" charset="0"/>
                  </a:rPr>
                  <a:t>R</a:t>
                </a:r>
              </a:p>
            </p:txBody>
          </p:sp>
          <p:sp>
            <p:nvSpPr>
              <p:cNvPr id="9269" name="Rectangle 46"/>
              <p:cNvSpPr>
                <a:spLocks noChangeArrowheads="1"/>
              </p:cNvSpPr>
              <p:nvPr/>
            </p:nvSpPr>
            <p:spPr bwMode="auto">
              <a:xfrm>
                <a:off x="3696" y="3696"/>
                <a:ext cx="336" cy="240"/>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latin typeface="Courier New" panose="02070309020205020404" pitchFamily="49" charset="0"/>
                  </a:rPr>
                  <a:t>S</a:t>
                </a:r>
              </a:p>
            </p:txBody>
          </p:sp>
          <p:sp>
            <p:nvSpPr>
              <p:cNvPr id="9270" name="Rectangle 47"/>
              <p:cNvSpPr>
                <a:spLocks noChangeArrowheads="1"/>
              </p:cNvSpPr>
              <p:nvPr/>
            </p:nvSpPr>
            <p:spPr bwMode="auto">
              <a:xfrm>
                <a:off x="4032" y="3696"/>
                <a:ext cx="336" cy="240"/>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latin typeface="Courier New" panose="02070309020205020404" pitchFamily="49" charset="0"/>
                  </a:rPr>
                  <a:t>T</a:t>
                </a:r>
              </a:p>
            </p:txBody>
          </p:sp>
        </p:grpSp>
        <p:sp>
          <p:nvSpPr>
            <p:cNvPr id="9228" name="Text Box 48"/>
            <p:cNvSpPr txBox="1">
              <a:spLocks noChangeArrowheads="1"/>
            </p:cNvSpPr>
            <p:nvPr/>
          </p:nvSpPr>
          <p:spPr bwMode="auto">
            <a:xfrm>
              <a:off x="4807" y="3798"/>
              <a:ext cx="444" cy="212"/>
            </a:xfrm>
            <a:prstGeom prst="rect">
              <a:avLst/>
            </a:prstGeom>
            <a:noFill/>
            <a:ln w="9525">
              <a:solidFill>
                <a:schemeClr val="bg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kumimoji="0" lang="en-US" altLang="zh-CN" sz="1600">
                  <a:latin typeface="Comic Sans MS" panose="030F0702030302020204" pitchFamily="66" charset="0"/>
                </a:rPr>
                <a:t>O(n)</a:t>
              </a:r>
            </a:p>
          </p:txBody>
        </p:sp>
        <p:sp>
          <p:nvSpPr>
            <p:cNvPr id="9229" name="Text Box 49"/>
            <p:cNvSpPr txBox="1">
              <a:spLocks noChangeArrowheads="1"/>
            </p:cNvSpPr>
            <p:nvPr/>
          </p:nvSpPr>
          <p:spPr bwMode="auto">
            <a:xfrm>
              <a:off x="4800" y="3393"/>
              <a:ext cx="595" cy="212"/>
            </a:xfrm>
            <a:prstGeom prst="rect">
              <a:avLst/>
            </a:prstGeom>
            <a:noFill/>
            <a:ln w="9525">
              <a:solidFill>
                <a:schemeClr val="bg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kumimoji="0" lang="zh-CN" altLang="en-US" sz="1600">
                  <a:latin typeface="Comic Sans MS" panose="030F0702030302020204" pitchFamily="66" charset="0"/>
                </a:rPr>
                <a:t>2</a:t>
              </a:r>
              <a:r>
                <a:rPr kumimoji="0" lang="en-US" altLang="zh-CN" sz="1600">
                  <a:latin typeface="Comic Sans MS" panose="030F0702030302020204" pitchFamily="66" charset="0"/>
                </a:rPr>
                <a:t>T(n/2)</a:t>
              </a:r>
            </a:p>
          </p:txBody>
        </p:sp>
        <p:sp>
          <p:nvSpPr>
            <p:cNvPr id="9230" name="Text Box 50"/>
            <p:cNvSpPr txBox="1">
              <a:spLocks noChangeArrowheads="1"/>
            </p:cNvSpPr>
            <p:nvPr/>
          </p:nvSpPr>
          <p:spPr bwMode="auto">
            <a:xfrm>
              <a:off x="4801" y="3001"/>
              <a:ext cx="402" cy="212"/>
            </a:xfrm>
            <a:prstGeom prst="rect">
              <a:avLst/>
            </a:prstGeom>
            <a:noFill/>
            <a:ln w="9525">
              <a:solidFill>
                <a:schemeClr val="bg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kumimoji="0" lang="en-US" altLang="zh-CN" sz="1600">
                  <a:latin typeface="Comic Sans MS" panose="030F0702030302020204" pitchFamily="66" charset="0"/>
                </a:rPr>
                <a:t>O(1)</a:t>
              </a:r>
            </a:p>
          </p:txBody>
        </p:sp>
      </p:grpSp>
      <p:pic>
        <p:nvPicPr>
          <p:cNvPr id="9222" name="Picture 52" descr="john_von_neumann_ENIAC"/>
          <p:cNvPicPr>
            <a:picLocks noChangeAspect="1" noChangeArrowheads="1"/>
          </p:cNvPicPr>
          <p:nvPr/>
        </p:nvPicPr>
        <p:blipFill>
          <a:blip r:embed="rId2">
            <a:extLst>
              <a:ext uri="{28A0092B-C50C-407E-A947-70E740481C1C}">
                <a14:useLocalDpi xmlns:a14="http://schemas.microsoft.com/office/drawing/2010/main" val="0"/>
              </a:ext>
            </a:extLst>
          </a:blip>
          <a:srcRect r="48813"/>
          <a:stretch>
            <a:fillRect/>
          </a:stretch>
        </p:blipFill>
        <p:spPr bwMode="auto">
          <a:xfrm>
            <a:off x="8610600" y="1407160"/>
            <a:ext cx="1314450"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Text Box 53"/>
          <p:cNvSpPr txBox="1">
            <a:spLocks noChangeArrowheads="1"/>
          </p:cNvSpPr>
          <p:nvPr/>
        </p:nvSpPr>
        <p:spPr bwMode="auto">
          <a:xfrm>
            <a:off x="8305800" y="3235960"/>
            <a:ext cx="2011363"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en-US" altLang="zh-CN" sz="1200">
                <a:latin typeface="Comic Sans MS" panose="030F0702030302020204" pitchFamily="66" charset="0"/>
              </a:rPr>
              <a:t>Jon von Neumann (1945)</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AC32ADC-8028-498E-8DCC-F32E48BA47E3}" type="slidenum">
              <a:rPr kumimoji="0" lang="zh-CN" altLang="en-US" sz="1400" smtClean="0"/>
              <a:t>30</a:t>
            </a:fld>
            <a:endParaRPr kumimoji="0" lang="en-US" altLang="zh-CN" sz="1400"/>
          </a:p>
        </p:txBody>
      </p:sp>
      <p:sp>
        <p:nvSpPr>
          <p:cNvPr id="61443" name="Rectangle 2"/>
          <p:cNvSpPr>
            <a:spLocks noGrp="1" noChangeArrowheads="1"/>
          </p:cNvSpPr>
          <p:nvPr>
            <p:ph type="title"/>
          </p:nvPr>
        </p:nvSpPr>
        <p:spPr/>
        <p:txBody>
          <a:bodyPr/>
          <a:lstStyle/>
          <a:p>
            <a:pPr eaLnBrk="1" hangingPunct="1"/>
            <a:r>
              <a:rPr lang="zh-CN" altLang="en-US"/>
              <a:t>整数乘法</a:t>
            </a:r>
          </a:p>
        </p:txBody>
      </p:sp>
      <p:sp>
        <p:nvSpPr>
          <p:cNvPr id="61444" name="Rectangle 9"/>
          <p:cNvSpPr>
            <a:spLocks noGrp="1" noChangeArrowheads="1"/>
          </p:cNvSpPr>
          <p:nvPr>
            <p:ph type="body" idx="1"/>
          </p:nvPr>
        </p:nvSpPr>
        <p:spPr/>
        <p:txBody>
          <a:bodyPr/>
          <a:lstStyle/>
          <a:p>
            <a:pPr eaLnBrk="1" hangingPunct="1">
              <a:buFont typeface="Wingdings" panose="05000000000000000000" pitchFamily="2" charset="2"/>
              <a:buNone/>
            </a:pPr>
            <a:r>
              <a:rPr lang="zh-CN" altLang="en-US"/>
              <a:t> </a:t>
            </a:r>
          </a:p>
        </p:txBody>
      </p:sp>
      <p:grpSp>
        <p:nvGrpSpPr>
          <p:cNvPr id="61445" name="Group 16"/>
          <p:cNvGrpSpPr/>
          <p:nvPr/>
        </p:nvGrpSpPr>
        <p:grpSpPr bwMode="auto">
          <a:xfrm>
            <a:off x="2375535" y="1626870"/>
            <a:ext cx="6348413" cy="2070100"/>
            <a:chOff x="1104" y="1584"/>
            <a:chExt cx="3567" cy="1016"/>
          </a:xfrm>
        </p:grpSpPr>
        <p:graphicFrame>
          <p:nvGraphicFramePr>
            <p:cNvPr id="61447" name="Object 10"/>
            <p:cNvGraphicFramePr>
              <a:graphicFrameLocks noChangeAspect="1"/>
            </p:cNvGraphicFramePr>
            <p:nvPr/>
          </p:nvGraphicFramePr>
          <p:xfrm>
            <a:off x="1104" y="1584"/>
            <a:ext cx="3567" cy="1016"/>
          </p:xfrm>
          <a:graphic>
            <a:graphicData uri="http://schemas.openxmlformats.org/presentationml/2006/ole">
              <mc:AlternateContent xmlns:mc="http://schemas.openxmlformats.org/markup-compatibility/2006">
                <mc:Choice xmlns:v="urn:schemas-microsoft-com:vml" Requires="v">
                  <p:oleObj name="Equation" r:id="rId2" imgW="5397500" imgH="1206500" progId="Equation.3">
                    <p:embed/>
                  </p:oleObj>
                </mc:Choice>
                <mc:Fallback>
                  <p:oleObj name="Equation" r:id="rId2" imgW="5397500" imgH="1206500" progId="Equation.3">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l="-2541" t="-11368" r="-2541" b="-22737"/>
                        <a:stretch>
                          <a:fillRect/>
                        </a:stretch>
                      </p:blipFill>
                      <p:spPr bwMode="auto">
                        <a:xfrm>
                          <a:off x="1104" y="1584"/>
                          <a:ext cx="3567" cy="10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48" name="Rectangle 11"/>
            <p:cNvSpPr>
              <a:spLocks noChangeArrowheads="1"/>
            </p:cNvSpPr>
            <p:nvPr/>
          </p:nvSpPr>
          <p:spPr bwMode="auto">
            <a:xfrm>
              <a:off x="1844" y="2387"/>
              <a:ext cx="166" cy="1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200">
                  <a:solidFill>
                    <a:srgbClr val="006600"/>
                  </a:solidFill>
                  <a:latin typeface="Comic Sans MS" panose="030F0702030302020204" pitchFamily="66" charset="0"/>
                </a:rPr>
                <a:t>A</a:t>
              </a:r>
            </a:p>
          </p:txBody>
        </p:sp>
        <p:sp>
          <p:nvSpPr>
            <p:cNvPr id="61449" name="Rectangle 12"/>
            <p:cNvSpPr>
              <a:spLocks noChangeArrowheads="1"/>
            </p:cNvSpPr>
            <p:nvPr/>
          </p:nvSpPr>
          <p:spPr bwMode="auto">
            <a:xfrm>
              <a:off x="2890" y="2387"/>
              <a:ext cx="157" cy="1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200">
                  <a:solidFill>
                    <a:srgbClr val="006600"/>
                  </a:solidFill>
                  <a:latin typeface="Comic Sans MS" panose="030F0702030302020204" pitchFamily="66" charset="0"/>
                </a:rPr>
                <a:t>B</a:t>
              </a:r>
            </a:p>
          </p:txBody>
        </p:sp>
        <p:sp>
          <p:nvSpPr>
            <p:cNvPr id="61450" name="Rectangle 13"/>
            <p:cNvSpPr>
              <a:spLocks noChangeArrowheads="1"/>
            </p:cNvSpPr>
            <p:nvPr/>
          </p:nvSpPr>
          <p:spPr bwMode="auto">
            <a:xfrm>
              <a:off x="4371" y="2385"/>
              <a:ext cx="155" cy="1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200">
                  <a:solidFill>
                    <a:srgbClr val="006600"/>
                  </a:solidFill>
                  <a:latin typeface="Comic Sans MS" panose="030F0702030302020204" pitchFamily="66" charset="0"/>
                </a:rPr>
                <a:t>C</a:t>
              </a:r>
            </a:p>
          </p:txBody>
        </p:sp>
        <p:sp>
          <p:nvSpPr>
            <p:cNvPr id="61451" name="Rectangle 14"/>
            <p:cNvSpPr>
              <a:spLocks noChangeArrowheads="1"/>
            </p:cNvSpPr>
            <p:nvPr/>
          </p:nvSpPr>
          <p:spPr bwMode="auto">
            <a:xfrm>
              <a:off x="3587" y="2393"/>
              <a:ext cx="166" cy="1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200">
                  <a:solidFill>
                    <a:srgbClr val="006600"/>
                  </a:solidFill>
                  <a:latin typeface="Comic Sans MS" panose="030F0702030302020204" pitchFamily="66" charset="0"/>
                </a:rPr>
                <a:t>A</a:t>
              </a:r>
            </a:p>
          </p:txBody>
        </p:sp>
        <p:sp>
          <p:nvSpPr>
            <p:cNvPr id="61452" name="Rectangle 15"/>
            <p:cNvSpPr>
              <a:spLocks noChangeArrowheads="1"/>
            </p:cNvSpPr>
            <p:nvPr/>
          </p:nvSpPr>
          <p:spPr bwMode="auto">
            <a:xfrm>
              <a:off x="3920" y="2389"/>
              <a:ext cx="156" cy="1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200" b="1">
                  <a:solidFill>
                    <a:srgbClr val="006600"/>
                  </a:solidFill>
                  <a:latin typeface="Comic Sans MS" panose="030F0702030302020204" pitchFamily="66" charset="0"/>
                </a:rPr>
                <a:t>C</a:t>
              </a:r>
            </a:p>
          </p:txBody>
        </p:sp>
      </p:grpSp>
      <p:sp>
        <p:nvSpPr>
          <p:cNvPr id="61446" name="Text Box 17"/>
          <p:cNvSpPr txBox="1">
            <a:spLocks noChangeArrowheads="1"/>
          </p:cNvSpPr>
          <p:nvPr/>
        </p:nvSpPr>
        <p:spPr bwMode="auto">
          <a:xfrm>
            <a:off x="2680335" y="4370070"/>
            <a:ext cx="54102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a:t>所以可以把4个乘法变成3个！</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19DB7F5-9B06-4157-A34D-5A30A36C4BC6}" type="slidenum">
              <a:rPr kumimoji="0" lang="zh-CN" altLang="en-US" sz="1400" smtClean="0"/>
              <a:t>31</a:t>
            </a:fld>
            <a:endParaRPr kumimoji="0" lang="en-US" altLang="zh-CN" sz="1400"/>
          </a:p>
        </p:txBody>
      </p:sp>
      <p:sp>
        <p:nvSpPr>
          <p:cNvPr id="62467" name="Rectangle 2"/>
          <p:cNvSpPr>
            <a:spLocks noGrp="1" noChangeArrowheads="1"/>
          </p:cNvSpPr>
          <p:nvPr>
            <p:ph type="title"/>
          </p:nvPr>
        </p:nvSpPr>
        <p:spPr/>
        <p:txBody>
          <a:bodyPr/>
          <a:lstStyle/>
          <a:p>
            <a:pPr eaLnBrk="1" hangingPunct="1"/>
            <a:r>
              <a:rPr lang="zh-CN" altLang="en-US"/>
              <a:t>整数乘法</a:t>
            </a:r>
          </a:p>
        </p:txBody>
      </p:sp>
      <p:sp>
        <p:nvSpPr>
          <p:cNvPr id="62468" name="Rectangle 3"/>
          <p:cNvSpPr>
            <a:spLocks noGrp="1" noChangeArrowheads="1"/>
          </p:cNvSpPr>
          <p:nvPr>
            <p:ph type="body" idx="1"/>
          </p:nvPr>
        </p:nvSpPr>
        <p:spPr/>
        <p:txBody>
          <a:bodyPr/>
          <a:lstStyle/>
          <a:p>
            <a:pPr eaLnBrk="1" hangingPunct="1"/>
            <a:r>
              <a:rPr lang="en-US" altLang="zh-CN"/>
              <a:t>Recursive-Multiply(x,y)</a:t>
            </a:r>
          </a:p>
          <a:p>
            <a:pPr eaLnBrk="1" hangingPunct="1">
              <a:buFont typeface="Wingdings" panose="05000000000000000000" pitchFamily="2" charset="2"/>
              <a:buNone/>
            </a:pPr>
            <a:r>
              <a:rPr lang="en-US" altLang="zh-CN"/>
              <a:t>   </a:t>
            </a:r>
            <a:r>
              <a:rPr lang="zh-CN" altLang="en-US"/>
              <a:t>令</a:t>
            </a:r>
          </a:p>
          <a:p>
            <a:pPr eaLnBrk="1" hangingPunct="1">
              <a:buFont typeface="Wingdings" panose="05000000000000000000" pitchFamily="2" charset="2"/>
              <a:buNone/>
            </a:pPr>
            <a:r>
              <a:rPr lang="zh-CN" altLang="en-US"/>
              <a:t>   计算</a:t>
            </a:r>
            <a:r>
              <a:rPr lang="en-US" altLang="zh-CN"/>
              <a:t>x1+x0</a:t>
            </a:r>
            <a:r>
              <a:rPr lang="zh-CN" altLang="en-US"/>
              <a:t>与</a:t>
            </a:r>
            <a:r>
              <a:rPr lang="en-US" altLang="zh-CN"/>
              <a:t>y1+y0</a:t>
            </a:r>
          </a:p>
          <a:p>
            <a:pPr eaLnBrk="1" hangingPunct="1">
              <a:buFont typeface="Wingdings" panose="05000000000000000000" pitchFamily="2" charset="2"/>
              <a:buNone/>
            </a:pPr>
            <a:r>
              <a:rPr lang="en-US" altLang="zh-CN"/>
              <a:t>  p=Recursive-Multiply(x1+x0, y1+y0)</a:t>
            </a:r>
          </a:p>
          <a:p>
            <a:pPr eaLnBrk="1" hangingPunct="1">
              <a:buFont typeface="Wingdings" panose="05000000000000000000" pitchFamily="2" charset="2"/>
              <a:buNone/>
            </a:pPr>
            <a:r>
              <a:rPr lang="en-US" altLang="zh-CN"/>
              <a:t>  x1y1= Recursive-Multiply(x1,y1)</a:t>
            </a:r>
          </a:p>
          <a:p>
            <a:pPr eaLnBrk="1" hangingPunct="1">
              <a:buFont typeface="Wingdings" panose="05000000000000000000" pitchFamily="2" charset="2"/>
              <a:buNone/>
            </a:pPr>
            <a:r>
              <a:rPr lang="en-US" altLang="zh-CN"/>
              <a:t>  x0y0= Recursive-Multiply(x0,y0)</a:t>
            </a:r>
          </a:p>
          <a:p>
            <a:pPr eaLnBrk="1" hangingPunct="1">
              <a:buFont typeface="Wingdings" panose="05000000000000000000" pitchFamily="2" charset="2"/>
              <a:buNone/>
            </a:pPr>
            <a:r>
              <a:rPr lang="en-US" altLang="zh-CN"/>
              <a:t>  Return </a:t>
            </a:r>
          </a:p>
        </p:txBody>
      </p:sp>
      <p:graphicFrame>
        <p:nvGraphicFramePr>
          <p:cNvPr id="62469" name="Object 4"/>
          <p:cNvGraphicFramePr>
            <a:graphicFrameLocks noChangeAspect="1"/>
          </p:cNvGraphicFramePr>
          <p:nvPr/>
        </p:nvGraphicFramePr>
        <p:xfrm>
          <a:off x="2639695" y="1988820"/>
          <a:ext cx="4038600" cy="528638"/>
        </p:xfrm>
        <a:graphic>
          <a:graphicData uri="http://schemas.openxmlformats.org/presentationml/2006/ole">
            <mc:AlternateContent xmlns:mc="http://schemas.openxmlformats.org/markup-compatibility/2006">
              <mc:Choice xmlns:v="urn:schemas-microsoft-com:vml" Requires="v">
                <p:oleObj name="Equation" r:id="rId2" imgW="1841500" imgH="241300" progId="Equation.3">
                  <p:embed/>
                </p:oleObj>
              </mc:Choice>
              <mc:Fallback>
                <p:oleObj name="Equation" r:id="rId2" imgW="1841500" imgH="2413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9695" y="1988820"/>
                        <a:ext cx="4038600"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70" name="Object 5"/>
          <p:cNvGraphicFramePr>
            <a:graphicFrameLocks noChangeAspect="1"/>
          </p:cNvGraphicFramePr>
          <p:nvPr/>
        </p:nvGraphicFramePr>
        <p:xfrm>
          <a:off x="3431540" y="4941570"/>
          <a:ext cx="4724400" cy="522288"/>
        </p:xfrm>
        <a:graphic>
          <a:graphicData uri="http://schemas.openxmlformats.org/presentationml/2006/ole">
            <mc:AlternateContent xmlns:mc="http://schemas.openxmlformats.org/markup-compatibility/2006">
              <mc:Choice xmlns:v="urn:schemas-microsoft-com:vml" Requires="v">
                <p:oleObj name="Equation" r:id="rId4" imgW="2184400" imgH="241300" progId="Equation.3">
                  <p:embed/>
                </p:oleObj>
              </mc:Choice>
              <mc:Fallback>
                <p:oleObj name="Equation" r:id="rId4" imgW="2184400" imgH="2413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1540" y="4941570"/>
                        <a:ext cx="4724400"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7AAC22C-DABA-4CB6-8890-ECFE07BEFFE3}" type="slidenum">
              <a:rPr kumimoji="0" lang="zh-CN" altLang="en-US" sz="1400" smtClean="0"/>
              <a:t>32</a:t>
            </a:fld>
            <a:endParaRPr kumimoji="0" lang="en-US" altLang="zh-CN" sz="1400"/>
          </a:p>
        </p:txBody>
      </p:sp>
      <p:sp>
        <p:nvSpPr>
          <p:cNvPr id="63491" name="Rectangle 2"/>
          <p:cNvSpPr>
            <a:spLocks noGrp="1" noChangeArrowheads="1"/>
          </p:cNvSpPr>
          <p:nvPr>
            <p:ph type="title"/>
          </p:nvPr>
        </p:nvSpPr>
        <p:spPr/>
        <p:txBody>
          <a:bodyPr/>
          <a:lstStyle/>
          <a:p>
            <a:pPr eaLnBrk="1" hangingPunct="1"/>
            <a:r>
              <a:rPr lang="zh-CN" altLang="en-US"/>
              <a:t>分析算法</a:t>
            </a:r>
          </a:p>
        </p:txBody>
      </p:sp>
      <p:sp>
        <p:nvSpPr>
          <p:cNvPr id="63492" name="Rectangle 3"/>
          <p:cNvSpPr>
            <a:spLocks noGrp="1" noChangeArrowheads="1"/>
          </p:cNvSpPr>
          <p:nvPr>
            <p:ph type="body" idx="1"/>
          </p:nvPr>
        </p:nvSpPr>
        <p:spPr/>
        <p:txBody>
          <a:bodyPr/>
          <a:lstStyle/>
          <a:p>
            <a:pPr eaLnBrk="1" hangingPunct="1"/>
            <a:r>
              <a:rPr lang="zh-CN" altLang="en-US"/>
              <a:t>定理5.13 </a:t>
            </a:r>
            <a:r>
              <a:rPr lang="en-US" altLang="zh-CN" b="1"/>
              <a:t>[Karatsuba-Ofman, 1962]</a:t>
            </a:r>
            <a:r>
              <a:rPr lang="zh-CN" altLang="en-US"/>
              <a:t> </a:t>
            </a:r>
            <a:r>
              <a:rPr lang="en-US" altLang="zh-CN"/>
              <a:t>Recursive-Multiply</a:t>
            </a:r>
            <a:r>
              <a:rPr lang="zh-CN" altLang="en-US"/>
              <a:t>算法在两个</a:t>
            </a:r>
            <a:r>
              <a:rPr lang="en-US" altLang="zh-CN"/>
              <a:t>n</a:t>
            </a:r>
            <a:r>
              <a:rPr lang="zh-CN" altLang="en-US"/>
              <a:t>位因数上的运行时间是                   .</a:t>
            </a:r>
          </a:p>
          <a:p>
            <a:pPr eaLnBrk="1" hangingPunct="1"/>
            <a:r>
              <a:rPr lang="zh-CN" altLang="en-US"/>
              <a:t>证明：</a:t>
            </a:r>
          </a:p>
        </p:txBody>
      </p:sp>
      <p:graphicFrame>
        <p:nvGraphicFramePr>
          <p:cNvPr id="63493" name="Object 4"/>
          <p:cNvGraphicFramePr>
            <a:graphicFrameLocks noChangeAspect="1"/>
          </p:cNvGraphicFramePr>
          <p:nvPr/>
        </p:nvGraphicFramePr>
        <p:xfrm>
          <a:off x="2567305" y="2493010"/>
          <a:ext cx="2133600" cy="407988"/>
        </p:xfrm>
        <a:graphic>
          <a:graphicData uri="http://schemas.openxmlformats.org/presentationml/2006/ole">
            <mc:AlternateContent xmlns:mc="http://schemas.openxmlformats.org/markup-compatibility/2006">
              <mc:Choice xmlns:v="urn:schemas-microsoft-com:vml" Requires="v">
                <p:oleObj name="Equation" r:id="rId2" imgW="1193800" imgH="228600" progId="Equation.3">
                  <p:embed/>
                </p:oleObj>
              </mc:Choice>
              <mc:Fallback>
                <p:oleObj name="Equation" r:id="rId2" imgW="1193800" imgH="2286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305" y="2493010"/>
                        <a:ext cx="2133600"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494" name="Object 5"/>
          <p:cNvGraphicFramePr>
            <a:graphicFrameLocks noChangeAspect="1"/>
          </p:cNvGraphicFramePr>
          <p:nvPr/>
        </p:nvGraphicFramePr>
        <p:xfrm>
          <a:off x="3143250" y="3068955"/>
          <a:ext cx="7010400" cy="1560513"/>
        </p:xfrm>
        <a:graphic>
          <a:graphicData uri="http://schemas.openxmlformats.org/presentationml/2006/ole">
            <mc:AlternateContent xmlns:mc="http://schemas.openxmlformats.org/markup-compatibility/2006">
              <mc:Choice xmlns:v="urn:schemas-microsoft-com:vml" Requires="v">
                <p:oleObj name="Equation" r:id="rId4" imgW="5219700" imgH="952500" progId="Equation.3">
                  <p:embed/>
                </p:oleObj>
              </mc:Choice>
              <mc:Fallback>
                <p:oleObj name="Equation" r:id="rId4" imgW="5219700" imgH="9525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l="-2621" t="-14362" r="-2621" b="-14362"/>
                      <a:stretch>
                        <a:fillRect/>
                      </a:stretch>
                    </p:blipFill>
                    <p:spPr bwMode="auto">
                      <a:xfrm>
                        <a:off x="3143250" y="3068955"/>
                        <a:ext cx="7010400" cy="15605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7511FF1-D74D-4937-9462-141DE10086E2}" type="slidenum">
              <a:rPr kumimoji="0" lang="zh-CN" altLang="en-US" sz="1400" smtClean="0"/>
              <a:t>33</a:t>
            </a:fld>
            <a:endParaRPr kumimoji="0" lang="en-US" altLang="zh-CN" sz="1400"/>
          </a:p>
        </p:txBody>
      </p:sp>
      <p:sp>
        <p:nvSpPr>
          <p:cNvPr id="64515" name="Rectangle 2"/>
          <p:cNvSpPr>
            <a:spLocks noGrp="1" noChangeArrowheads="1"/>
          </p:cNvSpPr>
          <p:nvPr>
            <p:ph type="title"/>
          </p:nvPr>
        </p:nvSpPr>
        <p:spPr/>
        <p:txBody>
          <a:bodyPr/>
          <a:lstStyle/>
          <a:p>
            <a:pPr eaLnBrk="1" hangingPunct="1"/>
            <a:r>
              <a:rPr lang="zh-CN" altLang="en-US"/>
              <a:t>矩阵乘积</a:t>
            </a:r>
          </a:p>
        </p:txBody>
      </p:sp>
      <p:sp>
        <p:nvSpPr>
          <p:cNvPr id="64516" name="Rectangle 3"/>
          <p:cNvSpPr>
            <a:spLocks noGrp="1" noChangeArrowheads="1"/>
          </p:cNvSpPr>
          <p:nvPr>
            <p:ph type="body" idx="1"/>
          </p:nvPr>
        </p:nvSpPr>
        <p:spPr/>
        <p:txBody>
          <a:bodyPr/>
          <a:lstStyle/>
          <a:p>
            <a:pPr eaLnBrk="1" hangingPunct="1"/>
            <a:r>
              <a:rPr lang="zh-CN" altLang="en-US" sz="2800"/>
              <a:t>问题：给定两个</a:t>
            </a:r>
            <a:r>
              <a:rPr lang="en-US" altLang="zh-CN" sz="2800"/>
              <a:t>n×n</a:t>
            </a:r>
            <a:r>
              <a:rPr lang="zh-CN" altLang="en-US" sz="2800"/>
              <a:t>矩阵</a:t>
            </a:r>
            <a:r>
              <a:rPr lang="en-US" altLang="zh-CN" sz="2800"/>
              <a:t>A,B,</a:t>
            </a:r>
            <a:r>
              <a:rPr lang="zh-CN" altLang="en-US" sz="2800"/>
              <a:t>求</a:t>
            </a:r>
            <a:r>
              <a:rPr lang="en-US" altLang="zh-CN" sz="2800"/>
              <a:t>C=AB.</a:t>
            </a:r>
          </a:p>
          <a:p>
            <a:pPr eaLnBrk="1" hangingPunct="1"/>
            <a:endParaRPr lang="en-US" altLang="zh-CN" sz="2800"/>
          </a:p>
          <a:p>
            <a:pPr eaLnBrk="1" hangingPunct="1"/>
            <a:endParaRPr lang="en-US" altLang="zh-CN" sz="2800"/>
          </a:p>
          <a:p>
            <a:pPr eaLnBrk="1" hangingPunct="1"/>
            <a:endParaRPr lang="zh-CN" altLang="en-US" sz="2800"/>
          </a:p>
          <a:p>
            <a:pPr eaLnBrk="1" hangingPunct="1"/>
            <a:endParaRPr lang="zh-CN" altLang="en-US" sz="2800"/>
          </a:p>
          <a:p>
            <a:pPr eaLnBrk="1" hangingPunct="1"/>
            <a:r>
              <a:rPr lang="zh-CN" altLang="en-US" sz="2800"/>
              <a:t>如果采用直接计算，那么复杂度为</a:t>
            </a:r>
            <a:r>
              <a:rPr lang="en-US" altLang="zh-CN" sz="2800">
                <a:sym typeface="Symbol" panose="05050102010706020507" pitchFamily="18" charset="2"/>
              </a:rPr>
              <a:t></a:t>
            </a:r>
            <a:r>
              <a:rPr lang="en-US" altLang="zh-CN" sz="2800"/>
              <a:t>(n</a:t>
            </a:r>
            <a:r>
              <a:rPr lang="en-US" altLang="zh-CN" baseline="30000"/>
              <a:t>3</a:t>
            </a:r>
            <a:r>
              <a:rPr lang="en-US" altLang="zh-CN" sz="2800"/>
              <a:t>) </a:t>
            </a:r>
            <a:r>
              <a:rPr lang="zh-CN" altLang="en-US" sz="2800"/>
              <a:t>次算术运算(</a:t>
            </a:r>
            <a:r>
              <a:rPr lang="en-US" altLang="zh-CN" sz="2800"/>
              <a:t>arithmetic operations</a:t>
            </a:r>
            <a:r>
              <a:rPr lang="zh-CN" altLang="en-US" sz="2800"/>
              <a:t>).</a:t>
            </a:r>
          </a:p>
          <a:p>
            <a:pPr eaLnBrk="1" hangingPunct="1"/>
            <a:r>
              <a:rPr lang="zh-CN" altLang="en-US" sz="2800"/>
              <a:t>存不存在更有效的办法？</a:t>
            </a:r>
          </a:p>
        </p:txBody>
      </p:sp>
      <p:graphicFrame>
        <p:nvGraphicFramePr>
          <p:cNvPr id="64517" name="Object 4"/>
          <p:cNvGraphicFramePr>
            <a:graphicFrameLocks noChangeAspect="1"/>
          </p:cNvGraphicFramePr>
          <p:nvPr/>
        </p:nvGraphicFramePr>
        <p:xfrm>
          <a:off x="1991360" y="2493010"/>
          <a:ext cx="1798638" cy="815975"/>
        </p:xfrm>
        <a:graphic>
          <a:graphicData uri="http://schemas.openxmlformats.org/presentationml/2006/ole">
            <mc:AlternateContent xmlns:mc="http://schemas.openxmlformats.org/markup-compatibility/2006">
              <mc:Choice xmlns:v="urn:schemas-microsoft-com:vml" Requires="v">
                <p:oleObj name="Equation" r:id="rId2" imgW="1384300" imgH="571500" progId="Equation.3">
                  <p:embed/>
                </p:oleObj>
              </mc:Choice>
              <mc:Fallback>
                <p:oleObj name="Equation" r:id="rId2" imgW="1384300" imgH="5715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l="-9908" t="-16000" r="-9908" b="-16000"/>
                      <a:stretch>
                        <a:fillRect/>
                      </a:stretch>
                    </p:blipFill>
                    <p:spPr bwMode="auto">
                      <a:xfrm>
                        <a:off x="1991360" y="2493010"/>
                        <a:ext cx="1798638" cy="8159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8" name="Object 5"/>
          <p:cNvGraphicFramePr>
            <a:graphicFrameLocks noChangeAspect="1"/>
          </p:cNvGraphicFramePr>
          <p:nvPr/>
        </p:nvGraphicFramePr>
        <p:xfrm>
          <a:off x="4007485" y="2012950"/>
          <a:ext cx="6477000" cy="1679575"/>
        </p:xfrm>
        <a:graphic>
          <a:graphicData uri="http://schemas.openxmlformats.org/presentationml/2006/ole">
            <mc:AlternateContent xmlns:mc="http://schemas.openxmlformats.org/markup-compatibility/2006">
              <mc:Choice xmlns:v="urn:schemas-microsoft-com:vml" Requires="v">
                <p:oleObj name="Equation" r:id="rId4" imgW="5588000" imgH="1181100" progId="Equation.3">
                  <p:embed/>
                </p:oleObj>
              </mc:Choice>
              <mc:Fallback>
                <p:oleObj name="Equation" r:id="rId4" imgW="5588000" imgH="11811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l="-3273" t="-15485" r="-3273" b="-15485"/>
                      <a:stretch>
                        <a:fillRect/>
                      </a:stretch>
                    </p:blipFill>
                    <p:spPr bwMode="auto">
                      <a:xfrm>
                        <a:off x="4007485" y="2012950"/>
                        <a:ext cx="6477000" cy="16795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B54785A-0711-4A37-9953-AC89B2AB008D}" type="slidenum">
              <a:rPr kumimoji="0" lang="zh-CN" altLang="en-US" sz="1400" smtClean="0"/>
              <a:t>34</a:t>
            </a:fld>
            <a:endParaRPr kumimoji="0" lang="en-US" altLang="zh-CN" sz="1400"/>
          </a:p>
        </p:txBody>
      </p:sp>
      <p:sp>
        <p:nvSpPr>
          <p:cNvPr id="66563" name="Rectangle 2"/>
          <p:cNvSpPr>
            <a:spLocks noGrp="1" noChangeArrowheads="1"/>
          </p:cNvSpPr>
          <p:nvPr>
            <p:ph type="title"/>
          </p:nvPr>
        </p:nvSpPr>
        <p:spPr/>
        <p:txBody>
          <a:bodyPr/>
          <a:lstStyle/>
          <a:p>
            <a:pPr eaLnBrk="1" hangingPunct="1"/>
            <a:r>
              <a:rPr lang="zh-CN" altLang="en-US"/>
              <a:t>矩阵乘积</a:t>
            </a:r>
          </a:p>
        </p:txBody>
      </p:sp>
      <p:sp>
        <p:nvSpPr>
          <p:cNvPr id="66564" name="Rectangle 3"/>
          <p:cNvSpPr>
            <a:spLocks noGrp="1" noChangeArrowheads="1"/>
          </p:cNvSpPr>
          <p:nvPr>
            <p:ph type="body" idx="1"/>
          </p:nvPr>
        </p:nvSpPr>
        <p:spPr/>
        <p:txBody>
          <a:bodyPr/>
          <a:lstStyle/>
          <a:p>
            <a:pPr eaLnBrk="1" hangingPunct="1"/>
            <a:r>
              <a:rPr lang="zh-CN" altLang="en-US"/>
              <a:t>问题的关键在于能否</a:t>
            </a:r>
            <a:r>
              <a:rPr lang="zh-CN" altLang="en-US" i="1"/>
              <a:t>减少乘法</a:t>
            </a:r>
            <a:r>
              <a:rPr lang="zh-CN" altLang="en-US"/>
              <a:t>的次数</a:t>
            </a:r>
          </a:p>
        </p:txBody>
      </p:sp>
      <p:graphicFrame>
        <p:nvGraphicFramePr>
          <p:cNvPr id="66565" name="Object 4"/>
          <p:cNvGraphicFramePr>
            <a:graphicFrameLocks noChangeAspect="1"/>
          </p:cNvGraphicFramePr>
          <p:nvPr/>
        </p:nvGraphicFramePr>
        <p:xfrm>
          <a:off x="6172200" y="2376170"/>
          <a:ext cx="4038600" cy="3148013"/>
        </p:xfrm>
        <a:graphic>
          <a:graphicData uri="http://schemas.openxmlformats.org/presentationml/2006/ole">
            <mc:AlternateContent xmlns:mc="http://schemas.openxmlformats.org/markup-compatibility/2006">
              <mc:Choice xmlns:v="urn:schemas-microsoft-com:vml" Requires="v">
                <p:oleObj name="Equation" r:id="rId2" imgW="2959100" imgH="2311400" progId="Equation.3">
                  <p:embed/>
                </p:oleObj>
              </mc:Choice>
              <mc:Fallback>
                <p:oleObj name="Equation" r:id="rId2" imgW="2959100" imgH="23114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l="-6354" t="-6506" r="-6354" b="-6506"/>
                      <a:stretch>
                        <a:fillRect/>
                      </a:stretch>
                    </p:blipFill>
                    <p:spPr bwMode="auto">
                      <a:xfrm>
                        <a:off x="6172200" y="2376170"/>
                        <a:ext cx="4038600" cy="31480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6" name="Object 5"/>
          <p:cNvGraphicFramePr>
            <a:graphicFrameLocks noChangeAspect="1"/>
          </p:cNvGraphicFramePr>
          <p:nvPr/>
        </p:nvGraphicFramePr>
        <p:xfrm>
          <a:off x="2763838" y="3393758"/>
          <a:ext cx="3295650" cy="1920875"/>
        </p:xfrm>
        <a:graphic>
          <a:graphicData uri="http://schemas.openxmlformats.org/presentationml/2006/ole">
            <mc:AlternateContent xmlns:mc="http://schemas.openxmlformats.org/markup-compatibility/2006">
              <mc:Choice xmlns:v="urn:schemas-microsoft-com:vml" Requires="v">
                <p:oleObj name="Equation" r:id="rId4" imgW="2400300" imgH="1295400" progId="Equation.3">
                  <p:embed/>
                </p:oleObj>
              </mc:Choice>
              <mc:Fallback>
                <p:oleObj name="Equation" r:id="rId4" imgW="2400300" imgH="12954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l="-6793" t="-11490" r="-6793" b="-11490"/>
                      <a:stretch>
                        <a:fillRect/>
                      </a:stretch>
                    </p:blipFill>
                    <p:spPr bwMode="auto">
                      <a:xfrm>
                        <a:off x="2763838" y="3393758"/>
                        <a:ext cx="3295650" cy="1920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7" name="Object 6"/>
          <p:cNvGraphicFramePr>
            <a:graphicFrameLocks noChangeAspect="1"/>
          </p:cNvGraphicFramePr>
          <p:nvPr/>
        </p:nvGraphicFramePr>
        <p:xfrm>
          <a:off x="1752600" y="2236470"/>
          <a:ext cx="4360863" cy="998538"/>
        </p:xfrm>
        <a:graphic>
          <a:graphicData uri="http://schemas.openxmlformats.org/presentationml/2006/ole">
            <mc:AlternateContent xmlns:mc="http://schemas.openxmlformats.org/markup-compatibility/2006">
              <mc:Choice xmlns:v="urn:schemas-microsoft-com:vml" Requires="v">
                <p:oleObj name="Equation" r:id="rId6" imgW="3302000" imgH="571500" progId="Equation.3">
                  <p:embed/>
                </p:oleObj>
              </mc:Choice>
              <mc:Fallback>
                <p:oleObj name="Equation" r:id="rId6" imgW="3302000" imgH="5715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l="-4520" t="-22505" r="-4520" b="-22505"/>
                      <a:stretch>
                        <a:fillRect/>
                      </a:stretch>
                    </p:blipFill>
                    <p:spPr bwMode="auto">
                      <a:xfrm>
                        <a:off x="1752600" y="2236470"/>
                        <a:ext cx="4360863" cy="9985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68" name="Text Box 7"/>
          <p:cNvSpPr txBox="1">
            <a:spLocks noChangeArrowheads="1"/>
          </p:cNvSpPr>
          <p:nvPr/>
        </p:nvSpPr>
        <p:spPr bwMode="auto">
          <a:xfrm>
            <a:off x="2971800" y="5436870"/>
            <a:ext cx="5257800" cy="758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lvl="1">
              <a:lnSpc>
                <a:spcPts val="2600"/>
              </a:lnSpc>
              <a:spcBef>
                <a:spcPct val="0"/>
              </a:spcBef>
              <a:buClr>
                <a:schemeClr val="tx1"/>
              </a:buClr>
              <a:buSzPct val="35000"/>
              <a:buFont typeface="Monotype Sorts" pitchFamily="92" charset="2"/>
              <a:buChar char="n"/>
            </a:pPr>
            <a:r>
              <a:rPr lang="en-US" altLang="zh-CN">
                <a:latin typeface="Comic Sans MS" panose="030F0702030302020204" pitchFamily="66" charset="0"/>
              </a:rPr>
              <a:t>7 </a:t>
            </a:r>
            <a:r>
              <a:rPr lang="zh-CN" altLang="en-US">
                <a:latin typeface="Comic Sans MS" panose="030F0702030302020204" pitchFamily="66" charset="0"/>
              </a:rPr>
              <a:t>次乘法</a:t>
            </a:r>
          </a:p>
          <a:p>
            <a:pPr lvl="1">
              <a:lnSpc>
                <a:spcPts val="2600"/>
              </a:lnSpc>
              <a:spcBef>
                <a:spcPct val="0"/>
              </a:spcBef>
              <a:buClr>
                <a:schemeClr val="tx1"/>
              </a:buClr>
              <a:buSzPct val="35000"/>
              <a:buFont typeface="Monotype Sorts" pitchFamily="92" charset="2"/>
              <a:buChar char="n"/>
            </a:pPr>
            <a:r>
              <a:rPr lang="en-US" altLang="zh-CN">
                <a:latin typeface="Comic Sans MS" panose="030F0702030302020204" pitchFamily="66" charset="0"/>
              </a:rPr>
              <a:t>18 = 10 + 8 </a:t>
            </a:r>
            <a:r>
              <a:rPr lang="zh-CN" altLang="en-US">
                <a:latin typeface="Comic Sans MS" panose="030F0702030302020204" pitchFamily="66" charset="0"/>
              </a:rPr>
              <a:t>次加减法</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119E0CE-0185-43D3-8FD4-7972D2D90654}" type="slidenum">
              <a:rPr kumimoji="0" lang="zh-CN" altLang="en-US" sz="1400" smtClean="0"/>
              <a:t>35</a:t>
            </a:fld>
            <a:endParaRPr kumimoji="0" lang="en-US" altLang="zh-CN" sz="1400"/>
          </a:p>
        </p:txBody>
      </p:sp>
      <p:sp>
        <p:nvSpPr>
          <p:cNvPr id="67587" name="Rectangle 2"/>
          <p:cNvSpPr>
            <a:spLocks noGrp="1" noChangeArrowheads="1"/>
          </p:cNvSpPr>
          <p:nvPr>
            <p:ph type="title"/>
          </p:nvPr>
        </p:nvSpPr>
        <p:spPr/>
        <p:txBody>
          <a:bodyPr/>
          <a:lstStyle/>
          <a:p>
            <a:pPr eaLnBrk="1" hangingPunct="1"/>
            <a:r>
              <a:rPr lang="zh-CN" altLang="en-US"/>
              <a:t>矩阵乘积</a:t>
            </a:r>
          </a:p>
        </p:txBody>
      </p:sp>
      <p:sp>
        <p:nvSpPr>
          <p:cNvPr id="67588" name="Rectangle 3"/>
          <p:cNvSpPr>
            <a:spLocks noGrp="1" noChangeArrowheads="1"/>
          </p:cNvSpPr>
          <p:nvPr>
            <p:ph type="body" idx="1"/>
          </p:nvPr>
        </p:nvSpPr>
        <p:spPr/>
        <p:txBody>
          <a:bodyPr/>
          <a:lstStyle/>
          <a:p>
            <a:pPr eaLnBrk="1" hangingPunct="1"/>
            <a:r>
              <a:rPr lang="zh-CN" altLang="en-US"/>
              <a:t>矩阵快速乘积运算.  </a:t>
            </a:r>
            <a:r>
              <a:rPr lang="zh-CN" altLang="en-US">
                <a:solidFill>
                  <a:schemeClr val="hlink"/>
                </a:solidFill>
              </a:rPr>
              <a:t>(</a:t>
            </a:r>
            <a:r>
              <a:rPr lang="en-US" altLang="zh-CN">
                <a:solidFill>
                  <a:schemeClr val="hlink"/>
                </a:solidFill>
              </a:rPr>
              <a:t>Strassen, 1969)</a:t>
            </a:r>
          </a:p>
          <a:p>
            <a:pPr lvl="1" eaLnBrk="1" hangingPunct="1"/>
            <a:r>
              <a:rPr lang="zh-CN" altLang="en-US"/>
              <a:t>先把</a:t>
            </a:r>
            <a:r>
              <a:rPr lang="en-US" altLang="zh-CN"/>
              <a:t>A,B</a:t>
            </a:r>
            <a:r>
              <a:rPr lang="zh-CN" altLang="en-US"/>
              <a:t>分成</a:t>
            </a:r>
            <a:r>
              <a:rPr lang="en-US" altLang="zh-CN">
                <a:latin typeface="Comic Sans MS" panose="030F0702030302020204" pitchFamily="66" charset="0"/>
              </a:rPr>
              <a:t>½</a:t>
            </a:r>
            <a:r>
              <a:rPr lang="en-US" altLang="zh-CN"/>
              <a:t>n×</a:t>
            </a:r>
            <a:r>
              <a:rPr lang="en-US" altLang="zh-CN">
                <a:latin typeface="Comic Sans MS" panose="030F0702030302020204" pitchFamily="66" charset="0"/>
              </a:rPr>
              <a:t>½</a:t>
            </a:r>
            <a:r>
              <a:rPr lang="en-US" altLang="zh-CN"/>
              <a:t>n </a:t>
            </a:r>
            <a:r>
              <a:rPr lang="zh-CN" altLang="en-US"/>
              <a:t>的小块；</a:t>
            </a:r>
            <a:r>
              <a:rPr lang="en-US" altLang="zh-CN"/>
              <a:t> </a:t>
            </a:r>
          </a:p>
          <a:p>
            <a:pPr lvl="1" eaLnBrk="1" hangingPunct="1"/>
            <a:r>
              <a:rPr lang="zh-CN" altLang="en-US"/>
              <a:t>计算：通过10次加减法运算，生成</a:t>
            </a:r>
            <a:r>
              <a:rPr lang="en-US" altLang="zh-CN"/>
              <a:t>14 </a:t>
            </a:r>
            <a:r>
              <a:rPr lang="zh-CN" altLang="en-US"/>
              <a:t>个</a:t>
            </a:r>
            <a:r>
              <a:rPr lang="en-US" altLang="zh-CN">
                <a:latin typeface="Comic Sans MS" panose="030F0702030302020204" pitchFamily="66" charset="0"/>
              </a:rPr>
              <a:t>½</a:t>
            </a:r>
            <a:r>
              <a:rPr lang="en-US" altLang="zh-CN"/>
              <a:t>n×</a:t>
            </a:r>
            <a:r>
              <a:rPr lang="en-US" altLang="zh-CN">
                <a:latin typeface="Comic Sans MS" panose="030F0702030302020204" pitchFamily="66" charset="0"/>
              </a:rPr>
              <a:t>½</a:t>
            </a:r>
            <a:r>
              <a:rPr lang="en-US" altLang="zh-CN"/>
              <a:t>n</a:t>
            </a:r>
            <a:r>
              <a:rPr lang="zh-CN" altLang="en-US"/>
              <a:t>矩阵.</a:t>
            </a:r>
          </a:p>
          <a:p>
            <a:pPr lvl="1" eaLnBrk="1" hangingPunct="1"/>
            <a:r>
              <a:rPr lang="zh-CN" altLang="en-US"/>
              <a:t>分治：递归生成7个</a:t>
            </a:r>
            <a:r>
              <a:rPr lang="en-US" altLang="zh-CN">
                <a:latin typeface="Comic Sans MS" panose="030F0702030302020204" pitchFamily="66" charset="0"/>
              </a:rPr>
              <a:t>½</a:t>
            </a:r>
            <a:r>
              <a:rPr lang="en-US" altLang="zh-CN"/>
              <a:t>n×</a:t>
            </a:r>
            <a:r>
              <a:rPr lang="en-US" altLang="zh-CN">
                <a:latin typeface="Comic Sans MS" panose="030F0702030302020204" pitchFamily="66" charset="0"/>
              </a:rPr>
              <a:t>½</a:t>
            </a:r>
            <a:r>
              <a:rPr lang="en-US" altLang="zh-CN"/>
              <a:t>n</a:t>
            </a:r>
            <a:r>
              <a:rPr lang="zh-CN" altLang="en-US"/>
              <a:t> 的矩阵乘积.</a:t>
            </a:r>
          </a:p>
          <a:p>
            <a:pPr lvl="1" eaLnBrk="1" hangingPunct="1"/>
            <a:r>
              <a:rPr lang="zh-CN" altLang="en-US"/>
              <a:t>组合：7个矩阵乘积通过8次矩阵的加减法生成需要的四个矩阵乘积</a:t>
            </a:r>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FE0D25A-CA18-4245-8116-C0F9ECF29481}" type="slidenum">
              <a:rPr kumimoji="0" lang="zh-CN" altLang="en-US" sz="1400" smtClean="0"/>
              <a:t>36</a:t>
            </a:fld>
            <a:endParaRPr kumimoji="0" lang="en-US" altLang="zh-CN" sz="1400"/>
          </a:p>
        </p:txBody>
      </p:sp>
      <p:sp>
        <p:nvSpPr>
          <p:cNvPr id="68611" name="Rectangle 2"/>
          <p:cNvSpPr>
            <a:spLocks noGrp="1" noChangeArrowheads="1"/>
          </p:cNvSpPr>
          <p:nvPr>
            <p:ph type="title"/>
          </p:nvPr>
        </p:nvSpPr>
        <p:spPr/>
        <p:txBody>
          <a:bodyPr/>
          <a:lstStyle/>
          <a:p>
            <a:pPr eaLnBrk="1" hangingPunct="1"/>
            <a:r>
              <a:rPr lang="zh-CN" altLang="en-US"/>
              <a:t>矩阵乘积</a:t>
            </a:r>
          </a:p>
        </p:txBody>
      </p:sp>
      <p:sp>
        <p:nvSpPr>
          <p:cNvPr id="68612" name="Rectangle 3"/>
          <p:cNvSpPr>
            <a:spLocks noGrp="1" noChangeArrowheads="1"/>
          </p:cNvSpPr>
          <p:nvPr>
            <p:ph type="body" idx="1"/>
          </p:nvPr>
        </p:nvSpPr>
        <p:spPr>
          <a:xfrm>
            <a:off x="1631315" y="1335405"/>
            <a:ext cx="7772400" cy="4114800"/>
          </a:xfrm>
        </p:spPr>
        <p:txBody>
          <a:bodyPr/>
          <a:lstStyle/>
          <a:p>
            <a:pPr eaLnBrk="1" hangingPunct="1"/>
            <a:r>
              <a:rPr lang="zh-CN" altLang="en-US"/>
              <a:t>分析</a:t>
            </a:r>
          </a:p>
          <a:p>
            <a:pPr lvl="1" eaLnBrk="1" hangingPunct="1"/>
            <a:r>
              <a:rPr lang="zh-CN" altLang="en-US"/>
              <a:t>假设</a:t>
            </a:r>
            <a:r>
              <a:rPr lang="en-US" altLang="zh-CN"/>
              <a:t> n </a:t>
            </a:r>
            <a:r>
              <a:rPr lang="zh-CN" altLang="en-US"/>
              <a:t>是 2的整数次幂.</a:t>
            </a:r>
          </a:p>
          <a:p>
            <a:pPr lvl="1" eaLnBrk="1" hangingPunct="1"/>
            <a:r>
              <a:rPr lang="en-US" altLang="zh-CN"/>
              <a:t>T(n) = # arithmetic operations.</a:t>
            </a:r>
          </a:p>
          <a:p>
            <a:pPr eaLnBrk="1" hangingPunct="1"/>
            <a:endParaRPr lang="zh-CN" altLang="en-US"/>
          </a:p>
          <a:p>
            <a:pPr eaLnBrk="1" hangingPunct="1"/>
            <a:endParaRPr lang="zh-CN" altLang="en-US"/>
          </a:p>
        </p:txBody>
      </p:sp>
      <p:graphicFrame>
        <p:nvGraphicFramePr>
          <p:cNvPr id="68613" name="Object 4"/>
          <p:cNvGraphicFramePr>
            <a:graphicFrameLocks noChangeAspect="1"/>
          </p:cNvGraphicFramePr>
          <p:nvPr/>
        </p:nvGraphicFramePr>
        <p:xfrm>
          <a:off x="1474470" y="3011805"/>
          <a:ext cx="8610600" cy="1409700"/>
        </p:xfrm>
        <a:graphic>
          <a:graphicData uri="http://schemas.openxmlformats.org/presentationml/2006/ole">
            <mc:AlternateContent xmlns:mc="http://schemas.openxmlformats.org/markup-compatibility/2006">
              <mc:Choice xmlns:v="urn:schemas-microsoft-com:vml" Requires="v">
                <p:oleObj name="Equation" r:id="rId2" imgW="5029200" imgH="596900" progId="Equation.3">
                  <p:embed/>
                </p:oleObj>
              </mc:Choice>
              <mc:Fallback>
                <p:oleObj name="Equation" r:id="rId2" imgW="5029200" imgH="5969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l="-2721" t="-22919" r="-2721" b="-22919"/>
                      <a:stretch>
                        <a:fillRect/>
                      </a:stretch>
                    </p:blipFill>
                    <p:spPr bwMode="auto">
                      <a:xfrm>
                        <a:off x="1474470" y="3011805"/>
                        <a:ext cx="8610600" cy="14097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14" name="Text Box 5"/>
          <p:cNvSpPr txBox="1">
            <a:spLocks noChangeArrowheads="1"/>
          </p:cNvSpPr>
          <p:nvPr/>
        </p:nvSpPr>
        <p:spPr bwMode="auto">
          <a:xfrm>
            <a:off x="2236470" y="4446270"/>
            <a:ext cx="7010400" cy="181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a:t>注意到这是一个理论上的界，</a:t>
            </a:r>
            <a:r>
              <a:rPr lang="en-US" altLang="zh-CN" sz="2800"/>
              <a:t>n </a:t>
            </a:r>
            <a:r>
              <a:rPr lang="zh-CN" altLang="en-US" sz="2800"/>
              <a:t>比较大的时候才能体现出</a:t>
            </a:r>
            <a:r>
              <a:rPr lang="en-US" altLang="zh-CN" sz="2800"/>
              <a:t>Strassen</a:t>
            </a:r>
            <a:r>
              <a:rPr lang="zh-CN" altLang="en-US" sz="2800"/>
              <a:t>算法的优势；比如，</a:t>
            </a:r>
            <a:r>
              <a:rPr lang="en-US" altLang="zh-CN" sz="2800"/>
              <a:t>n ~ 2,500， Strassen</a:t>
            </a:r>
            <a:r>
              <a:rPr lang="zh-CN" altLang="en-US" sz="2800"/>
              <a:t>算法在苹果机上的运行速度是常规算法的八十多倍</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72D637B-E4EB-4DBC-825E-E4557783195C}" type="slidenum">
              <a:rPr kumimoji="0" lang="zh-CN" altLang="en-US" sz="1400" smtClean="0"/>
              <a:t>37</a:t>
            </a:fld>
            <a:endParaRPr kumimoji="0" lang="en-US" altLang="zh-CN" sz="1400"/>
          </a:p>
        </p:txBody>
      </p:sp>
      <p:sp>
        <p:nvSpPr>
          <p:cNvPr id="72707" name="Rectangle 2"/>
          <p:cNvSpPr>
            <a:spLocks noGrp="1" noChangeArrowheads="1"/>
          </p:cNvSpPr>
          <p:nvPr>
            <p:ph type="title"/>
          </p:nvPr>
        </p:nvSpPr>
        <p:spPr/>
        <p:txBody>
          <a:bodyPr/>
          <a:lstStyle/>
          <a:p>
            <a:pPr eaLnBrk="1" hangingPunct="1"/>
            <a:r>
              <a:rPr lang="zh-CN" altLang="en-US" dirty="0"/>
              <a:t>5.6 卷积与快速傅立叶变换</a:t>
            </a:r>
          </a:p>
        </p:txBody>
      </p:sp>
      <p:sp>
        <p:nvSpPr>
          <p:cNvPr id="72708" name="Rectangle 3"/>
          <p:cNvSpPr>
            <a:spLocks noGrp="1" noChangeArrowheads="1"/>
          </p:cNvSpPr>
          <p:nvPr>
            <p:ph type="body" idx="1"/>
          </p:nvPr>
        </p:nvSpPr>
        <p:spPr/>
        <p:txBody>
          <a:bodyPr/>
          <a:lstStyle/>
          <a:p>
            <a:pPr eaLnBrk="1" hangingPunct="1"/>
            <a:r>
              <a:rPr lang="zh-CN" altLang="en-US"/>
              <a:t>傅立叶变换在数字计算机出现以后，才引起了足够的重视</a:t>
            </a:r>
          </a:p>
          <a:p>
            <a:pPr eaLnBrk="1" hangingPunct="1"/>
            <a:endParaRPr lang="zh-CN" altLang="en-US"/>
          </a:p>
          <a:p>
            <a:pPr eaLnBrk="1" hangingPunct="1"/>
            <a:endParaRPr lang="zh-CN" altLang="en-US"/>
          </a:p>
        </p:txBody>
      </p:sp>
      <p:sp>
        <p:nvSpPr>
          <p:cNvPr id="76804" name="Rectangle 4"/>
          <p:cNvSpPr>
            <a:spLocks noChangeArrowheads="1"/>
          </p:cNvSpPr>
          <p:nvPr/>
        </p:nvSpPr>
        <p:spPr bwMode="auto">
          <a:xfrm>
            <a:off x="1676400" y="2635250"/>
            <a:ext cx="8915400" cy="27679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74320" tIns="91440" rIns="182880" bIns="9144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800">
                <a:latin typeface="Comic Sans MS" panose="030F0702030302020204" pitchFamily="66" charset="0"/>
              </a:rPr>
              <a:t>The FFT is one of the truly great computational developments of 20th century. It has changed the face of science and engineering so much that it is not an exaggeration to say that life as we know it would be very different without the FFT.   </a:t>
            </a:r>
            <a:r>
              <a:rPr lang="en-US" altLang="zh-CN" sz="2800" i="1">
                <a:latin typeface="Comic Sans MS" panose="030F0702030302020204" pitchFamily="66" charset="0"/>
              </a:rPr>
              <a:t>-Charles van Loan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6804"/>
                                        </p:tgtEl>
                                        <p:attrNameLst>
                                          <p:attrName>style.visibility</p:attrName>
                                        </p:attrNameLst>
                                      </p:cBhvr>
                                      <p:to>
                                        <p:strVal val="visible"/>
                                      </p:to>
                                    </p:set>
                                    <p:anim calcmode="lin" valueType="num">
                                      <p:cBhvr additive="base">
                                        <p:cTn id="7" dur="500" fill="hold"/>
                                        <p:tgtEl>
                                          <p:spTgt spid="76804"/>
                                        </p:tgtEl>
                                        <p:attrNameLst>
                                          <p:attrName>ppt_x</p:attrName>
                                        </p:attrNameLst>
                                      </p:cBhvr>
                                      <p:tavLst>
                                        <p:tav tm="0">
                                          <p:val>
                                            <p:strVal val="1+#ppt_w/2"/>
                                          </p:val>
                                        </p:tav>
                                        <p:tav tm="100000">
                                          <p:val>
                                            <p:strVal val="#ppt_x"/>
                                          </p:val>
                                        </p:tav>
                                      </p:tavLst>
                                    </p:anim>
                                    <p:anim calcmode="lin" valueType="num">
                                      <p:cBhvr additive="base">
                                        <p:cTn id="8" dur="500" fill="hold"/>
                                        <p:tgtEl>
                                          <p:spTgt spid="768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bldLvl="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352604F-348A-4D6E-9CF3-66563514EBC8}" type="slidenum">
              <a:rPr kumimoji="0" lang="zh-CN" altLang="en-US" sz="1400" smtClean="0"/>
              <a:t>38</a:t>
            </a:fld>
            <a:endParaRPr kumimoji="0" lang="en-US" altLang="zh-CN" sz="1400"/>
          </a:p>
        </p:txBody>
      </p:sp>
      <p:sp>
        <p:nvSpPr>
          <p:cNvPr id="79875" name="Rectangle 2"/>
          <p:cNvSpPr>
            <a:spLocks noGrp="1" noChangeArrowheads="1"/>
          </p:cNvSpPr>
          <p:nvPr>
            <p:ph type="title"/>
          </p:nvPr>
        </p:nvSpPr>
        <p:spPr/>
        <p:txBody>
          <a:bodyPr/>
          <a:lstStyle/>
          <a:p>
            <a:pPr eaLnBrk="1" hangingPunct="1"/>
            <a:r>
              <a:rPr lang="zh-CN" altLang="en-US"/>
              <a:t>两种表达之间的关系</a:t>
            </a:r>
          </a:p>
        </p:txBody>
      </p:sp>
      <p:sp>
        <p:nvSpPr>
          <p:cNvPr id="79876" name="Rectangle 3"/>
          <p:cNvSpPr>
            <a:spLocks noGrp="1" noChangeArrowheads="1"/>
          </p:cNvSpPr>
          <p:nvPr>
            <p:ph type="body" idx="1"/>
          </p:nvPr>
        </p:nvSpPr>
        <p:spPr/>
        <p:txBody>
          <a:bodyPr/>
          <a:lstStyle/>
          <a:p>
            <a:pPr eaLnBrk="1" hangingPunct="1">
              <a:lnSpc>
                <a:spcPct val="90000"/>
              </a:lnSpc>
            </a:pPr>
            <a:r>
              <a:rPr lang="zh-CN" altLang="en-US" sz="2800"/>
              <a:t>多项式表达，点值表达</a:t>
            </a:r>
          </a:p>
          <a:p>
            <a:pPr eaLnBrk="1" hangingPunct="1">
              <a:lnSpc>
                <a:spcPct val="90000"/>
              </a:lnSpc>
            </a:pPr>
            <a:endParaRPr lang="zh-CN" altLang="en-US" sz="2800"/>
          </a:p>
          <a:p>
            <a:pPr eaLnBrk="1" hangingPunct="1">
              <a:lnSpc>
                <a:spcPct val="90000"/>
              </a:lnSpc>
            </a:pPr>
            <a:endParaRPr lang="zh-CN" altLang="en-US" sz="2800"/>
          </a:p>
          <a:p>
            <a:pPr eaLnBrk="1" hangingPunct="1">
              <a:lnSpc>
                <a:spcPct val="90000"/>
              </a:lnSpc>
            </a:pPr>
            <a:endParaRPr lang="zh-CN" altLang="en-US" sz="2800"/>
          </a:p>
          <a:p>
            <a:pPr eaLnBrk="1" hangingPunct="1">
              <a:lnSpc>
                <a:spcPct val="90000"/>
              </a:lnSpc>
            </a:pPr>
            <a:r>
              <a:rPr lang="zh-CN" altLang="en-US" sz="2800"/>
              <a:t>希望能够找到一种新的表达方式，能够在这两种表达之间进行高效的转换</a:t>
            </a:r>
          </a:p>
          <a:p>
            <a:pPr eaLnBrk="1" hangingPunct="1">
              <a:lnSpc>
                <a:spcPct val="90000"/>
              </a:lnSpc>
            </a:pPr>
            <a:endParaRPr lang="zh-CN" altLang="en-US" sz="2800"/>
          </a:p>
          <a:p>
            <a:pPr eaLnBrk="1" hangingPunct="1">
              <a:lnSpc>
                <a:spcPct val="90000"/>
              </a:lnSpc>
            </a:pPr>
            <a:endParaRPr lang="en-US" altLang="zh-CN" sz="2800"/>
          </a:p>
          <a:p>
            <a:pPr eaLnBrk="1" hangingPunct="1">
              <a:lnSpc>
                <a:spcPct val="90000"/>
              </a:lnSpc>
              <a:buFont typeface="Wingdings" panose="05000000000000000000" pitchFamily="2" charset="2"/>
              <a:buNone/>
            </a:pPr>
            <a:r>
              <a:rPr lang="zh-CN" altLang="en-US" sz="2800"/>
              <a:t>  </a:t>
            </a:r>
          </a:p>
        </p:txBody>
      </p:sp>
      <p:sp>
        <p:nvSpPr>
          <p:cNvPr id="79877" name="Rectangle 4"/>
          <p:cNvSpPr>
            <a:spLocks noChangeArrowheads="1"/>
          </p:cNvSpPr>
          <p:nvPr/>
        </p:nvSpPr>
        <p:spPr bwMode="auto">
          <a:xfrm>
            <a:off x="3352800" y="2402205"/>
            <a:ext cx="1773238" cy="381000"/>
          </a:xfrm>
          <a:prstGeom prst="rect">
            <a:avLst/>
          </a:prstGeom>
          <a:solidFill>
            <a:schemeClr val="tx2"/>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solidFill>
                  <a:schemeClr val="accent2"/>
                </a:solidFill>
                <a:latin typeface="Comic Sans MS" panose="030F0702030302020204" pitchFamily="66" charset="0"/>
              </a:rPr>
              <a:t>系数表达</a:t>
            </a:r>
            <a:endParaRPr kumimoji="0" lang="zh-CN" altLang="en-US" sz="1600" baseline="30000">
              <a:solidFill>
                <a:schemeClr val="accent2"/>
              </a:solidFill>
              <a:latin typeface="Comic Sans MS" panose="030F0702030302020204" pitchFamily="66" charset="0"/>
            </a:endParaRPr>
          </a:p>
        </p:txBody>
      </p:sp>
      <p:sp>
        <p:nvSpPr>
          <p:cNvPr id="79878" name="Rectangle 5"/>
          <p:cNvSpPr>
            <a:spLocks noChangeArrowheads="1"/>
          </p:cNvSpPr>
          <p:nvPr/>
        </p:nvSpPr>
        <p:spPr bwMode="auto">
          <a:xfrm>
            <a:off x="3352800" y="1945005"/>
            <a:ext cx="1773238" cy="457200"/>
          </a:xfrm>
          <a:prstGeom prst="rect">
            <a:avLst/>
          </a:prstGeom>
          <a:solidFill>
            <a:schemeClr val="hlink"/>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a:solidFill>
                  <a:schemeClr val="accent2"/>
                </a:solidFill>
                <a:latin typeface="Comic Sans MS" panose="030F0702030302020204" pitchFamily="66" charset="0"/>
              </a:rPr>
              <a:t>Representation</a:t>
            </a:r>
          </a:p>
        </p:txBody>
      </p:sp>
      <p:sp>
        <p:nvSpPr>
          <p:cNvPr id="79879" name="Rectangle 6"/>
          <p:cNvSpPr>
            <a:spLocks noChangeArrowheads="1"/>
          </p:cNvSpPr>
          <p:nvPr/>
        </p:nvSpPr>
        <p:spPr bwMode="auto">
          <a:xfrm>
            <a:off x="5126038" y="2402205"/>
            <a:ext cx="1311275" cy="381000"/>
          </a:xfrm>
          <a:prstGeom prst="rect">
            <a:avLst/>
          </a:prstGeom>
          <a:solidFill>
            <a:schemeClr val="tx2"/>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a:solidFill>
                  <a:schemeClr val="accent2"/>
                </a:solidFill>
                <a:latin typeface="Comic Sans MS" panose="030F0702030302020204" pitchFamily="66" charset="0"/>
              </a:rPr>
              <a:t>O(n</a:t>
            </a:r>
            <a:r>
              <a:rPr kumimoji="0" lang="en-US" altLang="zh-CN" sz="1600" baseline="30000">
                <a:solidFill>
                  <a:schemeClr val="accent2"/>
                </a:solidFill>
                <a:latin typeface="Comic Sans MS" panose="030F0702030302020204" pitchFamily="66" charset="0"/>
              </a:rPr>
              <a:t>2</a:t>
            </a:r>
            <a:r>
              <a:rPr kumimoji="0" lang="en-US" altLang="zh-CN" sz="1600">
                <a:solidFill>
                  <a:schemeClr val="accent2"/>
                </a:solidFill>
                <a:latin typeface="Comic Sans MS" panose="030F0702030302020204" pitchFamily="66" charset="0"/>
              </a:rPr>
              <a:t>)</a:t>
            </a:r>
          </a:p>
        </p:txBody>
      </p:sp>
      <p:sp>
        <p:nvSpPr>
          <p:cNvPr id="79880" name="Rectangle 7"/>
          <p:cNvSpPr>
            <a:spLocks noChangeArrowheads="1"/>
          </p:cNvSpPr>
          <p:nvPr/>
        </p:nvSpPr>
        <p:spPr bwMode="auto">
          <a:xfrm>
            <a:off x="5105400" y="1945005"/>
            <a:ext cx="1311275" cy="457200"/>
          </a:xfrm>
          <a:prstGeom prst="rect">
            <a:avLst/>
          </a:prstGeom>
          <a:solidFill>
            <a:schemeClr val="hlink"/>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solidFill>
                  <a:schemeClr val="accent2"/>
                </a:solidFill>
                <a:latin typeface="Comic Sans MS" panose="030F0702030302020204" pitchFamily="66" charset="0"/>
              </a:rPr>
              <a:t>乘法</a:t>
            </a:r>
          </a:p>
        </p:txBody>
      </p:sp>
      <p:sp>
        <p:nvSpPr>
          <p:cNvPr id="79881" name="Rectangle 8"/>
          <p:cNvSpPr>
            <a:spLocks noChangeArrowheads="1"/>
          </p:cNvSpPr>
          <p:nvPr/>
        </p:nvSpPr>
        <p:spPr bwMode="auto">
          <a:xfrm>
            <a:off x="6440488" y="2402205"/>
            <a:ext cx="1300162" cy="381000"/>
          </a:xfrm>
          <a:prstGeom prst="rect">
            <a:avLst/>
          </a:prstGeom>
          <a:solidFill>
            <a:schemeClr val="tx2"/>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a:solidFill>
                  <a:schemeClr val="accent2"/>
                </a:solidFill>
                <a:latin typeface="Comic Sans MS" panose="030F0702030302020204" pitchFamily="66" charset="0"/>
              </a:rPr>
              <a:t>O(n)</a:t>
            </a:r>
          </a:p>
        </p:txBody>
      </p:sp>
      <p:sp>
        <p:nvSpPr>
          <p:cNvPr id="79882" name="Rectangle 9"/>
          <p:cNvSpPr>
            <a:spLocks noChangeArrowheads="1"/>
          </p:cNvSpPr>
          <p:nvPr/>
        </p:nvSpPr>
        <p:spPr bwMode="auto">
          <a:xfrm>
            <a:off x="6440488" y="1945005"/>
            <a:ext cx="1300162" cy="457200"/>
          </a:xfrm>
          <a:prstGeom prst="rect">
            <a:avLst/>
          </a:prstGeom>
          <a:solidFill>
            <a:schemeClr val="hlink"/>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solidFill>
                  <a:schemeClr val="accent2"/>
                </a:solidFill>
                <a:latin typeface="Comic Sans MS" panose="030F0702030302020204" pitchFamily="66" charset="0"/>
              </a:rPr>
              <a:t>求值</a:t>
            </a:r>
          </a:p>
        </p:txBody>
      </p:sp>
      <p:sp>
        <p:nvSpPr>
          <p:cNvPr id="79883" name="Rectangle 10"/>
          <p:cNvSpPr>
            <a:spLocks noChangeArrowheads="1"/>
          </p:cNvSpPr>
          <p:nvPr/>
        </p:nvSpPr>
        <p:spPr bwMode="auto">
          <a:xfrm>
            <a:off x="3352800" y="2783205"/>
            <a:ext cx="1773238" cy="381000"/>
          </a:xfrm>
          <a:prstGeom prst="rect">
            <a:avLst/>
          </a:prstGeom>
          <a:solidFill>
            <a:schemeClr val="tx2"/>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1600">
                <a:solidFill>
                  <a:schemeClr val="accent2"/>
                </a:solidFill>
                <a:latin typeface="Comic Sans MS" panose="030F0702030302020204" pitchFamily="66" charset="0"/>
              </a:rPr>
              <a:t>点值表达</a:t>
            </a:r>
            <a:endParaRPr kumimoji="0" lang="zh-CN" altLang="en-US" sz="1600" baseline="30000">
              <a:solidFill>
                <a:schemeClr val="accent2"/>
              </a:solidFill>
              <a:latin typeface="Comic Sans MS" panose="030F0702030302020204" pitchFamily="66" charset="0"/>
            </a:endParaRPr>
          </a:p>
        </p:txBody>
      </p:sp>
      <p:sp>
        <p:nvSpPr>
          <p:cNvPr id="79884" name="Rectangle 11"/>
          <p:cNvSpPr>
            <a:spLocks noChangeArrowheads="1"/>
          </p:cNvSpPr>
          <p:nvPr/>
        </p:nvSpPr>
        <p:spPr bwMode="auto">
          <a:xfrm>
            <a:off x="5126038" y="2783205"/>
            <a:ext cx="1311275" cy="381000"/>
          </a:xfrm>
          <a:prstGeom prst="rect">
            <a:avLst/>
          </a:prstGeom>
          <a:solidFill>
            <a:schemeClr val="tx2"/>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a:solidFill>
                  <a:schemeClr val="accent2"/>
                </a:solidFill>
                <a:latin typeface="Comic Sans MS" panose="030F0702030302020204" pitchFamily="66" charset="0"/>
              </a:rPr>
              <a:t>O(n)</a:t>
            </a:r>
          </a:p>
        </p:txBody>
      </p:sp>
      <p:sp>
        <p:nvSpPr>
          <p:cNvPr id="79885" name="Rectangle 12"/>
          <p:cNvSpPr>
            <a:spLocks noChangeArrowheads="1"/>
          </p:cNvSpPr>
          <p:nvPr/>
        </p:nvSpPr>
        <p:spPr bwMode="auto">
          <a:xfrm>
            <a:off x="6440488" y="2783205"/>
            <a:ext cx="1300162" cy="381000"/>
          </a:xfrm>
          <a:prstGeom prst="rect">
            <a:avLst/>
          </a:prstGeom>
          <a:solidFill>
            <a:schemeClr val="tx2"/>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a:solidFill>
                  <a:schemeClr val="accent2"/>
                </a:solidFill>
                <a:latin typeface="Comic Sans MS" panose="030F0702030302020204" pitchFamily="66" charset="0"/>
              </a:rPr>
              <a:t>O(n</a:t>
            </a:r>
            <a:r>
              <a:rPr kumimoji="0" lang="en-US" altLang="zh-CN" sz="1600" baseline="30000">
                <a:solidFill>
                  <a:schemeClr val="accent2"/>
                </a:solidFill>
                <a:latin typeface="Comic Sans MS" panose="030F0702030302020204" pitchFamily="66" charset="0"/>
              </a:rPr>
              <a:t>2</a:t>
            </a:r>
            <a:r>
              <a:rPr kumimoji="0" lang="en-US" altLang="zh-CN" sz="1600">
                <a:solidFill>
                  <a:schemeClr val="accent2"/>
                </a:solidFill>
                <a:latin typeface="Comic Sans MS" panose="030F0702030302020204" pitchFamily="66" charset="0"/>
              </a:rPr>
              <a:t>)</a:t>
            </a:r>
          </a:p>
        </p:txBody>
      </p:sp>
      <p:sp>
        <p:nvSpPr>
          <p:cNvPr id="79886" name="Rectangle 15"/>
          <p:cNvSpPr>
            <a:spLocks noChangeArrowheads="1"/>
          </p:cNvSpPr>
          <p:nvPr/>
        </p:nvSpPr>
        <p:spPr bwMode="auto">
          <a:xfrm>
            <a:off x="2444750" y="4937125"/>
            <a:ext cx="89535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1400">
                <a:latin typeface="Comic Sans MS" panose="030F0702030302020204" pitchFamily="66" charset="0"/>
              </a:rPr>
              <a:t>系数表达</a:t>
            </a:r>
          </a:p>
        </p:txBody>
      </p:sp>
      <p:sp>
        <p:nvSpPr>
          <p:cNvPr id="79887" name="Rectangle 16"/>
          <p:cNvSpPr>
            <a:spLocks noChangeArrowheads="1"/>
          </p:cNvSpPr>
          <p:nvPr/>
        </p:nvSpPr>
        <p:spPr bwMode="auto">
          <a:xfrm>
            <a:off x="7691438" y="4922838"/>
            <a:ext cx="89535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1400">
                <a:latin typeface="Comic Sans MS" panose="030F0702030302020204" pitchFamily="66" charset="0"/>
              </a:rPr>
              <a:t>点值表达</a:t>
            </a:r>
          </a:p>
        </p:txBody>
      </p:sp>
      <p:graphicFrame>
        <p:nvGraphicFramePr>
          <p:cNvPr id="79888" name="Object 23"/>
          <p:cNvGraphicFramePr>
            <a:graphicFrameLocks noChangeAspect="1"/>
          </p:cNvGraphicFramePr>
          <p:nvPr/>
        </p:nvGraphicFramePr>
        <p:xfrm>
          <a:off x="2328863" y="4352925"/>
          <a:ext cx="1666875" cy="593725"/>
        </p:xfrm>
        <a:graphic>
          <a:graphicData uri="http://schemas.openxmlformats.org/presentationml/2006/ole">
            <mc:AlternateContent xmlns:mc="http://schemas.openxmlformats.org/markup-compatibility/2006">
              <mc:Choice xmlns:v="urn:schemas-microsoft-com:vml" Requires="v">
                <p:oleObj name="Equation" r:id="rId2" imgW="1231900" imgH="266700" progId="Equation.3">
                  <p:embed/>
                </p:oleObj>
              </mc:Choice>
              <mc:Fallback>
                <p:oleObj name="Equation" r:id="rId2" imgW="1231900" imgH="266700" progId="Equation.3">
                  <p:embed/>
                  <p:pic>
                    <p:nvPicPr>
                      <p:cNvPr id="0" name="Object 23"/>
                      <p:cNvPicPr>
                        <a:picLocks noChangeAspect="1" noChangeArrowheads="1"/>
                      </p:cNvPicPr>
                      <p:nvPr/>
                    </p:nvPicPr>
                    <p:blipFill>
                      <a:blip r:embed="rId3">
                        <a:extLst>
                          <a:ext uri="{28A0092B-C50C-407E-A947-70E740481C1C}">
                            <a14:useLocalDpi xmlns:a14="http://schemas.microsoft.com/office/drawing/2010/main" val="0"/>
                          </a:ext>
                        </a:extLst>
                      </a:blip>
                      <a:srcRect l="-11134" t="-51428" r="-11134" b="-51428"/>
                      <a:stretch>
                        <a:fillRect/>
                      </a:stretch>
                    </p:blipFill>
                    <p:spPr bwMode="auto">
                      <a:xfrm>
                        <a:off x="2328863" y="4352925"/>
                        <a:ext cx="1666875" cy="59372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89" name="Object 24"/>
          <p:cNvGraphicFramePr>
            <a:graphicFrameLocks noChangeAspect="1"/>
          </p:cNvGraphicFramePr>
          <p:nvPr/>
        </p:nvGraphicFramePr>
        <p:xfrm>
          <a:off x="6923088" y="4354513"/>
          <a:ext cx="2746375" cy="563562"/>
        </p:xfrm>
        <a:graphic>
          <a:graphicData uri="http://schemas.openxmlformats.org/presentationml/2006/ole">
            <mc:AlternateContent xmlns:mc="http://schemas.openxmlformats.org/markup-compatibility/2006">
              <mc:Choice xmlns:v="urn:schemas-microsoft-com:vml" Requires="v">
                <p:oleObj name="Equation" r:id="rId4" imgW="2146300" imgH="266700" progId="Equation.3">
                  <p:embed/>
                </p:oleObj>
              </mc:Choice>
              <mc:Fallback>
                <p:oleObj name="Equation" r:id="rId4" imgW="2146300" imgH="266700" progId="Equation.3">
                  <p:embed/>
                  <p:pic>
                    <p:nvPicPr>
                      <p:cNvPr id="0" name="Object 24"/>
                      <p:cNvPicPr>
                        <a:picLocks noChangeAspect="1" noChangeArrowheads="1"/>
                      </p:cNvPicPr>
                      <p:nvPr/>
                    </p:nvPicPr>
                    <p:blipFill>
                      <a:blip r:embed="rId5">
                        <a:extLst>
                          <a:ext uri="{28A0092B-C50C-407E-A947-70E740481C1C}">
                            <a14:useLocalDpi xmlns:a14="http://schemas.microsoft.com/office/drawing/2010/main" val="0"/>
                          </a:ext>
                        </a:extLst>
                      </a:blip>
                      <a:srcRect l="-7826" t="-34285" r="-7826" b="-34285"/>
                      <a:stretch>
                        <a:fillRect/>
                      </a:stretch>
                    </p:blipFill>
                    <p:spPr bwMode="auto">
                      <a:xfrm>
                        <a:off x="6923088" y="4354513"/>
                        <a:ext cx="2746375" cy="563562"/>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90" name="Oval 25"/>
          <p:cNvSpPr>
            <a:spLocks noChangeArrowheads="1"/>
          </p:cNvSpPr>
          <p:nvPr/>
        </p:nvSpPr>
        <p:spPr bwMode="auto">
          <a:xfrm>
            <a:off x="3940175" y="4446588"/>
            <a:ext cx="52388" cy="52387"/>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79891" name="Oval 26"/>
          <p:cNvSpPr>
            <a:spLocks noChangeArrowheads="1"/>
          </p:cNvSpPr>
          <p:nvPr/>
        </p:nvSpPr>
        <p:spPr bwMode="auto">
          <a:xfrm>
            <a:off x="3937000" y="4810125"/>
            <a:ext cx="52388" cy="5238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79892" name="Oval 27"/>
          <p:cNvSpPr>
            <a:spLocks noChangeArrowheads="1"/>
          </p:cNvSpPr>
          <p:nvPr/>
        </p:nvSpPr>
        <p:spPr bwMode="auto">
          <a:xfrm>
            <a:off x="6926263" y="4443413"/>
            <a:ext cx="52387" cy="52387"/>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79893" name="Oval 28"/>
          <p:cNvSpPr>
            <a:spLocks noChangeArrowheads="1"/>
          </p:cNvSpPr>
          <p:nvPr/>
        </p:nvSpPr>
        <p:spPr bwMode="auto">
          <a:xfrm>
            <a:off x="6923088" y="4806950"/>
            <a:ext cx="52387" cy="5238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cxnSp>
        <p:nvCxnSpPr>
          <p:cNvPr id="79894" name="AutoShape 29"/>
          <p:cNvCxnSpPr>
            <a:cxnSpLocks noChangeShapeType="1"/>
            <a:stCxn id="79890" idx="6"/>
            <a:endCxn id="79892" idx="2"/>
          </p:cNvCxnSpPr>
          <p:nvPr/>
        </p:nvCxnSpPr>
        <p:spPr bwMode="auto">
          <a:xfrm flipV="1">
            <a:off x="3992563" y="4470400"/>
            <a:ext cx="2933700" cy="3175"/>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9895" name="AutoShape 30"/>
          <p:cNvCxnSpPr>
            <a:cxnSpLocks noChangeShapeType="1"/>
            <a:stCxn id="79893" idx="2"/>
            <a:endCxn id="79891" idx="6"/>
          </p:cNvCxnSpPr>
          <p:nvPr/>
        </p:nvCxnSpPr>
        <p:spPr bwMode="auto">
          <a:xfrm flipH="1">
            <a:off x="3989388" y="4833938"/>
            <a:ext cx="2933700" cy="3175"/>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3B272A3-42C8-4D4B-AF3F-647C045806D8}" type="slidenum">
              <a:rPr kumimoji="0" lang="zh-CN" altLang="en-US" sz="1400" smtClean="0"/>
              <a:t>39</a:t>
            </a:fld>
            <a:endParaRPr kumimoji="0" lang="en-US" altLang="zh-CN" sz="1400"/>
          </a:p>
        </p:txBody>
      </p:sp>
      <p:sp>
        <p:nvSpPr>
          <p:cNvPr id="80899" name="Rectangle 2"/>
          <p:cNvSpPr>
            <a:spLocks noGrp="1" noChangeArrowheads="1"/>
          </p:cNvSpPr>
          <p:nvPr>
            <p:ph type="title"/>
          </p:nvPr>
        </p:nvSpPr>
        <p:spPr/>
        <p:txBody>
          <a:bodyPr/>
          <a:lstStyle/>
          <a:p>
            <a:pPr eaLnBrk="1" hangingPunct="1"/>
            <a:r>
              <a:rPr lang="zh-CN" altLang="en-US"/>
              <a:t>两种表达之间的关系</a:t>
            </a:r>
          </a:p>
        </p:txBody>
      </p:sp>
      <p:sp>
        <p:nvSpPr>
          <p:cNvPr id="80900" name="Rectangle 3"/>
          <p:cNvSpPr>
            <a:spLocks noGrp="1" noChangeArrowheads="1"/>
          </p:cNvSpPr>
          <p:nvPr>
            <p:ph type="body" idx="1"/>
          </p:nvPr>
        </p:nvSpPr>
        <p:spPr>
          <a:xfrm>
            <a:off x="1576917" y="1371918"/>
            <a:ext cx="9055584" cy="4114800"/>
          </a:xfrm>
        </p:spPr>
        <p:txBody>
          <a:bodyPr/>
          <a:lstStyle/>
          <a:p>
            <a:pPr eaLnBrk="1" hangingPunct="1"/>
            <a:r>
              <a:rPr lang="zh-CN" altLang="en-US" b="1"/>
              <a:t>系数表达到点值的表达</a:t>
            </a:r>
          </a:p>
          <a:p>
            <a:pPr eaLnBrk="1" hangingPunct="1">
              <a:buFont typeface="Wingdings" panose="05000000000000000000" pitchFamily="2" charset="2"/>
              <a:buNone/>
            </a:pPr>
            <a:r>
              <a:rPr lang="zh-CN" altLang="en-US"/>
              <a:t>给定多项式</a:t>
            </a:r>
            <a:r>
              <a:rPr lang="en-US" altLang="zh-CN"/>
              <a:t>a</a:t>
            </a:r>
            <a:r>
              <a:rPr lang="en-US" altLang="zh-CN" baseline="-25000"/>
              <a:t>0</a:t>
            </a:r>
            <a:r>
              <a:rPr lang="en-US" altLang="zh-CN"/>
              <a:t> + a</a:t>
            </a:r>
            <a:r>
              <a:rPr lang="en-US" altLang="zh-CN" baseline="-25000"/>
              <a:t>1</a:t>
            </a:r>
            <a:r>
              <a:rPr lang="en-US" altLang="zh-CN"/>
              <a:t> x + ... + a</a:t>
            </a:r>
            <a:r>
              <a:rPr lang="en-US" altLang="zh-CN" baseline="-25000"/>
              <a:t>n-1</a:t>
            </a:r>
            <a:r>
              <a:rPr lang="en-US" altLang="zh-CN"/>
              <a:t> x</a:t>
            </a:r>
            <a:r>
              <a:rPr lang="en-US" altLang="zh-CN" baseline="30000"/>
              <a:t>n-1</a:t>
            </a:r>
            <a:r>
              <a:rPr lang="en-US" altLang="zh-CN"/>
              <a:t>, </a:t>
            </a:r>
            <a:r>
              <a:rPr lang="zh-CN" altLang="en-US"/>
              <a:t>求它在</a:t>
            </a:r>
            <a:r>
              <a:rPr lang="en-US" altLang="zh-CN"/>
              <a:t>n </a:t>
            </a:r>
            <a:r>
              <a:rPr lang="zh-CN" altLang="en-US"/>
              <a:t>个不同点 </a:t>
            </a:r>
            <a:r>
              <a:rPr lang="en-US" altLang="zh-CN"/>
              <a:t>x</a:t>
            </a:r>
            <a:r>
              <a:rPr lang="en-US" altLang="zh-CN" baseline="-25000"/>
              <a:t>0</a:t>
            </a:r>
            <a:r>
              <a:rPr lang="en-US" altLang="zh-CN"/>
              <a:t>, ... , x</a:t>
            </a:r>
            <a:r>
              <a:rPr lang="en-US" altLang="zh-CN" baseline="-25000"/>
              <a:t>n-1</a:t>
            </a:r>
            <a:r>
              <a:rPr lang="zh-CN" altLang="en-US"/>
              <a:t>处的值</a:t>
            </a:r>
          </a:p>
          <a:p>
            <a:pPr eaLnBrk="1" hangingPunct="1"/>
            <a:endParaRPr lang="zh-CN" altLang="en-US"/>
          </a:p>
        </p:txBody>
      </p:sp>
      <p:graphicFrame>
        <p:nvGraphicFramePr>
          <p:cNvPr id="80901" name="Object 4"/>
          <p:cNvGraphicFramePr>
            <a:graphicFrameLocks noChangeAspect="1"/>
          </p:cNvGraphicFramePr>
          <p:nvPr/>
        </p:nvGraphicFramePr>
        <p:xfrm>
          <a:off x="2133600" y="3199765"/>
          <a:ext cx="4941888" cy="2225675"/>
        </p:xfrm>
        <a:graphic>
          <a:graphicData uri="http://schemas.openxmlformats.org/presentationml/2006/ole">
            <mc:AlternateContent xmlns:mc="http://schemas.openxmlformats.org/markup-compatibility/2006">
              <mc:Choice xmlns:v="urn:schemas-microsoft-com:vml" Requires="v">
                <p:oleObj name="Equation" r:id="rId2" imgW="4597400" imgH="1701800" progId="Equation.3">
                  <p:embed/>
                </p:oleObj>
              </mc:Choice>
              <mc:Fallback>
                <p:oleObj name="Equation" r:id="rId2" imgW="4597400" imgH="17018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l="-3113" t="-8060" r="-3113" b="-8060"/>
                      <a:stretch>
                        <a:fillRect/>
                      </a:stretch>
                    </p:blipFill>
                    <p:spPr bwMode="auto">
                      <a:xfrm>
                        <a:off x="2133600" y="3199765"/>
                        <a:ext cx="4941888" cy="22256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02" name="Rectangle 5"/>
          <p:cNvSpPr>
            <a:spLocks noChangeArrowheads="1"/>
          </p:cNvSpPr>
          <p:nvPr/>
        </p:nvSpPr>
        <p:spPr bwMode="auto">
          <a:xfrm>
            <a:off x="2911475" y="5654040"/>
            <a:ext cx="3551555" cy="2755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200" dirty="0" err="1">
                <a:latin typeface="Comic Sans MS" panose="030F0702030302020204" pitchFamily="66" charset="0"/>
              </a:rPr>
              <a:t>Vandermonde</a:t>
            </a:r>
            <a:r>
              <a:rPr lang="en-US" altLang="zh-CN" sz="1200" dirty="0">
                <a:latin typeface="Comic Sans MS" panose="030F0702030302020204" pitchFamily="66" charset="0"/>
              </a:rPr>
              <a:t> matrix is invertible </a:t>
            </a:r>
            <a:r>
              <a:rPr lang="en-US" altLang="zh-CN" sz="1200" dirty="0" err="1">
                <a:latin typeface="Comic Sans MS" panose="030F0702030302020204" pitchFamily="66" charset="0"/>
              </a:rPr>
              <a:t>iff</a:t>
            </a:r>
            <a:r>
              <a:rPr lang="en-US" altLang="zh-CN" sz="1200" dirty="0">
                <a:latin typeface="Comic Sans MS" panose="030F0702030302020204" pitchFamily="66" charset="0"/>
              </a:rPr>
              <a:t> x</a:t>
            </a:r>
            <a:r>
              <a:rPr lang="en-US" altLang="zh-CN" sz="1200" baseline="-25000" dirty="0">
                <a:latin typeface="Comic Sans MS" panose="030F0702030302020204" pitchFamily="66" charset="0"/>
              </a:rPr>
              <a:t>i</a:t>
            </a:r>
            <a:r>
              <a:rPr lang="en-US" altLang="zh-CN" sz="1200" dirty="0">
                <a:latin typeface="Comic Sans MS" panose="030F0702030302020204" pitchFamily="66" charset="0"/>
              </a:rPr>
              <a:t> distinct</a:t>
            </a:r>
          </a:p>
        </p:txBody>
      </p:sp>
      <p:sp>
        <p:nvSpPr>
          <p:cNvPr id="80903" name="Line 6"/>
          <p:cNvSpPr>
            <a:spLocks noChangeShapeType="1"/>
          </p:cNvSpPr>
          <p:nvPr/>
        </p:nvSpPr>
        <p:spPr bwMode="auto">
          <a:xfrm flipV="1">
            <a:off x="4281488" y="5490528"/>
            <a:ext cx="0" cy="222250"/>
          </a:xfrm>
          <a:prstGeom prst="line">
            <a:avLst/>
          </a:prstGeom>
          <a:noFill/>
          <a:ln w="9525">
            <a:solidFill>
              <a:schemeClr val="tx1"/>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80904" name="Rectangle 8"/>
          <p:cNvSpPr>
            <a:spLocks noChangeArrowheads="1"/>
          </p:cNvSpPr>
          <p:nvPr/>
        </p:nvSpPr>
        <p:spPr bwMode="auto">
          <a:xfrm>
            <a:off x="7239000" y="4222115"/>
            <a:ext cx="3055938" cy="327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nSpc>
                <a:spcPct val="110000"/>
              </a:lnSpc>
              <a:spcBef>
                <a:spcPct val="0"/>
              </a:spcBef>
              <a:buClrTx/>
              <a:buSzTx/>
              <a:buFontTx/>
              <a:buNone/>
            </a:pPr>
            <a:r>
              <a:rPr lang="en-US" altLang="zh-CN" sz="1400" dirty="0">
                <a:solidFill>
                  <a:srgbClr val="FF0000"/>
                </a:solidFill>
                <a:latin typeface="Comic Sans MS" panose="030F0702030302020204" pitchFamily="66" charset="0"/>
              </a:rPr>
              <a:t>O(n</a:t>
            </a:r>
            <a:r>
              <a:rPr lang="en-US" altLang="zh-CN" sz="1400" baseline="30000" dirty="0">
                <a:solidFill>
                  <a:srgbClr val="FF0000"/>
                </a:solidFill>
                <a:latin typeface="Comic Sans MS" panose="030F0702030302020204" pitchFamily="66" charset="0"/>
              </a:rPr>
              <a:t>2</a:t>
            </a:r>
            <a:r>
              <a:rPr lang="en-US" altLang="zh-CN" sz="1400" dirty="0">
                <a:solidFill>
                  <a:srgbClr val="FF0000"/>
                </a:solidFill>
                <a:latin typeface="Comic Sans MS" panose="030F0702030302020204" pitchFamily="66" charset="0"/>
              </a:rPr>
              <a:t>) </a:t>
            </a:r>
            <a:r>
              <a:rPr lang="en-US" altLang="zh-CN" sz="1400" dirty="0">
                <a:latin typeface="Comic Sans MS" panose="030F0702030302020204" pitchFamily="66" charset="0"/>
              </a:rPr>
              <a:t>for matrix-vector multiply</a:t>
            </a:r>
          </a:p>
        </p:txBody>
      </p:sp>
      <p:sp>
        <p:nvSpPr>
          <p:cNvPr id="2" name="文本框 1"/>
          <p:cNvSpPr txBox="1"/>
          <p:nvPr/>
        </p:nvSpPr>
        <p:spPr>
          <a:xfrm>
            <a:off x="2927648" y="5900929"/>
            <a:ext cx="1239264" cy="306705"/>
          </a:xfrm>
          <a:prstGeom prst="rect">
            <a:avLst/>
          </a:prstGeom>
          <a:noFill/>
        </p:spPr>
        <p:txBody>
          <a:bodyPr wrap="square">
            <a:spAutoFit/>
          </a:bodyPr>
          <a:lstStyle/>
          <a:p>
            <a:r>
              <a:rPr lang="zh-CN" altLang="en-US" sz="1400" b="1" i="0" dirty="0">
                <a:solidFill>
                  <a:srgbClr val="202122"/>
                </a:solidFill>
                <a:effectLst/>
                <a:latin typeface="Arial" panose="020B0604020202020204" pitchFamily="34" charset="0"/>
              </a:rPr>
              <a:t>范德蒙矩阵</a:t>
            </a:r>
            <a:endParaRPr lang="zh-CN" alt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3C537B3-BDD6-4B5C-8C36-1218966748F4}" type="slidenum">
              <a:rPr kumimoji="0" lang="zh-CN" altLang="en-US" sz="1400" smtClean="0"/>
              <a:t>4</a:t>
            </a:fld>
            <a:endParaRPr kumimoji="0" lang="en-US" altLang="zh-CN" sz="1400"/>
          </a:p>
        </p:txBody>
      </p:sp>
      <p:sp>
        <p:nvSpPr>
          <p:cNvPr id="10243" name="Rectangle 2"/>
          <p:cNvSpPr>
            <a:spLocks noGrp="1" noChangeArrowheads="1"/>
          </p:cNvSpPr>
          <p:nvPr>
            <p:ph type="title"/>
          </p:nvPr>
        </p:nvSpPr>
        <p:spPr/>
        <p:txBody>
          <a:bodyPr/>
          <a:lstStyle/>
          <a:p>
            <a:pPr eaLnBrk="1" hangingPunct="1"/>
            <a:r>
              <a:rPr lang="zh-CN" altLang="en-US"/>
              <a:t>归并排序</a:t>
            </a:r>
          </a:p>
        </p:txBody>
      </p:sp>
      <p:sp>
        <p:nvSpPr>
          <p:cNvPr id="10244" name="Rectangle 3"/>
          <p:cNvSpPr>
            <a:spLocks noGrp="1" noChangeArrowheads="1"/>
          </p:cNvSpPr>
          <p:nvPr>
            <p:ph type="body" idx="1"/>
          </p:nvPr>
        </p:nvSpPr>
        <p:spPr>
          <a:xfrm>
            <a:off x="1630363" y="1515428"/>
            <a:ext cx="7961312" cy="4114800"/>
          </a:xfrm>
        </p:spPr>
        <p:txBody>
          <a:bodyPr/>
          <a:lstStyle/>
          <a:p>
            <a:pPr eaLnBrk="1" hangingPunct="1"/>
            <a:r>
              <a:rPr lang="zh-CN" altLang="en-US"/>
              <a:t>合并：把两个排好序的部分合成一个完整的排序</a:t>
            </a:r>
          </a:p>
          <a:p>
            <a:pPr eaLnBrk="1" hangingPunct="1"/>
            <a:r>
              <a:rPr lang="zh-CN" altLang="en-US"/>
              <a:t>效率分析：采用一个临时数组；需要</a:t>
            </a:r>
            <a:r>
              <a:rPr lang="en-US" altLang="zh-CN"/>
              <a:t>O(n)</a:t>
            </a:r>
            <a:r>
              <a:rPr lang="zh-CN" altLang="en-US"/>
              <a:t>次比较</a:t>
            </a:r>
          </a:p>
        </p:txBody>
      </p:sp>
      <p:grpSp>
        <p:nvGrpSpPr>
          <p:cNvPr id="10245" name="Group 24"/>
          <p:cNvGrpSpPr/>
          <p:nvPr/>
        </p:nvGrpSpPr>
        <p:grpSpPr bwMode="auto">
          <a:xfrm>
            <a:off x="2047875" y="4069715"/>
            <a:ext cx="6400800" cy="1524000"/>
            <a:chOff x="1008" y="2884"/>
            <a:chExt cx="3456" cy="620"/>
          </a:xfrm>
        </p:grpSpPr>
        <p:sp>
          <p:nvSpPr>
            <p:cNvPr id="10246" name="Rectangle 4" descr="Outlined diamond"/>
            <p:cNvSpPr>
              <a:spLocks noChangeArrowheads="1"/>
            </p:cNvSpPr>
            <p:nvPr/>
          </p:nvSpPr>
          <p:spPr bwMode="auto">
            <a:xfrm>
              <a:off x="1008" y="2884"/>
              <a:ext cx="310" cy="221"/>
            </a:xfrm>
            <a:prstGeom prst="rect">
              <a:avLst/>
            </a:prstGeom>
            <a:blipFill dpi="0" rotWithShape="0">
              <a:blip r:embed="rId2"/>
              <a:srcRect/>
              <a:tile tx="0" ty="0" sx="100000" sy="100000" flip="none" algn="tl"/>
            </a:blip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solidFill>
                    <a:schemeClr val="hlink"/>
                  </a:solidFill>
                  <a:latin typeface="Courier New" panose="02070309020205020404" pitchFamily="49" charset="0"/>
                </a:rPr>
                <a:t>A</a:t>
              </a:r>
            </a:p>
          </p:txBody>
        </p:sp>
        <p:sp>
          <p:nvSpPr>
            <p:cNvPr id="10247" name="Rectangle 5" descr="Outlined diamond"/>
            <p:cNvSpPr>
              <a:spLocks noChangeArrowheads="1"/>
            </p:cNvSpPr>
            <p:nvPr/>
          </p:nvSpPr>
          <p:spPr bwMode="auto">
            <a:xfrm>
              <a:off x="1318" y="2884"/>
              <a:ext cx="310" cy="221"/>
            </a:xfrm>
            <a:prstGeom prst="rect">
              <a:avLst/>
            </a:prstGeom>
            <a:blipFill dpi="0" rotWithShape="0">
              <a:blip r:embed="rId2"/>
              <a:srcRect/>
              <a:tile tx="0" ty="0" sx="100000" sy="100000" flip="none" algn="tl"/>
            </a:blip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solidFill>
                    <a:schemeClr val="hlink"/>
                  </a:solidFill>
                  <a:latin typeface="Courier New" panose="02070309020205020404" pitchFamily="49" charset="0"/>
                </a:rPr>
                <a:t>G</a:t>
              </a:r>
            </a:p>
          </p:txBody>
        </p:sp>
        <p:sp>
          <p:nvSpPr>
            <p:cNvPr id="10248" name="Rectangle 6" descr="Outlined diamond"/>
            <p:cNvSpPr>
              <a:spLocks noChangeArrowheads="1"/>
            </p:cNvSpPr>
            <p:nvPr/>
          </p:nvSpPr>
          <p:spPr bwMode="auto">
            <a:xfrm>
              <a:off x="1628" y="2884"/>
              <a:ext cx="310" cy="221"/>
            </a:xfrm>
            <a:prstGeom prst="rect">
              <a:avLst/>
            </a:prstGeom>
            <a:blipFill dpi="0" rotWithShape="0">
              <a:blip r:embed="rId2"/>
              <a:srcRect/>
              <a:tile tx="0" ty="0" sx="100000" sy="100000" flip="none" algn="tl"/>
            </a:blip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solidFill>
                    <a:schemeClr val="hlink"/>
                  </a:solidFill>
                  <a:latin typeface="Courier New" panose="02070309020205020404" pitchFamily="49" charset="0"/>
                </a:rPr>
                <a:t>L</a:t>
              </a:r>
            </a:p>
          </p:txBody>
        </p:sp>
        <p:sp>
          <p:nvSpPr>
            <p:cNvPr id="10249" name="Rectangle 7"/>
            <p:cNvSpPr>
              <a:spLocks noChangeArrowheads="1"/>
            </p:cNvSpPr>
            <p:nvPr/>
          </p:nvSpPr>
          <p:spPr bwMode="auto">
            <a:xfrm>
              <a:off x="1938" y="2884"/>
              <a:ext cx="311" cy="221"/>
            </a:xfrm>
            <a:prstGeom prst="rect">
              <a:avLst/>
            </a:prstGeom>
            <a:solidFill>
              <a:schemeClr val="accent2"/>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solidFill>
                    <a:schemeClr val="hlink"/>
                  </a:solidFill>
                  <a:latin typeface="Courier New" panose="02070309020205020404" pitchFamily="49" charset="0"/>
                </a:rPr>
                <a:t>O</a:t>
              </a:r>
            </a:p>
          </p:txBody>
        </p:sp>
        <p:sp>
          <p:nvSpPr>
            <p:cNvPr id="10250" name="Rectangle 8"/>
            <p:cNvSpPr>
              <a:spLocks noChangeArrowheads="1"/>
            </p:cNvSpPr>
            <p:nvPr/>
          </p:nvSpPr>
          <p:spPr bwMode="auto">
            <a:xfrm>
              <a:off x="2249" y="2884"/>
              <a:ext cx="310" cy="221"/>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solidFill>
                    <a:schemeClr val="hlink"/>
                  </a:solidFill>
                  <a:latin typeface="Courier New" panose="02070309020205020404" pitchFamily="49" charset="0"/>
                </a:rPr>
                <a:t>R</a:t>
              </a:r>
            </a:p>
          </p:txBody>
        </p:sp>
        <p:sp>
          <p:nvSpPr>
            <p:cNvPr id="10251" name="Rectangle 9" descr="Outlined diamond"/>
            <p:cNvSpPr>
              <a:spLocks noChangeArrowheads="1"/>
            </p:cNvSpPr>
            <p:nvPr/>
          </p:nvSpPr>
          <p:spPr bwMode="auto">
            <a:xfrm>
              <a:off x="2913" y="2884"/>
              <a:ext cx="310" cy="221"/>
            </a:xfrm>
            <a:prstGeom prst="rect">
              <a:avLst/>
            </a:prstGeom>
            <a:blipFill dpi="0" rotWithShape="0">
              <a:blip r:embed="rId2"/>
              <a:srcRect/>
              <a:tile tx="0" ty="0" sx="100000" sy="100000" flip="none" algn="tl"/>
            </a:blip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solidFill>
                    <a:schemeClr val="hlink"/>
                  </a:solidFill>
                  <a:latin typeface="Courier New" panose="02070309020205020404" pitchFamily="49" charset="0"/>
                </a:rPr>
                <a:t>H</a:t>
              </a:r>
            </a:p>
          </p:txBody>
        </p:sp>
        <p:sp>
          <p:nvSpPr>
            <p:cNvPr id="10252" name="Rectangle 10" descr="Outlined diamond"/>
            <p:cNvSpPr>
              <a:spLocks noChangeArrowheads="1"/>
            </p:cNvSpPr>
            <p:nvPr/>
          </p:nvSpPr>
          <p:spPr bwMode="auto">
            <a:xfrm>
              <a:off x="3223" y="2884"/>
              <a:ext cx="311" cy="221"/>
            </a:xfrm>
            <a:prstGeom prst="rect">
              <a:avLst/>
            </a:prstGeom>
            <a:blipFill dpi="0" rotWithShape="0">
              <a:blip r:embed="rId2"/>
              <a:srcRect/>
              <a:tile tx="0" ty="0" sx="100000" sy="100000" flip="none" algn="tl"/>
            </a:blip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solidFill>
                    <a:schemeClr val="hlink"/>
                  </a:solidFill>
                  <a:latin typeface="Courier New" panose="02070309020205020404" pitchFamily="49" charset="0"/>
                </a:rPr>
                <a:t>I</a:t>
              </a:r>
            </a:p>
          </p:txBody>
        </p:sp>
        <p:sp>
          <p:nvSpPr>
            <p:cNvPr id="10253" name="Rectangle 11"/>
            <p:cNvSpPr>
              <a:spLocks noChangeArrowheads="1"/>
            </p:cNvSpPr>
            <p:nvPr/>
          </p:nvSpPr>
          <p:spPr bwMode="auto">
            <a:xfrm>
              <a:off x="3534" y="2884"/>
              <a:ext cx="310" cy="221"/>
            </a:xfrm>
            <a:prstGeom prst="rect">
              <a:avLst/>
            </a:prstGeom>
            <a:solidFill>
              <a:schemeClr val="accent2"/>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solidFill>
                    <a:schemeClr val="hlink"/>
                  </a:solidFill>
                  <a:latin typeface="Courier New" panose="02070309020205020404" pitchFamily="49" charset="0"/>
                </a:rPr>
                <a:t>M</a:t>
              </a:r>
            </a:p>
          </p:txBody>
        </p:sp>
        <p:sp>
          <p:nvSpPr>
            <p:cNvPr id="10254" name="Rectangle 12"/>
            <p:cNvSpPr>
              <a:spLocks noChangeArrowheads="1"/>
            </p:cNvSpPr>
            <p:nvPr/>
          </p:nvSpPr>
          <p:spPr bwMode="auto">
            <a:xfrm>
              <a:off x="3844" y="2884"/>
              <a:ext cx="310" cy="221"/>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solidFill>
                    <a:schemeClr val="hlink"/>
                  </a:solidFill>
                  <a:latin typeface="Courier New" panose="02070309020205020404" pitchFamily="49" charset="0"/>
                </a:rPr>
                <a:t>S</a:t>
              </a:r>
            </a:p>
          </p:txBody>
        </p:sp>
        <p:sp>
          <p:nvSpPr>
            <p:cNvPr id="10255" name="Rectangle 13"/>
            <p:cNvSpPr>
              <a:spLocks noChangeArrowheads="1"/>
            </p:cNvSpPr>
            <p:nvPr/>
          </p:nvSpPr>
          <p:spPr bwMode="auto">
            <a:xfrm>
              <a:off x="4154" y="2884"/>
              <a:ext cx="310" cy="221"/>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solidFill>
                    <a:schemeClr val="hlink"/>
                  </a:solidFill>
                  <a:latin typeface="Courier New" panose="02070309020205020404" pitchFamily="49" charset="0"/>
                </a:rPr>
                <a:t>T</a:t>
              </a:r>
            </a:p>
          </p:txBody>
        </p:sp>
        <p:sp>
          <p:nvSpPr>
            <p:cNvPr id="10256" name="Rectangle 14"/>
            <p:cNvSpPr>
              <a:spLocks noChangeArrowheads="1"/>
            </p:cNvSpPr>
            <p:nvPr/>
          </p:nvSpPr>
          <p:spPr bwMode="auto">
            <a:xfrm>
              <a:off x="1185" y="3282"/>
              <a:ext cx="310" cy="222"/>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solidFill>
                    <a:schemeClr val="hlink"/>
                  </a:solidFill>
                  <a:latin typeface="Courier New" panose="02070309020205020404" pitchFamily="49" charset="0"/>
                </a:rPr>
                <a:t>A</a:t>
              </a:r>
            </a:p>
          </p:txBody>
        </p:sp>
        <p:sp>
          <p:nvSpPr>
            <p:cNvPr id="10257" name="Rectangle 15"/>
            <p:cNvSpPr>
              <a:spLocks noChangeArrowheads="1"/>
            </p:cNvSpPr>
            <p:nvPr/>
          </p:nvSpPr>
          <p:spPr bwMode="auto">
            <a:xfrm>
              <a:off x="1495" y="3282"/>
              <a:ext cx="311" cy="222"/>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solidFill>
                    <a:schemeClr val="hlink"/>
                  </a:solidFill>
                  <a:latin typeface="Courier New" panose="02070309020205020404" pitchFamily="49" charset="0"/>
                </a:rPr>
                <a:t>G</a:t>
              </a:r>
            </a:p>
          </p:txBody>
        </p:sp>
        <p:sp>
          <p:nvSpPr>
            <p:cNvPr id="10258" name="Rectangle 16"/>
            <p:cNvSpPr>
              <a:spLocks noChangeArrowheads="1"/>
            </p:cNvSpPr>
            <p:nvPr/>
          </p:nvSpPr>
          <p:spPr bwMode="auto">
            <a:xfrm>
              <a:off x="1806" y="3282"/>
              <a:ext cx="310" cy="222"/>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solidFill>
                    <a:schemeClr val="hlink"/>
                  </a:solidFill>
                  <a:latin typeface="Courier New" panose="02070309020205020404" pitchFamily="49" charset="0"/>
                </a:rPr>
                <a:t>H</a:t>
              </a:r>
            </a:p>
          </p:txBody>
        </p:sp>
        <p:sp>
          <p:nvSpPr>
            <p:cNvPr id="10259" name="Rectangle 17"/>
            <p:cNvSpPr>
              <a:spLocks noChangeArrowheads="1"/>
            </p:cNvSpPr>
            <p:nvPr/>
          </p:nvSpPr>
          <p:spPr bwMode="auto">
            <a:xfrm>
              <a:off x="2116" y="3282"/>
              <a:ext cx="310" cy="222"/>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600" b="1">
                  <a:solidFill>
                    <a:schemeClr val="hlink"/>
                  </a:solidFill>
                  <a:latin typeface="Courier New" panose="02070309020205020404" pitchFamily="49" charset="0"/>
                </a:rPr>
                <a:t>I</a:t>
              </a:r>
            </a:p>
          </p:txBody>
        </p:sp>
        <p:sp>
          <p:nvSpPr>
            <p:cNvPr id="10260" name="Rectangle 18"/>
            <p:cNvSpPr>
              <a:spLocks noChangeArrowheads="1"/>
            </p:cNvSpPr>
            <p:nvPr/>
          </p:nvSpPr>
          <p:spPr bwMode="auto">
            <a:xfrm>
              <a:off x="2426" y="3282"/>
              <a:ext cx="310" cy="222"/>
            </a:xfrm>
            <a:prstGeom prst="rect">
              <a:avLst/>
            </a:prstGeom>
            <a:solidFill>
              <a:schemeClr val="accent2"/>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kumimoji="0" lang="zh-CN" altLang="en-US" sz="1600" b="1">
                <a:solidFill>
                  <a:schemeClr val="hlink"/>
                </a:solidFill>
                <a:latin typeface="Courier New" panose="02070309020205020404" pitchFamily="49" charset="0"/>
              </a:endParaRPr>
            </a:p>
          </p:txBody>
        </p:sp>
        <p:sp>
          <p:nvSpPr>
            <p:cNvPr id="10261" name="Rectangle 19"/>
            <p:cNvSpPr>
              <a:spLocks noChangeArrowheads="1"/>
            </p:cNvSpPr>
            <p:nvPr/>
          </p:nvSpPr>
          <p:spPr bwMode="auto">
            <a:xfrm>
              <a:off x="2736" y="3282"/>
              <a:ext cx="310" cy="222"/>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kumimoji="0" lang="zh-CN" altLang="en-US" sz="1600" b="1">
                <a:solidFill>
                  <a:schemeClr val="hlink"/>
                </a:solidFill>
                <a:latin typeface="Courier New" panose="02070309020205020404" pitchFamily="49" charset="0"/>
              </a:endParaRPr>
            </a:p>
          </p:txBody>
        </p:sp>
        <p:sp>
          <p:nvSpPr>
            <p:cNvPr id="10262" name="Rectangle 20"/>
            <p:cNvSpPr>
              <a:spLocks noChangeArrowheads="1"/>
            </p:cNvSpPr>
            <p:nvPr/>
          </p:nvSpPr>
          <p:spPr bwMode="auto">
            <a:xfrm>
              <a:off x="3046" y="3282"/>
              <a:ext cx="310" cy="222"/>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kumimoji="0" lang="zh-CN" altLang="en-US" sz="1600" b="1">
                <a:solidFill>
                  <a:schemeClr val="hlink"/>
                </a:solidFill>
                <a:latin typeface="Courier New" panose="02070309020205020404" pitchFamily="49" charset="0"/>
              </a:endParaRPr>
            </a:p>
          </p:txBody>
        </p:sp>
        <p:sp>
          <p:nvSpPr>
            <p:cNvPr id="10263" name="Rectangle 21"/>
            <p:cNvSpPr>
              <a:spLocks noChangeArrowheads="1"/>
            </p:cNvSpPr>
            <p:nvPr/>
          </p:nvSpPr>
          <p:spPr bwMode="auto">
            <a:xfrm>
              <a:off x="3356" y="3282"/>
              <a:ext cx="310" cy="222"/>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kumimoji="0" lang="zh-CN" altLang="en-US" sz="1600" b="1">
                <a:solidFill>
                  <a:schemeClr val="hlink"/>
                </a:solidFill>
                <a:latin typeface="Courier New" panose="02070309020205020404" pitchFamily="49" charset="0"/>
              </a:endParaRPr>
            </a:p>
          </p:txBody>
        </p:sp>
        <p:sp>
          <p:nvSpPr>
            <p:cNvPr id="10264" name="Rectangle 22"/>
            <p:cNvSpPr>
              <a:spLocks noChangeArrowheads="1"/>
            </p:cNvSpPr>
            <p:nvPr/>
          </p:nvSpPr>
          <p:spPr bwMode="auto">
            <a:xfrm>
              <a:off x="3666" y="3282"/>
              <a:ext cx="311" cy="222"/>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kumimoji="0" lang="zh-CN" altLang="en-US" sz="1600" b="1">
                <a:solidFill>
                  <a:schemeClr val="hlink"/>
                </a:solidFill>
                <a:latin typeface="Courier New" panose="02070309020205020404" pitchFamily="49" charset="0"/>
              </a:endParaRPr>
            </a:p>
          </p:txBody>
        </p:sp>
        <p:sp>
          <p:nvSpPr>
            <p:cNvPr id="10265" name="Rectangle 23"/>
            <p:cNvSpPr>
              <a:spLocks noChangeArrowheads="1"/>
            </p:cNvSpPr>
            <p:nvPr/>
          </p:nvSpPr>
          <p:spPr bwMode="auto">
            <a:xfrm>
              <a:off x="3977" y="3282"/>
              <a:ext cx="310" cy="222"/>
            </a:xfrm>
            <a:prstGeom prst="rect">
              <a:avLst/>
            </a:prstGeom>
            <a:solidFill>
              <a:srgbClr val="C0C0C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kumimoji="0" lang="zh-CN" altLang="en-US" sz="1600" b="1">
                <a:solidFill>
                  <a:schemeClr val="hlink"/>
                </a:solidFill>
                <a:latin typeface="Courier New" panose="02070309020205020404" pitchFamily="49" charset="0"/>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96B84B2-24B9-4722-A0BB-6EF8FADCED44}" type="slidenum">
              <a:rPr kumimoji="0" lang="zh-CN" altLang="en-US" sz="1400" smtClean="0"/>
              <a:t>40</a:t>
            </a:fld>
            <a:endParaRPr kumimoji="0" lang="en-US" altLang="zh-CN" sz="1400"/>
          </a:p>
        </p:txBody>
      </p:sp>
      <p:sp>
        <p:nvSpPr>
          <p:cNvPr id="82947" name="Rectangle 2"/>
          <p:cNvSpPr>
            <a:spLocks noGrp="1" noChangeArrowheads="1"/>
          </p:cNvSpPr>
          <p:nvPr>
            <p:ph type="title"/>
          </p:nvPr>
        </p:nvSpPr>
        <p:spPr/>
        <p:txBody>
          <a:bodyPr/>
          <a:lstStyle/>
          <a:p>
            <a:pPr eaLnBrk="1" hangingPunct="1"/>
            <a:r>
              <a:rPr lang="zh-CN" altLang="en-US"/>
              <a:t>分治策略</a:t>
            </a:r>
          </a:p>
        </p:txBody>
      </p:sp>
      <p:sp>
        <p:nvSpPr>
          <p:cNvPr id="82948" name="Rectangle 3"/>
          <p:cNvSpPr>
            <a:spLocks noGrp="1" noChangeArrowheads="1"/>
          </p:cNvSpPr>
          <p:nvPr>
            <p:ph type="body" idx="1"/>
          </p:nvPr>
        </p:nvSpPr>
        <p:spPr/>
        <p:txBody>
          <a:bodyPr/>
          <a:lstStyle/>
          <a:p>
            <a:pPr eaLnBrk="1" hangingPunct="1"/>
            <a:r>
              <a:rPr lang="zh-CN" altLang="en-US" sz="2800" dirty="0"/>
              <a:t>系数表达到点值表达</a:t>
            </a:r>
          </a:p>
          <a:p>
            <a:pPr eaLnBrk="1" hangingPunct="1"/>
            <a:r>
              <a:rPr lang="zh-CN" altLang="en-US" sz="2800" dirty="0"/>
              <a:t>采用分治策略：</a:t>
            </a:r>
          </a:p>
          <a:p>
            <a:pPr eaLnBrk="1" hangingPunct="1">
              <a:buFont typeface="Wingdings" panose="05000000000000000000" pitchFamily="2" charset="2"/>
              <a:buNone/>
            </a:pPr>
            <a:r>
              <a:rPr lang="zh-CN" altLang="en-US" sz="2800" dirty="0"/>
              <a:t>   把多项式表达分成</a:t>
            </a:r>
            <a:r>
              <a:rPr lang="zh-CN" altLang="en-US" sz="2800" b="1" dirty="0"/>
              <a:t>奇偶</a:t>
            </a:r>
            <a:r>
              <a:rPr lang="zh-CN" altLang="en-US" sz="2800" dirty="0"/>
              <a:t>部分</a:t>
            </a:r>
          </a:p>
          <a:p>
            <a:pPr lvl="1" eaLnBrk="1" hangingPunct="1"/>
            <a:r>
              <a:rPr lang="en-US" altLang="zh-CN" sz="2400" dirty="0"/>
              <a:t>A(x)       =  a</a:t>
            </a:r>
            <a:r>
              <a:rPr lang="en-US" altLang="zh-CN" sz="2400" baseline="-25000" dirty="0"/>
              <a:t>0 </a:t>
            </a:r>
            <a:r>
              <a:rPr lang="en-US" altLang="zh-CN" sz="2400" dirty="0"/>
              <a:t>+ a</a:t>
            </a:r>
            <a:r>
              <a:rPr lang="en-US" altLang="zh-CN" sz="2400" baseline="-25000" dirty="0"/>
              <a:t>1</a:t>
            </a:r>
            <a:r>
              <a:rPr lang="en-US" altLang="zh-CN" sz="2400" dirty="0"/>
              <a:t>x + a</a:t>
            </a:r>
            <a:r>
              <a:rPr lang="en-US" altLang="zh-CN" sz="2400" baseline="-25000" dirty="0"/>
              <a:t>2</a:t>
            </a:r>
            <a:r>
              <a:rPr lang="en-US" altLang="zh-CN" sz="2400" dirty="0"/>
              <a:t>x</a:t>
            </a:r>
            <a:r>
              <a:rPr lang="en-US" altLang="zh-CN" sz="2400" baseline="30000" dirty="0"/>
              <a:t>2</a:t>
            </a:r>
            <a:r>
              <a:rPr lang="en-US" altLang="zh-CN" sz="2400" dirty="0"/>
              <a:t> + a</a:t>
            </a:r>
            <a:r>
              <a:rPr lang="en-US" altLang="zh-CN" sz="2400" baseline="-25000" dirty="0"/>
              <a:t>3</a:t>
            </a:r>
            <a:r>
              <a:rPr lang="en-US" altLang="zh-CN" sz="2400" dirty="0"/>
              <a:t>x</a:t>
            </a:r>
            <a:r>
              <a:rPr lang="en-US" altLang="zh-CN" sz="2400" baseline="30000" dirty="0"/>
              <a:t>3 </a:t>
            </a:r>
            <a:r>
              <a:rPr lang="en-US" altLang="zh-CN" sz="2400" dirty="0"/>
              <a:t>+ a</a:t>
            </a:r>
            <a:r>
              <a:rPr lang="en-US" altLang="zh-CN" sz="2400" baseline="-25000" dirty="0"/>
              <a:t>4</a:t>
            </a:r>
            <a:r>
              <a:rPr lang="en-US" altLang="zh-CN" sz="2400" dirty="0"/>
              <a:t>x</a:t>
            </a:r>
            <a:r>
              <a:rPr lang="en-US" altLang="zh-CN" sz="2400" baseline="30000" dirty="0"/>
              <a:t>4  </a:t>
            </a:r>
            <a:r>
              <a:rPr lang="en-US" altLang="zh-CN" sz="2400" dirty="0"/>
              <a:t>+ a</a:t>
            </a:r>
            <a:r>
              <a:rPr lang="en-US" altLang="zh-CN" sz="2400" baseline="-25000" dirty="0"/>
              <a:t>5</a:t>
            </a:r>
            <a:r>
              <a:rPr lang="en-US" altLang="zh-CN" sz="2400" dirty="0"/>
              <a:t>x</a:t>
            </a:r>
            <a:r>
              <a:rPr lang="en-US" altLang="zh-CN" sz="2400" baseline="30000" dirty="0"/>
              <a:t>5  </a:t>
            </a:r>
            <a:r>
              <a:rPr lang="en-US" altLang="zh-CN" sz="2400" dirty="0"/>
              <a:t>+ a</a:t>
            </a:r>
            <a:r>
              <a:rPr lang="en-US" altLang="zh-CN" sz="2400" baseline="-25000" dirty="0"/>
              <a:t>6</a:t>
            </a:r>
            <a:r>
              <a:rPr lang="en-US" altLang="zh-CN" sz="2400" dirty="0"/>
              <a:t>x</a:t>
            </a:r>
            <a:r>
              <a:rPr lang="en-US" altLang="zh-CN" sz="2400" baseline="30000" dirty="0"/>
              <a:t>6  </a:t>
            </a:r>
            <a:r>
              <a:rPr lang="en-US" altLang="zh-CN" sz="2400" dirty="0"/>
              <a:t>+ a</a:t>
            </a:r>
            <a:r>
              <a:rPr lang="en-US" altLang="zh-CN" sz="2400" baseline="-25000" dirty="0"/>
              <a:t>7</a:t>
            </a:r>
            <a:r>
              <a:rPr lang="en-US" altLang="zh-CN" sz="2400" dirty="0"/>
              <a:t>x</a:t>
            </a:r>
            <a:r>
              <a:rPr lang="en-US" altLang="zh-CN" sz="2400" baseline="30000" dirty="0"/>
              <a:t>7</a:t>
            </a:r>
            <a:r>
              <a:rPr lang="en-US" altLang="zh-CN" sz="2400" dirty="0"/>
              <a:t>.</a:t>
            </a:r>
          </a:p>
          <a:p>
            <a:pPr lvl="1" eaLnBrk="1" hangingPunct="1"/>
            <a:r>
              <a:rPr lang="en-US" altLang="zh-CN" sz="2400" dirty="0" err="1"/>
              <a:t>A</a:t>
            </a:r>
            <a:r>
              <a:rPr lang="en-US" altLang="zh-CN" sz="2400" baseline="-25000" dirty="0" err="1"/>
              <a:t>even</a:t>
            </a:r>
            <a:r>
              <a:rPr lang="en-US" altLang="zh-CN" sz="2400" dirty="0"/>
              <a:t>(x)  =  a</a:t>
            </a:r>
            <a:r>
              <a:rPr lang="en-US" altLang="zh-CN" sz="2400" baseline="-25000" dirty="0"/>
              <a:t>0 </a:t>
            </a:r>
            <a:r>
              <a:rPr lang="en-US" altLang="zh-CN" sz="2400" dirty="0"/>
              <a:t>+ a</a:t>
            </a:r>
            <a:r>
              <a:rPr lang="en-US" altLang="zh-CN" sz="2400" baseline="-25000" dirty="0"/>
              <a:t>2</a:t>
            </a:r>
            <a:r>
              <a:rPr lang="en-US" altLang="zh-CN" sz="2400" dirty="0"/>
              <a:t>x + a</a:t>
            </a:r>
            <a:r>
              <a:rPr lang="en-US" altLang="zh-CN" sz="2400" baseline="-25000" dirty="0"/>
              <a:t>4</a:t>
            </a:r>
            <a:r>
              <a:rPr lang="en-US" altLang="zh-CN" sz="2400" dirty="0"/>
              <a:t>x</a:t>
            </a:r>
            <a:r>
              <a:rPr lang="en-US" altLang="zh-CN" sz="2400" baseline="30000" dirty="0"/>
              <a:t>2</a:t>
            </a:r>
            <a:r>
              <a:rPr lang="en-US" altLang="zh-CN" sz="2400" dirty="0"/>
              <a:t> + a</a:t>
            </a:r>
            <a:r>
              <a:rPr lang="en-US" altLang="zh-CN" sz="2400" baseline="-25000" dirty="0"/>
              <a:t>6</a:t>
            </a:r>
            <a:r>
              <a:rPr lang="en-US" altLang="zh-CN" sz="2400" dirty="0"/>
              <a:t>x</a:t>
            </a:r>
            <a:r>
              <a:rPr lang="en-US" altLang="zh-CN" sz="2400" baseline="30000" dirty="0"/>
              <a:t>3</a:t>
            </a:r>
            <a:r>
              <a:rPr lang="en-US" altLang="zh-CN" sz="2400" dirty="0"/>
              <a:t>.</a:t>
            </a:r>
          </a:p>
          <a:p>
            <a:pPr lvl="1" eaLnBrk="1" hangingPunct="1"/>
            <a:r>
              <a:rPr lang="en-US" altLang="zh-CN" sz="2400" dirty="0" err="1"/>
              <a:t>A</a:t>
            </a:r>
            <a:r>
              <a:rPr lang="en-US" altLang="zh-CN" sz="2400" baseline="-25000" dirty="0" err="1"/>
              <a:t>odd</a:t>
            </a:r>
            <a:r>
              <a:rPr lang="en-US" altLang="zh-CN" sz="2400" baseline="-25000" dirty="0"/>
              <a:t> </a:t>
            </a:r>
            <a:r>
              <a:rPr lang="en-US" altLang="zh-CN" sz="2400" dirty="0"/>
              <a:t>(x)  =  a</a:t>
            </a:r>
            <a:r>
              <a:rPr lang="en-US" altLang="zh-CN" sz="2400" baseline="-25000" dirty="0"/>
              <a:t>1</a:t>
            </a:r>
            <a:r>
              <a:rPr lang="en-US" altLang="zh-CN" sz="2400" dirty="0"/>
              <a:t> + a</a:t>
            </a:r>
            <a:r>
              <a:rPr lang="en-US" altLang="zh-CN" sz="2400" baseline="-25000" dirty="0"/>
              <a:t>3</a:t>
            </a:r>
            <a:r>
              <a:rPr lang="en-US" altLang="zh-CN" sz="2400" dirty="0"/>
              <a:t>x + a</a:t>
            </a:r>
            <a:r>
              <a:rPr lang="en-US" altLang="zh-CN" sz="2400" baseline="-25000" dirty="0"/>
              <a:t>5</a:t>
            </a:r>
            <a:r>
              <a:rPr lang="en-US" altLang="zh-CN" sz="2400" dirty="0"/>
              <a:t>x</a:t>
            </a:r>
            <a:r>
              <a:rPr lang="en-US" altLang="zh-CN" sz="2400" baseline="30000" dirty="0"/>
              <a:t>2</a:t>
            </a:r>
            <a:r>
              <a:rPr lang="en-US" altLang="zh-CN" sz="2400" dirty="0"/>
              <a:t> + a</a:t>
            </a:r>
            <a:r>
              <a:rPr lang="en-US" altLang="zh-CN" sz="2400" baseline="-25000" dirty="0"/>
              <a:t>7</a:t>
            </a:r>
            <a:r>
              <a:rPr lang="en-US" altLang="zh-CN" sz="2400" dirty="0"/>
              <a:t>x</a:t>
            </a:r>
            <a:r>
              <a:rPr lang="en-US" altLang="zh-CN" sz="2400" baseline="30000" dirty="0"/>
              <a:t>3</a:t>
            </a:r>
            <a:r>
              <a:rPr lang="en-US" altLang="zh-CN" sz="2400" dirty="0"/>
              <a:t>.</a:t>
            </a:r>
          </a:p>
          <a:p>
            <a:pPr lvl="1" eaLnBrk="1" hangingPunct="1"/>
            <a:r>
              <a:rPr lang="en-US" altLang="zh-CN" sz="2400" b="1" dirty="0"/>
              <a:t>A(</a:t>
            </a:r>
            <a:r>
              <a:rPr lang="en-US" altLang="zh-CN" sz="2400" b="1" dirty="0">
                <a:solidFill>
                  <a:schemeClr val="bg1"/>
                </a:solidFill>
              </a:rPr>
              <a:t>-</a:t>
            </a:r>
            <a:r>
              <a:rPr lang="en-US" altLang="zh-CN" sz="2400" b="1" dirty="0"/>
              <a:t>x) = </a:t>
            </a:r>
            <a:r>
              <a:rPr lang="en-US" altLang="zh-CN" sz="2400" b="1" dirty="0" err="1"/>
              <a:t>A</a:t>
            </a:r>
            <a:r>
              <a:rPr lang="en-US" altLang="zh-CN" sz="2400" b="1" baseline="-25000" dirty="0" err="1"/>
              <a:t>even</a:t>
            </a:r>
            <a:r>
              <a:rPr lang="en-US" altLang="zh-CN" sz="2400" b="1" dirty="0"/>
              <a:t>(x</a:t>
            </a:r>
            <a:r>
              <a:rPr lang="en-US" altLang="zh-CN" sz="2400" b="1" baseline="30000" dirty="0"/>
              <a:t>2</a:t>
            </a:r>
            <a:r>
              <a:rPr lang="en-US" altLang="zh-CN" sz="2400" b="1" dirty="0"/>
              <a:t>) + x </a:t>
            </a:r>
            <a:r>
              <a:rPr lang="en-US" altLang="zh-CN" sz="2400" b="1" dirty="0" err="1"/>
              <a:t>A</a:t>
            </a:r>
            <a:r>
              <a:rPr lang="en-US" altLang="zh-CN" sz="2400" b="1" baseline="-25000" dirty="0" err="1"/>
              <a:t>odd</a:t>
            </a:r>
            <a:r>
              <a:rPr lang="en-US" altLang="zh-CN" sz="2400" b="1" dirty="0"/>
              <a:t>(x</a:t>
            </a:r>
            <a:r>
              <a:rPr lang="en-US" altLang="zh-CN" sz="2400" b="1" baseline="30000" dirty="0"/>
              <a:t>2</a:t>
            </a:r>
            <a:r>
              <a:rPr lang="en-US" altLang="zh-CN" sz="2400" b="1" dirty="0"/>
              <a:t>).</a:t>
            </a:r>
          </a:p>
          <a:p>
            <a:pPr lvl="1" eaLnBrk="1" hangingPunct="1"/>
            <a:r>
              <a:rPr lang="en-US" altLang="zh-CN" sz="2400" b="1" dirty="0"/>
              <a:t>A(-x) = </a:t>
            </a:r>
            <a:r>
              <a:rPr lang="en-US" altLang="zh-CN" sz="2400" b="1" dirty="0" err="1"/>
              <a:t>A</a:t>
            </a:r>
            <a:r>
              <a:rPr lang="en-US" altLang="zh-CN" sz="2400" b="1" baseline="-25000" dirty="0" err="1"/>
              <a:t>even</a:t>
            </a:r>
            <a:r>
              <a:rPr lang="en-US" altLang="zh-CN" sz="2400" b="1" dirty="0"/>
              <a:t>(x</a:t>
            </a:r>
            <a:r>
              <a:rPr lang="en-US" altLang="zh-CN" sz="2400" b="1" baseline="30000" dirty="0"/>
              <a:t>2</a:t>
            </a:r>
            <a:r>
              <a:rPr lang="en-US" altLang="zh-CN" sz="2400" b="1" dirty="0"/>
              <a:t>) - x </a:t>
            </a:r>
            <a:r>
              <a:rPr lang="en-US" altLang="zh-CN" sz="2400" b="1" dirty="0" err="1"/>
              <a:t>A</a:t>
            </a:r>
            <a:r>
              <a:rPr lang="en-US" altLang="zh-CN" sz="2400" b="1" baseline="-25000" dirty="0" err="1"/>
              <a:t>odd</a:t>
            </a:r>
            <a:r>
              <a:rPr lang="en-US" altLang="zh-CN" sz="2400" b="1" dirty="0"/>
              <a:t>(x</a:t>
            </a:r>
            <a:r>
              <a:rPr lang="en-US" altLang="zh-CN" sz="2400" b="1" baseline="30000" dirty="0"/>
              <a:t>2</a:t>
            </a:r>
            <a:r>
              <a:rPr lang="en-US" altLang="zh-CN" sz="2400" b="1" dirty="0"/>
              <a:t>)</a:t>
            </a:r>
            <a:r>
              <a:rPr lang="en-US" altLang="zh-CN" sz="2400" dirty="0"/>
              <a:t>.</a:t>
            </a:r>
            <a:endParaRPr lang="zh-CN" altLang="en-US" sz="2400" dirty="0"/>
          </a:p>
        </p:txBody>
      </p:sp>
      <p:sp>
        <p:nvSpPr>
          <p:cNvPr id="2" name="文本框 1">
            <a:extLst>
              <a:ext uri="{FF2B5EF4-FFF2-40B4-BE49-F238E27FC236}">
                <a16:creationId xmlns:a16="http://schemas.microsoft.com/office/drawing/2014/main" id="{68979890-4913-5EB4-0B8A-B2C4109CED90}"/>
              </a:ext>
            </a:extLst>
          </p:cNvPr>
          <p:cNvSpPr txBox="1"/>
          <p:nvPr/>
        </p:nvSpPr>
        <p:spPr>
          <a:xfrm>
            <a:off x="1919536" y="5386271"/>
            <a:ext cx="6647974" cy="954107"/>
          </a:xfrm>
          <a:prstGeom prst="rect">
            <a:avLst/>
          </a:prstGeom>
          <a:noFill/>
        </p:spPr>
        <p:txBody>
          <a:bodyPr wrap="none" rtlCol="0">
            <a:spAutoFit/>
          </a:bodyPr>
          <a:lstStyle/>
          <a:p>
            <a:r>
              <a:rPr kumimoji="1" lang="zh-CN" altLang="en-US" sz="2800" dirty="0">
                <a:solidFill>
                  <a:srgbClr val="FF0000"/>
                </a:solidFill>
              </a:rPr>
              <a:t>小规模多项式的点值情况已知的情况下，</a:t>
            </a:r>
            <a:endParaRPr kumimoji="1" lang="en-US" altLang="zh-CN" sz="2800" dirty="0">
              <a:solidFill>
                <a:srgbClr val="FF0000"/>
              </a:solidFill>
            </a:endParaRPr>
          </a:p>
          <a:p>
            <a:r>
              <a:rPr kumimoji="1" lang="zh-CN" altLang="en-US" sz="2800" dirty="0">
                <a:solidFill>
                  <a:srgbClr val="FF0000"/>
                </a:solidFill>
              </a:rPr>
              <a:t>直接测算出</a:t>
            </a:r>
            <a:r>
              <a:rPr kumimoji="1" lang="en-US" altLang="zh-CN" sz="2800" dirty="0">
                <a:solidFill>
                  <a:srgbClr val="FF0000"/>
                </a:solidFill>
              </a:rPr>
              <a:t>2</a:t>
            </a:r>
            <a:r>
              <a:rPr kumimoji="1" lang="zh-CN" altLang="en-US" sz="2800" dirty="0">
                <a:solidFill>
                  <a:srgbClr val="FF0000"/>
                </a:solidFill>
              </a:rPr>
              <a:t>倍规模问题的点值情况</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A69EF22-622F-4968-AD39-4853F1E8318B}" type="slidenum">
              <a:rPr kumimoji="0" lang="zh-CN" altLang="en-US" sz="1400" smtClean="0"/>
              <a:t>41</a:t>
            </a:fld>
            <a:endParaRPr kumimoji="0" lang="en-US" altLang="zh-CN" sz="1400"/>
          </a:p>
        </p:txBody>
      </p:sp>
      <p:sp>
        <p:nvSpPr>
          <p:cNvPr id="86019" name="Rectangle 2"/>
          <p:cNvSpPr>
            <a:spLocks noGrp="1" noChangeArrowheads="1"/>
          </p:cNvSpPr>
          <p:nvPr>
            <p:ph type="title"/>
          </p:nvPr>
        </p:nvSpPr>
        <p:spPr/>
        <p:txBody>
          <a:bodyPr/>
          <a:lstStyle/>
          <a:p>
            <a:pPr eaLnBrk="1" hangingPunct="1"/>
            <a:r>
              <a:rPr lang="zh-CN" altLang="en-US"/>
              <a:t>分治策略</a:t>
            </a:r>
          </a:p>
        </p:txBody>
      </p:sp>
      <p:sp>
        <p:nvSpPr>
          <p:cNvPr id="86020"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b="1"/>
              <a:t>系数表达到点值表达</a:t>
            </a:r>
            <a:r>
              <a:rPr lang="zh-CN" altLang="en-US"/>
              <a:t>：给定多项式</a:t>
            </a:r>
            <a:r>
              <a:rPr lang="en-US" altLang="zh-CN"/>
              <a:t>a</a:t>
            </a:r>
            <a:r>
              <a:rPr lang="en-US" altLang="zh-CN" baseline="-25000"/>
              <a:t>0</a:t>
            </a:r>
            <a:r>
              <a:rPr lang="en-US" altLang="zh-CN"/>
              <a:t> + a</a:t>
            </a:r>
            <a:r>
              <a:rPr lang="en-US" altLang="zh-CN" baseline="-25000"/>
              <a:t>1</a:t>
            </a:r>
            <a:r>
              <a:rPr lang="en-US" altLang="zh-CN"/>
              <a:t> x + ... + a</a:t>
            </a:r>
            <a:r>
              <a:rPr lang="en-US" altLang="zh-CN" baseline="-25000"/>
              <a:t>n-1</a:t>
            </a:r>
            <a:r>
              <a:rPr lang="en-US" altLang="zh-CN"/>
              <a:t> x</a:t>
            </a:r>
            <a:r>
              <a:rPr lang="en-US" altLang="zh-CN" baseline="30000"/>
              <a:t>n-1</a:t>
            </a:r>
            <a:r>
              <a:rPr lang="en-US" altLang="zh-CN"/>
              <a:t>, </a:t>
            </a:r>
            <a:r>
              <a:rPr lang="zh-CN" altLang="en-US"/>
              <a:t>求它在</a:t>
            </a:r>
            <a:r>
              <a:rPr lang="en-US" altLang="zh-CN"/>
              <a:t>n </a:t>
            </a:r>
            <a:r>
              <a:rPr lang="zh-CN" altLang="en-US"/>
              <a:t>个不同点 </a:t>
            </a:r>
            <a:r>
              <a:rPr lang="en-US" altLang="zh-CN"/>
              <a:t>x</a:t>
            </a:r>
            <a:r>
              <a:rPr lang="en-US" altLang="zh-CN" baseline="-25000"/>
              <a:t>0</a:t>
            </a:r>
            <a:r>
              <a:rPr lang="en-US" altLang="zh-CN"/>
              <a:t>, ... , x</a:t>
            </a:r>
            <a:r>
              <a:rPr lang="en-US" altLang="zh-CN" baseline="-25000"/>
              <a:t>n-1</a:t>
            </a:r>
            <a:r>
              <a:rPr lang="zh-CN" altLang="en-US"/>
              <a:t>处的值</a:t>
            </a:r>
          </a:p>
          <a:p>
            <a:pPr eaLnBrk="1" hangingPunct="1">
              <a:buFont typeface="Wingdings" panose="05000000000000000000" pitchFamily="2" charset="2"/>
              <a:buNone/>
            </a:pPr>
            <a:endParaRPr lang="zh-CN" altLang="en-US"/>
          </a:p>
          <a:p>
            <a:pPr eaLnBrk="1" hangingPunct="1"/>
            <a:r>
              <a:rPr lang="zh-CN" altLang="en-US">
                <a:solidFill>
                  <a:schemeClr val="hlink"/>
                </a:solidFill>
              </a:rPr>
              <a:t>关键之处</a:t>
            </a:r>
            <a:r>
              <a:rPr lang="zh-CN" altLang="en-US"/>
              <a:t>：选择</a:t>
            </a:r>
            <a:r>
              <a:rPr lang="en-US" altLang="zh-CN"/>
              <a:t>x</a:t>
            </a:r>
            <a:r>
              <a:rPr lang="en-US" altLang="zh-CN" baseline="-25000"/>
              <a:t>k</a:t>
            </a:r>
            <a:r>
              <a:rPr lang="en-US" altLang="zh-CN"/>
              <a:t> = </a:t>
            </a:r>
            <a:r>
              <a:rPr lang="en-US" altLang="zh-CN">
                <a:sym typeface="Symbol" panose="05050102010706020507" pitchFamily="18" charset="2"/>
              </a:rPr>
              <a:t></a:t>
            </a:r>
            <a:r>
              <a:rPr lang="en-US" altLang="zh-CN" baseline="30000">
                <a:sym typeface="Symbol" panose="05050102010706020507" pitchFamily="18" charset="2"/>
              </a:rPr>
              <a:t>k </a:t>
            </a:r>
            <a:r>
              <a:rPr lang="zh-CN" altLang="en-US"/>
              <a:t>，</a:t>
            </a:r>
            <a:r>
              <a:rPr lang="zh-CN" altLang="en-US">
                <a:sym typeface="Symbol" panose="05050102010706020507" pitchFamily="18" charset="2"/>
              </a:rPr>
              <a:t>其中</a:t>
            </a:r>
            <a:r>
              <a:rPr lang="en-US" altLang="zh-CN">
                <a:sym typeface="Symbol" panose="05050102010706020507" pitchFamily="18" charset="2"/>
              </a:rPr>
              <a:t></a:t>
            </a:r>
            <a:r>
              <a:rPr lang="zh-CN" altLang="en-US">
                <a:sym typeface="Symbol" panose="05050102010706020507" pitchFamily="18" charset="2"/>
              </a:rPr>
              <a:t>是</a:t>
            </a:r>
            <a:r>
              <a:rPr lang="en-US" altLang="zh-CN">
                <a:sym typeface="Symbol" panose="05050102010706020507" pitchFamily="18" charset="2"/>
              </a:rPr>
              <a:t>n</a:t>
            </a:r>
            <a:r>
              <a:rPr lang="zh-CN" altLang="en-US">
                <a:sym typeface="Symbol" panose="05050102010706020507" pitchFamily="18" charset="2"/>
              </a:rPr>
              <a:t>次单位根。</a:t>
            </a:r>
            <a:endParaRPr lang="zh-CN" altLang="en-US"/>
          </a:p>
          <a:p>
            <a:pPr eaLnBrk="1" hangingPunct="1"/>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00F08E5-3A20-4CC3-9F99-F5159B2C0D95}" type="slidenum">
              <a:rPr kumimoji="0" lang="zh-CN" altLang="en-US" sz="1400" smtClean="0"/>
              <a:t>42</a:t>
            </a:fld>
            <a:endParaRPr kumimoji="0" lang="en-US" altLang="zh-CN" sz="1400"/>
          </a:p>
        </p:txBody>
      </p:sp>
      <p:sp>
        <p:nvSpPr>
          <p:cNvPr id="87043" name="Rectangle 2"/>
          <p:cNvSpPr>
            <a:spLocks noGrp="1" noChangeArrowheads="1"/>
          </p:cNvSpPr>
          <p:nvPr>
            <p:ph type="title"/>
          </p:nvPr>
        </p:nvSpPr>
        <p:spPr/>
        <p:txBody>
          <a:bodyPr/>
          <a:lstStyle/>
          <a:p>
            <a:pPr eaLnBrk="1" hangingPunct="1"/>
            <a:r>
              <a:rPr lang="zh-CN" altLang="en-US"/>
              <a:t>分治策略</a:t>
            </a:r>
          </a:p>
        </p:txBody>
      </p:sp>
      <p:sp>
        <p:nvSpPr>
          <p:cNvPr id="87044"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a:t> </a:t>
            </a:r>
          </a:p>
        </p:txBody>
      </p:sp>
      <p:grpSp>
        <p:nvGrpSpPr>
          <p:cNvPr id="87045" name="Group 9"/>
          <p:cNvGrpSpPr/>
          <p:nvPr/>
        </p:nvGrpSpPr>
        <p:grpSpPr bwMode="auto">
          <a:xfrm>
            <a:off x="1411605" y="1626870"/>
            <a:ext cx="7848600" cy="4005850"/>
            <a:chOff x="644" y="1709"/>
            <a:chExt cx="3916" cy="1842"/>
          </a:xfrm>
        </p:grpSpPr>
        <p:sp>
          <p:nvSpPr>
            <p:cNvPr id="87046" name="Line 4"/>
            <p:cNvSpPr>
              <a:spLocks noChangeShapeType="1"/>
            </p:cNvSpPr>
            <p:nvPr/>
          </p:nvSpPr>
          <p:spPr bwMode="auto">
            <a:xfrm flipV="1">
              <a:off x="1353" y="3237"/>
              <a:ext cx="0" cy="173"/>
            </a:xfrm>
            <a:prstGeom prst="line">
              <a:avLst/>
            </a:prstGeom>
            <a:noFill/>
            <a:ln w="9525">
              <a:solidFill>
                <a:schemeClr val="tx1"/>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87047" name="Rectangle 5"/>
            <p:cNvSpPr>
              <a:spLocks noChangeArrowheads="1"/>
            </p:cNvSpPr>
            <p:nvPr/>
          </p:nvSpPr>
          <p:spPr bwMode="auto">
            <a:xfrm>
              <a:off x="644" y="3410"/>
              <a:ext cx="1232" cy="1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latin typeface="Comic Sans MS" panose="030F0702030302020204" pitchFamily="66" charset="0"/>
                </a:rPr>
                <a:t>Discrete Fourier transform</a:t>
              </a:r>
            </a:p>
          </p:txBody>
        </p:sp>
        <p:graphicFrame>
          <p:nvGraphicFramePr>
            <p:cNvPr id="87048" name="Object 6"/>
            <p:cNvGraphicFramePr>
              <a:graphicFrameLocks noChangeAspect="1"/>
            </p:cNvGraphicFramePr>
            <p:nvPr/>
          </p:nvGraphicFramePr>
          <p:xfrm>
            <a:off x="774" y="1709"/>
            <a:ext cx="3786" cy="1463"/>
          </p:xfrm>
          <a:graphic>
            <a:graphicData uri="http://schemas.openxmlformats.org/presentationml/2006/ole">
              <mc:AlternateContent xmlns:mc="http://schemas.openxmlformats.org/markup-compatibility/2006">
                <mc:Choice xmlns:v="urn:schemas-microsoft-com:vml" Requires="v">
                  <p:oleObj name="Equation" r:id="rId2" imgW="5740400" imgH="2057400" progId="Equation.3">
                    <p:embed/>
                  </p:oleObj>
                </mc:Choice>
                <mc:Fallback>
                  <p:oleObj name="Equation" r:id="rId2" imgW="5740400" imgH="205740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l="-2411" t="-6667" r="-2411" b="-6667"/>
                        <a:stretch>
                          <a:fillRect/>
                        </a:stretch>
                      </p:blipFill>
                      <p:spPr bwMode="auto">
                        <a:xfrm>
                          <a:off x="774" y="1709"/>
                          <a:ext cx="3786" cy="14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49" name="Line 7"/>
            <p:cNvSpPr>
              <a:spLocks noChangeShapeType="1"/>
            </p:cNvSpPr>
            <p:nvPr/>
          </p:nvSpPr>
          <p:spPr bwMode="auto">
            <a:xfrm flipV="1">
              <a:off x="2838" y="3235"/>
              <a:ext cx="0" cy="173"/>
            </a:xfrm>
            <a:prstGeom prst="line">
              <a:avLst/>
            </a:prstGeom>
            <a:noFill/>
            <a:ln w="9525">
              <a:solidFill>
                <a:schemeClr val="tx1"/>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87050" name="Rectangle 8"/>
            <p:cNvSpPr>
              <a:spLocks noChangeArrowheads="1"/>
            </p:cNvSpPr>
            <p:nvPr/>
          </p:nvSpPr>
          <p:spPr bwMode="auto">
            <a:xfrm>
              <a:off x="2381" y="3408"/>
              <a:ext cx="810" cy="1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latin typeface="Comic Sans MS" panose="030F0702030302020204" pitchFamily="66" charset="0"/>
                </a:rPr>
                <a:t>Fourier matrix F</a:t>
              </a:r>
              <a:r>
                <a:rPr lang="en-US" altLang="zh-CN" sz="1400" baseline="-25000">
                  <a:latin typeface="Comic Sans MS" panose="030F0702030302020204" pitchFamily="66" charset="0"/>
                </a:rPr>
                <a:t>n</a:t>
              </a:r>
              <a:endParaRPr lang="en-US" altLang="zh-CN" sz="1400">
                <a:latin typeface="Comic Sans MS" panose="030F0702030302020204" pitchFamily="66" charset="0"/>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F1B1458-3995-47FB-8ECB-A9185092BE83}" type="slidenum">
              <a:rPr kumimoji="0" lang="zh-CN" altLang="en-US" sz="1400" smtClean="0"/>
              <a:t>43</a:t>
            </a:fld>
            <a:endParaRPr kumimoji="0" lang="en-US" altLang="zh-CN" sz="1400"/>
          </a:p>
        </p:txBody>
      </p:sp>
      <p:sp>
        <p:nvSpPr>
          <p:cNvPr id="88067" name="Rectangle 2"/>
          <p:cNvSpPr>
            <a:spLocks noGrp="1" noChangeArrowheads="1"/>
          </p:cNvSpPr>
          <p:nvPr>
            <p:ph type="title"/>
          </p:nvPr>
        </p:nvSpPr>
        <p:spPr/>
        <p:txBody>
          <a:bodyPr/>
          <a:lstStyle/>
          <a:p>
            <a:pPr eaLnBrk="1" hangingPunct="1"/>
            <a:r>
              <a:rPr lang="zh-CN" altLang="en-US"/>
              <a:t>单位根的性质</a:t>
            </a:r>
          </a:p>
        </p:txBody>
      </p:sp>
      <p:sp>
        <p:nvSpPr>
          <p:cNvPr id="88068" name="Rectangle 3"/>
          <p:cNvSpPr>
            <a:spLocks noGrp="1" noChangeArrowheads="1"/>
          </p:cNvSpPr>
          <p:nvPr>
            <p:ph type="body" idx="1"/>
          </p:nvPr>
        </p:nvSpPr>
        <p:spPr/>
        <p:txBody>
          <a:bodyPr/>
          <a:lstStyle/>
          <a:p>
            <a:pPr eaLnBrk="1" hangingPunct="1"/>
            <a:r>
              <a:rPr lang="zh-CN" altLang="en-US"/>
              <a:t>定义：如果复数</a:t>
            </a:r>
            <a:r>
              <a:rPr lang="en-US" altLang="zh-CN"/>
              <a:t>x</a:t>
            </a:r>
            <a:r>
              <a:rPr lang="zh-CN" altLang="en-US"/>
              <a:t>满足</a:t>
            </a:r>
            <a:r>
              <a:rPr lang="en-US" altLang="zh-CN">
                <a:sym typeface="Symbol" panose="05050102010706020507" pitchFamily="18" charset="2"/>
              </a:rPr>
              <a:t>x</a:t>
            </a:r>
            <a:r>
              <a:rPr lang="en-US" altLang="zh-CN" baseline="30000">
                <a:sym typeface="Symbol" panose="05050102010706020507" pitchFamily="18" charset="2"/>
              </a:rPr>
              <a:t>n</a:t>
            </a:r>
            <a:r>
              <a:rPr lang="en-US" altLang="zh-CN"/>
              <a:t> = 1，</a:t>
            </a:r>
            <a:r>
              <a:rPr lang="zh-CN" altLang="en-US"/>
              <a:t>那么</a:t>
            </a:r>
            <a:r>
              <a:rPr lang="en-US" altLang="zh-CN"/>
              <a:t>x</a:t>
            </a:r>
            <a:r>
              <a:rPr lang="zh-CN" altLang="en-US"/>
              <a:t>被称为</a:t>
            </a:r>
            <a:r>
              <a:rPr lang="en-US" altLang="zh-CN"/>
              <a:t>n</a:t>
            </a:r>
            <a:r>
              <a:rPr lang="zh-CN" altLang="en-US"/>
              <a:t>次单位根.</a:t>
            </a:r>
          </a:p>
          <a:p>
            <a:pPr eaLnBrk="1" hangingPunct="1"/>
            <a:r>
              <a:rPr lang="en-US" altLang="zh-CN"/>
              <a:t>n</a:t>
            </a:r>
            <a:r>
              <a:rPr lang="zh-CN" altLang="en-US"/>
              <a:t>次单位根可以表示为</a:t>
            </a:r>
            <a:r>
              <a:rPr lang="en-US" altLang="zh-CN">
                <a:sym typeface="Symbol" panose="05050102010706020507" pitchFamily="18" charset="2"/>
              </a:rPr>
              <a:t></a:t>
            </a:r>
            <a:r>
              <a:rPr lang="en-US" altLang="zh-CN" baseline="30000">
                <a:sym typeface="Symbol" panose="05050102010706020507" pitchFamily="18" charset="2"/>
              </a:rPr>
              <a:t>0</a:t>
            </a:r>
            <a:r>
              <a:rPr lang="en-US" altLang="zh-CN"/>
              <a:t>, </a:t>
            </a:r>
            <a:r>
              <a:rPr lang="en-US" altLang="zh-CN">
                <a:sym typeface="Symbol" panose="05050102010706020507" pitchFamily="18" charset="2"/>
              </a:rPr>
              <a:t></a:t>
            </a:r>
            <a:r>
              <a:rPr lang="en-US" altLang="zh-CN" baseline="30000">
                <a:sym typeface="Symbol" panose="05050102010706020507" pitchFamily="18" charset="2"/>
              </a:rPr>
              <a:t>1</a:t>
            </a:r>
            <a:r>
              <a:rPr lang="en-US" altLang="zh-CN"/>
              <a:t>, </a:t>
            </a:r>
            <a:r>
              <a:rPr lang="en-US" altLang="zh-CN">
                <a:latin typeface="Comic Sans MS" panose="030F0702030302020204" pitchFamily="66" charset="0"/>
              </a:rPr>
              <a:t>…</a:t>
            </a:r>
            <a:r>
              <a:rPr lang="en-US" altLang="zh-CN"/>
              <a:t>, </a:t>
            </a:r>
            <a:r>
              <a:rPr lang="en-US" altLang="zh-CN">
                <a:sym typeface="Symbol" panose="05050102010706020507" pitchFamily="18" charset="2"/>
              </a:rPr>
              <a:t></a:t>
            </a:r>
            <a:r>
              <a:rPr lang="en-US" altLang="zh-CN" baseline="30000">
                <a:sym typeface="Symbol" panose="05050102010706020507" pitchFamily="18" charset="2"/>
              </a:rPr>
              <a:t>n-1</a:t>
            </a:r>
            <a:r>
              <a:rPr lang="en-US" altLang="zh-CN"/>
              <a:t> ，</a:t>
            </a:r>
            <a:r>
              <a:rPr lang="zh-CN" altLang="en-US"/>
              <a:t>其中 </a:t>
            </a:r>
            <a:r>
              <a:rPr lang="zh-CN" altLang="en-US">
                <a:sym typeface="Symbol" panose="05050102010706020507" pitchFamily="18" charset="2"/>
              </a:rPr>
              <a:t> = </a:t>
            </a:r>
            <a:r>
              <a:rPr lang="en-US" altLang="zh-CN"/>
              <a:t>e </a:t>
            </a:r>
            <a:r>
              <a:rPr lang="en-US" altLang="zh-CN" baseline="30000">
                <a:sym typeface="Symbol" panose="05050102010706020507" pitchFamily="18" charset="2"/>
              </a:rPr>
              <a:t>2 i / n</a:t>
            </a:r>
            <a:r>
              <a:rPr lang="en-US" altLang="zh-CN"/>
              <a:t>.</a:t>
            </a:r>
          </a:p>
          <a:p>
            <a:pPr eaLnBrk="1" hangingPunct="1"/>
            <a:r>
              <a:rPr lang="zh-CN" altLang="en-US"/>
              <a:t>如果</a:t>
            </a:r>
            <a:r>
              <a:rPr lang="en-US" altLang="zh-CN"/>
              <a:t>n</a:t>
            </a:r>
            <a:r>
              <a:rPr lang="zh-CN" altLang="en-US"/>
              <a:t>是偶数，那么</a:t>
            </a:r>
            <a:r>
              <a:rPr lang="en-US" altLang="zh-CN"/>
              <a:t>n/2</a:t>
            </a:r>
            <a:r>
              <a:rPr lang="zh-CN" altLang="en-US"/>
              <a:t>次单位根可以表示为</a:t>
            </a:r>
            <a:r>
              <a:rPr lang="en-US" altLang="zh-CN">
                <a:sym typeface="Symbol" panose="05050102010706020507" pitchFamily="18" charset="2"/>
              </a:rPr>
              <a:t></a:t>
            </a:r>
            <a:r>
              <a:rPr lang="en-US" altLang="zh-CN" baseline="30000">
                <a:sym typeface="Symbol" panose="05050102010706020507" pitchFamily="18" charset="2"/>
              </a:rPr>
              <a:t>0</a:t>
            </a:r>
            <a:r>
              <a:rPr lang="en-US" altLang="zh-CN"/>
              <a:t>, </a:t>
            </a:r>
            <a:r>
              <a:rPr lang="en-US" altLang="zh-CN">
                <a:sym typeface="Symbol" panose="05050102010706020507" pitchFamily="18" charset="2"/>
              </a:rPr>
              <a:t></a:t>
            </a:r>
            <a:r>
              <a:rPr lang="en-US" altLang="zh-CN" baseline="30000">
                <a:sym typeface="Symbol" panose="05050102010706020507" pitchFamily="18" charset="2"/>
              </a:rPr>
              <a:t>1</a:t>
            </a:r>
            <a:r>
              <a:rPr lang="en-US" altLang="zh-CN"/>
              <a:t>, </a:t>
            </a:r>
            <a:r>
              <a:rPr lang="en-US" altLang="zh-CN">
                <a:latin typeface="Comic Sans MS" panose="030F0702030302020204" pitchFamily="66" charset="0"/>
              </a:rPr>
              <a:t>…</a:t>
            </a:r>
            <a:r>
              <a:rPr lang="en-US" altLang="zh-CN"/>
              <a:t>, </a:t>
            </a:r>
            <a:r>
              <a:rPr lang="en-US" altLang="zh-CN">
                <a:sym typeface="Symbol" panose="05050102010706020507" pitchFamily="18" charset="2"/>
              </a:rPr>
              <a:t></a:t>
            </a:r>
            <a:r>
              <a:rPr lang="en-US" altLang="zh-CN" baseline="30000">
                <a:sym typeface="Symbol" panose="05050102010706020507" pitchFamily="18" charset="2"/>
              </a:rPr>
              <a:t>n/2-1</a:t>
            </a:r>
            <a:r>
              <a:rPr lang="en-US" altLang="zh-CN"/>
              <a:t> ，</a:t>
            </a:r>
            <a:r>
              <a:rPr lang="zh-CN" altLang="en-US"/>
              <a:t>其中</a:t>
            </a:r>
            <a:r>
              <a:rPr lang="zh-CN" altLang="en-US">
                <a:sym typeface="Symbol" panose="05050102010706020507" pitchFamily="18" charset="2"/>
              </a:rPr>
              <a:t> = </a:t>
            </a:r>
            <a:r>
              <a:rPr lang="en-US" altLang="zh-CN"/>
              <a:t>e </a:t>
            </a:r>
            <a:r>
              <a:rPr lang="en-US" altLang="zh-CN" baseline="30000">
                <a:sym typeface="Symbol" panose="05050102010706020507" pitchFamily="18" charset="2"/>
              </a:rPr>
              <a:t>4 i / n</a:t>
            </a:r>
            <a:r>
              <a:rPr lang="en-US" altLang="zh-CN"/>
              <a:t>.</a:t>
            </a:r>
          </a:p>
          <a:p>
            <a:pPr eaLnBrk="1" hangingPunct="1">
              <a:buFont typeface="Wingdings" panose="05000000000000000000" pitchFamily="2" charset="2"/>
              <a:buNone/>
            </a:pPr>
            <a:r>
              <a:rPr lang="zh-CN" altLang="en-US"/>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C483323-3669-4407-A246-F3929AE85DF1}" type="slidenum">
              <a:rPr kumimoji="0" lang="zh-CN" altLang="en-US" sz="1400" smtClean="0"/>
              <a:t>44</a:t>
            </a:fld>
            <a:endParaRPr kumimoji="0" lang="en-US" altLang="zh-CN" sz="1400"/>
          </a:p>
        </p:txBody>
      </p:sp>
      <p:sp>
        <p:nvSpPr>
          <p:cNvPr id="89091" name="Rectangle 1026"/>
          <p:cNvSpPr>
            <a:spLocks noGrp="1" noChangeArrowheads="1"/>
          </p:cNvSpPr>
          <p:nvPr>
            <p:ph type="title"/>
          </p:nvPr>
        </p:nvSpPr>
        <p:spPr/>
        <p:txBody>
          <a:bodyPr/>
          <a:lstStyle/>
          <a:p>
            <a:pPr eaLnBrk="1" hangingPunct="1"/>
            <a:r>
              <a:rPr lang="zh-CN" altLang="en-US"/>
              <a:t>单位根的性质</a:t>
            </a:r>
          </a:p>
        </p:txBody>
      </p:sp>
      <p:sp>
        <p:nvSpPr>
          <p:cNvPr id="89092" name="Rectangle 1027"/>
          <p:cNvSpPr>
            <a:spLocks noGrp="1" noChangeArrowheads="1"/>
          </p:cNvSpPr>
          <p:nvPr>
            <p:ph type="body" idx="1"/>
          </p:nvPr>
        </p:nvSpPr>
        <p:spPr/>
        <p:txBody>
          <a:bodyPr/>
          <a:lstStyle/>
          <a:p>
            <a:pPr eaLnBrk="1" hangingPunct="1">
              <a:buFont typeface="Wingdings" panose="05000000000000000000" pitchFamily="2" charset="2"/>
              <a:buNone/>
            </a:pPr>
            <a:r>
              <a:rPr lang="zh-CN" altLang="en-US"/>
              <a:t> </a:t>
            </a:r>
          </a:p>
        </p:txBody>
      </p:sp>
      <p:grpSp>
        <p:nvGrpSpPr>
          <p:cNvPr id="89093" name="Group 1048"/>
          <p:cNvGrpSpPr/>
          <p:nvPr/>
        </p:nvGrpSpPr>
        <p:grpSpPr bwMode="auto">
          <a:xfrm>
            <a:off x="1879911" y="1781542"/>
            <a:ext cx="5587689" cy="4246563"/>
            <a:chOff x="1934" y="2199"/>
            <a:chExt cx="2510" cy="1869"/>
          </a:xfrm>
        </p:grpSpPr>
        <p:sp>
          <p:nvSpPr>
            <p:cNvPr id="89094" name="Oval 1028"/>
            <p:cNvSpPr>
              <a:spLocks noChangeArrowheads="1"/>
            </p:cNvSpPr>
            <p:nvPr/>
          </p:nvSpPr>
          <p:spPr bwMode="auto">
            <a:xfrm>
              <a:off x="2575" y="2538"/>
              <a:ext cx="1274" cy="1274"/>
            </a:xfrm>
            <a:prstGeom prst="ellipse">
              <a:avLst/>
            </a:prstGeom>
            <a:solidFill>
              <a:srgbClr val="C0C0C0"/>
            </a:solidFill>
            <a:ln w="952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89095" name="Line 1029"/>
            <p:cNvSpPr>
              <a:spLocks noChangeShapeType="1"/>
            </p:cNvSpPr>
            <p:nvPr/>
          </p:nvSpPr>
          <p:spPr bwMode="auto">
            <a:xfrm flipH="1">
              <a:off x="1980" y="3175"/>
              <a:ext cx="2464" cy="0"/>
            </a:xfrm>
            <a:prstGeom prst="line">
              <a:avLst/>
            </a:prstGeom>
            <a:noFill/>
            <a:ln w="9525">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89096" name="Line 1030"/>
            <p:cNvSpPr>
              <a:spLocks noChangeShapeType="1"/>
            </p:cNvSpPr>
            <p:nvPr/>
          </p:nvSpPr>
          <p:spPr bwMode="auto">
            <a:xfrm rot="16200000" flipH="1">
              <a:off x="2277" y="3133"/>
              <a:ext cx="1869" cy="0"/>
            </a:xfrm>
            <a:prstGeom prst="line">
              <a:avLst/>
            </a:prstGeom>
            <a:noFill/>
            <a:ln w="9525">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89097" name="Text Box 1031"/>
            <p:cNvSpPr txBox="1">
              <a:spLocks noChangeArrowheads="1"/>
            </p:cNvSpPr>
            <p:nvPr/>
          </p:nvSpPr>
          <p:spPr bwMode="auto">
            <a:xfrm>
              <a:off x="3953" y="2956"/>
              <a:ext cx="456" cy="13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1400">
                  <a:latin typeface="Comic Sans MS" panose="030F0702030302020204" pitchFamily="66" charset="0"/>
                  <a:sym typeface="Symbol" panose="05050102010706020507" pitchFamily="18" charset="2"/>
                </a:rPr>
                <a:t></a:t>
              </a:r>
              <a:r>
                <a:rPr lang="zh-CN" altLang="en-US" sz="1400" baseline="30000">
                  <a:latin typeface="Comic Sans MS" panose="030F0702030302020204" pitchFamily="66" charset="0"/>
                  <a:sym typeface="Symbol" panose="05050102010706020507" pitchFamily="18" charset="2"/>
                </a:rPr>
                <a:t>0</a:t>
              </a:r>
              <a:r>
                <a:rPr lang="zh-CN" altLang="en-US" sz="1400">
                  <a:latin typeface="Comic Sans MS" panose="030F0702030302020204" pitchFamily="66" charset="0"/>
                </a:rPr>
                <a:t> = </a:t>
              </a:r>
              <a:r>
                <a:rPr lang="zh-CN" altLang="en-US" sz="1400">
                  <a:latin typeface="Comic Sans MS" panose="030F0702030302020204" pitchFamily="66" charset="0"/>
                  <a:sym typeface="Symbol" panose="05050102010706020507" pitchFamily="18" charset="2"/>
                </a:rPr>
                <a:t></a:t>
              </a:r>
              <a:r>
                <a:rPr lang="zh-CN" altLang="en-US" sz="1400" baseline="30000">
                  <a:latin typeface="Comic Sans MS" panose="030F0702030302020204" pitchFamily="66" charset="0"/>
                  <a:sym typeface="Symbol" panose="05050102010706020507" pitchFamily="18" charset="2"/>
                </a:rPr>
                <a:t>0</a:t>
              </a:r>
              <a:r>
                <a:rPr lang="zh-CN" altLang="en-US" sz="1400">
                  <a:latin typeface="Comic Sans MS" panose="030F0702030302020204" pitchFamily="66" charset="0"/>
                </a:rPr>
                <a:t> = 1</a:t>
              </a:r>
            </a:p>
          </p:txBody>
        </p:sp>
        <p:sp>
          <p:nvSpPr>
            <p:cNvPr id="89098" name="Text Box 1032"/>
            <p:cNvSpPr txBox="1">
              <a:spLocks noChangeArrowheads="1"/>
            </p:cNvSpPr>
            <p:nvPr/>
          </p:nvSpPr>
          <p:spPr bwMode="auto">
            <a:xfrm>
              <a:off x="3682" y="2566"/>
              <a:ext cx="161" cy="13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1400">
                  <a:latin typeface="Comic Sans MS" panose="030F0702030302020204" pitchFamily="66" charset="0"/>
                  <a:sym typeface="Symbol" panose="05050102010706020507" pitchFamily="18" charset="2"/>
                </a:rPr>
                <a:t></a:t>
              </a:r>
              <a:r>
                <a:rPr lang="zh-CN" altLang="en-US" sz="1400" baseline="30000">
                  <a:latin typeface="Comic Sans MS" panose="030F0702030302020204" pitchFamily="66" charset="0"/>
                  <a:sym typeface="Symbol" panose="05050102010706020507" pitchFamily="18" charset="2"/>
                </a:rPr>
                <a:t>1</a:t>
              </a:r>
            </a:p>
          </p:txBody>
        </p:sp>
        <p:sp>
          <p:nvSpPr>
            <p:cNvPr id="89099" name="Text Box 1033"/>
            <p:cNvSpPr txBox="1">
              <a:spLocks noChangeArrowheads="1"/>
            </p:cNvSpPr>
            <p:nvPr/>
          </p:nvSpPr>
          <p:spPr bwMode="auto">
            <a:xfrm>
              <a:off x="3000" y="2297"/>
              <a:ext cx="434" cy="13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1400">
                  <a:latin typeface="Comic Sans MS" panose="030F0702030302020204" pitchFamily="66" charset="0"/>
                  <a:sym typeface="Symbol" panose="05050102010706020507" pitchFamily="18" charset="2"/>
                </a:rPr>
                <a:t></a:t>
              </a:r>
              <a:r>
                <a:rPr lang="zh-CN" altLang="en-US" sz="1400" baseline="30000">
                  <a:latin typeface="Comic Sans MS" panose="030F0702030302020204" pitchFamily="66" charset="0"/>
                  <a:sym typeface="Symbol" panose="05050102010706020507" pitchFamily="18" charset="2"/>
                </a:rPr>
                <a:t>2</a:t>
              </a:r>
              <a:r>
                <a:rPr lang="zh-CN" altLang="en-US" sz="1400">
                  <a:latin typeface="Comic Sans MS" panose="030F0702030302020204" pitchFamily="66" charset="0"/>
                </a:rPr>
                <a:t> = </a:t>
              </a:r>
              <a:r>
                <a:rPr lang="zh-CN" altLang="en-US" sz="1400">
                  <a:latin typeface="Comic Sans MS" panose="030F0702030302020204" pitchFamily="66" charset="0"/>
                  <a:sym typeface="Symbol" panose="05050102010706020507" pitchFamily="18" charset="2"/>
                </a:rPr>
                <a:t></a:t>
              </a:r>
              <a:r>
                <a:rPr lang="zh-CN" altLang="en-US" sz="1400" baseline="30000">
                  <a:latin typeface="Comic Sans MS" panose="030F0702030302020204" pitchFamily="66" charset="0"/>
                  <a:sym typeface="Symbol" panose="05050102010706020507" pitchFamily="18" charset="2"/>
                </a:rPr>
                <a:t>1</a:t>
              </a:r>
              <a:r>
                <a:rPr lang="zh-CN" altLang="en-US" sz="1400">
                  <a:latin typeface="Comic Sans MS" panose="030F0702030302020204" pitchFamily="66" charset="0"/>
                </a:rPr>
                <a:t> = </a:t>
              </a:r>
              <a:r>
                <a:rPr lang="en-US" altLang="zh-CN" sz="1400">
                  <a:latin typeface="Comic Sans MS" panose="030F0702030302020204" pitchFamily="66" charset="0"/>
                </a:rPr>
                <a:t>i</a:t>
              </a:r>
            </a:p>
          </p:txBody>
        </p:sp>
        <p:sp>
          <p:nvSpPr>
            <p:cNvPr id="89100" name="Text Box 1034"/>
            <p:cNvSpPr txBox="1">
              <a:spLocks noChangeArrowheads="1"/>
            </p:cNvSpPr>
            <p:nvPr/>
          </p:nvSpPr>
          <p:spPr bwMode="auto">
            <a:xfrm>
              <a:off x="2617" y="2538"/>
              <a:ext cx="169" cy="13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1400">
                  <a:latin typeface="Comic Sans MS" panose="030F0702030302020204" pitchFamily="66" charset="0"/>
                  <a:sym typeface="Symbol" panose="05050102010706020507" pitchFamily="18" charset="2"/>
                </a:rPr>
                <a:t></a:t>
              </a:r>
              <a:r>
                <a:rPr lang="zh-CN" altLang="en-US" sz="1400" baseline="30000">
                  <a:latin typeface="Comic Sans MS" panose="030F0702030302020204" pitchFamily="66" charset="0"/>
                  <a:sym typeface="Symbol" panose="05050102010706020507" pitchFamily="18" charset="2"/>
                </a:rPr>
                <a:t>3</a:t>
              </a:r>
            </a:p>
          </p:txBody>
        </p:sp>
        <p:sp>
          <p:nvSpPr>
            <p:cNvPr id="89101" name="Text Box 1035"/>
            <p:cNvSpPr txBox="1">
              <a:spLocks noChangeArrowheads="1"/>
            </p:cNvSpPr>
            <p:nvPr/>
          </p:nvSpPr>
          <p:spPr bwMode="auto">
            <a:xfrm>
              <a:off x="1934" y="2949"/>
              <a:ext cx="489" cy="13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1400">
                  <a:latin typeface="Comic Sans MS" panose="030F0702030302020204" pitchFamily="66" charset="0"/>
                  <a:sym typeface="Symbol" panose="05050102010706020507" pitchFamily="18" charset="2"/>
                </a:rPr>
                <a:t></a:t>
              </a:r>
              <a:r>
                <a:rPr lang="zh-CN" altLang="en-US" sz="1400" baseline="30000">
                  <a:latin typeface="Comic Sans MS" panose="030F0702030302020204" pitchFamily="66" charset="0"/>
                  <a:sym typeface="Symbol" panose="05050102010706020507" pitchFamily="18" charset="2"/>
                </a:rPr>
                <a:t>4</a:t>
              </a:r>
              <a:r>
                <a:rPr lang="zh-CN" altLang="en-US" sz="1400">
                  <a:latin typeface="Comic Sans MS" panose="030F0702030302020204" pitchFamily="66" charset="0"/>
                </a:rPr>
                <a:t> = </a:t>
              </a:r>
              <a:r>
                <a:rPr lang="zh-CN" altLang="en-US" sz="1400">
                  <a:latin typeface="Comic Sans MS" panose="030F0702030302020204" pitchFamily="66" charset="0"/>
                  <a:sym typeface="Symbol" panose="05050102010706020507" pitchFamily="18" charset="2"/>
                </a:rPr>
                <a:t></a:t>
              </a:r>
              <a:r>
                <a:rPr lang="zh-CN" altLang="en-US" sz="1400" baseline="30000">
                  <a:latin typeface="Comic Sans MS" panose="030F0702030302020204" pitchFamily="66" charset="0"/>
                  <a:sym typeface="Symbol" panose="05050102010706020507" pitchFamily="18" charset="2"/>
                </a:rPr>
                <a:t>2</a:t>
              </a:r>
              <a:r>
                <a:rPr lang="zh-CN" altLang="en-US" sz="1400">
                  <a:latin typeface="Comic Sans MS" panose="030F0702030302020204" pitchFamily="66" charset="0"/>
                </a:rPr>
                <a:t> = -1</a:t>
              </a:r>
            </a:p>
          </p:txBody>
        </p:sp>
        <p:sp>
          <p:nvSpPr>
            <p:cNvPr id="89102" name="Text Box 1036"/>
            <p:cNvSpPr txBox="1">
              <a:spLocks noChangeArrowheads="1"/>
            </p:cNvSpPr>
            <p:nvPr/>
          </p:nvSpPr>
          <p:spPr bwMode="auto">
            <a:xfrm>
              <a:off x="2554" y="3579"/>
              <a:ext cx="193" cy="13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1400">
                  <a:latin typeface="Comic Sans MS" panose="030F0702030302020204" pitchFamily="66" charset="0"/>
                  <a:sym typeface="Symbol" panose="05050102010706020507" pitchFamily="18" charset="2"/>
                </a:rPr>
                <a:t></a:t>
              </a:r>
              <a:r>
                <a:rPr lang="zh-CN" altLang="en-US" sz="1400" baseline="30000">
                  <a:latin typeface="Comic Sans MS" panose="030F0702030302020204" pitchFamily="66" charset="0"/>
                  <a:sym typeface="Symbol" panose="05050102010706020507" pitchFamily="18" charset="2"/>
                </a:rPr>
                <a:t>5</a:t>
              </a:r>
              <a:r>
                <a:rPr lang="zh-CN" altLang="en-US" sz="1400">
                  <a:latin typeface="Comic Sans MS" panose="030F0702030302020204" pitchFamily="66" charset="0"/>
                </a:rPr>
                <a:t> </a:t>
              </a:r>
            </a:p>
          </p:txBody>
        </p:sp>
        <p:sp>
          <p:nvSpPr>
            <p:cNvPr id="89103" name="Text Box 1037"/>
            <p:cNvSpPr txBox="1">
              <a:spLocks noChangeArrowheads="1"/>
            </p:cNvSpPr>
            <p:nvPr/>
          </p:nvSpPr>
          <p:spPr bwMode="auto">
            <a:xfrm>
              <a:off x="2995" y="3812"/>
              <a:ext cx="476" cy="13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1400">
                  <a:latin typeface="Comic Sans MS" panose="030F0702030302020204" pitchFamily="66" charset="0"/>
                  <a:sym typeface="Symbol" panose="05050102010706020507" pitchFamily="18" charset="2"/>
                </a:rPr>
                <a:t></a:t>
              </a:r>
              <a:r>
                <a:rPr lang="zh-CN" altLang="en-US" sz="1400" baseline="30000">
                  <a:latin typeface="Comic Sans MS" panose="030F0702030302020204" pitchFamily="66" charset="0"/>
                  <a:sym typeface="Symbol" panose="05050102010706020507" pitchFamily="18" charset="2"/>
                </a:rPr>
                <a:t>6</a:t>
              </a:r>
              <a:r>
                <a:rPr lang="zh-CN" altLang="en-US" sz="1400">
                  <a:latin typeface="Comic Sans MS" panose="030F0702030302020204" pitchFamily="66" charset="0"/>
                </a:rPr>
                <a:t> = </a:t>
              </a:r>
              <a:r>
                <a:rPr lang="zh-CN" altLang="en-US" sz="1400">
                  <a:latin typeface="Comic Sans MS" panose="030F0702030302020204" pitchFamily="66" charset="0"/>
                  <a:sym typeface="Symbol" panose="05050102010706020507" pitchFamily="18" charset="2"/>
                </a:rPr>
                <a:t></a:t>
              </a:r>
              <a:r>
                <a:rPr lang="zh-CN" altLang="en-US" sz="1400" baseline="30000">
                  <a:latin typeface="Comic Sans MS" panose="030F0702030302020204" pitchFamily="66" charset="0"/>
                  <a:sym typeface="Symbol" panose="05050102010706020507" pitchFamily="18" charset="2"/>
                </a:rPr>
                <a:t>3</a:t>
              </a:r>
              <a:r>
                <a:rPr lang="zh-CN" altLang="en-US" sz="1400">
                  <a:latin typeface="Comic Sans MS" panose="030F0702030302020204" pitchFamily="66" charset="0"/>
                </a:rPr>
                <a:t> = -</a:t>
              </a:r>
              <a:r>
                <a:rPr lang="en-US" altLang="zh-CN" sz="1400">
                  <a:latin typeface="Comic Sans MS" panose="030F0702030302020204" pitchFamily="66" charset="0"/>
                </a:rPr>
                <a:t>i</a:t>
              </a:r>
            </a:p>
          </p:txBody>
        </p:sp>
        <p:sp>
          <p:nvSpPr>
            <p:cNvPr id="89104" name="Text Box 1038"/>
            <p:cNvSpPr txBox="1">
              <a:spLocks noChangeArrowheads="1"/>
            </p:cNvSpPr>
            <p:nvPr/>
          </p:nvSpPr>
          <p:spPr bwMode="auto">
            <a:xfrm>
              <a:off x="3681" y="3572"/>
              <a:ext cx="193" cy="13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1400">
                  <a:latin typeface="Comic Sans MS" panose="030F0702030302020204" pitchFamily="66" charset="0"/>
                  <a:sym typeface="Symbol" panose="05050102010706020507" pitchFamily="18" charset="2"/>
                </a:rPr>
                <a:t></a:t>
              </a:r>
              <a:r>
                <a:rPr lang="zh-CN" altLang="en-US" sz="1400" baseline="30000">
                  <a:latin typeface="Comic Sans MS" panose="030F0702030302020204" pitchFamily="66" charset="0"/>
                  <a:sym typeface="Symbol" panose="05050102010706020507" pitchFamily="18" charset="2"/>
                </a:rPr>
                <a:t>7</a:t>
              </a:r>
              <a:r>
                <a:rPr lang="zh-CN" altLang="en-US" sz="1400">
                  <a:latin typeface="Comic Sans MS" panose="030F0702030302020204" pitchFamily="66" charset="0"/>
                </a:rPr>
                <a:t> </a:t>
              </a:r>
            </a:p>
          </p:txBody>
        </p:sp>
        <p:sp>
          <p:nvSpPr>
            <p:cNvPr id="89105" name="Oval 1039"/>
            <p:cNvSpPr>
              <a:spLocks noChangeArrowheads="1"/>
            </p:cNvSpPr>
            <p:nvPr/>
          </p:nvSpPr>
          <p:spPr bwMode="auto">
            <a:xfrm>
              <a:off x="2561" y="3164"/>
              <a:ext cx="29" cy="29"/>
            </a:xfrm>
            <a:prstGeom prst="ellipse">
              <a:avLst/>
            </a:prstGeom>
            <a:solidFill>
              <a:srgbClr val="C0C0C0"/>
            </a:solidFill>
            <a:ln w="9525">
              <a:solidFill>
                <a:schemeClr val="tx1"/>
              </a:solidFill>
              <a:rou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89106" name="Oval 1040"/>
            <p:cNvSpPr>
              <a:spLocks noChangeArrowheads="1"/>
            </p:cNvSpPr>
            <p:nvPr/>
          </p:nvSpPr>
          <p:spPr bwMode="auto">
            <a:xfrm>
              <a:off x="2746" y="2718"/>
              <a:ext cx="29" cy="29"/>
            </a:xfrm>
            <a:prstGeom prst="ellipse">
              <a:avLst/>
            </a:prstGeom>
            <a:solidFill>
              <a:srgbClr val="C0C0C0"/>
            </a:solidFill>
            <a:ln w="9525">
              <a:solidFill>
                <a:schemeClr val="tx1"/>
              </a:solidFill>
              <a:rou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89107" name="Oval 1041"/>
            <p:cNvSpPr>
              <a:spLocks noChangeArrowheads="1"/>
            </p:cNvSpPr>
            <p:nvPr/>
          </p:nvSpPr>
          <p:spPr bwMode="auto">
            <a:xfrm>
              <a:off x="2748" y="3606"/>
              <a:ext cx="29" cy="29"/>
            </a:xfrm>
            <a:prstGeom prst="ellipse">
              <a:avLst/>
            </a:prstGeom>
            <a:solidFill>
              <a:srgbClr val="C0C0C0"/>
            </a:solidFill>
            <a:ln w="9525">
              <a:solidFill>
                <a:schemeClr val="tx1"/>
              </a:solidFill>
              <a:rou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89108" name="Oval 1042"/>
            <p:cNvSpPr>
              <a:spLocks noChangeArrowheads="1"/>
            </p:cNvSpPr>
            <p:nvPr/>
          </p:nvSpPr>
          <p:spPr bwMode="auto">
            <a:xfrm>
              <a:off x="3836" y="3167"/>
              <a:ext cx="29" cy="29"/>
            </a:xfrm>
            <a:prstGeom prst="ellipse">
              <a:avLst/>
            </a:prstGeom>
            <a:solidFill>
              <a:srgbClr val="C0C0C0"/>
            </a:solidFill>
            <a:ln w="9525">
              <a:solidFill>
                <a:schemeClr val="tx1"/>
              </a:solidFill>
              <a:rou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89109" name="Oval 1043"/>
            <p:cNvSpPr>
              <a:spLocks noChangeArrowheads="1"/>
            </p:cNvSpPr>
            <p:nvPr/>
          </p:nvSpPr>
          <p:spPr bwMode="auto">
            <a:xfrm>
              <a:off x="3647" y="3609"/>
              <a:ext cx="29" cy="29"/>
            </a:xfrm>
            <a:prstGeom prst="ellipse">
              <a:avLst/>
            </a:prstGeom>
            <a:solidFill>
              <a:srgbClr val="C0C0C0"/>
            </a:solidFill>
            <a:ln w="9525">
              <a:solidFill>
                <a:schemeClr val="tx1"/>
              </a:solidFill>
              <a:rou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89110" name="Oval 1044"/>
            <p:cNvSpPr>
              <a:spLocks noChangeArrowheads="1"/>
            </p:cNvSpPr>
            <p:nvPr/>
          </p:nvSpPr>
          <p:spPr bwMode="auto">
            <a:xfrm>
              <a:off x="3203" y="2521"/>
              <a:ext cx="29" cy="29"/>
            </a:xfrm>
            <a:prstGeom prst="ellipse">
              <a:avLst/>
            </a:prstGeom>
            <a:solidFill>
              <a:srgbClr val="C0C0C0"/>
            </a:solidFill>
            <a:ln w="9525">
              <a:solidFill>
                <a:schemeClr val="tx1"/>
              </a:solidFill>
              <a:rou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89111" name="Oval 1045"/>
            <p:cNvSpPr>
              <a:spLocks noChangeArrowheads="1"/>
            </p:cNvSpPr>
            <p:nvPr/>
          </p:nvSpPr>
          <p:spPr bwMode="auto">
            <a:xfrm>
              <a:off x="3200" y="3793"/>
              <a:ext cx="29" cy="29"/>
            </a:xfrm>
            <a:prstGeom prst="ellipse">
              <a:avLst/>
            </a:prstGeom>
            <a:solidFill>
              <a:srgbClr val="C0C0C0"/>
            </a:solidFill>
            <a:ln w="9525">
              <a:solidFill>
                <a:schemeClr val="tx1"/>
              </a:solidFill>
              <a:rou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89112" name="Oval 1046"/>
            <p:cNvSpPr>
              <a:spLocks noChangeArrowheads="1"/>
            </p:cNvSpPr>
            <p:nvPr/>
          </p:nvSpPr>
          <p:spPr bwMode="auto">
            <a:xfrm>
              <a:off x="3650" y="2718"/>
              <a:ext cx="29" cy="29"/>
            </a:xfrm>
            <a:prstGeom prst="ellipse">
              <a:avLst/>
            </a:prstGeom>
            <a:solidFill>
              <a:srgbClr val="C0C0C0"/>
            </a:solidFill>
            <a:ln w="9525">
              <a:solidFill>
                <a:schemeClr val="tx1"/>
              </a:solidFill>
              <a:rou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89113" name="Rectangle 1047"/>
            <p:cNvSpPr>
              <a:spLocks noChangeArrowheads="1"/>
            </p:cNvSpPr>
            <p:nvPr/>
          </p:nvSpPr>
          <p:spPr bwMode="auto">
            <a:xfrm>
              <a:off x="2833" y="2927"/>
              <a:ext cx="262" cy="13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latin typeface="Comic Sans MS" panose="030F0702030302020204" pitchFamily="66" charset="0"/>
                </a:rPr>
                <a:t>n = 8</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D5BB5F9-A78D-4111-8F94-2B20B0C69E3D}" type="slidenum">
              <a:rPr kumimoji="0" lang="zh-CN" altLang="en-US" sz="1400" smtClean="0"/>
              <a:t>45</a:t>
            </a:fld>
            <a:endParaRPr kumimoji="0" lang="en-US" altLang="zh-CN" sz="1400"/>
          </a:p>
        </p:txBody>
      </p:sp>
      <p:sp>
        <p:nvSpPr>
          <p:cNvPr id="90115" name="Rectangle 2"/>
          <p:cNvSpPr>
            <a:spLocks noGrp="1" noChangeArrowheads="1"/>
          </p:cNvSpPr>
          <p:nvPr>
            <p:ph type="title"/>
          </p:nvPr>
        </p:nvSpPr>
        <p:spPr/>
        <p:txBody>
          <a:bodyPr/>
          <a:lstStyle/>
          <a:p>
            <a:pPr eaLnBrk="1" hangingPunct="1"/>
            <a:r>
              <a:rPr lang="zh-CN" altLang="en-US"/>
              <a:t>快速傅立叶变换</a:t>
            </a:r>
          </a:p>
        </p:txBody>
      </p:sp>
      <p:sp>
        <p:nvSpPr>
          <p:cNvPr id="90116" name="Rectangle 3"/>
          <p:cNvSpPr>
            <a:spLocks noGrp="1" noChangeArrowheads="1"/>
          </p:cNvSpPr>
          <p:nvPr>
            <p:ph type="body" idx="1"/>
          </p:nvPr>
        </p:nvSpPr>
        <p:spPr/>
        <p:txBody>
          <a:bodyPr/>
          <a:lstStyle/>
          <a:p>
            <a:pPr eaLnBrk="1" hangingPunct="1"/>
            <a:r>
              <a:rPr lang="zh-CN" altLang="en-US" sz="2800" dirty="0"/>
              <a:t>目标：求</a:t>
            </a:r>
            <a:r>
              <a:rPr lang="en-US" altLang="zh-CN" sz="2800" dirty="0"/>
              <a:t>A(x) = a</a:t>
            </a:r>
            <a:r>
              <a:rPr lang="en-US" altLang="zh-CN" sz="2800" baseline="-25000" dirty="0"/>
              <a:t>0</a:t>
            </a:r>
            <a:r>
              <a:rPr lang="en-US" altLang="zh-CN" sz="2800" dirty="0"/>
              <a:t> + ... + a</a:t>
            </a:r>
            <a:r>
              <a:rPr lang="en-US" altLang="zh-CN" sz="2800" baseline="-25000" dirty="0"/>
              <a:t>n-1</a:t>
            </a:r>
            <a:r>
              <a:rPr lang="en-US" altLang="zh-CN" sz="2800" dirty="0"/>
              <a:t> x</a:t>
            </a:r>
            <a:r>
              <a:rPr lang="en-US" altLang="zh-CN" sz="2800" baseline="30000" dirty="0"/>
              <a:t>n-1</a:t>
            </a:r>
            <a:r>
              <a:rPr lang="en-US" altLang="zh-CN" sz="2800" dirty="0"/>
              <a:t> </a:t>
            </a:r>
            <a:r>
              <a:rPr lang="zh-CN" altLang="en-US" sz="2800" dirty="0"/>
              <a:t>在</a:t>
            </a:r>
            <a:r>
              <a:rPr lang="en-US" altLang="zh-CN" sz="2800" dirty="0"/>
              <a:t>n</a:t>
            </a:r>
            <a:r>
              <a:rPr lang="zh-CN" altLang="en-US" sz="2800" dirty="0"/>
              <a:t>次单位根</a:t>
            </a:r>
            <a:r>
              <a:rPr lang="en-US" altLang="zh-CN" sz="2800" dirty="0">
                <a:sym typeface="Symbol" panose="05050102010706020507" pitchFamily="18" charset="2"/>
              </a:rPr>
              <a:t></a:t>
            </a:r>
            <a:r>
              <a:rPr lang="en-US" altLang="zh-CN" sz="2800" baseline="30000" dirty="0">
                <a:sym typeface="Symbol" panose="05050102010706020507" pitchFamily="18" charset="2"/>
              </a:rPr>
              <a:t>0</a:t>
            </a:r>
            <a:r>
              <a:rPr lang="en-US" altLang="zh-CN" sz="2800" dirty="0"/>
              <a:t>, </a:t>
            </a:r>
            <a:r>
              <a:rPr lang="en-US" altLang="zh-CN" sz="2800" dirty="0">
                <a:sym typeface="Symbol" panose="05050102010706020507" pitchFamily="18" charset="2"/>
              </a:rPr>
              <a:t></a:t>
            </a:r>
            <a:r>
              <a:rPr lang="en-US" altLang="zh-CN" sz="2800" baseline="30000" dirty="0">
                <a:sym typeface="Symbol" panose="05050102010706020507" pitchFamily="18" charset="2"/>
              </a:rPr>
              <a:t>1</a:t>
            </a:r>
            <a:r>
              <a:rPr lang="en-US" altLang="zh-CN" sz="2800" dirty="0"/>
              <a:t>, </a:t>
            </a:r>
            <a:r>
              <a:rPr lang="en-US" altLang="zh-CN" sz="2800" dirty="0">
                <a:latin typeface="Comic Sans MS" panose="030F0702030302020204" pitchFamily="66" charset="0"/>
              </a:rPr>
              <a:t>…</a:t>
            </a:r>
            <a:r>
              <a:rPr lang="en-US" altLang="zh-CN" sz="2800" dirty="0"/>
              <a:t>, </a:t>
            </a:r>
            <a:r>
              <a:rPr lang="en-US" altLang="zh-CN" sz="2800" dirty="0">
                <a:sym typeface="Symbol" panose="05050102010706020507" pitchFamily="18" charset="2"/>
              </a:rPr>
              <a:t></a:t>
            </a:r>
            <a:r>
              <a:rPr lang="en-US" altLang="zh-CN" sz="2800" baseline="30000" dirty="0">
                <a:sym typeface="Symbol" panose="05050102010706020507" pitchFamily="18" charset="2"/>
              </a:rPr>
              <a:t>n-1</a:t>
            </a:r>
            <a:r>
              <a:rPr lang="zh-CN" altLang="en-US" sz="2800" dirty="0"/>
              <a:t>处的值。</a:t>
            </a:r>
          </a:p>
          <a:p>
            <a:pPr eaLnBrk="1" hangingPunct="1"/>
            <a:r>
              <a:rPr lang="zh-CN" altLang="en-US" sz="2800" dirty="0"/>
              <a:t>分治策略：</a:t>
            </a:r>
          </a:p>
          <a:p>
            <a:pPr eaLnBrk="1" hangingPunct="1"/>
            <a:r>
              <a:rPr lang="zh-CN" altLang="en-US" sz="2800" dirty="0"/>
              <a:t>把多项式</a:t>
            </a:r>
            <a:r>
              <a:rPr lang="zh-CN" altLang="en-US" sz="2800" dirty="0">
                <a:solidFill>
                  <a:schemeClr val="hlink"/>
                </a:solidFill>
              </a:rPr>
              <a:t>分成</a:t>
            </a:r>
            <a:r>
              <a:rPr lang="zh-CN" altLang="en-US" sz="2800" dirty="0"/>
              <a:t>偶数部分和奇数部分</a:t>
            </a:r>
          </a:p>
          <a:p>
            <a:pPr lvl="1" eaLnBrk="1" hangingPunct="1"/>
            <a:r>
              <a:rPr lang="en-US" altLang="zh-CN" sz="2400" dirty="0" err="1"/>
              <a:t>A</a:t>
            </a:r>
            <a:r>
              <a:rPr lang="en-US" altLang="zh-CN" sz="2400" baseline="-25000" dirty="0" err="1"/>
              <a:t>even</a:t>
            </a:r>
            <a:r>
              <a:rPr lang="en-US" altLang="zh-CN" sz="2400" dirty="0"/>
              <a:t>(x)  =  a</a:t>
            </a:r>
            <a:r>
              <a:rPr lang="en-US" altLang="zh-CN" sz="2400" baseline="-25000" dirty="0"/>
              <a:t>0 </a:t>
            </a:r>
            <a:r>
              <a:rPr lang="en-US" altLang="zh-CN" sz="2400" dirty="0"/>
              <a:t>+ a</a:t>
            </a:r>
            <a:r>
              <a:rPr lang="en-US" altLang="zh-CN" sz="2400" baseline="-25000" dirty="0"/>
              <a:t>2</a:t>
            </a:r>
            <a:r>
              <a:rPr lang="en-US" altLang="zh-CN" sz="2400" dirty="0"/>
              <a:t>x + a</a:t>
            </a:r>
            <a:r>
              <a:rPr lang="en-US" altLang="zh-CN" sz="2400" baseline="-25000" dirty="0"/>
              <a:t>4</a:t>
            </a:r>
            <a:r>
              <a:rPr lang="en-US" altLang="zh-CN" sz="2400" dirty="0"/>
              <a:t>x</a:t>
            </a:r>
            <a:r>
              <a:rPr lang="en-US" altLang="zh-CN" sz="2400" baseline="30000" dirty="0"/>
              <a:t>2</a:t>
            </a:r>
            <a:r>
              <a:rPr lang="en-US" altLang="zh-CN" sz="2400" dirty="0"/>
              <a:t> + </a:t>
            </a:r>
            <a:r>
              <a:rPr lang="en-US" altLang="zh-CN" sz="2400" dirty="0">
                <a:latin typeface="Comic Sans MS" panose="030F0702030302020204" pitchFamily="66" charset="0"/>
              </a:rPr>
              <a:t>…</a:t>
            </a:r>
            <a:r>
              <a:rPr lang="en-US" altLang="zh-CN" sz="2400" dirty="0"/>
              <a:t> + a</a:t>
            </a:r>
            <a:r>
              <a:rPr lang="en-US" altLang="zh-CN" sz="2400" baseline="-25000" dirty="0"/>
              <a:t>n/2-2 </a:t>
            </a:r>
            <a:r>
              <a:rPr lang="en-US" altLang="zh-CN" sz="2400" dirty="0"/>
              <a:t>x</a:t>
            </a:r>
            <a:r>
              <a:rPr lang="en-US" altLang="zh-CN" sz="2400" baseline="30000" dirty="0"/>
              <a:t>(n-1)/2</a:t>
            </a:r>
            <a:r>
              <a:rPr lang="en-US" altLang="zh-CN" sz="2400" dirty="0"/>
              <a:t>.</a:t>
            </a:r>
          </a:p>
          <a:p>
            <a:pPr lvl="1" eaLnBrk="1" hangingPunct="1"/>
            <a:r>
              <a:rPr lang="en-US" altLang="zh-CN" sz="2400" dirty="0" err="1"/>
              <a:t>A</a:t>
            </a:r>
            <a:r>
              <a:rPr lang="en-US" altLang="zh-CN" sz="2400" baseline="-25000" dirty="0" err="1"/>
              <a:t>odd</a:t>
            </a:r>
            <a:r>
              <a:rPr lang="en-US" altLang="zh-CN" sz="2400" baseline="-25000" dirty="0"/>
              <a:t> </a:t>
            </a:r>
            <a:r>
              <a:rPr lang="en-US" altLang="zh-CN" sz="2400" dirty="0"/>
              <a:t>(x)  =  a</a:t>
            </a:r>
            <a:r>
              <a:rPr lang="en-US" altLang="zh-CN" sz="2400" baseline="-25000" dirty="0"/>
              <a:t>1</a:t>
            </a:r>
            <a:r>
              <a:rPr lang="en-US" altLang="zh-CN" sz="2400" dirty="0"/>
              <a:t> + a</a:t>
            </a:r>
            <a:r>
              <a:rPr lang="en-US" altLang="zh-CN" sz="2400" baseline="-25000" dirty="0"/>
              <a:t>3</a:t>
            </a:r>
            <a:r>
              <a:rPr lang="en-US" altLang="zh-CN" sz="2400" dirty="0"/>
              <a:t>x + a</a:t>
            </a:r>
            <a:r>
              <a:rPr lang="en-US" altLang="zh-CN" sz="2400" baseline="-25000" dirty="0"/>
              <a:t>5</a:t>
            </a:r>
            <a:r>
              <a:rPr lang="en-US" altLang="zh-CN" sz="2400" dirty="0"/>
              <a:t>x</a:t>
            </a:r>
            <a:r>
              <a:rPr lang="en-US" altLang="zh-CN" sz="2400" baseline="30000" dirty="0"/>
              <a:t>2</a:t>
            </a:r>
            <a:r>
              <a:rPr lang="en-US" altLang="zh-CN" sz="2400" dirty="0"/>
              <a:t> + </a:t>
            </a:r>
            <a:r>
              <a:rPr lang="en-US" altLang="zh-CN" sz="2400" dirty="0">
                <a:latin typeface="Comic Sans MS" panose="030F0702030302020204" pitchFamily="66" charset="0"/>
              </a:rPr>
              <a:t>…</a:t>
            </a:r>
            <a:r>
              <a:rPr lang="en-US" altLang="zh-CN" sz="2400" dirty="0"/>
              <a:t> + a</a:t>
            </a:r>
            <a:r>
              <a:rPr lang="en-US" altLang="zh-CN" sz="2400" baseline="-25000" dirty="0"/>
              <a:t>n/2-1 </a:t>
            </a:r>
            <a:r>
              <a:rPr lang="en-US" altLang="zh-CN" sz="2400" dirty="0"/>
              <a:t>x</a:t>
            </a:r>
            <a:r>
              <a:rPr lang="en-US" altLang="zh-CN" sz="2400" baseline="30000" dirty="0"/>
              <a:t>(n-1)/2</a:t>
            </a:r>
            <a:r>
              <a:rPr lang="en-US" altLang="zh-CN" sz="2400" dirty="0"/>
              <a:t>.</a:t>
            </a:r>
          </a:p>
          <a:p>
            <a:pPr lvl="1" eaLnBrk="1" hangingPunct="1"/>
            <a:r>
              <a:rPr lang="en-US" altLang="zh-CN" sz="2400" dirty="0"/>
              <a:t>A(x)   = </a:t>
            </a:r>
            <a:r>
              <a:rPr lang="en-US" altLang="zh-CN" sz="2400" dirty="0" err="1"/>
              <a:t>A</a:t>
            </a:r>
            <a:r>
              <a:rPr lang="en-US" altLang="zh-CN" sz="2400" baseline="-25000" dirty="0" err="1"/>
              <a:t>even</a:t>
            </a:r>
            <a:r>
              <a:rPr lang="en-US" altLang="zh-CN" sz="2400" dirty="0"/>
              <a:t>(x</a:t>
            </a:r>
            <a:r>
              <a:rPr lang="en-US" altLang="zh-CN" sz="2400" baseline="30000" dirty="0"/>
              <a:t>2</a:t>
            </a:r>
            <a:r>
              <a:rPr lang="en-US" altLang="zh-CN" sz="2400" dirty="0"/>
              <a:t>) + x </a:t>
            </a:r>
            <a:r>
              <a:rPr lang="en-US" altLang="zh-CN" sz="2400" dirty="0" err="1"/>
              <a:t>A</a:t>
            </a:r>
            <a:r>
              <a:rPr lang="en-US" altLang="zh-CN" sz="2400" baseline="-25000" dirty="0" err="1"/>
              <a:t>odd</a:t>
            </a:r>
            <a:r>
              <a:rPr lang="en-US" altLang="zh-CN" sz="2400" dirty="0"/>
              <a:t>(x</a:t>
            </a:r>
            <a:r>
              <a:rPr lang="en-US" altLang="zh-CN" sz="2400" baseline="30000" dirty="0"/>
              <a:t>2</a:t>
            </a:r>
            <a:r>
              <a:rPr lang="en-US" altLang="zh-CN" sz="2400" dirty="0"/>
              <a:t>).</a:t>
            </a:r>
            <a:endParaRPr lang="en-US" altLang="zh-CN" sz="2400" baseline="30000" dirty="0">
              <a:sym typeface="Symbol" panose="05050102010706020507" pitchFamily="18" charset="2"/>
            </a:endParaRPr>
          </a:p>
          <a:p>
            <a:pPr eaLnBrk="1" hangingPunct="1"/>
            <a:endParaRPr lang="zh-CN" altLang="en-US" sz="2800" baseline="30000" dirty="0">
              <a:sym typeface="Symbol" panose="05050102010706020507" pitchFamily="18" charset="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8821CCC-B7FF-4F22-B7A9-50F4C05EEA86}" type="slidenum">
              <a:rPr kumimoji="0" lang="zh-CN" altLang="en-US" sz="1400" smtClean="0"/>
              <a:t>46</a:t>
            </a:fld>
            <a:endParaRPr kumimoji="0" lang="en-US" altLang="zh-CN" sz="1400"/>
          </a:p>
        </p:txBody>
      </p:sp>
      <p:sp>
        <p:nvSpPr>
          <p:cNvPr id="91139" name="Rectangle 2"/>
          <p:cNvSpPr>
            <a:spLocks noGrp="1" noChangeArrowheads="1"/>
          </p:cNvSpPr>
          <p:nvPr>
            <p:ph type="title"/>
          </p:nvPr>
        </p:nvSpPr>
        <p:spPr/>
        <p:txBody>
          <a:bodyPr/>
          <a:lstStyle/>
          <a:p>
            <a:pPr eaLnBrk="1" hangingPunct="1"/>
            <a:r>
              <a:rPr lang="zh-CN" altLang="en-US"/>
              <a:t>快速傅立叶变换</a:t>
            </a:r>
          </a:p>
        </p:txBody>
      </p:sp>
      <p:sp>
        <p:nvSpPr>
          <p:cNvPr id="91140" name="Rectangle 3"/>
          <p:cNvSpPr>
            <a:spLocks noGrp="1" noChangeArrowheads="1"/>
          </p:cNvSpPr>
          <p:nvPr>
            <p:ph type="body" idx="1"/>
          </p:nvPr>
        </p:nvSpPr>
        <p:spPr/>
        <p:txBody>
          <a:bodyPr/>
          <a:lstStyle/>
          <a:p>
            <a:pPr eaLnBrk="1" hangingPunct="1"/>
            <a:r>
              <a:rPr lang="zh-CN" altLang="en-US">
                <a:solidFill>
                  <a:schemeClr val="hlink"/>
                </a:solidFill>
              </a:rPr>
              <a:t>分别计算</a:t>
            </a:r>
            <a:r>
              <a:rPr lang="zh-CN" altLang="en-US"/>
              <a:t>：计算多项式</a:t>
            </a:r>
            <a:r>
              <a:rPr lang="en-US" altLang="zh-CN"/>
              <a:t>A</a:t>
            </a:r>
            <a:r>
              <a:rPr lang="en-US" altLang="zh-CN" baseline="-25000"/>
              <a:t>even</a:t>
            </a:r>
            <a:r>
              <a:rPr lang="en-US" altLang="zh-CN"/>
              <a:t>(x) ， A</a:t>
            </a:r>
            <a:r>
              <a:rPr lang="en-US" altLang="zh-CN" baseline="-25000"/>
              <a:t>odd</a:t>
            </a:r>
            <a:r>
              <a:rPr lang="en-US" altLang="zh-CN"/>
              <a:t>(x) </a:t>
            </a:r>
            <a:r>
              <a:rPr lang="zh-CN" altLang="en-US"/>
              <a:t>在 </a:t>
            </a:r>
            <a:r>
              <a:rPr lang="zh-CN" altLang="en-US">
                <a:latin typeface="Comic Sans MS" panose="030F0702030302020204" pitchFamily="66" charset="0"/>
              </a:rPr>
              <a:t>½</a:t>
            </a:r>
            <a:r>
              <a:rPr lang="en-US" altLang="zh-CN"/>
              <a:t>n</a:t>
            </a:r>
            <a:r>
              <a:rPr lang="en-US" altLang="zh-CN" baseline="30000"/>
              <a:t>th</a:t>
            </a:r>
            <a:r>
              <a:rPr lang="zh-CN" altLang="en-US"/>
              <a:t>单位根</a:t>
            </a:r>
            <a:r>
              <a:rPr lang="en-US" altLang="zh-CN">
                <a:sym typeface="Symbol" panose="05050102010706020507" pitchFamily="18" charset="2"/>
              </a:rPr>
              <a:t></a:t>
            </a:r>
            <a:r>
              <a:rPr lang="en-US" altLang="zh-CN" baseline="30000">
                <a:sym typeface="Symbol" panose="05050102010706020507" pitchFamily="18" charset="2"/>
              </a:rPr>
              <a:t>0</a:t>
            </a:r>
            <a:r>
              <a:rPr lang="en-US" altLang="zh-CN"/>
              <a:t>, </a:t>
            </a:r>
            <a:r>
              <a:rPr lang="en-US" altLang="zh-CN">
                <a:sym typeface="Symbol" panose="05050102010706020507" pitchFamily="18" charset="2"/>
              </a:rPr>
              <a:t></a:t>
            </a:r>
            <a:r>
              <a:rPr lang="en-US" altLang="zh-CN" baseline="30000">
                <a:sym typeface="Symbol" panose="05050102010706020507" pitchFamily="18" charset="2"/>
              </a:rPr>
              <a:t>1</a:t>
            </a:r>
            <a:r>
              <a:rPr lang="en-US" altLang="zh-CN"/>
              <a:t>, </a:t>
            </a:r>
            <a:r>
              <a:rPr lang="en-US" altLang="zh-CN">
                <a:latin typeface="Comic Sans MS" panose="030F0702030302020204" pitchFamily="66" charset="0"/>
              </a:rPr>
              <a:t>…</a:t>
            </a:r>
            <a:r>
              <a:rPr lang="en-US" altLang="zh-CN"/>
              <a:t>, </a:t>
            </a:r>
            <a:r>
              <a:rPr lang="en-US" altLang="zh-CN">
                <a:sym typeface="Symbol" panose="05050102010706020507" pitchFamily="18" charset="2"/>
              </a:rPr>
              <a:t></a:t>
            </a:r>
            <a:r>
              <a:rPr lang="en-US" altLang="zh-CN" baseline="30000">
                <a:sym typeface="Symbol" panose="05050102010706020507" pitchFamily="18" charset="2"/>
              </a:rPr>
              <a:t>n/2-1</a:t>
            </a:r>
            <a:r>
              <a:rPr lang="zh-CN" altLang="en-US"/>
              <a:t>处的值</a:t>
            </a:r>
            <a:r>
              <a:rPr lang="en-US" altLang="zh-CN"/>
              <a:t>.</a:t>
            </a:r>
          </a:p>
          <a:p>
            <a:pPr eaLnBrk="1" hangingPunct="1"/>
            <a:r>
              <a:rPr lang="zh-CN" altLang="en-US">
                <a:solidFill>
                  <a:schemeClr val="hlink"/>
                </a:solidFill>
              </a:rPr>
              <a:t>组合</a:t>
            </a:r>
            <a:r>
              <a:rPr lang="zh-CN" altLang="en-US"/>
              <a:t>：</a:t>
            </a:r>
          </a:p>
          <a:p>
            <a:pPr lvl="1" eaLnBrk="1" hangingPunct="1"/>
            <a:r>
              <a:rPr lang="en-US" altLang="zh-CN" sz="2400"/>
              <a:t>A(</a:t>
            </a:r>
            <a:r>
              <a:rPr lang="en-US" altLang="zh-CN" sz="2400">
                <a:sym typeface="Symbol" panose="05050102010706020507" pitchFamily="18" charset="2"/>
              </a:rPr>
              <a:t></a:t>
            </a:r>
            <a:r>
              <a:rPr lang="en-US" altLang="zh-CN" sz="2400" baseline="30000">
                <a:sym typeface="Symbol" panose="05050102010706020507" pitchFamily="18" charset="2"/>
              </a:rPr>
              <a:t>k</a:t>
            </a:r>
            <a:r>
              <a:rPr lang="en-US" altLang="zh-CN" sz="2400" baseline="30000">
                <a:solidFill>
                  <a:schemeClr val="bg1"/>
                </a:solidFill>
                <a:sym typeface="Symbol" panose="05050102010706020507" pitchFamily="18" charset="2"/>
              </a:rPr>
              <a:t>+n</a:t>
            </a:r>
            <a:r>
              <a:rPr lang="en-US" altLang="zh-CN" sz="2400"/>
              <a:t>) = A</a:t>
            </a:r>
            <a:r>
              <a:rPr lang="en-US" altLang="zh-CN" sz="2400" baseline="-25000"/>
              <a:t>even</a:t>
            </a:r>
            <a:r>
              <a:rPr lang="en-US" altLang="zh-CN" sz="2400"/>
              <a:t>(</a:t>
            </a:r>
            <a:r>
              <a:rPr lang="en-US" altLang="zh-CN" sz="2400">
                <a:sym typeface="Symbol" panose="05050102010706020507" pitchFamily="18" charset="2"/>
              </a:rPr>
              <a:t></a:t>
            </a:r>
            <a:r>
              <a:rPr lang="en-US" altLang="zh-CN" sz="2400" baseline="30000"/>
              <a:t>k</a:t>
            </a:r>
            <a:r>
              <a:rPr lang="en-US" altLang="zh-CN" sz="2400"/>
              <a:t>) + </a:t>
            </a:r>
            <a:r>
              <a:rPr lang="en-US" altLang="zh-CN" sz="2400">
                <a:sym typeface="Symbol" panose="05050102010706020507" pitchFamily="18" charset="2"/>
              </a:rPr>
              <a:t></a:t>
            </a:r>
            <a:r>
              <a:rPr lang="en-US" altLang="zh-CN" sz="2400" baseline="30000"/>
              <a:t>k</a:t>
            </a:r>
            <a:r>
              <a:rPr lang="en-US" altLang="zh-CN" sz="2400"/>
              <a:t> A</a:t>
            </a:r>
            <a:r>
              <a:rPr lang="en-US" altLang="zh-CN" sz="2400" baseline="-25000"/>
              <a:t>odd</a:t>
            </a:r>
            <a:r>
              <a:rPr lang="en-US" altLang="zh-CN" sz="2400"/>
              <a:t>(</a:t>
            </a:r>
            <a:r>
              <a:rPr lang="en-US" altLang="zh-CN" sz="2400">
                <a:sym typeface="Symbol" panose="05050102010706020507" pitchFamily="18" charset="2"/>
              </a:rPr>
              <a:t></a:t>
            </a:r>
            <a:r>
              <a:rPr lang="en-US" altLang="zh-CN" sz="2400" baseline="30000"/>
              <a:t>k</a:t>
            </a:r>
            <a:r>
              <a:rPr lang="en-US" altLang="zh-CN" sz="2400"/>
              <a:t>),   0 </a:t>
            </a:r>
            <a:r>
              <a:rPr lang="en-US" altLang="zh-CN" sz="2400">
                <a:sym typeface="Symbol" panose="05050102010706020507" pitchFamily="18" charset="2"/>
              </a:rPr>
              <a:t></a:t>
            </a:r>
            <a:r>
              <a:rPr lang="en-US" altLang="zh-CN" sz="2400"/>
              <a:t> k &lt; n/2</a:t>
            </a:r>
          </a:p>
          <a:p>
            <a:pPr lvl="1" eaLnBrk="1" hangingPunct="1"/>
            <a:r>
              <a:rPr lang="en-US" altLang="zh-CN" sz="2400"/>
              <a:t>A(</a:t>
            </a:r>
            <a:r>
              <a:rPr lang="en-US" altLang="zh-CN" sz="2400">
                <a:sym typeface="Symbol" panose="05050102010706020507" pitchFamily="18" charset="2"/>
              </a:rPr>
              <a:t></a:t>
            </a:r>
            <a:r>
              <a:rPr lang="en-US" altLang="zh-CN" sz="2400" baseline="30000">
                <a:sym typeface="Symbol" panose="05050102010706020507" pitchFamily="18" charset="2"/>
              </a:rPr>
              <a:t>k+n/2</a:t>
            </a:r>
            <a:r>
              <a:rPr lang="en-US" altLang="zh-CN" sz="2400"/>
              <a:t>) = A</a:t>
            </a:r>
            <a:r>
              <a:rPr lang="en-US" altLang="zh-CN" sz="2400" baseline="-25000"/>
              <a:t>even</a:t>
            </a:r>
            <a:r>
              <a:rPr lang="en-US" altLang="zh-CN" sz="2400"/>
              <a:t>(</a:t>
            </a:r>
            <a:r>
              <a:rPr lang="en-US" altLang="zh-CN" sz="2400">
                <a:sym typeface="Symbol" panose="05050102010706020507" pitchFamily="18" charset="2"/>
              </a:rPr>
              <a:t></a:t>
            </a:r>
            <a:r>
              <a:rPr lang="en-US" altLang="zh-CN" sz="2400" baseline="30000"/>
              <a:t>k</a:t>
            </a:r>
            <a:r>
              <a:rPr lang="en-US" altLang="zh-CN" sz="2400"/>
              <a:t>) - </a:t>
            </a:r>
            <a:r>
              <a:rPr lang="en-US" altLang="zh-CN" sz="2400">
                <a:sym typeface="Symbol" panose="05050102010706020507" pitchFamily="18" charset="2"/>
              </a:rPr>
              <a:t></a:t>
            </a:r>
            <a:r>
              <a:rPr lang="en-US" altLang="zh-CN" sz="2400" baseline="30000"/>
              <a:t>k</a:t>
            </a:r>
            <a:r>
              <a:rPr lang="en-US" altLang="zh-CN" sz="2400"/>
              <a:t> A</a:t>
            </a:r>
            <a:r>
              <a:rPr lang="en-US" altLang="zh-CN" sz="2400" baseline="-25000"/>
              <a:t>odd</a:t>
            </a:r>
            <a:r>
              <a:rPr lang="en-US" altLang="zh-CN" sz="2400"/>
              <a:t>(</a:t>
            </a:r>
            <a:r>
              <a:rPr lang="en-US" altLang="zh-CN" sz="2400">
                <a:sym typeface="Symbol" panose="05050102010706020507" pitchFamily="18" charset="2"/>
              </a:rPr>
              <a:t></a:t>
            </a:r>
            <a:r>
              <a:rPr lang="en-US" altLang="zh-CN" sz="2400" baseline="30000"/>
              <a:t>k</a:t>
            </a:r>
            <a:r>
              <a:rPr lang="en-US" altLang="zh-CN" sz="2400"/>
              <a:t>),   0 </a:t>
            </a:r>
            <a:r>
              <a:rPr lang="en-US" altLang="zh-CN" sz="2400">
                <a:sym typeface="Symbol" panose="05050102010706020507" pitchFamily="18" charset="2"/>
              </a:rPr>
              <a:t></a:t>
            </a:r>
            <a:r>
              <a:rPr lang="en-US" altLang="zh-CN" sz="2400"/>
              <a:t> k &lt; n/2</a:t>
            </a:r>
            <a:endParaRPr lang="zh-CN" altLang="en-US" sz="2400"/>
          </a:p>
        </p:txBody>
      </p:sp>
      <p:sp>
        <p:nvSpPr>
          <p:cNvPr id="91141" name="Line 4"/>
          <p:cNvSpPr>
            <a:spLocks noChangeShapeType="1"/>
          </p:cNvSpPr>
          <p:nvPr/>
        </p:nvSpPr>
        <p:spPr bwMode="auto">
          <a:xfrm flipV="1">
            <a:off x="5452110" y="3921760"/>
            <a:ext cx="0" cy="242888"/>
          </a:xfrm>
          <a:prstGeom prst="line">
            <a:avLst/>
          </a:prstGeom>
          <a:noFill/>
          <a:ln w="9525">
            <a:solidFill>
              <a:schemeClr val="tx1"/>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91142" name="Rectangle 5"/>
          <p:cNvSpPr>
            <a:spLocks noChangeArrowheads="1"/>
          </p:cNvSpPr>
          <p:nvPr/>
        </p:nvSpPr>
        <p:spPr bwMode="auto">
          <a:xfrm>
            <a:off x="4858385" y="4153535"/>
            <a:ext cx="132270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1800">
                <a:latin typeface="Comic Sans MS" panose="030F0702030302020204" pitchFamily="66" charset="0"/>
                <a:sym typeface="Symbol" panose="05050102010706020507" pitchFamily="18" charset="2"/>
              </a:rPr>
              <a:t></a:t>
            </a:r>
            <a:r>
              <a:rPr lang="en-US" altLang="zh-CN" sz="1800" baseline="30000">
                <a:latin typeface="Comic Sans MS" panose="030F0702030302020204" pitchFamily="66" charset="0"/>
                <a:sym typeface="Symbol" panose="05050102010706020507" pitchFamily="18" charset="2"/>
              </a:rPr>
              <a:t>k+n/2</a:t>
            </a:r>
            <a:r>
              <a:rPr lang="en-US" altLang="zh-CN" sz="1800">
                <a:latin typeface="Comic Sans MS" panose="030F0702030302020204" pitchFamily="66" charset="0"/>
              </a:rPr>
              <a:t> = -</a:t>
            </a:r>
            <a:r>
              <a:rPr lang="en-US" altLang="zh-CN" sz="1800">
                <a:latin typeface="Comic Sans MS" panose="030F0702030302020204" pitchFamily="66" charset="0"/>
                <a:sym typeface="Symbol" panose="05050102010706020507" pitchFamily="18" charset="2"/>
              </a:rPr>
              <a:t></a:t>
            </a:r>
            <a:r>
              <a:rPr lang="en-US" altLang="zh-CN" sz="1800" baseline="30000">
                <a:latin typeface="Comic Sans MS" panose="030F0702030302020204" pitchFamily="66" charset="0"/>
              </a:rPr>
              <a:t>k</a:t>
            </a:r>
          </a:p>
        </p:txBody>
      </p:sp>
      <p:sp>
        <p:nvSpPr>
          <p:cNvPr id="91143" name="Rectangle 6"/>
          <p:cNvSpPr>
            <a:spLocks noChangeArrowheads="1"/>
          </p:cNvSpPr>
          <p:nvPr/>
        </p:nvSpPr>
        <p:spPr bwMode="auto">
          <a:xfrm>
            <a:off x="6991985" y="3996214"/>
            <a:ext cx="2601595" cy="5511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137160" rIns="182880" bIns="137160" anchor="ctr" anchorCtr="1">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1800">
                <a:latin typeface="Comic Sans MS" panose="030F0702030302020204" pitchFamily="66" charset="0"/>
                <a:sym typeface="Symbol" panose="05050102010706020507" pitchFamily="18" charset="2"/>
              </a:rPr>
              <a:t></a:t>
            </a:r>
            <a:r>
              <a:rPr lang="en-US" altLang="zh-CN" sz="1800" baseline="30000">
                <a:latin typeface="Comic Sans MS" panose="030F0702030302020204" pitchFamily="66" charset="0"/>
                <a:sym typeface="Symbol" panose="05050102010706020507" pitchFamily="18" charset="2"/>
              </a:rPr>
              <a:t>k  </a:t>
            </a:r>
            <a:r>
              <a:rPr lang="en-US" altLang="zh-CN" sz="1800">
                <a:latin typeface="Comic Sans MS" panose="030F0702030302020204" pitchFamily="66" charset="0"/>
              </a:rPr>
              <a:t>=  </a:t>
            </a:r>
            <a:r>
              <a:rPr lang="en-US" altLang="zh-CN" sz="1800">
                <a:latin typeface="Comic Sans MS" panose="030F0702030302020204" pitchFamily="66" charset="0"/>
                <a:sym typeface="Symbol" panose="05050102010706020507" pitchFamily="18" charset="2"/>
              </a:rPr>
              <a:t>(</a:t>
            </a:r>
            <a:r>
              <a:rPr lang="en-US" altLang="zh-CN" sz="1800" baseline="30000">
                <a:latin typeface="Comic Sans MS" panose="030F0702030302020204" pitchFamily="66" charset="0"/>
                <a:sym typeface="Symbol" panose="05050102010706020507" pitchFamily="18" charset="2"/>
              </a:rPr>
              <a:t>k</a:t>
            </a:r>
            <a:r>
              <a:rPr lang="en-US" altLang="zh-CN" sz="1800">
                <a:latin typeface="Comic Sans MS" panose="030F0702030302020204" pitchFamily="66" charset="0"/>
              </a:rPr>
              <a:t>)</a:t>
            </a:r>
            <a:r>
              <a:rPr lang="en-US" altLang="zh-CN" sz="1800" baseline="30000">
                <a:latin typeface="Comic Sans MS" panose="030F0702030302020204" pitchFamily="66" charset="0"/>
              </a:rPr>
              <a:t>2   </a:t>
            </a:r>
            <a:r>
              <a:rPr lang="en-US" altLang="zh-CN" sz="1800">
                <a:latin typeface="Comic Sans MS" panose="030F0702030302020204" pitchFamily="66" charset="0"/>
              </a:rPr>
              <a:t>=  (</a:t>
            </a:r>
            <a:r>
              <a:rPr lang="en-US" altLang="zh-CN" sz="1800">
                <a:latin typeface="Comic Sans MS" panose="030F0702030302020204" pitchFamily="66" charset="0"/>
                <a:sym typeface="Symbol" panose="05050102010706020507" pitchFamily="18" charset="2"/>
              </a:rPr>
              <a:t></a:t>
            </a:r>
            <a:r>
              <a:rPr lang="en-US" altLang="zh-CN" sz="1800" baseline="30000">
                <a:latin typeface="Comic Sans MS" panose="030F0702030302020204" pitchFamily="66" charset="0"/>
                <a:sym typeface="Symbol" panose="05050102010706020507" pitchFamily="18" charset="2"/>
              </a:rPr>
              <a:t>k+n/2</a:t>
            </a:r>
            <a:r>
              <a:rPr lang="en-US" altLang="zh-CN" sz="1800">
                <a:latin typeface="Comic Sans MS" panose="030F0702030302020204" pitchFamily="66" charset="0"/>
              </a:rPr>
              <a:t>)</a:t>
            </a:r>
            <a:r>
              <a:rPr lang="en-US" altLang="zh-CN" sz="1800" baseline="30000">
                <a:latin typeface="Comic Sans MS" panose="030F0702030302020204" pitchFamily="66" charset="0"/>
              </a:rPr>
              <a:t>2</a:t>
            </a:r>
          </a:p>
        </p:txBody>
      </p:sp>
      <p:sp>
        <p:nvSpPr>
          <p:cNvPr id="91144" name="Line 7"/>
          <p:cNvSpPr>
            <a:spLocks noChangeShapeType="1"/>
          </p:cNvSpPr>
          <p:nvPr/>
        </p:nvSpPr>
        <p:spPr bwMode="auto">
          <a:xfrm flipH="1" flipV="1">
            <a:off x="6763385" y="3921760"/>
            <a:ext cx="381000" cy="228600"/>
          </a:xfrm>
          <a:prstGeom prst="line">
            <a:avLst/>
          </a:prstGeom>
          <a:noFill/>
          <a:ln w="9525">
            <a:solidFill>
              <a:schemeClr val="tx1"/>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 name="Rectangle 3">
            <a:extLst>
              <a:ext uri="{FF2B5EF4-FFF2-40B4-BE49-F238E27FC236}">
                <a16:creationId xmlns:a16="http://schemas.microsoft.com/office/drawing/2014/main" id="{0B7FA0A0-FCC1-CFA5-989A-0A71FFBB9DF1}"/>
              </a:ext>
            </a:extLst>
          </p:cNvPr>
          <p:cNvSpPr txBox="1">
            <a:spLocks noChangeArrowheads="1"/>
          </p:cNvSpPr>
          <p:nvPr/>
        </p:nvSpPr>
        <p:spPr bwMode="auto">
          <a:xfrm>
            <a:off x="1537481" y="5120321"/>
            <a:ext cx="7078799" cy="623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eaLnBrk="1" hangingPunct="1"/>
            <a:r>
              <a:rPr lang="en-US" altLang="zh-CN" sz="2400" dirty="0"/>
              <a:t>A(x)   = </a:t>
            </a:r>
            <a:r>
              <a:rPr lang="en-US" altLang="zh-CN" sz="2400" dirty="0" err="1"/>
              <a:t>A</a:t>
            </a:r>
            <a:r>
              <a:rPr lang="en-US" altLang="zh-CN" sz="2400" baseline="-25000" dirty="0" err="1"/>
              <a:t>even</a:t>
            </a:r>
            <a:r>
              <a:rPr lang="en-US" altLang="zh-CN" sz="2400" dirty="0"/>
              <a:t>(x</a:t>
            </a:r>
            <a:r>
              <a:rPr lang="en-US" altLang="zh-CN" sz="2400" baseline="30000" dirty="0"/>
              <a:t>2</a:t>
            </a:r>
            <a:r>
              <a:rPr lang="en-US" altLang="zh-CN" sz="2400" dirty="0"/>
              <a:t>) + x </a:t>
            </a:r>
            <a:r>
              <a:rPr lang="en-US" altLang="zh-CN" sz="2400" dirty="0" err="1"/>
              <a:t>A</a:t>
            </a:r>
            <a:r>
              <a:rPr lang="en-US" altLang="zh-CN" sz="2400" baseline="-25000" dirty="0" err="1"/>
              <a:t>odd</a:t>
            </a:r>
            <a:r>
              <a:rPr lang="en-US" altLang="zh-CN" sz="2400" dirty="0"/>
              <a:t>(x</a:t>
            </a:r>
            <a:r>
              <a:rPr lang="en-US" altLang="zh-CN" sz="2400" baseline="30000" dirty="0"/>
              <a:t>2</a:t>
            </a:r>
            <a:r>
              <a:rPr lang="en-US" altLang="zh-CN" sz="2400" dirty="0"/>
              <a:t>).</a:t>
            </a:r>
            <a:endParaRPr lang="en-US" altLang="zh-CN" sz="2400" baseline="30000" dirty="0">
              <a:sym typeface="Symbol" panose="05050102010706020507" pitchFamily="18" charset="2"/>
            </a:endParaRPr>
          </a:p>
          <a:p>
            <a:pPr eaLnBrk="1" hangingPunct="1"/>
            <a:endParaRPr lang="zh-CN" altLang="en-US" sz="2800" baseline="30000" dirty="0">
              <a:sym typeface="Symbol" panose="05050102010706020507" pitchFamily="18" charset="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A8D82EF-AB10-42C8-8322-D939BCE186FE}" type="slidenum">
              <a:rPr kumimoji="0" lang="zh-CN" altLang="en-US" sz="1400" smtClean="0"/>
              <a:t>47</a:t>
            </a:fld>
            <a:endParaRPr kumimoji="0" lang="en-US" altLang="zh-CN" sz="1400"/>
          </a:p>
        </p:txBody>
      </p:sp>
      <p:sp>
        <p:nvSpPr>
          <p:cNvPr id="92163" name="Rectangle 2"/>
          <p:cNvSpPr>
            <a:spLocks noGrp="1" noChangeArrowheads="1"/>
          </p:cNvSpPr>
          <p:nvPr>
            <p:ph type="title"/>
          </p:nvPr>
        </p:nvSpPr>
        <p:spPr/>
        <p:txBody>
          <a:bodyPr/>
          <a:lstStyle/>
          <a:p>
            <a:pPr eaLnBrk="1" hangingPunct="1"/>
            <a:r>
              <a:rPr lang="zh-CN" altLang="en-US"/>
              <a:t>快速傅立叶变换</a:t>
            </a:r>
          </a:p>
        </p:txBody>
      </p:sp>
      <p:sp>
        <p:nvSpPr>
          <p:cNvPr id="92164" name="Rectangle 3"/>
          <p:cNvSpPr>
            <a:spLocks noGrp="1" noChangeArrowheads="1"/>
          </p:cNvSpPr>
          <p:nvPr>
            <p:ph type="body" idx="1"/>
          </p:nvPr>
        </p:nvSpPr>
        <p:spPr>
          <a:xfrm>
            <a:off x="1514475" y="1245870"/>
            <a:ext cx="7772400" cy="4114800"/>
          </a:xfrm>
        </p:spPr>
        <p:txBody>
          <a:bodyPr/>
          <a:lstStyle/>
          <a:p>
            <a:pPr eaLnBrk="1" hangingPunct="1"/>
            <a:r>
              <a:rPr lang="en-US" altLang="zh-CN"/>
              <a:t>FFT</a:t>
            </a:r>
            <a:r>
              <a:rPr lang="zh-CN" altLang="en-US"/>
              <a:t>算法</a:t>
            </a:r>
          </a:p>
          <a:p>
            <a:pPr eaLnBrk="1" hangingPunct="1"/>
            <a:endParaRPr lang="zh-CN" altLang="en-US"/>
          </a:p>
        </p:txBody>
      </p:sp>
      <p:sp>
        <p:nvSpPr>
          <p:cNvPr id="92165" name="Text Box 5"/>
          <p:cNvSpPr txBox="1">
            <a:spLocks noChangeArrowheads="1"/>
          </p:cNvSpPr>
          <p:nvPr/>
        </p:nvSpPr>
        <p:spPr bwMode="auto">
          <a:xfrm>
            <a:off x="3048000" y="1994535"/>
            <a:ext cx="5778500" cy="4403725"/>
          </a:xfrm>
          <a:prstGeom prst="rect">
            <a:avLst/>
          </a:prstGeom>
          <a:solidFill>
            <a:srgbClr val="C0C0C0"/>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37160" rIns="137160" bIns="13716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nSpc>
                <a:spcPct val="120000"/>
              </a:lnSpc>
              <a:spcBef>
                <a:spcPct val="0"/>
              </a:spcBef>
              <a:buClrTx/>
              <a:buSzTx/>
              <a:buFontTx/>
              <a:buNone/>
            </a:pPr>
            <a:r>
              <a:rPr kumimoji="0" lang="en-US" altLang="zh-CN" sz="1600" b="1">
                <a:solidFill>
                  <a:schemeClr val="bg2"/>
                </a:solidFill>
                <a:latin typeface="Courier New" panose="02070309020205020404" pitchFamily="49" charset="0"/>
              </a:rPr>
              <a:t>fft(n, a</a:t>
            </a:r>
            <a:r>
              <a:rPr kumimoji="0" lang="en-US" altLang="zh-CN" sz="1600" b="1" baseline="-25000">
                <a:solidFill>
                  <a:schemeClr val="bg2"/>
                </a:solidFill>
                <a:latin typeface="Courier New" panose="02070309020205020404" pitchFamily="49" charset="0"/>
              </a:rPr>
              <a:t>0</a:t>
            </a:r>
            <a:r>
              <a:rPr kumimoji="0" lang="en-US" altLang="zh-CN" sz="1600" b="1">
                <a:solidFill>
                  <a:schemeClr val="bg2"/>
                </a:solidFill>
                <a:latin typeface="Courier New" panose="02070309020205020404" pitchFamily="49" charset="0"/>
              </a:rPr>
              <a:t>,a</a:t>
            </a:r>
            <a:r>
              <a:rPr kumimoji="0" lang="en-US" altLang="zh-CN" sz="1600" b="1" baseline="-25000">
                <a:solidFill>
                  <a:schemeClr val="bg2"/>
                </a:solidFill>
                <a:latin typeface="Courier New" panose="02070309020205020404" pitchFamily="49" charset="0"/>
              </a:rPr>
              <a:t>1</a:t>
            </a:r>
            <a:r>
              <a:rPr kumimoji="0" lang="en-US" altLang="zh-CN" sz="1600" b="1">
                <a:solidFill>
                  <a:schemeClr val="bg2"/>
                </a:solidFill>
                <a:latin typeface="Courier New" panose="02070309020205020404" pitchFamily="49" charset="0"/>
              </a:rPr>
              <a:t>,…,a</a:t>
            </a:r>
            <a:r>
              <a:rPr kumimoji="0" lang="en-US" altLang="zh-CN" sz="1600" b="1" baseline="-25000">
                <a:solidFill>
                  <a:schemeClr val="bg2"/>
                </a:solidFill>
                <a:latin typeface="Courier New" panose="02070309020205020404" pitchFamily="49" charset="0"/>
              </a:rPr>
              <a:t>n-1</a:t>
            </a:r>
            <a:r>
              <a:rPr kumimoji="0" lang="en-US" altLang="zh-CN" sz="1600" b="1">
                <a:solidFill>
                  <a:schemeClr val="bg2"/>
                </a:solidFill>
                <a:latin typeface="Courier New" panose="02070309020205020404" pitchFamily="49" charset="0"/>
              </a:rPr>
              <a:t>) {</a:t>
            </a:r>
          </a:p>
          <a:p>
            <a:pPr>
              <a:lnSpc>
                <a:spcPct val="120000"/>
              </a:lnSpc>
              <a:spcBef>
                <a:spcPct val="0"/>
              </a:spcBef>
              <a:buClrTx/>
              <a:buSzTx/>
              <a:buFontTx/>
              <a:buNone/>
            </a:pPr>
            <a:r>
              <a:rPr kumimoji="0" lang="en-US" altLang="zh-CN" sz="1600" b="1">
                <a:solidFill>
                  <a:schemeClr val="bg2"/>
                </a:solidFill>
                <a:latin typeface="Courier New" panose="02070309020205020404" pitchFamily="49" charset="0"/>
              </a:rPr>
              <a:t>   </a:t>
            </a:r>
            <a:r>
              <a:rPr kumimoji="0" lang="en-US" altLang="zh-CN" sz="1600" b="1">
                <a:solidFill>
                  <a:srgbClr val="003399"/>
                </a:solidFill>
                <a:latin typeface="Courier New" panose="02070309020205020404" pitchFamily="49" charset="0"/>
              </a:rPr>
              <a:t>if</a:t>
            </a:r>
            <a:r>
              <a:rPr kumimoji="0" lang="en-US" altLang="zh-CN" sz="1600" b="1">
                <a:solidFill>
                  <a:schemeClr val="bg2"/>
                </a:solidFill>
                <a:latin typeface="Courier New" panose="02070309020205020404" pitchFamily="49" charset="0"/>
              </a:rPr>
              <a:t> (n == 1) </a:t>
            </a:r>
            <a:r>
              <a:rPr kumimoji="0" lang="en-US" altLang="zh-CN" sz="1600" b="1">
                <a:solidFill>
                  <a:srgbClr val="003399"/>
                </a:solidFill>
                <a:latin typeface="Courier New" panose="02070309020205020404" pitchFamily="49" charset="0"/>
              </a:rPr>
              <a:t>return</a:t>
            </a:r>
            <a:r>
              <a:rPr kumimoji="0" lang="en-US" altLang="zh-CN" sz="1600" b="1">
                <a:solidFill>
                  <a:schemeClr val="bg2"/>
                </a:solidFill>
                <a:latin typeface="Courier New" panose="02070309020205020404" pitchFamily="49" charset="0"/>
              </a:rPr>
              <a:t> </a:t>
            </a:r>
            <a:r>
              <a:rPr lang="en-US" altLang="zh-CN" sz="1600" b="1">
                <a:latin typeface="Courier New" panose="02070309020205020404" pitchFamily="49" charset="0"/>
              </a:rPr>
              <a:t>a</a:t>
            </a:r>
            <a:r>
              <a:rPr lang="en-US" altLang="zh-CN" sz="1600" b="1" baseline="-25000">
                <a:latin typeface="Courier New" panose="02070309020205020404" pitchFamily="49" charset="0"/>
              </a:rPr>
              <a:t>0</a:t>
            </a:r>
            <a:endParaRPr lang="en-US" altLang="zh-CN" sz="1600" b="1">
              <a:latin typeface="Courier New" panose="02070309020205020404" pitchFamily="49" charset="0"/>
            </a:endParaRPr>
          </a:p>
          <a:p>
            <a:pPr>
              <a:lnSpc>
                <a:spcPct val="120000"/>
              </a:lnSpc>
              <a:spcBef>
                <a:spcPct val="0"/>
              </a:spcBef>
              <a:buClrTx/>
              <a:buSzTx/>
              <a:buFontTx/>
              <a:buNone/>
            </a:pPr>
            <a:r>
              <a:rPr lang="en-US" altLang="zh-CN" sz="1600" b="1">
                <a:latin typeface="Courier New" panose="02070309020205020404" pitchFamily="49" charset="0"/>
                <a:sym typeface="Symbol" panose="05050102010706020507" pitchFamily="18" charset="2"/>
              </a:rPr>
              <a:t> </a:t>
            </a:r>
          </a:p>
          <a:p>
            <a:pPr>
              <a:lnSpc>
                <a:spcPct val="120000"/>
              </a:lnSpc>
              <a:spcBef>
                <a:spcPct val="0"/>
              </a:spcBef>
              <a:buClrTx/>
              <a:buSzTx/>
              <a:buFontTx/>
              <a:buNone/>
            </a:pPr>
            <a:r>
              <a:rPr lang="en-US" altLang="zh-CN" sz="1600" b="1">
                <a:latin typeface="Courier New" panose="02070309020205020404" pitchFamily="49" charset="0"/>
                <a:sym typeface="Symbol" panose="05050102010706020507" pitchFamily="18" charset="2"/>
              </a:rPr>
              <a:t>   </a:t>
            </a:r>
            <a:r>
              <a:rPr kumimoji="0" lang="en-US" altLang="zh-CN" sz="1600" b="1">
                <a:latin typeface="Courier New" panose="02070309020205020404" pitchFamily="49" charset="0"/>
              </a:rPr>
              <a:t>(e</a:t>
            </a:r>
            <a:r>
              <a:rPr lang="en-US" altLang="zh-CN" sz="1600" b="1" baseline="-25000">
                <a:latin typeface="Courier New" panose="02070309020205020404" pitchFamily="49" charset="0"/>
              </a:rPr>
              <a:t>0</a:t>
            </a:r>
            <a:r>
              <a:rPr lang="en-US" altLang="zh-CN" sz="1600" b="1">
                <a:latin typeface="Courier New" panose="02070309020205020404" pitchFamily="49" charset="0"/>
              </a:rPr>
              <a:t>,e</a:t>
            </a:r>
            <a:r>
              <a:rPr lang="en-US" altLang="zh-CN" sz="1600" b="1" baseline="-25000">
                <a:latin typeface="Courier New" panose="02070309020205020404" pitchFamily="49" charset="0"/>
              </a:rPr>
              <a:t>1</a:t>
            </a:r>
            <a:r>
              <a:rPr lang="en-US" altLang="zh-CN" sz="1600" b="1">
                <a:latin typeface="Courier New" panose="02070309020205020404" pitchFamily="49" charset="0"/>
              </a:rPr>
              <a:t>,…,e</a:t>
            </a:r>
            <a:r>
              <a:rPr lang="en-US" altLang="zh-CN" sz="1600" b="1" baseline="-25000">
                <a:latin typeface="Courier New" panose="02070309020205020404" pitchFamily="49" charset="0"/>
              </a:rPr>
              <a:t>n/2-1</a:t>
            </a:r>
            <a:r>
              <a:rPr lang="en-US" altLang="zh-CN" sz="1600" b="1">
                <a:latin typeface="Courier New" panose="02070309020205020404" pitchFamily="49" charset="0"/>
              </a:rPr>
              <a:t>) </a:t>
            </a:r>
            <a:r>
              <a:rPr kumimoji="0" lang="en-US" altLang="zh-CN" sz="1600" b="1">
                <a:solidFill>
                  <a:schemeClr val="bg2"/>
                </a:solidFill>
                <a:latin typeface="Courier New" panose="02070309020205020404" pitchFamily="49" charset="0"/>
                <a:sym typeface="Symbol" panose="05050102010706020507" pitchFamily="18" charset="2"/>
              </a:rPr>
              <a:t></a:t>
            </a:r>
            <a:r>
              <a:rPr kumimoji="0" lang="en-US" altLang="zh-CN" sz="1600" b="1">
                <a:solidFill>
                  <a:schemeClr val="bg2"/>
                </a:solidFill>
                <a:latin typeface="Courier New" panose="02070309020205020404" pitchFamily="49" charset="0"/>
                <a:sym typeface="Wingdings" panose="05000000000000000000" pitchFamily="2" charset="2"/>
              </a:rPr>
              <a:t> FFT(n/2, a</a:t>
            </a:r>
            <a:r>
              <a:rPr lang="en-US" altLang="zh-CN" sz="1600" b="1" baseline="-25000">
                <a:latin typeface="Courier New" panose="02070309020205020404" pitchFamily="49" charset="0"/>
              </a:rPr>
              <a:t>0</a:t>
            </a:r>
            <a:r>
              <a:rPr lang="en-US" altLang="zh-CN" sz="1600" b="1">
                <a:latin typeface="Courier New" panose="02070309020205020404" pitchFamily="49" charset="0"/>
              </a:rPr>
              <a:t>,a</a:t>
            </a:r>
            <a:r>
              <a:rPr lang="en-US" altLang="zh-CN" sz="1600" b="1" baseline="-25000">
                <a:latin typeface="Courier New" panose="02070309020205020404" pitchFamily="49" charset="0"/>
              </a:rPr>
              <a:t>2</a:t>
            </a:r>
            <a:r>
              <a:rPr lang="en-US" altLang="zh-CN" sz="1600" b="1">
                <a:latin typeface="Courier New" panose="02070309020205020404" pitchFamily="49" charset="0"/>
              </a:rPr>
              <a:t>,a</a:t>
            </a:r>
            <a:r>
              <a:rPr lang="en-US" altLang="zh-CN" sz="1600" b="1" baseline="-25000">
                <a:latin typeface="Courier New" panose="02070309020205020404" pitchFamily="49" charset="0"/>
              </a:rPr>
              <a:t>4</a:t>
            </a:r>
            <a:r>
              <a:rPr lang="en-US" altLang="zh-CN" sz="1600" b="1">
                <a:latin typeface="Courier New" panose="02070309020205020404" pitchFamily="49" charset="0"/>
              </a:rPr>
              <a:t>,…,a</a:t>
            </a:r>
            <a:r>
              <a:rPr lang="en-US" altLang="zh-CN" sz="1600" b="1" baseline="-25000">
                <a:latin typeface="Courier New" panose="02070309020205020404" pitchFamily="49" charset="0"/>
              </a:rPr>
              <a:t>n-2</a:t>
            </a:r>
            <a:r>
              <a:rPr kumimoji="0" lang="en-US" altLang="zh-CN" sz="1600" b="1">
                <a:solidFill>
                  <a:schemeClr val="bg2"/>
                </a:solidFill>
                <a:latin typeface="Courier New" panose="02070309020205020404" pitchFamily="49" charset="0"/>
              </a:rPr>
              <a:t>)</a:t>
            </a:r>
          </a:p>
          <a:p>
            <a:pPr>
              <a:lnSpc>
                <a:spcPct val="120000"/>
              </a:lnSpc>
              <a:spcBef>
                <a:spcPct val="0"/>
              </a:spcBef>
              <a:buClrTx/>
              <a:buSzTx/>
              <a:buFontTx/>
              <a:buNone/>
            </a:pPr>
            <a:r>
              <a:rPr kumimoji="0" lang="en-US" altLang="zh-CN" sz="1600" b="1">
                <a:latin typeface="Courier New" panose="02070309020205020404" pitchFamily="49" charset="0"/>
              </a:rPr>
              <a:t>   (d</a:t>
            </a:r>
            <a:r>
              <a:rPr lang="en-US" altLang="zh-CN" sz="1600" b="1" baseline="-25000">
                <a:latin typeface="Courier New" panose="02070309020205020404" pitchFamily="49" charset="0"/>
              </a:rPr>
              <a:t>0</a:t>
            </a:r>
            <a:r>
              <a:rPr lang="en-US" altLang="zh-CN" sz="1600" b="1">
                <a:latin typeface="Courier New" panose="02070309020205020404" pitchFamily="49" charset="0"/>
              </a:rPr>
              <a:t>,d</a:t>
            </a:r>
            <a:r>
              <a:rPr lang="en-US" altLang="zh-CN" sz="1600" b="1" baseline="-25000">
                <a:latin typeface="Courier New" panose="02070309020205020404" pitchFamily="49" charset="0"/>
              </a:rPr>
              <a:t>1</a:t>
            </a:r>
            <a:r>
              <a:rPr lang="en-US" altLang="zh-CN" sz="1600" b="1">
                <a:latin typeface="Courier New" panose="02070309020205020404" pitchFamily="49" charset="0"/>
              </a:rPr>
              <a:t>,…,d</a:t>
            </a:r>
            <a:r>
              <a:rPr lang="en-US" altLang="zh-CN" sz="1600" b="1" baseline="-25000">
                <a:latin typeface="Courier New" panose="02070309020205020404" pitchFamily="49" charset="0"/>
              </a:rPr>
              <a:t>n/2-1</a:t>
            </a:r>
            <a:r>
              <a:rPr lang="en-US" altLang="zh-CN" sz="1600" b="1">
                <a:latin typeface="Courier New" panose="02070309020205020404" pitchFamily="49" charset="0"/>
              </a:rPr>
              <a:t>) </a:t>
            </a:r>
            <a:r>
              <a:rPr kumimoji="0" lang="en-US" altLang="zh-CN" sz="1600" b="1">
                <a:solidFill>
                  <a:schemeClr val="bg2"/>
                </a:solidFill>
                <a:latin typeface="Courier New" panose="02070309020205020404" pitchFamily="49" charset="0"/>
                <a:sym typeface="Symbol" panose="05050102010706020507" pitchFamily="18" charset="2"/>
              </a:rPr>
              <a:t></a:t>
            </a:r>
            <a:r>
              <a:rPr kumimoji="0" lang="en-US" altLang="zh-CN" sz="1600" b="1">
                <a:solidFill>
                  <a:schemeClr val="bg2"/>
                </a:solidFill>
                <a:latin typeface="Courier New" panose="02070309020205020404" pitchFamily="49" charset="0"/>
                <a:sym typeface="Wingdings" panose="05000000000000000000" pitchFamily="2" charset="2"/>
              </a:rPr>
              <a:t> FFT(n/2, a</a:t>
            </a:r>
            <a:r>
              <a:rPr lang="en-US" altLang="zh-CN" sz="1600" b="1" baseline="-25000">
                <a:latin typeface="Courier New" panose="02070309020205020404" pitchFamily="49" charset="0"/>
              </a:rPr>
              <a:t>1</a:t>
            </a:r>
            <a:r>
              <a:rPr lang="en-US" altLang="zh-CN" sz="1600" b="1">
                <a:latin typeface="Courier New" panose="02070309020205020404" pitchFamily="49" charset="0"/>
              </a:rPr>
              <a:t>,a</a:t>
            </a:r>
            <a:r>
              <a:rPr lang="en-US" altLang="zh-CN" sz="1600" b="1" baseline="-25000">
                <a:latin typeface="Courier New" panose="02070309020205020404" pitchFamily="49" charset="0"/>
              </a:rPr>
              <a:t>3</a:t>
            </a:r>
            <a:r>
              <a:rPr lang="en-US" altLang="zh-CN" sz="1600" b="1">
                <a:latin typeface="Courier New" panose="02070309020205020404" pitchFamily="49" charset="0"/>
              </a:rPr>
              <a:t>,a</a:t>
            </a:r>
            <a:r>
              <a:rPr lang="en-US" altLang="zh-CN" sz="1600" b="1" baseline="-25000">
                <a:latin typeface="Courier New" panose="02070309020205020404" pitchFamily="49" charset="0"/>
              </a:rPr>
              <a:t>5</a:t>
            </a:r>
            <a:r>
              <a:rPr lang="en-US" altLang="zh-CN" sz="1600" b="1">
                <a:latin typeface="Courier New" panose="02070309020205020404" pitchFamily="49" charset="0"/>
              </a:rPr>
              <a:t>,…,a</a:t>
            </a:r>
            <a:r>
              <a:rPr lang="en-US" altLang="zh-CN" sz="1600" b="1" baseline="-25000">
                <a:latin typeface="Courier New" panose="02070309020205020404" pitchFamily="49" charset="0"/>
              </a:rPr>
              <a:t>n-1</a:t>
            </a:r>
            <a:r>
              <a:rPr kumimoji="0" lang="en-US" altLang="zh-CN" sz="1600" b="1">
                <a:solidFill>
                  <a:schemeClr val="bg2"/>
                </a:solidFill>
                <a:latin typeface="Courier New" panose="02070309020205020404" pitchFamily="49" charset="0"/>
              </a:rPr>
              <a:t>)</a:t>
            </a:r>
          </a:p>
          <a:p>
            <a:pPr>
              <a:lnSpc>
                <a:spcPct val="120000"/>
              </a:lnSpc>
              <a:spcBef>
                <a:spcPct val="0"/>
              </a:spcBef>
              <a:buClrTx/>
              <a:buSzTx/>
              <a:buFontTx/>
              <a:buNone/>
            </a:pPr>
            <a:endParaRPr kumimoji="0" lang="en-US" altLang="zh-CN" sz="1600" b="1">
              <a:solidFill>
                <a:schemeClr val="bg2"/>
              </a:solidFill>
              <a:latin typeface="Courier New" panose="02070309020205020404" pitchFamily="49" charset="0"/>
            </a:endParaRPr>
          </a:p>
          <a:p>
            <a:pPr>
              <a:lnSpc>
                <a:spcPct val="120000"/>
              </a:lnSpc>
              <a:spcBef>
                <a:spcPct val="0"/>
              </a:spcBef>
              <a:buClrTx/>
              <a:buSzTx/>
              <a:buFontTx/>
              <a:buNone/>
            </a:pPr>
            <a:r>
              <a:rPr kumimoji="0" lang="en-US" altLang="zh-CN" sz="1600" b="1">
                <a:solidFill>
                  <a:srgbClr val="003399"/>
                </a:solidFill>
                <a:latin typeface="Courier New" panose="02070309020205020404" pitchFamily="49" charset="0"/>
              </a:rPr>
              <a:t>   for</a:t>
            </a:r>
            <a:r>
              <a:rPr kumimoji="0" lang="en-US" altLang="zh-CN" sz="1600" b="1">
                <a:solidFill>
                  <a:schemeClr val="bg2"/>
                </a:solidFill>
                <a:latin typeface="Courier New" panose="02070309020205020404" pitchFamily="49" charset="0"/>
              </a:rPr>
              <a:t> k = 0 </a:t>
            </a:r>
            <a:r>
              <a:rPr kumimoji="0" lang="en-US" altLang="zh-CN" sz="1600" b="1">
                <a:solidFill>
                  <a:srgbClr val="003399"/>
                </a:solidFill>
                <a:latin typeface="Courier New" panose="02070309020205020404" pitchFamily="49" charset="0"/>
              </a:rPr>
              <a:t>to</a:t>
            </a:r>
            <a:r>
              <a:rPr kumimoji="0" lang="en-US" altLang="zh-CN" sz="1600" b="1">
                <a:solidFill>
                  <a:schemeClr val="bg2"/>
                </a:solidFill>
                <a:latin typeface="Courier New" panose="02070309020205020404" pitchFamily="49" charset="0"/>
              </a:rPr>
              <a:t> n/2 - 1 {</a:t>
            </a:r>
          </a:p>
          <a:p>
            <a:pPr>
              <a:lnSpc>
                <a:spcPct val="120000"/>
              </a:lnSpc>
              <a:spcBef>
                <a:spcPct val="0"/>
              </a:spcBef>
              <a:buClrTx/>
              <a:buSzTx/>
              <a:buFontTx/>
              <a:buNone/>
            </a:pPr>
            <a:r>
              <a:rPr lang="en-US" altLang="zh-CN" sz="1600" b="1">
                <a:latin typeface="Courier New" panose="02070309020205020404" pitchFamily="49" charset="0"/>
                <a:sym typeface="Symbol" panose="05050102010706020507" pitchFamily="18" charset="2"/>
              </a:rPr>
              <a:t>      </a:t>
            </a:r>
            <a:r>
              <a:rPr lang="en-US" altLang="zh-CN" sz="1600" b="1" baseline="30000">
                <a:latin typeface="Courier New" panose="02070309020205020404" pitchFamily="49" charset="0"/>
                <a:sym typeface="Symbol" panose="05050102010706020507" pitchFamily="18" charset="2"/>
              </a:rPr>
              <a:t>k</a:t>
            </a:r>
            <a:r>
              <a:rPr lang="en-US" altLang="zh-CN" sz="1600" b="1">
                <a:latin typeface="Courier New" panose="02070309020205020404" pitchFamily="49" charset="0"/>
                <a:sym typeface="Symbol" panose="05050102010706020507" pitchFamily="18" charset="2"/>
              </a:rPr>
              <a:t> </a:t>
            </a:r>
            <a:r>
              <a:rPr kumimoji="0" lang="en-US" altLang="zh-CN" sz="1600" b="1">
                <a:solidFill>
                  <a:schemeClr val="bg2"/>
                </a:solidFill>
                <a:latin typeface="Courier New" panose="02070309020205020404" pitchFamily="49" charset="0"/>
                <a:sym typeface="Symbol" panose="05050102010706020507" pitchFamily="18" charset="2"/>
              </a:rPr>
              <a:t></a:t>
            </a:r>
            <a:r>
              <a:rPr lang="en-US" altLang="zh-CN" sz="1600" b="1">
                <a:latin typeface="Courier New" panose="02070309020205020404" pitchFamily="49" charset="0"/>
                <a:sym typeface="Symbol" panose="05050102010706020507" pitchFamily="18" charset="2"/>
              </a:rPr>
              <a:t> </a:t>
            </a:r>
            <a:r>
              <a:rPr lang="en-US" altLang="zh-CN" sz="1600" b="1">
                <a:latin typeface="Courier New" panose="02070309020205020404" pitchFamily="49" charset="0"/>
              </a:rPr>
              <a:t>e</a:t>
            </a:r>
            <a:r>
              <a:rPr lang="en-US" altLang="zh-CN" sz="1600" b="1" baseline="30000">
                <a:latin typeface="Courier New" panose="02070309020205020404" pitchFamily="49" charset="0"/>
                <a:sym typeface="Symbol" panose="05050102010706020507" pitchFamily="18" charset="2"/>
              </a:rPr>
              <a:t>2ik/n</a:t>
            </a:r>
            <a:endParaRPr kumimoji="0" lang="en-US" altLang="zh-CN" sz="1600" b="1">
              <a:solidFill>
                <a:schemeClr val="bg2"/>
              </a:solidFill>
              <a:latin typeface="Courier New" panose="02070309020205020404" pitchFamily="49" charset="0"/>
            </a:endParaRPr>
          </a:p>
          <a:p>
            <a:pPr>
              <a:lnSpc>
                <a:spcPct val="120000"/>
              </a:lnSpc>
              <a:spcBef>
                <a:spcPct val="0"/>
              </a:spcBef>
              <a:buClrTx/>
              <a:buSzTx/>
              <a:buFontTx/>
              <a:buNone/>
            </a:pPr>
            <a:r>
              <a:rPr kumimoji="0" lang="en-US" altLang="zh-CN" sz="1600" b="1">
                <a:solidFill>
                  <a:schemeClr val="bg2"/>
                </a:solidFill>
                <a:latin typeface="Courier New" panose="02070309020205020404" pitchFamily="49" charset="0"/>
              </a:rPr>
              <a:t>      </a:t>
            </a:r>
            <a:r>
              <a:rPr kumimoji="0" lang="en-US" altLang="zh-CN" sz="1600" b="1">
                <a:latin typeface="Courier New" panose="02070309020205020404" pitchFamily="49" charset="0"/>
              </a:rPr>
              <a:t>y</a:t>
            </a:r>
            <a:r>
              <a:rPr lang="en-US" altLang="zh-CN" sz="1600" b="1" baseline="-25000">
                <a:latin typeface="Courier New" panose="02070309020205020404" pitchFamily="49" charset="0"/>
              </a:rPr>
              <a:t>k</a:t>
            </a:r>
            <a:r>
              <a:rPr lang="en-US" altLang="zh-CN" sz="1600" b="1" baseline="-25000">
                <a:solidFill>
                  <a:schemeClr val="tx2"/>
                </a:solidFill>
                <a:latin typeface="Courier New" panose="02070309020205020404" pitchFamily="49" charset="0"/>
              </a:rPr>
              <a:t>    </a:t>
            </a:r>
            <a:r>
              <a:rPr lang="en-US" altLang="zh-CN" sz="1600" b="1">
                <a:latin typeface="Courier New" panose="02070309020205020404" pitchFamily="49" charset="0"/>
              </a:rPr>
              <a:t> </a:t>
            </a:r>
            <a:r>
              <a:rPr kumimoji="0" lang="en-US" altLang="zh-CN" sz="1600" b="1">
                <a:solidFill>
                  <a:schemeClr val="bg2"/>
                </a:solidFill>
                <a:latin typeface="Courier New" panose="02070309020205020404" pitchFamily="49" charset="0"/>
                <a:sym typeface="Symbol" panose="05050102010706020507" pitchFamily="18" charset="2"/>
              </a:rPr>
              <a:t></a:t>
            </a:r>
            <a:r>
              <a:rPr lang="en-US" altLang="zh-CN" sz="1600" b="1">
                <a:latin typeface="Courier New" panose="02070309020205020404" pitchFamily="49" charset="0"/>
              </a:rPr>
              <a:t> e</a:t>
            </a:r>
            <a:r>
              <a:rPr lang="en-US" altLang="zh-CN" sz="1600" b="1" baseline="-25000">
                <a:latin typeface="Courier New" panose="02070309020205020404" pitchFamily="49" charset="0"/>
              </a:rPr>
              <a:t>k</a:t>
            </a:r>
            <a:r>
              <a:rPr lang="en-US" altLang="zh-CN" sz="1600" b="1">
                <a:latin typeface="Courier New" panose="02070309020205020404" pitchFamily="49" charset="0"/>
              </a:rPr>
              <a:t> + </a:t>
            </a:r>
            <a:r>
              <a:rPr lang="en-US" altLang="zh-CN" sz="1600" b="1">
                <a:latin typeface="Courier New" panose="02070309020205020404" pitchFamily="49" charset="0"/>
                <a:sym typeface="Symbol" panose="05050102010706020507" pitchFamily="18" charset="2"/>
              </a:rPr>
              <a:t></a:t>
            </a:r>
            <a:r>
              <a:rPr lang="en-US" altLang="zh-CN" sz="1600" b="1" baseline="30000">
                <a:latin typeface="Courier New" panose="02070309020205020404" pitchFamily="49" charset="0"/>
                <a:sym typeface="Symbol" panose="05050102010706020507" pitchFamily="18" charset="2"/>
              </a:rPr>
              <a:t>k</a:t>
            </a:r>
            <a:r>
              <a:rPr lang="en-US" altLang="zh-CN" sz="1600" b="1">
                <a:latin typeface="Courier New" panose="02070309020205020404" pitchFamily="49" charset="0"/>
                <a:sym typeface="Symbol" panose="05050102010706020507" pitchFamily="18" charset="2"/>
              </a:rPr>
              <a:t> </a:t>
            </a:r>
            <a:r>
              <a:rPr lang="en-US" altLang="zh-CN" sz="1600" b="1">
                <a:latin typeface="Courier New" panose="02070309020205020404" pitchFamily="49" charset="0"/>
              </a:rPr>
              <a:t>d</a:t>
            </a:r>
            <a:r>
              <a:rPr lang="en-US" altLang="zh-CN" sz="1600" b="1" baseline="-25000">
                <a:latin typeface="Courier New" panose="02070309020205020404" pitchFamily="49" charset="0"/>
              </a:rPr>
              <a:t>k</a:t>
            </a:r>
            <a:endParaRPr lang="en-US" altLang="zh-CN" sz="1600" b="1">
              <a:latin typeface="Courier New" panose="02070309020205020404" pitchFamily="49" charset="0"/>
            </a:endParaRPr>
          </a:p>
          <a:p>
            <a:pPr>
              <a:lnSpc>
                <a:spcPct val="120000"/>
              </a:lnSpc>
              <a:spcBef>
                <a:spcPct val="0"/>
              </a:spcBef>
              <a:buClrTx/>
              <a:buSzTx/>
              <a:buFontTx/>
              <a:buNone/>
            </a:pPr>
            <a:r>
              <a:rPr kumimoji="0" lang="en-US" altLang="zh-CN" sz="1600" b="1">
                <a:latin typeface="Courier New" panose="02070309020205020404" pitchFamily="49" charset="0"/>
              </a:rPr>
              <a:t>      y</a:t>
            </a:r>
            <a:r>
              <a:rPr lang="en-US" altLang="zh-CN" sz="1600" b="1" baseline="-25000">
                <a:latin typeface="Courier New" panose="02070309020205020404" pitchFamily="49" charset="0"/>
              </a:rPr>
              <a:t>k+n/2</a:t>
            </a:r>
            <a:r>
              <a:rPr lang="en-US" altLang="zh-CN" sz="1600" b="1">
                <a:latin typeface="Courier New" panose="02070309020205020404" pitchFamily="49" charset="0"/>
              </a:rPr>
              <a:t> </a:t>
            </a:r>
            <a:r>
              <a:rPr kumimoji="0" lang="en-US" altLang="zh-CN" sz="1600" b="1">
                <a:solidFill>
                  <a:schemeClr val="bg2"/>
                </a:solidFill>
                <a:latin typeface="Courier New" panose="02070309020205020404" pitchFamily="49" charset="0"/>
                <a:sym typeface="Symbol" panose="05050102010706020507" pitchFamily="18" charset="2"/>
              </a:rPr>
              <a:t></a:t>
            </a:r>
            <a:r>
              <a:rPr lang="en-US" altLang="zh-CN" sz="1600" b="1">
                <a:latin typeface="Courier New" panose="02070309020205020404" pitchFamily="49" charset="0"/>
              </a:rPr>
              <a:t> e</a:t>
            </a:r>
            <a:r>
              <a:rPr lang="en-US" altLang="zh-CN" sz="1600" b="1" baseline="-25000">
                <a:latin typeface="Courier New" panose="02070309020205020404" pitchFamily="49" charset="0"/>
              </a:rPr>
              <a:t>k</a:t>
            </a:r>
            <a:r>
              <a:rPr lang="en-US" altLang="zh-CN" sz="1600" b="1">
                <a:latin typeface="Courier New" panose="02070309020205020404" pitchFamily="49" charset="0"/>
              </a:rPr>
              <a:t> - </a:t>
            </a:r>
            <a:r>
              <a:rPr lang="en-US" altLang="zh-CN" sz="1600" b="1">
                <a:latin typeface="Courier New" panose="02070309020205020404" pitchFamily="49" charset="0"/>
                <a:sym typeface="Symbol" panose="05050102010706020507" pitchFamily="18" charset="2"/>
              </a:rPr>
              <a:t></a:t>
            </a:r>
            <a:r>
              <a:rPr lang="en-US" altLang="zh-CN" sz="1600" b="1" baseline="30000">
                <a:latin typeface="Courier New" panose="02070309020205020404" pitchFamily="49" charset="0"/>
                <a:sym typeface="Symbol" panose="05050102010706020507" pitchFamily="18" charset="2"/>
              </a:rPr>
              <a:t>k</a:t>
            </a:r>
            <a:r>
              <a:rPr lang="en-US" altLang="zh-CN" sz="1600" b="1">
                <a:latin typeface="Courier New" panose="02070309020205020404" pitchFamily="49" charset="0"/>
                <a:sym typeface="Symbol" panose="05050102010706020507" pitchFamily="18" charset="2"/>
              </a:rPr>
              <a:t> </a:t>
            </a:r>
            <a:r>
              <a:rPr lang="en-US" altLang="zh-CN" sz="1600" b="1">
                <a:latin typeface="Courier New" panose="02070309020205020404" pitchFamily="49" charset="0"/>
              </a:rPr>
              <a:t>d</a:t>
            </a:r>
            <a:r>
              <a:rPr lang="en-US" altLang="zh-CN" sz="1600" b="1" baseline="-25000">
                <a:latin typeface="Courier New" panose="02070309020205020404" pitchFamily="49" charset="0"/>
              </a:rPr>
              <a:t>k</a:t>
            </a:r>
            <a:endParaRPr lang="en-US" altLang="zh-CN" sz="1600" b="1">
              <a:latin typeface="Courier New" panose="02070309020205020404" pitchFamily="49" charset="0"/>
            </a:endParaRPr>
          </a:p>
          <a:p>
            <a:pPr>
              <a:lnSpc>
                <a:spcPct val="120000"/>
              </a:lnSpc>
              <a:spcBef>
                <a:spcPct val="0"/>
              </a:spcBef>
              <a:buClrTx/>
              <a:buSzTx/>
              <a:buFontTx/>
              <a:buNone/>
            </a:pPr>
            <a:r>
              <a:rPr kumimoji="0" lang="en-US" altLang="zh-CN" sz="1600" b="1">
                <a:solidFill>
                  <a:schemeClr val="bg2"/>
                </a:solidFill>
                <a:latin typeface="Courier New" panose="02070309020205020404" pitchFamily="49" charset="0"/>
              </a:rPr>
              <a:t>   }</a:t>
            </a:r>
          </a:p>
          <a:p>
            <a:pPr>
              <a:lnSpc>
                <a:spcPct val="120000"/>
              </a:lnSpc>
              <a:spcBef>
                <a:spcPct val="0"/>
              </a:spcBef>
              <a:buClrTx/>
              <a:buSzTx/>
              <a:buFontTx/>
              <a:buNone/>
            </a:pPr>
            <a:endParaRPr kumimoji="0" lang="en-US" altLang="zh-CN" sz="1600" b="1">
              <a:solidFill>
                <a:schemeClr val="bg2"/>
              </a:solidFill>
              <a:latin typeface="Courier New" panose="02070309020205020404" pitchFamily="49" charset="0"/>
            </a:endParaRPr>
          </a:p>
          <a:p>
            <a:pPr>
              <a:lnSpc>
                <a:spcPct val="120000"/>
              </a:lnSpc>
              <a:spcBef>
                <a:spcPct val="0"/>
              </a:spcBef>
              <a:buClrTx/>
              <a:buSzTx/>
              <a:buFontTx/>
              <a:buNone/>
            </a:pPr>
            <a:r>
              <a:rPr kumimoji="0" lang="en-US" altLang="zh-CN" sz="1600" b="1">
                <a:solidFill>
                  <a:srgbClr val="003399"/>
                </a:solidFill>
                <a:latin typeface="Courier New" panose="02070309020205020404" pitchFamily="49" charset="0"/>
              </a:rPr>
              <a:t>   return</a:t>
            </a:r>
            <a:r>
              <a:rPr kumimoji="0" lang="en-US" altLang="zh-CN" sz="1600" b="1">
                <a:solidFill>
                  <a:schemeClr val="bg2"/>
                </a:solidFill>
                <a:latin typeface="Courier New" panose="02070309020205020404" pitchFamily="49" charset="0"/>
              </a:rPr>
              <a:t> </a:t>
            </a:r>
            <a:r>
              <a:rPr kumimoji="0" lang="en-US" altLang="zh-CN" sz="1600" b="1">
                <a:solidFill>
                  <a:schemeClr val="bg2"/>
                </a:solidFill>
                <a:latin typeface="Courier New" panose="02070309020205020404" pitchFamily="49" charset="0"/>
                <a:sym typeface="Wingdings" panose="05000000000000000000" pitchFamily="2" charset="2"/>
              </a:rPr>
              <a:t>(y</a:t>
            </a:r>
            <a:r>
              <a:rPr lang="en-US" altLang="zh-CN" sz="1600" b="1" baseline="-25000">
                <a:latin typeface="Courier New" panose="02070309020205020404" pitchFamily="49" charset="0"/>
              </a:rPr>
              <a:t>0</a:t>
            </a:r>
            <a:r>
              <a:rPr lang="en-US" altLang="zh-CN" sz="1600" b="1">
                <a:latin typeface="Courier New" panose="02070309020205020404" pitchFamily="49" charset="0"/>
              </a:rPr>
              <a:t>,y</a:t>
            </a:r>
            <a:r>
              <a:rPr lang="en-US" altLang="zh-CN" sz="1600" b="1" baseline="-25000">
                <a:latin typeface="Courier New" panose="02070309020205020404" pitchFamily="49" charset="0"/>
              </a:rPr>
              <a:t>1</a:t>
            </a:r>
            <a:r>
              <a:rPr lang="en-US" altLang="zh-CN" sz="1600" b="1">
                <a:latin typeface="Courier New" panose="02070309020205020404" pitchFamily="49" charset="0"/>
              </a:rPr>
              <a:t>,…,y</a:t>
            </a:r>
            <a:r>
              <a:rPr lang="en-US" altLang="zh-CN" sz="1600" b="1" baseline="-25000">
                <a:latin typeface="Courier New" panose="02070309020205020404" pitchFamily="49" charset="0"/>
              </a:rPr>
              <a:t>n-1</a:t>
            </a:r>
            <a:r>
              <a:rPr kumimoji="0" lang="en-US" altLang="zh-CN" sz="1600" b="1">
                <a:solidFill>
                  <a:schemeClr val="bg2"/>
                </a:solidFill>
                <a:latin typeface="Courier New" panose="02070309020205020404" pitchFamily="49" charset="0"/>
              </a:rPr>
              <a:t>)</a:t>
            </a:r>
          </a:p>
          <a:p>
            <a:pPr>
              <a:lnSpc>
                <a:spcPct val="120000"/>
              </a:lnSpc>
              <a:spcBef>
                <a:spcPct val="0"/>
              </a:spcBef>
              <a:buClrTx/>
              <a:buSzTx/>
              <a:buFontTx/>
              <a:buNone/>
            </a:pPr>
            <a:r>
              <a:rPr kumimoji="0" lang="en-US" altLang="zh-CN" sz="1600" b="1">
                <a:solidFill>
                  <a:schemeClr val="bg2"/>
                </a:solidFill>
                <a:latin typeface="Courier New" panose="02070309020205020404" pitchFamily="49" charset="0"/>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3C0921A-488A-4B19-BAE2-1CA9C367586F}" type="slidenum">
              <a:rPr kumimoji="0" lang="zh-CN" altLang="en-US" sz="1400" smtClean="0"/>
              <a:t>48</a:t>
            </a:fld>
            <a:endParaRPr kumimoji="0" lang="en-US" altLang="zh-CN" sz="1400"/>
          </a:p>
        </p:txBody>
      </p:sp>
      <p:sp>
        <p:nvSpPr>
          <p:cNvPr id="93187" name="Rectangle 2"/>
          <p:cNvSpPr>
            <a:spLocks noGrp="1" noChangeArrowheads="1"/>
          </p:cNvSpPr>
          <p:nvPr>
            <p:ph type="title"/>
          </p:nvPr>
        </p:nvSpPr>
        <p:spPr/>
        <p:txBody>
          <a:bodyPr/>
          <a:lstStyle/>
          <a:p>
            <a:pPr eaLnBrk="1" hangingPunct="1"/>
            <a:r>
              <a:rPr lang="zh-CN" altLang="en-US"/>
              <a:t>快速傅立叶变换</a:t>
            </a:r>
          </a:p>
        </p:txBody>
      </p:sp>
      <p:sp>
        <p:nvSpPr>
          <p:cNvPr id="93188" name="Rectangle 3"/>
          <p:cNvSpPr>
            <a:spLocks noGrp="1" noChangeArrowheads="1"/>
          </p:cNvSpPr>
          <p:nvPr>
            <p:ph type="body" idx="1"/>
          </p:nvPr>
        </p:nvSpPr>
        <p:spPr/>
        <p:txBody>
          <a:bodyPr/>
          <a:lstStyle/>
          <a:p>
            <a:pPr eaLnBrk="1" hangingPunct="1"/>
            <a:r>
              <a:rPr lang="zh-CN" altLang="en-US"/>
              <a:t>定理.  </a:t>
            </a:r>
            <a:r>
              <a:rPr lang="en-US" altLang="zh-CN"/>
              <a:t>FFT </a:t>
            </a:r>
            <a:r>
              <a:rPr lang="zh-CN" altLang="en-US"/>
              <a:t>算法能够在</a:t>
            </a:r>
            <a:r>
              <a:rPr lang="en-US" altLang="zh-CN"/>
              <a:t>O(n log n) </a:t>
            </a:r>
            <a:r>
              <a:rPr lang="zh-CN" altLang="en-US"/>
              <a:t>步骤内计算</a:t>
            </a:r>
            <a:r>
              <a:rPr lang="en-US" altLang="zh-CN"/>
              <a:t>n-1</a:t>
            </a:r>
            <a:r>
              <a:rPr lang="zh-CN" altLang="en-US"/>
              <a:t>次多项式在每个</a:t>
            </a:r>
            <a:r>
              <a:rPr lang="en-US" altLang="zh-CN"/>
              <a:t>n</a:t>
            </a:r>
            <a:r>
              <a:rPr lang="zh-CN" altLang="en-US"/>
              <a:t>次单位根处的值(</a:t>
            </a:r>
            <a:r>
              <a:rPr lang="en-US" altLang="zh-CN"/>
              <a:t>n</a:t>
            </a:r>
            <a:r>
              <a:rPr lang="zh-CN" altLang="en-US"/>
              <a:t>是2的整数次幂)。</a:t>
            </a:r>
          </a:p>
          <a:p>
            <a:pPr eaLnBrk="1" hangingPunct="1"/>
            <a:endParaRPr lang="en-US" altLang="zh-CN"/>
          </a:p>
          <a:p>
            <a:pPr eaLnBrk="1" hangingPunct="1"/>
            <a:r>
              <a:rPr lang="zh-CN" altLang="en-US"/>
              <a:t>运行时间</a:t>
            </a:r>
          </a:p>
          <a:p>
            <a:pPr eaLnBrk="1" hangingPunct="1">
              <a:buFont typeface="Wingdings" panose="05000000000000000000" pitchFamily="2" charset="2"/>
              <a:buNone/>
            </a:pPr>
            <a:r>
              <a:rPr lang="zh-CN" altLang="en-US"/>
              <a:t>  </a:t>
            </a:r>
            <a:r>
              <a:rPr lang="en-US" altLang="zh-CN"/>
              <a:t>T(2n) =  2T(n) + O(n) </a:t>
            </a:r>
          </a:p>
          <a:p>
            <a:pPr eaLnBrk="1" hangingPunct="1">
              <a:buFont typeface="Wingdings" panose="05000000000000000000" pitchFamily="2" charset="2"/>
              <a:buNone/>
            </a:pPr>
            <a:r>
              <a:rPr lang="en-US" altLang="zh-CN"/>
              <a:t> </a:t>
            </a:r>
            <a:r>
              <a:rPr lang="en-US" altLang="zh-CN">
                <a:sym typeface="Symbol" panose="05050102010706020507" pitchFamily="18" charset="2"/>
              </a:rPr>
              <a:t> T(n)  = O(n log n).</a:t>
            </a: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E70E1DD-5377-4A0E-B5B9-F9B0C497ADE6}" type="slidenum">
              <a:rPr kumimoji="0" lang="zh-CN" altLang="en-US" sz="1400" smtClean="0"/>
              <a:t>49</a:t>
            </a:fld>
            <a:endParaRPr kumimoji="0" lang="en-US" altLang="zh-CN" sz="1400"/>
          </a:p>
        </p:txBody>
      </p:sp>
      <p:sp>
        <p:nvSpPr>
          <p:cNvPr id="94211" name="Rectangle 2"/>
          <p:cNvSpPr>
            <a:spLocks noGrp="1" noChangeArrowheads="1"/>
          </p:cNvSpPr>
          <p:nvPr>
            <p:ph type="title"/>
          </p:nvPr>
        </p:nvSpPr>
        <p:spPr/>
        <p:txBody>
          <a:bodyPr/>
          <a:lstStyle/>
          <a:p>
            <a:pPr eaLnBrk="1" hangingPunct="1"/>
            <a:r>
              <a:rPr lang="zh-CN" altLang="en-US"/>
              <a:t>快速傅立叶变换</a:t>
            </a:r>
          </a:p>
        </p:txBody>
      </p:sp>
      <p:sp>
        <p:nvSpPr>
          <p:cNvPr id="94212"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a:t> </a:t>
            </a:r>
          </a:p>
        </p:txBody>
      </p:sp>
      <p:graphicFrame>
        <p:nvGraphicFramePr>
          <p:cNvPr id="94213" name="Object 4"/>
          <p:cNvGraphicFramePr>
            <a:graphicFrameLocks noChangeAspect="1"/>
          </p:cNvGraphicFramePr>
          <p:nvPr/>
        </p:nvGraphicFramePr>
        <p:xfrm>
          <a:off x="1905000" y="2839720"/>
          <a:ext cx="1857375" cy="846138"/>
        </p:xfrm>
        <a:graphic>
          <a:graphicData uri="http://schemas.openxmlformats.org/presentationml/2006/ole">
            <mc:AlternateContent xmlns:mc="http://schemas.openxmlformats.org/markup-compatibility/2006">
              <mc:Choice xmlns:v="urn:schemas-microsoft-com:vml" Requires="v">
                <p:oleObj name="Equation" r:id="rId2" imgW="1231900" imgH="266700" progId="Equation.3">
                  <p:embed/>
                </p:oleObj>
              </mc:Choice>
              <mc:Fallback>
                <p:oleObj name="Equation" r:id="rId2" imgW="1231900" imgH="2667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l="-11134" t="-51428" r="-11134" b="-51428"/>
                      <a:stretch>
                        <a:fillRect/>
                      </a:stretch>
                    </p:blipFill>
                    <p:spPr bwMode="auto">
                      <a:xfrm>
                        <a:off x="1905000" y="2839720"/>
                        <a:ext cx="1857375" cy="846138"/>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14" name="Object 5"/>
          <p:cNvGraphicFramePr>
            <a:graphicFrameLocks noChangeAspect="1"/>
          </p:cNvGraphicFramePr>
          <p:nvPr/>
        </p:nvGraphicFramePr>
        <p:xfrm>
          <a:off x="7038975" y="2876233"/>
          <a:ext cx="3205163" cy="836612"/>
        </p:xfrm>
        <a:graphic>
          <a:graphicData uri="http://schemas.openxmlformats.org/presentationml/2006/ole">
            <mc:AlternateContent xmlns:mc="http://schemas.openxmlformats.org/markup-compatibility/2006">
              <mc:Choice xmlns:v="urn:schemas-microsoft-com:vml" Requires="v">
                <p:oleObj name="Equation" r:id="rId4" imgW="2247900" imgH="317500" progId="Equation.3">
                  <p:embed/>
                </p:oleObj>
              </mc:Choice>
              <mc:Fallback>
                <p:oleObj name="Equation" r:id="rId4" imgW="2247900" imgH="3175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l="-7826" t="-34285" r="-7826" b="-34285"/>
                      <a:stretch>
                        <a:fillRect/>
                      </a:stretch>
                    </p:blipFill>
                    <p:spPr bwMode="auto">
                      <a:xfrm>
                        <a:off x="7038975" y="2876233"/>
                        <a:ext cx="3205163" cy="836612"/>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15" name="Text Box 6"/>
          <p:cNvSpPr txBox="1">
            <a:spLocks noChangeArrowheads="1"/>
          </p:cNvSpPr>
          <p:nvPr/>
        </p:nvSpPr>
        <p:spPr bwMode="auto">
          <a:xfrm>
            <a:off x="4945698" y="2388870"/>
            <a:ext cx="1100455" cy="33718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a:solidFill>
                  <a:schemeClr val="accent1"/>
                </a:solidFill>
                <a:latin typeface="Comic Sans MS" panose="030F0702030302020204" pitchFamily="66" charset="0"/>
              </a:rPr>
              <a:t>O(n log n)</a:t>
            </a:r>
          </a:p>
        </p:txBody>
      </p:sp>
      <p:sp>
        <p:nvSpPr>
          <p:cNvPr id="94216" name="Rectangle 7"/>
          <p:cNvSpPr>
            <a:spLocks noChangeArrowheads="1"/>
          </p:cNvSpPr>
          <p:nvPr/>
        </p:nvSpPr>
        <p:spPr bwMode="auto">
          <a:xfrm>
            <a:off x="2228850" y="3684270"/>
            <a:ext cx="89535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1400">
                <a:latin typeface="Comic Sans MS" panose="030F0702030302020204" pitchFamily="66" charset="0"/>
              </a:rPr>
              <a:t>系数表达</a:t>
            </a:r>
          </a:p>
        </p:txBody>
      </p:sp>
      <p:sp>
        <p:nvSpPr>
          <p:cNvPr id="94217" name="Rectangle 8"/>
          <p:cNvSpPr>
            <a:spLocks noChangeArrowheads="1"/>
          </p:cNvSpPr>
          <p:nvPr/>
        </p:nvSpPr>
        <p:spPr bwMode="auto">
          <a:xfrm>
            <a:off x="8020050" y="3658870"/>
            <a:ext cx="89535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1400">
                <a:latin typeface="Comic Sans MS" panose="030F0702030302020204" pitchFamily="66" charset="0"/>
              </a:rPr>
              <a:t>点值表达</a:t>
            </a:r>
          </a:p>
        </p:txBody>
      </p:sp>
      <p:sp>
        <p:nvSpPr>
          <p:cNvPr id="94218" name="Oval 9"/>
          <p:cNvSpPr>
            <a:spLocks noChangeArrowheads="1"/>
          </p:cNvSpPr>
          <p:nvPr/>
        </p:nvSpPr>
        <p:spPr bwMode="auto">
          <a:xfrm>
            <a:off x="3700463" y="2973070"/>
            <a:ext cx="58737" cy="746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4219" name="Oval 10"/>
          <p:cNvSpPr>
            <a:spLocks noChangeArrowheads="1"/>
          </p:cNvSpPr>
          <p:nvPr/>
        </p:nvSpPr>
        <p:spPr bwMode="auto">
          <a:xfrm>
            <a:off x="3697288" y="3492183"/>
            <a:ext cx="58737" cy="74612"/>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4220" name="Oval 11"/>
          <p:cNvSpPr>
            <a:spLocks noChangeArrowheads="1"/>
          </p:cNvSpPr>
          <p:nvPr/>
        </p:nvSpPr>
        <p:spPr bwMode="auto">
          <a:xfrm>
            <a:off x="7027863" y="2968308"/>
            <a:ext cx="58737" cy="74612"/>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4221" name="Oval 12"/>
          <p:cNvSpPr>
            <a:spLocks noChangeArrowheads="1"/>
          </p:cNvSpPr>
          <p:nvPr/>
        </p:nvSpPr>
        <p:spPr bwMode="auto">
          <a:xfrm>
            <a:off x="7024688" y="3487420"/>
            <a:ext cx="58737" cy="746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cxnSp>
        <p:nvCxnSpPr>
          <p:cNvPr id="94222" name="AutoShape 13"/>
          <p:cNvCxnSpPr>
            <a:cxnSpLocks noChangeShapeType="1"/>
            <a:stCxn id="94218" idx="6"/>
            <a:endCxn id="94220" idx="2"/>
          </p:cNvCxnSpPr>
          <p:nvPr/>
        </p:nvCxnSpPr>
        <p:spPr bwMode="auto">
          <a:xfrm flipV="1">
            <a:off x="3759200" y="3006408"/>
            <a:ext cx="3268663" cy="4762"/>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4223" name="AutoShape 14"/>
          <p:cNvCxnSpPr>
            <a:cxnSpLocks noChangeShapeType="1"/>
            <a:stCxn id="94221" idx="2"/>
            <a:endCxn id="94219" idx="6"/>
          </p:cNvCxnSpPr>
          <p:nvPr/>
        </p:nvCxnSpPr>
        <p:spPr bwMode="auto">
          <a:xfrm flipH="1">
            <a:off x="3756025" y="3525520"/>
            <a:ext cx="3268663" cy="4763"/>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AE29CCB-18E2-4B26-AB19-C0513C5A23EB}" type="slidenum">
              <a:rPr kumimoji="0" lang="zh-CN" altLang="en-US" sz="1400" smtClean="0"/>
              <a:t>5</a:t>
            </a:fld>
            <a:endParaRPr kumimoji="0" lang="en-US" altLang="zh-CN" sz="1400"/>
          </a:p>
        </p:txBody>
      </p:sp>
      <p:sp>
        <p:nvSpPr>
          <p:cNvPr id="12291" name="Rectangle 2"/>
          <p:cNvSpPr>
            <a:spLocks noGrp="1" noChangeArrowheads="1"/>
          </p:cNvSpPr>
          <p:nvPr>
            <p:ph type="title"/>
          </p:nvPr>
        </p:nvSpPr>
        <p:spPr/>
        <p:txBody>
          <a:bodyPr/>
          <a:lstStyle/>
          <a:p>
            <a:pPr eaLnBrk="1" hangingPunct="1"/>
            <a:r>
              <a:rPr lang="zh-CN" altLang="en-US"/>
              <a:t>递推关系</a:t>
            </a:r>
          </a:p>
        </p:txBody>
      </p:sp>
      <p:sp>
        <p:nvSpPr>
          <p:cNvPr id="12292" name="Rectangle 3"/>
          <p:cNvSpPr>
            <a:spLocks noGrp="1" noChangeArrowheads="1"/>
          </p:cNvSpPr>
          <p:nvPr>
            <p:ph type="body" idx="1"/>
          </p:nvPr>
        </p:nvSpPr>
        <p:spPr/>
        <p:txBody>
          <a:bodyPr/>
          <a:lstStyle/>
          <a:p>
            <a:pPr eaLnBrk="1" hangingPunct="1"/>
            <a:r>
              <a:rPr lang="zh-CN" altLang="en-US"/>
              <a:t>命题5.1 对某个常数</a:t>
            </a:r>
            <a:r>
              <a:rPr lang="en-US" altLang="zh-CN"/>
              <a:t>c,</a:t>
            </a:r>
            <a:endParaRPr lang="zh-CN" altLang="en-US"/>
          </a:p>
          <a:p>
            <a:pPr eaLnBrk="1" hangingPunct="1"/>
            <a:endParaRPr lang="zh-CN" altLang="en-US"/>
          </a:p>
          <a:p>
            <a:pPr eaLnBrk="1" hangingPunct="1"/>
            <a:endParaRPr lang="zh-CN" altLang="en-US"/>
          </a:p>
          <a:p>
            <a:pPr eaLnBrk="1" hangingPunct="1"/>
            <a:endParaRPr lang="zh-CN" altLang="en-US"/>
          </a:p>
          <a:p>
            <a:pPr eaLnBrk="1" hangingPunct="1"/>
            <a:r>
              <a:rPr lang="zh-CN" altLang="en-US"/>
              <a:t>或者</a:t>
            </a:r>
          </a:p>
        </p:txBody>
      </p:sp>
      <p:graphicFrame>
        <p:nvGraphicFramePr>
          <p:cNvPr id="12293" name="Object 4"/>
          <p:cNvGraphicFramePr>
            <a:graphicFrameLocks noChangeAspect="1"/>
          </p:cNvGraphicFramePr>
          <p:nvPr/>
        </p:nvGraphicFramePr>
        <p:xfrm>
          <a:off x="3146425" y="3356610"/>
          <a:ext cx="6477000" cy="1397000"/>
        </p:xfrm>
        <a:graphic>
          <a:graphicData uri="http://schemas.openxmlformats.org/presentationml/2006/ole">
            <mc:AlternateContent xmlns:mc="http://schemas.openxmlformats.org/markup-compatibility/2006">
              <mc:Choice xmlns:v="urn:schemas-microsoft-com:vml" Requires="v">
                <p:oleObj name="Equation" r:id="rId2" imgW="5041900" imgH="876300" progId="Equation.3">
                  <p:embed/>
                </p:oleObj>
              </mc:Choice>
              <mc:Fallback>
                <p:oleObj name="Equation" r:id="rId2" imgW="5041900" imgH="8763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l="-2713" t="-15611" r="-2713" b="-15611"/>
                      <a:stretch>
                        <a:fillRect/>
                      </a:stretch>
                    </p:blipFill>
                    <p:spPr bwMode="auto">
                      <a:xfrm>
                        <a:off x="3146425" y="3356610"/>
                        <a:ext cx="6477000" cy="1397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4" name="Object 5"/>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name="Equation" r:id="rId4" imgW="114300" imgH="215900" progId="Equation.3">
                  <p:embed/>
                </p:oleObj>
              </mc:Choice>
              <mc:Fallback>
                <p:oleObj name="Equation" r:id="rId4" imgW="114300" imgH="2159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5" name="Object 6"/>
          <p:cNvGraphicFramePr>
            <a:graphicFrameLocks noChangeAspect="1"/>
          </p:cNvGraphicFramePr>
          <p:nvPr/>
        </p:nvGraphicFramePr>
        <p:xfrm>
          <a:off x="3375025" y="2021205"/>
          <a:ext cx="3733800" cy="989013"/>
        </p:xfrm>
        <a:graphic>
          <a:graphicData uri="http://schemas.openxmlformats.org/presentationml/2006/ole">
            <mc:AlternateContent xmlns:mc="http://schemas.openxmlformats.org/markup-compatibility/2006">
              <mc:Choice xmlns:v="urn:schemas-microsoft-com:vml" Requires="v">
                <p:oleObj name="Equation" r:id="rId6" imgW="1727200" imgH="457200" progId="Equation.3">
                  <p:embed/>
                </p:oleObj>
              </mc:Choice>
              <mc:Fallback>
                <p:oleObj name="Equation" r:id="rId6" imgW="1727200" imgH="4572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75025" y="2021205"/>
                        <a:ext cx="3733800" cy="98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65998C6-3811-47FC-B1D1-C7DC68F506EE}" type="slidenum">
              <a:rPr kumimoji="0" lang="zh-CN" altLang="en-US" sz="1400" smtClean="0"/>
              <a:t>50</a:t>
            </a:fld>
            <a:endParaRPr kumimoji="0" lang="en-US" altLang="zh-CN" sz="1400"/>
          </a:p>
        </p:txBody>
      </p:sp>
      <p:sp>
        <p:nvSpPr>
          <p:cNvPr id="96259" name="Rectangle 2"/>
          <p:cNvSpPr>
            <a:spLocks noGrp="1" noChangeArrowheads="1"/>
          </p:cNvSpPr>
          <p:nvPr>
            <p:ph type="title"/>
          </p:nvPr>
        </p:nvSpPr>
        <p:spPr/>
        <p:txBody>
          <a:bodyPr/>
          <a:lstStyle/>
          <a:p>
            <a:pPr eaLnBrk="1" hangingPunct="1"/>
            <a:r>
              <a:rPr lang="zh-CN" altLang="en-US"/>
              <a:t>傅立叶变换逆变换</a:t>
            </a:r>
          </a:p>
        </p:txBody>
      </p:sp>
      <p:sp>
        <p:nvSpPr>
          <p:cNvPr id="96260" name="Rectangle 3"/>
          <p:cNvSpPr>
            <a:spLocks noGrp="1" noChangeArrowheads="1"/>
          </p:cNvSpPr>
          <p:nvPr>
            <p:ph type="body" idx="1"/>
          </p:nvPr>
        </p:nvSpPr>
        <p:spPr/>
        <p:txBody>
          <a:bodyPr/>
          <a:lstStyle/>
          <a:p>
            <a:pPr eaLnBrk="1" hangingPunct="1"/>
            <a:r>
              <a:rPr lang="zh-CN" altLang="en-US" sz="2800"/>
              <a:t>目标.  给定</a:t>
            </a:r>
            <a:r>
              <a:rPr lang="en-US" altLang="zh-CN" sz="2800"/>
              <a:t>n-1</a:t>
            </a:r>
            <a:r>
              <a:rPr lang="zh-CN" altLang="en-US" sz="2800"/>
              <a:t>次多项式在</a:t>
            </a:r>
            <a:r>
              <a:rPr lang="en-US" altLang="zh-CN" sz="2800"/>
              <a:t>n</a:t>
            </a:r>
            <a:r>
              <a:rPr lang="zh-CN" altLang="en-US" sz="2800"/>
              <a:t>个点</a:t>
            </a:r>
            <a:r>
              <a:rPr lang="en-US" altLang="zh-CN" sz="2800">
                <a:sym typeface="Symbol" panose="05050102010706020507" pitchFamily="18" charset="2"/>
              </a:rPr>
              <a:t></a:t>
            </a:r>
            <a:r>
              <a:rPr lang="en-US" altLang="zh-CN" sz="2800" baseline="30000">
                <a:sym typeface="Symbol" panose="05050102010706020507" pitchFamily="18" charset="2"/>
              </a:rPr>
              <a:t>0</a:t>
            </a:r>
            <a:r>
              <a:rPr lang="en-US" altLang="zh-CN" sz="2800"/>
              <a:t>, </a:t>
            </a:r>
            <a:r>
              <a:rPr lang="en-US" altLang="zh-CN" sz="2800">
                <a:sym typeface="Symbol" panose="05050102010706020507" pitchFamily="18" charset="2"/>
              </a:rPr>
              <a:t></a:t>
            </a:r>
            <a:r>
              <a:rPr lang="en-US" altLang="zh-CN" sz="2800" baseline="30000">
                <a:sym typeface="Symbol" panose="05050102010706020507" pitchFamily="18" charset="2"/>
              </a:rPr>
              <a:t>1</a:t>
            </a:r>
            <a:r>
              <a:rPr lang="en-US" altLang="zh-CN" sz="2800"/>
              <a:t>, </a:t>
            </a:r>
            <a:r>
              <a:rPr lang="en-US" altLang="zh-CN" sz="2800">
                <a:latin typeface="Comic Sans MS" panose="030F0702030302020204" pitchFamily="66" charset="0"/>
              </a:rPr>
              <a:t>…</a:t>
            </a:r>
            <a:r>
              <a:rPr lang="en-US" altLang="zh-CN" sz="2800"/>
              <a:t>, </a:t>
            </a:r>
            <a:r>
              <a:rPr lang="en-US" altLang="zh-CN" sz="2800">
                <a:sym typeface="Symbol" panose="05050102010706020507" pitchFamily="18" charset="2"/>
              </a:rPr>
              <a:t></a:t>
            </a:r>
            <a:r>
              <a:rPr lang="en-US" altLang="zh-CN" sz="2800" baseline="30000">
                <a:sym typeface="Symbol" panose="05050102010706020507" pitchFamily="18" charset="2"/>
              </a:rPr>
              <a:t>n-1</a:t>
            </a:r>
            <a:r>
              <a:rPr lang="zh-CN" altLang="en-US" sz="2800"/>
              <a:t>处的点值</a:t>
            </a:r>
            <a:r>
              <a:rPr lang="en-US" altLang="zh-CN" sz="2800"/>
              <a:t>y</a:t>
            </a:r>
            <a:r>
              <a:rPr lang="en-US" altLang="zh-CN" sz="2800" baseline="-25000"/>
              <a:t>0</a:t>
            </a:r>
            <a:r>
              <a:rPr lang="en-US" altLang="zh-CN" sz="2800"/>
              <a:t>, ... , y</a:t>
            </a:r>
            <a:r>
              <a:rPr lang="en-US" altLang="zh-CN" sz="2800" baseline="-25000"/>
              <a:t>n-1，</a:t>
            </a:r>
            <a:r>
              <a:rPr lang="zh-CN" altLang="en-US" sz="2800"/>
              <a:t>给出满足条件的唯一的多项式 </a:t>
            </a:r>
            <a:r>
              <a:rPr lang="en-US" altLang="zh-CN" sz="2800"/>
              <a:t>a</a:t>
            </a:r>
            <a:r>
              <a:rPr lang="en-US" altLang="zh-CN" sz="2800" baseline="-25000"/>
              <a:t>0</a:t>
            </a:r>
            <a:r>
              <a:rPr lang="en-US" altLang="zh-CN" sz="2800"/>
              <a:t> + a</a:t>
            </a:r>
            <a:r>
              <a:rPr lang="en-US" altLang="zh-CN" sz="2800" baseline="-25000"/>
              <a:t>1 </a:t>
            </a:r>
            <a:r>
              <a:rPr lang="en-US" altLang="zh-CN" sz="2800"/>
              <a:t>x + ... + a</a:t>
            </a:r>
            <a:r>
              <a:rPr lang="en-US" altLang="zh-CN" sz="2800" baseline="-25000"/>
              <a:t>n-1</a:t>
            </a:r>
            <a:r>
              <a:rPr lang="en-US" altLang="zh-CN" sz="2800"/>
              <a:t> x</a:t>
            </a:r>
            <a:r>
              <a:rPr lang="en-US" altLang="zh-CN" sz="2800" baseline="30000"/>
              <a:t>n-1</a:t>
            </a:r>
            <a:r>
              <a:rPr lang="en-US" altLang="zh-CN" sz="2800"/>
              <a:t>.</a:t>
            </a:r>
          </a:p>
          <a:p>
            <a:pPr eaLnBrk="1" hangingPunct="1"/>
            <a:endParaRPr lang="zh-CN" altLang="en-US" sz="2800"/>
          </a:p>
        </p:txBody>
      </p:sp>
      <p:sp>
        <p:nvSpPr>
          <p:cNvPr id="96261" name="Line 4"/>
          <p:cNvSpPr>
            <a:spLocks noChangeShapeType="1"/>
          </p:cNvSpPr>
          <p:nvPr/>
        </p:nvSpPr>
        <p:spPr bwMode="auto">
          <a:xfrm flipV="1">
            <a:off x="3813175" y="5114290"/>
            <a:ext cx="0" cy="274638"/>
          </a:xfrm>
          <a:prstGeom prst="line">
            <a:avLst/>
          </a:prstGeom>
          <a:noFill/>
          <a:ln w="9525">
            <a:solidFill>
              <a:schemeClr val="tx1"/>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96262" name="Rectangle 5"/>
          <p:cNvSpPr>
            <a:spLocks noChangeArrowheads="1"/>
          </p:cNvSpPr>
          <p:nvPr/>
        </p:nvSpPr>
        <p:spPr bwMode="auto">
          <a:xfrm>
            <a:off x="3094038" y="5387340"/>
            <a:ext cx="1237615" cy="3067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latin typeface="Comic Sans MS" panose="030F0702030302020204" pitchFamily="66" charset="0"/>
              </a:rPr>
              <a:t>Inverse DFT</a:t>
            </a:r>
          </a:p>
        </p:txBody>
      </p:sp>
      <p:graphicFrame>
        <p:nvGraphicFramePr>
          <p:cNvPr id="96263" name="Object 6"/>
          <p:cNvGraphicFramePr>
            <a:graphicFrameLocks noChangeAspect="1"/>
          </p:cNvGraphicFramePr>
          <p:nvPr/>
        </p:nvGraphicFramePr>
        <p:xfrm>
          <a:off x="2874963" y="2629853"/>
          <a:ext cx="6434137" cy="2438400"/>
        </p:xfrm>
        <a:graphic>
          <a:graphicData uri="http://schemas.openxmlformats.org/presentationml/2006/ole">
            <mc:AlternateContent xmlns:mc="http://schemas.openxmlformats.org/markup-compatibility/2006">
              <mc:Choice xmlns:v="urn:schemas-microsoft-com:vml" Requires="v">
                <p:oleObj name="Equation" r:id="rId2" imgW="6146800" imgH="2159000" progId="Equation.3">
                  <p:embed/>
                </p:oleObj>
              </mc:Choice>
              <mc:Fallback>
                <p:oleObj name="Equation" r:id="rId2" imgW="6146800" imgH="215900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l="-2411" t="-6667" r="-2411" b="-6667"/>
                      <a:stretch>
                        <a:fillRect/>
                      </a:stretch>
                    </p:blipFill>
                    <p:spPr bwMode="auto">
                      <a:xfrm>
                        <a:off x="2874963" y="2629853"/>
                        <a:ext cx="6434137" cy="24384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264" name="Line 7"/>
          <p:cNvSpPr>
            <a:spLocks noChangeShapeType="1"/>
          </p:cNvSpPr>
          <p:nvPr/>
        </p:nvSpPr>
        <p:spPr bwMode="auto">
          <a:xfrm flipV="1">
            <a:off x="6362700" y="5109528"/>
            <a:ext cx="0" cy="274637"/>
          </a:xfrm>
          <a:prstGeom prst="line">
            <a:avLst/>
          </a:prstGeom>
          <a:noFill/>
          <a:ln w="9525">
            <a:solidFill>
              <a:schemeClr val="tx1"/>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96265" name="Rectangle 8"/>
          <p:cNvSpPr>
            <a:spLocks noChangeArrowheads="1"/>
          </p:cNvSpPr>
          <p:nvPr/>
        </p:nvSpPr>
        <p:spPr bwMode="auto">
          <a:xfrm>
            <a:off x="5448300" y="5384165"/>
            <a:ext cx="2504440" cy="3067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latin typeface="Comic Sans MS" panose="030F0702030302020204" pitchFamily="66" charset="0"/>
              </a:rPr>
              <a:t>Fourier matrix inverse (F</a:t>
            </a:r>
            <a:r>
              <a:rPr lang="en-US" altLang="zh-CN" sz="1400" baseline="-25000">
                <a:latin typeface="Comic Sans MS" panose="030F0702030302020204" pitchFamily="66" charset="0"/>
              </a:rPr>
              <a:t>n</a:t>
            </a:r>
            <a:r>
              <a:rPr lang="en-US" altLang="zh-CN" sz="1400">
                <a:latin typeface="Comic Sans MS" panose="030F0702030302020204" pitchFamily="66" charset="0"/>
              </a:rPr>
              <a:t>)</a:t>
            </a:r>
            <a:r>
              <a:rPr lang="en-US" altLang="zh-CN" sz="1400" baseline="30000">
                <a:latin typeface="Comic Sans MS" panose="030F0702030302020204" pitchFamily="66" charset="0"/>
              </a:rPr>
              <a:t>-1</a:t>
            </a:r>
            <a:endParaRPr lang="en-US" altLang="zh-CN" sz="1400">
              <a:latin typeface="Comic Sans MS" panose="030F0702030302020204" pitchFamily="66"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58B1564-E6E6-4207-83BF-FCC4B395865F}" type="slidenum">
              <a:rPr kumimoji="0" lang="zh-CN" altLang="en-US" sz="1400" smtClean="0"/>
              <a:t>51</a:t>
            </a:fld>
            <a:endParaRPr kumimoji="0" lang="en-US" altLang="zh-CN" sz="1400"/>
          </a:p>
        </p:txBody>
      </p:sp>
      <p:sp>
        <p:nvSpPr>
          <p:cNvPr id="97283" name="Rectangle 2"/>
          <p:cNvSpPr>
            <a:spLocks noGrp="1" noChangeArrowheads="1"/>
          </p:cNvSpPr>
          <p:nvPr>
            <p:ph type="title"/>
          </p:nvPr>
        </p:nvSpPr>
        <p:spPr/>
        <p:txBody>
          <a:bodyPr/>
          <a:lstStyle/>
          <a:p>
            <a:pPr eaLnBrk="1" hangingPunct="1"/>
            <a:r>
              <a:rPr lang="zh-CN" altLang="en-US"/>
              <a:t>傅立叶变换逆变换</a:t>
            </a:r>
          </a:p>
        </p:txBody>
      </p:sp>
      <p:sp>
        <p:nvSpPr>
          <p:cNvPr id="97284" name="Rectangle 3"/>
          <p:cNvSpPr>
            <a:spLocks noGrp="1" noChangeArrowheads="1"/>
          </p:cNvSpPr>
          <p:nvPr>
            <p:ph type="body" idx="1"/>
          </p:nvPr>
        </p:nvSpPr>
        <p:spPr/>
        <p:txBody>
          <a:bodyPr/>
          <a:lstStyle/>
          <a:p>
            <a:pPr eaLnBrk="1" hangingPunct="1"/>
            <a:r>
              <a:rPr lang="zh-CN" altLang="en-US"/>
              <a:t>命题：傅立叶变换逆变换矩阵形式如下</a:t>
            </a:r>
          </a:p>
        </p:txBody>
      </p:sp>
      <p:graphicFrame>
        <p:nvGraphicFramePr>
          <p:cNvPr id="97285" name="Object 4"/>
          <p:cNvGraphicFramePr>
            <a:graphicFrameLocks noChangeAspect="1"/>
          </p:cNvGraphicFramePr>
          <p:nvPr/>
        </p:nvGraphicFramePr>
        <p:xfrm>
          <a:off x="2110740" y="2308225"/>
          <a:ext cx="6553200" cy="2676525"/>
        </p:xfrm>
        <a:graphic>
          <a:graphicData uri="http://schemas.openxmlformats.org/presentationml/2006/ole">
            <mc:AlternateContent xmlns:mc="http://schemas.openxmlformats.org/markup-compatibility/2006">
              <mc:Choice xmlns:v="urn:schemas-microsoft-com:vml" Requires="v">
                <p:oleObj name="Equation" r:id="rId2" imgW="5422900" imgH="2057400" progId="Equation.3">
                  <p:embed/>
                </p:oleObj>
              </mc:Choice>
              <mc:Fallback>
                <p:oleObj name="Equation" r:id="rId2" imgW="5422900" imgH="20574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l="-2522" t="-6650" r="-2522" b="-6650"/>
                      <a:stretch>
                        <a:fillRect/>
                      </a:stretch>
                    </p:blipFill>
                    <p:spPr bwMode="auto">
                      <a:xfrm>
                        <a:off x="2110740" y="2308225"/>
                        <a:ext cx="6553200" cy="26765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7A24924-20B0-4F69-A444-97673917BA34}" type="slidenum">
              <a:rPr kumimoji="0" lang="zh-CN" altLang="en-US" sz="1400" smtClean="0"/>
              <a:t>52</a:t>
            </a:fld>
            <a:endParaRPr kumimoji="0" lang="en-US" altLang="zh-CN" sz="1400"/>
          </a:p>
        </p:txBody>
      </p:sp>
      <p:sp>
        <p:nvSpPr>
          <p:cNvPr id="99331" name="Rectangle 2"/>
          <p:cNvSpPr>
            <a:spLocks noGrp="1" noChangeArrowheads="1"/>
          </p:cNvSpPr>
          <p:nvPr>
            <p:ph type="title"/>
          </p:nvPr>
        </p:nvSpPr>
        <p:spPr/>
        <p:txBody>
          <a:bodyPr/>
          <a:lstStyle/>
          <a:p>
            <a:pPr eaLnBrk="1" hangingPunct="1"/>
            <a:r>
              <a:rPr lang="zh-CN" altLang="en-US"/>
              <a:t>傅立叶变换逆变换</a:t>
            </a:r>
          </a:p>
        </p:txBody>
      </p:sp>
      <p:sp>
        <p:nvSpPr>
          <p:cNvPr id="99332" name="Rectangle 3"/>
          <p:cNvSpPr>
            <a:spLocks noGrp="1" noChangeArrowheads="1"/>
          </p:cNvSpPr>
          <p:nvPr>
            <p:ph type="body" idx="1"/>
          </p:nvPr>
        </p:nvSpPr>
        <p:spPr/>
        <p:txBody>
          <a:bodyPr/>
          <a:lstStyle/>
          <a:p>
            <a:pPr eaLnBrk="1" hangingPunct="1"/>
            <a:r>
              <a:rPr lang="zh-CN" altLang="en-US"/>
              <a:t>发现表达形式与前面的算法计算的对象(</a:t>
            </a:r>
            <a:r>
              <a:rPr lang="en-US" altLang="zh-CN"/>
              <a:t>DFT)</a:t>
            </a:r>
            <a:r>
              <a:rPr lang="zh-CN" altLang="en-US"/>
              <a:t>非常类似</a:t>
            </a:r>
          </a:p>
          <a:p>
            <a:pPr eaLnBrk="1" hangingPunct="1"/>
            <a:endParaRPr lang="zh-CN" altLang="en-US"/>
          </a:p>
          <a:p>
            <a:pPr eaLnBrk="1" hangingPunct="1"/>
            <a:r>
              <a:rPr lang="zh-CN" altLang="en-US"/>
              <a:t>如何计算傅立叶变换逆变换？</a:t>
            </a:r>
          </a:p>
          <a:p>
            <a:pPr eaLnBrk="1" hangingPunct="1"/>
            <a:endParaRPr lang="zh-CN" altLang="en-US"/>
          </a:p>
          <a:p>
            <a:pPr eaLnBrk="1" hangingPunct="1"/>
            <a:endParaRPr lang="zh-CN" altLang="en-US"/>
          </a:p>
        </p:txBody>
      </p:sp>
      <p:sp>
        <p:nvSpPr>
          <p:cNvPr id="99333" name="Text Box 5"/>
          <p:cNvSpPr txBox="1">
            <a:spLocks noChangeArrowheads="1"/>
          </p:cNvSpPr>
          <p:nvPr/>
        </p:nvSpPr>
        <p:spPr bwMode="auto">
          <a:xfrm>
            <a:off x="1919605" y="3501390"/>
            <a:ext cx="933386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a:t>应用同样的算法；同时注意把     </a:t>
            </a:r>
            <a:r>
              <a:rPr lang="en-US" altLang="zh-CN">
                <a:latin typeface="Comic Sans MS" panose="030F0702030302020204" pitchFamily="66" charset="0"/>
                <a:sym typeface="Symbol" panose="05050102010706020507" pitchFamily="18" charset="2"/>
              </a:rPr>
              <a:t></a:t>
            </a:r>
            <a:r>
              <a:rPr lang="en-US" altLang="zh-CN" baseline="30000">
                <a:latin typeface="Comic Sans MS" panose="030F0702030302020204" pitchFamily="66" charset="0"/>
                <a:sym typeface="Symbol" panose="05050102010706020507" pitchFamily="18" charset="2"/>
              </a:rPr>
              <a:t>-1</a:t>
            </a:r>
            <a:r>
              <a:rPr lang="en-US" altLang="zh-CN">
                <a:latin typeface="Comic Sans MS" panose="030F0702030302020204" pitchFamily="66" charset="0"/>
              </a:rPr>
              <a:t> =</a:t>
            </a:r>
            <a:r>
              <a:rPr lang="en-US" altLang="zh-CN">
                <a:latin typeface="Comic Sans MS" panose="030F0702030302020204" pitchFamily="66" charset="0"/>
                <a:sym typeface="Symbol" panose="05050102010706020507" pitchFamily="18" charset="2"/>
              </a:rPr>
              <a:t> </a:t>
            </a:r>
            <a:r>
              <a:rPr lang="en-US" altLang="zh-CN">
                <a:latin typeface="Comic Sans MS" panose="030F0702030302020204" pitchFamily="66" charset="0"/>
              </a:rPr>
              <a:t>e </a:t>
            </a:r>
            <a:r>
              <a:rPr lang="en-US" altLang="zh-CN" baseline="30000">
                <a:latin typeface="Comic Sans MS" panose="030F0702030302020204" pitchFamily="66" charset="0"/>
                <a:sym typeface="Symbol" panose="05050102010706020507" pitchFamily="18" charset="2"/>
              </a:rPr>
              <a:t>-2 i / n</a:t>
            </a:r>
            <a:r>
              <a:rPr lang="en-US" altLang="zh-CN">
                <a:latin typeface="Comic Sans MS" panose="030F0702030302020204" pitchFamily="66" charset="0"/>
              </a:rPr>
              <a:t> </a:t>
            </a:r>
            <a:r>
              <a:rPr lang="zh-CN" altLang="en-US">
                <a:latin typeface="Comic Sans MS" panose="030F0702030302020204" pitchFamily="66" charset="0"/>
              </a:rPr>
              <a:t>看成是 </a:t>
            </a:r>
            <a:r>
              <a:rPr lang="en-US" altLang="zh-CN">
                <a:latin typeface="Comic Sans MS" panose="030F0702030302020204" pitchFamily="66" charset="0"/>
              </a:rPr>
              <a:t>n </a:t>
            </a:r>
            <a:r>
              <a:rPr lang="zh-CN" altLang="en-US">
                <a:latin typeface="Comic Sans MS" panose="030F0702030302020204" pitchFamily="66" charset="0"/>
              </a:rPr>
              <a:t>次单位根的生成元</a:t>
            </a:r>
            <a:r>
              <a:rPr lang="en-US" altLang="zh-CN">
                <a:latin typeface="Comic Sans MS" panose="030F0702030302020204" pitchFamily="66" charset="0"/>
              </a:rPr>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9333"/>
                                        </p:tgtEl>
                                        <p:attrNameLst>
                                          <p:attrName>style.visibility</p:attrName>
                                        </p:attrNameLst>
                                      </p:cBhvr>
                                      <p:to>
                                        <p:strVal val="visible"/>
                                      </p:to>
                                    </p:set>
                                    <p:anim calcmode="lin" valueType="num">
                                      <p:cBhvr additive="base">
                                        <p:cTn id="7" dur="500" fill="hold"/>
                                        <p:tgtEl>
                                          <p:spTgt spid="99333"/>
                                        </p:tgtEl>
                                        <p:attrNameLst>
                                          <p:attrName>ppt_x</p:attrName>
                                        </p:attrNameLst>
                                      </p:cBhvr>
                                      <p:tavLst>
                                        <p:tav tm="0">
                                          <p:val>
                                            <p:strVal val="0-#ppt_w/2"/>
                                          </p:val>
                                        </p:tav>
                                        <p:tav tm="100000">
                                          <p:val>
                                            <p:strVal val="#ppt_x"/>
                                          </p:val>
                                        </p:tav>
                                      </p:tavLst>
                                    </p:anim>
                                    <p:anim calcmode="lin" valueType="num">
                                      <p:cBhvr additive="base">
                                        <p:cTn id="8" dur="500" fill="hold"/>
                                        <p:tgtEl>
                                          <p:spTgt spid="993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3" grpId="0" bldLvl="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6DF78F1-6696-415B-9659-30163D7F05C4}" type="slidenum">
              <a:rPr kumimoji="0" lang="zh-CN" altLang="en-US" sz="1400" smtClean="0"/>
              <a:t>53</a:t>
            </a:fld>
            <a:endParaRPr kumimoji="0" lang="en-US" altLang="zh-CN" sz="1400"/>
          </a:p>
        </p:txBody>
      </p:sp>
      <p:sp>
        <p:nvSpPr>
          <p:cNvPr id="100355" name="Rectangle 2"/>
          <p:cNvSpPr>
            <a:spLocks noGrp="1" noChangeArrowheads="1"/>
          </p:cNvSpPr>
          <p:nvPr>
            <p:ph type="title"/>
          </p:nvPr>
        </p:nvSpPr>
        <p:spPr/>
        <p:txBody>
          <a:bodyPr/>
          <a:lstStyle/>
          <a:p>
            <a:pPr eaLnBrk="1" hangingPunct="1"/>
            <a:r>
              <a:rPr lang="en-US" altLang="zh-CN"/>
              <a:t>IFFT</a:t>
            </a:r>
            <a:r>
              <a:rPr lang="zh-CN" altLang="en-US"/>
              <a:t>快速算法</a:t>
            </a:r>
          </a:p>
        </p:txBody>
      </p:sp>
      <p:sp>
        <p:nvSpPr>
          <p:cNvPr id="100356" name="Text Box 6"/>
          <p:cNvSpPr>
            <a:spLocks noGrp="1" noChangeArrowheads="1"/>
          </p:cNvSpPr>
          <p:nvPr>
            <p:ph type="body" idx="1"/>
          </p:nvPr>
        </p:nvSpPr>
        <p:spPr>
          <a:xfrm>
            <a:off x="1630363" y="1730693"/>
            <a:ext cx="7808912" cy="4383087"/>
          </a:xfrm>
          <a:solidFill>
            <a:srgbClr val="C0C0C0"/>
          </a:solidFill>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nSpc>
                <a:spcPct val="120000"/>
              </a:lnSpc>
              <a:spcBef>
                <a:spcPct val="0"/>
              </a:spcBef>
              <a:buClrTx/>
              <a:buSzTx/>
              <a:buFontTx/>
              <a:buNone/>
            </a:pPr>
            <a:r>
              <a:rPr kumimoji="0" lang="en-US" altLang="zh-CN" sz="1600" b="1">
                <a:solidFill>
                  <a:schemeClr val="bg2"/>
                </a:solidFill>
                <a:latin typeface="Courier New" panose="02070309020205020404" pitchFamily="49" charset="0"/>
              </a:rPr>
              <a:t>ifft(n, a</a:t>
            </a:r>
            <a:r>
              <a:rPr kumimoji="0" lang="en-US" altLang="zh-CN" sz="1600" b="1" baseline="-25000">
                <a:solidFill>
                  <a:schemeClr val="bg2"/>
                </a:solidFill>
                <a:latin typeface="Courier New" panose="02070309020205020404" pitchFamily="49" charset="0"/>
              </a:rPr>
              <a:t>0</a:t>
            </a:r>
            <a:r>
              <a:rPr kumimoji="0" lang="en-US" altLang="zh-CN" sz="1600" b="1">
                <a:solidFill>
                  <a:schemeClr val="bg2"/>
                </a:solidFill>
                <a:latin typeface="Courier New" panose="02070309020205020404" pitchFamily="49" charset="0"/>
              </a:rPr>
              <a:t>,a</a:t>
            </a:r>
            <a:r>
              <a:rPr kumimoji="0" lang="en-US" altLang="zh-CN" sz="1600" b="1" baseline="-25000">
                <a:solidFill>
                  <a:schemeClr val="bg2"/>
                </a:solidFill>
                <a:latin typeface="Courier New" panose="02070309020205020404" pitchFamily="49" charset="0"/>
              </a:rPr>
              <a:t>1</a:t>
            </a:r>
            <a:r>
              <a:rPr kumimoji="0" lang="en-US" altLang="zh-CN" sz="1600" b="1">
                <a:solidFill>
                  <a:schemeClr val="bg2"/>
                </a:solidFill>
                <a:latin typeface="Courier New" panose="02070309020205020404" pitchFamily="49" charset="0"/>
              </a:rPr>
              <a:t>,…,a</a:t>
            </a:r>
            <a:r>
              <a:rPr kumimoji="0" lang="en-US" altLang="zh-CN" sz="1600" b="1" baseline="-25000">
                <a:solidFill>
                  <a:schemeClr val="bg2"/>
                </a:solidFill>
                <a:latin typeface="Courier New" panose="02070309020205020404" pitchFamily="49" charset="0"/>
              </a:rPr>
              <a:t>n-1</a:t>
            </a:r>
            <a:r>
              <a:rPr kumimoji="0" lang="en-US" altLang="zh-CN" sz="1600" b="1">
                <a:solidFill>
                  <a:schemeClr val="bg2"/>
                </a:solidFill>
                <a:latin typeface="Courier New" panose="02070309020205020404" pitchFamily="49" charset="0"/>
              </a:rPr>
              <a:t>) {</a:t>
            </a:r>
          </a:p>
          <a:p>
            <a:pPr>
              <a:lnSpc>
                <a:spcPct val="120000"/>
              </a:lnSpc>
              <a:spcBef>
                <a:spcPct val="0"/>
              </a:spcBef>
              <a:buClrTx/>
              <a:buSzTx/>
              <a:buFontTx/>
              <a:buNone/>
            </a:pPr>
            <a:r>
              <a:rPr kumimoji="0" lang="en-US" altLang="zh-CN" sz="1600" b="1">
                <a:solidFill>
                  <a:schemeClr val="bg2"/>
                </a:solidFill>
                <a:latin typeface="Courier New" panose="02070309020205020404" pitchFamily="49" charset="0"/>
              </a:rPr>
              <a:t>   </a:t>
            </a:r>
            <a:r>
              <a:rPr kumimoji="0" lang="en-US" altLang="zh-CN" sz="1600" b="1">
                <a:solidFill>
                  <a:srgbClr val="003399"/>
                </a:solidFill>
                <a:latin typeface="Courier New" panose="02070309020205020404" pitchFamily="49" charset="0"/>
              </a:rPr>
              <a:t>if</a:t>
            </a:r>
            <a:r>
              <a:rPr kumimoji="0" lang="en-US" altLang="zh-CN" sz="1600" b="1">
                <a:solidFill>
                  <a:schemeClr val="bg2"/>
                </a:solidFill>
                <a:latin typeface="Courier New" panose="02070309020205020404" pitchFamily="49" charset="0"/>
              </a:rPr>
              <a:t> (n == 1) </a:t>
            </a:r>
            <a:r>
              <a:rPr kumimoji="0" lang="en-US" altLang="zh-CN" sz="1600" b="1">
                <a:solidFill>
                  <a:srgbClr val="003399"/>
                </a:solidFill>
                <a:latin typeface="Courier New" panose="02070309020205020404" pitchFamily="49" charset="0"/>
              </a:rPr>
              <a:t>return</a:t>
            </a:r>
            <a:r>
              <a:rPr kumimoji="0" lang="en-US" altLang="zh-CN" sz="1600" b="1">
                <a:solidFill>
                  <a:schemeClr val="bg2"/>
                </a:solidFill>
                <a:latin typeface="Courier New" panose="02070309020205020404" pitchFamily="49" charset="0"/>
              </a:rPr>
              <a:t> </a:t>
            </a:r>
            <a:r>
              <a:rPr lang="en-US" altLang="zh-CN" sz="1600" b="1">
                <a:latin typeface="Courier New" panose="02070309020205020404" pitchFamily="49" charset="0"/>
              </a:rPr>
              <a:t>a</a:t>
            </a:r>
            <a:r>
              <a:rPr lang="en-US" altLang="zh-CN" sz="1600" b="1" baseline="-25000">
                <a:latin typeface="Courier New" panose="02070309020205020404" pitchFamily="49" charset="0"/>
              </a:rPr>
              <a:t>0</a:t>
            </a:r>
            <a:endParaRPr lang="en-US" altLang="zh-CN" sz="1600" b="1">
              <a:latin typeface="Courier New" panose="02070309020205020404" pitchFamily="49" charset="0"/>
            </a:endParaRPr>
          </a:p>
          <a:p>
            <a:pPr>
              <a:lnSpc>
                <a:spcPct val="120000"/>
              </a:lnSpc>
              <a:spcBef>
                <a:spcPct val="0"/>
              </a:spcBef>
              <a:buClrTx/>
              <a:buSzTx/>
              <a:buFontTx/>
              <a:buNone/>
            </a:pPr>
            <a:r>
              <a:rPr lang="en-US" altLang="zh-CN" sz="1600" b="1">
                <a:latin typeface="Courier New" panose="02070309020205020404" pitchFamily="49" charset="0"/>
                <a:sym typeface="Symbol" panose="05050102010706020507" pitchFamily="18" charset="2"/>
              </a:rPr>
              <a:t> </a:t>
            </a:r>
          </a:p>
          <a:p>
            <a:pPr>
              <a:lnSpc>
                <a:spcPct val="120000"/>
              </a:lnSpc>
              <a:spcBef>
                <a:spcPct val="0"/>
              </a:spcBef>
              <a:buClrTx/>
              <a:buSzTx/>
              <a:buFontTx/>
              <a:buNone/>
            </a:pPr>
            <a:r>
              <a:rPr lang="en-US" altLang="zh-CN" sz="1600" b="1">
                <a:latin typeface="Courier New" panose="02070309020205020404" pitchFamily="49" charset="0"/>
                <a:sym typeface="Symbol" panose="05050102010706020507" pitchFamily="18" charset="2"/>
              </a:rPr>
              <a:t>   </a:t>
            </a:r>
            <a:r>
              <a:rPr kumimoji="0" lang="en-US" altLang="zh-CN" sz="1600" b="1">
                <a:latin typeface="Courier New" panose="02070309020205020404" pitchFamily="49" charset="0"/>
              </a:rPr>
              <a:t>(e</a:t>
            </a:r>
            <a:r>
              <a:rPr lang="en-US" altLang="zh-CN" sz="1600" b="1" baseline="-25000">
                <a:latin typeface="Courier New" panose="02070309020205020404" pitchFamily="49" charset="0"/>
              </a:rPr>
              <a:t>0</a:t>
            </a:r>
            <a:r>
              <a:rPr lang="en-US" altLang="zh-CN" sz="1600" b="1">
                <a:latin typeface="Courier New" panose="02070309020205020404" pitchFamily="49" charset="0"/>
              </a:rPr>
              <a:t>,e</a:t>
            </a:r>
            <a:r>
              <a:rPr lang="en-US" altLang="zh-CN" sz="1600" b="1" baseline="-25000">
                <a:latin typeface="Courier New" panose="02070309020205020404" pitchFamily="49" charset="0"/>
              </a:rPr>
              <a:t>1</a:t>
            </a:r>
            <a:r>
              <a:rPr lang="en-US" altLang="zh-CN" sz="1600" b="1">
                <a:latin typeface="Courier New" panose="02070309020205020404" pitchFamily="49" charset="0"/>
              </a:rPr>
              <a:t>,…,e</a:t>
            </a:r>
            <a:r>
              <a:rPr lang="en-US" altLang="zh-CN" sz="1600" b="1" baseline="-25000">
                <a:latin typeface="Courier New" panose="02070309020205020404" pitchFamily="49" charset="0"/>
              </a:rPr>
              <a:t>n/2-1</a:t>
            </a:r>
            <a:r>
              <a:rPr lang="en-US" altLang="zh-CN" sz="1600" b="1">
                <a:latin typeface="Courier New" panose="02070309020205020404" pitchFamily="49" charset="0"/>
              </a:rPr>
              <a:t>) </a:t>
            </a:r>
            <a:r>
              <a:rPr kumimoji="0" lang="en-US" altLang="zh-CN" sz="1600" b="1">
                <a:solidFill>
                  <a:schemeClr val="bg2"/>
                </a:solidFill>
                <a:latin typeface="Courier New" panose="02070309020205020404" pitchFamily="49" charset="0"/>
                <a:sym typeface="Symbol" panose="05050102010706020507" pitchFamily="18" charset="2"/>
              </a:rPr>
              <a:t></a:t>
            </a:r>
            <a:r>
              <a:rPr kumimoji="0" lang="en-US" altLang="zh-CN" sz="1600" b="1">
                <a:solidFill>
                  <a:schemeClr val="bg2"/>
                </a:solidFill>
                <a:latin typeface="Courier New" panose="02070309020205020404" pitchFamily="49" charset="0"/>
                <a:sym typeface="Wingdings" panose="05000000000000000000" pitchFamily="2" charset="2"/>
              </a:rPr>
              <a:t> IFFT(n/2, a</a:t>
            </a:r>
            <a:r>
              <a:rPr lang="en-US" altLang="zh-CN" sz="1600" b="1" baseline="-25000">
                <a:latin typeface="Courier New" panose="02070309020205020404" pitchFamily="49" charset="0"/>
              </a:rPr>
              <a:t>0</a:t>
            </a:r>
            <a:r>
              <a:rPr lang="en-US" altLang="zh-CN" sz="1600" b="1">
                <a:latin typeface="Courier New" panose="02070309020205020404" pitchFamily="49" charset="0"/>
              </a:rPr>
              <a:t>,a</a:t>
            </a:r>
            <a:r>
              <a:rPr lang="en-US" altLang="zh-CN" sz="1600" b="1" baseline="-25000">
                <a:latin typeface="Courier New" panose="02070309020205020404" pitchFamily="49" charset="0"/>
              </a:rPr>
              <a:t>2</a:t>
            </a:r>
            <a:r>
              <a:rPr lang="en-US" altLang="zh-CN" sz="1600" b="1">
                <a:latin typeface="Courier New" panose="02070309020205020404" pitchFamily="49" charset="0"/>
              </a:rPr>
              <a:t>,a</a:t>
            </a:r>
            <a:r>
              <a:rPr lang="en-US" altLang="zh-CN" sz="1600" b="1" baseline="-25000">
                <a:latin typeface="Courier New" panose="02070309020205020404" pitchFamily="49" charset="0"/>
              </a:rPr>
              <a:t>4</a:t>
            </a:r>
            <a:r>
              <a:rPr lang="en-US" altLang="zh-CN" sz="1600" b="1">
                <a:latin typeface="Courier New" panose="02070309020205020404" pitchFamily="49" charset="0"/>
              </a:rPr>
              <a:t>,…,a</a:t>
            </a:r>
            <a:r>
              <a:rPr lang="en-US" altLang="zh-CN" sz="1600" b="1" baseline="-25000">
                <a:latin typeface="Courier New" panose="02070309020205020404" pitchFamily="49" charset="0"/>
              </a:rPr>
              <a:t>n-2</a:t>
            </a:r>
            <a:r>
              <a:rPr kumimoji="0" lang="en-US" altLang="zh-CN" sz="1600" b="1">
                <a:solidFill>
                  <a:schemeClr val="bg2"/>
                </a:solidFill>
                <a:latin typeface="Courier New" panose="02070309020205020404" pitchFamily="49" charset="0"/>
              </a:rPr>
              <a:t>)</a:t>
            </a:r>
          </a:p>
          <a:p>
            <a:pPr>
              <a:lnSpc>
                <a:spcPct val="120000"/>
              </a:lnSpc>
              <a:spcBef>
                <a:spcPct val="0"/>
              </a:spcBef>
              <a:buClrTx/>
              <a:buSzTx/>
              <a:buFontTx/>
              <a:buNone/>
            </a:pPr>
            <a:r>
              <a:rPr kumimoji="0" lang="en-US" altLang="zh-CN" sz="1600" b="1">
                <a:latin typeface="Courier New" panose="02070309020205020404" pitchFamily="49" charset="0"/>
              </a:rPr>
              <a:t>   (d</a:t>
            </a:r>
            <a:r>
              <a:rPr lang="en-US" altLang="zh-CN" sz="1600" b="1" baseline="-25000">
                <a:latin typeface="Courier New" panose="02070309020205020404" pitchFamily="49" charset="0"/>
              </a:rPr>
              <a:t>0</a:t>
            </a:r>
            <a:r>
              <a:rPr lang="en-US" altLang="zh-CN" sz="1600" b="1">
                <a:latin typeface="Courier New" panose="02070309020205020404" pitchFamily="49" charset="0"/>
              </a:rPr>
              <a:t>,d</a:t>
            </a:r>
            <a:r>
              <a:rPr lang="en-US" altLang="zh-CN" sz="1600" b="1" baseline="-25000">
                <a:latin typeface="Courier New" panose="02070309020205020404" pitchFamily="49" charset="0"/>
              </a:rPr>
              <a:t>1</a:t>
            </a:r>
            <a:r>
              <a:rPr lang="en-US" altLang="zh-CN" sz="1600" b="1">
                <a:latin typeface="Courier New" panose="02070309020205020404" pitchFamily="49" charset="0"/>
              </a:rPr>
              <a:t>,…,d</a:t>
            </a:r>
            <a:r>
              <a:rPr lang="en-US" altLang="zh-CN" sz="1600" b="1" baseline="-25000">
                <a:latin typeface="Courier New" panose="02070309020205020404" pitchFamily="49" charset="0"/>
              </a:rPr>
              <a:t>n/2-1</a:t>
            </a:r>
            <a:r>
              <a:rPr lang="en-US" altLang="zh-CN" sz="1600" b="1">
                <a:latin typeface="Courier New" panose="02070309020205020404" pitchFamily="49" charset="0"/>
              </a:rPr>
              <a:t>) </a:t>
            </a:r>
            <a:r>
              <a:rPr kumimoji="0" lang="en-US" altLang="zh-CN" sz="1600" b="1">
                <a:solidFill>
                  <a:schemeClr val="bg2"/>
                </a:solidFill>
                <a:latin typeface="Courier New" panose="02070309020205020404" pitchFamily="49" charset="0"/>
                <a:sym typeface="Symbol" panose="05050102010706020507" pitchFamily="18" charset="2"/>
              </a:rPr>
              <a:t></a:t>
            </a:r>
            <a:r>
              <a:rPr kumimoji="0" lang="en-US" altLang="zh-CN" sz="1600" b="1">
                <a:solidFill>
                  <a:schemeClr val="bg2"/>
                </a:solidFill>
                <a:latin typeface="Courier New" panose="02070309020205020404" pitchFamily="49" charset="0"/>
                <a:sym typeface="Wingdings" panose="05000000000000000000" pitchFamily="2" charset="2"/>
              </a:rPr>
              <a:t> IFFT(n/2, a</a:t>
            </a:r>
            <a:r>
              <a:rPr lang="en-US" altLang="zh-CN" sz="1600" b="1" baseline="-25000">
                <a:latin typeface="Courier New" panose="02070309020205020404" pitchFamily="49" charset="0"/>
              </a:rPr>
              <a:t>1</a:t>
            </a:r>
            <a:r>
              <a:rPr lang="en-US" altLang="zh-CN" sz="1600" b="1">
                <a:latin typeface="Courier New" panose="02070309020205020404" pitchFamily="49" charset="0"/>
              </a:rPr>
              <a:t>,a</a:t>
            </a:r>
            <a:r>
              <a:rPr lang="en-US" altLang="zh-CN" sz="1600" b="1" baseline="-25000">
                <a:latin typeface="Courier New" panose="02070309020205020404" pitchFamily="49" charset="0"/>
              </a:rPr>
              <a:t>3</a:t>
            </a:r>
            <a:r>
              <a:rPr lang="en-US" altLang="zh-CN" sz="1600" b="1">
                <a:latin typeface="Courier New" panose="02070309020205020404" pitchFamily="49" charset="0"/>
              </a:rPr>
              <a:t>,a</a:t>
            </a:r>
            <a:r>
              <a:rPr lang="en-US" altLang="zh-CN" sz="1600" b="1" baseline="-25000">
                <a:latin typeface="Courier New" panose="02070309020205020404" pitchFamily="49" charset="0"/>
              </a:rPr>
              <a:t>5</a:t>
            </a:r>
            <a:r>
              <a:rPr lang="en-US" altLang="zh-CN" sz="1600" b="1">
                <a:latin typeface="Courier New" panose="02070309020205020404" pitchFamily="49" charset="0"/>
              </a:rPr>
              <a:t>,…,a</a:t>
            </a:r>
            <a:r>
              <a:rPr lang="en-US" altLang="zh-CN" sz="1600" b="1" baseline="-25000">
                <a:latin typeface="Courier New" panose="02070309020205020404" pitchFamily="49" charset="0"/>
              </a:rPr>
              <a:t>n-1</a:t>
            </a:r>
            <a:r>
              <a:rPr kumimoji="0" lang="en-US" altLang="zh-CN" sz="1600" b="1">
                <a:solidFill>
                  <a:schemeClr val="bg2"/>
                </a:solidFill>
                <a:latin typeface="Courier New" panose="02070309020205020404" pitchFamily="49" charset="0"/>
              </a:rPr>
              <a:t>)</a:t>
            </a:r>
          </a:p>
          <a:p>
            <a:pPr>
              <a:lnSpc>
                <a:spcPct val="120000"/>
              </a:lnSpc>
              <a:spcBef>
                <a:spcPct val="0"/>
              </a:spcBef>
              <a:buClrTx/>
              <a:buSzTx/>
              <a:buFontTx/>
              <a:buNone/>
            </a:pPr>
            <a:endParaRPr kumimoji="0" lang="en-US" altLang="zh-CN" sz="1600" b="1">
              <a:solidFill>
                <a:schemeClr val="bg2"/>
              </a:solidFill>
              <a:latin typeface="Courier New" panose="02070309020205020404" pitchFamily="49" charset="0"/>
            </a:endParaRPr>
          </a:p>
          <a:p>
            <a:pPr>
              <a:lnSpc>
                <a:spcPct val="120000"/>
              </a:lnSpc>
              <a:spcBef>
                <a:spcPct val="0"/>
              </a:spcBef>
              <a:buClrTx/>
              <a:buSzTx/>
              <a:buFontTx/>
              <a:buNone/>
            </a:pPr>
            <a:r>
              <a:rPr kumimoji="0" lang="en-US" altLang="zh-CN" sz="1600" b="1">
                <a:solidFill>
                  <a:srgbClr val="003399"/>
                </a:solidFill>
                <a:latin typeface="Courier New" panose="02070309020205020404" pitchFamily="49" charset="0"/>
              </a:rPr>
              <a:t>   for</a:t>
            </a:r>
            <a:r>
              <a:rPr kumimoji="0" lang="en-US" altLang="zh-CN" sz="1600" b="1">
                <a:solidFill>
                  <a:schemeClr val="bg2"/>
                </a:solidFill>
                <a:latin typeface="Courier New" panose="02070309020205020404" pitchFamily="49" charset="0"/>
              </a:rPr>
              <a:t> k = 0 </a:t>
            </a:r>
            <a:r>
              <a:rPr kumimoji="0" lang="en-US" altLang="zh-CN" sz="1600" b="1">
                <a:solidFill>
                  <a:srgbClr val="003399"/>
                </a:solidFill>
                <a:latin typeface="Courier New" panose="02070309020205020404" pitchFamily="49" charset="0"/>
              </a:rPr>
              <a:t>to</a:t>
            </a:r>
            <a:r>
              <a:rPr kumimoji="0" lang="en-US" altLang="zh-CN" sz="1600" b="1">
                <a:solidFill>
                  <a:schemeClr val="bg2"/>
                </a:solidFill>
                <a:latin typeface="Courier New" panose="02070309020205020404" pitchFamily="49" charset="0"/>
              </a:rPr>
              <a:t> n/2 - 1 {</a:t>
            </a:r>
          </a:p>
          <a:p>
            <a:pPr>
              <a:lnSpc>
                <a:spcPct val="120000"/>
              </a:lnSpc>
              <a:spcBef>
                <a:spcPct val="0"/>
              </a:spcBef>
              <a:buClrTx/>
              <a:buSzTx/>
              <a:buFontTx/>
              <a:buNone/>
            </a:pPr>
            <a:r>
              <a:rPr lang="en-US" altLang="zh-CN" sz="1600" b="1">
                <a:latin typeface="Courier New" panose="02070309020205020404" pitchFamily="49" charset="0"/>
                <a:sym typeface="Symbol" panose="05050102010706020507" pitchFamily="18" charset="2"/>
              </a:rPr>
              <a:t>      </a:t>
            </a:r>
            <a:r>
              <a:rPr lang="en-US" altLang="zh-CN" sz="1600" b="1" baseline="30000">
                <a:latin typeface="Courier New" panose="02070309020205020404" pitchFamily="49" charset="0"/>
                <a:sym typeface="Symbol" panose="05050102010706020507" pitchFamily="18" charset="2"/>
              </a:rPr>
              <a:t>k</a:t>
            </a:r>
            <a:r>
              <a:rPr lang="en-US" altLang="zh-CN" sz="1600" b="1">
                <a:latin typeface="Courier New" panose="02070309020205020404" pitchFamily="49" charset="0"/>
                <a:sym typeface="Symbol" panose="05050102010706020507" pitchFamily="18" charset="2"/>
              </a:rPr>
              <a:t> </a:t>
            </a:r>
            <a:r>
              <a:rPr kumimoji="0" lang="en-US" altLang="zh-CN" sz="1600" b="1">
                <a:solidFill>
                  <a:schemeClr val="bg2"/>
                </a:solidFill>
                <a:latin typeface="Courier New" panose="02070309020205020404" pitchFamily="49" charset="0"/>
                <a:sym typeface="Symbol" panose="05050102010706020507" pitchFamily="18" charset="2"/>
              </a:rPr>
              <a:t></a:t>
            </a:r>
            <a:r>
              <a:rPr lang="en-US" altLang="zh-CN" sz="1600" b="1">
                <a:latin typeface="Courier New" panose="02070309020205020404" pitchFamily="49" charset="0"/>
                <a:sym typeface="Symbol" panose="05050102010706020507" pitchFamily="18" charset="2"/>
              </a:rPr>
              <a:t> </a:t>
            </a:r>
            <a:r>
              <a:rPr lang="en-US" altLang="zh-CN" sz="1600" b="1">
                <a:solidFill>
                  <a:schemeClr val="hlink"/>
                </a:solidFill>
                <a:latin typeface="Courier New" panose="02070309020205020404" pitchFamily="49" charset="0"/>
              </a:rPr>
              <a:t>e</a:t>
            </a:r>
            <a:r>
              <a:rPr lang="en-US" altLang="zh-CN" sz="1600" b="1" baseline="30000">
                <a:solidFill>
                  <a:schemeClr val="hlink"/>
                </a:solidFill>
                <a:latin typeface="Courier New" panose="02070309020205020404" pitchFamily="49" charset="0"/>
                <a:sym typeface="Symbol" panose="05050102010706020507" pitchFamily="18" charset="2"/>
              </a:rPr>
              <a:t>-2ik/n</a:t>
            </a:r>
            <a:endParaRPr kumimoji="0" lang="en-US" altLang="zh-CN" sz="1600" b="1">
              <a:solidFill>
                <a:schemeClr val="hlink"/>
              </a:solidFill>
              <a:latin typeface="Courier New" panose="02070309020205020404" pitchFamily="49" charset="0"/>
            </a:endParaRPr>
          </a:p>
          <a:p>
            <a:pPr>
              <a:lnSpc>
                <a:spcPct val="120000"/>
              </a:lnSpc>
              <a:spcBef>
                <a:spcPct val="0"/>
              </a:spcBef>
              <a:buClrTx/>
              <a:buSzTx/>
              <a:buFontTx/>
              <a:buNone/>
            </a:pPr>
            <a:r>
              <a:rPr kumimoji="0" lang="en-US" altLang="zh-CN" sz="1600" b="1">
                <a:solidFill>
                  <a:schemeClr val="bg2"/>
                </a:solidFill>
                <a:latin typeface="Courier New" panose="02070309020205020404" pitchFamily="49" charset="0"/>
              </a:rPr>
              <a:t>      </a:t>
            </a:r>
            <a:r>
              <a:rPr kumimoji="0" lang="en-US" altLang="zh-CN" sz="1600" b="1">
                <a:latin typeface="Courier New" panose="02070309020205020404" pitchFamily="49" charset="0"/>
              </a:rPr>
              <a:t>y</a:t>
            </a:r>
            <a:r>
              <a:rPr lang="en-US" altLang="zh-CN" sz="1600" b="1" baseline="-25000">
                <a:latin typeface="Courier New" panose="02070309020205020404" pitchFamily="49" charset="0"/>
              </a:rPr>
              <a:t>k      </a:t>
            </a:r>
            <a:r>
              <a:rPr kumimoji="0" lang="en-US" altLang="zh-CN" sz="1600" b="1">
                <a:solidFill>
                  <a:schemeClr val="bg2"/>
                </a:solidFill>
                <a:latin typeface="Courier New" panose="02070309020205020404" pitchFamily="49" charset="0"/>
                <a:sym typeface="Symbol" panose="05050102010706020507" pitchFamily="18" charset="2"/>
              </a:rPr>
              <a:t></a:t>
            </a:r>
            <a:r>
              <a:rPr lang="en-US" altLang="zh-CN" sz="1600" b="1">
                <a:latin typeface="Courier New" panose="02070309020205020404" pitchFamily="49" charset="0"/>
              </a:rPr>
              <a:t> (e</a:t>
            </a:r>
            <a:r>
              <a:rPr lang="en-US" altLang="zh-CN" sz="1600" b="1" baseline="-25000">
                <a:latin typeface="Courier New" panose="02070309020205020404" pitchFamily="49" charset="0"/>
              </a:rPr>
              <a:t>k</a:t>
            </a:r>
            <a:r>
              <a:rPr lang="en-US" altLang="zh-CN" sz="1600" b="1">
                <a:latin typeface="Courier New" panose="02070309020205020404" pitchFamily="49" charset="0"/>
              </a:rPr>
              <a:t> + </a:t>
            </a:r>
            <a:r>
              <a:rPr lang="en-US" altLang="zh-CN" sz="1600" b="1">
                <a:latin typeface="Courier New" panose="02070309020205020404" pitchFamily="49" charset="0"/>
                <a:sym typeface="Symbol" panose="05050102010706020507" pitchFamily="18" charset="2"/>
              </a:rPr>
              <a:t></a:t>
            </a:r>
            <a:r>
              <a:rPr lang="en-US" altLang="zh-CN" sz="1600" b="1" baseline="30000">
                <a:latin typeface="Courier New" panose="02070309020205020404" pitchFamily="49" charset="0"/>
                <a:sym typeface="Symbol" panose="05050102010706020507" pitchFamily="18" charset="2"/>
              </a:rPr>
              <a:t>k</a:t>
            </a:r>
            <a:r>
              <a:rPr lang="en-US" altLang="zh-CN" sz="1600" b="1">
                <a:latin typeface="Courier New" panose="02070309020205020404" pitchFamily="49" charset="0"/>
                <a:sym typeface="Symbol" panose="05050102010706020507" pitchFamily="18" charset="2"/>
              </a:rPr>
              <a:t> </a:t>
            </a:r>
            <a:r>
              <a:rPr lang="en-US" altLang="zh-CN" sz="1600" b="1">
                <a:latin typeface="Courier New" panose="02070309020205020404" pitchFamily="49" charset="0"/>
              </a:rPr>
              <a:t>d</a:t>
            </a:r>
            <a:r>
              <a:rPr lang="en-US" altLang="zh-CN" sz="1600" b="1" baseline="-25000">
                <a:latin typeface="Courier New" panose="02070309020205020404" pitchFamily="49" charset="0"/>
              </a:rPr>
              <a:t>k</a:t>
            </a:r>
            <a:r>
              <a:rPr lang="en-US" altLang="zh-CN" sz="1600" b="1">
                <a:latin typeface="Courier New" panose="02070309020205020404" pitchFamily="49" charset="0"/>
              </a:rPr>
              <a:t>) </a:t>
            </a:r>
            <a:r>
              <a:rPr lang="en-US" altLang="zh-CN" sz="1600" b="1">
                <a:solidFill>
                  <a:schemeClr val="hlink"/>
                </a:solidFill>
                <a:latin typeface="Courier New" panose="02070309020205020404" pitchFamily="49" charset="0"/>
              </a:rPr>
              <a:t>/ n</a:t>
            </a:r>
          </a:p>
          <a:p>
            <a:pPr>
              <a:lnSpc>
                <a:spcPct val="120000"/>
              </a:lnSpc>
              <a:spcBef>
                <a:spcPct val="0"/>
              </a:spcBef>
              <a:buClrTx/>
              <a:buSzTx/>
              <a:buFontTx/>
              <a:buNone/>
            </a:pPr>
            <a:r>
              <a:rPr kumimoji="0" lang="en-US" altLang="zh-CN" sz="1600" b="1">
                <a:latin typeface="Courier New" panose="02070309020205020404" pitchFamily="49" charset="0"/>
              </a:rPr>
              <a:t>      y</a:t>
            </a:r>
            <a:r>
              <a:rPr lang="en-US" altLang="zh-CN" sz="1600" b="1" baseline="-25000">
                <a:latin typeface="Courier New" panose="02070309020205020404" pitchFamily="49" charset="0"/>
              </a:rPr>
              <a:t>k+n/2  </a:t>
            </a:r>
            <a:r>
              <a:rPr kumimoji="0" lang="en-US" altLang="zh-CN" sz="1600" b="1">
                <a:solidFill>
                  <a:schemeClr val="bg2"/>
                </a:solidFill>
                <a:latin typeface="Courier New" panose="02070309020205020404" pitchFamily="49" charset="0"/>
                <a:sym typeface="Symbol" panose="05050102010706020507" pitchFamily="18" charset="2"/>
              </a:rPr>
              <a:t></a:t>
            </a:r>
            <a:r>
              <a:rPr lang="en-US" altLang="zh-CN" sz="1600" b="1">
                <a:latin typeface="Courier New" panose="02070309020205020404" pitchFamily="49" charset="0"/>
              </a:rPr>
              <a:t> (e</a:t>
            </a:r>
            <a:r>
              <a:rPr lang="en-US" altLang="zh-CN" sz="1600" b="1" baseline="-25000">
                <a:latin typeface="Courier New" panose="02070309020205020404" pitchFamily="49" charset="0"/>
              </a:rPr>
              <a:t>k</a:t>
            </a:r>
            <a:r>
              <a:rPr lang="en-US" altLang="zh-CN" sz="1600" b="1">
                <a:latin typeface="Courier New" panose="02070309020205020404" pitchFamily="49" charset="0"/>
              </a:rPr>
              <a:t> - </a:t>
            </a:r>
            <a:r>
              <a:rPr lang="en-US" altLang="zh-CN" sz="1600" b="1">
                <a:latin typeface="Courier New" panose="02070309020205020404" pitchFamily="49" charset="0"/>
                <a:sym typeface="Symbol" panose="05050102010706020507" pitchFamily="18" charset="2"/>
              </a:rPr>
              <a:t></a:t>
            </a:r>
            <a:r>
              <a:rPr lang="en-US" altLang="zh-CN" sz="1600" b="1" baseline="30000">
                <a:latin typeface="Courier New" panose="02070309020205020404" pitchFamily="49" charset="0"/>
                <a:sym typeface="Symbol" panose="05050102010706020507" pitchFamily="18" charset="2"/>
              </a:rPr>
              <a:t>k</a:t>
            </a:r>
            <a:r>
              <a:rPr lang="en-US" altLang="zh-CN" sz="1600" b="1">
                <a:latin typeface="Courier New" panose="02070309020205020404" pitchFamily="49" charset="0"/>
                <a:sym typeface="Symbol" panose="05050102010706020507" pitchFamily="18" charset="2"/>
              </a:rPr>
              <a:t> </a:t>
            </a:r>
            <a:r>
              <a:rPr lang="en-US" altLang="zh-CN" sz="1600" b="1">
                <a:latin typeface="Courier New" panose="02070309020205020404" pitchFamily="49" charset="0"/>
              </a:rPr>
              <a:t>d</a:t>
            </a:r>
            <a:r>
              <a:rPr lang="en-US" altLang="zh-CN" sz="1600" b="1" baseline="-25000">
                <a:latin typeface="Courier New" panose="02070309020205020404" pitchFamily="49" charset="0"/>
              </a:rPr>
              <a:t>k</a:t>
            </a:r>
            <a:r>
              <a:rPr lang="en-US" altLang="zh-CN" sz="1600" b="1">
                <a:latin typeface="Courier New" panose="02070309020205020404" pitchFamily="49" charset="0"/>
              </a:rPr>
              <a:t>) </a:t>
            </a:r>
            <a:r>
              <a:rPr lang="en-US" altLang="zh-CN" sz="1600" b="1">
                <a:solidFill>
                  <a:schemeClr val="hlink"/>
                </a:solidFill>
                <a:latin typeface="Courier New" panose="02070309020205020404" pitchFamily="49" charset="0"/>
              </a:rPr>
              <a:t>/ n</a:t>
            </a:r>
          </a:p>
          <a:p>
            <a:pPr>
              <a:lnSpc>
                <a:spcPct val="120000"/>
              </a:lnSpc>
              <a:spcBef>
                <a:spcPct val="0"/>
              </a:spcBef>
              <a:buClrTx/>
              <a:buSzTx/>
              <a:buFontTx/>
              <a:buNone/>
            </a:pPr>
            <a:r>
              <a:rPr kumimoji="0" lang="en-US" altLang="zh-CN" sz="1600" b="1">
                <a:solidFill>
                  <a:schemeClr val="bg2"/>
                </a:solidFill>
                <a:latin typeface="Courier New" panose="02070309020205020404" pitchFamily="49" charset="0"/>
              </a:rPr>
              <a:t>   }</a:t>
            </a:r>
          </a:p>
          <a:p>
            <a:pPr>
              <a:lnSpc>
                <a:spcPct val="120000"/>
              </a:lnSpc>
              <a:spcBef>
                <a:spcPct val="0"/>
              </a:spcBef>
              <a:buClrTx/>
              <a:buSzTx/>
              <a:buFontTx/>
              <a:buNone/>
            </a:pPr>
            <a:endParaRPr kumimoji="0" lang="en-US" altLang="zh-CN" sz="1600" b="1">
              <a:solidFill>
                <a:schemeClr val="bg2"/>
              </a:solidFill>
              <a:latin typeface="Courier New" panose="02070309020205020404" pitchFamily="49" charset="0"/>
            </a:endParaRPr>
          </a:p>
          <a:p>
            <a:pPr>
              <a:lnSpc>
                <a:spcPct val="120000"/>
              </a:lnSpc>
              <a:spcBef>
                <a:spcPct val="0"/>
              </a:spcBef>
              <a:buClrTx/>
              <a:buSzTx/>
              <a:buFontTx/>
              <a:buNone/>
            </a:pPr>
            <a:r>
              <a:rPr kumimoji="0" lang="en-US" altLang="zh-CN" sz="1600" b="1">
                <a:solidFill>
                  <a:srgbClr val="003399"/>
                </a:solidFill>
                <a:latin typeface="Courier New" panose="02070309020205020404" pitchFamily="49" charset="0"/>
              </a:rPr>
              <a:t>   return</a:t>
            </a:r>
            <a:r>
              <a:rPr kumimoji="0" lang="en-US" altLang="zh-CN" sz="1600" b="1">
                <a:solidFill>
                  <a:schemeClr val="bg2"/>
                </a:solidFill>
                <a:latin typeface="Courier New" panose="02070309020205020404" pitchFamily="49" charset="0"/>
              </a:rPr>
              <a:t> </a:t>
            </a:r>
            <a:r>
              <a:rPr kumimoji="0" lang="en-US" altLang="zh-CN" sz="1600" b="1">
                <a:solidFill>
                  <a:schemeClr val="bg2"/>
                </a:solidFill>
                <a:latin typeface="Courier New" panose="02070309020205020404" pitchFamily="49" charset="0"/>
                <a:sym typeface="Wingdings" panose="05000000000000000000" pitchFamily="2" charset="2"/>
              </a:rPr>
              <a:t>(y</a:t>
            </a:r>
            <a:r>
              <a:rPr lang="en-US" altLang="zh-CN" sz="1600" b="1" baseline="-25000">
                <a:latin typeface="Courier New" panose="02070309020205020404" pitchFamily="49" charset="0"/>
              </a:rPr>
              <a:t>0</a:t>
            </a:r>
            <a:r>
              <a:rPr lang="en-US" altLang="zh-CN" sz="1600" b="1">
                <a:latin typeface="Courier New" panose="02070309020205020404" pitchFamily="49" charset="0"/>
              </a:rPr>
              <a:t>,y</a:t>
            </a:r>
            <a:r>
              <a:rPr lang="en-US" altLang="zh-CN" sz="1600" b="1" baseline="-25000">
                <a:latin typeface="Courier New" panose="02070309020205020404" pitchFamily="49" charset="0"/>
              </a:rPr>
              <a:t>1</a:t>
            </a:r>
            <a:r>
              <a:rPr lang="en-US" altLang="zh-CN" sz="1600" b="1">
                <a:latin typeface="Courier New" panose="02070309020205020404" pitchFamily="49" charset="0"/>
              </a:rPr>
              <a:t>,…,y</a:t>
            </a:r>
            <a:r>
              <a:rPr lang="en-US" altLang="zh-CN" sz="1600" b="1" baseline="-25000">
                <a:latin typeface="Courier New" panose="02070309020205020404" pitchFamily="49" charset="0"/>
              </a:rPr>
              <a:t>n-1</a:t>
            </a:r>
            <a:r>
              <a:rPr kumimoji="0" lang="en-US" altLang="zh-CN" sz="1600" b="1">
                <a:solidFill>
                  <a:schemeClr val="bg2"/>
                </a:solidFill>
                <a:latin typeface="Courier New" panose="02070309020205020404" pitchFamily="49" charset="0"/>
              </a:rPr>
              <a:t>)</a:t>
            </a:r>
          </a:p>
          <a:p>
            <a:pPr>
              <a:lnSpc>
                <a:spcPct val="120000"/>
              </a:lnSpc>
              <a:spcBef>
                <a:spcPct val="0"/>
              </a:spcBef>
              <a:buClrTx/>
              <a:buSzTx/>
              <a:buFontTx/>
              <a:buNone/>
            </a:pPr>
            <a:r>
              <a:rPr kumimoji="0" lang="en-US" altLang="zh-CN" sz="1600" b="1">
                <a:solidFill>
                  <a:schemeClr val="bg2"/>
                </a:solidFill>
                <a:latin typeface="Courier New" panose="02070309020205020404" pitchFamily="49" charset="0"/>
              </a:rPr>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081042F-FF94-4BC0-B6BB-CF72DA3DA07E}" type="slidenum">
              <a:rPr kumimoji="0" lang="zh-CN" altLang="en-US" sz="1400" smtClean="0"/>
              <a:t>54</a:t>
            </a:fld>
            <a:endParaRPr kumimoji="0" lang="en-US" altLang="zh-CN" sz="1400"/>
          </a:p>
        </p:txBody>
      </p:sp>
      <p:sp>
        <p:nvSpPr>
          <p:cNvPr id="101379" name="Rectangle 2"/>
          <p:cNvSpPr>
            <a:spLocks noGrp="1" noChangeArrowheads="1"/>
          </p:cNvSpPr>
          <p:nvPr>
            <p:ph type="title"/>
          </p:nvPr>
        </p:nvSpPr>
        <p:spPr/>
        <p:txBody>
          <a:bodyPr/>
          <a:lstStyle/>
          <a:p>
            <a:pPr eaLnBrk="1" hangingPunct="1"/>
            <a:r>
              <a:rPr lang="en-US" altLang="zh-CN"/>
              <a:t>IFFT</a:t>
            </a:r>
            <a:r>
              <a:rPr lang="zh-CN" altLang="en-US"/>
              <a:t>快速算法</a:t>
            </a:r>
          </a:p>
        </p:txBody>
      </p:sp>
      <p:sp>
        <p:nvSpPr>
          <p:cNvPr id="101380" name="Rectangle 3"/>
          <p:cNvSpPr>
            <a:spLocks noGrp="1" noChangeArrowheads="1"/>
          </p:cNvSpPr>
          <p:nvPr>
            <p:ph type="body" idx="1"/>
          </p:nvPr>
        </p:nvSpPr>
        <p:spPr/>
        <p:txBody>
          <a:bodyPr/>
          <a:lstStyle/>
          <a:p>
            <a:pPr eaLnBrk="1" hangingPunct="1"/>
            <a:r>
              <a:rPr lang="zh-CN" altLang="en-US"/>
              <a:t>定理：</a:t>
            </a:r>
            <a:r>
              <a:rPr lang="en-US" altLang="zh-CN"/>
              <a:t>IFFT</a:t>
            </a:r>
            <a:r>
              <a:rPr lang="zh-CN" altLang="en-US"/>
              <a:t>算法能够在</a:t>
            </a:r>
            <a:r>
              <a:rPr lang="en-US" altLang="zh-CN"/>
              <a:t>O(n log n)</a:t>
            </a:r>
            <a:r>
              <a:rPr lang="zh-CN" altLang="en-US"/>
              <a:t>步骤 内，根据</a:t>
            </a:r>
            <a:r>
              <a:rPr lang="en-US" altLang="zh-CN"/>
              <a:t>n</a:t>
            </a:r>
            <a:r>
              <a:rPr lang="zh-CN" altLang="en-US"/>
              <a:t>次单位根的值，计算出</a:t>
            </a:r>
            <a:r>
              <a:rPr lang="en-US" altLang="zh-CN"/>
              <a:t>n-1</a:t>
            </a:r>
            <a:r>
              <a:rPr lang="zh-CN" altLang="en-US"/>
              <a:t>次多项式的系数</a:t>
            </a:r>
            <a:r>
              <a:rPr lang="en-US" altLang="zh-CN"/>
              <a:t>.（n</a:t>
            </a:r>
            <a:r>
              <a:rPr lang="zh-CN" altLang="en-US"/>
              <a:t>是2的整数次幂）</a:t>
            </a:r>
          </a:p>
          <a:p>
            <a:pPr eaLnBrk="1" hangingPunct="1"/>
            <a:endParaRPr lang="zh-CN" altLang="en-US"/>
          </a:p>
          <a:p>
            <a:pPr eaLnBrk="1" hangingPunct="1"/>
            <a:endParaRPr lang="zh-CN" altLang="en-US"/>
          </a:p>
        </p:txBody>
      </p:sp>
      <p:graphicFrame>
        <p:nvGraphicFramePr>
          <p:cNvPr id="101381" name="Object 4"/>
          <p:cNvGraphicFramePr>
            <a:graphicFrameLocks noChangeAspect="1"/>
          </p:cNvGraphicFramePr>
          <p:nvPr>
            <p:custDataLst>
              <p:tags r:id="rId1"/>
            </p:custDataLst>
          </p:nvPr>
        </p:nvGraphicFramePr>
        <p:xfrm>
          <a:off x="2328863" y="4065905"/>
          <a:ext cx="1666875" cy="593725"/>
        </p:xfrm>
        <a:graphic>
          <a:graphicData uri="http://schemas.openxmlformats.org/presentationml/2006/ole">
            <mc:AlternateContent xmlns:mc="http://schemas.openxmlformats.org/markup-compatibility/2006">
              <mc:Choice xmlns:v="urn:schemas-microsoft-com:vml" Requires="v">
                <p:oleObj name="Equation" r:id="rId10" imgW="1231900" imgH="266700" progId="Equation.3">
                  <p:embed/>
                </p:oleObj>
              </mc:Choice>
              <mc:Fallback>
                <p:oleObj name="Equation" r:id="rId10" imgW="1231900" imgH="266700" progId="Equation.3">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l="-11134" t="-51428" r="-11134" b="-51428"/>
                      <a:stretch>
                        <a:fillRect/>
                      </a:stretch>
                    </p:blipFill>
                    <p:spPr bwMode="auto">
                      <a:xfrm>
                        <a:off x="2328863" y="4065905"/>
                        <a:ext cx="1666875" cy="59372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2" name="Object 5"/>
          <p:cNvGraphicFramePr>
            <a:graphicFrameLocks noChangeAspect="1"/>
          </p:cNvGraphicFramePr>
          <p:nvPr>
            <p:custDataLst>
              <p:tags r:id="rId2"/>
            </p:custDataLst>
          </p:nvPr>
        </p:nvGraphicFramePr>
        <p:xfrm>
          <a:off x="6935788" y="4091305"/>
          <a:ext cx="2876550" cy="587375"/>
        </p:xfrm>
        <a:graphic>
          <a:graphicData uri="http://schemas.openxmlformats.org/presentationml/2006/ole">
            <mc:AlternateContent xmlns:mc="http://schemas.openxmlformats.org/markup-compatibility/2006">
              <mc:Choice xmlns:v="urn:schemas-microsoft-com:vml" Requires="v">
                <p:oleObj name="Equation" r:id="rId12" imgW="2247900" imgH="317500" progId="Equation.3">
                  <p:embed/>
                </p:oleObj>
              </mc:Choice>
              <mc:Fallback>
                <p:oleObj name="Equation" r:id="rId12" imgW="2247900" imgH="317500" progId="Equation.3">
                  <p:embed/>
                  <p:pic>
                    <p:nvPicPr>
                      <p:cNvPr id="0" name="Object 5"/>
                      <p:cNvPicPr>
                        <a:picLocks noChangeAspect="1" noChangeArrowheads="1"/>
                      </p:cNvPicPr>
                      <p:nvPr/>
                    </p:nvPicPr>
                    <p:blipFill>
                      <a:blip r:embed="rId13">
                        <a:extLst>
                          <a:ext uri="{28A0092B-C50C-407E-A947-70E740481C1C}">
                            <a14:useLocalDpi xmlns:a14="http://schemas.microsoft.com/office/drawing/2010/main" val="0"/>
                          </a:ext>
                        </a:extLst>
                      </a:blip>
                      <a:srcRect l="-7826" t="-34285" r="-7826" b="-34285"/>
                      <a:stretch>
                        <a:fillRect/>
                      </a:stretch>
                    </p:blipFill>
                    <p:spPr bwMode="auto">
                      <a:xfrm>
                        <a:off x="6935788" y="4091305"/>
                        <a:ext cx="2876550" cy="5873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383" name="Text Box 6"/>
          <p:cNvSpPr txBox="1">
            <a:spLocks noChangeArrowheads="1"/>
          </p:cNvSpPr>
          <p:nvPr>
            <p:custDataLst>
              <p:tags r:id="rId3"/>
            </p:custDataLst>
          </p:nvPr>
        </p:nvSpPr>
        <p:spPr bwMode="auto">
          <a:xfrm>
            <a:off x="4997291" y="3749993"/>
            <a:ext cx="1100455" cy="33718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a:latin typeface="Comic Sans MS" panose="030F0702030302020204" pitchFamily="66" charset="0"/>
              </a:rPr>
              <a:t>O(n log n)</a:t>
            </a:r>
          </a:p>
        </p:txBody>
      </p:sp>
      <p:sp>
        <p:nvSpPr>
          <p:cNvPr id="101384" name="Rectangle 7"/>
          <p:cNvSpPr>
            <a:spLocks noChangeArrowheads="1"/>
          </p:cNvSpPr>
          <p:nvPr>
            <p:custDataLst>
              <p:tags r:id="rId4"/>
            </p:custDataLst>
          </p:nvPr>
        </p:nvSpPr>
        <p:spPr bwMode="auto">
          <a:xfrm>
            <a:off x="2444750" y="4650105"/>
            <a:ext cx="89535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1400">
                <a:latin typeface="Comic Sans MS" panose="030F0702030302020204" pitchFamily="66" charset="0"/>
              </a:rPr>
              <a:t>系数表达</a:t>
            </a:r>
          </a:p>
        </p:txBody>
      </p:sp>
      <p:sp>
        <p:nvSpPr>
          <p:cNvPr id="101385" name="Text Box 8"/>
          <p:cNvSpPr txBox="1">
            <a:spLocks noChangeArrowheads="1"/>
          </p:cNvSpPr>
          <p:nvPr>
            <p:custDataLst>
              <p:tags r:id="rId5"/>
            </p:custDataLst>
          </p:nvPr>
        </p:nvSpPr>
        <p:spPr bwMode="auto">
          <a:xfrm>
            <a:off x="5011579" y="4578668"/>
            <a:ext cx="1100455" cy="33718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a:solidFill>
                  <a:schemeClr val="accent1"/>
                </a:solidFill>
                <a:latin typeface="Comic Sans MS" panose="030F0702030302020204" pitchFamily="66" charset="0"/>
              </a:rPr>
              <a:t>O(n log n)</a:t>
            </a:r>
          </a:p>
        </p:txBody>
      </p:sp>
      <p:sp>
        <p:nvSpPr>
          <p:cNvPr id="101386" name="Rectangle 9"/>
          <p:cNvSpPr>
            <a:spLocks noChangeArrowheads="1"/>
          </p:cNvSpPr>
          <p:nvPr>
            <p:custDataLst>
              <p:tags r:id="rId6"/>
            </p:custDataLst>
          </p:nvPr>
        </p:nvSpPr>
        <p:spPr bwMode="auto">
          <a:xfrm>
            <a:off x="7691438" y="4635818"/>
            <a:ext cx="89535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1400">
                <a:latin typeface="Comic Sans MS" panose="030F0702030302020204" pitchFamily="66" charset="0"/>
              </a:rPr>
              <a:t>点值表达</a:t>
            </a:r>
          </a:p>
        </p:txBody>
      </p:sp>
      <p:sp>
        <p:nvSpPr>
          <p:cNvPr id="101387" name="Oval 10"/>
          <p:cNvSpPr>
            <a:spLocks noChangeArrowheads="1"/>
          </p:cNvSpPr>
          <p:nvPr/>
        </p:nvSpPr>
        <p:spPr bwMode="auto">
          <a:xfrm>
            <a:off x="3940175" y="4159568"/>
            <a:ext cx="52388" cy="52387"/>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1388" name="Oval 11"/>
          <p:cNvSpPr>
            <a:spLocks noChangeArrowheads="1"/>
          </p:cNvSpPr>
          <p:nvPr/>
        </p:nvSpPr>
        <p:spPr bwMode="auto">
          <a:xfrm>
            <a:off x="3937000" y="4523105"/>
            <a:ext cx="52388" cy="5238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1389" name="Oval 12"/>
          <p:cNvSpPr>
            <a:spLocks noChangeArrowheads="1"/>
          </p:cNvSpPr>
          <p:nvPr/>
        </p:nvSpPr>
        <p:spPr bwMode="auto">
          <a:xfrm>
            <a:off x="6926263" y="4156393"/>
            <a:ext cx="52387" cy="52387"/>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1390" name="Oval 13"/>
          <p:cNvSpPr>
            <a:spLocks noChangeArrowheads="1"/>
          </p:cNvSpPr>
          <p:nvPr/>
        </p:nvSpPr>
        <p:spPr bwMode="auto">
          <a:xfrm>
            <a:off x="6923088" y="4519930"/>
            <a:ext cx="52387" cy="5238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cxnSp>
        <p:nvCxnSpPr>
          <p:cNvPr id="101391" name="AutoShape 14"/>
          <p:cNvCxnSpPr>
            <a:cxnSpLocks noChangeShapeType="1"/>
            <a:stCxn id="101387" idx="6"/>
            <a:endCxn id="101389" idx="2"/>
          </p:cNvCxnSpPr>
          <p:nvPr>
            <p:custDataLst>
              <p:tags r:id="rId7"/>
            </p:custDataLst>
          </p:nvPr>
        </p:nvCxnSpPr>
        <p:spPr bwMode="auto">
          <a:xfrm flipV="1">
            <a:off x="3992563" y="4183380"/>
            <a:ext cx="2933700" cy="3175"/>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1392" name="AutoShape 15"/>
          <p:cNvCxnSpPr>
            <a:cxnSpLocks noChangeShapeType="1"/>
            <a:stCxn id="101390" idx="2"/>
            <a:endCxn id="101388" idx="6"/>
          </p:cNvCxnSpPr>
          <p:nvPr>
            <p:custDataLst>
              <p:tags r:id="rId8"/>
            </p:custDataLst>
          </p:nvPr>
        </p:nvCxnSpPr>
        <p:spPr bwMode="auto">
          <a:xfrm flipH="1">
            <a:off x="3989388" y="4546918"/>
            <a:ext cx="2933700" cy="3175"/>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CD2B701-98B6-44D9-9011-8C9B64085B34}" type="slidenum">
              <a:rPr kumimoji="0" lang="zh-CN" altLang="en-US" sz="1400" smtClean="0"/>
              <a:t>55</a:t>
            </a:fld>
            <a:endParaRPr kumimoji="0" lang="en-US" altLang="zh-CN" sz="1400"/>
          </a:p>
        </p:txBody>
      </p:sp>
      <p:sp>
        <p:nvSpPr>
          <p:cNvPr id="102403" name="Rectangle 2"/>
          <p:cNvSpPr>
            <a:spLocks noGrp="1" noChangeArrowheads="1"/>
          </p:cNvSpPr>
          <p:nvPr>
            <p:ph type="title"/>
          </p:nvPr>
        </p:nvSpPr>
        <p:spPr/>
        <p:txBody>
          <a:bodyPr/>
          <a:lstStyle/>
          <a:p>
            <a:pPr algn="just" eaLnBrk="1" hangingPunct="1"/>
            <a:r>
              <a:rPr lang="zh-CN" altLang="en-US"/>
              <a:t>卷积</a:t>
            </a:r>
          </a:p>
        </p:txBody>
      </p:sp>
      <p:sp>
        <p:nvSpPr>
          <p:cNvPr id="102404" name="Rectangle 3"/>
          <p:cNvSpPr>
            <a:spLocks noGrp="1" noChangeArrowheads="1"/>
          </p:cNvSpPr>
          <p:nvPr>
            <p:ph type="body" idx="1"/>
          </p:nvPr>
        </p:nvSpPr>
        <p:spPr>
          <a:xfrm>
            <a:off x="1633855" y="1515428"/>
            <a:ext cx="7772400" cy="4114800"/>
          </a:xfrm>
        </p:spPr>
        <p:txBody>
          <a:bodyPr/>
          <a:lstStyle/>
          <a:p>
            <a:pPr eaLnBrk="1" hangingPunct="1">
              <a:lnSpc>
                <a:spcPct val="90000"/>
              </a:lnSpc>
            </a:pPr>
            <a:r>
              <a:rPr lang="zh-CN" altLang="en-US"/>
              <a:t>给定向量                             ,把它们看成多项式                       ,</a:t>
            </a:r>
          </a:p>
          <a:p>
            <a:pPr eaLnBrk="1" hangingPunct="1">
              <a:lnSpc>
                <a:spcPct val="90000"/>
              </a:lnSpc>
              <a:buFont typeface="Wingdings" panose="05000000000000000000" pitchFamily="2" charset="2"/>
              <a:buNone/>
            </a:pPr>
            <a:r>
              <a:rPr lang="zh-CN" altLang="en-US"/>
              <a:t>   对于多项式            ,可以知道</a:t>
            </a:r>
          </a:p>
          <a:p>
            <a:pPr eaLnBrk="1" hangingPunct="1">
              <a:lnSpc>
                <a:spcPct val="90000"/>
              </a:lnSpc>
              <a:buFont typeface="Wingdings" panose="05000000000000000000" pitchFamily="2" charset="2"/>
              <a:buNone/>
            </a:pPr>
            <a:r>
              <a:rPr lang="zh-CN" altLang="en-US"/>
              <a:t>   就是卷积</a:t>
            </a:r>
            <a:r>
              <a:rPr lang="en-US" altLang="zh-CN"/>
              <a:t>a*b.</a:t>
            </a:r>
          </a:p>
          <a:p>
            <a:pPr eaLnBrk="1" hangingPunct="1">
              <a:lnSpc>
                <a:spcPct val="90000"/>
              </a:lnSpc>
            </a:pPr>
            <a:endParaRPr lang="zh-CN" altLang="en-US"/>
          </a:p>
          <a:p>
            <a:pPr eaLnBrk="1" hangingPunct="1">
              <a:lnSpc>
                <a:spcPct val="90000"/>
              </a:lnSpc>
            </a:pPr>
            <a:r>
              <a:rPr lang="zh-CN" altLang="en-US"/>
              <a:t>定理5.15 使用快速傅立叶变换，可以在</a:t>
            </a:r>
            <a:r>
              <a:rPr lang="en-US" altLang="zh-CN"/>
              <a:t>O(n log n) </a:t>
            </a:r>
            <a:r>
              <a:rPr lang="zh-CN" altLang="en-US"/>
              <a:t>时间内计算初始向量</a:t>
            </a:r>
            <a:r>
              <a:rPr lang="en-US" altLang="zh-CN"/>
              <a:t>a</a:t>
            </a:r>
            <a:r>
              <a:rPr lang="zh-CN" altLang="en-US"/>
              <a:t>和</a:t>
            </a:r>
            <a:r>
              <a:rPr lang="en-US" altLang="zh-CN"/>
              <a:t>b</a:t>
            </a:r>
            <a:r>
              <a:rPr lang="zh-CN" altLang="en-US"/>
              <a:t>的卷积。</a:t>
            </a:r>
          </a:p>
        </p:txBody>
      </p:sp>
      <p:graphicFrame>
        <p:nvGraphicFramePr>
          <p:cNvPr id="102405" name="Object 7"/>
          <p:cNvGraphicFramePr>
            <a:graphicFrameLocks noChangeAspect="1"/>
          </p:cNvGraphicFramePr>
          <p:nvPr/>
        </p:nvGraphicFramePr>
        <p:xfrm>
          <a:off x="3727768" y="1631315"/>
          <a:ext cx="3595687" cy="369888"/>
        </p:xfrm>
        <a:graphic>
          <a:graphicData uri="http://schemas.openxmlformats.org/presentationml/2006/ole">
            <mc:AlternateContent xmlns:mc="http://schemas.openxmlformats.org/markup-compatibility/2006">
              <mc:Choice xmlns:v="urn:schemas-microsoft-com:vml" Requires="v">
                <p:oleObj name="Equation" r:id="rId2" imgW="2222500" imgH="228600" progId="Equation.3">
                  <p:embed/>
                </p:oleObj>
              </mc:Choice>
              <mc:Fallback>
                <p:oleObj name="Equation" r:id="rId2" imgW="2222500" imgH="228600"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7768" y="1631315"/>
                        <a:ext cx="3595687"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06" name="Object 8"/>
          <p:cNvGraphicFramePr>
            <a:graphicFrameLocks noChangeAspect="1"/>
          </p:cNvGraphicFramePr>
          <p:nvPr/>
        </p:nvGraphicFramePr>
        <p:xfrm>
          <a:off x="3651568" y="2088515"/>
          <a:ext cx="3048000" cy="293688"/>
        </p:xfrm>
        <a:graphic>
          <a:graphicData uri="http://schemas.openxmlformats.org/presentationml/2006/ole">
            <mc:AlternateContent xmlns:mc="http://schemas.openxmlformats.org/markup-compatibility/2006">
              <mc:Choice xmlns:v="urn:schemas-microsoft-com:vml" Requires="v">
                <p:oleObj name="Equation" r:id="rId4" imgW="3263900" imgH="317500" progId="Equation.3">
                  <p:embed/>
                </p:oleObj>
              </mc:Choice>
              <mc:Fallback>
                <p:oleObj name="Equation" r:id="rId4" imgW="3263900" imgH="3175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1568" y="2088515"/>
                        <a:ext cx="3048000" cy="2936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07" name="Object 9"/>
          <p:cNvGraphicFramePr>
            <a:graphicFrameLocks noChangeAspect="1"/>
          </p:cNvGraphicFramePr>
          <p:nvPr/>
        </p:nvGraphicFramePr>
        <p:xfrm>
          <a:off x="6782118" y="2115503"/>
          <a:ext cx="2813050" cy="277812"/>
        </p:xfrm>
        <a:graphic>
          <a:graphicData uri="http://schemas.openxmlformats.org/presentationml/2006/ole">
            <mc:AlternateContent xmlns:mc="http://schemas.openxmlformats.org/markup-compatibility/2006">
              <mc:Choice xmlns:v="urn:schemas-microsoft-com:vml" Requires="v">
                <p:oleObj name="Equation" r:id="rId6" imgW="3200400" imgH="317500" progId="Equation.3">
                  <p:embed/>
                </p:oleObj>
              </mc:Choice>
              <mc:Fallback>
                <p:oleObj name="Equation" r:id="rId6" imgW="3200400" imgH="3175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2118" y="2115503"/>
                        <a:ext cx="2813050" cy="27781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08" name="Object 10"/>
          <p:cNvGraphicFramePr>
            <a:graphicFrameLocks noChangeAspect="1"/>
          </p:cNvGraphicFramePr>
          <p:nvPr/>
        </p:nvGraphicFramePr>
        <p:xfrm>
          <a:off x="4108768" y="2621915"/>
          <a:ext cx="1524000" cy="290513"/>
        </p:xfrm>
        <a:graphic>
          <a:graphicData uri="http://schemas.openxmlformats.org/presentationml/2006/ole">
            <mc:AlternateContent xmlns:mc="http://schemas.openxmlformats.org/markup-compatibility/2006">
              <mc:Choice xmlns:v="urn:schemas-microsoft-com:vml" Requires="v">
                <p:oleObj name="Equation" r:id="rId8" imgW="1066165" imgH="203200" progId="Equation.3">
                  <p:embed/>
                </p:oleObj>
              </mc:Choice>
              <mc:Fallback>
                <p:oleObj name="Equation" r:id="rId8" imgW="1066165" imgH="20320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08768" y="2621915"/>
                        <a:ext cx="1524000" cy="290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09" name="Object 11"/>
          <p:cNvGraphicFramePr>
            <a:graphicFrameLocks noChangeAspect="1"/>
          </p:cNvGraphicFramePr>
          <p:nvPr/>
        </p:nvGraphicFramePr>
        <p:xfrm>
          <a:off x="7537768" y="2621915"/>
          <a:ext cx="1752600" cy="346075"/>
        </p:xfrm>
        <a:graphic>
          <a:graphicData uri="http://schemas.openxmlformats.org/presentationml/2006/ole">
            <mc:AlternateContent xmlns:mc="http://schemas.openxmlformats.org/markup-compatibility/2006">
              <mc:Choice xmlns:v="urn:schemas-microsoft-com:vml" Requires="v">
                <p:oleObj name="Equation" r:id="rId10" imgW="1155700" imgH="228600" progId="Equation.3">
                  <p:embed/>
                </p:oleObj>
              </mc:Choice>
              <mc:Fallback>
                <p:oleObj name="Equation" r:id="rId10" imgW="1155700" imgH="22860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37768" y="2621915"/>
                        <a:ext cx="1752600"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53AA21B-0D94-40E0-9FD7-CC3F6C24DC39}" type="slidenum">
              <a:rPr kumimoji="0" lang="zh-CN" altLang="en-US" sz="1400" smtClean="0"/>
              <a:t>56</a:t>
            </a:fld>
            <a:endParaRPr kumimoji="0" lang="en-US" altLang="zh-CN" sz="1400"/>
          </a:p>
        </p:txBody>
      </p:sp>
      <p:sp>
        <p:nvSpPr>
          <p:cNvPr id="103427" name="Rectangle 2"/>
          <p:cNvSpPr>
            <a:spLocks noGrp="1" noChangeArrowheads="1"/>
          </p:cNvSpPr>
          <p:nvPr>
            <p:ph type="title"/>
          </p:nvPr>
        </p:nvSpPr>
        <p:spPr/>
        <p:txBody>
          <a:bodyPr/>
          <a:lstStyle/>
          <a:p>
            <a:pPr eaLnBrk="1" hangingPunct="1"/>
            <a:r>
              <a:rPr lang="zh-CN" altLang="en-US"/>
              <a:t>卷积</a:t>
            </a:r>
          </a:p>
        </p:txBody>
      </p:sp>
      <p:sp>
        <p:nvSpPr>
          <p:cNvPr id="103428"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a:t> </a:t>
            </a:r>
          </a:p>
        </p:txBody>
      </p:sp>
      <p:graphicFrame>
        <p:nvGraphicFramePr>
          <p:cNvPr id="103429" name="Object 4"/>
          <p:cNvGraphicFramePr>
            <a:graphicFrameLocks noChangeAspect="1"/>
          </p:cNvGraphicFramePr>
          <p:nvPr/>
        </p:nvGraphicFramePr>
        <p:xfrm>
          <a:off x="1691323" y="2058353"/>
          <a:ext cx="1587500" cy="871537"/>
        </p:xfrm>
        <a:graphic>
          <a:graphicData uri="http://schemas.openxmlformats.org/presentationml/2006/ole">
            <mc:AlternateContent xmlns:mc="http://schemas.openxmlformats.org/markup-compatibility/2006">
              <mc:Choice xmlns:v="urn:schemas-microsoft-com:vml" Requires="v">
                <p:oleObj name="Equation" r:id="rId2" imgW="1231900" imgH="609600" progId="Equation.3">
                  <p:embed/>
                </p:oleObj>
              </mc:Choice>
              <mc:Fallback>
                <p:oleObj name="Equation" r:id="rId2" imgW="1231900" imgH="6096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l="-8182" t="-14999" r="-8182" b="-14999"/>
                      <a:stretch>
                        <a:fillRect/>
                      </a:stretch>
                    </p:blipFill>
                    <p:spPr bwMode="auto">
                      <a:xfrm>
                        <a:off x="1691323" y="2058353"/>
                        <a:ext cx="1587500" cy="871537"/>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30" name="Object 5"/>
          <p:cNvGraphicFramePr>
            <a:graphicFrameLocks noChangeAspect="1"/>
          </p:cNvGraphicFramePr>
          <p:nvPr/>
        </p:nvGraphicFramePr>
        <p:xfrm>
          <a:off x="7553960" y="2267903"/>
          <a:ext cx="1641475" cy="493712"/>
        </p:xfrm>
        <a:graphic>
          <a:graphicData uri="http://schemas.openxmlformats.org/presentationml/2006/ole">
            <mc:AlternateContent xmlns:mc="http://schemas.openxmlformats.org/markup-compatibility/2006">
              <mc:Choice xmlns:v="urn:schemas-microsoft-com:vml" Requires="v">
                <p:oleObj name="Equation" r:id="rId4" imgW="1282700" imgH="266700" progId="Equation.3">
                  <p:embed/>
                </p:oleObj>
              </mc:Choice>
              <mc:Fallback>
                <p:oleObj name="Equation" r:id="rId4" imgW="1282700" imgH="2667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l="-7826" t="-34285" r="-7826" b="-34285"/>
                      <a:stretch>
                        <a:fillRect/>
                      </a:stretch>
                    </p:blipFill>
                    <p:spPr bwMode="auto">
                      <a:xfrm>
                        <a:off x="7553960" y="2267903"/>
                        <a:ext cx="1641475" cy="493712"/>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31" name="Object 6"/>
          <p:cNvGraphicFramePr>
            <a:graphicFrameLocks noChangeAspect="1"/>
          </p:cNvGraphicFramePr>
          <p:nvPr/>
        </p:nvGraphicFramePr>
        <p:xfrm>
          <a:off x="1473835" y="4658678"/>
          <a:ext cx="2030413" cy="873125"/>
        </p:xfrm>
        <a:graphic>
          <a:graphicData uri="http://schemas.openxmlformats.org/presentationml/2006/ole">
            <mc:AlternateContent xmlns:mc="http://schemas.openxmlformats.org/markup-compatibility/2006">
              <mc:Choice xmlns:v="urn:schemas-microsoft-com:vml" Requires="v">
                <p:oleObj name="Equation" r:id="rId6" imgW="1689100" imgH="609600" progId="Equation.3">
                  <p:embed/>
                </p:oleObj>
              </mc:Choice>
              <mc:Fallback>
                <p:oleObj name="Equation" r:id="rId6" imgW="1689100" imgH="6096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l="-4364" t="-14999" r="-4364" b="-14999"/>
                      <a:stretch>
                        <a:fillRect/>
                      </a:stretch>
                    </p:blipFill>
                    <p:spPr bwMode="auto">
                      <a:xfrm>
                        <a:off x="1473835" y="4658678"/>
                        <a:ext cx="2030413" cy="87312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32" name="Object 7"/>
          <p:cNvGraphicFramePr>
            <a:graphicFrameLocks noChangeAspect="1"/>
          </p:cNvGraphicFramePr>
          <p:nvPr/>
        </p:nvGraphicFramePr>
        <p:xfrm>
          <a:off x="7007860" y="4855528"/>
          <a:ext cx="2749550" cy="493712"/>
        </p:xfrm>
        <a:graphic>
          <a:graphicData uri="http://schemas.openxmlformats.org/presentationml/2006/ole">
            <mc:AlternateContent xmlns:mc="http://schemas.openxmlformats.org/markup-compatibility/2006">
              <mc:Choice xmlns:v="urn:schemas-microsoft-com:vml" Requires="v">
                <p:oleObj name="Equation" r:id="rId8" imgW="2273300" imgH="266700" progId="Equation.3">
                  <p:embed/>
                </p:oleObj>
              </mc:Choice>
              <mc:Fallback>
                <p:oleObj name="Equation" r:id="rId8" imgW="2273300" imgH="2667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l="-4645" t="-34285" r="-4645" b="-34285"/>
                      <a:stretch>
                        <a:fillRect/>
                      </a:stretch>
                    </p:blipFill>
                    <p:spPr bwMode="auto">
                      <a:xfrm>
                        <a:off x="7007860" y="4855528"/>
                        <a:ext cx="2749550" cy="493712"/>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03433" name="AutoShape 8"/>
          <p:cNvCxnSpPr>
            <a:cxnSpLocks noChangeShapeType="1"/>
          </p:cNvCxnSpPr>
          <p:nvPr/>
        </p:nvCxnSpPr>
        <p:spPr bwMode="auto">
          <a:xfrm>
            <a:off x="2485073" y="2929890"/>
            <a:ext cx="4762" cy="1728788"/>
          </a:xfrm>
          <a:prstGeom prst="straightConnector1">
            <a:avLst/>
          </a:prstGeom>
          <a:noFill/>
          <a:ln w="15875">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3434" name="AutoShape 9"/>
          <p:cNvCxnSpPr>
            <a:cxnSpLocks noChangeShapeType="1"/>
          </p:cNvCxnSpPr>
          <p:nvPr/>
        </p:nvCxnSpPr>
        <p:spPr bwMode="auto">
          <a:xfrm>
            <a:off x="3504248" y="5095240"/>
            <a:ext cx="3503612" cy="7938"/>
          </a:xfrm>
          <a:prstGeom prst="straightConnector1">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3435" name="AutoShape 10"/>
          <p:cNvCxnSpPr>
            <a:cxnSpLocks noChangeShapeType="1"/>
          </p:cNvCxnSpPr>
          <p:nvPr/>
        </p:nvCxnSpPr>
        <p:spPr bwMode="auto">
          <a:xfrm flipH="1" flipV="1">
            <a:off x="8374698" y="2761615"/>
            <a:ext cx="7937" cy="2093913"/>
          </a:xfrm>
          <a:prstGeom prst="straightConnector1">
            <a:avLst/>
          </a:prstGeom>
          <a:noFill/>
          <a:ln w="15875">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3436" name="Text Box 11"/>
          <p:cNvSpPr txBox="1">
            <a:spLocks noChangeArrowheads="1"/>
          </p:cNvSpPr>
          <p:nvPr/>
        </p:nvSpPr>
        <p:spPr bwMode="auto">
          <a:xfrm>
            <a:off x="3921760" y="5133340"/>
            <a:ext cx="3200400" cy="30670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400">
                <a:latin typeface="Comic Sans MS" panose="030F0702030302020204" pitchFamily="66" charset="0"/>
              </a:rPr>
              <a:t>O(n)</a:t>
            </a:r>
          </a:p>
        </p:txBody>
      </p:sp>
      <p:sp>
        <p:nvSpPr>
          <p:cNvPr id="103437" name="Text Box 12"/>
          <p:cNvSpPr txBox="1">
            <a:spLocks noChangeArrowheads="1"/>
          </p:cNvSpPr>
          <p:nvPr/>
        </p:nvSpPr>
        <p:spPr bwMode="auto">
          <a:xfrm>
            <a:off x="3921760" y="4717415"/>
            <a:ext cx="3200400" cy="30670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400">
                <a:latin typeface="Comic Sans MS" panose="030F0702030302020204" pitchFamily="66" charset="0"/>
              </a:rPr>
              <a:t>point-value multiplication</a:t>
            </a:r>
          </a:p>
        </p:txBody>
      </p:sp>
      <p:sp>
        <p:nvSpPr>
          <p:cNvPr id="103438" name="Text Box 13"/>
          <p:cNvSpPr txBox="1">
            <a:spLocks noChangeArrowheads="1"/>
          </p:cNvSpPr>
          <p:nvPr/>
        </p:nvSpPr>
        <p:spPr bwMode="auto">
          <a:xfrm>
            <a:off x="2550160" y="3447415"/>
            <a:ext cx="1406525" cy="33718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587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a:solidFill>
                  <a:schemeClr val="accent1"/>
                </a:solidFill>
                <a:latin typeface="Comic Sans MS" panose="030F0702030302020204" pitchFamily="66" charset="0"/>
              </a:rPr>
              <a:t>O(n log n)</a:t>
            </a:r>
          </a:p>
        </p:txBody>
      </p:sp>
      <p:sp>
        <p:nvSpPr>
          <p:cNvPr id="103439" name="Text Box 14"/>
          <p:cNvSpPr txBox="1">
            <a:spLocks noChangeArrowheads="1"/>
          </p:cNvSpPr>
          <p:nvPr/>
        </p:nvSpPr>
        <p:spPr bwMode="auto">
          <a:xfrm>
            <a:off x="1254760" y="3439478"/>
            <a:ext cx="1371600" cy="33718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587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a:solidFill>
                  <a:schemeClr val="accent1"/>
                </a:solidFill>
                <a:latin typeface="Comic Sans MS" panose="030F0702030302020204" pitchFamily="66" charset="0"/>
              </a:rPr>
              <a:t>FFT</a:t>
            </a:r>
          </a:p>
        </p:txBody>
      </p:sp>
      <p:sp>
        <p:nvSpPr>
          <p:cNvPr id="103440" name="Text Box 15"/>
          <p:cNvSpPr txBox="1">
            <a:spLocks noChangeArrowheads="1"/>
          </p:cNvSpPr>
          <p:nvPr/>
        </p:nvSpPr>
        <p:spPr bwMode="auto">
          <a:xfrm>
            <a:off x="6866573" y="3488690"/>
            <a:ext cx="1604962" cy="33718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587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a:solidFill>
                  <a:schemeClr val="accent1"/>
                </a:solidFill>
                <a:latin typeface="Comic Sans MS" panose="030F0702030302020204" pitchFamily="66" charset="0"/>
              </a:rPr>
              <a:t>inverse FFT</a:t>
            </a:r>
          </a:p>
        </p:txBody>
      </p:sp>
      <p:sp>
        <p:nvSpPr>
          <p:cNvPr id="103441" name="Text Box 16"/>
          <p:cNvSpPr txBox="1">
            <a:spLocks noChangeArrowheads="1"/>
          </p:cNvSpPr>
          <p:nvPr/>
        </p:nvSpPr>
        <p:spPr bwMode="auto">
          <a:xfrm>
            <a:off x="8477885" y="3501390"/>
            <a:ext cx="1247775" cy="33718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587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a:solidFill>
                  <a:schemeClr val="accent1"/>
                </a:solidFill>
                <a:latin typeface="Comic Sans MS" panose="030F0702030302020204" pitchFamily="66" charset="0"/>
              </a:rPr>
              <a:t>O(n log n)</a:t>
            </a:r>
          </a:p>
        </p:txBody>
      </p:sp>
      <p:sp>
        <p:nvSpPr>
          <p:cNvPr id="103442" name="Text Box 17"/>
          <p:cNvSpPr txBox="1">
            <a:spLocks noChangeArrowheads="1"/>
          </p:cNvSpPr>
          <p:nvPr/>
        </p:nvSpPr>
        <p:spPr bwMode="auto">
          <a:xfrm>
            <a:off x="1834198" y="1621790"/>
            <a:ext cx="1630362" cy="33718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1600">
                <a:latin typeface="Comic Sans MS" panose="030F0702030302020204" pitchFamily="66" charset="0"/>
              </a:rPr>
              <a:t>系数表达</a:t>
            </a:r>
          </a:p>
        </p:txBody>
      </p:sp>
      <p:sp>
        <p:nvSpPr>
          <p:cNvPr id="103443" name="Text Box 18"/>
          <p:cNvSpPr txBox="1">
            <a:spLocks noChangeArrowheads="1"/>
          </p:cNvSpPr>
          <p:nvPr/>
        </p:nvSpPr>
        <p:spPr bwMode="auto">
          <a:xfrm>
            <a:off x="2245360" y="4244340"/>
            <a:ext cx="1630363" cy="33718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1600">
                <a:latin typeface="Comic Sans MS" panose="030F0702030302020204" pitchFamily="66" charset="0"/>
              </a:rPr>
              <a:t>点值表达</a:t>
            </a:r>
          </a:p>
        </p:txBody>
      </p:sp>
      <p:sp>
        <p:nvSpPr>
          <p:cNvPr id="103444" name="Text Box 19"/>
          <p:cNvSpPr txBox="1">
            <a:spLocks noChangeArrowheads="1"/>
          </p:cNvSpPr>
          <p:nvPr/>
        </p:nvSpPr>
        <p:spPr bwMode="auto">
          <a:xfrm>
            <a:off x="7503160" y="1805940"/>
            <a:ext cx="1630363" cy="33718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1600">
                <a:latin typeface="Comic Sans MS" panose="030F0702030302020204" pitchFamily="66" charset="0"/>
              </a:rPr>
              <a:t>系数表达</a:t>
            </a:r>
          </a:p>
        </p:txBody>
      </p:sp>
      <p:sp>
        <p:nvSpPr>
          <p:cNvPr id="103445" name="Text Box 20"/>
          <p:cNvSpPr txBox="1">
            <a:spLocks noChangeArrowheads="1"/>
          </p:cNvSpPr>
          <p:nvPr/>
        </p:nvSpPr>
        <p:spPr bwMode="auto">
          <a:xfrm>
            <a:off x="8112760" y="4396740"/>
            <a:ext cx="1630363" cy="33718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1600">
                <a:latin typeface="Comic Sans MS" panose="030F0702030302020204" pitchFamily="66" charset="0"/>
              </a:rPr>
              <a:t>点值表达</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7B1C85B-5973-4F2B-AA31-DD0CD1EABF6A}" type="slidenum">
              <a:rPr kumimoji="0" lang="zh-CN" altLang="en-US" sz="1400" smtClean="0"/>
              <a:t>57</a:t>
            </a:fld>
            <a:endParaRPr kumimoji="0" lang="en-US" altLang="zh-CN" sz="1400"/>
          </a:p>
        </p:txBody>
      </p:sp>
      <p:sp>
        <p:nvSpPr>
          <p:cNvPr id="104451" name="Rectangle 2"/>
          <p:cNvSpPr>
            <a:spLocks noGrp="1" noChangeArrowheads="1"/>
          </p:cNvSpPr>
          <p:nvPr>
            <p:ph type="title"/>
          </p:nvPr>
        </p:nvSpPr>
        <p:spPr/>
        <p:txBody>
          <a:bodyPr/>
          <a:lstStyle/>
          <a:p>
            <a:pPr eaLnBrk="1" hangingPunct="1"/>
            <a:r>
              <a:rPr lang="zh-CN" altLang="en-US"/>
              <a:t>应用</a:t>
            </a:r>
          </a:p>
        </p:txBody>
      </p:sp>
      <p:sp>
        <p:nvSpPr>
          <p:cNvPr id="104452" name="Rectangle 3"/>
          <p:cNvSpPr>
            <a:spLocks noGrp="1" noChangeArrowheads="1"/>
          </p:cNvSpPr>
          <p:nvPr>
            <p:ph type="body" idx="1"/>
          </p:nvPr>
        </p:nvSpPr>
        <p:spPr/>
        <p:txBody>
          <a:bodyPr/>
          <a:lstStyle/>
          <a:p>
            <a:pPr eaLnBrk="1" hangingPunct="1"/>
            <a:r>
              <a:rPr lang="zh-CN" altLang="en-US" sz="2800" b="1">
                <a:solidFill>
                  <a:schemeClr val="hlink"/>
                </a:solidFill>
                <a:latin typeface="Arial" panose="020B0604020202020204" pitchFamily="34" charset="0"/>
              </a:rPr>
              <a:t>计算两个</a:t>
            </a:r>
            <a:r>
              <a:rPr lang="en-US" altLang="zh-CN" sz="2800" b="1">
                <a:solidFill>
                  <a:schemeClr val="hlink"/>
                </a:solidFill>
                <a:latin typeface="Arial" panose="020B0604020202020204" pitchFamily="34" charset="0"/>
              </a:rPr>
              <a:t>n</a:t>
            </a:r>
            <a:r>
              <a:rPr lang="zh-CN" altLang="en-US" sz="2800" b="1">
                <a:solidFill>
                  <a:schemeClr val="hlink"/>
                </a:solidFill>
                <a:latin typeface="Arial" panose="020B0604020202020204" pitchFamily="34" charset="0"/>
              </a:rPr>
              <a:t>位整数的乘法</a:t>
            </a:r>
            <a:r>
              <a:rPr lang="zh-CN" altLang="en-US" sz="2800" b="1">
                <a:solidFill>
                  <a:srgbClr val="000000"/>
                </a:solidFill>
                <a:latin typeface="Arial" panose="020B0604020202020204" pitchFamily="34" charset="0"/>
              </a:rPr>
              <a:t>:                       以及</a:t>
            </a:r>
            <a:endParaRPr lang="en-US" altLang="zh-CN" sz="2800" b="1">
              <a:solidFill>
                <a:srgbClr val="000000"/>
              </a:solidFill>
              <a:latin typeface="Arial" panose="020B0604020202020204" pitchFamily="34" charset="0"/>
            </a:endParaRPr>
          </a:p>
          <a:p>
            <a:pPr eaLnBrk="1" hangingPunct="1">
              <a:buFont typeface="Wingdings" panose="05000000000000000000" pitchFamily="2" charset="2"/>
              <a:buNone/>
            </a:pPr>
            <a:r>
              <a:rPr lang="zh-CN" altLang="en-US" sz="2800" b="1">
                <a:solidFill>
                  <a:srgbClr val="000000"/>
                </a:solidFill>
                <a:latin typeface="Arial" panose="020B0604020202020204" pitchFamily="34" charset="0"/>
              </a:rPr>
              <a:t>    生成两个</a:t>
            </a:r>
            <a:r>
              <a:rPr lang="en-US" altLang="zh-CN" sz="2800" b="1">
                <a:solidFill>
                  <a:srgbClr val="000000"/>
                </a:solidFill>
                <a:latin typeface="Arial" panose="020B0604020202020204" pitchFamily="34" charset="0"/>
              </a:rPr>
              <a:t>n</a:t>
            </a:r>
            <a:r>
              <a:rPr lang="zh-CN" altLang="en-US" sz="2800" b="1">
                <a:solidFill>
                  <a:srgbClr val="000000"/>
                </a:solidFill>
                <a:latin typeface="Arial" panose="020B0604020202020204" pitchFamily="34" charset="0"/>
              </a:rPr>
              <a:t>次多项式：</a:t>
            </a:r>
          </a:p>
          <a:p>
            <a:pPr eaLnBrk="1" hangingPunct="1">
              <a:buFont typeface="Wingdings" panose="05000000000000000000" pitchFamily="2" charset="2"/>
              <a:buNone/>
            </a:pPr>
            <a:r>
              <a:rPr lang="zh-CN" altLang="en-US" sz="2800" b="1">
                <a:solidFill>
                  <a:srgbClr val="000000"/>
                </a:solidFill>
                <a:latin typeface="Arial" panose="020B0604020202020204" pitchFamily="34" charset="0"/>
              </a:rPr>
              <a:t>    注意到 </a:t>
            </a:r>
            <a:r>
              <a:rPr lang="en-US" altLang="zh-CN" sz="2800" b="1">
                <a:solidFill>
                  <a:srgbClr val="000000"/>
                </a:solidFill>
                <a:latin typeface="Arial" panose="020B0604020202020204" pitchFamily="34" charset="0"/>
              </a:rPr>
              <a:t>a = p(10), b = q(10).</a:t>
            </a:r>
          </a:p>
          <a:p>
            <a:pPr eaLnBrk="1" hangingPunct="1">
              <a:buFont typeface="Wingdings" panose="05000000000000000000" pitchFamily="2" charset="2"/>
              <a:buNone/>
            </a:pPr>
            <a:r>
              <a:rPr lang="zh-CN" altLang="en-US" sz="2800" b="1">
                <a:solidFill>
                  <a:srgbClr val="000000"/>
                </a:solidFill>
                <a:latin typeface="Arial" panose="020B0604020202020204" pitchFamily="34" charset="0"/>
              </a:rPr>
              <a:t>    求值 </a:t>
            </a:r>
            <a:r>
              <a:rPr lang="en-US" altLang="zh-CN" sz="2800" b="1">
                <a:solidFill>
                  <a:srgbClr val="000000"/>
                </a:solidFill>
                <a:latin typeface="Arial" panose="020B0604020202020204" pitchFamily="34" charset="0"/>
              </a:rPr>
              <a:t>r(10) = a*b</a:t>
            </a:r>
          </a:p>
          <a:p>
            <a:pPr eaLnBrk="1" hangingPunct="1"/>
            <a:r>
              <a:rPr lang="zh-CN" altLang="en-US" sz="2800" b="1">
                <a:solidFill>
                  <a:srgbClr val="000000"/>
                </a:solidFill>
                <a:latin typeface="Arial" panose="020B0604020202020204" pitchFamily="34" charset="0"/>
              </a:rPr>
              <a:t>采用 </a:t>
            </a:r>
            <a:r>
              <a:rPr lang="en-US" altLang="zh-CN" sz="2800" b="1">
                <a:solidFill>
                  <a:srgbClr val="000000"/>
                </a:solidFill>
                <a:latin typeface="Arial" panose="020B0604020202020204" pitchFamily="34" charset="0"/>
              </a:rPr>
              <a:t>FFT ： O(n log n).</a:t>
            </a:r>
          </a:p>
          <a:p>
            <a:pPr eaLnBrk="1" hangingPunct="1"/>
            <a:endParaRPr lang="zh-CN" altLang="en-US" sz="2800" b="1">
              <a:solidFill>
                <a:srgbClr val="000000"/>
              </a:solidFill>
              <a:latin typeface="Arial" panose="020B0604020202020204" pitchFamily="34" charset="0"/>
            </a:endParaRPr>
          </a:p>
        </p:txBody>
      </p:sp>
      <p:graphicFrame>
        <p:nvGraphicFramePr>
          <p:cNvPr id="104453" name="Object 4"/>
          <p:cNvGraphicFramePr>
            <a:graphicFrameLocks noChangeAspect="1"/>
          </p:cNvGraphicFramePr>
          <p:nvPr/>
        </p:nvGraphicFramePr>
        <p:xfrm>
          <a:off x="9048115" y="1372235"/>
          <a:ext cx="2057400" cy="514350"/>
        </p:xfrm>
        <a:graphic>
          <a:graphicData uri="http://schemas.openxmlformats.org/presentationml/2006/ole">
            <mc:AlternateContent xmlns:mc="http://schemas.openxmlformats.org/markup-compatibility/2006">
              <mc:Choice xmlns:v="urn:schemas-microsoft-com:vml" Requires="v">
                <p:oleObj name="Equation" r:id="rId2" imgW="914400" imgH="228600" progId="Equation.3">
                  <p:embed/>
                </p:oleObj>
              </mc:Choice>
              <mc:Fallback>
                <p:oleObj name="Equation" r:id="rId2" imgW="914400" imgH="2286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115" y="1372235"/>
                        <a:ext cx="2057400"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54" name="Object 5"/>
          <p:cNvGraphicFramePr>
            <a:graphicFrameLocks noChangeAspect="1"/>
          </p:cNvGraphicFramePr>
          <p:nvPr/>
        </p:nvGraphicFramePr>
        <p:xfrm>
          <a:off x="6167755" y="1372235"/>
          <a:ext cx="1943100" cy="514350"/>
        </p:xfrm>
        <a:graphic>
          <a:graphicData uri="http://schemas.openxmlformats.org/presentationml/2006/ole">
            <mc:AlternateContent xmlns:mc="http://schemas.openxmlformats.org/markup-compatibility/2006">
              <mc:Choice xmlns:v="urn:schemas-microsoft-com:vml" Requires="v">
                <p:oleObj name="Equation" r:id="rId4" imgW="862965" imgH="228600" progId="Equation.3">
                  <p:embed/>
                </p:oleObj>
              </mc:Choice>
              <mc:Fallback>
                <p:oleObj name="Equation" r:id="rId4" imgW="862965" imgH="2286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7755" y="1372235"/>
                        <a:ext cx="1943100"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445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6090" y="1988820"/>
            <a:ext cx="3084513"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D6F6336-7711-4660-BA0A-C0F244D55B93}" type="slidenum">
              <a:rPr kumimoji="0" lang="zh-CN" altLang="en-US" sz="1400" smtClean="0"/>
              <a:t>6</a:t>
            </a:fld>
            <a:endParaRPr kumimoji="0" lang="en-US" altLang="zh-CN" sz="1400"/>
          </a:p>
        </p:txBody>
      </p:sp>
      <p:sp>
        <p:nvSpPr>
          <p:cNvPr id="13315" name="Rectangle 2"/>
          <p:cNvSpPr>
            <a:spLocks noGrp="1" noChangeArrowheads="1"/>
          </p:cNvSpPr>
          <p:nvPr>
            <p:ph type="title"/>
          </p:nvPr>
        </p:nvSpPr>
        <p:spPr/>
        <p:txBody>
          <a:bodyPr/>
          <a:lstStyle/>
          <a:p>
            <a:pPr eaLnBrk="1" hangingPunct="1"/>
            <a:r>
              <a:rPr lang="zh-CN" altLang="en-US"/>
              <a:t>递推关系</a:t>
            </a:r>
          </a:p>
        </p:txBody>
      </p:sp>
      <p:sp>
        <p:nvSpPr>
          <p:cNvPr id="13316"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a:t> </a:t>
            </a:r>
          </a:p>
        </p:txBody>
      </p:sp>
      <p:sp>
        <p:nvSpPr>
          <p:cNvPr id="13317" name="Text Box 4"/>
          <p:cNvSpPr txBox="1">
            <a:spLocks noChangeArrowheads="1"/>
          </p:cNvSpPr>
          <p:nvPr/>
        </p:nvSpPr>
        <p:spPr bwMode="auto">
          <a:xfrm>
            <a:off x="3419148" y="1727626"/>
            <a:ext cx="952500" cy="33718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en-US" altLang="zh-CN" sz="1600" dirty="0">
                <a:latin typeface="Comic Sans MS" panose="030F0702030302020204" pitchFamily="66" charset="0"/>
              </a:rPr>
              <a:t>T(n)</a:t>
            </a:r>
          </a:p>
        </p:txBody>
      </p:sp>
      <p:sp>
        <p:nvSpPr>
          <p:cNvPr id="13318" name="Text Box 5"/>
          <p:cNvSpPr txBox="1">
            <a:spLocks noChangeArrowheads="1"/>
          </p:cNvSpPr>
          <p:nvPr/>
        </p:nvSpPr>
        <p:spPr bwMode="auto">
          <a:xfrm>
            <a:off x="4711065" y="2452370"/>
            <a:ext cx="914400" cy="33718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en-US" altLang="zh-CN" sz="1600">
                <a:latin typeface="Comic Sans MS" panose="030F0702030302020204" pitchFamily="66" charset="0"/>
              </a:rPr>
              <a:t>T(n/2)</a:t>
            </a:r>
          </a:p>
        </p:txBody>
      </p:sp>
      <p:sp>
        <p:nvSpPr>
          <p:cNvPr id="13319" name="Text Box 6"/>
          <p:cNvSpPr txBox="1">
            <a:spLocks noChangeArrowheads="1"/>
          </p:cNvSpPr>
          <p:nvPr/>
        </p:nvSpPr>
        <p:spPr bwMode="auto">
          <a:xfrm>
            <a:off x="2058353" y="2465070"/>
            <a:ext cx="900112" cy="33718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en-US" altLang="zh-CN" sz="1600">
                <a:latin typeface="Comic Sans MS" panose="030F0702030302020204" pitchFamily="66" charset="0"/>
              </a:rPr>
              <a:t>T(n/2)</a:t>
            </a:r>
          </a:p>
        </p:txBody>
      </p:sp>
      <p:cxnSp>
        <p:nvCxnSpPr>
          <p:cNvPr id="13320" name="AutoShape 7"/>
          <p:cNvCxnSpPr>
            <a:cxnSpLocks noChangeShapeType="1"/>
            <a:stCxn id="13317" idx="2"/>
          </p:cNvCxnSpPr>
          <p:nvPr/>
        </p:nvCxnSpPr>
        <p:spPr bwMode="auto">
          <a:xfrm flipH="1">
            <a:off x="2533333" y="2064811"/>
            <a:ext cx="1362065" cy="387559"/>
          </a:xfrm>
          <a:prstGeom prst="straightConnector1">
            <a:avLst/>
          </a:prstGeom>
          <a:noFill/>
          <a:ln w="9525">
            <a:solidFill>
              <a:schemeClr val="tx1"/>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321" name="AutoShape 8"/>
          <p:cNvCxnSpPr>
            <a:cxnSpLocks noChangeShapeType="1"/>
            <a:stCxn id="13317" idx="2"/>
          </p:cNvCxnSpPr>
          <p:nvPr/>
        </p:nvCxnSpPr>
        <p:spPr bwMode="auto">
          <a:xfrm>
            <a:off x="3895398" y="2064811"/>
            <a:ext cx="1336050" cy="390099"/>
          </a:xfrm>
          <a:prstGeom prst="straightConnector1">
            <a:avLst/>
          </a:prstGeom>
          <a:noFill/>
          <a:ln w="9525">
            <a:solidFill>
              <a:schemeClr val="tx1"/>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22" name="Text Box 9"/>
          <p:cNvSpPr txBox="1">
            <a:spLocks noChangeArrowheads="1"/>
          </p:cNvSpPr>
          <p:nvPr/>
        </p:nvSpPr>
        <p:spPr bwMode="auto">
          <a:xfrm>
            <a:off x="5323840" y="3214370"/>
            <a:ext cx="911225" cy="33718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en-US" altLang="zh-CN" sz="1600">
                <a:latin typeface="Comic Sans MS" panose="030F0702030302020204" pitchFamily="66" charset="0"/>
              </a:rPr>
              <a:t>T(n/4)</a:t>
            </a:r>
          </a:p>
        </p:txBody>
      </p:sp>
      <p:sp>
        <p:nvSpPr>
          <p:cNvPr id="13323" name="Text Box 10"/>
          <p:cNvSpPr txBox="1">
            <a:spLocks noChangeArrowheads="1"/>
          </p:cNvSpPr>
          <p:nvPr/>
        </p:nvSpPr>
        <p:spPr bwMode="auto">
          <a:xfrm>
            <a:off x="4025265" y="3227070"/>
            <a:ext cx="890588" cy="33718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en-US" altLang="zh-CN" sz="1600">
                <a:latin typeface="Comic Sans MS" panose="030F0702030302020204" pitchFamily="66" charset="0"/>
              </a:rPr>
              <a:t>T(n/4)</a:t>
            </a:r>
          </a:p>
        </p:txBody>
      </p:sp>
      <p:cxnSp>
        <p:nvCxnSpPr>
          <p:cNvPr id="13324" name="AutoShape 11"/>
          <p:cNvCxnSpPr>
            <a:cxnSpLocks noChangeShapeType="1"/>
          </p:cNvCxnSpPr>
          <p:nvPr/>
        </p:nvCxnSpPr>
        <p:spPr bwMode="auto">
          <a:xfrm flipH="1">
            <a:off x="4534535" y="2789555"/>
            <a:ext cx="697230" cy="437515"/>
          </a:xfrm>
          <a:prstGeom prst="straightConnector1">
            <a:avLst/>
          </a:prstGeom>
          <a:noFill/>
          <a:ln w="9525">
            <a:solidFill>
              <a:schemeClr val="tx1"/>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325" name="AutoShape 12"/>
          <p:cNvCxnSpPr>
            <a:cxnSpLocks noChangeShapeType="1"/>
          </p:cNvCxnSpPr>
          <p:nvPr/>
        </p:nvCxnSpPr>
        <p:spPr bwMode="auto">
          <a:xfrm>
            <a:off x="5231765" y="2802255"/>
            <a:ext cx="611505" cy="424815"/>
          </a:xfrm>
          <a:prstGeom prst="straightConnector1">
            <a:avLst/>
          </a:prstGeom>
          <a:noFill/>
          <a:ln w="9525">
            <a:solidFill>
              <a:schemeClr val="tx1"/>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26" name="Text Box 13"/>
          <p:cNvSpPr txBox="1">
            <a:spLocks noChangeArrowheads="1"/>
          </p:cNvSpPr>
          <p:nvPr/>
        </p:nvSpPr>
        <p:spPr bwMode="auto">
          <a:xfrm>
            <a:off x="1129665" y="3214370"/>
            <a:ext cx="928688" cy="33718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en-US" altLang="zh-CN" sz="1600">
                <a:latin typeface="Comic Sans MS" panose="030F0702030302020204" pitchFamily="66" charset="0"/>
              </a:rPr>
              <a:t>T(n/4)</a:t>
            </a:r>
          </a:p>
        </p:txBody>
      </p:sp>
      <p:cxnSp>
        <p:nvCxnSpPr>
          <p:cNvPr id="13327" name="AutoShape 14"/>
          <p:cNvCxnSpPr>
            <a:cxnSpLocks noChangeShapeType="1"/>
          </p:cNvCxnSpPr>
          <p:nvPr/>
        </p:nvCxnSpPr>
        <p:spPr bwMode="auto">
          <a:xfrm flipH="1">
            <a:off x="1578928" y="2814955"/>
            <a:ext cx="914400" cy="412115"/>
          </a:xfrm>
          <a:prstGeom prst="straightConnector1">
            <a:avLst/>
          </a:prstGeom>
          <a:noFill/>
          <a:ln w="9525">
            <a:solidFill>
              <a:schemeClr val="tx1"/>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28" name="Text Box 15"/>
          <p:cNvSpPr txBox="1">
            <a:spLocks noChangeArrowheads="1"/>
          </p:cNvSpPr>
          <p:nvPr/>
        </p:nvSpPr>
        <p:spPr bwMode="auto">
          <a:xfrm>
            <a:off x="2669540" y="3214370"/>
            <a:ext cx="898525" cy="33718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en-US" altLang="zh-CN" sz="1600">
                <a:latin typeface="Comic Sans MS" panose="030F0702030302020204" pitchFamily="66" charset="0"/>
              </a:rPr>
              <a:t>T(n/4)</a:t>
            </a:r>
          </a:p>
        </p:txBody>
      </p:sp>
      <p:cxnSp>
        <p:nvCxnSpPr>
          <p:cNvPr id="13329" name="AutoShape 16"/>
          <p:cNvCxnSpPr>
            <a:cxnSpLocks noChangeShapeType="1"/>
          </p:cNvCxnSpPr>
          <p:nvPr/>
        </p:nvCxnSpPr>
        <p:spPr bwMode="auto">
          <a:xfrm>
            <a:off x="2495233" y="2814955"/>
            <a:ext cx="610235" cy="412115"/>
          </a:xfrm>
          <a:prstGeom prst="straightConnector1">
            <a:avLst/>
          </a:prstGeom>
          <a:noFill/>
          <a:ln w="9525">
            <a:solidFill>
              <a:schemeClr val="tx1"/>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30" name="Text Box 17"/>
          <p:cNvSpPr txBox="1">
            <a:spLocks noChangeArrowheads="1"/>
          </p:cNvSpPr>
          <p:nvPr/>
        </p:nvSpPr>
        <p:spPr bwMode="auto">
          <a:xfrm>
            <a:off x="824865" y="4970145"/>
            <a:ext cx="620713" cy="33718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en-US" altLang="zh-CN" sz="1600">
                <a:latin typeface="Comic Sans MS" panose="030F0702030302020204" pitchFamily="66" charset="0"/>
              </a:rPr>
              <a:t>T(2)</a:t>
            </a:r>
          </a:p>
        </p:txBody>
      </p:sp>
      <p:cxnSp>
        <p:nvCxnSpPr>
          <p:cNvPr id="13331" name="AutoShape 18"/>
          <p:cNvCxnSpPr>
            <a:cxnSpLocks noChangeShapeType="1"/>
          </p:cNvCxnSpPr>
          <p:nvPr/>
        </p:nvCxnSpPr>
        <p:spPr bwMode="auto">
          <a:xfrm flipH="1">
            <a:off x="1075373" y="3551555"/>
            <a:ext cx="459105" cy="1418590"/>
          </a:xfrm>
          <a:prstGeom prst="straightConnector1">
            <a:avLst/>
          </a:prstGeom>
          <a:noFill/>
          <a:ln w="9525">
            <a:solidFill>
              <a:schemeClr val="tx1"/>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32" name="Text Box 19"/>
          <p:cNvSpPr txBox="1">
            <a:spLocks noChangeArrowheads="1"/>
          </p:cNvSpPr>
          <p:nvPr/>
        </p:nvSpPr>
        <p:spPr bwMode="auto">
          <a:xfrm>
            <a:off x="1510665" y="4970145"/>
            <a:ext cx="623888" cy="33718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en-US" altLang="zh-CN" sz="1600">
                <a:latin typeface="Comic Sans MS" panose="030F0702030302020204" pitchFamily="66" charset="0"/>
              </a:rPr>
              <a:t>T(2)</a:t>
            </a:r>
          </a:p>
        </p:txBody>
      </p:sp>
      <p:cxnSp>
        <p:nvCxnSpPr>
          <p:cNvPr id="13333" name="AutoShape 20"/>
          <p:cNvCxnSpPr>
            <a:cxnSpLocks noChangeShapeType="1"/>
          </p:cNvCxnSpPr>
          <p:nvPr/>
        </p:nvCxnSpPr>
        <p:spPr bwMode="auto">
          <a:xfrm>
            <a:off x="1559243" y="3551555"/>
            <a:ext cx="228600" cy="1418590"/>
          </a:xfrm>
          <a:prstGeom prst="straightConnector1">
            <a:avLst/>
          </a:prstGeom>
          <a:noFill/>
          <a:ln w="9525">
            <a:solidFill>
              <a:schemeClr val="tx1"/>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34" name="Text Box 21"/>
          <p:cNvSpPr txBox="1">
            <a:spLocks noChangeArrowheads="1"/>
          </p:cNvSpPr>
          <p:nvPr/>
        </p:nvSpPr>
        <p:spPr bwMode="auto">
          <a:xfrm>
            <a:off x="2348865" y="4982845"/>
            <a:ext cx="644525" cy="33718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en-US" altLang="zh-CN" sz="1600">
                <a:latin typeface="Comic Sans MS" panose="030F0702030302020204" pitchFamily="66" charset="0"/>
              </a:rPr>
              <a:t>T(2)</a:t>
            </a:r>
          </a:p>
        </p:txBody>
      </p:sp>
      <p:cxnSp>
        <p:nvCxnSpPr>
          <p:cNvPr id="13335" name="AutoShape 22"/>
          <p:cNvCxnSpPr>
            <a:cxnSpLocks noChangeShapeType="1"/>
          </p:cNvCxnSpPr>
          <p:nvPr/>
        </p:nvCxnSpPr>
        <p:spPr bwMode="auto">
          <a:xfrm flipH="1">
            <a:off x="2669223" y="3573145"/>
            <a:ext cx="447675" cy="1431290"/>
          </a:xfrm>
          <a:prstGeom prst="straightConnector1">
            <a:avLst/>
          </a:prstGeom>
          <a:noFill/>
          <a:ln w="9525">
            <a:solidFill>
              <a:schemeClr val="tx1"/>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36" name="Text Box 23"/>
          <p:cNvSpPr txBox="1">
            <a:spLocks noChangeArrowheads="1"/>
          </p:cNvSpPr>
          <p:nvPr/>
        </p:nvSpPr>
        <p:spPr bwMode="auto">
          <a:xfrm>
            <a:off x="3069590" y="4982845"/>
            <a:ext cx="650875" cy="33718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en-US" altLang="zh-CN" sz="1600">
                <a:latin typeface="Comic Sans MS" panose="030F0702030302020204" pitchFamily="66" charset="0"/>
              </a:rPr>
              <a:t>T(2)</a:t>
            </a:r>
          </a:p>
        </p:txBody>
      </p:sp>
      <p:cxnSp>
        <p:nvCxnSpPr>
          <p:cNvPr id="13337" name="AutoShape 24"/>
          <p:cNvCxnSpPr>
            <a:cxnSpLocks noChangeShapeType="1"/>
          </p:cNvCxnSpPr>
          <p:nvPr/>
        </p:nvCxnSpPr>
        <p:spPr bwMode="auto">
          <a:xfrm>
            <a:off x="3142933" y="3551555"/>
            <a:ext cx="276225" cy="1431290"/>
          </a:xfrm>
          <a:prstGeom prst="straightConnector1">
            <a:avLst/>
          </a:prstGeom>
          <a:noFill/>
          <a:ln w="9525">
            <a:solidFill>
              <a:schemeClr val="tx1"/>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38" name="Text Box 25"/>
          <p:cNvSpPr txBox="1">
            <a:spLocks noChangeArrowheads="1"/>
          </p:cNvSpPr>
          <p:nvPr/>
        </p:nvSpPr>
        <p:spPr bwMode="auto">
          <a:xfrm>
            <a:off x="3796665" y="4982845"/>
            <a:ext cx="633413" cy="33718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en-US" altLang="zh-CN" sz="1600">
                <a:latin typeface="Comic Sans MS" panose="030F0702030302020204" pitchFamily="66" charset="0"/>
              </a:rPr>
              <a:t>T(2)</a:t>
            </a:r>
          </a:p>
        </p:txBody>
      </p:sp>
      <p:cxnSp>
        <p:nvCxnSpPr>
          <p:cNvPr id="13339" name="AutoShape 26"/>
          <p:cNvCxnSpPr>
            <a:cxnSpLocks noChangeShapeType="1"/>
          </p:cNvCxnSpPr>
          <p:nvPr/>
        </p:nvCxnSpPr>
        <p:spPr bwMode="auto">
          <a:xfrm flipH="1">
            <a:off x="4124643" y="3585845"/>
            <a:ext cx="357505" cy="1418590"/>
          </a:xfrm>
          <a:prstGeom prst="straightConnector1">
            <a:avLst/>
          </a:prstGeom>
          <a:noFill/>
          <a:ln w="9525">
            <a:solidFill>
              <a:schemeClr val="tx1"/>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40" name="Text Box 27"/>
          <p:cNvSpPr txBox="1">
            <a:spLocks noChangeArrowheads="1"/>
          </p:cNvSpPr>
          <p:nvPr/>
        </p:nvSpPr>
        <p:spPr bwMode="auto">
          <a:xfrm>
            <a:off x="4482465" y="4982845"/>
            <a:ext cx="601663" cy="33718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en-US" altLang="zh-CN" sz="1600">
                <a:latin typeface="Comic Sans MS" panose="030F0702030302020204" pitchFamily="66" charset="0"/>
              </a:rPr>
              <a:t>T(2)</a:t>
            </a:r>
          </a:p>
        </p:txBody>
      </p:sp>
      <p:cxnSp>
        <p:nvCxnSpPr>
          <p:cNvPr id="13341" name="AutoShape 28"/>
          <p:cNvCxnSpPr>
            <a:cxnSpLocks noChangeShapeType="1"/>
          </p:cNvCxnSpPr>
          <p:nvPr/>
        </p:nvCxnSpPr>
        <p:spPr bwMode="auto">
          <a:xfrm>
            <a:off x="4482148" y="3551555"/>
            <a:ext cx="312420" cy="1418590"/>
          </a:xfrm>
          <a:prstGeom prst="straightConnector1">
            <a:avLst/>
          </a:prstGeom>
          <a:noFill/>
          <a:ln w="9525">
            <a:solidFill>
              <a:schemeClr val="tx1"/>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42" name="Text Box 29"/>
          <p:cNvSpPr txBox="1">
            <a:spLocks noChangeArrowheads="1"/>
          </p:cNvSpPr>
          <p:nvPr/>
        </p:nvSpPr>
        <p:spPr bwMode="auto">
          <a:xfrm>
            <a:off x="5298440" y="4982845"/>
            <a:ext cx="631825" cy="33718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en-US" altLang="zh-CN" sz="1600">
                <a:latin typeface="Comic Sans MS" panose="030F0702030302020204" pitchFamily="66" charset="0"/>
              </a:rPr>
              <a:t>T(2)</a:t>
            </a:r>
          </a:p>
        </p:txBody>
      </p:sp>
      <p:cxnSp>
        <p:nvCxnSpPr>
          <p:cNvPr id="13343" name="AutoShape 30"/>
          <p:cNvCxnSpPr>
            <a:cxnSpLocks noChangeShapeType="1"/>
          </p:cNvCxnSpPr>
          <p:nvPr/>
        </p:nvCxnSpPr>
        <p:spPr bwMode="auto">
          <a:xfrm flipH="1">
            <a:off x="5591493" y="3551555"/>
            <a:ext cx="165100" cy="1431290"/>
          </a:xfrm>
          <a:prstGeom prst="straightConnector1">
            <a:avLst/>
          </a:prstGeom>
          <a:noFill/>
          <a:ln w="9525">
            <a:solidFill>
              <a:schemeClr val="tx1"/>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44" name="Text Box 31"/>
          <p:cNvSpPr txBox="1">
            <a:spLocks noChangeArrowheads="1"/>
          </p:cNvSpPr>
          <p:nvPr/>
        </p:nvSpPr>
        <p:spPr bwMode="auto">
          <a:xfrm>
            <a:off x="6003290" y="4982845"/>
            <a:ext cx="612775" cy="33718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en-US" altLang="zh-CN" sz="1600">
                <a:latin typeface="Comic Sans MS" panose="030F0702030302020204" pitchFamily="66" charset="0"/>
              </a:rPr>
              <a:t>T(2)</a:t>
            </a:r>
          </a:p>
        </p:txBody>
      </p:sp>
      <p:cxnSp>
        <p:nvCxnSpPr>
          <p:cNvPr id="13345" name="AutoShape 32"/>
          <p:cNvCxnSpPr>
            <a:cxnSpLocks noChangeShapeType="1"/>
          </p:cNvCxnSpPr>
          <p:nvPr/>
        </p:nvCxnSpPr>
        <p:spPr bwMode="auto">
          <a:xfrm>
            <a:off x="5756593" y="3573145"/>
            <a:ext cx="530225" cy="1431290"/>
          </a:xfrm>
          <a:prstGeom prst="straightConnector1">
            <a:avLst/>
          </a:prstGeom>
          <a:noFill/>
          <a:ln w="9525">
            <a:solidFill>
              <a:schemeClr val="tx1"/>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46" name="Text Box 33"/>
          <p:cNvSpPr txBox="1">
            <a:spLocks noChangeArrowheads="1"/>
          </p:cNvSpPr>
          <p:nvPr/>
        </p:nvSpPr>
        <p:spPr bwMode="auto">
          <a:xfrm>
            <a:off x="8887778" y="1717358"/>
            <a:ext cx="681037"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en-US" altLang="zh-CN" sz="1600">
                <a:latin typeface="Comic Sans MS" panose="030F0702030302020204" pitchFamily="66" charset="0"/>
              </a:rPr>
              <a:t>n</a:t>
            </a:r>
          </a:p>
        </p:txBody>
      </p:sp>
      <p:sp>
        <p:nvSpPr>
          <p:cNvPr id="13347" name="Rectangle 34"/>
          <p:cNvSpPr>
            <a:spLocks noChangeArrowheads="1"/>
          </p:cNvSpPr>
          <p:nvPr/>
        </p:nvSpPr>
        <p:spPr bwMode="auto">
          <a:xfrm>
            <a:off x="1105853" y="4067493"/>
            <a:ext cx="5510212" cy="271462"/>
          </a:xfrm>
          <a:prstGeom prst="rect">
            <a:avLst/>
          </a:prstGeom>
          <a:solidFill>
            <a:srgbClr val="0033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600">
                <a:solidFill>
                  <a:schemeClr val="bg1"/>
                </a:solidFill>
                <a:latin typeface="Comic Sans MS" panose="030F0702030302020204" pitchFamily="66" charset="0"/>
              </a:rPr>
              <a:t>T(n / 2</a:t>
            </a:r>
            <a:r>
              <a:rPr lang="en-US" altLang="zh-CN" sz="1600" baseline="30000">
                <a:solidFill>
                  <a:schemeClr val="bg1"/>
                </a:solidFill>
                <a:latin typeface="Comic Sans MS" panose="030F0702030302020204" pitchFamily="66" charset="0"/>
              </a:rPr>
              <a:t>k</a:t>
            </a:r>
            <a:r>
              <a:rPr lang="en-US" altLang="zh-CN" sz="1600">
                <a:solidFill>
                  <a:schemeClr val="bg1"/>
                </a:solidFill>
                <a:latin typeface="Comic Sans MS" panose="030F0702030302020204" pitchFamily="66" charset="0"/>
              </a:rPr>
              <a:t>)</a:t>
            </a:r>
          </a:p>
        </p:txBody>
      </p:sp>
      <p:sp>
        <p:nvSpPr>
          <p:cNvPr id="13348" name="Text Box 35"/>
          <p:cNvSpPr txBox="1">
            <a:spLocks noChangeArrowheads="1"/>
          </p:cNvSpPr>
          <p:nvPr/>
        </p:nvSpPr>
        <p:spPr bwMode="auto">
          <a:xfrm>
            <a:off x="8887778" y="2409508"/>
            <a:ext cx="1157287"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zh-CN" altLang="en-US" sz="1600">
                <a:latin typeface="Comic Sans MS" panose="030F0702030302020204" pitchFamily="66" charset="0"/>
              </a:rPr>
              <a:t>2(</a:t>
            </a:r>
            <a:r>
              <a:rPr lang="en-US" altLang="zh-CN" sz="1600">
                <a:latin typeface="Comic Sans MS" panose="030F0702030302020204" pitchFamily="66" charset="0"/>
              </a:rPr>
              <a:t>n/2)</a:t>
            </a:r>
          </a:p>
        </p:txBody>
      </p:sp>
      <p:sp>
        <p:nvSpPr>
          <p:cNvPr id="13349" name="Text Box 36"/>
          <p:cNvSpPr txBox="1">
            <a:spLocks noChangeArrowheads="1"/>
          </p:cNvSpPr>
          <p:nvPr/>
        </p:nvSpPr>
        <p:spPr bwMode="auto">
          <a:xfrm>
            <a:off x="8887778" y="3214370"/>
            <a:ext cx="1157287"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zh-CN" altLang="en-US" sz="1600">
                <a:latin typeface="Comic Sans MS" panose="030F0702030302020204" pitchFamily="66" charset="0"/>
              </a:rPr>
              <a:t>4(</a:t>
            </a:r>
            <a:r>
              <a:rPr lang="en-US" altLang="zh-CN" sz="1600">
                <a:latin typeface="Comic Sans MS" panose="030F0702030302020204" pitchFamily="66" charset="0"/>
              </a:rPr>
              <a:t>n/4)</a:t>
            </a:r>
          </a:p>
        </p:txBody>
      </p:sp>
      <p:sp>
        <p:nvSpPr>
          <p:cNvPr id="13350" name="Text Box 37"/>
          <p:cNvSpPr txBox="1">
            <a:spLocks noChangeArrowheads="1"/>
          </p:cNvSpPr>
          <p:nvPr/>
        </p:nvSpPr>
        <p:spPr bwMode="auto">
          <a:xfrm>
            <a:off x="8672513" y="4077335"/>
            <a:ext cx="1614487"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zh-CN" altLang="en-US" sz="1600">
                <a:latin typeface="Comic Sans MS" panose="030F0702030302020204" pitchFamily="66" charset="0"/>
              </a:rPr>
              <a:t>2</a:t>
            </a:r>
            <a:r>
              <a:rPr lang="en-US" altLang="zh-CN" sz="1600" baseline="30000">
                <a:latin typeface="Comic Sans MS" panose="030F0702030302020204" pitchFamily="66" charset="0"/>
              </a:rPr>
              <a:t>k </a:t>
            </a:r>
            <a:r>
              <a:rPr lang="en-US" altLang="zh-CN" sz="1600">
                <a:latin typeface="Comic Sans MS" panose="030F0702030302020204" pitchFamily="66" charset="0"/>
              </a:rPr>
              <a:t>(n / 2</a:t>
            </a:r>
            <a:r>
              <a:rPr lang="en-US" altLang="zh-CN" sz="1600" baseline="30000">
                <a:latin typeface="Comic Sans MS" panose="030F0702030302020204" pitchFamily="66" charset="0"/>
              </a:rPr>
              <a:t>k</a:t>
            </a:r>
            <a:r>
              <a:rPr lang="en-US" altLang="zh-CN" sz="1600">
                <a:latin typeface="Comic Sans MS" panose="030F0702030302020204" pitchFamily="66" charset="0"/>
              </a:rPr>
              <a:t>)</a:t>
            </a:r>
          </a:p>
        </p:txBody>
      </p:sp>
      <p:sp>
        <p:nvSpPr>
          <p:cNvPr id="13351" name="Text Box 38"/>
          <p:cNvSpPr txBox="1">
            <a:spLocks noChangeArrowheads="1"/>
          </p:cNvSpPr>
          <p:nvPr/>
        </p:nvSpPr>
        <p:spPr bwMode="auto">
          <a:xfrm>
            <a:off x="8821103" y="4923790"/>
            <a:ext cx="1223962"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en-US" altLang="zh-CN" sz="1600">
                <a:latin typeface="Comic Sans MS" panose="030F0702030302020204" pitchFamily="66" charset="0"/>
              </a:rPr>
              <a:t>n/2</a:t>
            </a:r>
            <a:r>
              <a:rPr lang="en-US" altLang="zh-CN" sz="1600" baseline="30000">
                <a:latin typeface="Comic Sans MS" panose="030F0702030302020204" pitchFamily="66" charset="0"/>
              </a:rPr>
              <a:t> </a:t>
            </a:r>
            <a:r>
              <a:rPr lang="en-US" altLang="zh-CN" sz="1600">
                <a:latin typeface="Comic Sans MS" panose="030F0702030302020204" pitchFamily="66" charset="0"/>
              </a:rPr>
              <a:t>(2)</a:t>
            </a:r>
          </a:p>
        </p:txBody>
      </p:sp>
      <p:sp>
        <p:nvSpPr>
          <p:cNvPr id="13352" name="Text Box 39"/>
          <p:cNvSpPr txBox="1">
            <a:spLocks noChangeArrowheads="1"/>
          </p:cNvSpPr>
          <p:nvPr/>
        </p:nvSpPr>
        <p:spPr bwMode="auto">
          <a:xfrm>
            <a:off x="8887778" y="4506595"/>
            <a:ext cx="1157287"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zh-CN" altLang="en-US" sz="1600">
                <a:latin typeface="Comic Sans MS" panose="030F0702030302020204" pitchFamily="66" charset="0"/>
              </a:rPr>
              <a:t>. . .</a:t>
            </a:r>
          </a:p>
        </p:txBody>
      </p:sp>
      <p:sp>
        <p:nvSpPr>
          <p:cNvPr id="13353" name="Text Box 40"/>
          <p:cNvSpPr txBox="1">
            <a:spLocks noChangeArrowheads="1"/>
          </p:cNvSpPr>
          <p:nvPr/>
        </p:nvSpPr>
        <p:spPr bwMode="auto">
          <a:xfrm>
            <a:off x="8887778" y="3689033"/>
            <a:ext cx="1157287"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zh-CN" altLang="en-US" sz="1600">
                <a:latin typeface="Comic Sans MS" panose="030F0702030302020204" pitchFamily="66" charset="0"/>
              </a:rPr>
              <a:t>. . .</a:t>
            </a:r>
          </a:p>
        </p:txBody>
      </p:sp>
      <p:sp>
        <p:nvSpPr>
          <p:cNvPr id="13354" name="Line 41"/>
          <p:cNvSpPr>
            <a:spLocks noChangeShapeType="1"/>
          </p:cNvSpPr>
          <p:nvPr/>
        </p:nvSpPr>
        <p:spPr bwMode="auto">
          <a:xfrm>
            <a:off x="8479790" y="1785620"/>
            <a:ext cx="0" cy="3536950"/>
          </a:xfrm>
          <a:prstGeom prst="line">
            <a:avLst/>
          </a:prstGeom>
          <a:noFill/>
          <a:ln w="12700">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3355" name="Text Box 42"/>
          <p:cNvSpPr txBox="1">
            <a:spLocks noChangeArrowheads="1"/>
          </p:cNvSpPr>
          <p:nvPr/>
        </p:nvSpPr>
        <p:spPr bwMode="auto">
          <a:xfrm>
            <a:off x="8140065" y="3430270"/>
            <a:ext cx="747713" cy="337185"/>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a:latin typeface="Comic Sans MS" panose="030F0702030302020204" pitchFamily="66" charset="0"/>
              </a:rPr>
              <a:t>log</a:t>
            </a:r>
            <a:r>
              <a:rPr lang="en-US" altLang="zh-CN" sz="1600" baseline="-25000">
                <a:latin typeface="Comic Sans MS" panose="030F0702030302020204" pitchFamily="66" charset="0"/>
              </a:rPr>
              <a:t>2</a:t>
            </a:r>
            <a:r>
              <a:rPr lang="en-US" altLang="zh-CN" sz="1600">
                <a:latin typeface="Comic Sans MS" panose="030F0702030302020204" pitchFamily="66" charset="0"/>
              </a:rPr>
              <a:t>n</a:t>
            </a:r>
            <a:endParaRPr lang="en-US" altLang="zh-CN" sz="1600">
              <a:solidFill>
                <a:srgbClr val="006600"/>
              </a:solidFill>
              <a:latin typeface="Comic Sans MS" panose="030F0702030302020204" pitchFamily="66" charset="0"/>
            </a:endParaRPr>
          </a:p>
        </p:txBody>
      </p:sp>
      <p:sp>
        <p:nvSpPr>
          <p:cNvPr id="13356" name="Line 43"/>
          <p:cNvSpPr>
            <a:spLocks noChangeShapeType="1"/>
          </p:cNvSpPr>
          <p:nvPr/>
        </p:nvSpPr>
        <p:spPr bwMode="auto">
          <a:xfrm flipH="1">
            <a:off x="8821103" y="5459095"/>
            <a:ext cx="108743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3357" name="Text Box 44"/>
          <p:cNvSpPr txBox="1">
            <a:spLocks noChangeArrowheads="1"/>
          </p:cNvSpPr>
          <p:nvPr/>
        </p:nvSpPr>
        <p:spPr bwMode="auto">
          <a:xfrm>
            <a:off x="8887778" y="5540058"/>
            <a:ext cx="1157287"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en-US" altLang="zh-CN" sz="1600">
                <a:latin typeface="Comic Sans MS" panose="030F0702030302020204" pitchFamily="66" charset="0"/>
              </a:rPr>
              <a:t>n</a:t>
            </a:r>
            <a:r>
              <a:rPr lang="en-US" altLang="zh-CN" sz="1600" baseline="30000">
                <a:latin typeface="Comic Sans MS" panose="030F0702030302020204" pitchFamily="66" charset="0"/>
              </a:rPr>
              <a:t> </a:t>
            </a:r>
            <a:r>
              <a:rPr lang="en-US" altLang="zh-CN" sz="1600">
                <a:latin typeface="Comic Sans MS" panose="030F0702030302020204" pitchFamily="66" charset="0"/>
              </a:rPr>
              <a:t>log</a:t>
            </a:r>
            <a:r>
              <a:rPr lang="en-US" altLang="zh-CN" sz="1600" baseline="-25000">
                <a:latin typeface="Comic Sans MS" panose="030F0702030302020204" pitchFamily="66" charset="0"/>
              </a:rPr>
              <a:t>2</a:t>
            </a:r>
            <a:r>
              <a:rPr lang="en-US" altLang="zh-CN" sz="1600">
                <a:latin typeface="Comic Sans MS" panose="030F0702030302020204" pitchFamily="66" charset="0"/>
              </a:rPr>
              <a:t>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2094423-98E1-465B-A7AE-B4AB0CF1053A}" type="slidenum">
              <a:rPr kumimoji="0" lang="zh-CN" altLang="en-US" sz="1400" smtClean="0"/>
              <a:t>7</a:t>
            </a:fld>
            <a:endParaRPr kumimoji="0" lang="en-US" altLang="zh-CN" sz="1400"/>
          </a:p>
        </p:txBody>
      </p:sp>
      <p:sp>
        <p:nvSpPr>
          <p:cNvPr id="20483" name="Rectangle 2"/>
          <p:cNvSpPr>
            <a:spLocks noGrp="1" noChangeArrowheads="1"/>
          </p:cNvSpPr>
          <p:nvPr>
            <p:ph type="title"/>
          </p:nvPr>
        </p:nvSpPr>
        <p:spPr/>
        <p:txBody>
          <a:bodyPr/>
          <a:lstStyle/>
          <a:p>
            <a:pPr eaLnBrk="1" hangingPunct="1"/>
            <a:r>
              <a:rPr lang="zh-CN" altLang="en-US"/>
              <a:t>其他递推关系</a:t>
            </a:r>
          </a:p>
        </p:txBody>
      </p:sp>
      <p:sp>
        <p:nvSpPr>
          <p:cNvPr id="20484" name="Rectangle 3"/>
          <p:cNvSpPr>
            <a:spLocks noGrp="1" noChangeArrowheads="1"/>
          </p:cNvSpPr>
          <p:nvPr>
            <p:ph type="body" idx="1"/>
          </p:nvPr>
        </p:nvSpPr>
        <p:spPr/>
        <p:txBody>
          <a:bodyPr/>
          <a:lstStyle/>
          <a:p>
            <a:pPr eaLnBrk="1" hangingPunct="1"/>
            <a:r>
              <a:rPr lang="zh-CN" altLang="en-US"/>
              <a:t>命题5.3 对某个常数</a:t>
            </a:r>
            <a:r>
              <a:rPr lang="en-US" altLang="zh-CN"/>
              <a:t>c，</a:t>
            </a:r>
          </a:p>
        </p:txBody>
      </p:sp>
      <p:graphicFrame>
        <p:nvGraphicFramePr>
          <p:cNvPr id="20485" name="Object 4"/>
          <p:cNvGraphicFramePr>
            <a:graphicFrameLocks noChangeAspect="1"/>
          </p:cNvGraphicFramePr>
          <p:nvPr/>
        </p:nvGraphicFramePr>
        <p:xfrm>
          <a:off x="2063115" y="2348865"/>
          <a:ext cx="3733800" cy="989013"/>
        </p:xfrm>
        <a:graphic>
          <a:graphicData uri="http://schemas.openxmlformats.org/presentationml/2006/ole">
            <mc:AlternateContent xmlns:mc="http://schemas.openxmlformats.org/markup-compatibility/2006">
              <mc:Choice xmlns:v="urn:schemas-microsoft-com:vml" Requires="v">
                <p:oleObj name="Equation" r:id="rId2" imgW="1727200" imgH="457200" progId="Equation.3">
                  <p:embed/>
                </p:oleObj>
              </mc:Choice>
              <mc:Fallback>
                <p:oleObj name="Equation" r:id="rId2" imgW="1727200" imgH="4572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115" y="2348865"/>
                        <a:ext cx="3733800" cy="98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3" name="Text Box 5"/>
          <p:cNvSpPr txBox="1">
            <a:spLocks noChangeArrowheads="1"/>
          </p:cNvSpPr>
          <p:nvPr/>
        </p:nvSpPr>
        <p:spPr bwMode="auto">
          <a:xfrm>
            <a:off x="1991360" y="3861435"/>
            <a:ext cx="670560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a:t>q&gt;2, q=1, q=2 </a:t>
            </a:r>
            <a:r>
              <a:rPr lang="zh-CN" altLang="en-US"/>
              <a:t>递推关系的性质不同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33"/>
                                        </p:tgtEl>
                                        <p:attrNameLst>
                                          <p:attrName>style.visibility</p:attrName>
                                        </p:attrNameLst>
                                      </p:cBhvr>
                                      <p:to>
                                        <p:strVal val="visible"/>
                                      </p:to>
                                    </p:set>
                                    <p:anim calcmode="lin" valueType="num">
                                      <p:cBhvr additive="base">
                                        <p:cTn id="7" dur="500" fill="hold"/>
                                        <p:tgtEl>
                                          <p:spTgt spid="22533"/>
                                        </p:tgtEl>
                                        <p:attrNameLst>
                                          <p:attrName>ppt_x</p:attrName>
                                        </p:attrNameLst>
                                      </p:cBhvr>
                                      <p:tavLst>
                                        <p:tav tm="0">
                                          <p:val>
                                            <p:strVal val="0-#ppt_w/2"/>
                                          </p:val>
                                        </p:tav>
                                        <p:tav tm="100000">
                                          <p:val>
                                            <p:strVal val="#ppt_x"/>
                                          </p:val>
                                        </p:tav>
                                      </p:tavLst>
                                    </p:anim>
                                    <p:anim calcmode="lin" valueType="num">
                                      <p:cBhvr additive="base">
                                        <p:cTn id="8" dur="500" fill="hold"/>
                                        <p:tgtEl>
                                          <p:spTgt spid="225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bldLvl="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EE181F3-3C25-4F30-AD57-3DD5A2AAFB7A}" type="slidenum">
              <a:rPr kumimoji="0" lang="zh-CN" altLang="en-US" sz="1400" smtClean="0"/>
              <a:t>8</a:t>
            </a:fld>
            <a:endParaRPr kumimoji="0" lang="en-US" altLang="zh-CN" sz="1400"/>
          </a:p>
        </p:txBody>
      </p:sp>
      <p:sp>
        <p:nvSpPr>
          <p:cNvPr id="21507" name="Rectangle 2"/>
          <p:cNvSpPr>
            <a:spLocks noGrp="1" noChangeArrowheads="1"/>
          </p:cNvSpPr>
          <p:nvPr>
            <p:ph type="title"/>
          </p:nvPr>
        </p:nvSpPr>
        <p:spPr/>
        <p:txBody>
          <a:bodyPr/>
          <a:lstStyle/>
          <a:p>
            <a:pPr eaLnBrk="1" hangingPunct="1"/>
            <a:r>
              <a:rPr lang="zh-CN" altLang="en-US" dirty="0"/>
              <a:t>其他递推关系</a:t>
            </a:r>
          </a:p>
        </p:txBody>
      </p:sp>
      <p:sp>
        <p:nvSpPr>
          <p:cNvPr id="21508"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dirty="0"/>
              <a:t> </a:t>
            </a:r>
          </a:p>
        </p:txBody>
      </p:sp>
      <p:grpSp>
        <p:nvGrpSpPr>
          <p:cNvPr id="21509" name="Group 51"/>
          <p:cNvGrpSpPr/>
          <p:nvPr/>
        </p:nvGrpSpPr>
        <p:grpSpPr bwMode="auto">
          <a:xfrm>
            <a:off x="1828800" y="2057400"/>
            <a:ext cx="8524875" cy="3796328"/>
            <a:chOff x="414" y="1296"/>
            <a:chExt cx="4992" cy="1723"/>
          </a:xfrm>
        </p:grpSpPr>
        <p:sp>
          <p:nvSpPr>
            <p:cNvPr id="21510" name="Text Box 5"/>
            <p:cNvSpPr txBox="1">
              <a:spLocks noChangeArrowheads="1"/>
            </p:cNvSpPr>
            <p:nvPr/>
          </p:nvSpPr>
          <p:spPr bwMode="auto">
            <a:xfrm>
              <a:off x="4752" y="1370"/>
              <a:ext cx="384" cy="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en-US" altLang="zh-CN" sz="1400">
                  <a:latin typeface="Comic Sans MS" panose="030F0702030302020204" pitchFamily="66" charset="0"/>
                </a:rPr>
                <a:t>cn</a:t>
              </a:r>
            </a:p>
          </p:txBody>
        </p:sp>
        <p:sp>
          <p:nvSpPr>
            <p:cNvPr id="21511" name="Text Box 6"/>
            <p:cNvSpPr txBox="1">
              <a:spLocks noChangeArrowheads="1"/>
            </p:cNvSpPr>
            <p:nvPr/>
          </p:nvSpPr>
          <p:spPr bwMode="auto">
            <a:xfrm>
              <a:off x="4752" y="1966"/>
              <a:ext cx="654" cy="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en-US" altLang="zh-CN" sz="1400">
                  <a:latin typeface="Comic Sans MS" panose="030F0702030302020204" pitchFamily="66" charset="0"/>
                </a:rPr>
                <a:t>(3/2) cn</a:t>
              </a:r>
            </a:p>
          </p:txBody>
        </p:sp>
        <p:sp>
          <p:nvSpPr>
            <p:cNvPr id="21512" name="Text Box 7"/>
            <p:cNvSpPr txBox="1">
              <a:spLocks noChangeArrowheads="1"/>
            </p:cNvSpPr>
            <p:nvPr/>
          </p:nvSpPr>
          <p:spPr bwMode="auto">
            <a:xfrm>
              <a:off x="4752" y="2618"/>
              <a:ext cx="654" cy="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en-US" altLang="zh-CN" sz="1400">
                  <a:latin typeface="Comic Sans MS" panose="030F0702030302020204" pitchFamily="66" charset="0"/>
                </a:rPr>
                <a:t>(9/4)cn</a:t>
              </a:r>
            </a:p>
          </p:txBody>
        </p:sp>
        <p:sp>
          <p:nvSpPr>
            <p:cNvPr id="21513" name="Text Box 11"/>
            <p:cNvSpPr txBox="1">
              <a:spLocks noChangeArrowheads="1"/>
            </p:cNvSpPr>
            <p:nvPr/>
          </p:nvSpPr>
          <p:spPr bwMode="auto">
            <a:xfrm>
              <a:off x="4752" y="2880"/>
              <a:ext cx="654" cy="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zh-CN" altLang="en-US" sz="1400">
                  <a:latin typeface="Comic Sans MS" panose="030F0702030302020204" pitchFamily="66" charset="0"/>
                </a:rPr>
                <a:t>. . .</a:t>
              </a:r>
            </a:p>
          </p:txBody>
        </p:sp>
        <p:sp>
          <p:nvSpPr>
            <p:cNvPr id="21514" name="Text Box 12"/>
            <p:cNvSpPr txBox="1">
              <a:spLocks noChangeArrowheads="1"/>
            </p:cNvSpPr>
            <p:nvPr/>
          </p:nvSpPr>
          <p:spPr bwMode="auto">
            <a:xfrm>
              <a:off x="2264" y="1388"/>
              <a:ext cx="128" cy="139"/>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6038" rIns="45720"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endParaRPr kumimoji="0" lang="en-US" altLang="zh-CN" sz="1400">
                <a:latin typeface="Comic Sans MS" panose="030F0702030302020204" pitchFamily="66" charset="0"/>
              </a:endParaRPr>
            </a:p>
          </p:txBody>
        </p:sp>
        <p:sp>
          <p:nvSpPr>
            <p:cNvPr id="21515" name="Text Box 13"/>
            <p:cNvSpPr txBox="1">
              <a:spLocks noChangeArrowheads="1"/>
            </p:cNvSpPr>
            <p:nvPr/>
          </p:nvSpPr>
          <p:spPr bwMode="auto">
            <a:xfrm>
              <a:off x="843" y="1994"/>
              <a:ext cx="279" cy="139"/>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6038" rIns="45720"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en-US" altLang="zh-CN" sz="1400">
                  <a:latin typeface="Comic Sans MS" panose="030F0702030302020204" pitchFamily="66" charset="0"/>
                </a:rPr>
                <a:t>cn/2</a:t>
              </a:r>
            </a:p>
          </p:txBody>
        </p:sp>
        <p:cxnSp>
          <p:nvCxnSpPr>
            <p:cNvPr id="21516" name="AutoShape 14"/>
            <p:cNvCxnSpPr>
              <a:cxnSpLocks noChangeShapeType="1"/>
              <a:stCxn id="21514" idx="2"/>
              <a:endCxn id="21515" idx="0"/>
            </p:cNvCxnSpPr>
            <p:nvPr/>
          </p:nvCxnSpPr>
          <p:spPr bwMode="auto">
            <a:xfrm flipH="1">
              <a:off x="983" y="1527"/>
              <a:ext cx="1345" cy="467"/>
            </a:xfrm>
            <a:prstGeom prst="straightConnector1">
              <a:avLst/>
            </a:prstGeom>
            <a:noFill/>
            <a:ln w="9525">
              <a:solidFill>
                <a:schemeClr val="tx1"/>
              </a:solidFill>
              <a:rou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17" name="AutoShape 15"/>
            <p:cNvCxnSpPr>
              <a:cxnSpLocks noChangeShapeType="1"/>
              <a:stCxn id="21514" idx="2"/>
              <a:endCxn id="21532" idx="0"/>
            </p:cNvCxnSpPr>
            <p:nvPr/>
          </p:nvCxnSpPr>
          <p:spPr bwMode="auto">
            <a:xfrm>
              <a:off x="2328" y="1527"/>
              <a:ext cx="1346" cy="467"/>
            </a:xfrm>
            <a:prstGeom prst="straightConnector1">
              <a:avLst/>
            </a:prstGeom>
            <a:noFill/>
            <a:ln w="9525">
              <a:solidFill>
                <a:schemeClr val="tx1"/>
              </a:solidFill>
              <a:rou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518" name="Text Box 16"/>
            <p:cNvSpPr txBox="1">
              <a:spLocks noChangeArrowheads="1"/>
            </p:cNvSpPr>
            <p:nvPr/>
          </p:nvSpPr>
          <p:spPr bwMode="auto">
            <a:xfrm>
              <a:off x="414" y="2618"/>
              <a:ext cx="279" cy="139"/>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6038" rIns="45720"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en-US" altLang="zh-CN" sz="1400">
                  <a:latin typeface="Comic Sans MS" panose="030F0702030302020204" pitchFamily="66" charset="0"/>
                </a:rPr>
                <a:t>cn/4</a:t>
              </a:r>
            </a:p>
          </p:txBody>
        </p:sp>
        <p:cxnSp>
          <p:nvCxnSpPr>
            <p:cNvPr id="21519" name="AutoShape 17"/>
            <p:cNvCxnSpPr>
              <a:cxnSpLocks noChangeShapeType="1"/>
              <a:stCxn id="21515" idx="2"/>
              <a:endCxn id="21518" idx="0"/>
            </p:cNvCxnSpPr>
            <p:nvPr/>
          </p:nvCxnSpPr>
          <p:spPr bwMode="auto">
            <a:xfrm flipH="1">
              <a:off x="553" y="2133"/>
              <a:ext cx="429" cy="485"/>
            </a:xfrm>
            <a:prstGeom prst="straightConnector1">
              <a:avLst/>
            </a:prstGeom>
            <a:noFill/>
            <a:ln w="9525">
              <a:solidFill>
                <a:schemeClr val="tx1"/>
              </a:solidFill>
              <a:rou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520" name="Text Box 18"/>
            <p:cNvSpPr txBox="1">
              <a:spLocks noChangeArrowheads="1"/>
            </p:cNvSpPr>
            <p:nvPr/>
          </p:nvSpPr>
          <p:spPr bwMode="auto">
            <a:xfrm>
              <a:off x="1291" y="2618"/>
              <a:ext cx="279" cy="139"/>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6038" rIns="45720"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en-US" altLang="zh-CN" sz="1400">
                  <a:latin typeface="Comic Sans MS" panose="030F0702030302020204" pitchFamily="66" charset="0"/>
                </a:rPr>
                <a:t>cn/4</a:t>
              </a:r>
            </a:p>
          </p:txBody>
        </p:sp>
        <p:cxnSp>
          <p:nvCxnSpPr>
            <p:cNvPr id="21521" name="AutoShape 19"/>
            <p:cNvCxnSpPr>
              <a:cxnSpLocks noChangeShapeType="1"/>
              <a:stCxn id="21515" idx="2"/>
              <a:endCxn id="21520" idx="0"/>
            </p:cNvCxnSpPr>
            <p:nvPr/>
          </p:nvCxnSpPr>
          <p:spPr bwMode="auto">
            <a:xfrm>
              <a:off x="983" y="2133"/>
              <a:ext cx="448" cy="485"/>
            </a:xfrm>
            <a:prstGeom prst="straightConnector1">
              <a:avLst/>
            </a:prstGeom>
            <a:noFill/>
            <a:ln w="9525">
              <a:solidFill>
                <a:schemeClr val="tx1"/>
              </a:solidFill>
              <a:rou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22" name="AutoShape 29"/>
            <p:cNvCxnSpPr>
              <a:cxnSpLocks noChangeShapeType="1"/>
              <a:stCxn id="21514" idx="2"/>
              <a:endCxn id="21525" idx="0"/>
            </p:cNvCxnSpPr>
            <p:nvPr/>
          </p:nvCxnSpPr>
          <p:spPr bwMode="auto">
            <a:xfrm flipH="1">
              <a:off x="2327" y="1527"/>
              <a:ext cx="1" cy="467"/>
            </a:xfrm>
            <a:prstGeom prst="straightConnector1">
              <a:avLst/>
            </a:prstGeom>
            <a:noFill/>
            <a:ln w="9525">
              <a:solidFill>
                <a:schemeClr val="tx1"/>
              </a:solidFill>
              <a:rou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523" name="Text Box 30"/>
            <p:cNvSpPr txBox="1">
              <a:spLocks noChangeArrowheads="1"/>
            </p:cNvSpPr>
            <p:nvPr/>
          </p:nvSpPr>
          <p:spPr bwMode="auto">
            <a:xfrm>
              <a:off x="842" y="2618"/>
              <a:ext cx="279" cy="139"/>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6038" rIns="45720"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en-US" altLang="zh-CN" sz="1400">
                  <a:latin typeface="Comic Sans MS" panose="030F0702030302020204" pitchFamily="66" charset="0"/>
                </a:rPr>
                <a:t>cn/4</a:t>
              </a:r>
            </a:p>
          </p:txBody>
        </p:sp>
        <p:cxnSp>
          <p:nvCxnSpPr>
            <p:cNvPr id="21524" name="AutoShape 31"/>
            <p:cNvCxnSpPr>
              <a:cxnSpLocks noChangeShapeType="1"/>
              <a:stCxn id="21515" idx="2"/>
              <a:endCxn id="21523" idx="0"/>
            </p:cNvCxnSpPr>
            <p:nvPr/>
          </p:nvCxnSpPr>
          <p:spPr bwMode="auto">
            <a:xfrm flipH="1">
              <a:off x="982" y="2133"/>
              <a:ext cx="1" cy="485"/>
            </a:xfrm>
            <a:prstGeom prst="straightConnector1">
              <a:avLst/>
            </a:prstGeom>
            <a:noFill/>
            <a:ln w="9525">
              <a:solidFill>
                <a:schemeClr val="tx1"/>
              </a:solidFill>
              <a:rou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525" name="Text Box 32"/>
            <p:cNvSpPr txBox="1">
              <a:spLocks noChangeArrowheads="1"/>
            </p:cNvSpPr>
            <p:nvPr/>
          </p:nvSpPr>
          <p:spPr bwMode="auto">
            <a:xfrm>
              <a:off x="2187" y="1994"/>
              <a:ext cx="279" cy="139"/>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6038" rIns="45720"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en-US" altLang="zh-CN" sz="1400">
                  <a:latin typeface="Comic Sans MS" panose="030F0702030302020204" pitchFamily="66" charset="0"/>
                </a:rPr>
                <a:t>cn/2</a:t>
              </a:r>
            </a:p>
          </p:txBody>
        </p:sp>
        <p:sp>
          <p:nvSpPr>
            <p:cNvPr id="21526" name="Text Box 33"/>
            <p:cNvSpPr txBox="1">
              <a:spLocks noChangeArrowheads="1"/>
            </p:cNvSpPr>
            <p:nvPr/>
          </p:nvSpPr>
          <p:spPr bwMode="auto">
            <a:xfrm>
              <a:off x="1773" y="2618"/>
              <a:ext cx="279" cy="139"/>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6038" rIns="45720"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en-US" altLang="zh-CN" sz="1400">
                  <a:latin typeface="Comic Sans MS" panose="030F0702030302020204" pitchFamily="66" charset="0"/>
                </a:rPr>
                <a:t>cn/4</a:t>
              </a:r>
            </a:p>
          </p:txBody>
        </p:sp>
        <p:cxnSp>
          <p:nvCxnSpPr>
            <p:cNvPr id="21527" name="AutoShape 34"/>
            <p:cNvCxnSpPr>
              <a:cxnSpLocks noChangeShapeType="1"/>
              <a:stCxn id="21525" idx="2"/>
              <a:endCxn id="21526" idx="0"/>
            </p:cNvCxnSpPr>
            <p:nvPr/>
          </p:nvCxnSpPr>
          <p:spPr bwMode="auto">
            <a:xfrm flipH="1">
              <a:off x="1912" y="2133"/>
              <a:ext cx="414" cy="485"/>
            </a:xfrm>
            <a:prstGeom prst="straightConnector1">
              <a:avLst/>
            </a:prstGeom>
            <a:noFill/>
            <a:ln w="9525">
              <a:solidFill>
                <a:schemeClr val="tx1"/>
              </a:solidFill>
              <a:rou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528" name="Text Box 35"/>
            <p:cNvSpPr txBox="1">
              <a:spLocks noChangeArrowheads="1"/>
            </p:cNvSpPr>
            <p:nvPr/>
          </p:nvSpPr>
          <p:spPr bwMode="auto">
            <a:xfrm>
              <a:off x="2651" y="2618"/>
              <a:ext cx="279" cy="139"/>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6038" rIns="45720"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en-US" altLang="zh-CN" sz="1400">
                  <a:latin typeface="Comic Sans MS" panose="030F0702030302020204" pitchFamily="66" charset="0"/>
                </a:rPr>
                <a:t>cn/4</a:t>
              </a:r>
            </a:p>
          </p:txBody>
        </p:sp>
        <p:cxnSp>
          <p:nvCxnSpPr>
            <p:cNvPr id="21529" name="AutoShape 36"/>
            <p:cNvCxnSpPr>
              <a:cxnSpLocks noChangeShapeType="1"/>
              <a:stCxn id="21525" idx="2"/>
              <a:endCxn id="21528" idx="0"/>
            </p:cNvCxnSpPr>
            <p:nvPr/>
          </p:nvCxnSpPr>
          <p:spPr bwMode="auto">
            <a:xfrm>
              <a:off x="2326" y="2133"/>
              <a:ext cx="464" cy="485"/>
            </a:xfrm>
            <a:prstGeom prst="straightConnector1">
              <a:avLst/>
            </a:prstGeom>
            <a:noFill/>
            <a:ln w="9525">
              <a:solidFill>
                <a:schemeClr val="tx1"/>
              </a:solidFill>
              <a:rou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530" name="Text Box 37"/>
            <p:cNvSpPr txBox="1">
              <a:spLocks noChangeArrowheads="1"/>
            </p:cNvSpPr>
            <p:nvPr/>
          </p:nvSpPr>
          <p:spPr bwMode="auto">
            <a:xfrm>
              <a:off x="2204" y="2618"/>
              <a:ext cx="279" cy="139"/>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6038" rIns="45720"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en-US" altLang="zh-CN" sz="1400">
                  <a:latin typeface="Comic Sans MS" panose="030F0702030302020204" pitchFamily="66" charset="0"/>
                </a:rPr>
                <a:t>cn/4</a:t>
              </a:r>
            </a:p>
          </p:txBody>
        </p:sp>
        <p:cxnSp>
          <p:nvCxnSpPr>
            <p:cNvPr id="21531" name="AutoShape 38"/>
            <p:cNvCxnSpPr>
              <a:cxnSpLocks noChangeShapeType="1"/>
              <a:stCxn id="21525" idx="2"/>
              <a:endCxn id="21530" idx="0"/>
            </p:cNvCxnSpPr>
            <p:nvPr/>
          </p:nvCxnSpPr>
          <p:spPr bwMode="auto">
            <a:xfrm>
              <a:off x="2326" y="2133"/>
              <a:ext cx="17" cy="485"/>
            </a:xfrm>
            <a:prstGeom prst="straightConnector1">
              <a:avLst/>
            </a:prstGeom>
            <a:noFill/>
            <a:ln w="9525">
              <a:solidFill>
                <a:schemeClr val="tx1"/>
              </a:solidFill>
              <a:rou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532" name="Text Box 39"/>
            <p:cNvSpPr txBox="1">
              <a:spLocks noChangeArrowheads="1"/>
            </p:cNvSpPr>
            <p:nvPr/>
          </p:nvSpPr>
          <p:spPr bwMode="auto">
            <a:xfrm>
              <a:off x="3534" y="1994"/>
              <a:ext cx="279" cy="139"/>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6038" rIns="45720"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en-US" altLang="zh-CN" sz="1400">
                  <a:latin typeface="Comic Sans MS" panose="030F0702030302020204" pitchFamily="66" charset="0"/>
                </a:rPr>
                <a:t>cn/2</a:t>
              </a:r>
            </a:p>
          </p:txBody>
        </p:sp>
        <p:sp>
          <p:nvSpPr>
            <p:cNvPr id="21533" name="Text Box 40"/>
            <p:cNvSpPr txBox="1">
              <a:spLocks noChangeArrowheads="1"/>
            </p:cNvSpPr>
            <p:nvPr/>
          </p:nvSpPr>
          <p:spPr bwMode="auto">
            <a:xfrm>
              <a:off x="3115" y="2618"/>
              <a:ext cx="279" cy="139"/>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6038" rIns="45720"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en-US" altLang="zh-CN" sz="1400">
                  <a:latin typeface="Comic Sans MS" panose="030F0702030302020204" pitchFamily="66" charset="0"/>
                </a:rPr>
                <a:t>cn/4</a:t>
              </a:r>
            </a:p>
          </p:txBody>
        </p:sp>
        <p:cxnSp>
          <p:nvCxnSpPr>
            <p:cNvPr id="21534" name="AutoShape 41"/>
            <p:cNvCxnSpPr>
              <a:cxnSpLocks noChangeShapeType="1"/>
              <a:stCxn id="21532" idx="2"/>
              <a:endCxn id="21533" idx="0"/>
            </p:cNvCxnSpPr>
            <p:nvPr/>
          </p:nvCxnSpPr>
          <p:spPr bwMode="auto">
            <a:xfrm flipH="1">
              <a:off x="3255" y="2133"/>
              <a:ext cx="419" cy="485"/>
            </a:xfrm>
            <a:prstGeom prst="straightConnector1">
              <a:avLst/>
            </a:prstGeom>
            <a:noFill/>
            <a:ln w="9525">
              <a:solidFill>
                <a:schemeClr val="tx1"/>
              </a:solidFill>
              <a:rou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535" name="Text Box 42"/>
            <p:cNvSpPr txBox="1">
              <a:spLocks noChangeArrowheads="1"/>
            </p:cNvSpPr>
            <p:nvPr/>
          </p:nvSpPr>
          <p:spPr bwMode="auto">
            <a:xfrm>
              <a:off x="3997" y="2618"/>
              <a:ext cx="279" cy="139"/>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6038" rIns="45720"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en-US" altLang="zh-CN" sz="1400">
                  <a:latin typeface="Comic Sans MS" panose="030F0702030302020204" pitchFamily="66" charset="0"/>
                </a:rPr>
                <a:t>cn/4</a:t>
              </a:r>
            </a:p>
          </p:txBody>
        </p:sp>
        <p:cxnSp>
          <p:nvCxnSpPr>
            <p:cNvPr id="21536" name="AutoShape 43"/>
            <p:cNvCxnSpPr>
              <a:cxnSpLocks noChangeShapeType="1"/>
              <a:stCxn id="21532" idx="2"/>
              <a:endCxn id="21535" idx="0"/>
            </p:cNvCxnSpPr>
            <p:nvPr/>
          </p:nvCxnSpPr>
          <p:spPr bwMode="auto">
            <a:xfrm>
              <a:off x="3674" y="2133"/>
              <a:ext cx="463" cy="485"/>
            </a:xfrm>
            <a:prstGeom prst="straightConnector1">
              <a:avLst/>
            </a:prstGeom>
            <a:noFill/>
            <a:ln w="9525">
              <a:solidFill>
                <a:schemeClr val="tx1"/>
              </a:solidFill>
              <a:rou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537" name="Text Box 44"/>
            <p:cNvSpPr txBox="1">
              <a:spLocks noChangeArrowheads="1"/>
            </p:cNvSpPr>
            <p:nvPr/>
          </p:nvSpPr>
          <p:spPr bwMode="auto">
            <a:xfrm>
              <a:off x="3548" y="2618"/>
              <a:ext cx="279" cy="139"/>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6038" rIns="45720"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en-US" altLang="zh-CN" sz="1400">
                  <a:latin typeface="Comic Sans MS" panose="030F0702030302020204" pitchFamily="66" charset="0"/>
                </a:rPr>
                <a:t>cn/4</a:t>
              </a:r>
            </a:p>
          </p:txBody>
        </p:sp>
        <p:cxnSp>
          <p:nvCxnSpPr>
            <p:cNvPr id="21538" name="AutoShape 45"/>
            <p:cNvCxnSpPr>
              <a:cxnSpLocks noChangeShapeType="1"/>
              <a:stCxn id="21532" idx="2"/>
              <a:endCxn id="21537" idx="0"/>
            </p:cNvCxnSpPr>
            <p:nvPr/>
          </p:nvCxnSpPr>
          <p:spPr bwMode="auto">
            <a:xfrm>
              <a:off x="3674" y="2133"/>
              <a:ext cx="14" cy="485"/>
            </a:xfrm>
            <a:prstGeom prst="straightConnector1">
              <a:avLst/>
            </a:prstGeom>
            <a:noFill/>
            <a:ln w="9525">
              <a:solidFill>
                <a:schemeClr val="tx1"/>
              </a:solidFill>
              <a:rou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539" name="Text Box 46"/>
            <p:cNvSpPr txBox="1">
              <a:spLocks noChangeArrowheads="1"/>
            </p:cNvSpPr>
            <p:nvPr/>
          </p:nvSpPr>
          <p:spPr bwMode="auto">
            <a:xfrm>
              <a:off x="2146" y="2832"/>
              <a:ext cx="654"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zh-CN" altLang="en-US" sz="1800">
                  <a:latin typeface="Comic Sans MS" panose="030F0702030302020204" pitchFamily="66" charset="0"/>
                </a:rPr>
                <a:t>. . .</a:t>
              </a:r>
            </a:p>
          </p:txBody>
        </p:sp>
        <p:sp>
          <p:nvSpPr>
            <p:cNvPr id="21540" name="Text Box 49"/>
            <p:cNvSpPr txBox="1">
              <a:spLocks noChangeArrowheads="1"/>
            </p:cNvSpPr>
            <p:nvPr/>
          </p:nvSpPr>
          <p:spPr bwMode="auto">
            <a:xfrm>
              <a:off x="768" y="1296"/>
              <a:ext cx="576"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t>q=3</a:t>
              </a:r>
            </a:p>
          </p:txBody>
        </p:sp>
      </p:grpSp>
      <p:sp>
        <p:nvSpPr>
          <p:cNvPr id="3" name="Text Box 13"/>
          <p:cNvSpPr txBox="1">
            <a:spLocks noChangeArrowheads="1"/>
          </p:cNvSpPr>
          <p:nvPr/>
        </p:nvSpPr>
        <p:spPr bwMode="auto">
          <a:xfrm>
            <a:off x="4957531" y="2259005"/>
            <a:ext cx="276225" cy="30670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6038" rIns="45720"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en-US" altLang="zh-CN" sz="1400" dirty="0" err="1">
                <a:latin typeface="Comic Sans MS" panose="030F0702030302020204" pitchFamily="66" charset="0"/>
              </a:rPr>
              <a:t>cn</a:t>
            </a:r>
            <a:endParaRPr kumimoji="0" lang="en-US" altLang="zh-CN" sz="1400" dirty="0">
              <a:latin typeface="Comic Sans MS" panose="030F0702030302020204" pitchFamily="66"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4174640-A990-4D66-AEDF-88496BC927A2}" type="slidenum">
              <a:rPr kumimoji="0" lang="zh-CN" altLang="en-US" sz="1400" smtClean="0"/>
              <a:t>9</a:t>
            </a:fld>
            <a:endParaRPr kumimoji="0" lang="en-US" altLang="zh-CN" sz="1400"/>
          </a:p>
        </p:txBody>
      </p:sp>
      <p:sp>
        <p:nvSpPr>
          <p:cNvPr id="22531" name="Rectangle 2"/>
          <p:cNvSpPr>
            <a:spLocks noGrp="1" noChangeArrowheads="1"/>
          </p:cNvSpPr>
          <p:nvPr>
            <p:ph type="title"/>
          </p:nvPr>
        </p:nvSpPr>
        <p:spPr/>
        <p:txBody>
          <a:bodyPr/>
          <a:lstStyle/>
          <a:p>
            <a:pPr eaLnBrk="1" hangingPunct="1"/>
            <a:r>
              <a:rPr lang="zh-CN" altLang="en-US"/>
              <a:t>其他递推关系</a:t>
            </a:r>
          </a:p>
        </p:txBody>
      </p:sp>
      <p:sp>
        <p:nvSpPr>
          <p:cNvPr id="22532"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a:t> 类似的根据上图可以得到：</a:t>
            </a:r>
          </a:p>
        </p:txBody>
      </p:sp>
      <p:graphicFrame>
        <p:nvGraphicFramePr>
          <p:cNvPr id="22533" name="Object 6"/>
          <p:cNvGraphicFramePr>
            <a:graphicFrameLocks noChangeAspect="1"/>
          </p:cNvGraphicFramePr>
          <p:nvPr/>
        </p:nvGraphicFramePr>
        <p:xfrm>
          <a:off x="2308225" y="2593975"/>
          <a:ext cx="5818188" cy="911225"/>
        </p:xfrm>
        <a:graphic>
          <a:graphicData uri="http://schemas.openxmlformats.org/presentationml/2006/ole">
            <mc:AlternateContent xmlns:mc="http://schemas.openxmlformats.org/markup-compatibility/2006">
              <mc:Choice xmlns:v="urn:schemas-microsoft-com:vml" Requires="v">
                <p:oleObj name="Equation" r:id="rId2" imgW="3162300" imgH="495300" progId="Equation.3">
                  <p:embed/>
                </p:oleObj>
              </mc:Choice>
              <mc:Fallback>
                <p:oleObj name="Equation" r:id="rId2" imgW="3162300" imgH="49530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8225" y="2593975"/>
                        <a:ext cx="5818188"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4" name="Object 8"/>
          <p:cNvGraphicFramePr>
            <a:graphicFrameLocks noChangeAspect="1"/>
          </p:cNvGraphicFramePr>
          <p:nvPr/>
        </p:nvGraphicFramePr>
        <p:xfrm>
          <a:off x="2917825" y="3733800"/>
          <a:ext cx="7377113" cy="879475"/>
        </p:xfrm>
        <a:graphic>
          <a:graphicData uri="http://schemas.openxmlformats.org/presentationml/2006/ole">
            <mc:AlternateContent xmlns:mc="http://schemas.openxmlformats.org/markup-compatibility/2006">
              <mc:Choice xmlns:v="urn:schemas-microsoft-com:vml" Requires="v">
                <p:oleObj name="Equation" r:id="rId4" imgW="4051300" imgH="482600" progId="Equation.3">
                  <p:embed/>
                </p:oleObj>
              </mc:Choice>
              <mc:Fallback>
                <p:oleObj name="Equation" r:id="rId4" imgW="4051300" imgH="4826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7825" y="3733800"/>
                        <a:ext cx="7377113" cy="879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4587" name="Group 11"/>
          <p:cNvGrpSpPr/>
          <p:nvPr/>
        </p:nvGrpSpPr>
        <p:grpSpPr bwMode="auto">
          <a:xfrm>
            <a:off x="1981200" y="5181600"/>
            <a:ext cx="8229600" cy="952500"/>
            <a:chOff x="288" y="3264"/>
            <a:chExt cx="5184" cy="600"/>
          </a:xfrm>
        </p:grpSpPr>
        <p:sp>
          <p:nvSpPr>
            <p:cNvPr id="22536" name="Text Box 7"/>
            <p:cNvSpPr txBox="1">
              <a:spLocks noChangeArrowheads="1"/>
            </p:cNvSpPr>
            <p:nvPr/>
          </p:nvSpPr>
          <p:spPr bwMode="auto">
            <a:xfrm>
              <a:off x="288" y="3264"/>
              <a:ext cx="4656" cy="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a:t>定理5.4 任何满足5.3并具有</a:t>
              </a:r>
              <a:r>
                <a:rPr lang="en-US" altLang="zh-CN" sz="2800"/>
                <a:t>q&gt;2</a:t>
              </a:r>
              <a:r>
                <a:rPr lang="zh-CN" altLang="en-US" sz="2800"/>
                <a:t>的函数</a:t>
              </a:r>
              <a:r>
                <a:rPr lang="en-US" altLang="zh-CN" sz="2800"/>
                <a:t>T(.)</a:t>
              </a:r>
              <a:r>
                <a:rPr lang="zh-CN" altLang="en-US" sz="2800"/>
                <a:t>是有界的。</a:t>
              </a:r>
            </a:p>
          </p:txBody>
        </p:sp>
        <p:graphicFrame>
          <p:nvGraphicFramePr>
            <p:cNvPr id="22537" name="Object 10"/>
            <p:cNvGraphicFramePr>
              <a:graphicFrameLocks noChangeAspect="1"/>
            </p:cNvGraphicFramePr>
            <p:nvPr/>
          </p:nvGraphicFramePr>
          <p:xfrm>
            <a:off x="4752" y="3264"/>
            <a:ext cx="720" cy="282"/>
          </p:xfrm>
          <a:graphic>
            <a:graphicData uri="http://schemas.openxmlformats.org/presentationml/2006/ole">
              <mc:AlternateContent xmlns:mc="http://schemas.openxmlformats.org/markup-compatibility/2006">
                <mc:Choice xmlns:v="urn:schemas-microsoft-com:vml" Requires="v">
                  <p:oleObj name="Equation" r:id="rId6" imgW="584200" imgH="228600" progId="Equation.3">
                    <p:embed/>
                  </p:oleObj>
                </mc:Choice>
                <mc:Fallback>
                  <p:oleObj name="Equation" r:id="rId6" imgW="584200" imgH="2286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52" y="3264"/>
                          <a:ext cx="720"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587"/>
                                        </p:tgtEl>
                                        <p:attrNameLst>
                                          <p:attrName>style.visibility</p:attrName>
                                        </p:attrNameLst>
                                      </p:cBhvr>
                                      <p:to>
                                        <p:strVal val="visible"/>
                                      </p:to>
                                    </p:set>
                                    <p:anim calcmode="lin" valueType="num">
                                      <p:cBhvr additive="base">
                                        <p:cTn id="7" dur="500" fill="hold"/>
                                        <p:tgtEl>
                                          <p:spTgt spid="24587"/>
                                        </p:tgtEl>
                                        <p:attrNameLst>
                                          <p:attrName>ppt_x</p:attrName>
                                        </p:attrNameLst>
                                      </p:cBhvr>
                                      <p:tavLst>
                                        <p:tav tm="0">
                                          <p:val>
                                            <p:strVal val="0-#ppt_w/2"/>
                                          </p:val>
                                        </p:tav>
                                        <p:tav tm="100000">
                                          <p:val>
                                            <p:strVal val="#ppt_x"/>
                                          </p:val>
                                        </p:tav>
                                      </p:tavLst>
                                    </p:anim>
                                    <p:anim calcmode="lin" valueType="num">
                                      <p:cBhvr additive="base">
                                        <p:cTn id="8" dur="500" fill="hold"/>
                                        <p:tgtEl>
                                          <p:spTgt spid="245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DIAGRAM_VIRTUALLY_FRAME" val="{&quot;height&quot;:95.02496062992127,&quot;left&quot;:183.37503937007872,&quot;top&quot;:374.37503937007875,&quot;width&quot;:589.25}"/>
</p:tagLst>
</file>

<file path=ppt/tags/tag2.xml><?xml version="1.0" encoding="utf-8"?>
<p:tagLst xmlns:a="http://schemas.openxmlformats.org/drawingml/2006/main" xmlns:r="http://schemas.openxmlformats.org/officeDocument/2006/relationships" xmlns:p="http://schemas.openxmlformats.org/presentationml/2006/main">
  <p:tag name="KSO_WM_DIAGRAM_VIRTUALLY_FRAME" val="{&quot;height&quot;:95.02496062992127,&quot;left&quot;:183.37503937007872,&quot;top&quot;:374.37503937007875,&quot;width&quot;:589.25}"/>
</p:tagLst>
</file>

<file path=ppt/tags/tag3.xml><?xml version="1.0" encoding="utf-8"?>
<p:tagLst xmlns:a="http://schemas.openxmlformats.org/drawingml/2006/main" xmlns:r="http://schemas.openxmlformats.org/officeDocument/2006/relationships" xmlns:p="http://schemas.openxmlformats.org/presentationml/2006/main">
  <p:tag name="KSO_WM_DIAGRAM_VIRTUALLY_FRAME" val="{&quot;height&quot;:95.02496062992127,&quot;left&quot;:183.37503937007872,&quot;top&quot;:374.37503937007875,&quot;width&quot;:589.25}"/>
</p:tagLst>
</file>

<file path=ppt/tags/tag4.xml><?xml version="1.0" encoding="utf-8"?>
<p:tagLst xmlns:a="http://schemas.openxmlformats.org/drawingml/2006/main" xmlns:r="http://schemas.openxmlformats.org/officeDocument/2006/relationships" xmlns:p="http://schemas.openxmlformats.org/presentationml/2006/main">
  <p:tag name="KSO_WM_DIAGRAM_VIRTUALLY_FRAME" val="{&quot;height&quot;:95.02496062992127,&quot;left&quot;:183.37503937007872,&quot;top&quot;:374.37503937007875,&quot;width&quot;:589.25}"/>
</p:tagLst>
</file>

<file path=ppt/tags/tag5.xml><?xml version="1.0" encoding="utf-8"?>
<p:tagLst xmlns:a="http://schemas.openxmlformats.org/drawingml/2006/main" xmlns:r="http://schemas.openxmlformats.org/officeDocument/2006/relationships" xmlns:p="http://schemas.openxmlformats.org/presentationml/2006/main">
  <p:tag name="KSO_WM_DIAGRAM_VIRTUALLY_FRAME" val="{&quot;height&quot;:95.02496062992127,&quot;left&quot;:183.37503937007872,&quot;top&quot;:374.37503937007875,&quot;width&quot;:589.25}"/>
</p:tagLst>
</file>

<file path=ppt/tags/tag6.xml><?xml version="1.0" encoding="utf-8"?>
<p:tagLst xmlns:a="http://schemas.openxmlformats.org/drawingml/2006/main" xmlns:r="http://schemas.openxmlformats.org/officeDocument/2006/relationships" xmlns:p="http://schemas.openxmlformats.org/presentationml/2006/main">
  <p:tag name="KSO_WM_DIAGRAM_VIRTUALLY_FRAME" val="{&quot;height&quot;:95.02496062992127,&quot;left&quot;:183.37503937007872,&quot;top&quot;:374.37503937007875,&quot;width&quot;:589.25}"/>
</p:tagLst>
</file>

<file path=ppt/tags/tag7.xml><?xml version="1.0" encoding="utf-8"?>
<p:tagLst xmlns:a="http://schemas.openxmlformats.org/drawingml/2006/main" xmlns:r="http://schemas.openxmlformats.org/officeDocument/2006/relationships" xmlns:p="http://schemas.openxmlformats.org/presentationml/2006/main">
  <p:tag name="KSO_WM_DIAGRAM_VIRTUALLY_FRAME" val="{&quot;height&quot;:95.02496062992127,&quot;left&quot;:183.37503937007872,&quot;top&quot;:374.37503937007875,&quot;width&quot;:589.25}"/>
</p:tagLst>
</file>

<file path=ppt/tags/tag8.xml><?xml version="1.0" encoding="utf-8"?>
<p:tagLst xmlns:a="http://schemas.openxmlformats.org/drawingml/2006/main" xmlns:r="http://schemas.openxmlformats.org/officeDocument/2006/relationships" xmlns:p="http://schemas.openxmlformats.org/presentationml/2006/main">
  <p:tag name="KSO_WM_DIAGRAM_VIRTUALLY_FRAME" val="{&quot;height&quot;:95.02496062992127,&quot;left&quot;:183.37503937007872,&quot;top&quot;:374.37503937007875,&quot;width&quot;:589.25}"/>
</p:tagLst>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6202</TotalTime>
  <Words>3315</Words>
  <Application>Microsoft Macintosh PowerPoint</Application>
  <PresentationFormat>宽屏</PresentationFormat>
  <Paragraphs>712</Paragraphs>
  <Slides>57</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57</vt:i4>
      </vt:variant>
    </vt:vector>
  </HeadingPairs>
  <TitlesOfParts>
    <vt:vector size="68" baseType="lpstr">
      <vt:lpstr>Arial</vt:lpstr>
      <vt:lpstr>Comic Sans MS</vt:lpstr>
      <vt:lpstr>Courier New</vt:lpstr>
      <vt:lpstr>Monotype Sorts</vt:lpstr>
      <vt:lpstr>Symbol</vt:lpstr>
      <vt:lpstr>Tahoma</vt:lpstr>
      <vt:lpstr>Times New Roman</vt:lpstr>
      <vt:lpstr>Wingdings</vt:lpstr>
      <vt:lpstr>Blends</vt:lpstr>
      <vt:lpstr>Equation</vt:lpstr>
      <vt:lpstr>Visio</vt:lpstr>
      <vt:lpstr>     第五章 分治策略</vt:lpstr>
      <vt:lpstr>分治策略</vt:lpstr>
      <vt:lpstr>归并排序</vt:lpstr>
      <vt:lpstr>归并排序</vt:lpstr>
      <vt:lpstr>递推关系</vt:lpstr>
      <vt:lpstr>递推关系</vt:lpstr>
      <vt:lpstr>其他递推关系</vt:lpstr>
      <vt:lpstr>其他递推关系</vt:lpstr>
      <vt:lpstr>其他递推关系</vt:lpstr>
      <vt:lpstr>其他递推关系</vt:lpstr>
      <vt:lpstr>其他递推关系</vt:lpstr>
      <vt:lpstr>计数逆序</vt:lpstr>
      <vt:lpstr>计数逆序</vt:lpstr>
      <vt:lpstr>计数逆序</vt:lpstr>
      <vt:lpstr>例子</vt:lpstr>
      <vt:lpstr>例子</vt:lpstr>
      <vt:lpstr>算法</vt:lpstr>
      <vt:lpstr>算法</vt:lpstr>
      <vt:lpstr>算法分析</vt:lpstr>
      <vt:lpstr>5.4 最邻近点对</vt:lpstr>
      <vt:lpstr>分治算法</vt:lpstr>
      <vt:lpstr>分治算法</vt:lpstr>
      <vt:lpstr>分治算法</vt:lpstr>
      <vt:lpstr>分治算法</vt:lpstr>
      <vt:lpstr>分治算法</vt:lpstr>
      <vt:lpstr>分治算法</vt:lpstr>
      <vt:lpstr>分治算法</vt:lpstr>
      <vt:lpstr>5.5 整数乘法</vt:lpstr>
      <vt:lpstr>整数乘法</vt:lpstr>
      <vt:lpstr>整数乘法</vt:lpstr>
      <vt:lpstr>整数乘法</vt:lpstr>
      <vt:lpstr>分析算法</vt:lpstr>
      <vt:lpstr>矩阵乘积</vt:lpstr>
      <vt:lpstr>矩阵乘积</vt:lpstr>
      <vt:lpstr>矩阵乘积</vt:lpstr>
      <vt:lpstr>矩阵乘积</vt:lpstr>
      <vt:lpstr>5.6 卷积与快速傅立叶变换</vt:lpstr>
      <vt:lpstr>两种表达之间的关系</vt:lpstr>
      <vt:lpstr>两种表达之间的关系</vt:lpstr>
      <vt:lpstr>分治策略</vt:lpstr>
      <vt:lpstr>分治策略</vt:lpstr>
      <vt:lpstr>分治策略</vt:lpstr>
      <vt:lpstr>单位根的性质</vt:lpstr>
      <vt:lpstr>单位根的性质</vt:lpstr>
      <vt:lpstr>快速傅立叶变换</vt:lpstr>
      <vt:lpstr>快速傅立叶变换</vt:lpstr>
      <vt:lpstr>快速傅立叶变换</vt:lpstr>
      <vt:lpstr>快速傅立叶变换</vt:lpstr>
      <vt:lpstr>快速傅立叶变换</vt:lpstr>
      <vt:lpstr>傅立叶变换逆变换</vt:lpstr>
      <vt:lpstr>傅立叶变换逆变换</vt:lpstr>
      <vt:lpstr>傅立叶变换逆变换</vt:lpstr>
      <vt:lpstr>IFFT快速算法</vt:lpstr>
      <vt:lpstr>IFFT快速算法</vt:lpstr>
      <vt:lpstr>卷积</vt:lpstr>
      <vt:lpstr>卷积</vt:lpstr>
      <vt:lpstr>应用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Ming Su</dc:creator>
  <cp:lastModifiedBy>xiang li</cp:lastModifiedBy>
  <cp:revision>416</cp:revision>
  <dcterms:created xsi:type="dcterms:W3CDTF">2008-10-23T00:22:00Z</dcterms:created>
  <dcterms:modified xsi:type="dcterms:W3CDTF">2025-06-12T01:19:29Z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2401DE07C6544031863812DDD74A30C5_12</vt:lpwstr>
  </property>
  <property fmtid="{D5CDD505-2E9C-101B-9397-08002B2CF9AE}" pid="3" name="KSOProductBuildVer">
    <vt:lpwstr>2052-12.1.0.19770</vt:lpwstr>
  </property>
</Properties>
</file>