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62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  <p:sldId id="282" r:id="rId19"/>
    <p:sldId id="283" r:id="rId20"/>
    <p:sldId id="284" r:id="rId21"/>
    <p:sldId id="302" r:id="rId22"/>
    <p:sldId id="301" r:id="rId23"/>
    <p:sldId id="303" r:id="rId24"/>
    <p:sldId id="307" r:id="rId25"/>
    <p:sldId id="308" r:id="rId26"/>
    <p:sldId id="309" r:id="rId27"/>
    <p:sldId id="403" r:id="rId28"/>
    <p:sldId id="310" r:id="rId29"/>
    <p:sldId id="311" r:id="rId30"/>
    <p:sldId id="330" r:id="rId31"/>
    <p:sldId id="332" r:id="rId32"/>
    <p:sldId id="333" r:id="rId33"/>
    <p:sldId id="334" r:id="rId34"/>
    <p:sldId id="335" r:id="rId35"/>
    <p:sldId id="336" r:id="rId36"/>
    <p:sldId id="338" r:id="rId37"/>
    <p:sldId id="404" r:id="rId38"/>
    <p:sldId id="355" r:id="rId39"/>
    <p:sldId id="399" r:id="rId40"/>
    <p:sldId id="363" r:id="rId41"/>
    <p:sldId id="362" r:id="rId42"/>
    <p:sldId id="364" r:id="rId43"/>
    <p:sldId id="365" r:id="rId44"/>
    <p:sldId id="368" r:id="rId45"/>
    <p:sldId id="370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 autoAdjust="0"/>
    <p:restoredTop sz="94830" autoAdjust="0"/>
  </p:normalViewPr>
  <p:slideViewPr>
    <p:cSldViewPr showGuides="1">
      <p:cViewPr varScale="1">
        <p:scale>
          <a:sx n="120" d="100"/>
          <a:sy n="120" d="100"/>
        </p:scale>
        <p:origin x="200" y="208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F4972185-4881-4AB1-8069-6150A05BED9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07B50B3-BFC3-4E16-8773-C5C36701824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23240-F1D1-4326-A613-A98B518DBD7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8"/>
            <a:ext cx="2601384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34584" y="617538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D293E-1B19-4100-9C14-F2E29DAFB3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4" y="617538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7E713-423D-4FA6-8EE3-53589B33F9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6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69C16-8DAB-4660-A6AB-C1D1F7DC8E8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30702-7069-482B-8996-A8EB524DBC4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458F-A62E-45E1-BF39-FAE12F914C6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6A0EB-3254-4235-8CAC-0E111F1F52E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5DF20-2C08-4E4C-9507-1799672465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550E9-0815-41CF-8064-6B7DE1434A7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0CAE8-1417-4103-BAF6-20C05B3A2E9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CC8DD-4D02-47F0-8E78-BE0EAF0615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452755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452755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4" y="875030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87503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802005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344805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13538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-28257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371918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30DDF775-FCFA-4FC3-B684-004A2397F6F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6.png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png"/><Relationship Id="rId1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4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0A8EC-3161-4A55-9B51-4455C6C837EC}" type="slidenum">
              <a:rPr kumimoji="0" lang="zh-CN" altLang="en-US" sz="1400" smtClean="0">
                <a:solidFill>
                  <a:schemeClr val="bg2"/>
                </a:solidFill>
              </a:rPr>
              <a:t>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26920" y="2030095"/>
            <a:ext cx="8260080" cy="941705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第六章 动态规划</a:t>
            </a:r>
          </a:p>
        </p:txBody>
      </p:sp>
      <p:sp>
        <p:nvSpPr>
          <p:cNvPr id="5122" name="Rectangle 16"/>
          <p:cNvSpPr>
            <a:spLocks noGrp="1" noChangeArrowheads="1"/>
          </p:cNvSpPr>
          <p:nvPr/>
        </p:nvSpPr>
        <p:spPr>
          <a:xfrm>
            <a:off x="9271000" y="6375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CEEC0-291D-4A8E-A2D5-AC17A5B16069}" type="slidenum">
              <a:rPr kumimoji="0" lang="zh-CN" altLang="en-US" sz="1400" smtClean="0">
                <a:solidFill>
                  <a:schemeClr val="bg2"/>
                </a:solidFill>
              </a:rPr>
              <a:t>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71" name="Freeform 21"/>
          <p:cNvSpPr/>
          <p:nvPr/>
        </p:nvSpPr>
        <p:spPr bwMode="auto">
          <a:xfrm>
            <a:off x="1703119" y="2932747"/>
            <a:ext cx="5154881" cy="15370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7377235" y="5407378"/>
            <a:ext cx="827590" cy="685611"/>
            <a:chOff x="3770313" y="4289108"/>
            <a:chExt cx="882650" cy="728663"/>
          </a:xfrm>
        </p:grpSpPr>
        <p:sp>
          <p:nvSpPr>
            <p:cNvPr id="173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4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5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7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8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9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0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1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2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3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8701946" y="5487628"/>
            <a:ext cx="2250579" cy="423460"/>
            <a:chOff x="4918075" y="5325745"/>
            <a:chExt cx="2117725" cy="398463"/>
          </a:xfrm>
        </p:grpSpPr>
        <p:sp>
          <p:nvSpPr>
            <p:cNvPr id="185" name="Rectangle 45"/>
            <p:cNvSpPr>
              <a:spLocks noChangeArrowheads="1"/>
            </p:cNvSpPr>
            <p:nvPr/>
          </p:nvSpPr>
          <p:spPr bwMode="auto">
            <a:xfrm>
              <a:off x="4918075" y="5347970"/>
              <a:ext cx="2095500" cy="3762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6" name="Rectangle 46"/>
            <p:cNvSpPr>
              <a:spLocks noChangeArrowheads="1"/>
            </p:cNvSpPr>
            <p:nvPr/>
          </p:nvSpPr>
          <p:spPr bwMode="auto">
            <a:xfrm>
              <a:off x="4918075" y="5568633"/>
              <a:ext cx="2095500" cy="1555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7" name="Freeform 47"/>
            <p:cNvSpPr>
              <a:spLocks noEditPoints="1"/>
            </p:cNvSpPr>
            <p:nvPr/>
          </p:nvSpPr>
          <p:spPr bwMode="auto">
            <a:xfrm>
              <a:off x="4918075" y="5325745"/>
              <a:ext cx="2117725" cy="398463"/>
            </a:xfrm>
            <a:custGeom>
              <a:avLst/>
              <a:gdLst>
                <a:gd name="T0" fmla="*/ 1334 w 1334"/>
                <a:gd name="T1" fmla="*/ 251 h 251"/>
                <a:gd name="T2" fmla="*/ 0 w 1334"/>
                <a:gd name="T3" fmla="*/ 251 h 251"/>
                <a:gd name="T4" fmla="*/ 0 w 1334"/>
                <a:gd name="T5" fmla="*/ 0 h 251"/>
                <a:gd name="T6" fmla="*/ 1334 w 1334"/>
                <a:gd name="T7" fmla="*/ 0 h 251"/>
                <a:gd name="T8" fmla="*/ 1334 w 1334"/>
                <a:gd name="T9" fmla="*/ 251 h 251"/>
                <a:gd name="T10" fmla="*/ 14 w 1334"/>
                <a:gd name="T11" fmla="*/ 237 h 251"/>
                <a:gd name="T12" fmla="*/ 1320 w 1334"/>
                <a:gd name="T13" fmla="*/ 237 h 251"/>
                <a:gd name="T14" fmla="*/ 1320 w 1334"/>
                <a:gd name="T15" fmla="*/ 14 h 251"/>
                <a:gd name="T16" fmla="*/ 14 w 1334"/>
                <a:gd name="T17" fmla="*/ 14 h 251"/>
                <a:gd name="T18" fmla="*/ 14 w 1334"/>
                <a:gd name="T19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4" h="251">
                  <a:moveTo>
                    <a:pt x="1334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1334" y="0"/>
                  </a:lnTo>
                  <a:lnTo>
                    <a:pt x="1334" y="251"/>
                  </a:lnTo>
                  <a:close/>
                  <a:moveTo>
                    <a:pt x="14" y="237"/>
                  </a:moveTo>
                  <a:lnTo>
                    <a:pt x="1320" y="237"/>
                  </a:lnTo>
                  <a:lnTo>
                    <a:pt x="1320" y="14"/>
                  </a:lnTo>
                  <a:lnTo>
                    <a:pt x="14" y="14"/>
                  </a:lnTo>
                  <a:lnTo>
                    <a:pt x="14" y="23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8" name="Rectangle 48"/>
            <p:cNvSpPr>
              <a:spLocks noChangeArrowheads="1"/>
            </p:cNvSpPr>
            <p:nvPr/>
          </p:nvSpPr>
          <p:spPr bwMode="auto">
            <a:xfrm>
              <a:off x="5027613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9" name="Rectangle 49"/>
            <p:cNvSpPr>
              <a:spLocks noChangeArrowheads="1"/>
            </p:cNvSpPr>
            <p:nvPr/>
          </p:nvSpPr>
          <p:spPr bwMode="auto">
            <a:xfrm>
              <a:off x="51387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0" name="Rectangle 50"/>
            <p:cNvSpPr>
              <a:spLocks noChangeArrowheads="1"/>
            </p:cNvSpPr>
            <p:nvPr/>
          </p:nvSpPr>
          <p:spPr bwMode="auto">
            <a:xfrm>
              <a:off x="524827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1" name="Rectangle 51"/>
            <p:cNvSpPr>
              <a:spLocks noChangeArrowheads="1"/>
            </p:cNvSpPr>
            <p:nvPr/>
          </p:nvSpPr>
          <p:spPr bwMode="auto">
            <a:xfrm>
              <a:off x="5359400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2" name="Rectangle 52"/>
            <p:cNvSpPr>
              <a:spLocks noChangeArrowheads="1"/>
            </p:cNvSpPr>
            <p:nvPr/>
          </p:nvSpPr>
          <p:spPr bwMode="auto">
            <a:xfrm>
              <a:off x="5468938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3" name="Rectangle 53"/>
            <p:cNvSpPr>
              <a:spLocks noChangeArrowheads="1"/>
            </p:cNvSpPr>
            <p:nvPr/>
          </p:nvSpPr>
          <p:spPr bwMode="auto">
            <a:xfrm>
              <a:off x="5580063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4" name="Rectangle 54"/>
            <p:cNvSpPr>
              <a:spLocks noChangeArrowheads="1"/>
            </p:cNvSpPr>
            <p:nvPr/>
          </p:nvSpPr>
          <p:spPr bwMode="auto">
            <a:xfrm>
              <a:off x="568960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5" name="Rectangle 55"/>
            <p:cNvSpPr>
              <a:spLocks noChangeArrowheads="1"/>
            </p:cNvSpPr>
            <p:nvPr/>
          </p:nvSpPr>
          <p:spPr bwMode="auto">
            <a:xfrm>
              <a:off x="57991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6" name="Rectangle 56"/>
            <p:cNvSpPr>
              <a:spLocks noChangeArrowheads="1"/>
            </p:cNvSpPr>
            <p:nvPr/>
          </p:nvSpPr>
          <p:spPr bwMode="auto">
            <a:xfrm>
              <a:off x="59102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7" name="Rectangle 57"/>
            <p:cNvSpPr>
              <a:spLocks noChangeArrowheads="1"/>
            </p:cNvSpPr>
            <p:nvPr/>
          </p:nvSpPr>
          <p:spPr bwMode="auto">
            <a:xfrm>
              <a:off x="601980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8" name="Rectangle 58"/>
            <p:cNvSpPr>
              <a:spLocks noChangeArrowheads="1"/>
            </p:cNvSpPr>
            <p:nvPr/>
          </p:nvSpPr>
          <p:spPr bwMode="auto">
            <a:xfrm>
              <a:off x="61309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9" name="Rectangle 59"/>
            <p:cNvSpPr>
              <a:spLocks noChangeArrowheads="1"/>
            </p:cNvSpPr>
            <p:nvPr/>
          </p:nvSpPr>
          <p:spPr bwMode="auto">
            <a:xfrm>
              <a:off x="62404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0" name="Rectangle 60"/>
            <p:cNvSpPr>
              <a:spLocks noChangeArrowheads="1"/>
            </p:cNvSpPr>
            <p:nvPr/>
          </p:nvSpPr>
          <p:spPr bwMode="auto">
            <a:xfrm>
              <a:off x="63515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1" name="Rectangle 61"/>
            <p:cNvSpPr>
              <a:spLocks noChangeArrowheads="1"/>
            </p:cNvSpPr>
            <p:nvPr/>
          </p:nvSpPr>
          <p:spPr bwMode="auto">
            <a:xfrm>
              <a:off x="64611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2" name="Rectangle 62"/>
            <p:cNvSpPr>
              <a:spLocks noChangeArrowheads="1"/>
            </p:cNvSpPr>
            <p:nvPr/>
          </p:nvSpPr>
          <p:spPr bwMode="auto">
            <a:xfrm>
              <a:off x="657225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3" name="Rectangle 63"/>
            <p:cNvSpPr>
              <a:spLocks noChangeArrowheads="1"/>
            </p:cNvSpPr>
            <p:nvPr/>
          </p:nvSpPr>
          <p:spPr bwMode="auto">
            <a:xfrm>
              <a:off x="66817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4" name="Rectangle 64"/>
            <p:cNvSpPr>
              <a:spLocks noChangeArrowheads="1"/>
            </p:cNvSpPr>
            <p:nvPr/>
          </p:nvSpPr>
          <p:spPr bwMode="auto">
            <a:xfrm>
              <a:off x="679291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5" name="Rectangle 65"/>
            <p:cNvSpPr>
              <a:spLocks noChangeArrowheads="1"/>
            </p:cNvSpPr>
            <p:nvPr/>
          </p:nvSpPr>
          <p:spPr bwMode="auto">
            <a:xfrm>
              <a:off x="690245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06" name="Freeform 66"/>
          <p:cNvSpPr/>
          <p:nvPr/>
        </p:nvSpPr>
        <p:spPr bwMode="auto">
          <a:xfrm>
            <a:off x="11198840" y="4111900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207" name="Freeform 71"/>
          <p:cNvSpPr/>
          <p:nvPr/>
        </p:nvSpPr>
        <p:spPr bwMode="auto">
          <a:xfrm>
            <a:off x="11244392" y="4182758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1361442" y="4329566"/>
            <a:ext cx="673149" cy="528059"/>
            <a:chOff x="7421563" y="4177983"/>
            <a:chExt cx="633412" cy="496887"/>
          </a:xfrm>
        </p:grpSpPr>
        <p:sp>
          <p:nvSpPr>
            <p:cNvPr id="209" name="Freeform 67"/>
            <p:cNvSpPr/>
            <p:nvPr/>
          </p:nvSpPr>
          <p:spPr bwMode="auto">
            <a:xfrm>
              <a:off x="7466013" y="4222433"/>
              <a:ext cx="65087" cy="22225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0" name="Freeform 70"/>
            <p:cNvSpPr/>
            <p:nvPr/>
          </p:nvSpPr>
          <p:spPr bwMode="auto">
            <a:xfrm>
              <a:off x="7421563" y="4354195"/>
              <a:ext cx="131762" cy="22225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1" name="Freeform 74"/>
            <p:cNvSpPr/>
            <p:nvPr/>
          </p:nvSpPr>
          <p:spPr bwMode="auto">
            <a:xfrm>
              <a:off x="7497763" y="4177983"/>
              <a:ext cx="552450" cy="149225"/>
            </a:xfrm>
            <a:custGeom>
              <a:avLst/>
              <a:gdLst>
                <a:gd name="T0" fmla="*/ 337 w 348"/>
                <a:gd name="T1" fmla="*/ 94 h 94"/>
                <a:gd name="T2" fmla="*/ 317 w 348"/>
                <a:gd name="T3" fmla="*/ 14 h 94"/>
                <a:gd name="T4" fmla="*/ 35 w 348"/>
                <a:gd name="T5" fmla="*/ 14 h 94"/>
                <a:gd name="T6" fmla="*/ 14 w 348"/>
                <a:gd name="T7" fmla="*/ 94 h 94"/>
                <a:gd name="T8" fmla="*/ 0 w 348"/>
                <a:gd name="T9" fmla="*/ 90 h 94"/>
                <a:gd name="T10" fmla="*/ 25 w 348"/>
                <a:gd name="T11" fmla="*/ 0 h 94"/>
                <a:gd name="T12" fmla="*/ 327 w 348"/>
                <a:gd name="T13" fmla="*/ 0 h 94"/>
                <a:gd name="T14" fmla="*/ 348 w 348"/>
                <a:gd name="T15" fmla="*/ 90 h 94"/>
                <a:gd name="T16" fmla="*/ 337 w 348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94">
                  <a:moveTo>
                    <a:pt x="337" y="94"/>
                  </a:moveTo>
                  <a:lnTo>
                    <a:pt x="317" y="14"/>
                  </a:lnTo>
                  <a:lnTo>
                    <a:pt x="35" y="14"/>
                  </a:lnTo>
                  <a:lnTo>
                    <a:pt x="14" y="94"/>
                  </a:lnTo>
                  <a:lnTo>
                    <a:pt x="0" y="90"/>
                  </a:lnTo>
                  <a:lnTo>
                    <a:pt x="25" y="0"/>
                  </a:lnTo>
                  <a:lnTo>
                    <a:pt x="327" y="0"/>
                  </a:lnTo>
                  <a:lnTo>
                    <a:pt x="348" y="90"/>
                  </a:lnTo>
                  <a:lnTo>
                    <a:pt x="337" y="9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2" name="Freeform 75"/>
            <p:cNvSpPr/>
            <p:nvPr/>
          </p:nvSpPr>
          <p:spPr bwMode="auto">
            <a:xfrm>
              <a:off x="7653338" y="4184333"/>
              <a:ext cx="53975" cy="142875"/>
            </a:xfrm>
            <a:custGeom>
              <a:avLst/>
              <a:gdLst>
                <a:gd name="T0" fmla="*/ 14 w 34"/>
                <a:gd name="T1" fmla="*/ 90 h 90"/>
                <a:gd name="T2" fmla="*/ 0 w 34"/>
                <a:gd name="T3" fmla="*/ 86 h 90"/>
                <a:gd name="T4" fmla="*/ 21 w 34"/>
                <a:gd name="T5" fmla="*/ 0 h 90"/>
                <a:gd name="T6" fmla="*/ 34 w 34"/>
                <a:gd name="T7" fmla="*/ 3 h 90"/>
                <a:gd name="T8" fmla="*/ 1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14" y="90"/>
                  </a:moveTo>
                  <a:lnTo>
                    <a:pt x="0" y="86"/>
                  </a:lnTo>
                  <a:lnTo>
                    <a:pt x="21" y="0"/>
                  </a:lnTo>
                  <a:lnTo>
                    <a:pt x="34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3" name="Freeform 76"/>
            <p:cNvSpPr/>
            <p:nvPr/>
          </p:nvSpPr>
          <p:spPr bwMode="auto">
            <a:xfrm>
              <a:off x="7823200" y="4184333"/>
              <a:ext cx="55562" cy="142875"/>
            </a:xfrm>
            <a:custGeom>
              <a:avLst/>
              <a:gdLst>
                <a:gd name="T0" fmla="*/ 25 w 35"/>
                <a:gd name="T1" fmla="*/ 90 h 90"/>
                <a:gd name="T2" fmla="*/ 0 w 35"/>
                <a:gd name="T3" fmla="*/ 3 h 90"/>
                <a:gd name="T4" fmla="*/ 14 w 35"/>
                <a:gd name="T5" fmla="*/ 0 h 90"/>
                <a:gd name="T6" fmla="*/ 35 w 35"/>
                <a:gd name="T7" fmla="*/ 86 h 90"/>
                <a:gd name="T8" fmla="*/ 25 w 35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90">
                  <a:moveTo>
                    <a:pt x="25" y="90"/>
                  </a:moveTo>
                  <a:lnTo>
                    <a:pt x="0" y="3"/>
                  </a:lnTo>
                  <a:lnTo>
                    <a:pt x="14" y="0"/>
                  </a:lnTo>
                  <a:lnTo>
                    <a:pt x="35" y="86"/>
                  </a:lnTo>
                  <a:lnTo>
                    <a:pt x="25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4" name="Freeform 77"/>
            <p:cNvSpPr/>
            <p:nvPr/>
          </p:nvSpPr>
          <p:spPr bwMode="auto">
            <a:xfrm>
              <a:off x="7504113" y="4316095"/>
              <a:ext cx="546100" cy="358775"/>
            </a:xfrm>
            <a:custGeom>
              <a:avLst/>
              <a:gdLst>
                <a:gd name="T0" fmla="*/ 167 w 344"/>
                <a:gd name="T1" fmla="*/ 226 h 226"/>
                <a:gd name="T2" fmla="*/ 0 w 344"/>
                <a:gd name="T3" fmla="*/ 10 h 226"/>
                <a:gd name="T4" fmla="*/ 10 w 344"/>
                <a:gd name="T5" fmla="*/ 0 h 226"/>
                <a:gd name="T6" fmla="*/ 167 w 344"/>
                <a:gd name="T7" fmla="*/ 205 h 226"/>
                <a:gd name="T8" fmla="*/ 333 w 344"/>
                <a:gd name="T9" fmla="*/ 0 h 226"/>
                <a:gd name="T10" fmla="*/ 344 w 344"/>
                <a:gd name="T11" fmla="*/ 10 h 226"/>
                <a:gd name="T12" fmla="*/ 167 w 344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6">
                  <a:moveTo>
                    <a:pt x="167" y="22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167" y="205"/>
                  </a:lnTo>
                  <a:lnTo>
                    <a:pt x="333" y="0"/>
                  </a:lnTo>
                  <a:lnTo>
                    <a:pt x="344" y="10"/>
                  </a:lnTo>
                  <a:lnTo>
                    <a:pt x="167" y="2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5" name="Freeform 78"/>
            <p:cNvSpPr/>
            <p:nvPr/>
          </p:nvSpPr>
          <p:spPr bwMode="auto">
            <a:xfrm>
              <a:off x="7646988" y="4320858"/>
              <a:ext cx="133350" cy="338138"/>
            </a:xfrm>
            <a:custGeom>
              <a:avLst/>
              <a:gdLst>
                <a:gd name="T0" fmla="*/ 70 w 84"/>
                <a:gd name="T1" fmla="*/ 213 h 213"/>
                <a:gd name="T2" fmla="*/ 0 w 84"/>
                <a:gd name="T3" fmla="*/ 4 h 213"/>
                <a:gd name="T4" fmla="*/ 14 w 84"/>
                <a:gd name="T5" fmla="*/ 0 h 213"/>
                <a:gd name="T6" fmla="*/ 84 w 84"/>
                <a:gd name="T7" fmla="*/ 209 h 213"/>
                <a:gd name="T8" fmla="*/ 70 w 84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13">
                  <a:moveTo>
                    <a:pt x="70" y="213"/>
                  </a:moveTo>
                  <a:lnTo>
                    <a:pt x="0" y="4"/>
                  </a:lnTo>
                  <a:lnTo>
                    <a:pt x="14" y="0"/>
                  </a:lnTo>
                  <a:lnTo>
                    <a:pt x="84" y="209"/>
                  </a:lnTo>
                  <a:lnTo>
                    <a:pt x="70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6" name="Freeform 79"/>
            <p:cNvSpPr/>
            <p:nvPr/>
          </p:nvSpPr>
          <p:spPr bwMode="auto">
            <a:xfrm>
              <a:off x="7758113" y="4320858"/>
              <a:ext cx="120650" cy="338138"/>
            </a:xfrm>
            <a:custGeom>
              <a:avLst/>
              <a:gdLst>
                <a:gd name="T0" fmla="*/ 14 w 76"/>
                <a:gd name="T1" fmla="*/ 213 h 213"/>
                <a:gd name="T2" fmla="*/ 0 w 76"/>
                <a:gd name="T3" fmla="*/ 209 h 213"/>
                <a:gd name="T4" fmla="*/ 66 w 76"/>
                <a:gd name="T5" fmla="*/ 0 h 213"/>
                <a:gd name="T6" fmla="*/ 76 w 76"/>
                <a:gd name="T7" fmla="*/ 4 h 213"/>
                <a:gd name="T8" fmla="*/ 14 w 7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13">
                  <a:moveTo>
                    <a:pt x="14" y="213"/>
                  </a:moveTo>
                  <a:lnTo>
                    <a:pt x="0" y="209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14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7" name="Freeform 80"/>
            <p:cNvSpPr/>
            <p:nvPr/>
          </p:nvSpPr>
          <p:spPr bwMode="auto">
            <a:xfrm>
              <a:off x="7497763" y="4309745"/>
              <a:ext cx="557212" cy="22225"/>
            </a:xfrm>
            <a:custGeom>
              <a:avLst/>
              <a:gdLst>
                <a:gd name="T0" fmla="*/ 2 w 101"/>
                <a:gd name="T1" fmla="*/ 4 h 4"/>
                <a:gd name="T2" fmla="*/ 0 w 101"/>
                <a:gd name="T3" fmla="*/ 2 h 4"/>
                <a:gd name="T4" fmla="*/ 2 w 101"/>
                <a:gd name="T5" fmla="*/ 0 h 4"/>
                <a:gd name="T6" fmla="*/ 98 w 101"/>
                <a:gd name="T7" fmla="*/ 0 h 4"/>
                <a:gd name="T8" fmla="*/ 99 w 101"/>
                <a:gd name="T9" fmla="*/ 0 h 4"/>
                <a:gd name="T10" fmla="*/ 101 w 101"/>
                <a:gd name="T11" fmla="*/ 2 h 4"/>
                <a:gd name="T12" fmla="*/ 99 w 101"/>
                <a:gd name="T13" fmla="*/ 4 h 4"/>
                <a:gd name="T14" fmla="*/ 2 w 101"/>
                <a:gd name="T15" fmla="*/ 4 h 4"/>
                <a:gd name="T16" fmla="*/ 2 w 10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100" y="0"/>
                    <a:pt x="100" y="1"/>
                    <a:pt x="101" y="2"/>
                  </a:cubicBezTo>
                  <a:cubicBezTo>
                    <a:pt x="101" y="3"/>
                    <a:pt x="100" y="4"/>
                    <a:pt x="9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18" name="Freeform 86"/>
          <p:cNvSpPr/>
          <p:nvPr/>
        </p:nvSpPr>
        <p:spPr bwMode="auto">
          <a:xfrm>
            <a:off x="8126649" y="5026303"/>
            <a:ext cx="867165" cy="23619"/>
          </a:xfrm>
          <a:custGeom>
            <a:avLst/>
            <a:gdLst>
              <a:gd name="T0" fmla="*/ 146 w 148"/>
              <a:gd name="T1" fmla="*/ 4 h 4"/>
              <a:gd name="T2" fmla="*/ 2 w 148"/>
              <a:gd name="T3" fmla="*/ 4 h 4"/>
              <a:gd name="T4" fmla="*/ 0 w 148"/>
              <a:gd name="T5" fmla="*/ 2 h 4"/>
              <a:gd name="T6" fmla="*/ 2 w 148"/>
              <a:gd name="T7" fmla="*/ 0 h 4"/>
              <a:gd name="T8" fmla="*/ 146 w 148"/>
              <a:gd name="T9" fmla="*/ 0 h 4"/>
              <a:gd name="T10" fmla="*/ 148 w 148"/>
              <a:gd name="T11" fmla="*/ 2 h 4"/>
              <a:gd name="T12" fmla="*/ 146 w 1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4">
                <a:moveTo>
                  <a:pt x="1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8" y="1"/>
                  <a:pt x="148" y="2"/>
                </a:cubicBezTo>
                <a:cubicBezTo>
                  <a:pt x="148" y="3"/>
                  <a:pt x="147" y="4"/>
                  <a:pt x="1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7440885" y="3413402"/>
            <a:ext cx="573302" cy="804741"/>
            <a:chOff x="3770313" y="3261995"/>
            <a:chExt cx="601662" cy="844550"/>
          </a:xfrm>
        </p:grpSpPr>
        <p:sp>
          <p:nvSpPr>
            <p:cNvPr id="220" name="Freeform 113"/>
            <p:cNvSpPr/>
            <p:nvPr/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1" name="Freeform 114"/>
            <p:cNvSpPr/>
            <p:nvPr/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2" name="Freeform 115"/>
            <p:cNvSpPr>
              <a:spLocks noEditPoints="1"/>
            </p:cNvSpPr>
            <p:nvPr/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3" name="Rectangle 116"/>
            <p:cNvSpPr>
              <a:spLocks noChangeArrowheads="1"/>
            </p:cNvSpPr>
            <p:nvPr/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4" name="Rectangle 117"/>
            <p:cNvSpPr>
              <a:spLocks noChangeArrowheads="1"/>
            </p:cNvSpPr>
            <p:nvPr/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5" name="Freeform 118"/>
            <p:cNvSpPr/>
            <p:nvPr/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26" name="Freeform 122"/>
          <p:cNvSpPr/>
          <p:nvPr/>
        </p:nvSpPr>
        <p:spPr bwMode="auto">
          <a:xfrm>
            <a:off x="8173887" y="2826337"/>
            <a:ext cx="3311758" cy="1678656"/>
          </a:xfrm>
          <a:custGeom>
            <a:avLst/>
            <a:gdLst>
              <a:gd name="T0" fmla="*/ 565 w 565"/>
              <a:gd name="T1" fmla="*/ 9 h 286"/>
              <a:gd name="T2" fmla="*/ 557 w 565"/>
              <a:gd name="T3" fmla="*/ 0 h 286"/>
              <a:gd name="T4" fmla="*/ 9 w 565"/>
              <a:gd name="T5" fmla="*/ 0 h 286"/>
              <a:gd name="T6" fmla="*/ 0 w 565"/>
              <a:gd name="T7" fmla="*/ 9 h 286"/>
              <a:gd name="T8" fmla="*/ 0 w 565"/>
              <a:gd name="T9" fmla="*/ 278 h 286"/>
              <a:gd name="T10" fmla="*/ 9 w 565"/>
              <a:gd name="T11" fmla="*/ 286 h 286"/>
              <a:gd name="T12" fmla="*/ 557 w 565"/>
              <a:gd name="T13" fmla="*/ 286 h 286"/>
              <a:gd name="T14" fmla="*/ 565 w 565"/>
              <a:gd name="T15" fmla="*/ 278 h 286"/>
              <a:gd name="T16" fmla="*/ 565 w 565"/>
              <a:gd name="T17" fmla="*/ 9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286">
                <a:moveTo>
                  <a:pt x="565" y="9"/>
                </a:moveTo>
                <a:cubicBezTo>
                  <a:pt x="565" y="4"/>
                  <a:pt x="561" y="0"/>
                  <a:pt x="557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3"/>
                  <a:pt x="4" y="286"/>
                  <a:pt x="9" y="286"/>
                </a:cubicBezTo>
                <a:cubicBezTo>
                  <a:pt x="557" y="286"/>
                  <a:pt x="557" y="286"/>
                  <a:pt x="557" y="286"/>
                </a:cubicBezTo>
                <a:cubicBezTo>
                  <a:pt x="561" y="286"/>
                  <a:pt x="565" y="283"/>
                  <a:pt x="565" y="278"/>
                </a:cubicBezTo>
                <a:lnTo>
                  <a:pt x="56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8162077" y="2814526"/>
            <a:ext cx="3335378" cy="2358554"/>
            <a:chOff x="4410075" y="3001645"/>
            <a:chExt cx="3138487" cy="2219326"/>
          </a:xfrm>
        </p:grpSpPr>
        <p:sp>
          <p:nvSpPr>
            <p:cNvPr id="228" name="Freeform 121"/>
            <p:cNvSpPr>
              <a:spLocks noEditPoints="1"/>
            </p:cNvSpPr>
            <p:nvPr/>
          </p:nvSpPr>
          <p:spPr bwMode="auto">
            <a:xfrm>
              <a:off x="5330825" y="4558983"/>
              <a:ext cx="1296987" cy="661988"/>
            </a:xfrm>
            <a:custGeom>
              <a:avLst/>
              <a:gdLst>
                <a:gd name="T0" fmla="*/ 817 w 817"/>
                <a:gd name="T1" fmla="*/ 417 h 417"/>
                <a:gd name="T2" fmla="*/ 0 w 817"/>
                <a:gd name="T3" fmla="*/ 417 h 417"/>
                <a:gd name="T4" fmla="*/ 108 w 817"/>
                <a:gd name="T5" fmla="*/ 0 h 417"/>
                <a:gd name="T6" fmla="*/ 716 w 817"/>
                <a:gd name="T7" fmla="*/ 0 h 417"/>
                <a:gd name="T8" fmla="*/ 817 w 817"/>
                <a:gd name="T9" fmla="*/ 417 h 417"/>
                <a:gd name="T10" fmla="*/ 18 w 817"/>
                <a:gd name="T11" fmla="*/ 403 h 417"/>
                <a:gd name="T12" fmla="*/ 799 w 817"/>
                <a:gd name="T13" fmla="*/ 403 h 417"/>
                <a:gd name="T14" fmla="*/ 705 w 817"/>
                <a:gd name="T15" fmla="*/ 14 h 417"/>
                <a:gd name="T16" fmla="*/ 118 w 817"/>
                <a:gd name="T17" fmla="*/ 14 h 417"/>
                <a:gd name="T18" fmla="*/ 18 w 817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417">
                  <a:moveTo>
                    <a:pt x="817" y="417"/>
                  </a:moveTo>
                  <a:lnTo>
                    <a:pt x="0" y="417"/>
                  </a:lnTo>
                  <a:lnTo>
                    <a:pt x="108" y="0"/>
                  </a:lnTo>
                  <a:lnTo>
                    <a:pt x="716" y="0"/>
                  </a:lnTo>
                  <a:lnTo>
                    <a:pt x="817" y="417"/>
                  </a:lnTo>
                  <a:close/>
                  <a:moveTo>
                    <a:pt x="18" y="403"/>
                  </a:moveTo>
                  <a:lnTo>
                    <a:pt x="799" y="403"/>
                  </a:lnTo>
                  <a:lnTo>
                    <a:pt x="705" y="14"/>
                  </a:lnTo>
                  <a:lnTo>
                    <a:pt x="118" y="14"/>
                  </a:lnTo>
                  <a:lnTo>
                    <a:pt x="18" y="40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9" name="Freeform 123"/>
            <p:cNvSpPr>
              <a:spLocks noEditPoints="1"/>
            </p:cNvSpPr>
            <p:nvPr/>
          </p:nvSpPr>
          <p:spPr bwMode="auto">
            <a:xfrm>
              <a:off x="4410075" y="3001645"/>
              <a:ext cx="3138487" cy="1601788"/>
            </a:xfrm>
            <a:custGeom>
              <a:avLst/>
              <a:gdLst>
                <a:gd name="T0" fmla="*/ 559 w 569"/>
                <a:gd name="T1" fmla="*/ 290 h 290"/>
                <a:gd name="T2" fmla="*/ 11 w 569"/>
                <a:gd name="T3" fmla="*/ 290 h 290"/>
                <a:gd name="T4" fmla="*/ 0 w 569"/>
                <a:gd name="T5" fmla="*/ 280 h 290"/>
                <a:gd name="T6" fmla="*/ 0 w 569"/>
                <a:gd name="T7" fmla="*/ 11 h 290"/>
                <a:gd name="T8" fmla="*/ 11 w 569"/>
                <a:gd name="T9" fmla="*/ 0 h 290"/>
                <a:gd name="T10" fmla="*/ 559 w 569"/>
                <a:gd name="T11" fmla="*/ 0 h 290"/>
                <a:gd name="T12" fmla="*/ 569 w 569"/>
                <a:gd name="T13" fmla="*/ 11 h 290"/>
                <a:gd name="T14" fmla="*/ 569 w 569"/>
                <a:gd name="T15" fmla="*/ 280 h 290"/>
                <a:gd name="T16" fmla="*/ 559 w 569"/>
                <a:gd name="T17" fmla="*/ 290 h 290"/>
                <a:gd name="T18" fmla="*/ 11 w 569"/>
                <a:gd name="T19" fmla="*/ 4 h 290"/>
                <a:gd name="T20" fmla="*/ 4 w 569"/>
                <a:gd name="T21" fmla="*/ 11 h 290"/>
                <a:gd name="T22" fmla="*/ 4 w 569"/>
                <a:gd name="T23" fmla="*/ 280 h 290"/>
                <a:gd name="T24" fmla="*/ 11 w 569"/>
                <a:gd name="T25" fmla="*/ 286 h 290"/>
                <a:gd name="T26" fmla="*/ 559 w 569"/>
                <a:gd name="T27" fmla="*/ 286 h 290"/>
                <a:gd name="T28" fmla="*/ 565 w 569"/>
                <a:gd name="T29" fmla="*/ 280 h 290"/>
                <a:gd name="T30" fmla="*/ 565 w 569"/>
                <a:gd name="T31" fmla="*/ 11 h 290"/>
                <a:gd name="T32" fmla="*/ 559 w 569"/>
                <a:gd name="T33" fmla="*/ 4 h 290"/>
                <a:gd name="T34" fmla="*/ 11 w 569"/>
                <a:gd name="T35" fmla="*/ 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9" h="290">
                  <a:moveTo>
                    <a:pt x="559" y="290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5" y="290"/>
                    <a:pt x="0" y="286"/>
                    <a:pt x="0" y="28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64" y="0"/>
                    <a:pt x="569" y="5"/>
                    <a:pt x="569" y="11"/>
                  </a:cubicBezTo>
                  <a:cubicBezTo>
                    <a:pt x="569" y="280"/>
                    <a:pt x="569" y="280"/>
                    <a:pt x="569" y="280"/>
                  </a:cubicBezTo>
                  <a:cubicBezTo>
                    <a:pt x="569" y="286"/>
                    <a:pt x="564" y="290"/>
                    <a:pt x="559" y="290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3"/>
                    <a:pt x="7" y="286"/>
                    <a:pt x="11" y="286"/>
                  </a:cubicBezTo>
                  <a:cubicBezTo>
                    <a:pt x="559" y="286"/>
                    <a:pt x="559" y="286"/>
                    <a:pt x="559" y="286"/>
                  </a:cubicBezTo>
                  <a:cubicBezTo>
                    <a:pt x="562" y="286"/>
                    <a:pt x="565" y="283"/>
                    <a:pt x="565" y="280"/>
                  </a:cubicBezTo>
                  <a:cubicBezTo>
                    <a:pt x="565" y="11"/>
                    <a:pt x="565" y="11"/>
                    <a:pt x="565" y="11"/>
                  </a:cubicBezTo>
                  <a:cubicBezTo>
                    <a:pt x="565" y="7"/>
                    <a:pt x="562" y="4"/>
                    <a:pt x="559" y="4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0" name="Freeform 124"/>
            <p:cNvSpPr/>
            <p:nvPr/>
          </p:nvSpPr>
          <p:spPr bwMode="auto">
            <a:xfrm>
              <a:off x="4421188" y="4509770"/>
              <a:ext cx="3116262" cy="319088"/>
            </a:xfrm>
            <a:custGeom>
              <a:avLst/>
              <a:gdLst>
                <a:gd name="T0" fmla="*/ 565 w 565"/>
                <a:gd name="T1" fmla="*/ 0 h 58"/>
                <a:gd name="T2" fmla="*/ 565 w 565"/>
                <a:gd name="T3" fmla="*/ 35 h 58"/>
                <a:gd name="T4" fmla="*/ 543 w 565"/>
                <a:gd name="T5" fmla="*/ 58 h 58"/>
                <a:gd name="T6" fmla="*/ 23 w 565"/>
                <a:gd name="T7" fmla="*/ 58 h 58"/>
                <a:gd name="T8" fmla="*/ 0 w 565"/>
                <a:gd name="T9" fmla="*/ 35 h 58"/>
                <a:gd name="T10" fmla="*/ 0 w 565"/>
                <a:gd name="T11" fmla="*/ 0 h 58"/>
                <a:gd name="T12" fmla="*/ 565 w 56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8">
                  <a:moveTo>
                    <a:pt x="565" y="0"/>
                  </a:moveTo>
                  <a:cubicBezTo>
                    <a:pt x="565" y="35"/>
                    <a:pt x="565" y="35"/>
                    <a:pt x="565" y="35"/>
                  </a:cubicBezTo>
                  <a:cubicBezTo>
                    <a:pt x="565" y="48"/>
                    <a:pt x="555" y="58"/>
                    <a:pt x="54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0" y="58"/>
                    <a:pt x="0" y="48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1" name="Freeform 125"/>
            <p:cNvSpPr/>
            <p:nvPr/>
          </p:nvSpPr>
          <p:spPr bwMode="auto">
            <a:xfrm>
              <a:off x="4410075" y="4509770"/>
              <a:ext cx="3138487" cy="330200"/>
            </a:xfrm>
            <a:custGeom>
              <a:avLst/>
              <a:gdLst>
                <a:gd name="T0" fmla="*/ 545 w 569"/>
                <a:gd name="T1" fmla="*/ 60 h 60"/>
                <a:gd name="T2" fmla="*/ 25 w 569"/>
                <a:gd name="T3" fmla="*/ 60 h 60"/>
                <a:gd name="T4" fmla="*/ 0 w 569"/>
                <a:gd name="T5" fmla="*/ 35 h 60"/>
                <a:gd name="T6" fmla="*/ 0 w 569"/>
                <a:gd name="T7" fmla="*/ 0 h 60"/>
                <a:gd name="T8" fmla="*/ 4 w 569"/>
                <a:gd name="T9" fmla="*/ 0 h 60"/>
                <a:gd name="T10" fmla="*/ 4 w 569"/>
                <a:gd name="T11" fmla="*/ 35 h 60"/>
                <a:gd name="T12" fmla="*/ 25 w 569"/>
                <a:gd name="T13" fmla="*/ 56 h 60"/>
                <a:gd name="T14" fmla="*/ 545 w 569"/>
                <a:gd name="T15" fmla="*/ 56 h 60"/>
                <a:gd name="T16" fmla="*/ 565 w 569"/>
                <a:gd name="T17" fmla="*/ 35 h 60"/>
                <a:gd name="T18" fmla="*/ 565 w 569"/>
                <a:gd name="T19" fmla="*/ 0 h 60"/>
                <a:gd name="T20" fmla="*/ 569 w 569"/>
                <a:gd name="T21" fmla="*/ 0 h 60"/>
                <a:gd name="T22" fmla="*/ 569 w 569"/>
                <a:gd name="T23" fmla="*/ 35 h 60"/>
                <a:gd name="T24" fmla="*/ 545 w 569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">
                  <a:moveTo>
                    <a:pt x="54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4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13" y="56"/>
                    <a:pt x="25" y="56"/>
                  </a:cubicBezTo>
                  <a:cubicBezTo>
                    <a:pt x="545" y="56"/>
                    <a:pt x="545" y="56"/>
                    <a:pt x="545" y="56"/>
                  </a:cubicBezTo>
                  <a:cubicBezTo>
                    <a:pt x="556" y="56"/>
                    <a:pt x="565" y="47"/>
                    <a:pt x="565" y="35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9" y="0"/>
                    <a:pt x="569" y="0"/>
                    <a:pt x="569" y="0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9" y="49"/>
                    <a:pt x="558" y="60"/>
                    <a:pt x="545" y="6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2" name="Freeform 127"/>
            <p:cNvSpPr>
              <a:spLocks noEditPoints="1"/>
            </p:cNvSpPr>
            <p:nvPr/>
          </p:nvSpPr>
          <p:spPr bwMode="auto">
            <a:xfrm>
              <a:off x="4492625" y="3112770"/>
              <a:ext cx="2962275" cy="1495425"/>
            </a:xfrm>
            <a:custGeom>
              <a:avLst/>
              <a:gdLst>
                <a:gd name="T0" fmla="*/ 1866 w 1866"/>
                <a:gd name="T1" fmla="*/ 942 h 942"/>
                <a:gd name="T2" fmla="*/ 0 w 1866"/>
                <a:gd name="T3" fmla="*/ 942 h 942"/>
                <a:gd name="T4" fmla="*/ 0 w 1866"/>
                <a:gd name="T5" fmla="*/ 0 h 942"/>
                <a:gd name="T6" fmla="*/ 1866 w 1866"/>
                <a:gd name="T7" fmla="*/ 0 h 942"/>
                <a:gd name="T8" fmla="*/ 1866 w 1866"/>
                <a:gd name="T9" fmla="*/ 942 h 942"/>
                <a:gd name="T10" fmla="*/ 14 w 1866"/>
                <a:gd name="T11" fmla="*/ 928 h 942"/>
                <a:gd name="T12" fmla="*/ 1852 w 1866"/>
                <a:gd name="T13" fmla="*/ 928 h 942"/>
                <a:gd name="T14" fmla="*/ 1852 w 1866"/>
                <a:gd name="T15" fmla="*/ 14 h 942"/>
                <a:gd name="T16" fmla="*/ 14 w 1866"/>
                <a:gd name="T17" fmla="*/ 14 h 942"/>
                <a:gd name="T18" fmla="*/ 14 w 1866"/>
                <a:gd name="T19" fmla="*/ 92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942">
                  <a:moveTo>
                    <a:pt x="1866" y="942"/>
                  </a:moveTo>
                  <a:lnTo>
                    <a:pt x="0" y="942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942"/>
                  </a:lnTo>
                  <a:close/>
                  <a:moveTo>
                    <a:pt x="14" y="928"/>
                  </a:moveTo>
                  <a:lnTo>
                    <a:pt x="1852" y="928"/>
                  </a:lnTo>
                  <a:lnTo>
                    <a:pt x="1852" y="14"/>
                  </a:lnTo>
                  <a:lnTo>
                    <a:pt x="14" y="14"/>
                  </a:lnTo>
                  <a:lnTo>
                    <a:pt x="14" y="92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3" name="Rectangle 128"/>
            <p:cNvSpPr>
              <a:spLocks noChangeArrowheads="1"/>
            </p:cNvSpPr>
            <p:nvPr/>
          </p:nvSpPr>
          <p:spPr bwMode="auto">
            <a:xfrm>
              <a:off x="4625975" y="3223895"/>
              <a:ext cx="434975" cy="127476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4" name="Rectangle 129"/>
            <p:cNvSpPr>
              <a:spLocks noChangeArrowheads="1"/>
            </p:cNvSpPr>
            <p:nvPr/>
          </p:nvSpPr>
          <p:spPr bwMode="auto">
            <a:xfrm>
              <a:off x="5127625" y="3223895"/>
              <a:ext cx="2200275" cy="4524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5" name="Rectangle 130"/>
            <p:cNvSpPr>
              <a:spLocks noChangeArrowheads="1"/>
            </p:cNvSpPr>
            <p:nvPr/>
          </p:nvSpPr>
          <p:spPr bwMode="auto">
            <a:xfrm>
              <a:off x="5127625" y="3730308"/>
              <a:ext cx="693737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6" name="Rectangle 131"/>
            <p:cNvSpPr>
              <a:spLocks noChangeArrowheads="1"/>
            </p:cNvSpPr>
            <p:nvPr/>
          </p:nvSpPr>
          <p:spPr bwMode="auto">
            <a:xfrm>
              <a:off x="5876925" y="3730308"/>
              <a:ext cx="700087" cy="768350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7" name="Rectangle 132"/>
            <p:cNvSpPr>
              <a:spLocks noChangeArrowheads="1"/>
            </p:cNvSpPr>
            <p:nvPr/>
          </p:nvSpPr>
          <p:spPr bwMode="auto">
            <a:xfrm>
              <a:off x="6632575" y="3730308"/>
              <a:ext cx="695325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7540458" y="5193503"/>
            <a:ext cx="340792" cy="158587"/>
            <a:chOff x="6116417" y="2657639"/>
            <a:chExt cx="340792" cy="158587"/>
          </a:xfrm>
        </p:grpSpPr>
        <p:sp>
          <p:nvSpPr>
            <p:cNvPr id="239" name="Freeform 133"/>
            <p:cNvSpPr/>
            <p:nvPr/>
          </p:nvSpPr>
          <p:spPr bwMode="auto">
            <a:xfrm>
              <a:off x="6116417" y="2657639"/>
              <a:ext cx="118096" cy="158587"/>
            </a:xfrm>
            <a:custGeom>
              <a:avLst/>
              <a:gdLst>
                <a:gd name="T0" fmla="*/ 19 w 20"/>
                <a:gd name="T1" fmla="*/ 25 h 27"/>
                <a:gd name="T2" fmla="*/ 13 w 20"/>
                <a:gd name="T3" fmla="*/ 27 h 27"/>
                <a:gd name="T4" fmla="*/ 0 w 20"/>
                <a:gd name="T5" fmla="*/ 14 h 27"/>
                <a:gd name="T6" fmla="*/ 13 w 20"/>
                <a:gd name="T7" fmla="*/ 0 h 27"/>
                <a:gd name="T8" fmla="*/ 20 w 20"/>
                <a:gd name="T9" fmla="*/ 1 h 27"/>
                <a:gd name="T10" fmla="*/ 18 w 20"/>
                <a:gd name="T11" fmla="*/ 5 h 27"/>
                <a:gd name="T12" fmla="*/ 14 w 20"/>
                <a:gd name="T13" fmla="*/ 4 h 27"/>
                <a:gd name="T14" fmla="*/ 5 w 20"/>
                <a:gd name="T15" fmla="*/ 13 h 27"/>
                <a:gd name="T16" fmla="*/ 13 w 20"/>
                <a:gd name="T17" fmla="*/ 23 h 27"/>
                <a:gd name="T18" fmla="*/ 19 w 20"/>
                <a:gd name="T19" fmla="*/ 22 h 27"/>
                <a:gd name="T20" fmla="*/ 19 w 20"/>
                <a:gd name="T2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7">
                  <a:moveTo>
                    <a:pt x="19" y="25"/>
                  </a:moveTo>
                  <a:cubicBezTo>
                    <a:pt x="18" y="26"/>
                    <a:pt x="16" y="27"/>
                    <a:pt x="13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6" y="0"/>
                    <a:pt x="19" y="1"/>
                    <a:pt x="20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8" y="4"/>
                    <a:pt x="5" y="7"/>
                    <a:pt x="5" y="13"/>
                  </a:cubicBezTo>
                  <a:cubicBezTo>
                    <a:pt x="5" y="19"/>
                    <a:pt x="8" y="23"/>
                    <a:pt x="13" y="23"/>
                  </a:cubicBezTo>
                  <a:cubicBezTo>
                    <a:pt x="15" y="23"/>
                    <a:pt x="17" y="22"/>
                    <a:pt x="19" y="22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0" name="Freeform 134"/>
            <p:cNvSpPr/>
            <p:nvPr/>
          </p:nvSpPr>
          <p:spPr bwMode="auto">
            <a:xfrm>
              <a:off x="6246324" y="2657639"/>
              <a:ext cx="99538" cy="158587"/>
            </a:xfrm>
            <a:custGeom>
              <a:avLst/>
              <a:gdLst>
                <a:gd name="T0" fmla="*/ 1 w 17"/>
                <a:gd name="T1" fmla="*/ 21 h 27"/>
                <a:gd name="T2" fmla="*/ 7 w 17"/>
                <a:gd name="T3" fmla="*/ 23 h 27"/>
                <a:gd name="T4" fmla="*/ 12 w 17"/>
                <a:gd name="T5" fmla="*/ 19 h 27"/>
                <a:gd name="T6" fmla="*/ 7 w 17"/>
                <a:gd name="T7" fmla="*/ 15 h 27"/>
                <a:gd name="T8" fmla="*/ 1 w 17"/>
                <a:gd name="T9" fmla="*/ 8 h 27"/>
                <a:gd name="T10" fmla="*/ 10 w 17"/>
                <a:gd name="T11" fmla="*/ 0 h 27"/>
                <a:gd name="T12" fmla="*/ 16 w 17"/>
                <a:gd name="T13" fmla="*/ 2 h 27"/>
                <a:gd name="T14" fmla="*/ 15 w 17"/>
                <a:gd name="T15" fmla="*/ 5 h 27"/>
                <a:gd name="T16" fmla="*/ 9 w 17"/>
                <a:gd name="T17" fmla="*/ 4 h 27"/>
                <a:gd name="T18" fmla="*/ 5 w 17"/>
                <a:gd name="T19" fmla="*/ 7 h 27"/>
                <a:gd name="T20" fmla="*/ 10 w 17"/>
                <a:gd name="T21" fmla="*/ 11 h 27"/>
                <a:gd name="T22" fmla="*/ 17 w 17"/>
                <a:gd name="T23" fmla="*/ 19 h 27"/>
                <a:gd name="T24" fmla="*/ 7 w 17"/>
                <a:gd name="T25" fmla="*/ 27 h 27"/>
                <a:gd name="T26" fmla="*/ 0 w 17"/>
                <a:gd name="T27" fmla="*/ 25 h 27"/>
                <a:gd name="T28" fmla="*/ 1 w 17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1" y="21"/>
                  </a:moveTo>
                  <a:cubicBezTo>
                    <a:pt x="3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1" y="16"/>
                    <a:pt x="7" y="15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5" y="9"/>
                    <a:pt x="7" y="10"/>
                    <a:pt x="10" y="11"/>
                  </a:cubicBezTo>
                  <a:cubicBezTo>
                    <a:pt x="15" y="13"/>
                    <a:pt x="17" y="15"/>
                    <a:pt x="17" y="19"/>
                  </a:cubicBezTo>
                  <a:cubicBezTo>
                    <a:pt x="17" y="23"/>
                    <a:pt x="14" y="27"/>
                    <a:pt x="7" y="27"/>
                  </a:cubicBezTo>
                  <a:cubicBezTo>
                    <a:pt x="4" y="27"/>
                    <a:pt x="2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1" name="Freeform 135"/>
            <p:cNvSpPr/>
            <p:nvPr/>
          </p:nvSpPr>
          <p:spPr bwMode="auto">
            <a:xfrm>
              <a:off x="6362732" y="2657639"/>
              <a:ext cx="94477" cy="158587"/>
            </a:xfrm>
            <a:custGeom>
              <a:avLst/>
              <a:gdLst>
                <a:gd name="T0" fmla="*/ 1 w 16"/>
                <a:gd name="T1" fmla="*/ 21 h 27"/>
                <a:gd name="T2" fmla="*/ 7 w 16"/>
                <a:gd name="T3" fmla="*/ 23 h 27"/>
                <a:gd name="T4" fmla="*/ 12 w 16"/>
                <a:gd name="T5" fmla="*/ 19 h 27"/>
                <a:gd name="T6" fmla="*/ 7 w 16"/>
                <a:gd name="T7" fmla="*/ 15 h 27"/>
                <a:gd name="T8" fmla="*/ 0 w 16"/>
                <a:gd name="T9" fmla="*/ 8 h 27"/>
                <a:gd name="T10" fmla="*/ 9 w 16"/>
                <a:gd name="T11" fmla="*/ 0 h 27"/>
                <a:gd name="T12" fmla="*/ 15 w 16"/>
                <a:gd name="T13" fmla="*/ 2 h 27"/>
                <a:gd name="T14" fmla="*/ 14 w 16"/>
                <a:gd name="T15" fmla="*/ 5 h 27"/>
                <a:gd name="T16" fmla="*/ 9 w 16"/>
                <a:gd name="T17" fmla="*/ 4 h 27"/>
                <a:gd name="T18" fmla="*/ 5 w 16"/>
                <a:gd name="T19" fmla="*/ 7 h 27"/>
                <a:gd name="T20" fmla="*/ 10 w 16"/>
                <a:gd name="T21" fmla="*/ 11 h 27"/>
                <a:gd name="T22" fmla="*/ 16 w 16"/>
                <a:gd name="T23" fmla="*/ 19 h 27"/>
                <a:gd name="T24" fmla="*/ 7 w 16"/>
                <a:gd name="T25" fmla="*/ 27 h 27"/>
                <a:gd name="T26" fmla="*/ 0 w 16"/>
                <a:gd name="T27" fmla="*/ 25 h 27"/>
                <a:gd name="T28" fmla="*/ 1 w 16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7">
                  <a:moveTo>
                    <a:pt x="1" y="21"/>
                  </a:moveTo>
                  <a:cubicBezTo>
                    <a:pt x="2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0" y="16"/>
                    <a:pt x="7" y="15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6" y="4"/>
                    <a:pt x="5" y="6"/>
                    <a:pt x="5" y="7"/>
                  </a:cubicBezTo>
                  <a:cubicBezTo>
                    <a:pt x="5" y="9"/>
                    <a:pt x="6" y="10"/>
                    <a:pt x="10" y="11"/>
                  </a:cubicBezTo>
                  <a:cubicBezTo>
                    <a:pt x="14" y="13"/>
                    <a:pt x="16" y="15"/>
                    <a:pt x="16" y="19"/>
                  </a:cubicBezTo>
                  <a:cubicBezTo>
                    <a:pt x="16" y="23"/>
                    <a:pt x="13" y="27"/>
                    <a:pt x="7" y="27"/>
                  </a:cubicBezTo>
                  <a:cubicBezTo>
                    <a:pt x="4" y="27"/>
                    <a:pt x="1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201157" y="2253954"/>
            <a:ext cx="411649" cy="111348"/>
            <a:chOff x="8021638" y="3681095"/>
            <a:chExt cx="387349" cy="104775"/>
          </a:xfrm>
        </p:grpSpPr>
        <p:sp>
          <p:nvSpPr>
            <p:cNvPr id="243" name="Freeform 139"/>
            <p:cNvSpPr/>
            <p:nvPr/>
          </p:nvSpPr>
          <p:spPr bwMode="auto">
            <a:xfrm>
              <a:off x="8021638" y="3681095"/>
              <a:ext cx="84137" cy="104775"/>
            </a:xfrm>
            <a:custGeom>
              <a:avLst/>
              <a:gdLst>
                <a:gd name="T0" fmla="*/ 11 w 53"/>
                <a:gd name="T1" fmla="*/ 0 h 66"/>
                <a:gd name="T2" fmla="*/ 11 w 53"/>
                <a:gd name="T3" fmla="*/ 28 h 66"/>
                <a:gd name="T4" fmla="*/ 39 w 53"/>
                <a:gd name="T5" fmla="*/ 28 h 66"/>
                <a:gd name="T6" fmla="*/ 39 w 53"/>
                <a:gd name="T7" fmla="*/ 0 h 66"/>
                <a:gd name="T8" fmla="*/ 53 w 53"/>
                <a:gd name="T9" fmla="*/ 0 h 66"/>
                <a:gd name="T10" fmla="*/ 53 w 53"/>
                <a:gd name="T11" fmla="*/ 66 h 66"/>
                <a:gd name="T12" fmla="*/ 39 w 53"/>
                <a:gd name="T13" fmla="*/ 66 h 66"/>
                <a:gd name="T14" fmla="*/ 39 w 53"/>
                <a:gd name="T15" fmla="*/ 38 h 66"/>
                <a:gd name="T16" fmla="*/ 11 w 53"/>
                <a:gd name="T17" fmla="*/ 38 h 66"/>
                <a:gd name="T18" fmla="*/ 11 w 53"/>
                <a:gd name="T19" fmla="*/ 66 h 66"/>
                <a:gd name="T20" fmla="*/ 0 w 53"/>
                <a:gd name="T21" fmla="*/ 66 h 66"/>
                <a:gd name="T22" fmla="*/ 0 w 53"/>
                <a:gd name="T23" fmla="*/ 0 h 66"/>
                <a:gd name="T24" fmla="*/ 11 w 53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6">
                  <a:moveTo>
                    <a:pt x="11" y="0"/>
                  </a:moveTo>
                  <a:lnTo>
                    <a:pt x="11" y="28"/>
                  </a:lnTo>
                  <a:lnTo>
                    <a:pt x="39" y="28"/>
                  </a:lnTo>
                  <a:lnTo>
                    <a:pt x="39" y="0"/>
                  </a:lnTo>
                  <a:lnTo>
                    <a:pt x="53" y="0"/>
                  </a:lnTo>
                  <a:lnTo>
                    <a:pt x="53" y="66"/>
                  </a:lnTo>
                  <a:lnTo>
                    <a:pt x="39" y="66"/>
                  </a:lnTo>
                  <a:lnTo>
                    <a:pt x="39" y="38"/>
                  </a:lnTo>
                  <a:lnTo>
                    <a:pt x="11" y="38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4" name="Freeform 140"/>
            <p:cNvSpPr/>
            <p:nvPr/>
          </p:nvSpPr>
          <p:spPr bwMode="auto">
            <a:xfrm>
              <a:off x="8116888" y="3681095"/>
              <a:ext cx="82550" cy="104775"/>
            </a:xfrm>
            <a:custGeom>
              <a:avLst/>
              <a:gdLst>
                <a:gd name="T0" fmla="*/ 20 w 52"/>
                <a:gd name="T1" fmla="*/ 11 h 66"/>
                <a:gd name="T2" fmla="*/ 0 w 52"/>
                <a:gd name="T3" fmla="*/ 11 h 66"/>
                <a:gd name="T4" fmla="*/ 0 w 52"/>
                <a:gd name="T5" fmla="*/ 0 h 66"/>
                <a:gd name="T6" fmla="*/ 52 w 52"/>
                <a:gd name="T7" fmla="*/ 0 h 66"/>
                <a:gd name="T8" fmla="*/ 52 w 52"/>
                <a:gd name="T9" fmla="*/ 11 h 66"/>
                <a:gd name="T10" fmla="*/ 34 w 52"/>
                <a:gd name="T11" fmla="*/ 11 h 66"/>
                <a:gd name="T12" fmla="*/ 34 w 52"/>
                <a:gd name="T13" fmla="*/ 66 h 66"/>
                <a:gd name="T14" fmla="*/ 20 w 52"/>
                <a:gd name="T15" fmla="*/ 66 h 66"/>
                <a:gd name="T16" fmla="*/ 20 w 52"/>
                <a:gd name="T17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6">
                  <a:moveTo>
                    <a:pt x="2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1"/>
                  </a:lnTo>
                  <a:lnTo>
                    <a:pt x="34" y="11"/>
                  </a:lnTo>
                  <a:lnTo>
                    <a:pt x="34" y="66"/>
                  </a:lnTo>
                  <a:lnTo>
                    <a:pt x="20" y="66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5" name="Freeform 141"/>
            <p:cNvSpPr/>
            <p:nvPr/>
          </p:nvSpPr>
          <p:spPr bwMode="auto">
            <a:xfrm>
              <a:off x="8210550" y="3681095"/>
              <a:ext cx="115887" cy="104775"/>
            </a:xfrm>
            <a:custGeom>
              <a:avLst/>
              <a:gdLst>
                <a:gd name="T0" fmla="*/ 17 w 21"/>
                <a:gd name="T1" fmla="*/ 11 h 19"/>
                <a:gd name="T2" fmla="*/ 17 w 21"/>
                <a:gd name="T3" fmla="*/ 3 h 19"/>
                <a:gd name="T4" fmla="*/ 17 w 21"/>
                <a:gd name="T5" fmla="*/ 3 h 19"/>
                <a:gd name="T6" fmla="*/ 15 w 21"/>
                <a:gd name="T7" fmla="*/ 11 h 19"/>
                <a:gd name="T8" fmla="*/ 12 w 21"/>
                <a:gd name="T9" fmla="*/ 19 h 19"/>
                <a:gd name="T10" fmla="*/ 9 w 21"/>
                <a:gd name="T11" fmla="*/ 19 h 19"/>
                <a:gd name="T12" fmla="*/ 6 w 21"/>
                <a:gd name="T13" fmla="*/ 11 h 19"/>
                <a:gd name="T14" fmla="*/ 4 w 21"/>
                <a:gd name="T15" fmla="*/ 3 h 19"/>
                <a:gd name="T16" fmla="*/ 4 w 21"/>
                <a:gd name="T17" fmla="*/ 3 h 19"/>
                <a:gd name="T18" fmla="*/ 4 w 21"/>
                <a:gd name="T19" fmla="*/ 11 h 19"/>
                <a:gd name="T20" fmla="*/ 3 w 21"/>
                <a:gd name="T21" fmla="*/ 19 h 19"/>
                <a:gd name="T22" fmla="*/ 0 w 21"/>
                <a:gd name="T23" fmla="*/ 19 h 19"/>
                <a:gd name="T24" fmla="*/ 1 w 21"/>
                <a:gd name="T25" fmla="*/ 0 h 19"/>
                <a:gd name="T26" fmla="*/ 6 w 21"/>
                <a:gd name="T27" fmla="*/ 0 h 19"/>
                <a:gd name="T28" fmla="*/ 9 w 21"/>
                <a:gd name="T29" fmla="*/ 8 h 19"/>
                <a:gd name="T30" fmla="*/ 10 w 21"/>
                <a:gd name="T31" fmla="*/ 14 h 19"/>
                <a:gd name="T32" fmla="*/ 11 w 21"/>
                <a:gd name="T33" fmla="*/ 14 h 19"/>
                <a:gd name="T34" fmla="*/ 13 w 21"/>
                <a:gd name="T35" fmla="*/ 8 h 19"/>
                <a:gd name="T36" fmla="*/ 15 w 21"/>
                <a:gd name="T37" fmla="*/ 0 h 19"/>
                <a:gd name="T38" fmla="*/ 20 w 21"/>
                <a:gd name="T39" fmla="*/ 0 h 19"/>
                <a:gd name="T40" fmla="*/ 21 w 21"/>
                <a:gd name="T41" fmla="*/ 19 h 19"/>
                <a:gd name="T42" fmla="*/ 18 w 21"/>
                <a:gd name="T43" fmla="*/ 19 h 19"/>
                <a:gd name="T44" fmla="*/ 17 w 21"/>
                <a:gd name="T4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9">
                  <a:moveTo>
                    <a:pt x="17" y="11"/>
                  </a:moveTo>
                  <a:cubicBezTo>
                    <a:pt x="17" y="9"/>
                    <a:pt x="17" y="6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5"/>
                    <a:pt x="15" y="8"/>
                    <a:pt x="15" y="1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8"/>
                    <a:pt x="5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6"/>
                    <a:pt x="4" y="9"/>
                    <a:pt x="4" y="1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2" y="10"/>
                    <a:pt x="13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6" name="Freeform 142"/>
            <p:cNvSpPr/>
            <p:nvPr/>
          </p:nvSpPr>
          <p:spPr bwMode="auto">
            <a:xfrm>
              <a:off x="8347075" y="3681095"/>
              <a:ext cx="61912" cy="104775"/>
            </a:xfrm>
            <a:custGeom>
              <a:avLst/>
              <a:gdLst>
                <a:gd name="T0" fmla="*/ 0 w 39"/>
                <a:gd name="T1" fmla="*/ 0 h 66"/>
                <a:gd name="T2" fmla="*/ 11 w 39"/>
                <a:gd name="T3" fmla="*/ 0 h 66"/>
                <a:gd name="T4" fmla="*/ 11 w 39"/>
                <a:gd name="T5" fmla="*/ 56 h 66"/>
                <a:gd name="T6" fmla="*/ 39 w 39"/>
                <a:gd name="T7" fmla="*/ 56 h 66"/>
                <a:gd name="T8" fmla="*/ 39 w 39"/>
                <a:gd name="T9" fmla="*/ 66 h 66"/>
                <a:gd name="T10" fmla="*/ 0 w 39"/>
                <a:gd name="T11" fmla="*/ 66 h 66"/>
                <a:gd name="T12" fmla="*/ 0 w 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6">
                  <a:moveTo>
                    <a:pt x="0" y="0"/>
                  </a:moveTo>
                  <a:lnTo>
                    <a:pt x="11" y="0"/>
                  </a:lnTo>
                  <a:lnTo>
                    <a:pt x="11" y="56"/>
                  </a:lnTo>
                  <a:lnTo>
                    <a:pt x="39" y="56"/>
                  </a:lnTo>
                  <a:lnTo>
                    <a:pt x="3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10950649" y="2455999"/>
            <a:ext cx="893203" cy="751402"/>
            <a:chOff x="6748463" y="2611120"/>
            <a:chExt cx="969962" cy="815975"/>
          </a:xfrm>
        </p:grpSpPr>
        <p:sp>
          <p:nvSpPr>
            <p:cNvPr id="248" name="Rectangle 143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793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9" name="Rectangle 144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17621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0" name="Freeform 145"/>
            <p:cNvSpPr>
              <a:spLocks noEditPoints="1"/>
            </p:cNvSpPr>
            <p:nvPr/>
          </p:nvSpPr>
          <p:spPr bwMode="auto">
            <a:xfrm>
              <a:off x="6748463" y="2611120"/>
              <a:ext cx="969962" cy="815975"/>
            </a:xfrm>
            <a:custGeom>
              <a:avLst/>
              <a:gdLst>
                <a:gd name="T0" fmla="*/ 611 w 611"/>
                <a:gd name="T1" fmla="*/ 514 h 514"/>
                <a:gd name="T2" fmla="*/ 0 w 611"/>
                <a:gd name="T3" fmla="*/ 514 h 514"/>
                <a:gd name="T4" fmla="*/ 0 w 611"/>
                <a:gd name="T5" fmla="*/ 0 h 514"/>
                <a:gd name="T6" fmla="*/ 611 w 611"/>
                <a:gd name="T7" fmla="*/ 0 h 514"/>
                <a:gd name="T8" fmla="*/ 611 w 611"/>
                <a:gd name="T9" fmla="*/ 514 h 514"/>
                <a:gd name="T10" fmla="*/ 14 w 611"/>
                <a:gd name="T11" fmla="*/ 500 h 514"/>
                <a:gd name="T12" fmla="*/ 597 w 611"/>
                <a:gd name="T13" fmla="*/ 500 h 514"/>
                <a:gd name="T14" fmla="*/ 597 w 611"/>
                <a:gd name="T15" fmla="*/ 13 h 514"/>
                <a:gd name="T16" fmla="*/ 14 w 611"/>
                <a:gd name="T17" fmla="*/ 13 h 514"/>
                <a:gd name="T18" fmla="*/ 14 w 611"/>
                <a:gd name="T19" fmla="*/ 50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514">
                  <a:moveTo>
                    <a:pt x="611" y="514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611" y="0"/>
                  </a:lnTo>
                  <a:lnTo>
                    <a:pt x="611" y="514"/>
                  </a:lnTo>
                  <a:close/>
                  <a:moveTo>
                    <a:pt x="14" y="500"/>
                  </a:moveTo>
                  <a:lnTo>
                    <a:pt x="597" y="500"/>
                  </a:lnTo>
                  <a:lnTo>
                    <a:pt x="597" y="13"/>
                  </a:lnTo>
                  <a:lnTo>
                    <a:pt x="14" y="13"/>
                  </a:lnTo>
                  <a:lnTo>
                    <a:pt x="14" y="50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1" name="Rectangle 146"/>
            <p:cNvSpPr>
              <a:spLocks noChangeArrowheads="1"/>
            </p:cNvSpPr>
            <p:nvPr/>
          </p:nvSpPr>
          <p:spPr bwMode="auto">
            <a:xfrm>
              <a:off x="6748463" y="2765108"/>
              <a:ext cx="9699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2" name="Oval 147"/>
            <p:cNvSpPr>
              <a:spLocks noChangeArrowheads="1"/>
            </p:cNvSpPr>
            <p:nvPr/>
          </p:nvSpPr>
          <p:spPr bwMode="auto">
            <a:xfrm>
              <a:off x="6837363" y="2682558"/>
              <a:ext cx="4286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3" name="Oval 148"/>
            <p:cNvSpPr>
              <a:spLocks noChangeArrowheads="1"/>
            </p:cNvSpPr>
            <p:nvPr/>
          </p:nvSpPr>
          <p:spPr bwMode="auto">
            <a:xfrm>
              <a:off x="6908800" y="2682558"/>
              <a:ext cx="44450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4" name="Oval 149"/>
            <p:cNvSpPr>
              <a:spLocks noChangeArrowheads="1"/>
            </p:cNvSpPr>
            <p:nvPr/>
          </p:nvSpPr>
          <p:spPr bwMode="auto">
            <a:xfrm>
              <a:off x="6980238" y="2682558"/>
              <a:ext cx="4921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5" name="Freeform 150"/>
            <p:cNvSpPr/>
            <p:nvPr/>
          </p:nvSpPr>
          <p:spPr bwMode="auto">
            <a:xfrm>
              <a:off x="6858000" y="2854008"/>
              <a:ext cx="138112" cy="26988"/>
            </a:xfrm>
            <a:custGeom>
              <a:avLst/>
              <a:gdLst>
                <a:gd name="T0" fmla="*/ 22 w 25"/>
                <a:gd name="T1" fmla="*/ 5 h 5"/>
                <a:gd name="T2" fmla="*/ 3 w 25"/>
                <a:gd name="T3" fmla="*/ 5 h 5"/>
                <a:gd name="T4" fmla="*/ 0 w 25"/>
                <a:gd name="T5" fmla="*/ 2 h 5"/>
                <a:gd name="T6" fmla="*/ 3 w 25"/>
                <a:gd name="T7" fmla="*/ 0 h 5"/>
                <a:gd name="T8" fmla="*/ 22 w 25"/>
                <a:gd name="T9" fmla="*/ 0 h 5"/>
                <a:gd name="T10" fmla="*/ 25 w 25"/>
                <a:gd name="T11" fmla="*/ 2 h 5"/>
                <a:gd name="T12" fmla="*/ 2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4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6" name="Freeform 151"/>
            <p:cNvSpPr/>
            <p:nvPr/>
          </p:nvSpPr>
          <p:spPr bwMode="auto">
            <a:xfrm>
              <a:off x="6864350" y="3134995"/>
              <a:ext cx="176212" cy="22225"/>
            </a:xfrm>
            <a:custGeom>
              <a:avLst/>
              <a:gdLst>
                <a:gd name="T0" fmla="*/ 30 w 32"/>
                <a:gd name="T1" fmla="*/ 4 h 4"/>
                <a:gd name="T2" fmla="*/ 3 w 32"/>
                <a:gd name="T3" fmla="*/ 4 h 4"/>
                <a:gd name="T4" fmla="*/ 0 w 32"/>
                <a:gd name="T5" fmla="*/ 2 h 4"/>
                <a:gd name="T6" fmla="*/ 3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7" name="Freeform 152"/>
            <p:cNvSpPr/>
            <p:nvPr/>
          </p:nvSpPr>
          <p:spPr bwMode="auto">
            <a:xfrm>
              <a:off x="6902450" y="2919095"/>
              <a:ext cx="204787" cy="22225"/>
            </a:xfrm>
            <a:custGeom>
              <a:avLst/>
              <a:gdLst>
                <a:gd name="T0" fmla="*/ 35 w 37"/>
                <a:gd name="T1" fmla="*/ 4 h 4"/>
                <a:gd name="T2" fmla="*/ 2 w 37"/>
                <a:gd name="T3" fmla="*/ 4 h 4"/>
                <a:gd name="T4" fmla="*/ 0 w 37"/>
                <a:gd name="T5" fmla="*/ 2 h 4"/>
                <a:gd name="T6" fmla="*/ 2 w 37"/>
                <a:gd name="T7" fmla="*/ 0 h 4"/>
                <a:gd name="T8" fmla="*/ 35 w 37"/>
                <a:gd name="T9" fmla="*/ 0 h 4"/>
                <a:gd name="T10" fmla="*/ 37 w 37"/>
                <a:gd name="T11" fmla="*/ 2 h 4"/>
                <a:gd name="T12" fmla="*/ 35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"/>
                    <a:pt x="36" y="4"/>
                    <a:pt x="35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8" name="Freeform 153"/>
            <p:cNvSpPr/>
            <p:nvPr/>
          </p:nvSpPr>
          <p:spPr bwMode="auto">
            <a:xfrm>
              <a:off x="6908800" y="3201670"/>
              <a:ext cx="142875" cy="22225"/>
            </a:xfrm>
            <a:custGeom>
              <a:avLst/>
              <a:gdLst>
                <a:gd name="T0" fmla="*/ 24 w 26"/>
                <a:gd name="T1" fmla="*/ 4 h 4"/>
                <a:gd name="T2" fmla="*/ 2 w 26"/>
                <a:gd name="T3" fmla="*/ 4 h 4"/>
                <a:gd name="T4" fmla="*/ 0 w 26"/>
                <a:gd name="T5" fmla="*/ 2 h 4"/>
                <a:gd name="T6" fmla="*/ 2 w 26"/>
                <a:gd name="T7" fmla="*/ 0 h 4"/>
                <a:gd name="T8" fmla="*/ 24 w 26"/>
                <a:gd name="T9" fmla="*/ 0 h 4"/>
                <a:gd name="T10" fmla="*/ 26 w 26"/>
                <a:gd name="T11" fmla="*/ 2 h 4"/>
                <a:gd name="T12" fmla="*/ 24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9" name="Freeform 154"/>
            <p:cNvSpPr/>
            <p:nvPr/>
          </p:nvSpPr>
          <p:spPr bwMode="auto">
            <a:xfrm>
              <a:off x="6953250" y="3255645"/>
              <a:ext cx="192087" cy="22225"/>
            </a:xfrm>
            <a:custGeom>
              <a:avLst/>
              <a:gdLst>
                <a:gd name="T0" fmla="*/ 33 w 35"/>
                <a:gd name="T1" fmla="*/ 4 h 4"/>
                <a:gd name="T2" fmla="*/ 2 w 35"/>
                <a:gd name="T3" fmla="*/ 4 h 4"/>
                <a:gd name="T4" fmla="*/ 0 w 35"/>
                <a:gd name="T5" fmla="*/ 2 h 4"/>
                <a:gd name="T6" fmla="*/ 2 w 35"/>
                <a:gd name="T7" fmla="*/ 0 h 4"/>
                <a:gd name="T8" fmla="*/ 33 w 35"/>
                <a:gd name="T9" fmla="*/ 0 h 4"/>
                <a:gd name="T10" fmla="*/ 35 w 35"/>
                <a:gd name="T11" fmla="*/ 2 h 4"/>
                <a:gd name="T12" fmla="*/ 33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0" name="Freeform 155"/>
            <p:cNvSpPr/>
            <p:nvPr/>
          </p:nvSpPr>
          <p:spPr bwMode="auto">
            <a:xfrm>
              <a:off x="6931025" y="3311208"/>
              <a:ext cx="131762" cy="22225"/>
            </a:xfrm>
            <a:custGeom>
              <a:avLst/>
              <a:gdLst>
                <a:gd name="T0" fmla="*/ 21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1 w 24"/>
                <a:gd name="T9" fmla="*/ 0 h 4"/>
                <a:gd name="T10" fmla="*/ 24 w 24"/>
                <a:gd name="T11" fmla="*/ 2 h 4"/>
                <a:gd name="T12" fmla="*/ 21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1" name="Freeform 156"/>
            <p:cNvSpPr/>
            <p:nvPr/>
          </p:nvSpPr>
          <p:spPr bwMode="auto">
            <a:xfrm>
              <a:off x="7085013" y="3311208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2 w 30"/>
                <a:gd name="T3" fmla="*/ 4 h 4"/>
                <a:gd name="T4" fmla="*/ 0 w 30"/>
                <a:gd name="T5" fmla="*/ 2 h 4"/>
                <a:gd name="T6" fmla="*/ 2 w 30"/>
                <a:gd name="T7" fmla="*/ 0 h 4"/>
                <a:gd name="T8" fmla="*/ 28 w 30"/>
                <a:gd name="T9" fmla="*/ 0 h 4"/>
                <a:gd name="T10" fmla="*/ 30 w 30"/>
                <a:gd name="T11" fmla="*/ 2 h 4"/>
                <a:gd name="T12" fmla="*/ 28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2" name="Freeform 157"/>
            <p:cNvSpPr/>
            <p:nvPr/>
          </p:nvSpPr>
          <p:spPr bwMode="auto">
            <a:xfrm>
              <a:off x="7283450" y="3311208"/>
              <a:ext cx="287337" cy="2222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3" name="Freeform 158"/>
            <p:cNvSpPr/>
            <p:nvPr/>
          </p:nvSpPr>
          <p:spPr bwMode="auto">
            <a:xfrm>
              <a:off x="7162800" y="3255645"/>
              <a:ext cx="285750" cy="2222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49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4" name="Freeform 159"/>
            <p:cNvSpPr/>
            <p:nvPr/>
          </p:nvSpPr>
          <p:spPr bwMode="auto">
            <a:xfrm>
              <a:off x="7234238" y="3201670"/>
              <a:ext cx="76200" cy="22225"/>
            </a:xfrm>
            <a:custGeom>
              <a:avLst/>
              <a:gdLst>
                <a:gd name="T0" fmla="*/ 11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1 w 14"/>
                <a:gd name="T9" fmla="*/ 0 h 4"/>
                <a:gd name="T10" fmla="*/ 14 w 14"/>
                <a:gd name="T11" fmla="*/ 2 h 4"/>
                <a:gd name="T12" fmla="*/ 11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5" name="Freeform 160"/>
            <p:cNvSpPr/>
            <p:nvPr/>
          </p:nvSpPr>
          <p:spPr bwMode="auto">
            <a:xfrm>
              <a:off x="7327900" y="3201670"/>
              <a:ext cx="254000" cy="22225"/>
            </a:xfrm>
            <a:custGeom>
              <a:avLst/>
              <a:gdLst>
                <a:gd name="T0" fmla="*/ 43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3 w 46"/>
                <a:gd name="T9" fmla="*/ 0 h 4"/>
                <a:gd name="T10" fmla="*/ 46 w 46"/>
                <a:gd name="T11" fmla="*/ 2 h 4"/>
                <a:gd name="T12" fmla="*/ 43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6" name="Freeform 161"/>
            <p:cNvSpPr/>
            <p:nvPr/>
          </p:nvSpPr>
          <p:spPr bwMode="auto">
            <a:xfrm>
              <a:off x="7067550" y="3201670"/>
              <a:ext cx="149225" cy="22225"/>
            </a:xfrm>
            <a:custGeom>
              <a:avLst/>
              <a:gdLst>
                <a:gd name="T0" fmla="*/ 25 w 27"/>
                <a:gd name="T1" fmla="*/ 4 h 4"/>
                <a:gd name="T2" fmla="*/ 2 w 27"/>
                <a:gd name="T3" fmla="*/ 4 h 4"/>
                <a:gd name="T4" fmla="*/ 0 w 27"/>
                <a:gd name="T5" fmla="*/ 2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2 h 4"/>
                <a:gd name="T12" fmla="*/ 25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7" name="Freeform 162"/>
            <p:cNvSpPr/>
            <p:nvPr/>
          </p:nvSpPr>
          <p:spPr bwMode="auto">
            <a:xfrm>
              <a:off x="6958013" y="2974658"/>
              <a:ext cx="104775" cy="22225"/>
            </a:xfrm>
            <a:custGeom>
              <a:avLst/>
              <a:gdLst>
                <a:gd name="T0" fmla="*/ 16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6 w 19"/>
                <a:gd name="T9" fmla="*/ 0 h 4"/>
                <a:gd name="T10" fmla="*/ 19 w 19"/>
                <a:gd name="T11" fmla="*/ 2 h 4"/>
                <a:gd name="T12" fmla="*/ 16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8" name="Freeform 163"/>
            <p:cNvSpPr/>
            <p:nvPr/>
          </p:nvSpPr>
          <p:spPr bwMode="auto">
            <a:xfrm>
              <a:off x="6902450" y="3030220"/>
              <a:ext cx="320675" cy="26988"/>
            </a:xfrm>
            <a:custGeom>
              <a:avLst/>
              <a:gdLst>
                <a:gd name="T0" fmla="*/ 55 w 58"/>
                <a:gd name="T1" fmla="*/ 5 h 5"/>
                <a:gd name="T2" fmla="*/ 2 w 58"/>
                <a:gd name="T3" fmla="*/ 5 h 5"/>
                <a:gd name="T4" fmla="*/ 0 w 58"/>
                <a:gd name="T5" fmla="*/ 3 h 5"/>
                <a:gd name="T6" fmla="*/ 2 w 58"/>
                <a:gd name="T7" fmla="*/ 0 h 5"/>
                <a:gd name="T8" fmla="*/ 55 w 58"/>
                <a:gd name="T9" fmla="*/ 0 h 5"/>
                <a:gd name="T10" fmla="*/ 58 w 58"/>
                <a:gd name="T11" fmla="*/ 3 h 5"/>
                <a:gd name="T12" fmla="*/ 55 w 5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">
                  <a:moveTo>
                    <a:pt x="5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4"/>
                    <a:pt x="57" y="5"/>
                    <a:pt x="55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9" name="Freeform 164"/>
            <p:cNvSpPr/>
            <p:nvPr/>
          </p:nvSpPr>
          <p:spPr bwMode="auto">
            <a:xfrm>
              <a:off x="7250113" y="3030220"/>
              <a:ext cx="227012" cy="26988"/>
            </a:xfrm>
            <a:custGeom>
              <a:avLst/>
              <a:gdLst>
                <a:gd name="T0" fmla="*/ 39 w 41"/>
                <a:gd name="T1" fmla="*/ 5 h 5"/>
                <a:gd name="T2" fmla="*/ 2 w 41"/>
                <a:gd name="T3" fmla="*/ 5 h 5"/>
                <a:gd name="T4" fmla="*/ 0 w 41"/>
                <a:gd name="T5" fmla="*/ 3 h 5"/>
                <a:gd name="T6" fmla="*/ 2 w 41"/>
                <a:gd name="T7" fmla="*/ 0 h 5"/>
                <a:gd name="T8" fmla="*/ 39 w 41"/>
                <a:gd name="T9" fmla="*/ 0 h 5"/>
                <a:gd name="T10" fmla="*/ 41 w 41"/>
                <a:gd name="T11" fmla="*/ 3 h 5"/>
                <a:gd name="T12" fmla="*/ 39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4"/>
                    <a:pt x="40" y="5"/>
                    <a:pt x="39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0" name="Freeform 165"/>
            <p:cNvSpPr/>
            <p:nvPr/>
          </p:nvSpPr>
          <p:spPr bwMode="auto">
            <a:xfrm>
              <a:off x="7354888" y="2974658"/>
              <a:ext cx="193675" cy="22225"/>
            </a:xfrm>
            <a:custGeom>
              <a:avLst/>
              <a:gdLst>
                <a:gd name="T0" fmla="*/ 32 w 35"/>
                <a:gd name="T1" fmla="*/ 4 h 4"/>
                <a:gd name="T2" fmla="*/ 3 w 35"/>
                <a:gd name="T3" fmla="*/ 4 h 4"/>
                <a:gd name="T4" fmla="*/ 0 w 35"/>
                <a:gd name="T5" fmla="*/ 2 h 4"/>
                <a:gd name="T6" fmla="*/ 3 w 35"/>
                <a:gd name="T7" fmla="*/ 0 h 4"/>
                <a:gd name="T8" fmla="*/ 32 w 35"/>
                <a:gd name="T9" fmla="*/ 0 h 4"/>
                <a:gd name="T10" fmla="*/ 35 w 35"/>
                <a:gd name="T11" fmla="*/ 2 h 4"/>
                <a:gd name="T12" fmla="*/ 32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1" name="Freeform 166"/>
            <p:cNvSpPr/>
            <p:nvPr/>
          </p:nvSpPr>
          <p:spPr bwMode="auto">
            <a:xfrm>
              <a:off x="7078663" y="2974658"/>
              <a:ext cx="254000" cy="22225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2" name="Freeform 167"/>
            <p:cNvSpPr/>
            <p:nvPr/>
          </p:nvSpPr>
          <p:spPr bwMode="auto">
            <a:xfrm>
              <a:off x="7239000" y="2919095"/>
              <a:ext cx="342900" cy="22225"/>
            </a:xfrm>
            <a:custGeom>
              <a:avLst/>
              <a:gdLst>
                <a:gd name="T0" fmla="*/ 60 w 62"/>
                <a:gd name="T1" fmla="*/ 4 h 4"/>
                <a:gd name="T2" fmla="*/ 2 w 62"/>
                <a:gd name="T3" fmla="*/ 4 h 4"/>
                <a:gd name="T4" fmla="*/ 0 w 62"/>
                <a:gd name="T5" fmla="*/ 2 h 4"/>
                <a:gd name="T6" fmla="*/ 2 w 62"/>
                <a:gd name="T7" fmla="*/ 0 h 4"/>
                <a:gd name="T8" fmla="*/ 60 w 62"/>
                <a:gd name="T9" fmla="*/ 0 h 4"/>
                <a:gd name="T10" fmla="*/ 62 w 62"/>
                <a:gd name="T11" fmla="*/ 2 h 4"/>
                <a:gd name="T12" fmla="*/ 60 w 6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">
                  <a:moveTo>
                    <a:pt x="6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2" y="1"/>
                    <a:pt x="62" y="2"/>
                  </a:cubicBezTo>
                  <a:cubicBezTo>
                    <a:pt x="62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3" name="Freeform 168"/>
            <p:cNvSpPr/>
            <p:nvPr/>
          </p:nvSpPr>
          <p:spPr bwMode="auto">
            <a:xfrm>
              <a:off x="7129463" y="2919095"/>
              <a:ext cx="93662" cy="22225"/>
            </a:xfrm>
            <a:custGeom>
              <a:avLst/>
              <a:gdLst>
                <a:gd name="T0" fmla="*/ 14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4 w 17"/>
                <a:gd name="T9" fmla="*/ 0 h 4"/>
                <a:gd name="T10" fmla="*/ 17 w 17"/>
                <a:gd name="T11" fmla="*/ 2 h 4"/>
                <a:gd name="T12" fmla="*/ 14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594489" y="3207431"/>
            <a:ext cx="175457" cy="146777"/>
            <a:chOff x="3489325" y="3990658"/>
            <a:chExt cx="165100" cy="138113"/>
          </a:xfrm>
        </p:grpSpPr>
        <p:sp>
          <p:nvSpPr>
            <p:cNvPr id="275" name="Freeform 172"/>
            <p:cNvSpPr/>
            <p:nvPr/>
          </p:nvSpPr>
          <p:spPr bwMode="auto">
            <a:xfrm>
              <a:off x="3489325" y="3995420"/>
              <a:ext cx="60325" cy="133350"/>
            </a:xfrm>
            <a:custGeom>
              <a:avLst/>
              <a:gdLst>
                <a:gd name="T0" fmla="*/ 7 w 11"/>
                <a:gd name="T1" fmla="*/ 0 h 24"/>
                <a:gd name="T2" fmla="*/ 11 w 11"/>
                <a:gd name="T3" fmla="*/ 0 h 24"/>
                <a:gd name="T4" fmla="*/ 11 w 11"/>
                <a:gd name="T5" fmla="*/ 15 h 24"/>
                <a:gd name="T6" fmla="*/ 3 w 11"/>
                <a:gd name="T7" fmla="*/ 24 h 24"/>
                <a:gd name="T8" fmla="*/ 0 w 11"/>
                <a:gd name="T9" fmla="*/ 23 h 24"/>
                <a:gd name="T10" fmla="*/ 0 w 11"/>
                <a:gd name="T11" fmla="*/ 20 h 24"/>
                <a:gd name="T12" fmla="*/ 3 w 11"/>
                <a:gd name="T13" fmla="*/ 20 h 24"/>
                <a:gd name="T14" fmla="*/ 7 w 11"/>
                <a:gd name="T15" fmla="*/ 15 h 24"/>
                <a:gd name="T16" fmla="*/ 7 w 1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2"/>
                    <a:pt x="8" y="24"/>
                    <a:pt x="3" y="24"/>
                  </a:cubicBezTo>
                  <a:cubicBezTo>
                    <a:pt x="2" y="24"/>
                    <a:pt x="1" y="24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5" y="20"/>
                    <a:pt x="7" y="19"/>
                    <a:pt x="7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6" name="Freeform 173"/>
            <p:cNvSpPr/>
            <p:nvPr/>
          </p:nvSpPr>
          <p:spPr bwMode="auto">
            <a:xfrm>
              <a:off x="3571875" y="3990658"/>
              <a:ext cx="82550" cy="138113"/>
            </a:xfrm>
            <a:custGeom>
              <a:avLst/>
              <a:gdLst>
                <a:gd name="T0" fmla="*/ 1 w 15"/>
                <a:gd name="T1" fmla="*/ 20 h 25"/>
                <a:gd name="T2" fmla="*/ 7 w 15"/>
                <a:gd name="T3" fmla="*/ 21 h 25"/>
                <a:gd name="T4" fmla="*/ 11 w 15"/>
                <a:gd name="T5" fmla="*/ 18 h 25"/>
                <a:gd name="T6" fmla="*/ 7 w 15"/>
                <a:gd name="T7" fmla="*/ 14 h 25"/>
                <a:gd name="T8" fmla="*/ 0 w 15"/>
                <a:gd name="T9" fmla="*/ 7 h 25"/>
                <a:gd name="T10" fmla="*/ 9 w 15"/>
                <a:gd name="T11" fmla="*/ 0 h 25"/>
                <a:gd name="T12" fmla="*/ 14 w 15"/>
                <a:gd name="T13" fmla="*/ 2 h 25"/>
                <a:gd name="T14" fmla="*/ 13 w 15"/>
                <a:gd name="T15" fmla="*/ 5 h 25"/>
                <a:gd name="T16" fmla="*/ 9 w 15"/>
                <a:gd name="T17" fmla="*/ 4 h 25"/>
                <a:gd name="T18" fmla="*/ 5 w 15"/>
                <a:gd name="T19" fmla="*/ 7 h 25"/>
                <a:gd name="T20" fmla="*/ 9 w 15"/>
                <a:gd name="T21" fmla="*/ 11 h 25"/>
                <a:gd name="T22" fmla="*/ 15 w 15"/>
                <a:gd name="T23" fmla="*/ 18 h 25"/>
                <a:gd name="T24" fmla="*/ 6 w 15"/>
                <a:gd name="T25" fmla="*/ 25 h 25"/>
                <a:gd name="T26" fmla="*/ 0 w 15"/>
                <a:gd name="T27" fmla="*/ 23 h 25"/>
                <a:gd name="T28" fmla="*/ 1 w 15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" y="20"/>
                  </a:moveTo>
                  <a:cubicBezTo>
                    <a:pt x="2" y="21"/>
                    <a:pt x="4" y="21"/>
                    <a:pt x="7" y="21"/>
                  </a:cubicBezTo>
                  <a:cubicBezTo>
                    <a:pt x="9" y="21"/>
                    <a:pt x="11" y="20"/>
                    <a:pt x="11" y="18"/>
                  </a:cubicBezTo>
                  <a:cubicBezTo>
                    <a:pt x="11" y="16"/>
                    <a:pt x="10" y="15"/>
                    <a:pt x="7" y="14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6" y="4"/>
                    <a:pt x="5" y="5"/>
                    <a:pt x="5" y="7"/>
                  </a:cubicBezTo>
                  <a:cubicBezTo>
                    <a:pt x="5" y="9"/>
                    <a:pt x="6" y="10"/>
                    <a:pt x="9" y="11"/>
                  </a:cubicBezTo>
                  <a:cubicBezTo>
                    <a:pt x="13" y="12"/>
                    <a:pt x="15" y="14"/>
                    <a:pt x="15" y="18"/>
                  </a:cubicBezTo>
                  <a:cubicBezTo>
                    <a:pt x="15" y="22"/>
                    <a:pt x="12" y="25"/>
                    <a:pt x="6" y="25"/>
                  </a:cubicBezTo>
                  <a:cubicBezTo>
                    <a:pt x="4" y="25"/>
                    <a:pt x="1" y="24"/>
                    <a:pt x="0" y="2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9041052" y="2698118"/>
            <a:ext cx="1359795" cy="433583"/>
            <a:chOff x="5237163" y="2892108"/>
            <a:chExt cx="1279525" cy="407988"/>
          </a:xfrm>
        </p:grpSpPr>
        <p:sp>
          <p:nvSpPr>
            <p:cNvPr id="278" name="Freeform 188"/>
            <p:cNvSpPr/>
            <p:nvPr/>
          </p:nvSpPr>
          <p:spPr bwMode="auto">
            <a:xfrm>
              <a:off x="5248275" y="2903220"/>
              <a:ext cx="1257300" cy="385763"/>
            </a:xfrm>
            <a:custGeom>
              <a:avLst/>
              <a:gdLst>
                <a:gd name="T0" fmla="*/ 228 w 228"/>
                <a:gd name="T1" fmla="*/ 58 h 70"/>
                <a:gd name="T2" fmla="*/ 217 w 228"/>
                <a:gd name="T3" fmla="*/ 70 h 70"/>
                <a:gd name="T4" fmla="*/ 12 w 228"/>
                <a:gd name="T5" fmla="*/ 70 h 70"/>
                <a:gd name="T6" fmla="*/ 0 w 228"/>
                <a:gd name="T7" fmla="*/ 58 h 70"/>
                <a:gd name="T8" fmla="*/ 0 w 228"/>
                <a:gd name="T9" fmla="*/ 12 h 70"/>
                <a:gd name="T10" fmla="*/ 12 w 228"/>
                <a:gd name="T11" fmla="*/ 0 h 70"/>
                <a:gd name="T12" fmla="*/ 217 w 228"/>
                <a:gd name="T13" fmla="*/ 0 h 70"/>
                <a:gd name="T14" fmla="*/ 228 w 228"/>
                <a:gd name="T15" fmla="*/ 12 h 70"/>
                <a:gd name="T16" fmla="*/ 228 w 228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70">
                  <a:moveTo>
                    <a:pt x="228" y="58"/>
                  </a:moveTo>
                  <a:cubicBezTo>
                    <a:pt x="228" y="65"/>
                    <a:pt x="223" y="70"/>
                    <a:pt x="217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5"/>
                    <a:pt x="228" y="12"/>
                  </a:cubicBezTo>
                  <a:lnTo>
                    <a:pt x="22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9" name="Freeform 189"/>
            <p:cNvSpPr>
              <a:spLocks noEditPoints="1"/>
            </p:cNvSpPr>
            <p:nvPr/>
          </p:nvSpPr>
          <p:spPr bwMode="auto">
            <a:xfrm>
              <a:off x="5237163" y="2892108"/>
              <a:ext cx="1279525" cy="407988"/>
            </a:xfrm>
            <a:custGeom>
              <a:avLst/>
              <a:gdLst>
                <a:gd name="T0" fmla="*/ 219 w 232"/>
                <a:gd name="T1" fmla="*/ 74 h 74"/>
                <a:gd name="T2" fmla="*/ 14 w 232"/>
                <a:gd name="T3" fmla="*/ 74 h 74"/>
                <a:gd name="T4" fmla="*/ 0 w 232"/>
                <a:gd name="T5" fmla="*/ 60 h 74"/>
                <a:gd name="T6" fmla="*/ 0 w 232"/>
                <a:gd name="T7" fmla="*/ 14 h 74"/>
                <a:gd name="T8" fmla="*/ 14 w 232"/>
                <a:gd name="T9" fmla="*/ 0 h 74"/>
                <a:gd name="T10" fmla="*/ 219 w 232"/>
                <a:gd name="T11" fmla="*/ 0 h 74"/>
                <a:gd name="T12" fmla="*/ 232 w 232"/>
                <a:gd name="T13" fmla="*/ 14 h 74"/>
                <a:gd name="T14" fmla="*/ 232 w 232"/>
                <a:gd name="T15" fmla="*/ 60 h 74"/>
                <a:gd name="T16" fmla="*/ 219 w 232"/>
                <a:gd name="T17" fmla="*/ 74 h 74"/>
                <a:gd name="T18" fmla="*/ 14 w 232"/>
                <a:gd name="T19" fmla="*/ 4 h 74"/>
                <a:gd name="T20" fmla="*/ 4 w 232"/>
                <a:gd name="T21" fmla="*/ 14 h 74"/>
                <a:gd name="T22" fmla="*/ 4 w 232"/>
                <a:gd name="T23" fmla="*/ 60 h 74"/>
                <a:gd name="T24" fmla="*/ 14 w 232"/>
                <a:gd name="T25" fmla="*/ 70 h 74"/>
                <a:gd name="T26" fmla="*/ 219 w 232"/>
                <a:gd name="T27" fmla="*/ 70 h 74"/>
                <a:gd name="T28" fmla="*/ 229 w 232"/>
                <a:gd name="T29" fmla="*/ 60 h 74"/>
                <a:gd name="T30" fmla="*/ 229 w 232"/>
                <a:gd name="T31" fmla="*/ 14 h 74"/>
                <a:gd name="T32" fmla="*/ 219 w 232"/>
                <a:gd name="T33" fmla="*/ 4 h 74"/>
                <a:gd name="T34" fmla="*/ 14 w 232"/>
                <a:gd name="T35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74">
                  <a:moveTo>
                    <a:pt x="219" y="74"/>
                  </a:moveTo>
                  <a:cubicBezTo>
                    <a:pt x="14" y="74"/>
                    <a:pt x="14" y="74"/>
                    <a:pt x="14" y="74"/>
                  </a:cubicBezTo>
                  <a:cubicBezTo>
                    <a:pt x="6" y="74"/>
                    <a:pt x="0" y="68"/>
                    <a:pt x="0" y="6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6"/>
                    <a:pt x="232" y="14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68"/>
                    <a:pt x="226" y="74"/>
                    <a:pt x="219" y="74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6"/>
                    <a:pt x="8" y="70"/>
                    <a:pt x="14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4" y="70"/>
                    <a:pt x="229" y="66"/>
                    <a:pt x="229" y="60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29" y="8"/>
                    <a:pt x="224" y="4"/>
                    <a:pt x="219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0" name="Freeform 190"/>
            <p:cNvSpPr/>
            <p:nvPr/>
          </p:nvSpPr>
          <p:spPr bwMode="auto">
            <a:xfrm>
              <a:off x="5667375" y="2947670"/>
              <a:ext cx="369887" cy="1587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1" name="Freeform 191"/>
            <p:cNvSpPr/>
            <p:nvPr/>
          </p:nvSpPr>
          <p:spPr bwMode="auto">
            <a:xfrm>
              <a:off x="5292725" y="2947670"/>
              <a:ext cx="307975" cy="209550"/>
            </a:xfrm>
            <a:custGeom>
              <a:avLst/>
              <a:gdLst>
                <a:gd name="T0" fmla="*/ 2 w 56"/>
                <a:gd name="T1" fmla="*/ 38 h 38"/>
                <a:gd name="T2" fmla="*/ 0 w 56"/>
                <a:gd name="T3" fmla="*/ 37 h 38"/>
                <a:gd name="T4" fmla="*/ 0 w 56"/>
                <a:gd name="T5" fmla="*/ 13 h 38"/>
                <a:gd name="T6" fmla="*/ 14 w 56"/>
                <a:gd name="T7" fmla="*/ 0 h 38"/>
                <a:gd name="T8" fmla="*/ 55 w 56"/>
                <a:gd name="T9" fmla="*/ 0 h 38"/>
                <a:gd name="T10" fmla="*/ 56 w 56"/>
                <a:gd name="T11" fmla="*/ 2 h 38"/>
                <a:gd name="T12" fmla="*/ 55 w 56"/>
                <a:gd name="T13" fmla="*/ 3 h 38"/>
                <a:gd name="T14" fmla="*/ 14 w 56"/>
                <a:gd name="T15" fmla="*/ 3 h 38"/>
                <a:gd name="T16" fmla="*/ 4 w 56"/>
                <a:gd name="T17" fmla="*/ 13 h 38"/>
                <a:gd name="T18" fmla="*/ 4 w 56"/>
                <a:gd name="T19" fmla="*/ 37 h 38"/>
                <a:gd name="T20" fmla="*/ 2 w 5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2" y="38"/>
                  </a:moveTo>
                  <a:cubicBezTo>
                    <a:pt x="1" y="38"/>
                    <a:pt x="0" y="38"/>
                    <a:pt x="0" y="3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1"/>
                    <a:pt x="56" y="2"/>
                  </a:cubicBezTo>
                  <a:cubicBezTo>
                    <a:pt x="56" y="3"/>
                    <a:pt x="56" y="3"/>
                    <a:pt x="5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8" y="3"/>
                    <a:pt x="4" y="8"/>
                    <a:pt x="4" y="1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3" y="38"/>
                    <a:pt x="2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2" name="Freeform 192"/>
            <p:cNvSpPr/>
            <p:nvPr/>
          </p:nvSpPr>
          <p:spPr bwMode="auto">
            <a:xfrm>
              <a:off x="5711825" y="3057208"/>
              <a:ext cx="109537" cy="122238"/>
            </a:xfrm>
            <a:custGeom>
              <a:avLst/>
              <a:gdLst>
                <a:gd name="T0" fmla="*/ 0 w 69"/>
                <a:gd name="T1" fmla="*/ 32 h 77"/>
                <a:gd name="T2" fmla="*/ 69 w 69"/>
                <a:gd name="T3" fmla="*/ 0 h 77"/>
                <a:gd name="T4" fmla="*/ 69 w 69"/>
                <a:gd name="T5" fmla="*/ 11 h 77"/>
                <a:gd name="T6" fmla="*/ 14 w 69"/>
                <a:gd name="T7" fmla="*/ 38 h 77"/>
                <a:gd name="T8" fmla="*/ 14 w 69"/>
                <a:gd name="T9" fmla="*/ 38 h 77"/>
                <a:gd name="T10" fmla="*/ 69 w 69"/>
                <a:gd name="T11" fmla="*/ 63 h 77"/>
                <a:gd name="T12" fmla="*/ 69 w 69"/>
                <a:gd name="T13" fmla="*/ 77 h 77"/>
                <a:gd name="T14" fmla="*/ 0 w 69"/>
                <a:gd name="T15" fmla="*/ 42 h 77"/>
                <a:gd name="T16" fmla="*/ 0 w 69"/>
                <a:gd name="T17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0" y="32"/>
                  </a:moveTo>
                  <a:lnTo>
                    <a:pt x="69" y="0"/>
                  </a:lnTo>
                  <a:lnTo>
                    <a:pt x="69" y="11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69" y="63"/>
                  </a:lnTo>
                  <a:lnTo>
                    <a:pt x="69" y="77"/>
                  </a:lnTo>
                  <a:lnTo>
                    <a:pt x="0" y="4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3" name="Freeform 193"/>
            <p:cNvSpPr/>
            <p:nvPr/>
          </p:nvSpPr>
          <p:spPr bwMode="auto">
            <a:xfrm>
              <a:off x="5838825" y="3019108"/>
              <a:ext cx="76200" cy="171450"/>
            </a:xfrm>
            <a:custGeom>
              <a:avLst/>
              <a:gdLst>
                <a:gd name="T0" fmla="*/ 0 w 48"/>
                <a:gd name="T1" fmla="*/ 108 h 108"/>
                <a:gd name="T2" fmla="*/ 38 w 48"/>
                <a:gd name="T3" fmla="*/ 0 h 108"/>
                <a:gd name="T4" fmla="*/ 48 w 48"/>
                <a:gd name="T5" fmla="*/ 0 h 108"/>
                <a:gd name="T6" fmla="*/ 14 w 48"/>
                <a:gd name="T7" fmla="*/ 108 h 108"/>
                <a:gd name="T8" fmla="*/ 0 w 4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8">
                  <a:moveTo>
                    <a:pt x="0" y="108"/>
                  </a:moveTo>
                  <a:lnTo>
                    <a:pt x="38" y="0"/>
                  </a:lnTo>
                  <a:lnTo>
                    <a:pt x="48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4" name="Freeform 194"/>
            <p:cNvSpPr/>
            <p:nvPr/>
          </p:nvSpPr>
          <p:spPr bwMode="auto">
            <a:xfrm>
              <a:off x="5932488" y="3057208"/>
              <a:ext cx="109537" cy="122238"/>
            </a:xfrm>
            <a:custGeom>
              <a:avLst/>
              <a:gdLst>
                <a:gd name="T0" fmla="*/ 69 w 69"/>
                <a:gd name="T1" fmla="*/ 45 h 77"/>
                <a:gd name="T2" fmla="*/ 0 w 69"/>
                <a:gd name="T3" fmla="*/ 77 h 77"/>
                <a:gd name="T4" fmla="*/ 0 w 69"/>
                <a:gd name="T5" fmla="*/ 63 h 77"/>
                <a:gd name="T6" fmla="*/ 55 w 69"/>
                <a:gd name="T7" fmla="*/ 38 h 77"/>
                <a:gd name="T8" fmla="*/ 55 w 69"/>
                <a:gd name="T9" fmla="*/ 38 h 77"/>
                <a:gd name="T10" fmla="*/ 0 w 69"/>
                <a:gd name="T11" fmla="*/ 11 h 77"/>
                <a:gd name="T12" fmla="*/ 0 w 69"/>
                <a:gd name="T13" fmla="*/ 0 h 77"/>
                <a:gd name="T14" fmla="*/ 69 w 69"/>
                <a:gd name="T15" fmla="*/ 32 h 77"/>
                <a:gd name="T16" fmla="*/ 69 w 69"/>
                <a:gd name="T17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69" y="45"/>
                  </a:moveTo>
                  <a:lnTo>
                    <a:pt x="0" y="77"/>
                  </a:lnTo>
                  <a:lnTo>
                    <a:pt x="0" y="63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841876" y="693773"/>
            <a:ext cx="894779" cy="751615"/>
            <a:chOff x="3913188" y="1577658"/>
            <a:chExt cx="1031875" cy="866775"/>
          </a:xfrm>
        </p:grpSpPr>
        <p:sp>
          <p:nvSpPr>
            <p:cNvPr id="286" name="Freeform 99"/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7" name="Freeform 100"/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8" name="Freeform 101"/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9" name="Freeform 102"/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0" name="Freeform 103"/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1" name="Freeform 104"/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2" name="Freeform 105"/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3" name="Freeform 106"/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554912" y="5950264"/>
            <a:ext cx="1288937" cy="293554"/>
            <a:chOff x="4046538" y="2588895"/>
            <a:chExt cx="1212850" cy="276225"/>
          </a:xfrm>
        </p:grpSpPr>
        <p:sp>
          <p:nvSpPr>
            <p:cNvPr id="295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6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7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8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9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0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1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2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3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4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5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6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9234968" y="691519"/>
            <a:ext cx="480820" cy="199077"/>
            <a:chOff x="6340475" y="1976120"/>
            <a:chExt cx="452437" cy="187325"/>
          </a:xfrm>
        </p:grpSpPr>
        <p:sp>
          <p:nvSpPr>
            <p:cNvPr id="308" name="Freeform 136"/>
            <p:cNvSpPr/>
            <p:nvPr/>
          </p:nvSpPr>
          <p:spPr bwMode="auto">
            <a:xfrm>
              <a:off x="6340475" y="1976120"/>
              <a:ext cx="138112" cy="187325"/>
            </a:xfrm>
            <a:custGeom>
              <a:avLst/>
              <a:gdLst>
                <a:gd name="T0" fmla="*/ 25 w 25"/>
                <a:gd name="T1" fmla="*/ 32 h 34"/>
                <a:gd name="T2" fmla="*/ 16 w 25"/>
                <a:gd name="T3" fmla="*/ 34 h 34"/>
                <a:gd name="T4" fmla="*/ 0 w 25"/>
                <a:gd name="T5" fmla="*/ 17 h 34"/>
                <a:gd name="T6" fmla="*/ 17 w 25"/>
                <a:gd name="T7" fmla="*/ 0 h 34"/>
                <a:gd name="T8" fmla="*/ 25 w 25"/>
                <a:gd name="T9" fmla="*/ 2 h 34"/>
                <a:gd name="T10" fmla="*/ 24 w 25"/>
                <a:gd name="T11" fmla="*/ 7 h 34"/>
                <a:gd name="T12" fmla="*/ 17 w 25"/>
                <a:gd name="T13" fmla="*/ 5 h 34"/>
                <a:gd name="T14" fmla="*/ 6 w 25"/>
                <a:gd name="T15" fmla="*/ 17 h 34"/>
                <a:gd name="T16" fmla="*/ 17 w 25"/>
                <a:gd name="T17" fmla="*/ 29 h 34"/>
                <a:gd name="T18" fmla="*/ 24 w 25"/>
                <a:gd name="T19" fmla="*/ 28 h 34"/>
                <a:gd name="T20" fmla="*/ 25 w 25"/>
                <a:gd name="T2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4">
                  <a:moveTo>
                    <a:pt x="25" y="32"/>
                  </a:moveTo>
                  <a:cubicBezTo>
                    <a:pt x="23" y="33"/>
                    <a:pt x="20" y="34"/>
                    <a:pt x="16" y="34"/>
                  </a:cubicBezTo>
                  <a:cubicBezTo>
                    <a:pt x="6" y="34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4" y="1"/>
                    <a:pt x="25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1" y="5"/>
                    <a:pt x="6" y="9"/>
                    <a:pt x="6" y="17"/>
                  </a:cubicBezTo>
                  <a:cubicBezTo>
                    <a:pt x="6" y="24"/>
                    <a:pt x="10" y="29"/>
                    <a:pt x="17" y="29"/>
                  </a:cubicBezTo>
                  <a:cubicBezTo>
                    <a:pt x="20" y="29"/>
                    <a:pt x="22" y="28"/>
                    <a:pt x="24" y="28"/>
                  </a:cubicBezTo>
                  <a:lnTo>
                    <a:pt x="25" y="3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9" name="Freeform 137"/>
            <p:cNvSpPr/>
            <p:nvPr/>
          </p:nvSpPr>
          <p:spPr bwMode="auto">
            <a:xfrm>
              <a:off x="6494463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8 w 87"/>
                <a:gd name="T13" fmla="*/ 86 h 86"/>
                <a:gd name="T14" fmla="*/ 38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8 w 87"/>
                <a:gd name="T21" fmla="*/ 38 h 86"/>
                <a:gd name="T22" fmla="*/ 38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8" y="86"/>
                  </a:lnTo>
                  <a:lnTo>
                    <a:pt x="38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0" name="Freeform 138"/>
            <p:cNvSpPr/>
            <p:nvPr/>
          </p:nvSpPr>
          <p:spPr bwMode="auto">
            <a:xfrm>
              <a:off x="6654800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5 w 87"/>
                <a:gd name="T13" fmla="*/ 86 h 86"/>
                <a:gd name="T14" fmla="*/ 35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5 w 87"/>
                <a:gd name="T21" fmla="*/ 38 h 86"/>
                <a:gd name="T22" fmla="*/ 35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5" y="86"/>
                  </a:lnTo>
                  <a:lnTo>
                    <a:pt x="35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8354607" y="778791"/>
            <a:ext cx="862103" cy="862104"/>
            <a:chOff x="5402263" y="1788795"/>
            <a:chExt cx="811212" cy="811213"/>
          </a:xfrm>
        </p:grpSpPr>
        <p:sp>
          <p:nvSpPr>
            <p:cNvPr id="312" name="Oval 195"/>
            <p:cNvSpPr>
              <a:spLocks noChangeArrowheads="1"/>
            </p:cNvSpPr>
            <p:nvPr/>
          </p:nvSpPr>
          <p:spPr bwMode="auto">
            <a:xfrm>
              <a:off x="5413375" y="1798320"/>
              <a:ext cx="788987" cy="790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3" name="Freeform 196"/>
            <p:cNvSpPr>
              <a:spLocks noEditPoints="1"/>
            </p:cNvSpPr>
            <p:nvPr/>
          </p:nvSpPr>
          <p:spPr bwMode="auto">
            <a:xfrm>
              <a:off x="5402263" y="1788795"/>
              <a:ext cx="811212" cy="811213"/>
            </a:xfrm>
            <a:custGeom>
              <a:avLst/>
              <a:gdLst>
                <a:gd name="T0" fmla="*/ 73 w 147"/>
                <a:gd name="T1" fmla="*/ 147 h 147"/>
                <a:gd name="T2" fmla="*/ 0 w 147"/>
                <a:gd name="T3" fmla="*/ 74 h 147"/>
                <a:gd name="T4" fmla="*/ 73 w 147"/>
                <a:gd name="T5" fmla="*/ 0 h 147"/>
                <a:gd name="T6" fmla="*/ 147 w 147"/>
                <a:gd name="T7" fmla="*/ 74 h 147"/>
                <a:gd name="T8" fmla="*/ 73 w 147"/>
                <a:gd name="T9" fmla="*/ 147 h 147"/>
                <a:gd name="T10" fmla="*/ 73 w 147"/>
                <a:gd name="T11" fmla="*/ 4 h 147"/>
                <a:gd name="T12" fmla="*/ 4 w 147"/>
                <a:gd name="T13" fmla="*/ 74 h 147"/>
                <a:gd name="T14" fmla="*/ 73 w 147"/>
                <a:gd name="T15" fmla="*/ 143 h 147"/>
                <a:gd name="T16" fmla="*/ 143 w 147"/>
                <a:gd name="T17" fmla="*/ 74 h 147"/>
                <a:gd name="T18" fmla="*/ 73 w 147"/>
                <a:gd name="T1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7">
                  <a:moveTo>
                    <a:pt x="73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114"/>
                    <a:pt x="114" y="147"/>
                    <a:pt x="73" y="147"/>
                  </a:cubicBezTo>
                  <a:close/>
                  <a:moveTo>
                    <a:pt x="73" y="4"/>
                  </a:moveTo>
                  <a:cubicBezTo>
                    <a:pt x="35" y="4"/>
                    <a:pt x="4" y="35"/>
                    <a:pt x="4" y="74"/>
                  </a:cubicBezTo>
                  <a:cubicBezTo>
                    <a:pt x="4" y="112"/>
                    <a:pt x="35" y="143"/>
                    <a:pt x="73" y="143"/>
                  </a:cubicBezTo>
                  <a:cubicBezTo>
                    <a:pt x="112" y="143"/>
                    <a:pt x="143" y="112"/>
                    <a:pt x="143" y="74"/>
                  </a:cubicBezTo>
                  <a:cubicBezTo>
                    <a:pt x="143" y="35"/>
                    <a:pt x="112" y="4"/>
                    <a:pt x="7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4" name="Oval 197"/>
            <p:cNvSpPr>
              <a:spLocks noChangeArrowheads="1"/>
            </p:cNvSpPr>
            <p:nvPr/>
          </p:nvSpPr>
          <p:spPr bwMode="auto">
            <a:xfrm>
              <a:off x="5457825" y="1849120"/>
              <a:ext cx="695325" cy="695325"/>
            </a:xfrm>
            <a:prstGeom prst="ellipse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5" name="Freeform 199"/>
            <p:cNvSpPr>
              <a:spLocks noEditPoints="1"/>
            </p:cNvSpPr>
            <p:nvPr/>
          </p:nvSpPr>
          <p:spPr bwMode="auto">
            <a:xfrm>
              <a:off x="5446713" y="1838008"/>
              <a:ext cx="717550" cy="717550"/>
            </a:xfrm>
            <a:custGeom>
              <a:avLst/>
              <a:gdLst>
                <a:gd name="T0" fmla="*/ 65 w 130"/>
                <a:gd name="T1" fmla="*/ 130 h 130"/>
                <a:gd name="T2" fmla="*/ 0 w 130"/>
                <a:gd name="T3" fmla="*/ 65 h 130"/>
                <a:gd name="T4" fmla="*/ 65 w 130"/>
                <a:gd name="T5" fmla="*/ 0 h 130"/>
                <a:gd name="T6" fmla="*/ 130 w 130"/>
                <a:gd name="T7" fmla="*/ 65 h 130"/>
                <a:gd name="T8" fmla="*/ 65 w 130"/>
                <a:gd name="T9" fmla="*/ 130 h 130"/>
                <a:gd name="T10" fmla="*/ 65 w 130"/>
                <a:gd name="T11" fmla="*/ 4 h 130"/>
                <a:gd name="T12" fmla="*/ 4 w 130"/>
                <a:gd name="T13" fmla="*/ 65 h 130"/>
                <a:gd name="T14" fmla="*/ 65 w 130"/>
                <a:gd name="T15" fmla="*/ 126 h 130"/>
                <a:gd name="T16" fmla="*/ 126 w 130"/>
                <a:gd name="T17" fmla="*/ 65 h 130"/>
                <a:gd name="T18" fmla="*/ 65 w 130"/>
                <a:gd name="T19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65" y="130"/>
                  </a:moveTo>
                  <a:cubicBezTo>
                    <a:pt x="29" y="130"/>
                    <a:pt x="0" y="101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1" y="0"/>
                    <a:pt x="130" y="29"/>
                    <a:pt x="130" y="65"/>
                  </a:cubicBezTo>
                  <a:cubicBezTo>
                    <a:pt x="130" y="101"/>
                    <a:pt x="101" y="130"/>
                    <a:pt x="65" y="130"/>
                  </a:cubicBezTo>
                  <a:close/>
                  <a:moveTo>
                    <a:pt x="65" y="4"/>
                  </a:moveTo>
                  <a:cubicBezTo>
                    <a:pt x="31" y="4"/>
                    <a:pt x="4" y="31"/>
                    <a:pt x="4" y="65"/>
                  </a:cubicBezTo>
                  <a:cubicBezTo>
                    <a:pt x="4" y="99"/>
                    <a:pt x="31" y="126"/>
                    <a:pt x="65" y="126"/>
                  </a:cubicBezTo>
                  <a:cubicBezTo>
                    <a:pt x="99" y="126"/>
                    <a:pt x="126" y="99"/>
                    <a:pt x="126" y="65"/>
                  </a:cubicBezTo>
                  <a:cubicBezTo>
                    <a:pt x="126" y="31"/>
                    <a:pt x="99" y="4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6" name="Freeform 200"/>
            <p:cNvSpPr/>
            <p:nvPr/>
          </p:nvSpPr>
          <p:spPr bwMode="auto">
            <a:xfrm>
              <a:off x="5524500" y="1920558"/>
              <a:ext cx="192087" cy="193675"/>
            </a:xfrm>
            <a:custGeom>
              <a:avLst/>
              <a:gdLst>
                <a:gd name="T0" fmla="*/ 3 w 35"/>
                <a:gd name="T1" fmla="*/ 35 h 35"/>
                <a:gd name="T2" fmla="*/ 2 w 35"/>
                <a:gd name="T3" fmla="*/ 35 h 35"/>
                <a:gd name="T4" fmla="*/ 1 w 35"/>
                <a:gd name="T5" fmla="*/ 33 h 35"/>
                <a:gd name="T6" fmla="*/ 32 w 35"/>
                <a:gd name="T7" fmla="*/ 0 h 35"/>
                <a:gd name="T8" fmla="*/ 34 w 35"/>
                <a:gd name="T9" fmla="*/ 1 h 35"/>
                <a:gd name="T10" fmla="*/ 33 w 35"/>
                <a:gd name="T11" fmla="*/ 4 h 35"/>
                <a:gd name="T12" fmla="*/ 5 w 35"/>
                <a:gd name="T13" fmla="*/ 34 h 35"/>
                <a:gd name="T14" fmla="*/ 3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0" y="34"/>
                    <a:pt x="1" y="33"/>
                  </a:cubicBezTo>
                  <a:cubicBezTo>
                    <a:pt x="6" y="18"/>
                    <a:pt x="17" y="6"/>
                    <a:pt x="32" y="0"/>
                  </a:cubicBezTo>
                  <a:cubicBezTo>
                    <a:pt x="33" y="0"/>
                    <a:pt x="34" y="0"/>
                    <a:pt x="34" y="1"/>
                  </a:cubicBezTo>
                  <a:cubicBezTo>
                    <a:pt x="35" y="2"/>
                    <a:pt x="34" y="4"/>
                    <a:pt x="33" y="4"/>
                  </a:cubicBezTo>
                  <a:cubicBezTo>
                    <a:pt x="20" y="9"/>
                    <a:pt x="9" y="20"/>
                    <a:pt x="5" y="34"/>
                  </a:cubicBezTo>
                  <a:cubicBezTo>
                    <a:pt x="4" y="35"/>
                    <a:pt x="3" y="35"/>
                    <a:pt x="3" y="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7" name="Freeform 201"/>
            <p:cNvSpPr/>
            <p:nvPr/>
          </p:nvSpPr>
          <p:spPr bwMode="auto">
            <a:xfrm>
              <a:off x="5799138" y="1893570"/>
              <a:ext cx="22225" cy="307975"/>
            </a:xfrm>
            <a:custGeom>
              <a:avLst/>
              <a:gdLst>
                <a:gd name="T0" fmla="*/ 2 w 4"/>
                <a:gd name="T1" fmla="*/ 56 h 56"/>
                <a:gd name="T2" fmla="*/ 0 w 4"/>
                <a:gd name="T3" fmla="*/ 54 h 56"/>
                <a:gd name="T4" fmla="*/ 0 w 4"/>
                <a:gd name="T5" fmla="*/ 2 h 56"/>
                <a:gd name="T6" fmla="*/ 2 w 4"/>
                <a:gd name="T7" fmla="*/ 0 h 56"/>
                <a:gd name="T8" fmla="*/ 4 w 4"/>
                <a:gd name="T9" fmla="*/ 2 h 56"/>
                <a:gd name="T10" fmla="*/ 4 w 4"/>
                <a:gd name="T11" fmla="*/ 54 h 56"/>
                <a:gd name="T12" fmla="*/ 2 w 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6">
                  <a:moveTo>
                    <a:pt x="2" y="56"/>
                  </a:moveTo>
                  <a:cubicBezTo>
                    <a:pt x="1" y="56"/>
                    <a:pt x="0" y="55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6"/>
                    <a:pt x="2" y="5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8" name="Freeform 202"/>
            <p:cNvSpPr/>
            <p:nvPr/>
          </p:nvSpPr>
          <p:spPr bwMode="auto">
            <a:xfrm>
              <a:off x="5789613" y="2190433"/>
              <a:ext cx="263525" cy="2222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9" name="Oval 203"/>
            <p:cNvSpPr>
              <a:spLocks noChangeArrowheads="1"/>
            </p:cNvSpPr>
            <p:nvPr/>
          </p:nvSpPr>
          <p:spPr bwMode="auto">
            <a:xfrm>
              <a:off x="5767388" y="2163445"/>
              <a:ext cx="76200" cy="8255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9837335" y="773164"/>
            <a:ext cx="954893" cy="855356"/>
            <a:chOff x="6946900" y="1965008"/>
            <a:chExt cx="898525" cy="804863"/>
          </a:xfrm>
        </p:grpSpPr>
        <p:sp>
          <p:nvSpPr>
            <p:cNvPr id="321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grpSp>
          <p:nvGrpSpPr>
            <p:cNvPr id="322" name="组合 321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323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4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5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</p:grpSp>
      </p:grpSp>
      <p:sp>
        <p:nvSpPr>
          <p:cNvPr id="328" name="Freeform 179"/>
          <p:cNvSpPr/>
          <p:nvPr/>
        </p:nvSpPr>
        <p:spPr bwMode="auto">
          <a:xfrm>
            <a:off x="10589590" y="760856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329" name="组合 328"/>
          <p:cNvGrpSpPr/>
          <p:nvPr/>
        </p:nvGrpSpPr>
        <p:grpSpPr>
          <a:xfrm>
            <a:off x="11565557" y="4149163"/>
            <a:ext cx="305363" cy="116410"/>
            <a:chOff x="5060950" y="2357120"/>
            <a:chExt cx="287337" cy="109538"/>
          </a:xfrm>
        </p:grpSpPr>
        <p:sp>
          <p:nvSpPr>
            <p:cNvPr id="330" name="Freeform 169"/>
            <p:cNvSpPr>
              <a:spLocks noEditPoints="1"/>
            </p:cNvSpPr>
            <p:nvPr/>
          </p:nvSpPr>
          <p:spPr bwMode="auto">
            <a:xfrm>
              <a:off x="506095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2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4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9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1" name="Freeform 170"/>
            <p:cNvSpPr/>
            <p:nvPr/>
          </p:nvSpPr>
          <p:spPr bwMode="auto">
            <a:xfrm>
              <a:off x="5154613" y="2357120"/>
              <a:ext cx="93662" cy="109538"/>
            </a:xfrm>
            <a:custGeom>
              <a:avLst/>
              <a:gdLst>
                <a:gd name="T0" fmla="*/ 14 w 59"/>
                <a:gd name="T1" fmla="*/ 0 h 69"/>
                <a:gd name="T2" fmla="*/ 14 w 59"/>
                <a:gd name="T3" fmla="*/ 27 h 69"/>
                <a:gd name="T4" fmla="*/ 45 w 59"/>
                <a:gd name="T5" fmla="*/ 27 h 69"/>
                <a:gd name="T6" fmla="*/ 45 w 59"/>
                <a:gd name="T7" fmla="*/ 0 h 69"/>
                <a:gd name="T8" fmla="*/ 59 w 59"/>
                <a:gd name="T9" fmla="*/ 0 h 69"/>
                <a:gd name="T10" fmla="*/ 59 w 59"/>
                <a:gd name="T11" fmla="*/ 69 h 69"/>
                <a:gd name="T12" fmla="*/ 45 w 59"/>
                <a:gd name="T13" fmla="*/ 69 h 69"/>
                <a:gd name="T14" fmla="*/ 45 w 59"/>
                <a:gd name="T15" fmla="*/ 38 h 69"/>
                <a:gd name="T16" fmla="*/ 14 w 59"/>
                <a:gd name="T17" fmla="*/ 38 h 69"/>
                <a:gd name="T18" fmla="*/ 14 w 59"/>
                <a:gd name="T19" fmla="*/ 69 h 69"/>
                <a:gd name="T20" fmla="*/ 0 w 59"/>
                <a:gd name="T21" fmla="*/ 69 h 69"/>
                <a:gd name="T22" fmla="*/ 0 w 59"/>
                <a:gd name="T23" fmla="*/ 0 h 69"/>
                <a:gd name="T24" fmla="*/ 14 w 5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9">
                  <a:moveTo>
                    <a:pt x="14" y="0"/>
                  </a:moveTo>
                  <a:lnTo>
                    <a:pt x="14" y="27"/>
                  </a:lnTo>
                  <a:lnTo>
                    <a:pt x="45" y="27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69"/>
                  </a:lnTo>
                  <a:lnTo>
                    <a:pt x="45" y="69"/>
                  </a:lnTo>
                  <a:lnTo>
                    <a:pt x="45" y="38"/>
                  </a:lnTo>
                  <a:lnTo>
                    <a:pt x="14" y="38"/>
                  </a:lnTo>
                  <a:lnTo>
                    <a:pt x="14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2" name="Freeform 171"/>
            <p:cNvSpPr>
              <a:spLocks noEditPoints="1"/>
            </p:cNvSpPr>
            <p:nvPr/>
          </p:nvSpPr>
          <p:spPr bwMode="auto">
            <a:xfrm>
              <a:off x="527050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1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333" name="Freeform 178"/>
          <p:cNvSpPr/>
          <p:nvPr/>
        </p:nvSpPr>
        <p:spPr bwMode="auto">
          <a:xfrm>
            <a:off x="10576255" y="753871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34" name="Rectangle 3"/>
          <p:cNvSpPr>
            <a:spLocks noGrp="1" noChangeArrowheads="1"/>
          </p:cNvSpPr>
          <p:nvPr/>
        </p:nvSpPr>
        <p:spPr>
          <a:xfrm>
            <a:off x="-24765" y="3705860"/>
            <a:ext cx="8534400" cy="175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李 翔</a:t>
            </a:r>
            <a:endParaRPr lang="en-US" altLang="zh-CN" dirty="0"/>
          </a:p>
          <a:p>
            <a:pPr eaLnBrk="1" hangingPunct="1"/>
            <a:r>
              <a:rPr lang="en-GB" altLang="zh-CN" sz="2400" dirty="0"/>
              <a:t>https://</a:t>
            </a:r>
            <a:r>
              <a:rPr lang="en-GB" altLang="zh-CN" sz="2400" dirty="0" err="1"/>
              <a:t>implus.github.io</a:t>
            </a:r>
            <a:r>
              <a:rPr lang="en-GB" altLang="zh-CN" sz="2400" dirty="0"/>
              <a:t>/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8AE577-42E1-4E7C-9CB3-417E9C773DA4}" type="slidenum">
              <a:rPr kumimoji="0" lang="zh-CN" altLang="en-US" sz="1400" smtClean="0"/>
              <a:t>10</a:t>
            </a:fld>
            <a:endParaRPr kumimoji="0" lang="en-US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该算法的正确性：</a:t>
            </a:r>
          </a:p>
          <a:p>
            <a:pPr eaLnBrk="1" hangingPunct="1"/>
            <a:r>
              <a:rPr lang="zh-CN" altLang="en-US"/>
              <a:t>定理6.3 对每个</a:t>
            </a:r>
            <a:r>
              <a:rPr lang="en-US" altLang="zh-CN"/>
              <a:t>j=1,2,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/>
              <a:t>,n,        Compute-Opt(j)</a:t>
            </a:r>
            <a:r>
              <a:rPr lang="zh-CN" altLang="en-US"/>
              <a:t>正确地计算了</a:t>
            </a:r>
            <a:r>
              <a:rPr lang="en-US" altLang="zh-CN"/>
              <a:t>OPT(j).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58340" y="3684270"/>
            <a:ext cx="7391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Comic Sans MS" panose="030F0702030302020204" pitchFamily="66" charset="0"/>
              </a:rPr>
              <a:t>这个算法是不是一个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好</a:t>
            </a:r>
            <a:r>
              <a:rPr lang="zh-CN" altLang="en-US" sz="2800" dirty="0">
                <a:latin typeface="Comic Sans MS" panose="030F0702030302020204" pitchFamily="66" charset="0"/>
              </a:rPr>
              <a:t>的</a:t>
            </a:r>
            <a:r>
              <a:rPr lang="zh-CN" altLang="en-US" sz="2800" b="1" dirty="0">
                <a:latin typeface="Comic Sans MS" panose="030F0702030302020204" pitchFamily="66" charset="0"/>
              </a:rPr>
              <a:t>多项式阶</a:t>
            </a:r>
            <a:r>
              <a:rPr lang="zh-CN" altLang="en-US" sz="2800" dirty="0">
                <a:latin typeface="Comic Sans MS" panose="030F0702030302020204" pitchFamily="66" charset="0"/>
              </a:rPr>
              <a:t>的算法呢？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958340" y="4674870"/>
            <a:ext cx="6629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Comic Sans MS" panose="030F0702030302020204" pitchFamily="66" charset="0"/>
              </a:rPr>
              <a:t>最坏情形下这个算法将以</a:t>
            </a:r>
            <a:r>
              <a:rPr lang="zh-CN" altLang="en-US" sz="2800">
                <a:solidFill>
                  <a:schemeClr val="hlink"/>
                </a:solidFill>
                <a:latin typeface="Comic Sans MS" panose="030F0702030302020204" pitchFamily="66" charset="0"/>
              </a:rPr>
              <a:t>指数时间</a:t>
            </a:r>
            <a:r>
              <a:rPr lang="zh-CN" altLang="en-US" sz="2800">
                <a:latin typeface="Comic Sans MS" panose="030F0702030302020204" pitchFamily="66" charset="0"/>
              </a:rPr>
              <a:t>运行！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nimBg="1" autoUpdateAnimBg="0"/>
      <p:bldP spid="23557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32B124-ABA2-4A22-B515-2FB418227E20}" type="slidenum">
              <a:rPr kumimoji="0" lang="zh-CN" altLang="en-US" sz="1400" smtClean="0"/>
              <a:t>11</a:t>
            </a:fld>
            <a:endParaRPr kumimoji="0" lang="en-US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观察 </a:t>
            </a:r>
            <a:r>
              <a:rPr lang="en-US" altLang="zh-CN"/>
              <a:t> </a:t>
            </a:r>
            <a:r>
              <a:rPr lang="zh-CN" altLang="en-US"/>
              <a:t>递归算法特别容易产生</a:t>
            </a:r>
            <a:r>
              <a:rPr lang="zh-CN" altLang="en-US" b="1"/>
              <a:t>冗余</a:t>
            </a:r>
            <a:r>
              <a:rPr lang="zh-CN" altLang="en-US"/>
              <a:t>的重复子问题计算</a:t>
            </a:r>
            <a:r>
              <a:rPr lang="zh-CN" altLang="en-US">
                <a:sym typeface="Symbol" panose="05050102010706020507" pitchFamily="18" charset="2"/>
              </a:rPr>
              <a:t>，从而导致了指数阶算法.</a:t>
            </a:r>
            <a:r>
              <a:rPr lang="zh-CN" altLang="en-US"/>
              <a:t> 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Ex.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3303270" y="5490528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274945" y="4347528"/>
            <a:ext cx="1485900" cy="28098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267133" y="4772978"/>
            <a:ext cx="1481137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4</a:t>
            </a:r>
          </a:p>
        </p:txBody>
      </p:sp>
      <p:grpSp>
        <p:nvGrpSpPr>
          <p:cNvPr id="21512" name="Group 7"/>
          <p:cNvGrpSpPr/>
          <p:nvPr/>
        </p:nvGrpSpPr>
        <p:grpSpPr bwMode="auto">
          <a:xfrm>
            <a:off x="3303270" y="3328353"/>
            <a:ext cx="5426075" cy="2162175"/>
            <a:chOff x="903" y="1920"/>
            <a:chExt cx="3357" cy="2006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rot="-5400000">
              <a:off x="205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 rot="-5400000">
              <a:off x="-100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 rot="-5400000">
              <a:off x="81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 rot="-5400000">
              <a:off x="510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 rot="-5400000">
              <a:off x="1121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 rot="-5400000">
              <a:off x="203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 rot="-5400000">
              <a:off x="1731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4" name="Line 15"/>
            <p:cNvSpPr>
              <a:spLocks noChangeShapeType="1"/>
            </p:cNvSpPr>
            <p:nvPr/>
          </p:nvSpPr>
          <p:spPr bwMode="auto">
            <a:xfrm rot="-5400000">
              <a:off x="264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5" name="Line 16"/>
            <p:cNvSpPr>
              <a:spLocks noChangeShapeType="1"/>
            </p:cNvSpPr>
            <p:nvPr/>
          </p:nvSpPr>
          <p:spPr bwMode="auto">
            <a:xfrm rot="-5400000">
              <a:off x="2341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6" name="Line 17"/>
            <p:cNvSpPr>
              <a:spLocks noChangeShapeType="1"/>
            </p:cNvSpPr>
            <p:nvPr/>
          </p:nvSpPr>
          <p:spPr bwMode="auto">
            <a:xfrm rot="-5400000">
              <a:off x="3257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7" name="Line 18"/>
            <p:cNvSpPr>
              <a:spLocks noChangeShapeType="1"/>
            </p:cNvSpPr>
            <p:nvPr/>
          </p:nvSpPr>
          <p:spPr bwMode="auto">
            <a:xfrm rot="-5400000">
              <a:off x="2952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528" name="Line 19"/>
            <p:cNvSpPr>
              <a:spLocks noChangeShapeType="1"/>
            </p:cNvSpPr>
            <p:nvPr/>
          </p:nvSpPr>
          <p:spPr bwMode="auto">
            <a:xfrm rot="-5400000">
              <a:off x="142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7249795" y="5198428"/>
            <a:ext cx="1479550" cy="28733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309620" y="3537903"/>
            <a:ext cx="1479550" cy="2889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1515" name="Rectangle 22"/>
          <p:cNvSpPr>
            <a:spLocks noChangeArrowheads="1"/>
          </p:cNvSpPr>
          <p:nvPr/>
        </p:nvSpPr>
        <p:spPr bwMode="auto">
          <a:xfrm>
            <a:off x="4293870" y="3960178"/>
            <a:ext cx="1476375" cy="2857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1516" name="Rectangle 23"/>
          <p:cNvSpPr>
            <a:spLocks noChangeArrowheads="1"/>
          </p:cNvSpPr>
          <p:nvPr/>
        </p:nvSpPr>
        <p:spPr bwMode="auto">
          <a:xfrm>
            <a:off x="5057458" y="5690553"/>
            <a:ext cx="1649095" cy="306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p(1) = 0, p(j) = j-2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D32BD-6A9F-4632-93EE-81B11D530044}" type="slidenum">
              <a:rPr kumimoji="0" lang="zh-CN" altLang="en-US" sz="1400" smtClean="0"/>
              <a:t>12</a:t>
            </a:fld>
            <a:endParaRPr kumimoji="0"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递归调用的次数</a:t>
            </a:r>
            <a:r>
              <a:rPr lang="zh-CN" altLang="en-US"/>
              <a:t>增长就像</a:t>
            </a:r>
            <a:r>
              <a:rPr lang="en-US" altLang="zh-CN"/>
              <a:t>Fibonacci </a:t>
            </a:r>
            <a:r>
              <a:rPr lang="zh-CN" altLang="en-US"/>
              <a:t>序列一样.</a:t>
            </a:r>
          </a:p>
          <a:p>
            <a:pPr eaLnBrk="1" hangingPunct="1"/>
            <a:endParaRPr lang="zh-CN" altLang="en-US"/>
          </a:p>
        </p:txBody>
      </p:sp>
      <p:grpSp>
        <p:nvGrpSpPr>
          <p:cNvPr id="22533" name="Group 4"/>
          <p:cNvGrpSpPr/>
          <p:nvPr/>
        </p:nvGrpSpPr>
        <p:grpSpPr bwMode="auto">
          <a:xfrm>
            <a:off x="2769870" y="2110740"/>
            <a:ext cx="3733800" cy="2590800"/>
            <a:chOff x="384" y="1344"/>
            <a:chExt cx="1968" cy="1488"/>
          </a:xfrm>
        </p:grpSpPr>
        <p:sp>
          <p:nvSpPr>
            <p:cNvPr id="22536" name="Oval 5"/>
            <p:cNvSpPr>
              <a:spLocks noChangeArrowheads="1"/>
            </p:cNvSpPr>
            <p:nvPr/>
          </p:nvSpPr>
          <p:spPr bwMode="auto">
            <a:xfrm>
              <a:off x="1536" y="1344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2537" name="Oval 6"/>
            <p:cNvSpPr>
              <a:spLocks noChangeArrowheads="1"/>
            </p:cNvSpPr>
            <p:nvPr/>
          </p:nvSpPr>
          <p:spPr bwMode="auto">
            <a:xfrm>
              <a:off x="960" y="1680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4</a:t>
              </a:r>
            </a:p>
          </p:txBody>
        </p:sp>
        <p:cxnSp>
          <p:nvCxnSpPr>
            <p:cNvPr id="22538" name="AutoShape 7"/>
            <p:cNvCxnSpPr>
              <a:cxnSpLocks noChangeShapeType="1"/>
              <a:stCxn id="22536" idx="3"/>
              <a:endCxn id="22537" idx="7"/>
            </p:cNvCxnSpPr>
            <p:nvPr/>
          </p:nvCxnSpPr>
          <p:spPr bwMode="auto">
            <a:xfrm flipH="1">
              <a:off x="1083" y="1467"/>
              <a:ext cx="474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39" name="Oval 8"/>
            <p:cNvSpPr>
              <a:spLocks noChangeArrowheads="1"/>
            </p:cNvSpPr>
            <p:nvPr/>
          </p:nvSpPr>
          <p:spPr bwMode="auto">
            <a:xfrm>
              <a:off x="2016" y="1680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3</a:t>
              </a:r>
            </a:p>
          </p:txBody>
        </p:sp>
        <p:cxnSp>
          <p:nvCxnSpPr>
            <p:cNvPr id="22540" name="AutoShape 9"/>
            <p:cNvCxnSpPr>
              <a:cxnSpLocks noChangeShapeType="1"/>
              <a:stCxn id="22536" idx="5"/>
              <a:endCxn id="22539" idx="1"/>
            </p:cNvCxnSpPr>
            <p:nvPr/>
          </p:nvCxnSpPr>
          <p:spPr bwMode="auto">
            <a:xfrm>
              <a:off x="1659" y="1467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Oval 10"/>
            <p:cNvSpPr>
              <a:spLocks noChangeArrowheads="1"/>
            </p:cNvSpPr>
            <p:nvPr/>
          </p:nvSpPr>
          <p:spPr bwMode="auto">
            <a:xfrm>
              <a:off x="672" y="2016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3</a:t>
              </a:r>
            </a:p>
          </p:txBody>
        </p:sp>
        <p:cxnSp>
          <p:nvCxnSpPr>
            <p:cNvPr id="22542" name="AutoShape 11"/>
            <p:cNvCxnSpPr>
              <a:cxnSpLocks noChangeShapeType="1"/>
              <a:stCxn id="22537" idx="3"/>
              <a:endCxn id="22541" idx="0"/>
            </p:cNvCxnSpPr>
            <p:nvPr/>
          </p:nvCxnSpPr>
          <p:spPr bwMode="auto">
            <a:xfrm flipH="1">
              <a:off x="744" y="1803"/>
              <a:ext cx="237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3" name="Oval 12"/>
            <p:cNvSpPr>
              <a:spLocks noChangeArrowheads="1"/>
            </p:cNvSpPr>
            <p:nvPr/>
          </p:nvSpPr>
          <p:spPr bwMode="auto">
            <a:xfrm>
              <a:off x="1248" y="2016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2</a:t>
              </a:r>
            </a:p>
          </p:txBody>
        </p:sp>
        <p:cxnSp>
          <p:nvCxnSpPr>
            <p:cNvPr id="22544" name="AutoShape 13"/>
            <p:cNvCxnSpPr>
              <a:cxnSpLocks noChangeShapeType="1"/>
              <a:stCxn id="22537" idx="5"/>
              <a:endCxn id="22543" idx="0"/>
            </p:cNvCxnSpPr>
            <p:nvPr/>
          </p:nvCxnSpPr>
          <p:spPr bwMode="auto">
            <a:xfrm>
              <a:off x="1083" y="1803"/>
              <a:ext cx="237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5" name="Oval 14"/>
            <p:cNvSpPr>
              <a:spLocks noChangeArrowheads="1"/>
            </p:cNvSpPr>
            <p:nvPr/>
          </p:nvSpPr>
          <p:spPr bwMode="auto">
            <a:xfrm>
              <a:off x="1824" y="2016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2</a:t>
              </a:r>
            </a:p>
          </p:txBody>
        </p:sp>
        <p:cxnSp>
          <p:nvCxnSpPr>
            <p:cNvPr id="22546" name="AutoShape 15"/>
            <p:cNvCxnSpPr>
              <a:cxnSpLocks noChangeShapeType="1"/>
              <a:stCxn id="22539" idx="3"/>
              <a:endCxn id="22545" idx="0"/>
            </p:cNvCxnSpPr>
            <p:nvPr/>
          </p:nvCxnSpPr>
          <p:spPr bwMode="auto">
            <a:xfrm flipH="1">
              <a:off x="1896" y="1803"/>
              <a:ext cx="14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7" name="Oval 16"/>
            <p:cNvSpPr>
              <a:spLocks noChangeArrowheads="1"/>
            </p:cNvSpPr>
            <p:nvPr/>
          </p:nvSpPr>
          <p:spPr bwMode="auto">
            <a:xfrm>
              <a:off x="2208" y="2016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1</a:t>
              </a:r>
            </a:p>
          </p:txBody>
        </p:sp>
        <p:cxnSp>
          <p:nvCxnSpPr>
            <p:cNvPr id="22548" name="AutoShape 17"/>
            <p:cNvCxnSpPr>
              <a:cxnSpLocks noChangeShapeType="1"/>
              <a:stCxn id="22539" idx="5"/>
              <a:endCxn id="22547" idx="0"/>
            </p:cNvCxnSpPr>
            <p:nvPr/>
          </p:nvCxnSpPr>
          <p:spPr bwMode="auto">
            <a:xfrm>
              <a:off x="2139" y="1803"/>
              <a:ext cx="14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9" name="Oval 18"/>
            <p:cNvSpPr>
              <a:spLocks noChangeArrowheads="1"/>
            </p:cNvSpPr>
            <p:nvPr/>
          </p:nvSpPr>
          <p:spPr bwMode="auto">
            <a:xfrm>
              <a:off x="528" y="2352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2</a:t>
              </a:r>
            </a:p>
          </p:txBody>
        </p:sp>
        <p:cxnSp>
          <p:nvCxnSpPr>
            <p:cNvPr id="22550" name="AutoShape 19"/>
            <p:cNvCxnSpPr>
              <a:cxnSpLocks noChangeShapeType="1"/>
              <a:stCxn id="22541" idx="3"/>
              <a:endCxn id="22549" idx="0"/>
            </p:cNvCxnSpPr>
            <p:nvPr/>
          </p:nvCxnSpPr>
          <p:spPr bwMode="auto">
            <a:xfrm flipH="1">
              <a:off x="600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51" name="Oval 20"/>
            <p:cNvSpPr>
              <a:spLocks noChangeArrowheads="1"/>
            </p:cNvSpPr>
            <p:nvPr/>
          </p:nvSpPr>
          <p:spPr bwMode="auto">
            <a:xfrm>
              <a:off x="816" y="2352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1</a:t>
              </a:r>
            </a:p>
          </p:txBody>
        </p:sp>
        <p:cxnSp>
          <p:nvCxnSpPr>
            <p:cNvPr id="22552" name="AutoShape 21"/>
            <p:cNvCxnSpPr>
              <a:cxnSpLocks noChangeShapeType="1"/>
              <a:stCxn id="22541" idx="5"/>
              <a:endCxn id="22551" idx="0"/>
            </p:cNvCxnSpPr>
            <p:nvPr/>
          </p:nvCxnSpPr>
          <p:spPr bwMode="auto">
            <a:xfrm>
              <a:off x="795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53" name="Oval 22"/>
            <p:cNvSpPr>
              <a:spLocks noChangeArrowheads="1"/>
            </p:cNvSpPr>
            <p:nvPr/>
          </p:nvSpPr>
          <p:spPr bwMode="auto">
            <a:xfrm>
              <a:off x="384" y="2688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1</a:t>
              </a:r>
            </a:p>
          </p:txBody>
        </p:sp>
        <p:cxnSp>
          <p:nvCxnSpPr>
            <p:cNvPr id="22554" name="AutoShape 23"/>
            <p:cNvCxnSpPr>
              <a:cxnSpLocks noChangeShapeType="1"/>
              <a:stCxn id="22549" idx="3"/>
              <a:endCxn id="22553" idx="0"/>
            </p:cNvCxnSpPr>
            <p:nvPr/>
          </p:nvCxnSpPr>
          <p:spPr bwMode="auto">
            <a:xfrm flipH="1">
              <a:off x="456" y="2475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55" name="Oval 24"/>
            <p:cNvSpPr>
              <a:spLocks noChangeArrowheads="1"/>
            </p:cNvSpPr>
            <p:nvPr/>
          </p:nvSpPr>
          <p:spPr bwMode="auto">
            <a:xfrm>
              <a:off x="672" y="2688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0</a:t>
              </a:r>
            </a:p>
          </p:txBody>
        </p:sp>
        <p:cxnSp>
          <p:nvCxnSpPr>
            <p:cNvPr id="22556" name="AutoShape 25"/>
            <p:cNvCxnSpPr>
              <a:cxnSpLocks noChangeShapeType="1"/>
              <a:stCxn id="22549" idx="5"/>
              <a:endCxn id="22555" idx="0"/>
            </p:cNvCxnSpPr>
            <p:nvPr/>
          </p:nvCxnSpPr>
          <p:spPr bwMode="auto">
            <a:xfrm>
              <a:off x="651" y="2475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57" name="Oval 26"/>
            <p:cNvSpPr>
              <a:spLocks noChangeArrowheads="1"/>
            </p:cNvSpPr>
            <p:nvPr/>
          </p:nvSpPr>
          <p:spPr bwMode="auto">
            <a:xfrm>
              <a:off x="1104" y="2352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1</a:t>
              </a:r>
            </a:p>
          </p:txBody>
        </p:sp>
        <p:cxnSp>
          <p:nvCxnSpPr>
            <p:cNvPr id="22558" name="AutoShape 27"/>
            <p:cNvCxnSpPr>
              <a:cxnSpLocks noChangeShapeType="1"/>
              <a:stCxn id="22543" idx="3"/>
              <a:endCxn id="22557" idx="0"/>
            </p:cNvCxnSpPr>
            <p:nvPr/>
          </p:nvCxnSpPr>
          <p:spPr bwMode="auto">
            <a:xfrm flipH="1">
              <a:off x="1176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59" name="Oval 28"/>
            <p:cNvSpPr>
              <a:spLocks noChangeArrowheads="1"/>
            </p:cNvSpPr>
            <p:nvPr/>
          </p:nvSpPr>
          <p:spPr bwMode="auto">
            <a:xfrm>
              <a:off x="1392" y="2352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0</a:t>
              </a:r>
            </a:p>
          </p:txBody>
        </p:sp>
        <p:cxnSp>
          <p:nvCxnSpPr>
            <p:cNvPr id="22560" name="AutoShape 29"/>
            <p:cNvCxnSpPr>
              <a:cxnSpLocks noChangeShapeType="1"/>
              <a:stCxn id="22543" idx="5"/>
              <a:endCxn id="22559" idx="0"/>
            </p:cNvCxnSpPr>
            <p:nvPr/>
          </p:nvCxnSpPr>
          <p:spPr bwMode="auto">
            <a:xfrm>
              <a:off x="1371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61" name="Oval 30"/>
            <p:cNvSpPr>
              <a:spLocks noChangeArrowheads="1"/>
            </p:cNvSpPr>
            <p:nvPr/>
          </p:nvSpPr>
          <p:spPr bwMode="auto">
            <a:xfrm>
              <a:off x="1680" y="2352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1</a:t>
              </a:r>
            </a:p>
          </p:txBody>
        </p:sp>
        <p:cxnSp>
          <p:nvCxnSpPr>
            <p:cNvPr id="22562" name="AutoShape 31"/>
            <p:cNvCxnSpPr>
              <a:cxnSpLocks noChangeShapeType="1"/>
              <a:stCxn id="22545" idx="3"/>
              <a:endCxn id="22561" idx="0"/>
            </p:cNvCxnSpPr>
            <p:nvPr/>
          </p:nvCxnSpPr>
          <p:spPr bwMode="auto">
            <a:xfrm flipH="1">
              <a:off x="1752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63" name="Oval 32"/>
            <p:cNvSpPr>
              <a:spLocks noChangeArrowheads="1"/>
            </p:cNvSpPr>
            <p:nvPr/>
          </p:nvSpPr>
          <p:spPr bwMode="auto">
            <a:xfrm>
              <a:off x="1968" y="2352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Comic Sans MS" panose="030F0702030302020204" pitchFamily="66" charset="0"/>
                </a:rPr>
                <a:t>0</a:t>
              </a:r>
            </a:p>
          </p:txBody>
        </p:sp>
        <p:cxnSp>
          <p:nvCxnSpPr>
            <p:cNvPr id="22564" name="AutoShape 33"/>
            <p:cNvCxnSpPr>
              <a:cxnSpLocks noChangeShapeType="1"/>
              <a:stCxn id="22545" idx="5"/>
              <a:endCxn id="22563" idx="0"/>
            </p:cNvCxnSpPr>
            <p:nvPr/>
          </p:nvCxnSpPr>
          <p:spPr bwMode="auto">
            <a:xfrm>
              <a:off x="1947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2534" name="Text Box 34"/>
          <p:cNvSpPr txBox="1">
            <a:spLocks noChangeArrowheads="1"/>
          </p:cNvSpPr>
          <p:nvPr/>
        </p:nvSpPr>
        <p:spPr bwMode="auto">
          <a:xfrm>
            <a:off x="6656070" y="3634740"/>
            <a:ext cx="28956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Fibonacci Sequence: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F(1)=F(2)=1,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F(n)=F(n-1)+F(n-2)</a:t>
            </a:r>
          </a:p>
        </p:txBody>
      </p:sp>
      <p:graphicFrame>
        <p:nvGraphicFramePr>
          <p:cNvPr id="22535" name="Object 35"/>
          <p:cNvGraphicFramePr>
            <a:graphicFrameLocks noChangeAspect="1"/>
          </p:cNvGraphicFramePr>
          <p:nvPr/>
        </p:nvGraphicFramePr>
        <p:xfrm>
          <a:off x="6213158" y="4777740"/>
          <a:ext cx="39481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300" imgH="584200" progId="Equation.3">
                  <p:embed/>
                </p:oleObj>
              </mc:Choice>
              <mc:Fallback>
                <p:oleObj name="Equation" r:id="rId2" imgW="2527300" imgH="584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158" y="4777740"/>
                        <a:ext cx="394811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3C46B-2CA7-4498-AD62-13D578F6D84C}" type="slidenum">
              <a:rPr kumimoji="0" lang="zh-CN" altLang="en-US" sz="1400" smtClean="0"/>
              <a:t>13</a:t>
            </a:fld>
            <a:endParaRPr kumimoji="0" lang="en-US" altLang="zh-CN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735" y="1587183"/>
            <a:ext cx="798353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递归的备忘录形式</a:t>
            </a:r>
            <a:r>
              <a:rPr lang="zh-CN" altLang="en-US"/>
              <a:t> 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为了避免上面的重复计算，我们把中间计算的结果存储起来，需要的时候先查找是否计算过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下面将用到一个数组</a:t>
            </a:r>
            <a:r>
              <a:rPr lang="en-US" altLang="zh-CN"/>
              <a:t>M[0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/>
              <a:t>n]</a:t>
            </a:r>
            <a:r>
              <a:rPr lang="zh-CN" altLang="en-US"/>
              <a:t>保存中间计算结果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0B3AA6-605D-4F1A-8400-B39359FCB726}" type="slidenum">
              <a:rPr kumimoji="0" lang="zh-CN" altLang="en-US" sz="1400" smtClean="0"/>
              <a:t>14</a:t>
            </a:fld>
            <a:endParaRPr kumimoji="0" lang="en-US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24580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1738630" y="1622425"/>
            <a:ext cx="7732713" cy="4419600"/>
          </a:xfrm>
          <a:solidFill>
            <a:srgbClr val="C0C0C0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3399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800" b="1">
                <a:latin typeface="Courier New" panose="02070309020205020404" pitchFamily="49" charset="0"/>
              </a:rPr>
              <a:t>: n, s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800" b="1">
                <a:latin typeface="Courier New" panose="02070309020205020404" pitchFamily="49" charset="0"/>
              </a:rPr>
              <a:t>,…,s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n , </a:t>
            </a:r>
            <a:r>
              <a:rPr lang="en-US" altLang="zh-CN" sz="1800" b="1">
                <a:latin typeface="Courier New" panose="02070309020205020404" pitchFamily="49" charset="0"/>
              </a:rPr>
              <a:t>f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800" b="1">
                <a:latin typeface="Courier New" panose="02070309020205020404" pitchFamily="49" charset="0"/>
              </a:rPr>
              <a:t>,…,f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n , </a:t>
            </a:r>
            <a:r>
              <a:rPr lang="en-US" altLang="zh-CN" sz="1800" b="1">
                <a:latin typeface="Courier New" panose="02070309020205020404" pitchFamily="49" charset="0"/>
              </a:rPr>
              <a:t>v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800" b="1">
                <a:latin typeface="Courier New" panose="02070309020205020404" pitchFamily="49" charset="0"/>
              </a:rPr>
              <a:t>,…,v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n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zh-CN" sz="1800" b="1">
                <a:latin typeface="Courier New" panose="02070309020205020404" pitchFamily="49" charset="0"/>
              </a:rPr>
              <a:t> jobs by finish times so that f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800" b="1">
                <a:latin typeface="Courier New" panose="02070309020205020404" pitchFamily="49" charset="0"/>
              </a:rPr>
              <a:t> </a:t>
            </a:r>
            <a:r>
              <a:rPr lang="en-US" altLang="zh-CN" sz="1800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800" b="1">
                <a:latin typeface="Courier New" panose="02070309020205020404" pitchFamily="49" charset="0"/>
              </a:rPr>
              <a:t> f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 </a:t>
            </a:r>
            <a:r>
              <a:rPr lang="en-US" altLang="zh-CN" sz="1800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800" b="1">
                <a:latin typeface="Courier New" panose="02070309020205020404" pitchFamily="49" charset="0"/>
              </a:rPr>
              <a:t> ... </a:t>
            </a:r>
            <a:r>
              <a:rPr lang="en-US" altLang="zh-CN" sz="1800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800" b="1">
                <a:latin typeface="Courier New" panose="02070309020205020404" pitchFamily="49" charset="0"/>
              </a:rPr>
              <a:t> f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n</a:t>
            </a:r>
            <a:r>
              <a:rPr lang="en-US" altLang="zh-CN" sz="1800" b="1"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3399"/>
                </a:solidFill>
                <a:latin typeface="Courier New" panose="02070309020205020404" pitchFamily="49" charset="0"/>
              </a:rPr>
              <a:t>Compute</a:t>
            </a:r>
            <a:r>
              <a:rPr lang="en-US" altLang="zh-CN" sz="1800" b="1">
                <a:latin typeface="Courier New" panose="02070309020205020404" pitchFamily="49" charset="0"/>
              </a:rPr>
              <a:t> p(1), p(2), …, p(n)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800" b="1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>
                <a:latin typeface="Courier New" panose="02070309020205020404" pitchFamily="49" charset="0"/>
              </a:rPr>
              <a:t>j = 1 to 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M[j] = empty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M[0] = 0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M-Compute-Opt(j)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</a:t>
            </a:r>
            <a:r>
              <a:rPr lang="en-US" altLang="zh-CN" sz="1800" b="1">
                <a:solidFill>
                  <a:srgbClr val="003399"/>
                </a:solidFill>
                <a:latin typeface="Courier New" panose="02070309020205020404" pitchFamily="49" charset="0"/>
              </a:rPr>
              <a:t>if </a:t>
            </a:r>
            <a:r>
              <a:rPr lang="en-US" altLang="zh-CN" sz="1800" b="1">
                <a:latin typeface="Courier New" panose="02070309020205020404" pitchFamily="49" charset="0"/>
              </a:rPr>
              <a:t>(M[j] is empty)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M[j] = max(w</a:t>
            </a:r>
            <a:r>
              <a:rPr lang="en-US" altLang="zh-CN" sz="1800" b="1" baseline="-25000">
                <a:latin typeface="Courier New" panose="02070309020205020404" pitchFamily="49" charset="0"/>
              </a:rPr>
              <a:t>j</a:t>
            </a:r>
            <a:r>
              <a:rPr lang="en-US" altLang="zh-CN" sz="1800" b="1">
                <a:latin typeface="Courier New" panose="02070309020205020404" pitchFamily="49" charset="0"/>
              </a:rPr>
              <a:t> + M-Compute-Opt(p(j)),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       M-Compute-Opt(j-1))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</a:t>
            </a:r>
            <a:r>
              <a:rPr lang="en-US" altLang="zh-CN" sz="1800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800" b="1">
                <a:latin typeface="Courier New" panose="02070309020205020404" pitchFamily="49" charset="0"/>
              </a:rPr>
              <a:t> M[j]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662613" y="3505200"/>
            <a:ext cx="609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全局数组</a:t>
            </a:r>
            <a:endParaRPr lang="zh-CN" altLang="en-US" sz="12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5334000" y="3619500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FD479B-69E1-8883-3440-F41546A10855}"/>
              </a:ext>
            </a:extLst>
          </p:cNvPr>
          <p:cNvSpPr/>
          <p:nvPr/>
        </p:nvSpPr>
        <p:spPr bwMode="auto">
          <a:xfrm>
            <a:off x="1738630" y="2708920"/>
            <a:ext cx="5581506" cy="1080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C9C2A6-E1A2-4185-A83E-B6E7C0013E72}" type="slidenum">
              <a:rPr kumimoji="0" lang="zh-CN" altLang="en-US" sz="1400" smtClean="0"/>
              <a:t>15</a:t>
            </a:fld>
            <a:endParaRPr kumimoji="0"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095" y="1515428"/>
            <a:ext cx="80010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分析采用备忘录的算法</a:t>
            </a:r>
          </a:p>
          <a:p>
            <a:pPr lvl="1" eaLnBrk="1" hangingPunct="1"/>
            <a:r>
              <a:rPr lang="zh-CN" altLang="en-US" dirty="0"/>
              <a:t>按照结束时间排序:  </a:t>
            </a:r>
            <a:r>
              <a:rPr lang="en-US" altLang="zh-CN" dirty="0">
                <a:solidFill>
                  <a:srgbClr val="FF0000"/>
                </a:solidFill>
              </a:rPr>
              <a:t>O(n log n).</a:t>
            </a:r>
          </a:p>
          <a:p>
            <a:pPr lvl="1" eaLnBrk="1" hangingPunct="1"/>
            <a:r>
              <a:rPr lang="zh-CN" altLang="en-US" dirty="0"/>
              <a:t>计算 </a:t>
            </a:r>
            <a:r>
              <a:rPr lang="en-US" altLang="zh-CN" dirty="0"/>
              <a:t>p(</a:t>
            </a:r>
            <a:r>
              <a:rPr lang="en-US" altLang="zh-CN" dirty="0">
                <a:sym typeface="Symbol" panose="05050102010706020507" pitchFamily="18" charset="2"/>
              </a:rPr>
              <a:t></a:t>
            </a:r>
            <a:r>
              <a:rPr lang="en-US" altLang="zh-CN" dirty="0"/>
              <a:t>)</a:t>
            </a:r>
            <a:r>
              <a:rPr lang="en-US" altLang="zh-CN" sz="3200" baseline="-25000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如果已对开始时间排序，只需</a:t>
            </a:r>
            <a:r>
              <a:rPr lang="en-US" altLang="zh-CN" dirty="0"/>
              <a:t>O(n)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25295" y="3993515"/>
            <a:ext cx="75438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定理6.4 </a:t>
            </a:r>
            <a:r>
              <a:rPr lang="en-US" altLang="zh-CN" b="1" dirty="0">
                <a:latin typeface="Courier New" panose="02070309020205020404" pitchFamily="49" charset="0"/>
              </a:rPr>
              <a:t>M-Compute-</a:t>
            </a:r>
            <a:r>
              <a:rPr lang="en-US" altLang="zh-CN" b="1" dirty="0" err="1">
                <a:latin typeface="Courier New" panose="02070309020205020404" pitchFamily="49" charset="0"/>
              </a:rPr>
              <a:t>Opt</a:t>
            </a:r>
            <a:r>
              <a:rPr lang="en-US" altLang="zh-CN" b="1" dirty="0">
                <a:latin typeface="Courier New" panose="02070309020205020404" pitchFamily="49" charset="0"/>
              </a:rPr>
              <a:t>(n)</a:t>
            </a:r>
            <a:r>
              <a:rPr lang="zh-CN" altLang="en-US" b="1" dirty="0">
                <a:latin typeface="Courier New" panose="02070309020205020404" pitchFamily="49" charset="0"/>
              </a:rPr>
              <a:t>的运行时间是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O(n).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F07B46-B4CE-4843-AC56-67F4DE796758}" type="slidenum">
              <a:rPr kumimoji="0" lang="zh-CN" altLang="en-US" sz="1400" smtClean="0"/>
              <a:t>16</a:t>
            </a:fld>
            <a:endParaRPr kumimoji="0" lang="en-US" altLang="zh-CN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前面的动态规划算法只计算了一个最优解的值，如果想要输出这组最优的区间的集合，如何处理？</a:t>
            </a:r>
          </a:p>
          <a:p>
            <a:pPr eaLnBrk="1" hangingPunct="1"/>
            <a:endParaRPr lang="zh-CN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34540" y="3088005"/>
            <a:ext cx="6629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Courier New" panose="02070309020205020404" pitchFamily="49" charset="0"/>
              </a:rPr>
              <a:t>利用存储的</a:t>
            </a:r>
            <a:r>
              <a:rPr lang="en-US" altLang="zh-CN" b="1">
                <a:latin typeface="Courier New" panose="02070309020205020404" pitchFamily="49" charset="0"/>
              </a:rPr>
              <a:t>M[]</a:t>
            </a:r>
            <a:r>
              <a:rPr lang="zh-CN" altLang="en-US" b="1">
                <a:latin typeface="Courier New" panose="02070309020205020404" pitchFamily="49" charset="0"/>
              </a:rPr>
              <a:t>数组进行后期处理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110740" y="3773805"/>
            <a:ext cx="739140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Courier New" panose="02070309020205020404" pitchFamily="49" charset="0"/>
              </a:rPr>
              <a:t>根据定理6.2，</a:t>
            </a:r>
            <a:r>
              <a:rPr lang="en-US" altLang="zh-CN" sz="2800" b="1">
                <a:latin typeface="Courier New" panose="02070309020205020404" pitchFamily="49" charset="0"/>
              </a:rPr>
              <a:t>j</a:t>
            </a:r>
            <a:r>
              <a:rPr lang="zh-CN" altLang="en-US" sz="2800" b="1">
                <a:latin typeface="Courier New" panose="02070309020205020404" pitchFamily="49" charset="0"/>
              </a:rPr>
              <a:t>属于一个区间集合{1,…,</a:t>
            </a:r>
            <a:r>
              <a:rPr lang="en-US" altLang="zh-CN" sz="2800" b="1">
                <a:latin typeface="Courier New" panose="02070309020205020404" pitchFamily="49" charset="0"/>
              </a:rPr>
              <a:t>j}</a:t>
            </a:r>
            <a:r>
              <a:rPr lang="zh-CN" altLang="en-US" sz="2800" b="1">
                <a:latin typeface="Courier New" panose="02070309020205020404" pitchFamily="49" charset="0"/>
              </a:rPr>
              <a:t>的最优解当且仅当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5463540" y="4307205"/>
          <a:ext cx="365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41300" progId="Equation.3">
                  <p:embed/>
                </p:oleObj>
              </mc:Choice>
              <mc:Fallback>
                <p:oleObj name="Equation" r:id="rId2" imgW="18288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540" y="4307205"/>
                        <a:ext cx="365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ldLvl="0" animBg="1" autoUpdateAnimBg="0"/>
      <p:bldP spid="31750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8F3417-8CE1-4A79-8E2E-04EB6E9FEE77}" type="slidenum">
              <a:rPr kumimoji="0" lang="zh-CN" altLang="en-US" sz="1400" smtClean="0"/>
              <a:t>17</a:t>
            </a:fld>
            <a:endParaRPr kumimoji="0" lang="en-US" altLang="zh-CN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29700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1773873" y="1658938"/>
            <a:ext cx="6894512" cy="3392487"/>
          </a:xfrm>
          <a:solidFill>
            <a:srgbClr val="C0C0C0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16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Run</a:t>
            </a:r>
            <a:r>
              <a:rPr lang="en-US" altLang="zh-CN" sz="1600" b="1">
                <a:latin typeface="Courier New" panose="02070309020205020404" pitchFamily="49" charset="0"/>
              </a:rPr>
              <a:t> M-Compute-Opt(n)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Run</a:t>
            </a:r>
            <a:r>
              <a:rPr lang="en-US" altLang="zh-CN" sz="1600" b="1">
                <a:latin typeface="Courier New" panose="02070309020205020404" pitchFamily="49" charset="0"/>
              </a:rPr>
              <a:t> Find-Solution(n)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Find-Solution(j)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</a:t>
            </a: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>
                <a:latin typeface="Courier New" panose="02070309020205020404" pitchFamily="49" charset="0"/>
              </a:rPr>
              <a:t> (j 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output nothing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</a:t>
            </a: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else if </a:t>
            </a:r>
            <a:r>
              <a:rPr lang="en-US" altLang="zh-CN" sz="1600" b="1">
                <a:latin typeface="Courier New" panose="02070309020205020404" pitchFamily="49" charset="0"/>
              </a:rPr>
              <a:t>(v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j</a:t>
            </a:r>
            <a:r>
              <a:rPr lang="en-US" altLang="zh-CN" sz="1600" b="1">
                <a:latin typeface="Courier New" panose="02070309020205020404" pitchFamily="49" charset="0"/>
              </a:rPr>
              <a:t> + M[p(j)] &gt; M[j-1])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print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Find-Solution(p(j))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</a:t>
            </a: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Find-Solution(j-1)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657985" y="5508625"/>
            <a:ext cx="6096000" cy="42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ts val="2600"/>
              </a:lnSpc>
              <a:spcBef>
                <a:spcPct val="0"/>
              </a:spcBef>
              <a:buClr>
                <a:schemeClr val="tx1"/>
              </a:buClr>
              <a:buSzPct val="35000"/>
              <a:buFont typeface="Monotype Sorts" pitchFamily="92" charset="2"/>
              <a:buNone/>
            </a:pPr>
            <a:r>
              <a:rPr lang="zh-CN" altLang="en-US">
                <a:solidFill>
                  <a:schemeClr val="hlink"/>
                </a:solidFill>
                <a:latin typeface="Comic Sans MS" panose="030F0702030302020204" pitchFamily="66" charset="0"/>
              </a:rPr>
              <a:t>算法的复杂度?</a:t>
            </a:r>
            <a:endParaRPr lang="zh-CN" altLang="en-US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248785" y="5508625"/>
            <a:ext cx="1524000" cy="42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ts val="2600"/>
              </a:lnSpc>
              <a:spcBef>
                <a:spcPct val="0"/>
              </a:spcBef>
              <a:buClr>
                <a:schemeClr val="tx1"/>
              </a:buClr>
              <a:buSzPct val="35000"/>
              <a:buFont typeface="Monotype Sorts" pitchFamily="9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O(n)</a:t>
            </a:r>
            <a:endParaRPr lang="zh-CN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ldLvl="0" animBg="1" autoUpdateAnimBg="0"/>
      <p:bldP spid="32774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72E1D-EDF8-4A6F-A87E-69A2D7ABCFD5}" type="slidenum">
              <a:rPr kumimoji="0" lang="zh-CN" altLang="en-US" sz="1400" smtClean="0"/>
              <a:t>18</a:t>
            </a:fld>
            <a:endParaRPr kumimoji="0" lang="en-US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0" y="404495"/>
            <a:ext cx="7793355" cy="648335"/>
          </a:xfrm>
        </p:spPr>
        <p:txBody>
          <a:bodyPr/>
          <a:lstStyle/>
          <a:p>
            <a:pPr eaLnBrk="1" hangingPunct="1"/>
            <a:r>
              <a:rPr lang="zh-CN" altLang="en-US"/>
              <a:t>动态规划原理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对于带权区间调度问题，我们设计了一个多项式时间的算法：先设计一个（指数时间的)递归算法，然后通过备忘录将其转换成一个有效的递推算法，这个算法利用了全局数组</a:t>
            </a:r>
            <a:r>
              <a:rPr lang="en-US" altLang="zh-CN"/>
              <a:t>M[]</a:t>
            </a:r>
            <a:r>
              <a:rPr lang="zh-CN" altLang="en-US"/>
              <a:t>来记录递归函数值。</a:t>
            </a:r>
          </a:p>
          <a:p>
            <a:pPr eaLnBrk="1" hangingPunct="1"/>
            <a:r>
              <a:rPr lang="zh-CN" altLang="en-US"/>
              <a:t>提出另外一种解决的思路：在</a:t>
            </a:r>
            <a:r>
              <a:rPr lang="zh-CN" altLang="en-US" b="1"/>
              <a:t>子问题上迭代</a:t>
            </a:r>
            <a:r>
              <a:rPr lang="zh-CN" altLang="en-US"/>
              <a:t>，而不是递归的计算解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83A5A4-00D8-4B44-BD2F-A729C8406B91}" type="slidenum">
              <a:rPr kumimoji="0" lang="zh-CN" altLang="en-US" sz="1400" smtClean="0"/>
              <a:t>19</a:t>
            </a:fld>
            <a:endParaRPr kumimoji="0" lang="en-US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动态规划原理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对于带权区间调度问题，我们可以不使用备忘录式的递归方法，而通过</a:t>
            </a:r>
            <a:r>
              <a:rPr lang="zh-CN" altLang="en-US">
                <a:solidFill>
                  <a:schemeClr val="hlink"/>
                </a:solidFill>
              </a:rPr>
              <a:t>迭代算法直接计算</a:t>
            </a:r>
            <a:r>
              <a:rPr lang="en-US" altLang="zh-CN"/>
              <a:t>M</a:t>
            </a:r>
            <a:r>
              <a:rPr lang="en-US" altLang="zh-CN" sz="2800"/>
              <a:t>[]</a:t>
            </a:r>
            <a:r>
              <a:rPr lang="zh-CN" altLang="en-US"/>
              <a:t>中的项。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2590800" y="2859405"/>
            <a:ext cx="6983413" cy="313753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600" b="1">
                <a:latin typeface="Courier New" panose="02070309020205020404" pitchFamily="49" charset="0"/>
              </a:rPr>
              <a:t>: n, s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,…,s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 , </a:t>
            </a:r>
            <a:r>
              <a:rPr lang="en-US" altLang="zh-CN" sz="1600" b="1">
                <a:latin typeface="Courier New" panose="02070309020205020404" pitchFamily="49" charset="0"/>
              </a:rPr>
              <a:t>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,…,f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 , </a:t>
            </a:r>
            <a:r>
              <a:rPr lang="en-US" altLang="zh-CN" sz="1600" b="1">
                <a:latin typeface="Courier New" panose="02070309020205020404" pitchFamily="49" charset="0"/>
              </a:rPr>
              <a:t>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,…,v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zh-CN" sz="1600" b="1">
                <a:latin typeface="Courier New" panose="02070309020205020404" pitchFamily="49" charset="0"/>
              </a:rPr>
              <a:t> jobs by finish times so that 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600" b="1">
                <a:latin typeface="Courier New" panose="02070309020205020404" pitchFamily="49" charset="0"/>
              </a:rPr>
              <a:t> 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2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600" b="1">
                <a:latin typeface="Courier New" panose="02070309020205020404" pitchFamily="49" charset="0"/>
              </a:rPr>
              <a:t> ... 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600" b="1">
                <a:latin typeface="Courier New" panose="02070309020205020404" pitchFamily="49" charset="0"/>
              </a:rPr>
              <a:t> 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</a:t>
            </a:r>
            <a:r>
              <a:rPr lang="en-US" altLang="zh-CN" sz="1600" b="1">
                <a:latin typeface="Courier New" panose="02070309020205020404" pitchFamily="49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Compute</a:t>
            </a:r>
            <a:r>
              <a:rPr lang="en-US" altLang="zh-CN" sz="1600" b="1">
                <a:latin typeface="Courier New" panose="02070309020205020404" pitchFamily="49" charset="0"/>
              </a:rPr>
              <a:t> p(1), p(2), …, p(n)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Iterative-Compute-Opt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M[0] = 0</a:t>
            </a:r>
            <a:endParaRPr lang="en-US" altLang="zh-CN" sz="1600" b="1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sz="1600" b="1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j = 1 to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accent1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>
                <a:latin typeface="Courier New" panose="02070309020205020404" pitchFamily="49" charset="0"/>
              </a:rPr>
              <a:t>M[j] = max(v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j</a:t>
            </a:r>
            <a:r>
              <a:rPr lang="en-US" altLang="zh-CN" sz="1600" b="1">
                <a:latin typeface="Courier New" panose="02070309020205020404" pitchFamily="49" charset="0"/>
              </a:rPr>
              <a:t> + M[p(j)], M[j-1])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048000" y="6338888"/>
            <a:ext cx="3810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Courier New" panose="02070309020205020404" pitchFamily="49" charset="0"/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124200" y="6090920"/>
            <a:ext cx="48006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自底向上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BBB0D8-EEA2-4730-9D84-5478D1AC5C5B}" type="slidenum">
              <a:rPr kumimoji="0" lang="zh-CN" altLang="en-US" sz="1400" smtClean="0"/>
              <a:t>2</a:t>
            </a:fld>
            <a:endParaRPr kumimoji="0" lang="en-US" altLang="zh-CN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6.1 带权的区间调度</a:t>
            </a:r>
            <a:endParaRPr lang="en-US" altLang="zh-CN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问题的提出</a:t>
            </a:r>
          </a:p>
          <a:p>
            <a:pPr eaLnBrk="1" hangingPunct="1"/>
            <a:r>
              <a:rPr lang="zh-CN" altLang="en-US" sz="2800" dirty="0"/>
              <a:t>对于区间调度问题，不同区间有一样的权重，贪心算法可以得到最优解</a:t>
            </a:r>
          </a:p>
          <a:p>
            <a:pPr eaLnBrk="1" hangingPunct="1"/>
            <a:r>
              <a:rPr lang="zh-CN" altLang="en-US" sz="2800" dirty="0"/>
              <a:t>如果不同区间有不同的权重：</a:t>
            </a:r>
          </a:p>
          <a:p>
            <a:pPr lvl="1" eaLnBrk="1" hangingPunct="1"/>
            <a:r>
              <a:rPr lang="zh-CN" altLang="en-US" sz="2400" dirty="0"/>
              <a:t>任务 </a:t>
            </a:r>
            <a:r>
              <a:rPr lang="en-US" altLang="zh-CN" sz="2400" dirty="0"/>
              <a:t>j </a:t>
            </a:r>
            <a:r>
              <a:rPr lang="zh-CN" altLang="en-US" sz="2400" dirty="0"/>
              <a:t>在 </a:t>
            </a:r>
            <a:r>
              <a:rPr lang="en-US" altLang="zh-CN" sz="2400" dirty="0" err="1"/>
              <a:t>s</a:t>
            </a:r>
            <a:r>
              <a:rPr lang="en-US" altLang="zh-CN" baseline="-25000" dirty="0" err="1"/>
              <a:t>j</a:t>
            </a:r>
            <a:r>
              <a:rPr lang="zh-CN" altLang="en-US" sz="2400" dirty="0"/>
              <a:t>时间开始，</a:t>
            </a:r>
            <a:r>
              <a:rPr lang="en-US" altLang="zh-CN" sz="2400" dirty="0"/>
              <a:t>f</a:t>
            </a:r>
            <a:r>
              <a:rPr lang="en-US" altLang="zh-CN" baseline="-25000" dirty="0"/>
              <a:t>j</a:t>
            </a:r>
            <a:r>
              <a:rPr lang="zh-CN" altLang="en-US" sz="2400" dirty="0"/>
              <a:t>时刻结束，且其权重为</a:t>
            </a:r>
            <a:r>
              <a:rPr lang="en-US" altLang="zh-CN" sz="2400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sz="2400" dirty="0"/>
              <a:t> . </a:t>
            </a:r>
          </a:p>
          <a:p>
            <a:pPr lvl="1" eaLnBrk="1" hangingPunct="1"/>
            <a:r>
              <a:rPr lang="zh-CN" altLang="en-US" sz="2400" dirty="0"/>
              <a:t>两个任务如果对应的时间区间不相交，称为</a:t>
            </a:r>
            <a:r>
              <a:rPr lang="zh-CN" altLang="en-US" sz="2400" dirty="0">
                <a:solidFill>
                  <a:schemeClr val="hlink"/>
                </a:solidFill>
              </a:rPr>
              <a:t>相容</a:t>
            </a:r>
            <a:r>
              <a:rPr lang="en-US" altLang="zh-CN" sz="2400" dirty="0"/>
              <a:t>.</a:t>
            </a:r>
          </a:p>
          <a:p>
            <a:pPr lvl="1" eaLnBrk="1" hangingPunct="1"/>
            <a:r>
              <a:rPr lang="zh-CN" altLang="en-US" sz="2400" dirty="0"/>
              <a:t>目标：寻找最大的不相容的区间子集，使得所选区间的</a:t>
            </a:r>
            <a:r>
              <a:rPr lang="zh-CN" altLang="en-US" sz="2400" b="1" dirty="0"/>
              <a:t>权重之和</a:t>
            </a:r>
            <a:r>
              <a:rPr lang="zh-CN" altLang="en-US" sz="2400" dirty="0"/>
              <a:t>最大。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F89E87-8314-484F-862D-91B096E69AEC}" type="slidenum">
              <a:rPr kumimoji="0" lang="zh-CN" altLang="en-US" sz="1400" smtClean="0"/>
              <a:t>20</a:t>
            </a:fld>
            <a:endParaRPr kumimoji="0" lang="en-US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动态规划原理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latin typeface="Courier New" panose="02070309020205020404" pitchFamily="49" charset="0"/>
              </a:rPr>
              <a:t>Iterative-Compute-Opt</a:t>
            </a:r>
            <a:r>
              <a:rPr lang="zh-CN" altLang="en-US" sz="2800" b="1">
                <a:latin typeface="Courier New" panose="02070309020205020404" pitchFamily="49" charset="0"/>
              </a:rPr>
              <a:t>的运行时间是</a:t>
            </a:r>
            <a:r>
              <a:rPr lang="en-US" altLang="zh-CN" sz="2800" b="1">
                <a:latin typeface="Courier New" panose="02070309020205020404" pitchFamily="49" charset="0"/>
              </a:rPr>
              <a:t>O(n),</a:t>
            </a:r>
            <a:r>
              <a:rPr lang="zh-CN" altLang="en-US" sz="2800" b="1">
                <a:latin typeface="Courier New" panose="02070309020205020404" pitchFamily="49" charset="0"/>
              </a:rPr>
              <a:t>上面算法清楚的运行了</a:t>
            </a:r>
            <a:r>
              <a:rPr lang="en-US" altLang="zh-CN" sz="2800" b="1">
                <a:latin typeface="Courier New" panose="02070309020205020404" pitchFamily="49" charset="0"/>
              </a:rPr>
              <a:t>n</a:t>
            </a:r>
            <a:r>
              <a:rPr lang="zh-CN" altLang="en-US" sz="2800" b="1">
                <a:latin typeface="Courier New" panose="02070309020205020404" pitchFamily="49" charset="0"/>
              </a:rPr>
              <a:t>次迭代运算。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1605122" y="2942272"/>
          <a:ext cx="6059488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29200" imgH="2259965" progId="Visio.Drawing.11">
                  <p:embed/>
                </p:oleObj>
              </mc:Choice>
              <mc:Fallback>
                <p:oleObj name="Visio" r:id="rId2" imgW="5029200" imgH="225996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122" y="2942272"/>
                        <a:ext cx="6059488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96" name="Object 156"/>
          <p:cNvGraphicFramePr>
            <a:graphicFrameLocks noChangeAspect="1"/>
          </p:cNvGraphicFramePr>
          <p:nvPr/>
        </p:nvGraphicFramePr>
        <p:xfrm>
          <a:off x="7987665" y="2473960"/>
          <a:ext cx="1800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4" imgW="1800225" imgH="590550" progId="Paint.Picture">
                  <p:embed/>
                </p:oleObj>
              </mc:Choice>
              <mc:Fallback>
                <p:oleObj name="BMP 图像" r:id="rId4" imgW="1800225" imgH="590550" progId="Paint.Picture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665" y="2473960"/>
                        <a:ext cx="18002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97" name="Object 157"/>
          <p:cNvGraphicFramePr>
            <a:graphicFrameLocks noChangeAspect="1"/>
          </p:cNvGraphicFramePr>
          <p:nvPr/>
        </p:nvGraphicFramePr>
        <p:xfrm>
          <a:off x="7987665" y="3159760"/>
          <a:ext cx="18383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6" imgW="1838325" imgH="323850" progId="Paint.Picture">
                  <p:embed/>
                </p:oleObj>
              </mc:Choice>
              <mc:Fallback>
                <p:oleObj name="BMP 图像" r:id="rId6" imgW="1838325" imgH="323850" progId="Paint.Picture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665" y="3159760"/>
                        <a:ext cx="18383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98" name="Object 158"/>
          <p:cNvGraphicFramePr>
            <a:graphicFrameLocks noChangeAspect="1"/>
          </p:cNvGraphicFramePr>
          <p:nvPr/>
        </p:nvGraphicFramePr>
        <p:xfrm>
          <a:off x="7987665" y="3616960"/>
          <a:ext cx="18097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8" imgW="1809750" imgH="333375" progId="Paint.Picture">
                  <p:embed/>
                </p:oleObj>
              </mc:Choice>
              <mc:Fallback>
                <p:oleObj name="BMP 图像" r:id="rId8" imgW="1809750" imgH="333375" progId="Paint.Picture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665" y="3616960"/>
                        <a:ext cx="18097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99" name="Object 159"/>
          <p:cNvGraphicFramePr>
            <a:graphicFrameLocks noChangeAspect="1"/>
          </p:cNvGraphicFramePr>
          <p:nvPr/>
        </p:nvGraphicFramePr>
        <p:xfrm>
          <a:off x="7987665" y="4074160"/>
          <a:ext cx="1819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10" imgW="1819275" imgH="295275" progId="Paint.Picture">
                  <p:embed/>
                </p:oleObj>
              </mc:Choice>
              <mc:Fallback>
                <p:oleObj name="BMP 图像" r:id="rId10" imgW="1819275" imgH="295275" progId="Paint.Picture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665" y="4074160"/>
                        <a:ext cx="18192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00" name="Object 160"/>
          <p:cNvGraphicFramePr>
            <a:graphicFrameLocks noChangeAspect="1"/>
          </p:cNvGraphicFramePr>
          <p:nvPr/>
        </p:nvGraphicFramePr>
        <p:xfrm>
          <a:off x="7987665" y="4531360"/>
          <a:ext cx="1771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12" imgW="1771650" imgH="314325" progId="Paint.Picture">
                  <p:embed/>
                </p:oleObj>
              </mc:Choice>
              <mc:Fallback>
                <p:oleObj name="BMP 图像" r:id="rId12" imgW="1771650" imgH="314325" progId="Paint.Picture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665" y="4531360"/>
                        <a:ext cx="17716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01" name="Object 161"/>
          <p:cNvGraphicFramePr>
            <a:graphicFrameLocks noChangeAspect="1"/>
          </p:cNvGraphicFramePr>
          <p:nvPr/>
        </p:nvGraphicFramePr>
        <p:xfrm>
          <a:off x="8025765" y="4988560"/>
          <a:ext cx="17907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14" imgW="1790700" imgH="257175" progId="Paint.Picture">
                  <p:embed/>
                </p:oleObj>
              </mc:Choice>
              <mc:Fallback>
                <p:oleObj name="BMP 图像" r:id="rId14" imgW="1790700" imgH="257175" progId="Paint.Picture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765" y="4988560"/>
                        <a:ext cx="17907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6DC09B-1B00-48DD-9C9C-A04CDD1DF41F}" type="slidenum">
              <a:rPr kumimoji="0" lang="zh-CN" altLang="en-US" sz="1400" smtClean="0"/>
              <a:t>21</a:t>
            </a:fld>
            <a:endParaRPr kumimoji="0" lang="en-US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子集和问题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个项{1,</a:t>
            </a:r>
            <a:r>
              <a:rPr lang="zh-CN" altLang="en-US">
                <a:latin typeface="Times New Roman" panose="02020603050405020304" pitchFamily="18" charset="0"/>
              </a:rPr>
              <a:t>…</a:t>
            </a:r>
            <a:r>
              <a:rPr lang="zh-CN" altLang="en-US"/>
              <a:t>,</a:t>
            </a:r>
            <a:r>
              <a:rPr lang="en-US" altLang="zh-CN"/>
              <a:t>n},</a:t>
            </a:r>
            <a:r>
              <a:rPr lang="zh-CN" altLang="en-US"/>
              <a:t>每个项有一个给定的非负的权</a:t>
            </a:r>
            <a:r>
              <a:rPr lang="en-US" altLang="zh-CN"/>
              <a:t>w</a:t>
            </a:r>
            <a:r>
              <a:rPr lang="en-US" altLang="zh-CN" sz="1600"/>
              <a:t>i</a:t>
            </a:r>
            <a:r>
              <a:rPr lang="en-US" altLang="zh-CN"/>
              <a:t>, </a:t>
            </a:r>
            <a:r>
              <a:rPr lang="zh-CN" altLang="en-US"/>
              <a:t>以及给定一个界</a:t>
            </a:r>
            <a:r>
              <a:rPr lang="en-US" altLang="zh-CN"/>
              <a:t>W.</a:t>
            </a:r>
            <a:r>
              <a:rPr lang="zh-CN" altLang="en-US"/>
              <a:t>我们想选择项的一个子集</a:t>
            </a:r>
            <a:r>
              <a:rPr lang="en-US" altLang="zh-CN"/>
              <a:t>S</a:t>
            </a:r>
            <a:r>
              <a:rPr lang="zh-CN" altLang="en-US"/>
              <a:t>使得           ，并且在这个前提下使得      达到最大。这个问题称为</a:t>
            </a:r>
            <a:r>
              <a:rPr lang="zh-CN" altLang="en-US">
                <a:solidFill>
                  <a:schemeClr val="hlink"/>
                </a:solidFill>
              </a:rPr>
              <a:t>子集和</a:t>
            </a:r>
            <a:r>
              <a:rPr lang="zh-CN" altLang="en-US"/>
              <a:t>问题。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这是更一般问题背包问题的特殊情形</a:t>
            </a:r>
            <a:endParaRPr lang="en-US" altLang="zh-CN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6023610" y="2348865"/>
          <a:ext cx="838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" imgH="342900" progId="Equation.3">
                  <p:embed/>
                </p:oleObj>
              </mc:Choice>
              <mc:Fallback>
                <p:oleObj name="Equation" r:id="rId2" imgW="3683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610" y="2348865"/>
                        <a:ext cx="838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10416540" y="1845310"/>
          <a:ext cx="13716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342900" progId="Equation.3">
                  <p:embed/>
                </p:oleObj>
              </mc:Choice>
              <mc:Fallback>
                <p:oleObj name="Equation" r:id="rId4" imgW="6604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6540" y="1845310"/>
                        <a:ext cx="13716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7FDEC8-8AFC-4CEF-84E6-02D663FF7E81}" type="slidenum">
              <a:rPr kumimoji="0" lang="zh-CN" altLang="en-US" sz="1400" smtClean="0"/>
              <a:t>22</a:t>
            </a:fld>
            <a:endParaRPr kumimoji="0" lang="en-US" altLang="zh-CN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背包问题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Knapsack Problem</a:t>
            </a:r>
          </a:p>
          <a:p>
            <a:pPr eaLnBrk="1" hangingPunct="1"/>
            <a:r>
              <a:rPr lang="zh-CN" altLang="en-US"/>
              <a:t>用物品{1,</a:t>
            </a:r>
            <a:r>
              <a:rPr lang="zh-CN" altLang="en-US">
                <a:latin typeface="Times New Roman" panose="02020603050405020304" pitchFamily="18" charset="0"/>
              </a:rPr>
              <a:t>…</a:t>
            </a:r>
            <a:r>
              <a:rPr lang="zh-CN" altLang="en-US"/>
              <a:t>,</a:t>
            </a:r>
            <a:r>
              <a:rPr lang="en-US" altLang="zh-CN"/>
              <a:t>n}</a:t>
            </a:r>
            <a:r>
              <a:rPr lang="zh-CN" altLang="en-US"/>
              <a:t>的子集装入一个容量</a:t>
            </a:r>
            <a:r>
              <a:rPr lang="en-US" altLang="zh-CN"/>
              <a:t>W</a:t>
            </a:r>
            <a:r>
              <a:rPr lang="zh-CN" altLang="en-US"/>
              <a:t>的背包使得它装的最满（或者装入的价值最大）。</a:t>
            </a:r>
            <a:endParaRPr lang="en-US" altLang="zh-CN"/>
          </a:p>
          <a:p>
            <a:pPr eaLnBrk="1" hangingPunct="1"/>
            <a:r>
              <a:rPr lang="zh-CN" altLang="en-US"/>
              <a:t>每一个需求</a:t>
            </a:r>
            <a:r>
              <a:rPr lang="en-US" altLang="zh-CN"/>
              <a:t>i</a:t>
            </a:r>
            <a:r>
              <a:rPr lang="zh-CN" altLang="en-US"/>
              <a:t>有一个值</a:t>
            </a:r>
            <a:r>
              <a:rPr lang="en-US" altLang="zh-CN"/>
              <a:t>v</a:t>
            </a:r>
            <a:r>
              <a:rPr lang="en-US" altLang="zh-CN" sz="1600"/>
              <a:t>i</a:t>
            </a:r>
            <a:r>
              <a:rPr lang="zh-CN" altLang="en-US"/>
              <a:t>与一个权</a:t>
            </a:r>
            <a:r>
              <a:rPr lang="en-US" altLang="zh-CN"/>
              <a:t>w</a:t>
            </a:r>
            <a:r>
              <a:rPr lang="en-US" altLang="zh-CN" sz="1600"/>
              <a:t>i</a:t>
            </a:r>
            <a:r>
              <a:rPr lang="en-US" altLang="zh-CN"/>
              <a:t>,</a:t>
            </a:r>
            <a:r>
              <a:rPr lang="zh-CN" altLang="en-US"/>
              <a:t>在总权不超过</a:t>
            </a:r>
            <a:r>
              <a:rPr lang="en-US" altLang="zh-CN"/>
              <a:t>W</a:t>
            </a:r>
            <a:r>
              <a:rPr lang="zh-CN" altLang="en-US"/>
              <a:t>的限制下，选择一个最大总值的子集。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C0078-AE92-421B-B1B1-CCC3B1093400}" type="slidenum">
              <a:rPr kumimoji="0" lang="zh-CN" altLang="en-US" sz="1400" smtClean="0"/>
              <a:t>23</a:t>
            </a:fld>
            <a:endParaRPr kumimoji="0" lang="en-US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子集和与背包</a:t>
            </a:r>
            <a:endParaRPr lang="en-US" altLang="zh-CN"/>
          </a:p>
        </p:txBody>
      </p:sp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4515485" y="2145348"/>
          <a:ext cx="7794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" imgH="342900" progId="Equation.3">
                  <p:embed/>
                </p:oleObj>
              </mc:Choice>
              <mc:Fallback>
                <p:oleObj name="Equation" r:id="rId2" imgW="3429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485" y="2145348"/>
                        <a:ext cx="7794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1886427" y="1694180"/>
            <a:ext cx="19704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Courier New" panose="02070309020205020404" pitchFamily="49" charset="0"/>
              </a:rPr>
              <a:t>约束条件：</a:t>
            </a:r>
            <a:endParaRPr lang="en-US" altLang="zh-CN" sz="2800" b="1">
              <a:latin typeface="Courier New" panose="02070309020205020404" pitchFamily="49" charset="0"/>
            </a:endParaRP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2038985" y="2532380"/>
            <a:ext cx="1600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Courier New" panose="02070309020205020404" pitchFamily="49" charset="0"/>
            </a:endParaRP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1810385" y="2227580"/>
            <a:ext cx="2438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Courier New" panose="02070309020205020404" pitchFamily="49" charset="0"/>
              </a:rPr>
              <a:t>要求，最大化</a:t>
            </a:r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5175885" y="4007168"/>
            <a:ext cx="1131888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1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5175885" y="3446780"/>
            <a:ext cx="1131888" cy="56038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Comic Sans MS" panose="030F0702030302020204" pitchFamily="66" charset="0"/>
              </a:rPr>
              <a:t>Value</a:t>
            </a:r>
            <a:endParaRPr lang="en-US" altLang="zh-CN" sz="1600" baseline="-250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5175885" y="4940618"/>
            <a:ext cx="1131888" cy="4683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18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5175885" y="5408930"/>
            <a:ext cx="1131888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22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5175885" y="5875655"/>
            <a:ext cx="1131888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28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6307773" y="4007168"/>
            <a:ext cx="1217612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Comic Sans MS" panose="030F0702030302020204" pitchFamily="66" charset="0"/>
              </a:rPr>
              <a:t>1</a:t>
            </a:r>
            <a:endParaRPr kumimoji="0" lang="zh-CN" altLang="en-US" sz="1600">
              <a:latin typeface="Comic Sans MS" panose="030F0702030302020204" pitchFamily="66" charset="0"/>
            </a:endParaRP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6307773" y="3446780"/>
            <a:ext cx="1217612" cy="56038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Comic Sans MS" panose="030F0702030302020204" pitchFamily="66" charset="0"/>
              </a:rPr>
              <a:t>Weight</a:t>
            </a:r>
          </a:p>
        </p:txBody>
      </p:sp>
      <p:sp>
        <p:nvSpPr>
          <p:cNvPr id="53263" name="Rectangle 16"/>
          <p:cNvSpPr>
            <a:spLocks noChangeArrowheads="1"/>
          </p:cNvSpPr>
          <p:nvPr/>
        </p:nvSpPr>
        <p:spPr bwMode="auto">
          <a:xfrm>
            <a:off x="6307773" y="4940618"/>
            <a:ext cx="1217612" cy="4683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5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64" name="Rectangle 17"/>
          <p:cNvSpPr>
            <a:spLocks noChangeArrowheads="1"/>
          </p:cNvSpPr>
          <p:nvPr/>
        </p:nvSpPr>
        <p:spPr bwMode="auto">
          <a:xfrm>
            <a:off x="6307773" y="5408930"/>
            <a:ext cx="1217612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Comic Sans MS" panose="030F0702030302020204" pitchFamily="66" charset="0"/>
              </a:rPr>
              <a:t>6</a:t>
            </a:r>
            <a:endParaRPr kumimoji="0" lang="zh-CN" altLang="en-US" sz="1600">
              <a:latin typeface="Comic Sans MS" panose="030F0702030302020204" pitchFamily="66" charset="0"/>
            </a:endParaRPr>
          </a:p>
        </p:txBody>
      </p:sp>
      <p:sp>
        <p:nvSpPr>
          <p:cNvPr id="53265" name="Rectangle 18"/>
          <p:cNvSpPr>
            <a:spLocks noChangeArrowheads="1"/>
          </p:cNvSpPr>
          <p:nvPr/>
        </p:nvSpPr>
        <p:spPr bwMode="auto">
          <a:xfrm>
            <a:off x="5175885" y="4473893"/>
            <a:ext cx="1131888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6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66" name="Rectangle 19"/>
          <p:cNvSpPr>
            <a:spLocks noChangeArrowheads="1"/>
          </p:cNvSpPr>
          <p:nvPr/>
        </p:nvSpPr>
        <p:spPr bwMode="auto">
          <a:xfrm>
            <a:off x="6307773" y="4473893"/>
            <a:ext cx="1217612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Comic Sans MS" panose="030F0702030302020204" pitchFamily="66" charset="0"/>
              </a:rPr>
              <a:t>2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67" name="Rectangle 20"/>
          <p:cNvSpPr>
            <a:spLocks noChangeArrowheads="1"/>
          </p:cNvSpPr>
          <p:nvPr/>
        </p:nvSpPr>
        <p:spPr bwMode="auto">
          <a:xfrm>
            <a:off x="6307773" y="5875655"/>
            <a:ext cx="1217612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7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68" name="Rectangle 21"/>
          <p:cNvSpPr>
            <a:spLocks noChangeArrowheads="1"/>
          </p:cNvSpPr>
          <p:nvPr/>
        </p:nvSpPr>
        <p:spPr bwMode="auto">
          <a:xfrm>
            <a:off x="4153535" y="3446780"/>
            <a:ext cx="1022350" cy="56038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Comic Sans MS" panose="030F0702030302020204" pitchFamily="66" charset="0"/>
              </a:rPr>
              <a:t>Item</a:t>
            </a:r>
          </a:p>
        </p:txBody>
      </p: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4153535" y="4007168"/>
            <a:ext cx="102235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1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70" name="Rectangle 23"/>
          <p:cNvSpPr>
            <a:spLocks noChangeArrowheads="1"/>
          </p:cNvSpPr>
          <p:nvPr/>
        </p:nvSpPr>
        <p:spPr bwMode="auto">
          <a:xfrm>
            <a:off x="4153535" y="4940618"/>
            <a:ext cx="1022350" cy="4683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3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71" name="Rectangle 24"/>
          <p:cNvSpPr>
            <a:spLocks noChangeArrowheads="1"/>
          </p:cNvSpPr>
          <p:nvPr/>
        </p:nvSpPr>
        <p:spPr bwMode="auto">
          <a:xfrm>
            <a:off x="4153535" y="5408930"/>
            <a:ext cx="102235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4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72" name="Rectangle 25"/>
          <p:cNvSpPr>
            <a:spLocks noChangeArrowheads="1"/>
          </p:cNvSpPr>
          <p:nvPr/>
        </p:nvSpPr>
        <p:spPr bwMode="auto">
          <a:xfrm>
            <a:off x="4153535" y="5875655"/>
            <a:ext cx="102235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5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73" name="Rectangle 26"/>
          <p:cNvSpPr>
            <a:spLocks noChangeArrowheads="1"/>
          </p:cNvSpPr>
          <p:nvPr/>
        </p:nvSpPr>
        <p:spPr bwMode="auto">
          <a:xfrm>
            <a:off x="4153535" y="4473893"/>
            <a:ext cx="102235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Comic Sans MS" panose="030F0702030302020204" pitchFamily="66" charset="0"/>
              </a:rPr>
              <a:t>2</a:t>
            </a:r>
            <a:endParaRPr kumimoji="0" lang="zh-CN" altLang="en-US" sz="1600" baseline="30000">
              <a:latin typeface="Comic Sans MS" panose="030F0702030302020204" pitchFamily="66" charset="0"/>
            </a:endParaRPr>
          </a:p>
        </p:txBody>
      </p:sp>
      <p:sp>
        <p:nvSpPr>
          <p:cNvPr id="53274" name="Rectangle 27"/>
          <p:cNvSpPr>
            <a:spLocks noChangeArrowheads="1"/>
          </p:cNvSpPr>
          <p:nvPr/>
        </p:nvSpPr>
        <p:spPr bwMode="auto">
          <a:xfrm>
            <a:off x="2267585" y="4721225"/>
            <a:ext cx="1169988" cy="33718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latin typeface="Comic Sans MS" panose="030F0702030302020204" pitchFamily="66" charset="0"/>
              </a:rPr>
              <a:t>W = 11</a:t>
            </a:r>
            <a:endParaRPr kumimoji="0" lang="en-US" altLang="zh-CN" sz="1600" baseline="30000">
              <a:latin typeface="Comic Sans MS" panose="030F0702030302020204" pitchFamily="66" charset="0"/>
            </a:endParaRPr>
          </a:p>
        </p:txBody>
      </p:sp>
      <p:sp>
        <p:nvSpPr>
          <p:cNvPr id="53275" name="Text Box 29"/>
          <p:cNvSpPr txBox="1">
            <a:spLocks noChangeArrowheads="1"/>
          </p:cNvSpPr>
          <p:nvPr/>
        </p:nvSpPr>
        <p:spPr bwMode="auto">
          <a:xfrm>
            <a:off x="1778635" y="2926080"/>
            <a:ext cx="1752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Courier New" panose="02070309020205020404" pitchFamily="49" charset="0"/>
              </a:rPr>
              <a:t>例子：</a:t>
            </a:r>
          </a:p>
        </p:txBody>
      </p:sp>
      <p:pic>
        <p:nvPicPr>
          <p:cNvPr id="53276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65" y="1629410"/>
            <a:ext cx="11525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343AEE07-3779-FF4D-25ED-42140F81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528" y="1686384"/>
            <a:ext cx="2971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ourier New" panose="02070309020205020404" pitchFamily="49" charset="0"/>
              </a:rPr>
              <a:t>最大的价值？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63405EC-4C19-5AC8-D438-71F1F4C4D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1783539"/>
            <a:ext cx="4038600" cy="42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600"/>
              </a:lnSpc>
              <a:spcBef>
                <a:spcPct val="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zh-CN" altLang="en-US" sz="2800" dirty="0">
                <a:latin typeface="Comic Sans MS" panose="030F0702030302020204" pitchFamily="66" charset="0"/>
              </a:rPr>
              <a:t>选择{ 3, 4 } ， 价值 40.</a:t>
            </a:r>
            <a:endParaRPr lang="zh-CN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58147F-268D-4A48-072E-D21BDE0F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2362341"/>
            <a:ext cx="56388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  贪心算法得不到最优解！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  <p:bldP spid="4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9A5C0B-E8F5-4C58-8367-3AC511FE305F}" type="slidenum">
              <a:rPr kumimoji="0" lang="zh-CN" altLang="en-US" sz="1400" smtClean="0"/>
              <a:t>24</a:t>
            </a:fld>
            <a:endParaRPr kumimoji="0" lang="en-US" altLang="zh-CN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子集和与背包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动态规划方法： 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OPT(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 w) </a:t>
            </a:r>
            <a:r>
              <a:rPr lang="zh-CN" altLang="en-US" sz="2800" dirty="0">
                <a:solidFill>
                  <a:srgbClr val="FF0000"/>
                </a:solidFill>
              </a:rPr>
              <a:t>表示使用物品{1,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…</a:t>
            </a:r>
            <a:r>
              <a:rPr lang="zh-CN" altLang="en-US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}</a:t>
            </a:r>
            <a:r>
              <a:rPr lang="zh-CN" altLang="en-US" sz="2800" dirty="0">
                <a:solidFill>
                  <a:srgbClr val="FF0000"/>
                </a:solidFill>
              </a:rPr>
              <a:t>的子集且所允许的最大权是</a:t>
            </a:r>
            <a:r>
              <a:rPr lang="en-US" altLang="zh-CN" sz="2800" dirty="0">
                <a:solidFill>
                  <a:srgbClr val="FF0000"/>
                </a:solidFill>
              </a:rPr>
              <a:t>w</a:t>
            </a:r>
            <a:r>
              <a:rPr lang="zh-CN" altLang="en-US" sz="2800" dirty="0">
                <a:solidFill>
                  <a:srgbClr val="FF0000"/>
                </a:solidFill>
              </a:rPr>
              <a:t>的最优解的值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考虑到{1,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…</a:t>
            </a:r>
            <a:r>
              <a:rPr lang="zh-CN" altLang="en-US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}</a:t>
            </a:r>
            <a:r>
              <a:rPr lang="zh-CN" altLang="en-US" sz="2800" dirty="0">
                <a:solidFill>
                  <a:srgbClr val="FF0000"/>
                </a:solidFill>
              </a:rPr>
              <a:t>，选取其中一个子集，最大容量是</a:t>
            </a:r>
            <a:r>
              <a:rPr lang="en-US" altLang="zh-CN" sz="2800" dirty="0">
                <a:solidFill>
                  <a:srgbClr val="FF0000"/>
                </a:solidFill>
              </a:rPr>
              <a:t>w</a:t>
            </a:r>
            <a:r>
              <a:rPr lang="zh-CN" altLang="en-US" sz="2800" dirty="0"/>
              <a:t>）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800" dirty="0"/>
              <a:t>情形1 </a:t>
            </a:r>
            <a:r>
              <a:rPr lang="en-US" altLang="zh-CN" sz="2800" dirty="0">
                <a:sym typeface="Symbol" panose="05050102010706020507" pitchFamily="18" charset="2"/>
              </a:rPr>
              <a:t>OPT </a:t>
            </a:r>
            <a:r>
              <a:rPr lang="zh-CN" altLang="en-US" sz="2800" dirty="0"/>
              <a:t>没有选择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；</a:t>
            </a:r>
          </a:p>
          <a:p>
            <a:pPr lvl="2"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/>
              <a:t>OPT </a:t>
            </a:r>
            <a:r>
              <a:rPr lang="zh-CN" altLang="en-US" sz="2000" dirty="0"/>
              <a:t>选择子集{ 1, 2, </a:t>
            </a:r>
            <a:r>
              <a:rPr lang="zh-CN" altLang="en-US" sz="2000" dirty="0">
                <a:latin typeface="Comic Sans MS" panose="030F0702030302020204" pitchFamily="66" charset="0"/>
              </a:rPr>
              <a:t>…</a:t>
            </a:r>
            <a:r>
              <a:rPr lang="zh-CN" altLang="en-US" sz="2000" dirty="0"/>
              <a:t>, </a:t>
            </a:r>
            <a:r>
              <a:rPr lang="en-US" altLang="zh-CN" sz="2000" dirty="0"/>
              <a:t>i-1 }，</a:t>
            </a:r>
            <a:r>
              <a:rPr lang="zh-CN" altLang="en-US" sz="2000" dirty="0"/>
              <a:t>采用</a:t>
            </a:r>
            <a:r>
              <a:rPr lang="en-US" altLang="zh-CN" sz="2000" dirty="0"/>
              <a:t>w </a:t>
            </a:r>
            <a:r>
              <a:rPr lang="zh-CN" altLang="en-US" sz="2000" dirty="0"/>
              <a:t>的最优解</a:t>
            </a:r>
            <a:endParaRPr lang="en-US" altLang="zh-CN" sz="2000" dirty="0"/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800" dirty="0"/>
              <a:t>情形2 </a:t>
            </a:r>
            <a:r>
              <a:rPr lang="en-US" altLang="zh-CN" sz="2800" dirty="0">
                <a:sym typeface="Symbol" panose="05050102010706020507" pitchFamily="18" charset="2"/>
              </a:rPr>
              <a:t>OPT </a:t>
            </a:r>
            <a:r>
              <a:rPr lang="zh-CN" altLang="en-US" sz="2800" dirty="0"/>
              <a:t>选择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；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</a:t>
            </a:r>
            <a:r>
              <a:rPr lang="zh-CN" altLang="en-US" sz="1800" b="1" dirty="0"/>
              <a:t>余下部分</a:t>
            </a:r>
            <a:r>
              <a:rPr lang="en-US" altLang="zh-CN" sz="2000" dirty="0"/>
              <a:t>OPT </a:t>
            </a:r>
            <a:r>
              <a:rPr lang="zh-CN" altLang="en-US" sz="2000" dirty="0"/>
              <a:t>选择子集{ 1, 2, </a:t>
            </a:r>
            <a:r>
              <a:rPr lang="zh-CN" altLang="en-US" sz="2000" dirty="0">
                <a:latin typeface="Comic Sans MS" panose="030F0702030302020204" pitchFamily="66" charset="0"/>
              </a:rPr>
              <a:t>…</a:t>
            </a:r>
            <a:r>
              <a:rPr lang="zh-CN" altLang="en-US" sz="2000" dirty="0"/>
              <a:t>, </a:t>
            </a:r>
            <a:r>
              <a:rPr lang="en-US" altLang="zh-CN" sz="2000" dirty="0"/>
              <a:t>i-1 }，</a:t>
            </a:r>
            <a:r>
              <a:rPr lang="zh-CN" altLang="en-US" sz="2000" dirty="0"/>
              <a:t>采用</a:t>
            </a:r>
            <a:r>
              <a:rPr lang="en-US" altLang="zh-CN" sz="2000" dirty="0"/>
              <a:t>w-</a:t>
            </a:r>
            <a:r>
              <a:rPr lang="en-US" altLang="zh-CN" sz="2000" dirty="0" err="1"/>
              <a:t>w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</a:t>
            </a:r>
            <a:r>
              <a:rPr lang="zh-CN" altLang="en-US" sz="2000" dirty="0"/>
              <a:t>的最优解</a:t>
            </a:r>
            <a:endParaRPr lang="en-US" altLang="zh-CN" sz="2000" dirty="0"/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131CB9-30FE-499A-A2C2-F7388414FA44}" type="slidenum">
              <a:rPr kumimoji="0" lang="zh-CN" altLang="en-US" sz="1400" smtClean="0"/>
              <a:t>25</a:t>
            </a:fld>
            <a:endParaRPr kumimoji="0" lang="en-US" altLang="zh-CN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子集和与背包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据此马上我们就得到了递推式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1828800" y="2605723"/>
          <a:ext cx="87630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4000" imgH="990600" progId="Equation.3">
                  <p:embed/>
                </p:oleObj>
              </mc:Choice>
              <mc:Fallback>
                <p:oleObj name="Equation" r:id="rId2" imgW="66040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072" t="-14900" r="-2072" b="-14900"/>
                      <a:stretch>
                        <a:fillRect/>
                      </a:stretch>
                    </p:blipFill>
                    <p:spPr bwMode="auto">
                      <a:xfrm>
                        <a:off x="1828800" y="2605723"/>
                        <a:ext cx="8763000" cy="16367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091690" y="4800600"/>
            <a:ext cx="839089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Courier New" panose="02070309020205020404" pitchFamily="49" charset="0"/>
              </a:rPr>
              <a:t>  由此可见，增加一个变量重新进行动态规划，会变成更小的子问题，有助于设计动态规划算法。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A54F9-1EFA-448A-B7C0-F8BC1946185B}" type="slidenum">
              <a:rPr kumimoji="0" lang="zh-CN" altLang="en-US" sz="1400" smtClean="0"/>
              <a:t>26</a:t>
            </a:fld>
            <a:endParaRPr kumimoji="0" lang="en-US" altLang="zh-CN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自底向上的算法</a:t>
            </a:r>
          </a:p>
          <a:p>
            <a:pPr eaLnBrk="1" hangingPunct="1"/>
            <a:r>
              <a:rPr lang="zh-CN" altLang="en-US"/>
              <a:t>填满一个</a:t>
            </a:r>
            <a:r>
              <a:rPr lang="en-US" altLang="zh-CN"/>
              <a:t>n*W</a:t>
            </a:r>
            <a:r>
              <a:rPr lang="zh-CN" altLang="en-US"/>
              <a:t>的二维数组</a:t>
            </a:r>
            <a:endParaRPr lang="en-US" altLang="zh-CN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025650" y="2814320"/>
            <a:ext cx="6918325" cy="348170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16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600" b="1">
                <a:latin typeface="Courier New" panose="02070309020205020404" pitchFamily="49" charset="0"/>
              </a:rPr>
              <a:t>: n, w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,…,w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N, </a:t>
            </a:r>
            <a:r>
              <a:rPr lang="en-US" altLang="zh-CN" sz="1600" b="1">
                <a:latin typeface="Courier New" panose="02070309020205020404" pitchFamily="49" charset="0"/>
              </a:rPr>
              <a:t>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,…,v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b="1">
                <a:latin typeface="Courier New" panose="02070309020205020404" pitchFamily="49" charset="0"/>
              </a:rPr>
              <a:t> w = 0 to 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M[0, w]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b="1">
                <a:latin typeface="Courier New" panose="02070309020205020404" pitchFamily="49" charset="0"/>
              </a:rPr>
              <a:t> i = 1 to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sz="1600" b="1">
                <a:latin typeface="Courier New" panose="02070309020205020404" pitchFamily="49" charset="0"/>
              </a:rPr>
              <a:t> w = 1 to 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      if</a:t>
            </a:r>
            <a:r>
              <a:rPr lang="en-US" altLang="zh-CN" sz="1600" b="1">
                <a:latin typeface="Courier New" panose="02070309020205020404" pitchFamily="49" charset="0"/>
              </a:rPr>
              <a:t> (w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i</a:t>
            </a:r>
            <a:r>
              <a:rPr lang="en-US" altLang="zh-CN" sz="1600" b="1">
                <a:latin typeface="Courier New" panose="02070309020205020404" pitchFamily="49" charset="0"/>
              </a:rPr>
              <a:t> &gt; w)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 M[i, w] = M[i-1, 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</a:t>
            </a: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 M[i, w] = max {M[i-1, w], 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i </a:t>
            </a:r>
            <a:r>
              <a:rPr lang="en-US" altLang="zh-CN" sz="1600" b="1">
                <a:latin typeface="Courier New" panose="02070309020205020404" pitchFamily="49" charset="0"/>
              </a:rPr>
              <a:t>+ M[i-1, w-w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i </a:t>
            </a:r>
            <a:r>
              <a:rPr lang="en-US" altLang="zh-CN" sz="1600" b="1">
                <a:latin typeface="Courier New" panose="02070309020205020404" pitchFamily="49" charset="0"/>
              </a:rPr>
              <a:t>]}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>
                <a:latin typeface="Courier New" panose="02070309020205020404" pitchFamily="49" charset="0"/>
              </a:rPr>
              <a:t> M[n, W]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4DFDCA-B645-4963-9F27-6C466A767FAB}" type="slidenum">
              <a:rPr kumimoji="0" lang="zh-CN" altLang="en-US" sz="1400" smtClean="0"/>
              <a:t>27</a:t>
            </a:fld>
            <a:endParaRPr kumimoji="0" lang="en-US" altLang="zh-CN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0" y="260350"/>
            <a:ext cx="7800975" cy="775970"/>
          </a:xfrm>
        </p:spPr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pSp>
        <p:nvGrpSpPr>
          <p:cNvPr id="60421" name="Group 235"/>
          <p:cNvGrpSpPr/>
          <p:nvPr/>
        </p:nvGrpSpPr>
        <p:grpSpPr bwMode="auto">
          <a:xfrm>
            <a:off x="6738938" y="4657090"/>
            <a:ext cx="2347912" cy="2022475"/>
            <a:chOff x="3927" y="2760"/>
            <a:chExt cx="1584" cy="1364"/>
          </a:xfrm>
        </p:grpSpPr>
        <p:sp>
          <p:nvSpPr>
            <p:cNvPr id="60519" name="Rectangle 236"/>
            <p:cNvSpPr>
              <a:spLocks noChangeArrowheads="1"/>
            </p:cNvSpPr>
            <p:nvPr/>
          </p:nvSpPr>
          <p:spPr bwMode="auto">
            <a:xfrm>
              <a:off x="4407" y="302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0" name="Rectangle 237"/>
            <p:cNvSpPr>
              <a:spLocks noChangeArrowheads="1"/>
            </p:cNvSpPr>
            <p:nvPr/>
          </p:nvSpPr>
          <p:spPr bwMode="auto">
            <a:xfrm>
              <a:off x="4407" y="2760"/>
              <a:ext cx="532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Value</a:t>
              </a:r>
              <a:endParaRPr lang="en-US" altLang="zh-CN" sz="1600" baseline="-2500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521" name="Rectangle 238"/>
            <p:cNvSpPr>
              <a:spLocks noChangeArrowheads="1"/>
            </p:cNvSpPr>
            <p:nvPr/>
          </p:nvSpPr>
          <p:spPr bwMode="auto">
            <a:xfrm>
              <a:off x="4407" y="346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18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2" name="Rectangle 239"/>
            <p:cNvSpPr>
              <a:spLocks noChangeArrowheads="1"/>
            </p:cNvSpPr>
            <p:nvPr/>
          </p:nvSpPr>
          <p:spPr bwMode="auto">
            <a:xfrm>
              <a:off x="4407" y="368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22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3" name="Rectangle 240"/>
            <p:cNvSpPr>
              <a:spLocks noChangeArrowheads="1"/>
            </p:cNvSpPr>
            <p:nvPr/>
          </p:nvSpPr>
          <p:spPr bwMode="auto">
            <a:xfrm>
              <a:off x="4407" y="390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28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4" name="Rectangle 241"/>
            <p:cNvSpPr>
              <a:spLocks noChangeArrowheads="1"/>
            </p:cNvSpPr>
            <p:nvPr/>
          </p:nvSpPr>
          <p:spPr bwMode="auto">
            <a:xfrm>
              <a:off x="4939" y="302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60525" name="Rectangle 242"/>
            <p:cNvSpPr>
              <a:spLocks noChangeArrowheads="1"/>
            </p:cNvSpPr>
            <p:nvPr/>
          </p:nvSpPr>
          <p:spPr bwMode="auto">
            <a:xfrm>
              <a:off x="4939" y="2760"/>
              <a:ext cx="572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Weight</a:t>
              </a:r>
            </a:p>
          </p:txBody>
        </p:sp>
        <p:sp>
          <p:nvSpPr>
            <p:cNvPr id="60526" name="Rectangle 243"/>
            <p:cNvSpPr>
              <a:spLocks noChangeArrowheads="1"/>
            </p:cNvSpPr>
            <p:nvPr/>
          </p:nvSpPr>
          <p:spPr bwMode="auto">
            <a:xfrm>
              <a:off x="4939" y="346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5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7" name="Rectangle 244"/>
            <p:cNvSpPr>
              <a:spLocks noChangeArrowheads="1"/>
            </p:cNvSpPr>
            <p:nvPr/>
          </p:nvSpPr>
          <p:spPr bwMode="auto">
            <a:xfrm>
              <a:off x="4939" y="368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6</a:t>
              </a:r>
              <a:endParaRPr kumimoji="0" lang="zh-CN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60528" name="Rectangle 245"/>
            <p:cNvSpPr>
              <a:spLocks noChangeArrowheads="1"/>
            </p:cNvSpPr>
            <p:nvPr/>
          </p:nvSpPr>
          <p:spPr bwMode="auto">
            <a:xfrm>
              <a:off x="4407" y="324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6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9" name="Rectangle 246"/>
            <p:cNvSpPr>
              <a:spLocks noChangeArrowheads="1"/>
            </p:cNvSpPr>
            <p:nvPr/>
          </p:nvSpPr>
          <p:spPr bwMode="auto">
            <a:xfrm>
              <a:off x="4939" y="324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2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0" name="Rectangle 247"/>
            <p:cNvSpPr>
              <a:spLocks noChangeArrowheads="1"/>
            </p:cNvSpPr>
            <p:nvPr/>
          </p:nvSpPr>
          <p:spPr bwMode="auto">
            <a:xfrm>
              <a:off x="4939" y="390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1" name="Rectangle 248"/>
            <p:cNvSpPr>
              <a:spLocks noChangeArrowheads="1"/>
            </p:cNvSpPr>
            <p:nvPr/>
          </p:nvSpPr>
          <p:spPr bwMode="auto">
            <a:xfrm>
              <a:off x="3927" y="2760"/>
              <a:ext cx="480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Item</a:t>
              </a:r>
            </a:p>
          </p:txBody>
        </p:sp>
        <p:sp>
          <p:nvSpPr>
            <p:cNvPr id="60532" name="Rectangle 249"/>
            <p:cNvSpPr>
              <a:spLocks noChangeArrowheads="1"/>
            </p:cNvSpPr>
            <p:nvPr/>
          </p:nvSpPr>
          <p:spPr bwMode="auto">
            <a:xfrm>
              <a:off x="3927" y="302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3" name="Rectangle 250"/>
            <p:cNvSpPr>
              <a:spLocks noChangeArrowheads="1"/>
            </p:cNvSpPr>
            <p:nvPr/>
          </p:nvSpPr>
          <p:spPr bwMode="auto">
            <a:xfrm>
              <a:off x="3927" y="346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3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4" name="Rectangle 251"/>
            <p:cNvSpPr>
              <a:spLocks noChangeArrowheads="1"/>
            </p:cNvSpPr>
            <p:nvPr/>
          </p:nvSpPr>
          <p:spPr bwMode="auto">
            <a:xfrm>
              <a:off x="3927" y="368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4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5" name="Rectangle 252"/>
            <p:cNvSpPr>
              <a:spLocks noChangeArrowheads="1"/>
            </p:cNvSpPr>
            <p:nvPr/>
          </p:nvSpPr>
          <p:spPr bwMode="auto">
            <a:xfrm>
              <a:off x="3927" y="390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5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6" name="Rectangle 253"/>
            <p:cNvSpPr>
              <a:spLocks noChangeArrowheads="1"/>
            </p:cNvSpPr>
            <p:nvPr/>
          </p:nvSpPr>
          <p:spPr bwMode="auto">
            <a:xfrm>
              <a:off x="3927" y="324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0422" name="Group 254"/>
          <p:cNvGrpSpPr/>
          <p:nvPr/>
        </p:nvGrpSpPr>
        <p:grpSpPr bwMode="auto">
          <a:xfrm>
            <a:off x="2035175" y="1830388"/>
            <a:ext cx="7707313" cy="2665412"/>
            <a:chOff x="471" y="673"/>
            <a:chExt cx="5088" cy="1584"/>
          </a:xfrm>
        </p:grpSpPr>
        <p:sp>
          <p:nvSpPr>
            <p:cNvPr id="60429" name="Rectangle 255"/>
            <p:cNvSpPr>
              <a:spLocks noChangeArrowheads="1"/>
            </p:cNvSpPr>
            <p:nvPr/>
          </p:nvSpPr>
          <p:spPr bwMode="auto">
            <a:xfrm>
              <a:off x="471" y="93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60430" name="Rectangle 256"/>
            <p:cNvSpPr>
              <a:spLocks noChangeArrowheads="1"/>
            </p:cNvSpPr>
            <p:nvPr/>
          </p:nvSpPr>
          <p:spPr bwMode="auto">
            <a:xfrm>
              <a:off x="471" y="137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1, 2 }</a:t>
              </a:r>
            </a:p>
          </p:txBody>
        </p:sp>
        <p:sp>
          <p:nvSpPr>
            <p:cNvPr id="60431" name="Rectangle 257"/>
            <p:cNvSpPr>
              <a:spLocks noChangeArrowheads="1"/>
            </p:cNvSpPr>
            <p:nvPr/>
          </p:nvSpPr>
          <p:spPr bwMode="auto">
            <a:xfrm>
              <a:off x="471" y="159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1, 2, 3 }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2" name="Rectangle 258"/>
            <p:cNvSpPr>
              <a:spLocks noChangeArrowheads="1"/>
            </p:cNvSpPr>
            <p:nvPr/>
          </p:nvSpPr>
          <p:spPr bwMode="auto">
            <a:xfrm>
              <a:off x="471" y="181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1, 2, 3, 4 }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3" name="Rectangle 259"/>
            <p:cNvSpPr>
              <a:spLocks noChangeArrowheads="1"/>
            </p:cNvSpPr>
            <p:nvPr/>
          </p:nvSpPr>
          <p:spPr bwMode="auto">
            <a:xfrm>
              <a:off x="471" y="115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 }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4" name="Rectangle 260"/>
            <p:cNvSpPr>
              <a:spLocks noChangeArrowheads="1"/>
            </p:cNvSpPr>
            <p:nvPr/>
          </p:nvSpPr>
          <p:spPr bwMode="auto">
            <a:xfrm>
              <a:off x="471" y="203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1, 2, 3, 4, 5 }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5" name="Rectangle 261"/>
            <p:cNvSpPr>
              <a:spLocks noChangeArrowheads="1"/>
            </p:cNvSpPr>
            <p:nvPr/>
          </p:nvSpPr>
          <p:spPr bwMode="auto">
            <a:xfrm>
              <a:off x="1527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0436" name="Rectangle 262"/>
            <p:cNvSpPr>
              <a:spLocks noChangeArrowheads="1"/>
            </p:cNvSpPr>
            <p:nvPr/>
          </p:nvSpPr>
          <p:spPr bwMode="auto">
            <a:xfrm>
              <a:off x="1527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dirty="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37" name="Rectangle 263"/>
            <p:cNvSpPr>
              <a:spLocks noChangeArrowheads="1"/>
            </p:cNvSpPr>
            <p:nvPr/>
          </p:nvSpPr>
          <p:spPr bwMode="auto">
            <a:xfrm>
              <a:off x="1527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38" name="Rectangle 264"/>
            <p:cNvSpPr>
              <a:spLocks noChangeArrowheads="1"/>
            </p:cNvSpPr>
            <p:nvPr/>
          </p:nvSpPr>
          <p:spPr bwMode="auto">
            <a:xfrm>
              <a:off x="1527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39" name="Rectangle 265"/>
            <p:cNvSpPr>
              <a:spLocks noChangeArrowheads="1"/>
            </p:cNvSpPr>
            <p:nvPr/>
          </p:nvSpPr>
          <p:spPr bwMode="auto">
            <a:xfrm>
              <a:off x="1527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40" name="Rectangle 266"/>
            <p:cNvSpPr>
              <a:spLocks noChangeArrowheads="1"/>
            </p:cNvSpPr>
            <p:nvPr/>
          </p:nvSpPr>
          <p:spPr bwMode="auto">
            <a:xfrm>
              <a:off x="1527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41" name="Rectangle 267"/>
            <p:cNvSpPr>
              <a:spLocks noChangeArrowheads="1"/>
            </p:cNvSpPr>
            <p:nvPr/>
          </p:nvSpPr>
          <p:spPr bwMode="auto">
            <a:xfrm>
              <a:off x="1527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42" name="Rectangle 268"/>
            <p:cNvSpPr>
              <a:spLocks noChangeArrowheads="1"/>
            </p:cNvSpPr>
            <p:nvPr/>
          </p:nvSpPr>
          <p:spPr bwMode="auto">
            <a:xfrm>
              <a:off x="1863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0443" name="Rectangle 269"/>
            <p:cNvSpPr>
              <a:spLocks noChangeArrowheads="1"/>
            </p:cNvSpPr>
            <p:nvPr/>
          </p:nvSpPr>
          <p:spPr bwMode="auto">
            <a:xfrm>
              <a:off x="1863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dirty="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44" name="Rectangle 270"/>
            <p:cNvSpPr>
              <a:spLocks noChangeArrowheads="1"/>
            </p:cNvSpPr>
            <p:nvPr/>
          </p:nvSpPr>
          <p:spPr bwMode="auto">
            <a:xfrm>
              <a:off x="1863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45" name="Rectangle 271"/>
            <p:cNvSpPr>
              <a:spLocks noChangeArrowheads="1"/>
            </p:cNvSpPr>
            <p:nvPr/>
          </p:nvSpPr>
          <p:spPr bwMode="auto">
            <a:xfrm>
              <a:off x="1863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46" name="Rectangle 272"/>
            <p:cNvSpPr>
              <a:spLocks noChangeArrowheads="1"/>
            </p:cNvSpPr>
            <p:nvPr/>
          </p:nvSpPr>
          <p:spPr bwMode="auto">
            <a:xfrm>
              <a:off x="1863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47" name="Rectangle 273"/>
            <p:cNvSpPr>
              <a:spLocks noChangeArrowheads="1"/>
            </p:cNvSpPr>
            <p:nvPr/>
          </p:nvSpPr>
          <p:spPr bwMode="auto">
            <a:xfrm>
              <a:off x="1863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48" name="Rectangle 274"/>
            <p:cNvSpPr>
              <a:spLocks noChangeArrowheads="1"/>
            </p:cNvSpPr>
            <p:nvPr/>
          </p:nvSpPr>
          <p:spPr bwMode="auto">
            <a:xfrm>
              <a:off x="1863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49" name="Rectangle 275"/>
            <p:cNvSpPr>
              <a:spLocks noChangeArrowheads="1"/>
            </p:cNvSpPr>
            <p:nvPr/>
          </p:nvSpPr>
          <p:spPr bwMode="auto">
            <a:xfrm>
              <a:off x="2199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60450" name="Rectangle 276"/>
            <p:cNvSpPr>
              <a:spLocks noChangeArrowheads="1"/>
            </p:cNvSpPr>
            <p:nvPr/>
          </p:nvSpPr>
          <p:spPr bwMode="auto">
            <a:xfrm>
              <a:off x="2199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1" name="Rectangle 277"/>
            <p:cNvSpPr>
              <a:spLocks noChangeArrowheads="1"/>
            </p:cNvSpPr>
            <p:nvPr/>
          </p:nvSpPr>
          <p:spPr bwMode="auto">
            <a:xfrm>
              <a:off x="2199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52" name="Rectangle 278"/>
            <p:cNvSpPr>
              <a:spLocks noChangeArrowheads="1"/>
            </p:cNvSpPr>
            <p:nvPr/>
          </p:nvSpPr>
          <p:spPr bwMode="auto">
            <a:xfrm>
              <a:off x="2199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53" name="Rectangle 279"/>
            <p:cNvSpPr>
              <a:spLocks noChangeArrowheads="1"/>
            </p:cNvSpPr>
            <p:nvPr/>
          </p:nvSpPr>
          <p:spPr bwMode="auto">
            <a:xfrm>
              <a:off x="2199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54" name="Rectangle 280"/>
            <p:cNvSpPr>
              <a:spLocks noChangeArrowheads="1"/>
            </p:cNvSpPr>
            <p:nvPr/>
          </p:nvSpPr>
          <p:spPr bwMode="auto">
            <a:xfrm>
              <a:off x="2199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55" name="Rectangle 281"/>
            <p:cNvSpPr>
              <a:spLocks noChangeArrowheads="1"/>
            </p:cNvSpPr>
            <p:nvPr/>
          </p:nvSpPr>
          <p:spPr bwMode="auto">
            <a:xfrm>
              <a:off x="2199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56" name="Rectangle 282"/>
            <p:cNvSpPr>
              <a:spLocks noChangeArrowheads="1"/>
            </p:cNvSpPr>
            <p:nvPr/>
          </p:nvSpPr>
          <p:spPr bwMode="auto">
            <a:xfrm>
              <a:off x="2535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60457" name="Rectangle 283"/>
            <p:cNvSpPr>
              <a:spLocks noChangeArrowheads="1"/>
            </p:cNvSpPr>
            <p:nvPr/>
          </p:nvSpPr>
          <p:spPr bwMode="auto">
            <a:xfrm>
              <a:off x="2535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8" name="Rectangle 284"/>
            <p:cNvSpPr>
              <a:spLocks noChangeArrowheads="1"/>
            </p:cNvSpPr>
            <p:nvPr/>
          </p:nvSpPr>
          <p:spPr bwMode="auto">
            <a:xfrm>
              <a:off x="2535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59" name="Rectangle 285"/>
            <p:cNvSpPr>
              <a:spLocks noChangeArrowheads="1"/>
            </p:cNvSpPr>
            <p:nvPr/>
          </p:nvSpPr>
          <p:spPr bwMode="auto">
            <a:xfrm>
              <a:off x="2535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60" name="Rectangle 286"/>
            <p:cNvSpPr>
              <a:spLocks noChangeArrowheads="1"/>
            </p:cNvSpPr>
            <p:nvPr/>
          </p:nvSpPr>
          <p:spPr bwMode="auto">
            <a:xfrm>
              <a:off x="2535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61" name="Rectangle 287"/>
            <p:cNvSpPr>
              <a:spLocks noChangeArrowheads="1"/>
            </p:cNvSpPr>
            <p:nvPr/>
          </p:nvSpPr>
          <p:spPr bwMode="auto">
            <a:xfrm>
              <a:off x="2535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62" name="Rectangle 288"/>
            <p:cNvSpPr>
              <a:spLocks noChangeArrowheads="1"/>
            </p:cNvSpPr>
            <p:nvPr/>
          </p:nvSpPr>
          <p:spPr bwMode="auto">
            <a:xfrm>
              <a:off x="2535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63" name="Rectangle 289"/>
            <p:cNvSpPr>
              <a:spLocks noChangeArrowheads="1"/>
            </p:cNvSpPr>
            <p:nvPr/>
          </p:nvSpPr>
          <p:spPr bwMode="auto">
            <a:xfrm>
              <a:off x="2871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60464" name="Rectangle 290"/>
            <p:cNvSpPr>
              <a:spLocks noChangeArrowheads="1"/>
            </p:cNvSpPr>
            <p:nvPr/>
          </p:nvSpPr>
          <p:spPr bwMode="auto">
            <a:xfrm>
              <a:off x="2871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5" name="Rectangle 291"/>
            <p:cNvSpPr>
              <a:spLocks noChangeArrowheads="1"/>
            </p:cNvSpPr>
            <p:nvPr/>
          </p:nvSpPr>
          <p:spPr bwMode="auto">
            <a:xfrm>
              <a:off x="2871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66" name="Rectangle 292"/>
            <p:cNvSpPr>
              <a:spLocks noChangeArrowheads="1"/>
            </p:cNvSpPr>
            <p:nvPr/>
          </p:nvSpPr>
          <p:spPr bwMode="auto">
            <a:xfrm>
              <a:off x="2871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67" name="Rectangle 293"/>
            <p:cNvSpPr>
              <a:spLocks noChangeArrowheads="1"/>
            </p:cNvSpPr>
            <p:nvPr/>
          </p:nvSpPr>
          <p:spPr bwMode="auto">
            <a:xfrm>
              <a:off x="2871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68" name="Rectangle 294"/>
            <p:cNvSpPr>
              <a:spLocks noChangeArrowheads="1"/>
            </p:cNvSpPr>
            <p:nvPr/>
          </p:nvSpPr>
          <p:spPr bwMode="auto">
            <a:xfrm>
              <a:off x="2871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69" name="Rectangle 295"/>
            <p:cNvSpPr>
              <a:spLocks noChangeArrowheads="1"/>
            </p:cNvSpPr>
            <p:nvPr/>
          </p:nvSpPr>
          <p:spPr bwMode="auto">
            <a:xfrm>
              <a:off x="2871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70" name="Rectangle 296"/>
            <p:cNvSpPr>
              <a:spLocks noChangeArrowheads="1"/>
            </p:cNvSpPr>
            <p:nvPr/>
          </p:nvSpPr>
          <p:spPr bwMode="auto">
            <a:xfrm>
              <a:off x="3207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60471" name="Rectangle 297"/>
            <p:cNvSpPr>
              <a:spLocks noChangeArrowheads="1"/>
            </p:cNvSpPr>
            <p:nvPr/>
          </p:nvSpPr>
          <p:spPr bwMode="auto">
            <a:xfrm>
              <a:off x="3207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2" name="Rectangle 298"/>
            <p:cNvSpPr>
              <a:spLocks noChangeArrowheads="1"/>
            </p:cNvSpPr>
            <p:nvPr/>
          </p:nvSpPr>
          <p:spPr bwMode="auto">
            <a:xfrm>
              <a:off x="3207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73" name="Rectangle 299"/>
            <p:cNvSpPr>
              <a:spLocks noChangeArrowheads="1"/>
            </p:cNvSpPr>
            <p:nvPr/>
          </p:nvSpPr>
          <p:spPr bwMode="auto">
            <a:xfrm>
              <a:off x="3207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74" name="Rectangle 300"/>
            <p:cNvSpPr>
              <a:spLocks noChangeArrowheads="1"/>
            </p:cNvSpPr>
            <p:nvPr/>
          </p:nvSpPr>
          <p:spPr bwMode="auto">
            <a:xfrm>
              <a:off x="3207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75" name="Rectangle 301"/>
            <p:cNvSpPr>
              <a:spLocks noChangeArrowheads="1"/>
            </p:cNvSpPr>
            <p:nvPr/>
          </p:nvSpPr>
          <p:spPr bwMode="auto">
            <a:xfrm>
              <a:off x="3207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76" name="Rectangle 302"/>
            <p:cNvSpPr>
              <a:spLocks noChangeArrowheads="1"/>
            </p:cNvSpPr>
            <p:nvPr/>
          </p:nvSpPr>
          <p:spPr bwMode="auto">
            <a:xfrm>
              <a:off x="3207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77" name="Rectangle 303"/>
            <p:cNvSpPr>
              <a:spLocks noChangeArrowheads="1"/>
            </p:cNvSpPr>
            <p:nvPr/>
          </p:nvSpPr>
          <p:spPr bwMode="auto">
            <a:xfrm>
              <a:off x="3543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60478" name="Rectangle 304"/>
            <p:cNvSpPr>
              <a:spLocks noChangeArrowheads="1"/>
            </p:cNvSpPr>
            <p:nvPr/>
          </p:nvSpPr>
          <p:spPr bwMode="auto">
            <a:xfrm>
              <a:off x="3543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9" name="Rectangle 305"/>
            <p:cNvSpPr>
              <a:spLocks noChangeArrowheads="1"/>
            </p:cNvSpPr>
            <p:nvPr/>
          </p:nvSpPr>
          <p:spPr bwMode="auto">
            <a:xfrm>
              <a:off x="3543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80" name="Rectangle 306"/>
            <p:cNvSpPr>
              <a:spLocks noChangeArrowheads="1"/>
            </p:cNvSpPr>
            <p:nvPr/>
          </p:nvSpPr>
          <p:spPr bwMode="auto">
            <a:xfrm>
              <a:off x="3543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81" name="Rectangle 307"/>
            <p:cNvSpPr>
              <a:spLocks noChangeArrowheads="1"/>
            </p:cNvSpPr>
            <p:nvPr/>
          </p:nvSpPr>
          <p:spPr bwMode="auto">
            <a:xfrm>
              <a:off x="3543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82" name="Rectangle 308"/>
            <p:cNvSpPr>
              <a:spLocks noChangeArrowheads="1"/>
            </p:cNvSpPr>
            <p:nvPr/>
          </p:nvSpPr>
          <p:spPr bwMode="auto">
            <a:xfrm>
              <a:off x="3543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83" name="Rectangle 309"/>
            <p:cNvSpPr>
              <a:spLocks noChangeArrowheads="1"/>
            </p:cNvSpPr>
            <p:nvPr/>
          </p:nvSpPr>
          <p:spPr bwMode="auto">
            <a:xfrm>
              <a:off x="3543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84" name="Rectangle 310"/>
            <p:cNvSpPr>
              <a:spLocks noChangeArrowheads="1"/>
            </p:cNvSpPr>
            <p:nvPr/>
          </p:nvSpPr>
          <p:spPr bwMode="auto">
            <a:xfrm>
              <a:off x="3879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7</a:t>
              </a:r>
            </a:p>
          </p:txBody>
        </p:sp>
        <p:sp>
          <p:nvSpPr>
            <p:cNvPr id="60485" name="Rectangle 311"/>
            <p:cNvSpPr>
              <a:spLocks noChangeArrowheads="1"/>
            </p:cNvSpPr>
            <p:nvPr/>
          </p:nvSpPr>
          <p:spPr bwMode="auto">
            <a:xfrm>
              <a:off x="3879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6" name="Rectangle 312"/>
            <p:cNvSpPr>
              <a:spLocks noChangeArrowheads="1"/>
            </p:cNvSpPr>
            <p:nvPr/>
          </p:nvSpPr>
          <p:spPr bwMode="auto">
            <a:xfrm>
              <a:off x="3879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87" name="Rectangle 313"/>
            <p:cNvSpPr>
              <a:spLocks noChangeArrowheads="1"/>
            </p:cNvSpPr>
            <p:nvPr/>
          </p:nvSpPr>
          <p:spPr bwMode="auto">
            <a:xfrm>
              <a:off x="3879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88" name="Rectangle 314"/>
            <p:cNvSpPr>
              <a:spLocks noChangeArrowheads="1"/>
            </p:cNvSpPr>
            <p:nvPr/>
          </p:nvSpPr>
          <p:spPr bwMode="auto">
            <a:xfrm>
              <a:off x="3879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89" name="Rectangle 315"/>
            <p:cNvSpPr>
              <a:spLocks noChangeArrowheads="1"/>
            </p:cNvSpPr>
            <p:nvPr/>
          </p:nvSpPr>
          <p:spPr bwMode="auto">
            <a:xfrm>
              <a:off x="3879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90" name="Rectangle 316"/>
            <p:cNvSpPr>
              <a:spLocks noChangeArrowheads="1"/>
            </p:cNvSpPr>
            <p:nvPr/>
          </p:nvSpPr>
          <p:spPr bwMode="auto">
            <a:xfrm>
              <a:off x="3879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91" name="Rectangle 317"/>
            <p:cNvSpPr>
              <a:spLocks noChangeArrowheads="1"/>
            </p:cNvSpPr>
            <p:nvPr/>
          </p:nvSpPr>
          <p:spPr bwMode="auto">
            <a:xfrm>
              <a:off x="4215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60492" name="Rectangle 318"/>
            <p:cNvSpPr>
              <a:spLocks noChangeArrowheads="1"/>
            </p:cNvSpPr>
            <p:nvPr/>
          </p:nvSpPr>
          <p:spPr bwMode="auto">
            <a:xfrm>
              <a:off x="4215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93" name="Rectangle 319"/>
            <p:cNvSpPr>
              <a:spLocks noChangeArrowheads="1"/>
            </p:cNvSpPr>
            <p:nvPr/>
          </p:nvSpPr>
          <p:spPr bwMode="auto">
            <a:xfrm>
              <a:off x="4215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94" name="Rectangle 320"/>
            <p:cNvSpPr>
              <a:spLocks noChangeArrowheads="1"/>
            </p:cNvSpPr>
            <p:nvPr/>
          </p:nvSpPr>
          <p:spPr bwMode="auto">
            <a:xfrm>
              <a:off x="4215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95" name="Rectangle 321"/>
            <p:cNvSpPr>
              <a:spLocks noChangeArrowheads="1"/>
            </p:cNvSpPr>
            <p:nvPr/>
          </p:nvSpPr>
          <p:spPr bwMode="auto">
            <a:xfrm>
              <a:off x="4215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96" name="Rectangle 322"/>
            <p:cNvSpPr>
              <a:spLocks noChangeArrowheads="1"/>
            </p:cNvSpPr>
            <p:nvPr/>
          </p:nvSpPr>
          <p:spPr bwMode="auto">
            <a:xfrm>
              <a:off x="4215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97" name="Rectangle 323"/>
            <p:cNvSpPr>
              <a:spLocks noChangeArrowheads="1"/>
            </p:cNvSpPr>
            <p:nvPr/>
          </p:nvSpPr>
          <p:spPr bwMode="auto">
            <a:xfrm>
              <a:off x="4215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498" name="Rectangle 324"/>
            <p:cNvSpPr>
              <a:spLocks noChangeArrowheads="1"/>
            </p:cNvSpPr>
            <p:nvPr/>
          </p:nvSpPr>
          <p:spPr bwMode="auto">
            <a:xfrm>
              <a:off x="4551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9</a:t>
              </a:r>
            </a:p>
          </p:txBody>
        </p:sp>
        <p:sp>
          <p:nvSpPr>
            <p:cNvPr id="60499" name="Rectangle 325"/>
            <p:cNvSpPr>
              <a:spLocks noChangeArrowheads="1"/>
            </p:cNvSpPr>
            <p:nvPr/>
          </p:nvSpPr>
          <p:spPr bwMode="auto">
            <a:xfrm>
              <a:off x="4551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0" name="Rectangle 326"/>
            <p:cNvSpPr>
              <a:spLocks noChangeArrowheads="1"/>
            </p:cNvSpPr>
            <p:nvPr/>
          </p:nvSpPr>
          <p:spPr bwMode="auto">
            <a:xfrm>
              <a:off x="4551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01" name="Rectangle 327"/>
            <p:cNvSpPr>
              <a:spLocks noChangeArrowheads="1"/>
            </p:cNvSpPr>
            <p:nvPr/>
          </p:nvSpPr>
          <p:spPr bwMode="auto">
            <a:xfrm>
              <a:off x="4551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02" name="Rectangle 328"/>
            <p:cNvSpPr>
              <a:spLocks noChangeArrowheads="1"/>
            </p:cNvSpPr>
            <p:nvPr/>
          </p:nvSpPr>
          <p:spPr bwMode="auto">
            <a:xfrm>
              <a:off x="4551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03" name="Rectangle 329"/>
            <p:cNvSpPr>
              <a:spLocks noChangeArrowheads="1"/>
            </p:cNvSpPr>
            <p:nvPr/>
          </p:nvSpPr>
          <p:spPr bwMode="auto">
            <a:xfrm>
              <a:off x="4551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04" name="Rectangle 330"/>
            <p:cNvSpPr>
              <a:spLocks noChangeArrowheads="1"/>
            </p:cNvSpPr>
            <p:nvPr/>
          </p:nvSpPr>
          <p:spPr bwMode="auto">
            <a:xfrm>
              <a:off x="4551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05" name="Rectangle 331"/>
            <p:cNvSpPr>
              <a:spLocks noChangeArrowheads="1"/>
            </p:cNvSpPr>
            <p:nvPr/>
          </p:nvSpPr>
          <p:spPr bwMode="auto">
            <a:xfrm>
              <a:off x="4887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10</a:t>
              </a:r>
            </a:p>
          </p:txBody>
        </p:sp>
        <p:sp>
          <p:nvSpPr>
            <p:cNvPr id="60506" name="Rectangle 332"/>
            <p:cNvSpPr>
              <a:spLocks noChangeArrowheads="1"/>
            </p:cNvSpPr>
            <p:nvPr/>
          </p:nvSpPr>
          <p:spPr bwMode="auto">
            <a:xfrm>
              <a:off x="4887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7" name="Rectangle 333"/>
            <p:cNvSpPr>
              <a:spLocks noChangeArrowheads="1"/>
            </p:cNvSpPr>
            <p:nvPr/>
          </p:nvSpPr>
          <p:spPr bwMode="auto">
            <a:xfrm>
              <a:off x="4887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08" name="Rectangle 334"/>
            <p:cNvSpPr>
              <a:spLocks noChangeArrowheads="1"/>
            </p:cNvSpPr>
            <p:nvPr/>
          </p:nvSpPr>
          <p:spPr bwMode="auto">
            <a:xfrm>
              <a:off x="4887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09" name="Rectangle 335"/>
            <p:cNvSpPr>
              <a:spLocks noChangeArrowheads="1"/>
            </p:cNvSpPr>
            <p:nvPr/>
          </p:nvSpPr>
          <p:spPr bwMode="auto">
            <a:xfrm>
              <a:off x="4887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10" name="Rectangle 336"/>
            <p:cNvSpPr>
              <a:spLocks noChangeArrowheads="1"/>
            </p:cNvSpPr>
            <p:nvPr/>
          </p:nvSpPr>
          <p:spPr bwMode="auto">
            <a:xfrm>
              <a:off x="4887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11" name="Rectangle 337"/>
            <p:cNvSpPr>
              <a:spLocks noChangeArrowheads="1"/>
            </p:cNvSpPr>
            <p:nvPr/>
          </p:nvSpPr>
          <p:spPr bwMode="auto">
            <a:xfrm>
              <a:off x="4887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512" name="Rectangle 338"/>
            <p:cNvSpPr>
              <a:spLocks noChangeArrowheads="1"/>
            </p:cNvSpPr>
            <p:nvPr/>
          </p:nvSpPr>
          <p:spPr bwMode="auto">
            <a:xfrm>
              <a:off x="5223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11</a:t>
              </a:r>
            </a:p>
          </p:txBody>
        </p:sp>
        <p:sp>
          <p:nvSpPr>
            <p:cNvPr id="60513" name="Rectangle 339"/>
            <p:cNvSpPr>
              <a:spLocks noChangeArrowheads="1"/>
            </p:cNvSpPr>
            <p:nvPr/>
          </p:nvSpPr>
          <p:spPr bwMode="auto">
            <a:xfrm>
              <a:off x="5223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14" name="Rectangle 340"/>
            <p:cNvSpPr>
              <a:spLocks noChangeArrowheads="1"/>
            </p:cNvSpPr>
            <p:nvPr/>
          </p:nvSpPr>
          <p:spPr bwMode="auto">
            <a:xfrm>
              <a:off x="5223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15" name="Rectangle 341"/>
            <p:cNvSpPr>
              <a:spLocks noChangeArrowheads="1"/>
            </p:cNvSpPr>
            <p:nvPr/>
          </p:nvSpPr>
          <p:spPr bwMode="auto">
            <a:xfrm>
              <a:off x="5223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16" name="Rectangle 342"/>
            <p:cNvSpPr>
              <a:spLocks noChangeArrowheads="1"/>
            </p:cNvSpPr>
            <p:nvPr/>
          </p:nvSpPr>
          <p:spPr bwMode="auto">
            <a:xfrm>
              <a:off x="5223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17" name="Rectangle 343"/>
            <p:cNvSpPr>
              <a:spLocks noChangeArrowheads="1"/>
            </p:cNvSpPr>
            <p:nvPr/>
          </p:nvSpPr>
          <p:spPr bwMode="auto">
            <a:xfrm>
              <a:off x="5223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  <p:sp>
          <p:nvSpPr>
            <p:cNvPr id="60518" name="Rectangle 344"/>
            <p:cNvSpPr>
              <a:spLocks noChangeArrowheads="1"/>
            </p:cNvSpPr>
            <p:nvPr/>
          </p:nvSpPr>
          <p:spPr bwMode="auto">
            <a:xfrm>
              <a:off x="5223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 baseline="30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0423" name="Line 345"/>
          <p:cNvSpPr>
            <a:spLocks noChangeShapeType="1"/>
          </p:cNvSpPr>
          <p:nvPr/>
        </p:nvSpPr>
        <p:spPr bwMode="auto">
          <a:xfrm rot="-5400000">
            <a:off x="6700044" y="-1681956"/>
            <a:ext cx="0" cy="6107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0424" name="Text Box 346"/>
          <p:cNvSpPr txBox="1">
            <a:spLocks noChangeArrowheads="1"/>
          </p:cNvSpPr>
          <p:nvPr/>
        </p:nvSpPr>
        <p:spPr bwMode="auto">
          <a:xfrm>
            <a:off x="6084888" y="1219200"/>
            <a:ext cx="990600" cy="30670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W + 1</a:t>
            </a:r>
            <a:endParaRPr lang="en-US" altLang="zh-CN" sz="1400" baseline="-25000">
              <a:latin typeface="Comic Sans MS" panose="030F0702030302020204" pitchFamily="66" charset="0"/>
            </a:endParaRPr>
          </a:p>
        </p:txBody>
      </p:sp>
      <p:sp>
        <p:nvSpPr>
          <p:cNvPr id="60425" name="Rectangle 347"/>
          <p:cNvSpPr>
            <a:spLocks noChangeArrowheads="1"/>
          </p:cNvSpPr>
          <p:nvPr/>
        </p:nvSpPr>
        <p:spPr bwMode="auto">
          <a:xfrm>
            <a:off x="5637213" y="5721985"/>
            <a:ext cx="873125" cy="33718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latin typeface="Comic Sans MS" panose="030F0702030302020204" pitchFamily="66" charset="0"/>
              </a:rPr>
              <a:t>W = 11</a:t>
            </a:r>
            <a:endParaRPr kumimoji="0" lang="en-US" altLang="zh-CN" sz="1600" baseline="30000">
              <a:latin typeface="Comic Sans MS" panose="030F0702030302020204" pitchFamily="66" charset="0"/>
            </a:endParaRPr>
          </a:p>
        </p:txBody>
      </p:sp>
      <p:sp>
        <p:nvSpPr>
          <p:cNvPr id="60427" name="Line 349"/>
          <p:cNvSpPr>
            <a:spLocks noChangeShapeType="1"/>
          </p:cNvSpPr>
          <p:nvPr/>
        </p:nvSpPr>
        <p:spPr bwMode="auto">
          <a:xfrm flipH="1">
            <a:off x="1714500" y="1970088"/>
            <a:ext cx="0" cy="2220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0428" name="Text Box 350"/>
          <p:cNvSpPr txBox="1">
            <a:spLocks noChangeArrowheads="1"/>
          </p:cNvSpPr>
          <p:nvPr/>
        </p:nvSpPr>
        <p:spPr bwMode="auto">
          <a:xfrm>
            <a:off x="1524000" y="2819400"/>
            <a:ext cx="533400" cy="245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Comic Sans MS" panose="030F0702030302020204" pitchFamily="66" charset="0"/>
              </a:rPr>
              <a:t>n + 1</a:t>
            </a:r>
            <a:endParaRPr lang="en-US" altLang="zh-CN" sz="1000" baseline="-250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0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4DFDCA-B645-4963-9F27-6C466A767FAB}" type="slidenum">
              <a:rPr kumimoji="0" lang="zh-CN" altLang="en-US" sz="1400" smtClean="0"/>
              <a:t>28</a:t>
            </a:fld>
            <a:endParaRPr kumimoji="0" lang="en-US" altLang="zh-CN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0" y="260350"/>
            <a:ext cx="7800975" cy="775970"/>
          </a:xfrm>
        </p:spPr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grpSp>
        <p:nvGrpSpPr>
          <p:cNvPr id="60421" name="Group 235"/>
          <p:cNvGrpSpPr/>
          <p:nvPr/>
        </p:nvGrpSpPr>
        <p:grpSpPr bwMode="auto">
          <a:xfrm>
            <a:off x="6738938" y="4657090"/>
            <a:ext cx="2347912" cy="2022475"/>
            <a:chOff x="3927" y="2760"/>
            <a:chExt cx="1584" cy="1364"/>
          </a:xfrm>
        </p:grpSpPr>
        <p:sp>
          <p:nvSpPr>
            <p:cNvPr id="60519" name="Rectangle 236"/>
            <p:cNvSpPr>
              <a:spLocks noChangeArrowheads="1"/>
            </p:cNvSpPr>
            <p:nvPr/>
          </p:nvSpPr>
          <p:spPr bwMode="auto">
            <a:xfrm>
              <a:off x="4407" y="302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0" name="Rectangle 237"/>
            <p:cNvSpPr>
              <a:spLocks noChangeArrowheads="1"/>
            </p:cNvSpPr>
            <p:nvPr/>
          </p:nvSpPr>
          <p:spPr bwMode="auto">
            <a:xfrm>
              <a:off x="4407" y="2760"/>
              <a:ext cx="532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Value</a:t>
              </a:r>
              <a:endParaRPr lang="en-US" altLang="zh-CN" sz="1600" baseline="-2500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521" name="Rectangle 238"/>
            <p:cNvSpPr>
              <a:spLocks noChangeArrowheads="1"/>
            </p:cNvSpPr>
            <p:nvPr/>
          </p:nvSpPr>
          <p:spPr bwMode="auto">
            <a:xfrm>
              <a:off x="4407" y="346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18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2" name="Rectangle 239"/>
            <p:cNvSpPr>
              <a:spLocks noChangeArrowheads="1"/>
            </p:cNvSpPr>
            <p:nvPr/>
          </p:nvSpPr>
          <p:spPr bwMode="auto">
            <a:xfrm>
              <a:off x="4407" y="368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22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3" name="Rectangle 240"/>
            <p:cNvSpPr>
              <a:spLocks noChangeArrowheads="1"/>
            </p:cNvSpPr>
            <p:nvPr/>
          </p:nvSpPr>
          <p:spPr bwMode="auto">
            <a:xfrm>
              <a:off x="4407" y="390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28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4" name="Rectangle 241"/>
            <p:cNvSpPr>
              <a:spLocks noChangeArrowheads="1"/>
            </p:cNvSpPr>
            <p:nvPr/>
          </p:nvSpPr>
          <p:spPr bwMode="auto">
            <a:xfrm>
              <a:off x="4939" y="302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60525" name="Rectangle 242"/>
            <p:cNvSpPr>
              <a:spLocks noChangeArrowheads="1"/>
            </p:cNvSpPr>
            <p:nvPr/>
          </p:nvSpPr>
          <p:spPr bwMode="auto">
            <a:xfrm>
              <a:off x="4939" y="2760"/>
              <a:ext cx="572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Weight</a:t>
              </a:r>
            </a:p>
          </p:txBody>
        </p:sp>
        <p:sp>
          <p:nvSpPr>
            <p:cNvPr id="60526" name="Rectangle 243"/>
            <p:cNvSpPr>
              <a:spLocks noChangeArrowheads="1"/>
            </p:cNvSpPr>
            <p:nvPr/>
          </p:nvSpPr>
          <p:spPr bwMode="auto">
            <a:xfrm>
              <a:off x="4939" y="346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5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7" name="Rectangle 244"/>
            <p:cNvSpPr>
              <a:spLocks noChangeArrowheads="1"/>
            </p:cNvSpPr>
            <p:nvPr/>
          </p:nvSpPr>
          <p:spPr bwMode="auto">
            <a:xfrm>
              <a:off x="4939" y="368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6</a:t>
              </a:r>
              <a:endParaRPr kumimoji="0" lang="zh-CN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60528" name="Rectangle 245"/>
            <p:cNvSpPr>
              <a:spLocks noChangeArrowheads="1"/>
            </p:cNvSpPr>
            <p:nvPr/>
          </p:nvSpPr>
          <p:spPr bwMode="auto">
            <a:xfrm>
              <a:off x="4407" y="3244"/>
              <a:ext cx="53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6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29" name="Rectangle 246"/>
            <p:cNvSpPr>
              <a:spLocks noChangeArrowheads="1"/>
            </p:cNvSpPr>
            <p:nvPr/>
          </p:nvSpPr>
          <p:spPr bwMode="auto">
            <a:xfrm>
              <a:off x="4939" y="324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2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0" name="Rectangle 247"/>
            <p:cNvSpPr>
              <a:spLocks noChangeArrowheads="1"/>
            </p:cNvSpPr>
            <p:nvPr/>
          </p:nvSpPr>
          <p:spPr bwMode="auto">
            <a:xfrm>
              <a:off x="4939" y="3904"/>
              <a:ext cx="572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1" name="Rectangle 248"/>
            <p:cNvSpPr>
              <a:spLocks noChangeArrowheads="1"/>
            </p:cNvSpPr>
            <p:nvPr/>
          </p:nvSpPr>
          <p:spPr bwMode="auto">
            <a:xfrm>
              <a:off x="3927" y="2760"/>
              <a:ext cx="480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Item</a:t>
              </a:r>
            </a:p>
          </p:txBody>
        </p:sp>
        <p:sp>
          <p:nvSpPr>
            <p:cNvPr id="60532" name="Rectangle 249"/>
            <p:cNvSpPr>
              <a:spLocks noChangeArrowheads="1"/>
            </p:cNvSpPr>
            <p:nvPr/>
          </p:nvSpPr>
          <p:spPr bwMode="auto">
            <a:xfrm>
              <a:off x="3927" y="302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3" name="Rectangle 250"/>
            <p:cNvSpPr>
              <a:spLocks noChangeArrowheads="1"/>
            </p:cNvSpPr>
            <p:nvPr/>
          </p:nvSpPr>
          <p:spPr bwMode="auto">
            <a:xfrm>
              <a:off x="3927" y="346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3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4" name="Rectangle 251"/>
            <p:cNvSpPr>
              <a:spLocks noChangeArrowheads="1"/>
            </p:cNvSpPr>
            <p:nvPr/>
          </p:nvSpPr>
          <p:spPr bwMode="auto">
            <a:xfrm>
              <a:off x="3927" y="368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4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5" name="Rectangle 252"/>
            <p:cNvSpPr>
              <a:spLocks noChangeArrowheads="1"/>
            </p:cNvSpPr>
            <p:nvPr/>
          </p:nvSpPr>
          <p:spPr bwMode="auto">
            <a:xfrm>
              <a:off x="3927" y="390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5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36" name="Rectangle 253"/>
            <p:cNvSpPr>
              <a:spLocks noChangeArrowheads="1"/>
            </p:cNvSpPr>
            <p:nvPr/>
          </p:nvSpPr>
          <p:spPr bwMode="auto">
            <a:xfrm>
              <a:off x="3927" y="3244"/>
              <a:ext cx="480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0422" name="Group 254"/>
          <p:cNvGrpSpPr/>
          <p:nvPr/>
        </p:nvGrpSpPr>
        <p:grpSpPr bwMode="auto">
          <a:xfrm>
            <a:off x="2035175" y="1830388"/>
            <a:ext cx="7707313" cy="2665412"/>
            <a:chOff x="471" y="673"/>
            <a:chExt cx="5088" cy="1584"/>
          </a:xfrm>
        </p:grpSpPr>
        <p:sp>
          <p:nvSpPr>
            <p:cNvPr id="60429" name="Rectangle 255"/>
            <p:cNvSpPr>
              <a:spLocks noChangeArrowheads="1"/>
            </p:cNvSpPr>
            <p:nvPr/>
          </p:nvSpPr>
          <p:spPr bwMode="auto">
            <a:xfrm>
              <a:off x="471" y="93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60430" name="Rectangle 256"/>
            <p:cNvSpPr>
              <a:spLocks noChangeArrowheads="1"/>
            </p:cNvSpPr>
            <p:nvPr/>
          </p:nvSpPr>
          <p:spPr bwMode="auto">
            <a:xfrm>
              <a:off x="471" y="137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1, 2 }</a:t>
              </a:r>
            </a:p>
          </p:txBody>
        </p:sp>
        <p:sp>
          <p:nvSpPr>
            <p:cNvPr id="60431" name="Rectangle 257"/>
            <p:cNvSpPr>
              <a:spLocks noChangeArrowheads="1"/>
            </p:cNvSpPr>
            <p:nvPr/>
          </p:nvSpPr>
          <p:spPr bwMode="auto">
            <a:xfrm>
              <a:off x="471" y="159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1, 2, 3 }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2" name="Rectangle 258"/>
            <p:cNvSpPr>
              <a:spLocks noChangeArrowheads="1"/>
            </p:cNvSpPr>
            <p:nvPr/>
          </p:nvSpPr>
          <p:spPr bwMode="auto">
            <a:xfrm>
              <a:off x="471" y="181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1, 2, 3, 4 }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3" name="Rectangle 259"/>
            <p:cNvSpPr>
              <a:spLocks noChangeArrowheads="1"/>
            </p:cNvSpPr>
            <p:nvPr/>
          </p:nvSpPr>
          <p:spPr bwMode="auto">
            <a:xfrm>
              <a:off x="471" y="115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 }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4" name="Rectangle 260"/>
            <p:cNvSpPr>
              <a:spLocks noChangeArrowheads="1"/>
            </p:cNvSpPr>
            <p:nvPr/>
          </p:nvSpPr>
          <p:spPr bwMode="auto">
            <a:xfrm>
              <a:off x="471" y="2037"/>
              <a:ext cx="105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Comic Sans MS" panose="030F0702030302020204" pitchFamily="66" charset="0"/>
                </a:rPr>
                <a:t>{ 1, 2, 3, 4, 5 }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5" name="Rectangle 261"/>
            <p:cNvSpPr>
              <a:spLocks noChangeArrowheads="1"/>
            </p:cNvSpPr>
            <p:nvPr/>
          </p:nvSpPr>
          <p:spPr bwMode="auto">
            <a:xfrm>
              <a:off x="1527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0436" name="Rectangle 262"/>
            <p:cNvSpPr>
              <a:spLocks noChangeArrowheads="1"/>
            </p:cNvSpPr>
            <p:nvPr/>
          </p:nvSpPr>
          <p:spPr bwMode="auto">
            <a:xfrm>
              <a:off x="1527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7" name="Rectangle 263"/>
            <p:cNvSpPr>
              <a:spLocks noChangeArrowheads="1"/>
            </p:cNvSpPr>
            <p:nvPr/>
          </p:nvSpPr>
          <p:spPr bwMode="auto">
            <a:xfrm>
              <a:off x="1527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8" name="Rectangle 264"/>
            <p:cNvSpPr>
              <a:spLocks noChangeArrowheads="1"/>
            </p:cNvSpPr>
            <p:nvPr/>
          </p:nvSpPr>
          <p:spPr bwMode="auto">
            <a:xfrm>
              <a:off x="1527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39" name="Rectangle 265"/>
            <p:cNvSpPr>
              <a:spLocks noChangeArrowheads="1"/>
            </p:cNvSpPr>
            <p:nvPr/>
          </p:nvSpPr>
          <p:spPr bwMode="auto">
            <a:xfrm>
              <a:off x="1527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40" name="Rectangle 266"/>
            <p:cNvSpPr>
              <a:spLocks noChangeArrowheads="1"/>
            </p:cNvSpPr>
            <p:nvPr/>
          </p:nvSpPr>
          <p:spPr bwMode="auto">
            <a:xfrm>
              <a:off x="1527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41" name="Rectangle 267"/>
            <p:cNvSpPr>
              <a:spLocks noChangeArrowheads="1"/>
            </p:cNvSpPr>
            <p:nvPr/>
          </p:nvSpPr>
          <p:spPr bwMode="auto">
            <a:xfrm>
              <a:off x="1527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42" name="Rectangle 268"/>
            <p:cNvSpPr>
              <a:spLocks noChangeArrowheads="1"/>
            </p:cNvSpPr>
            <p:nvPr/>
          </p:nvSpPr>
          <p:spPr bwMode="auto">
            <a:xfrm>
              <a:off x="1863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0443" name="Rectangle 269"/>
            <p:cNvSpPr>
              <a:spLocks noChangeArrowheads="1"/>
            </p:cNvSpPr>
            <p:nvPr/>
          </p:nvSpPr>
          <p:spPr bwMode="auto">
            <a:xfrm>
              <a:off x="1863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44" name="Rectangle 270"/>
            <p:cNvSpPr>
              <a:spLocks noChangeArrowheads="1"/>
            </p:cNvSpPr>
            <p:nvPr/>
          </p:nvSpPr>
          <p:spPr bwMode="auto">
            <a:xfrm>
              <a:off x="1863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45" name="Rectangle 271"/>
            <p:cNvSpPr>
              <a:spLocks noChangeArrowheads="1"/>
            </p:cNvSpPr>
            <p:nvPr/>
          </p:nvSpPr>
          <p:spPr bwMode="auto">
            <a:xfrm>
              <a:off x="1863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46" name="Rectangle 272"/>
            <p:cNvSpPr>
              <a:spLocks noChangeArrowheads="1"/>
            </p:cNvSpPr>
            <p:nvPr/>
          </p:nvSpPr>
          <p:spPr bwMode="auto">
            <a:xfrm>
              <a:off x="1863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47" name="Rectangle 273"/>
            <p:cNvSpPr>
              <a:spLocks noChangeArrowheads="1"/>
            </p:cNvSpPr>
            <p:nvPr/>
          </p:nvSpPr>
          <p:spPr bwMode="auto">
            <a:xfrm>
              <a:off x="1863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48" name="Rectangle 274"/>
            <p:cNvSpPr>
              <a:spLocks noChangeArrowheads="1"/>
            </p:cNvSpPr>
            <p:nvPr/>
          </p:nvSpPr>
          <p:spPr bwMode="auto">
            <a:xfrm>
              <a:off x="1863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49" name="Rectangle 275"/>
            <p:cNvSpPr>
              <a:spLocks noChangeArrowheads="1"/>
            </p:cNvSpPr>
            <p:nvPr/>
          </p:nvSpPr>
          <p:spPr bwMode="auto">
            <a:xfrm>
              <a:off x="2199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60450" name="Rectangle 276"/>
            <p:cNvSpPr>
              <a:spLocks noChangeArrowheads="1"/>
            </p:cNvSpPr>
            <p:nvPr/>
          </p:nvSpPr>
          <p:spPr bwMode="auto">
            <a:xfrm>
              <a:off x="2199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1" name="Rectangle 277"/>
            <p:cNvSpPr>
              <a:spLocks noChangeArrowheads="1"/>
            </p:cNvSpPr>
            <p:nvPr/>
          </p:nvSpPr>
          <p:spPr bwMode="auto">
            <a:xfrm>
              <a:off x="2199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6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2" name="Rectangle 278"/>
            <p:cNvSpPr>
              <a:spLocks noChangeArrowheads="1"/>
            </p:cNvSpPr>
            <p:nvPr/>
          </p:nvSpPr>
          <p:spPr bwMode="auto">
            <a:xfrm>
              <a:off x="2199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6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3" name="Rectangle 279"/>
            <p:cNvSpPr>
              <a:spLocks noChangeArrowheads="1"/>
            </p:cNvSpPr>
            <p:nvPr/>
          </p:nvSpPr>
          <p:spPr bwMode="auto">
            <a:xfrm>
              <a:off x="2199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6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4" name="Rectangle 280"/>
            <p:cNvSpPr>
              <a:spLocks noChangeArrowheads="1"/>
            </p:cNvSpPr>
            <p:nvPr/>
          </p:nvSpPr>
          <p:spPr bwMode="auto">
            <a:xfrm>
              <a:off x="2199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5" name="Rectangle 281"/>
            <p:cNvSpPr>
              <a:spLocks noChangeArrowheads="1"/>
            </p:cNvSpPr>
            <p:nvPr/>
          </p:nvSpPr>
          <p:spPr bwMode="auto">
            <a:xfrm>
              <a:off x="2199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6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6" name="Rectangle 282"/>
            <p:cNvSpPr>
              <a:spLocks noChangeArrowheads="1"/>
            </p:cNvSpPr>
            <p:nvPr/>
          </p:nvSpPr>
          <p:spPr bwMode="auto">
            <a:xfrm>
              <a:off x="2535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60457" name="Rectangle 283"/>
            <p:cNvSpPr>
              <a:spLocks noChangeArrowheads="1"/>
            </p:cNvSpPr>
            <p:nvPr/>
          </p:nvSpPr>
          <p:spPr bwMode="auto">
            <a:xfrm>
              <a:off x="2535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8" name="Rectangle 284"/>
            <p:cNvSpPr>
              <a:spLocks noChangeArrowheads="1"/>
            </p:cNvSpPr>
            <p:nvPr/>
          </p:nvSpPr>
          <p:spPr bwMode="auto">
            <a:xfrm>
              <a:off x="2535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59" name="Rectangle 285"/>
            <p:cNvSpPr>
              <a:spLocks noChangeArrowheads="1"/>
            </p:cNvSpPr>
            <p:nvPr/>
          </p:nvSpPr>
          <p:spPr bwMode="auto">
            <a:xfrm>
              <a:off x="2535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0" name="Rectangle 286"/>
            <p:cNvSpPr>
              <a:spLocks noChangeArrowheads="1"/>
            </p:cNvSpPr>
            <p:nvPr/>
          </p:nvSpPr>
          <p:spPr bwMode="auto">
            <a:xfrm>
              <a:off x="2535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1" name="Rectangle 287"/>
            <p:cNvSpPr>
              <a:spLocks noChangeArrowheads="1"/>
            </p:cNvSpPr>
            <p:nvPr/>
          </p:nvSpPr>
          <p:spPr bwMode="auto">
            <a:xfrm>
              <a:off x="2535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2" name="Rectangle 288"/>
            <p:cNvSpPr>
              <a:spLocks noChangeArrowheads="1"/>
            </p:cNvSpPr>
            <p:nvPr/>
          </p:nvSpPr>
          <p:spPr bwMode="auto">
            <a:xfrm>
              <a:off x="2535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3" name="Rectangle 289"/>
            <p:cNvSpPr>
              <a:spLocks noChangeArrowheads="1"/>
            </p:cNvSpPr>
            <p:nvPr/>
          </p:nvSpPr>
          <p:spPr bwMode="auto">
            <a:xfrm>
              <a:off x="2871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60464" name="Rectangle 290"/>
            <p:cNvSpPr>
              <a:spLocks noChangeArrowheads="1"/>
            </p:cNvSpPr>
            <p:nvPr/>
          </p:nvSpPr>
          <p:spPr bwMode="auto">
            <a:xfrm>
              <a:off x="2871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5" name="Rectangle 291"/>
            <p:cNvSpPr>
              <a:spLocks noChangeArrowheads="1"/>
            </p:cNvSpPr>
            <p:nvPr/>
          </p:nvSpPr>
          <p:spPr bwMode="auto">
            <a:xfrm>
              <a:off x="2871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6" name="Rectangle 292"/>
            <p:cNvSpPr>
              <a:spLocks noChangeArrowheads="1"/>
            </p:cNvSpPr>
            <p:nvPr/>
          </p:nvSpPr>
          <p:spPr bwMode="auto">
            <a:xfrm>
              <a:off x="2871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7" name="Rectangle 293"/>
            <p:cNvSpPr>
              <a:spLocks noChangeArrowheads="1"/>
            </p:cNvSpPr>
            <p:nvPr/>
          </p:nvSpPr>
          <p:spPr bwMode="auto">
            <a:xfrm>
              <a:off x="2871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8" name="Rectangle 294"/>
            <p:cNvSpPr>
              <a:spLocks noChangeArrowheads="1"/>
            </p:cNvSpPr>
            <p:nvPr/>
          </p:nvSpPr>
          <p:spPr bwMode="auto">
            <a:xfrm>
              <a:off x="2871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69" name="Rectangle 295"/>
            <p:cNvSpPr>
              <a:spLocks noChangeArrowheads="1"/>
            </p:cNvSpPr>
            <p:nvPr/>
          </p:nvSpPr>
          <p:spPr bwMode="auto">
            <a:xfrm>
              <a:off x="2871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0" name="Rectangle 296"/>
            <p:cNvSpPr>
              <a:spLocks noChangeArrowheads="1"/>
            </p:cNvSpPr>
            <p:nvPr/>
          </p:nvSpPr>
          <p:spPr bwMode="auto">
            <a:xfrm>
              <a:off x="3207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60471" name="Rectangle 297"/>
            <p:cNvSpPr>
              <a:spLocks noChangeArrowheads="1"/>
            </p:cNvSpPr>
            <p:nvPr/>
          </p:nvSpPr>
          <p:spPr bwMode="auto">
            <a:xfrm>
              <a:off x="3207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2" name="Rectangle 298"/>
            <p:cNvSpPr>
              <a:spLocks noChangeArrowheads="1"/>
            </p:cNvSpPr>
            <p:nvPr/>
          </p:nvSpPr>
          <p:spPr bwMode="auto">
            <a:xfrm>
              <a:off x="3207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3" name="Rectangle 299"/>
            <p:cNvSpPr>
              <a:spLocks noChangeArrowheads="1"/>
            </p:cNvSpPr>
            <p:nvPr/>
          </p:nvSpPr>
          <p:spPr bwMode="auto">
            <a:xfrm>
              <a:off x="3207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18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4" name="Rectangle 300"/>
            <p:cNvSpPr>
              <a:spLocks noChangeArrowheads="1"/>
            </p:cNvSpPr>
            <p:nvPr/>
          </p:nvSpPr>
          <p:spPr bwMode="auto">
            <a:xfrm>
              <a:off x="3207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18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5" name="Rectangle 301"/>
            <p:cNvSpPr>
              <a:spLocks noChangeArrowheads="1"/>
            </p:cNvSpPr>
            <p:nvPr/>
          </p:nvSpPr>
          <p:spPr bwMode="auto">
            <a:xfrm>
              <a:off x="3207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6" name="Rectangle 302"/>
            <p:cNvSpPr>
              <a:spLocks noChangeArrowheads="1"/>
            </p:cNvSpPr>
            <p:nvPr/>
          </p:nvSpPr>
          <p:spPr bwMode="auto">
            <a:xfrm>
              <a:off x="3207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18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7" name="Rectangle 303"/>
            <p:cNvSpPr>
              <a:spLocks noChangeArrowheads="1"/>
            </p:cNvSpPr>
            <p:nvPr/>
          </p:nvSpPr>
          <p:spPr bwMode="auto">
            <a:xfrm>
              <a:off x="3543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60478" name="Rectangle 304"/>
            <p:cNvSpPr>
              <a:spLocks noChangeArrowheads="1"/>
            </p:cNvSpPr>
            <p:nvPr/>
          </p:nvSpPr>
          <p:spPr bwMode="auto">
            <a:xfrm>
              <a:off x="3543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79" name="Rectangle 305"/>
            <p:cNvSpPr>
              <a:spLocks noChangeArrowheads="1"/>
            </p:cNvSpPr>
            <p:nvPr/>
          </p:nvSpPr>
          <p:spPr bwMode="auto">
            <a:xfrm>
              <a:off x="3543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0" name="Rectangle 306"/>
            <p:cNvSpPr>
              <a:spLocks noChangeArrowheads="1"/>
            </p:cNvSpPr>
            <p:nvPr/>
          </p:nvSpPr>
          <p:spPr bwMode="auto">
            <a:xfrm>
              <a:off x="3543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19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1" name="Rectangle 307"/>
            <p:cNvSpPr>
              <a:spLocks noChangeArrowheads="1"/>
            </p:cNvSpPr>
            <p:nvPr/>
          </p:nvSpPr>
          <p:spPr bwMode="auto">
            <a:xfrm>
              <a:off x="3543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22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2" name="Rectangle 308"/>
            <p:cNvSpPr>
              <a:spLocks noChangeArrowheads="1"/>
            </p:cNvSpPr>
            <p:nvPr/>
          </p:nvSpPr>
          <p:spPr bwMode="auto">
            <a:xfrm>
              <a:off x="3543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3" name="Rectangle 309"/>
            <p:cNvSpPr>
              <a:spLocks noChangeArrowheads="1"/>
            </p:cNvSpPr>
            <p:nvPr/>
          </p:nvSpPr>
          <p:spPr bwMode="auto">
            <a:xfrm>
              <a:off x="3543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22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4" name="Rectangle 310"/>
            <p:cNvSpPr>
              <a:spLocks noChangeArrowheads="1"/>
            </p:cNvSpPr>
            <p:nvPr/>
          </p:nvSpPr>
          <p:spPr bwMode="auto">
            <a:xfrm>
              <a:off x="3879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7</a:t>
              </a:r>
            </a:p>
          </p:txBody>
        </p:sp>
        <p:sp>
          <p:nvSpPr>
            <p:cNvPr id="60485" name="Rectangle 311"/>
            <p:cNvSpPr>
              <a:spLocks noChangeArrowheads="1"/>
            </p:cNvSpPr>
            <p:nvPr/>
          </p:nvSpPr>
          <p:spPr bwMode="auto">
            <a:xfrm>
              <a:off x="3879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6" name="Rectangle 312"/>
            <p:cNvSpPr>
              <a:spLocks noChangeArrowheads="1"/>
            </p:cNvSpPr>
            <p:nvPr/>
          </p:nvSpPr>
          <p:spPr bwMode="auto">
            <a:xfrm>
              <a:off x="3879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7" name="Rectangle 313"/>
            <p:cNvSpPr>
              <a:spLocks noChangeArrowheads="1"/>
            </p:cNvSpPr>
            <p:nvPr/>
          </p:nvSpPr>
          <p:spPr bwMode="auto">
            <a:xfrm>
              <a:off x="3879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24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8" name="Rectangle 314"/>
            <p:cNvSpPr>
              <a:spLocks noChangeArrowheads="1"/>
            </p:cNvSpPr>
            <p:nvPr/>
          </p:nvSpPr>
          <p:spPr bwMode="auto">
            <a:xfrm>
              <a:off x="3879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24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89" name="Rectangle 315"/>
            <p:cNvSpPr>
              <a:spLocks noChangeArrowheads="1"/>
            </p:cNvSpPr>
            <p:nvPr/>
          </p:nvSpPr>
          <p:spPr bwMode="auto">
            <a:xfrm>
              <a:off x="3879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90" name="Rectangle 316"/>
            <p:cNvSpPr>
              <a:spLocks noChangeArrowheads="1"/>
            </p:cNvSpPr>
            <p:nvPr/>
          </p:nvSpPr>
          <p:spPr bwMode="auto">
            <a:xfrm>
              <a:off x="3879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28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91" name="Rectangle 317"/>
            <p:cNvSpPr>
              <a:spLocks noChangeArrowheads="1"/>
            </p:cNvSpPr>
            <p:nvPr/>
          </p:nvSpPr>
          <p:spPr bwMode="auto">
            <a:xfrm>
              <a:off x="4215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60492" name="Rectangle 318"/>
            <p:cNvSpPr>
              <a:spLocks noChangeArrowheads="1"/>
            </p:cNvSpPr>
            <p:nvPr/>
          </p:nvSpPr>
          <p:spPr bwMode="auto">
            <a:xfrm>
              <a:off x="4215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93" name="Rectangle 319"/>
            <p:cNvSpPr>
              <a:spLocks noChangeArrowheads="1"/>
            </p:cNvSpPr>
            <p:nvPr/>
          </p:nvSpPr>
          <p:spPr bwMode="auto">
            <a:xfrm>
              <a:off x="4215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94" name="Rectangle 320"/>
            <p:cNvSpPr>
              <a:spLocks noChangeArrowheads="1"/>
            </p:cNvSpPr>
            <p:nvPr/>
          </p:nvSpPr>
          <p:spPr bwMode="auto">
            <a:xfrm>
              <a:off x="4215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25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95" name="Rectangle 321"/>
            <p:cNvSpPr>
              <a:spLocks noChangeArrowheads="1"/>
            </p:cNvSpPr>
            <p:nvPr/>
          </p:nvSpPr>
          <p:spPr bwMode="auto">
            <a:xfrm>
              <a:off x="4215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28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96" name="Rectangle 322"/>
            <p:cNvSpPr>
              <a:spLocks noChangeArrowheads="1"/>
            </p:cNvSpPr>
            <p:nvPr/>
          </p:nvSpPr>
          <p:spPr bwMode="auto">
            <a:xfrm>
              <a:off x="4215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97" name="Rectangle 323"/>
            <p:cNvSpPr>
              <a:spLocks noChangeArrowheads="1"/>
            </p:cNvSpPr>
            <p:nvPr/>
          </p:nvSpPr>
          <p:spPr bwMode="auto">
            <a:xfrm>
              <a:off x="4215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29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498" name="Rectangle 324"/>
            <p:cNvSpPr>
              <a:spLocks noChangeArrowheads="1"/>
            </p:cNvSpPr>
            <p:nvPr/>
          </p:nvSpPr>
          <p:spPr bwMode="auto">
            <a:xfrm>
              <a:off x="4551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9</a:t>
              </a:r>
            </a:p>
          </p:txBody>
        </p:sp>
        <p:sp>
          <p:nvSpPr>
            <p:cNvPr id="60499" name="Rectangle 325"/>
            <p:cNvSpPr>
              <a:spLocks noChangeArrowheads="1"/>
            </p:cNvSpPr>
            <p:nvPr/>
          </p:nvSpPr>
          <p:spPr bwMode="auto">
            <a:xfrm>
              <a:off x="4551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0" name="Rectangle 326"/>
            <p:cNvSpPr>
              <a:spLocks noChangeArrowheads="1"/>
            </p:cNvSpPr>
            <p:nvPr/>
          </p:nvSpPr>
          <p:spPr bwMode="auto">
            <a:xfrm>
              <a:off x="4551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1" name="Rectangle 327"/>
            <p:cNvSpPr>
              <a:spLocks noChangeArrowheads="1"/>
            </p:cNvSpPr>
            <p:nvPr/>
          </p:nvSpPr>
          <p:spPr bwMode="auto">
            <a:xfrm>
              <a:off x="4551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25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2" name="Rectangle 328"/>
            <p:cNvSpPr>
              <a:spLocks noChangeArrowheads="1"/>
            </p:cNvSpPr>
            <p:nvPr/>
          </p:nvSpPr>
          <p:spPr bwMode="auto">
            <a:xfrm>
              <a:off x="4551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29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3" name="Rectangle 329"/>
            <p:cNvSpPr>
              <a:spLocks noChangeArrowheads="1"/>
            </p:cNvSpPr>
            <p:nvPr/>
          </p:nvSpPr>
          <p:spPr bwMode="auto">
            <a:xfrm>
              <a:off x="4551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4" name="Rectangle 330"/>
            <p:cNvSpPr>
              <a:spLocks noChangeArrowheads="1"/>
            </p:cNvSpPr>
            <p:nvPr/>
          </p:nvSpPr>
          <p:spPr bwMode="auto">
            <a:xfrm>
              <a:off x="4551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34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5" name="Rectangle 331"/>
            <p:cNvSpPr>
              <a:spLocks noChangeArrowheads="1"/>
            </p:cNvSpPr>
            <p:nvPr/>
          </p:nvSpPr>
          <p:spPr bwMode="auto">
            <a:xfrm>
              <a:off x="4887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10</a:t>
              </a:r>
            </a:p>
          </p:txBody>
        </p:sp>
        <p:sp>
          <p:nvSpPr>
            <p:cNvPr id="60506" name="Rectangle 332"/>
            <p:cNvSpPr>
              <a:spLocks noChangeArrowheads="1"/>
            </p:cNvSpPr>
            <p:nvPr/>
          </p:nvSpPr>
          <p:spPr bwMode="auto">
            <a:xfrm>
              <a:off x="4887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7" name="Rectangle 333"/>
            <p:cNvSpPr>
              <a:spLocks noChangeArrowheads="1"/>
            </p:cNvSpPr>
            <p:nvPr/>
          </p:nvSpPr>
          <p:spPr bwMode="auto">
            <a:xfrm>
              <a:off x="4887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8" name="Rectangle 334"/>
            <p:cNvSpPr>
              <a:spLocks noChangeArrowheads="1"/>
            </p:cNvSpPr>
            <p:nvPr/>
          </p:nvSpPr>
          <p:spPr bwMode="auto">
            <a:xfrm>
              <a:off x="4887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25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09" name="Rectangle 335"/>
            <p:cNvSpPr>
              <a:spLocks noChangeArrowheads="1"/>
            </p:cNvSpPr>
            <p:nvPr/>
          </p:nvSpPr>
          <p:spPr bwMode="auto">
            <a:xfrm>
              <a:off x="4887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29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10" name="Rectangle 336"/>
            <p:cNvSpPr>
              <a:spLocks noChangeArrowheads="1"/>
            </p:cNvSpPr>
            <p:nvPr/>
          </p:nvSpPr>
          <p:spPr bwMode="auto">
            <a:xfrm>
              <a:off x="4887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11" name="Rectangle 337"/>
            <p:cNvSpPr>
              <a:spLocks noChangeArrowheads="1"/>
            </p:cNvSpPr>
            <p:nvPr/>
          </p:nvSpPr>
          <p:spPr bwMode="auto">
            <a:xfrm>
              <a:off x="4887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3</a:t>
              </a:r>
              <a:r>
                <a:rPr kumimoji="0" lang="en-US" altLang="zh-CN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5</a:t>
              </a:r>
              <a:endParaRPr kumimoji="0" lang="zh-CN" altLang="en-US" sz="1600" baseline="300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512" name="Rectangle 338"/>
            <p:cNvSpPr>
              <a:spLocks noChangeArrowheads="1"/>
            </p:cNvSpPr>
            <p:nvPr/>
          </p:nvSpPr>
          <p:spPr bwMode="auto">
            <a:xfrm>
              <a:off x="5223" y="673"/>
              <a:ext cx="336" cy="26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11</a:t>
              </a:r>
            </a:p>
          </p:txBody>
        </p:sp>
        <p:sp>
          <p:nvSpPr>
            <p:cNvPr id="60513" name="Rectangle 339"/>
            <p:cNvSpPr>
              <a:spLocks noChangeArrowheads="1"/>
            </p:cNvSpPr>
            <p:nvPr/>
          </p:nvSpPr>
          <p:spPr bwMode="auto">
            <a:xfrm>
              <a:off x="5223" y="9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14" name="Rectangle 340"/>
            <p:cNvSpPr>
              <a:spLocks noChangeArrowheads="1"/>
            </p:cNvSpPr>
            <p:nvPr/>
          </p:nvSpPr>
          <p:spPr bwMode="auto">
            <a:xfrm>
              <a:off x="5223" y="137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7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15" name="Rectangle 341"/>
            <p:cNvSpPr>
              <a:spLocks noChangeArrowheads="1"/>
            </p:cNvSpPr>
            <p:nvPr/>
          </p:nvSpPr>
          <p:spPr bwMode="auto">
            <a:xfrm>
              <a:off x="5223" y="159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25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16" name="Rectangle 342"/>
            <p:cNvSpPr>
              <a:spLocks noChangeArrowheads="1"/>
            </p:cNvSpPr>
            <p:nvPr/>
          </p:nvSpPr>
          <p:spPr bwMode="auto">
            <a:xfrm>
              <a:off x="5223" y="181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40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17" name="Rectangle 343"/>
            <p:cNvSpPr>
              <a:spLocks noChangeArrowheads="1"/>
            </p:cNvSpPr>
            <p:nvPr/>
          </p:nvSpPr>
          <p:spPr bwMode="auto">
            <a:xfrm>
              <a:off x="5223" y="115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1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60518" name="Rectangle 344"/>
            <p:cNvSpPr>
              <a:spLocks noChangeArrowheads="1"/>
            </p:cNvSpPr>
            <p:nvPr/>
          </p:nvSpPr>
          <p:spPr bwMode="auto">
            <a:xfrm>
              <a:off x="5223" y="2037"/>
              <a:ext cx="336" cy="2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latin typeface="Comic Sans MS" panose="030F0702030302020204" pitchFamily="66" charset="0"/>
                </a:rPr>
                <a:t>40</a:t>
              </a:r>
              <a:endParaRPr kumimoji="0" lang="zh-CN" altLang="en-US" sz="1600" baseline="30000">
                <a:latin typeface="Comic Sans MS" panose="030F0702030302020204" pitchFamily="66" charset="0"/>
              </a:endParaRPr>
            </a:p>
          </p:txBody>
        </p:sp>
      </p:grpSp>
      <p:sp>
        <p:nvSpPr>
          <p:cNvPr id="60423" name="Line 345"/>
          <p:cNvSpPr>
            <a:spLocks noChangeShapeType="1"/>
          </p:cNvSpPr>
          <p:nvPr/>
        </p:nvSpPr>
        <p:spPr bwMode="auto">
          <a:xfrm rot="-5400000">
            <a:off x="6700044" y="-1681956"/>
            <a:ext cx="0" cy="6107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0424" name="Text Box 346"/>
          <p:cNvSpPr txBox="1">
            <a:spLocks noChangeArrowheads="1"/>
          </p:cNvSpPr>
          <p:nvPr/>
        </p:nvSpPr>
        <p:spPr bwMode="auto">
          <a:xfrm>
            <a:off x="6084888" y="1219200"/>
            <a:ext cx="990600" cy="30670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W + 1</a:t>
            </a:r>
            <a:endParaRPr lang="en-US" altLang="zh-CN" sz="1400" baseline="-25000">
              <a:latin typeface="Comic Sans MS" panose="030F0702030302020204" pitchFamily="66" charset="0"/>
            </a:endParaRPr>
          </a:p>
        </p:txBody>
      </p:sp>
      <p:sp>
        <p:nvSpPr>
          <p:cNvPr id="60425" name="Rectangle 347"/>
          <p:cNvSpPr>
            <a:spLocks noChangeArrowheads="1"/>
          </p:cNvSpPr>
          <p:nvPr/>
        </p:nvSpPr>
        <p:spPr bwMode="auto">
          <a:xfrm>
            <a:off x="5637213" y="5721985"/>
            <a:ext cx="873125" cy="33718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latin typeface="Comic Sans MS" panose="030F0702030302020204" pitchFamily="66" charset="0"/>
              </a:rPr>
              <a:t>W = 11</a:t>
            </a:r>
            <a:endParaRPr kumimoji="0" lang="en-US" altLang="zh-CN" sz="1600" baseline="30000">
              <a:latin typeface="Comic Sans MS" panose="030F0702030302020204" pitchFamily="66" charset="0"/>
            </a:endParaRPr>
          </a:p>
        </p:txBody>
      </p:sp>
      <p:sp>
        <p:nvSpPr>
          <p:cNvPr id="60426" name="Rectangle 348"/>
          <p:cNvSpPr>
            <a:spLocks noChangeArrowheads="1"/>
          </p:cNvSpPr>
          <p:nvPr/>
        </p:nvSpPr>
        <p:spPr bwMode="auto">
          <a:xfrm>
            <a:off x="2751138" y="5307965"/>
            <a:ext cx="2040890" cy="58356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OPT:  { 4, 3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value = 22 + 18 = 40</a:t>
            </a:r>
          </a:p>
        </p:txBody>
      </p:sp>
      <p:sp>
        <p:nvSpPr>
          <p:cNvPr id="60427" name="Line 349"/>
          <p:cNvSpPr>
            <a:spLocks noChangeShapeType="1"/>
          </p:cNvSpPr>
          <p:nvPr/>
        </p:nvSpPr>
        <p:spPr bwMode="auto">
          <a:xfrm flipH="1">
            <a:off x="1714500" y="1970088"/>
            <a:ext cx="0" cy="2220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0428" name="Text Box 350"/>
          <p:cNvSpPr txBox="1">
            <a:spLocks noChangeArrowheads="1"/>
          </p:cNvSpPr>
          <p:nvPr/>
        </p:nvSpPr>
        <p:spPr bwMode="auto">
          <a:xfrm>
            <a:off x="1524000" y="2819400"/>
            <a:ext cx="533400" cy="245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Comic Sans MS" panose="030F0702030302020204" pitchFamily="66" charset="0"/>
              </a:rPr>
              <a:t>n + 1</a:t>
            </a:r>
            <a:endParaRPr lang="en-US" altLang="zh-CN" sz="1000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1BD896-D038-4279-B96C-ABB50154C721}" type="slidenum">
              <a:rPr kumimoji="0" lang="zh-CN" altLang="en-US" sz="1400" smtClean="0"/>
              <a:t>29</a:t>
            </a:fld>
            <a:endParaRPr kumimoji="0" lang="en-US" altLang="zh-CN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时间复杂度？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1590675" y="2106295"/>
            <a:ext cx="8355965" cy="339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 我们正在建立一个二位数组的表，并且我们在</a:t>
            </a:r>
            <a:r>
              <a:rPr lang="en-US" altLang="zh-CN" dirty="0"/>
              <a:t>O(1)</a:t>
            </a:r>
            <a:r>
              <a:rPr lang="zh-CN" altLang="en-US" dirty="0"/>
              <a:t>时间内计算每个值</a:t>
            </a:r>
            <a:r>
              <a:rPr lang="en-US" altLang="zh-CN" dirty="0"/>
              <a:t>M[</a:t>
            </a:r>
            <a:r>
              <a:rPr lang="en-US" altLang="zh-CN" dirty="0" err="1"/>
              <a:t>i,w</a:t>
            </a:r>
            <a:r>
              <a:rPr lang="en-US" altLang="zh-CN" dirty="0"/>
              <a:t>];</a:t>
            </a:r>
            <a:r>
              <a:rPr lang="zh-CN" altLang="en-US" dirty="0"/>
              <a:t>于是得到</a:t>
            </a:r>
          </a:p>
          <a:p>
            <a:pPr eaLnBrk="1" hangingPunct="1"/>
            <a:r>
              <a:rPr lang="zh-CN" altLang="en-US" dirty="0"/>
              <a:t> 定理6.9 上面算法正确的计算这个问题的最优值，并且运行在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(n W)</a:t>
            </a:r>
            <a:r>
              <a:rPr lang="zh-CN" altLang="en-US" dirty="0"/>
              <a:t>时间。</a:t>
            </a:r>
            <a:endParaRPr lang="en-US" altLang="zh-CN" dirty="0"/>
          </a:p>
          <a:p>
            <a:pPr eaLnBrk="1" hangingPunct="1"/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伪多项式时间！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7BD967-27A4-463D-9719-C2FEF7F67B9A}" type="slidenum">
              <a:rPr kumimoji="0" lang="zh-CN" altLang="en-US" sz="1400" smtClean="0"/>
              <a:t>3</a:t>
            </a:fld>
            <a:endParaRPr kumimoji="0"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贪心算法情形下，区间的权重可以看成都是1</a:t>
            </a:r>
          </a:p>
          <a:p>
            <a:pPr eaLnBrk="1" hangingPunct="1"/>
            <a:r>
              <a:rPr lang="zh-CN" altLang="en-US" sz="2800"/>
              <a:t>对于区间权重不同的情形，贪心算法就失效了</a:t>
            </a:r>
          </a:p>
        </p:txBody>
      </p:sp>
      <p:grpSp>
        <p:nvGrpSpPr>
          <p:cNvPr id="12293" name="Group 23"/>
          <p:cNvGrpSpPr/>
          <p:nvPr/>
        </p:nvGrpSpPr>
        <p:grpSpPr bwMode="auto">
          <a:xfrm>
            <a:off x="1828800" y="2924953"/>
            <a:ext cx="8077200" cy="2208213"/>
            <a:chOff x="140" y="3104"/>
            <a:chExt cx="4948" cy="823"/>
          </a:xfrm>
        </p:grpSpPr>
        <p:sp>
          <p:nvSpPr>
            <p:cNvPr id="12295" name="Line 4"/>
            <p:cNvSpPr>
              <a:spLocks noChangeShapeType="1"/>
            </p:cNvSpPr>
            <p:nvPr/>
          </p:nvSpPr>
          <p:spPr bwMode="auto">
            <a:xfrm>
              <a:off x="903" y="3926"/>
              <a:ext cx="37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4608" y="3795"/>
              <a:ext cx="480" cy="12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anose="030F0702030302020204" pitchFamily="66" charset="0"/>
                </a:rPr>
                <a:t>Time</a:t>
              </a:r>
            </a:p>
          </p:txBody>
        </p:sp>
        <p:sp>
          <p:nvSpPr>
            <p:cNvPr id="12297" name="Rectangle 6"/>
            <p:cNvSpPr>
              <a:spLocks noChangeArrowheads="1"/>
            </p:cNvSpPr>
            <p:nvPr/>
          </p:nvSpPr>
          <p:spPr bwMode="auto">
            <a:xfrm>
              <a:off x="901" y="3286"/>
              <a:ext cx="3062" cy="17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>
              <a:off x="4129" y="3926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 rot="-5400000">
              <a:off x="796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 rot="-5400000">
              <a:off x="491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 rot="-5400000">
              <a:off x="1407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 rot="-5400000">
              <a:off x="1101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 rot="-5400000">
              <a:off x="1712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 rot="-5400000">
              <a:off x="2627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5" name="Line 14"/>
            <p:cNvSpPr>
              <a:spLocks noChangeShapeType="1"/>
            </p:cNvSpPr>
            <p:nvPr/>
          </p:nvSpPr>
          <p:spPr bwMode="auto">
            <a:xfrm rot="-5400000">
              <a:off x="2322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 rot="-5400000">
              <a:off x="3237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rot="-5400000">
              <a:off x="2932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 rot="-5400000">
              <a:off x="3848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 rot="-5400000">
              <a:off x="3543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 rot="-5400000">
              <a:off x="2017" y="351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11" name="Rectangle 20"/>
            <p:cNvSpPr>
              <a:spLocks noChangeArrowheads="1"/>
            </p:cNvSpPr>
            <p:nvPr/>
          </p:nvSpPr>
          <p:spPr bwMode="auto">
            <a:xfrm>
              <a:off x="902" y="3596"/>
              <a:ext cx="915" cy="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12312" name="Rectangle 21"/>
            <p:cNvSpPr>
              <a:spLocks noChangeArrowheads="1"/>
            </p:cNvSpPr>
            <p:nvPr/>
          </p:nvSpPr>
          <p:spPr bwMode="auto">
            <a:xfrm>
              <a:off x="140" y="3278"/>
              <a:ext cx="675" cy="10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weight = 999</a:t>
              </a:r>
            </a:p>
          </p:txBody>
        </p:sp>
        <p:sp>
          <p:nvSpPr>
            <p:cNvPr id="12313" name="Rectangle 22"/>
            <p:cNvSpPr>
              <a:spLocks noChangeArrowheads="1"/>
            </p:cNvSpPr>
            <p:nvPr/>
          </p:nvSpPr>
          <p:spPr bwMode="auto">
            <a:xfrm>
              <a:off x="141" y="3584"/>
              <a:ext cx="547" cy="10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weight = 1</a:t>
              </a:r>
            </a:p>
          </p:txBody>
        </p:sp>
      </p:grp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3200400" y="5665470"/>
            <a:ext cx="5638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Courier New" panose="02070309020205020404" pitchFamily="49" charset="0"/>
              </a:rPr>
              <a:t>解决之道：更加灵活的调度策略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BA4E6F-44C4-46D5-80A1-E41106D011C9}" type="slidenum">
              <a:rPr kumimoji="0" lang="zh-CN" altLang="en-US" sz="1400" smtClean="0"/>
              <a:t>30</a:t>
            </a:fld>
            <a:endParaRPr kumimoji="0" lang="en-US" altLang="zh-CN" sz="14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序列比对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  </a:t>
            </a:r>
            <a:r>
              <a:rPr lang="zh-CN" altLang="en-US" sz="2000">
                <a:solidFill>
                  <a:schemeClr val="hlink"/>
                </a:solidFill>
              </a:rPr>
              <a:t>[</a:t>
            </a:r>
            <a:r>
              <a:rPr lang="en-US" altLang="zh-CN" sz="2000">
                <a:solidFill>
                  <a:schemeClr val="hlink"/>
                </a:solidFill>
              </a:rPr>
              <a:t>Levenshtein 1966, Needleman-Wunsch 1970]</a:t>
            </a:r>
          </a:p>
          <a:p>
            <a:pPr lvl="1" eaLnBrk="1" hangingPunct="1"/>
            <a:r>
              <a:rPr lang="zh-CN" altLang="en-US"/>
              <a:t>空隙罚分 </a:t>
            </a:r>
            <a:r>
              <a:rPr lang="zh-CN" altLang="en-US">
                <a:sym typeface="Symbol" panose="05050102010706020507" pitchFamily="18" charset="2"/>
              </a:rPr>
              <a:t></a:t>
            </a:r>
            <a:r>
              <a:rPr lang="zh-CN" altLang="en-US"/>
              <a:t>; 不匹配罚分 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 sz="1600" baseline="-25000">
                <a:sym typeface="Symbol" panose="05050102010706020507" pitchFamily="18" charset="2"/>
              </a:rPr>
              <a:t>pq</a:t>
            </a:r>
            <a:r>
              <a:rPr lang="en-US" altLang="zh-CN"/>
              <a:t>.</a:t>
            </a:r>
          </a:p>
          <a:p>
            <a:pPr lvl="1" eaLnBrk="1" hangingPunct="1"/>
            <a:r>
              <a:rPr lang="zh-CN" altLang="en-US"/>
              <a:t>总的罚分= 空隙罚分和不匹配罚分之和.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8915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11E05A-6E47-4780-9B38-196ABE32D456}" type="slidenum">
              <a:rPr kumimoji="0" lang="zh-CN" altLang="en-US" sz="1400" smtClean="0"/>
              <a:t>31</a:t>
            </a:fld>
            <a:endParaRPr kumimoji="0" lang="en-US" altLang="zh-CN" sz="140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序列比对</a:t>
            </a:r>
            <a:endParaRPr lang="en-US" altLang="zh-CN"/>
          </a:p>
        </p:txBody>
      </p:sp>
      <p:graphicFrame>
        <p:nvGraphicFramePr>
          <p:cNvPr id="83972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389380" y="2312670"/>
          <a:ext cx="8915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92700" imgH="800100" progId="Equation.3">
                  <p:embed/>
                </p:oleObj>
              </mc:Choice>
              <mc:Fallback>
                <p:oleObj name="Equation" r:id="rId2" imgW="509270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27" t="-19798" r="-2827" b="-19798"/>
                      <a:stretch>
                        <a:fillRect/>
                      </a:stretch>
                    </p:blipFill>
                    <p:spPr bwMode="auto">
                      <a:xfrm>
                        <a:off x="1389380" y="2312670"/>
                        <a:ext cx="8915400" cy="1397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581785" y="1626870"/>
            <a:ext cx="5105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Courier New" panose="02070309020205020404" pitchFamily="49" charset="0"/>
              </a:rPr>
              <a:t>比对罚分</a:t>
            </a:r>
            <a:endParaRPr lang="en-US" altLang="zh-CN" sz="2800" b="1">
              <a:latin typeface="Courier New" panose="02070309020205020404" pitchFamily="49" charset="0"/>
            </a:endParaRP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1909763" y="4303395"/>
            <a:ext cx="3991610" cy="109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600"/>
              </a:lnSpc>
              <a:spcBef>
                <a:spcPct val="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CN" sz="1800">
                <a:solidFill>
                  <a:srgbClr val="003399"/>
                </a:solidFill>
                <a:latin typeface="Comic Sans MS" panose="030F0702030302020204" pitchFamily="66" charset="0"/>
              </a:rPr>
              <a:t>Ex:</a:t>
            </a:r>
            <a:r>
              <a:rPr lang="en-US" altLang="zh-CN" sz="1800">
                <a:latin typeface="Comic Sans MS" panose="030F0702030302020204" pitchFamily="66" charset="0"/>
              </a:rPr>
              <a:t>  </a:t>
            </a:r>
            <a:r>
              <a:rPr lang="en-US" altLang="zh-CN" sz="2800">
                <a:latin typeface="Courier New" panose="02070309020205020404" pitchFamily="49" charset="0"/>
              </a:rPr>
              <a:t>CTACCG</a:t>
            </a:r>
            <a:r>
              <a:rPr lang="en-US" altLang="zh-CN" sz="2800">
                <a:latin typeface="Comic Sans MS" panose="030F0702030302020204" pitchFamily="66" charset="0"/>
              </a:rPr>
              <a:t> vs. </a:t>
            </a:r>
            <a:r>
              <a:rPr lang="en-US" altLang="zh-CN" sz="2800">
                <a:latin typeface="Courier New" panose="02070309020205020404" pitchFamily="49" charset="0"/>
              </a:rPr>
              <a:t>TACATG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  <a:p>
            <a:pPr algn="ctr">
              <a:lnSpc>
                <a:spcPts val="2600"/>
              </a:lnSpc>
              <a:spcBef>
                <a:spcPct val="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br>
              <a:rPr lang="en-US" altLang="zh-CN" sz="1800">
                <a:latin typeface="Comic Sans MS" panose="030F0702030302020204" pitchFamily="66" charset="0"/>
              </a:rPr>
            </a:br>
            <a:r>
              <a:rPr lang="en-US" altLang="zh-CN" sz="1800">
                <a:latin typeface="Comic Sans MS" panose="030F0702030302020204" pitchFamily="66" charset="0"/>
              </a:rPr>
              <a:t>  M = x</a:t>
            </a:r>
            <a:r>
              <a:rPr lang="en-US" altLang="zh-CN" sz="1800" baseline="-25000">
                <a:latin typeface="Comic Sans MS" panose="030F0702030302020204" pitchFamily="66" charset="0"/>
              </a:rPr>
              <a:t>2</a:t>
            </a:r>
            <a:r>
              <a:rPr lang="en-US" altLang="zh-CN" sz="1800">
                <a:latin typeface="Comic Sans MS" panose="030F0702030302020204" pitchFamily="66" charset="0"/>
              </a:rPr>
              <a:t>-y</a:t>
            </a:r>
            <a:r>
              <a:rPr lang="en-US" altLang="zh-CN" sz="1800" baseline="-25000">
                <a:latin typeface="Comic Sans MS" panose="030F0702030302020204" pitchFamily="66" charset="0"/>
              </a:rPr>
              <a:t>1</a:t>
            </a:r>
            <a:r>
              <a:rPr lang="en-US" altLang="zh-CN" sz="1800">
                <a:latin typeface="Comic Sans MS" panose="030F0702030302020204" pitchFamily="66" charset="0"/>
              </a:rPr>
              <a:t>, x</a:t>
            </a:r>
            <a:r>
              <a:rPr lang="en-US" altLang="zh-CN" sz="1800" baseline="-25000">
                <a:latin typeface="Comic Sans MS" panose="030F0702030302020204" pitchFamily="66" charset="0"/>
              </a:rPr>
              <a:t>3</a:t>
            </a:r>
            <a:r>
              <a:rPr lang="en-US" altLang="zh-CN" sz="1800">
                <a:latin typeface="Comic Sans MS" panose="030F0702030302020204" pitchFamily="66" charset="0"/>
              </a:rPr>
              <a:t>-y</a:t>
            </a:r>
            <a:r>
              <a:rPr lang="en-US" altLang="zh-CN" sz="1800" baseline="-25000">
                <a:latin typeface="Comic Sans MS" panose="030F0702030302020204" pitchFamily="66" charset="0"/>
              </a:rPr>
              <a:t>2</a:t>
            </a:r>
            <a:r>
              <a:rPr lang="en-US" altLang="zh-CN" sz="1800">
                <a:latin typeface="Comic Sans MS" panose="030F0702030302020204" pitchFamily="66" charset="0"/>
              </a:rPr>
              <a:t>, x</a:t>
            </a:r>
            <a:r>
              <a:rPr lang="en-US" altLang="zh-CN" sz="1800" baseline="-25000">
                <a:latin typeface="Comic Sans MS" panose="030F0702030302020204" pitchFamily="66" charset="0"/>
              </a:rPr>
              <a:t>4</a:t>
            </a:r>
            <a:r>
              <a:rPr lang="en-US" altLang="zh-CN" sz="1800">
                <a:latin typeface="Comic Sans MS" panose="030F0702030302020204" pitchFamily="66" charset="0"/>
              </a:rPr>
              <a:t>-y</a:t>
            </a:r>
            <a:r>
              <a:rPr lang="en-US" altLang="zh-CN" sz="1800" baseline="-25000">
                <a:latin typeface="Comic Sans MS" panose="030F0702030302020204" pitchFamily="66" charset="0"/>
              </a:rPr>
              <a:t>3</a:t>
            </a:r>
            <a:r>
              <a:rPr lang="en-US" altLang="zh-CN" sz="1800">
                <a:latin typeface="Comic Sans MS" panose="030F0702030302020204" pitchFamily="66" charset="0"/>
              </a:rPr>
              <a:t>, x</a:t>
            </a:r>
            <a:r>
              <a:rPr lang="en-US" altLang="zh-CN" sz="1800" baseline="-25000">
                <a:latin typeface="Comic Sans MS" panose="030F0702030302020204" pitchFamily="66" charset="0"/>
              </a:rPr>
              <a:t>5</a:t>
            </a:r>
            <a:r>
              <a:rPr lang="en-US" altLang="zh-CN" sz="1800">
                <a:latin typeface="Comic Sans MS" panose="030F0702030302020204" pitchFamily="66" charset="0"/>
              </a:rPr>
              <a:t>-y</a:t>
            </a:r>
            <a:r>
              <a:rPr lang="en-US" altLang="zh-CN" sz="1800" baseline="-25000">
                <a:latin typeface="Comic Sans MS" panose="030F0702030302020204" pitchFamily="66" charset="0"/>
              </a:rPr>
              <a:t>4</a:t>
            </a:r>
            <a:r>
              <a:rPr lang="en-US" altLang="zh-CN" sz="1800">
                <a:latin typeface="Comic Sans MS" panose="030F0702030302020204" pitchFamily="66" charset="0"/>
              </a:rPr>
              <a:t>, x</a:t>
            </a:r>
            <a:r>
              <a:rPr lang="en-US" altLang="zh-CN" sz="1800" baseline="-25000">
                <a:latin typeface="Comic Sans MS" panose="030F0702030302020204" pitchFamily="66" charset="0"/>
              </a:rPr>
              <a:t>6</a:t>
            </a:r>
            <a:r>
              <a:rPr lang="en-US" altLang="zh-CN" sz="1800">
                <a:latin typeface="Comic Sans MS" panose="030F0702030302020204" pitchFamily="66" charset="0"/>
              </a:rPr>
              <a:t>-y</a:t>
            </a:r>
            <a:r>
              <a:rPr lang="en-US" altLang="zh-CN" sz="1800" baseline="-25000">
                <a:latin typeface="Comic Sans MS" panose="030F0702030302020204" pitchFamily="66" charset="0"/>
              </a:rPr>
              <a:t>6</a:t>
            </a:r>
            <a:r>
              <a:rPr lang="en-US" altLang="zh-CN" sz="180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8397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80" y="3989070"/>
            <a:ext cx="3429000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EFE61A-502D-43E5-BF5D-27CED39BC3E4}" type="slidenum">
              <a:rPr kumimoji="0" lang="zh-CN" altLang="en-US" sz="1400" smtClean="0"/>
              <a:t>32</a:t>
            </a:fld>
            <a:endParaRPr kumimoji="0" lang="en-US" altLang="zh-CN" sz="14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序列比对</a:t>
            </a:r>
            <a:endParaRPr lang="en-US" altLang="zh-CN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/>
            <a:r>
              <a:rPr lang="zh-CN" altLang="en-US"/>
              <a:t>定理6.15 在一个最优比对</a:t>
            </a:r>
            <a:r>
              <a:rPr lang="en-US" altLang="zh-CN"/>
              <a:t>M</a:t>
            </a:r>
            <a:r>
              <a:rPr lang="zh-CN" altLang="en-US"/>
              <a:t>中，至少下述情况之一为真</a:t>
            </a:r>
          </a:p>
          <a:p>
            <a:pPr marL="660400" indent="-660400" eaLnBrk="1" hangingPunct="1">
              <a:buClr>
                <a:schemeClr val="hlink"/>
              </a:buClr>
              <a:buFont typeface="Wingdings" panose="05000000000000000000" pitchFamily="2" charset="2"/>
              <a:buAutoNum type="romanLcPeriod"/>
            </a:pPr>
            <a:r>
              <a:rPr lang="en-US" altLang="zh-CN"/>
              <a:t>（m，n）</a:t>
            </a:r>
            <a:r>
              <a:rPr lang="zh-CN" altLang="en-US"/>
              <a:t>在</a:t>
            </a:r>
            <a:r>
              <a:rPr lang="en-US" altLang="zh-CN"/>
              <a:t>M</a:t>
            </a:r>
            <a:r>
              <a:rPr lang="zh-CN" altLang="en-US"/>
              <a:t>中;</a:t>
            </a:r>
          </a:p>
          <a:p>
            <a:pPr marL="660400" indent="-660400" eaLnBrk="1" hangingPunct="1">
              <a:buClr>
                <a:schemeClr val="hlink"/>
              </a:buClr>
              <a:buFont typeface="Wingdings" panose="05000000000000000000" pitchFamily="2" charset="2"/>
              <a:buAutoNum type="romanLcPeriod"/>
            </a:pPr>
            <a:r>
              <a:rPr lang="en-US" altLang="zh-CN"/>
              <a:t>  X</a:t>
            </a:r>
            <a:r>
              <a:rPr lang="zh-CN" altLang="en-US"/>
              <a:t>的第</a:t>
            </a:r>
            <a:r>
              <a:rPr lang="en-US" altLang="zh-CN"/>
              <a:t>m</a:t>
            </a:r>
            <a:r>
              <a:rPr lang="zh-CN" altLang="en-US"/>
              <a:t>个位置没有被匹配;</a:t>
            </a:r>
          </a:p>
          <a:p>
            <a:pPr marL="660400" indent="-660400" eaLnBrk="1" hangingPunct="1">
              <a:buClr>
                <a:schemeClr val="hlink"/>
              </a:buClr>
              <a:buFont typeface="Wingdings" panose="05000000000000000000" pitchFamily="2" charset="2"/>
              <a:buAutoNum type="romanLcPeriod"/>
            </a:pPr>
            <a:r>
              <a:rPr lang="en-US" altLang="zh-CN"/>
              <a:t>  Y</a:t>
            </a:r>
            <a:r>
              <a:rPr lang="zh-CN" altLang="en-US"/>
              <a:t>的第</a:t>
            </a:r>
            <a:r>
              <a:rPr lang="en-US" altLang="zh-CN"/>
              <a:t>n</a:t>
            </a:r>
            <a:r>
              <a:rPr lang="zh-CN" altLang="en-US"/>
              <a:t>个位置没有被匹配.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B92BDB-1DBB-4EAE-B8B1-21FADECE3D63}" type="slidenum">
              <a:rPr kumimoji="0" lang="zh-CN" altLang="en-US" sz="1400" smtClean="0"/>
              <a:t>33</a:t>
            </a:fld>
            <a:endParaRPr kumimoji="0" lang="en-US" altLang="zh-CN" sz="14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315" y="260985"/>
            <a:ext cx="7793355" cy="792480"/>
          </a:xfrm>
        </p:spPr>
        <p:txBody>
          <a:bodyPr/>
          <a:lstStyle/>
          <a:p>
            <a:pPr eaLnBrk="1" hangingPunct="1"/>
            <a:r>
              <a:rPr lang="zh-CN" altLang="en-US"/>
              <a:t>序列比对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定义  </a:t>
            </a:r>
            <a:r>
              <a:rPr lang="en-US" altLang="zh-CN" sz="2800"/>
              <a:t>OPT(i, j) = x</a:t>
            </a:r>
            <a:r>
              <a:rPr lang="en-US" altLang="zh-CN" sz="2800" baseline="-25000"/>
              <a:t>1</a:t>
            </a:r>
            <a:r>
              <a:rPr lang="en-US" altLang="zh-CN" sz="2800"/>
              <a:t> x</a:t>
            </a:r>
            <a:r>
              <a:rPr lang="en-US" altLang="zh-CN" sz="2800" baseline="-25000"/>
              <a:t>2</a:t>
            </a:r>
            <a:r>
              <a:rPr lang="en-US" altLang="zh-CN" sz="2800"/>
              <a:t> . . . x</a:t>
            </a:r>
            <a:r>
              <a:rPr lang="en-US" altLang="zh-CN" sz="2800" baseline="-25000"/>
              <a:t>i</a:t>
            </a:r>
            <a:r>
              <a:rPr lang="en-US" altLang="zh-CN" sz="2800"/>
              <a:t> </a:t>
            </a:r>
            <a:r>
              <a:rPr lang="zh-CN" altLang="en-US" sz="2800"/>
              <a:t>与 </a:t>
            </a:r>
            <a:r>
              <a:rPr lang="en-US" altLang="zh-CN" sz="2800"/>
              <a:t>y</a:t>
            </a:r>
            <a:r>
              <a:rPr lang="en-US" altLang="zh-CN" sz="2800" baseline="-25000"/>
              <a:t>1</a:t>
            </a:r>
            <a:r>
              <a:rPr lang="en-US" altLang="zh-CN" sz="2800"/>
              <a:t> y</a:t>
            </a:r>
            <a:r>
              <a:rPr lang="en-US" altLang="zh-CN" sz="2800" baseline="-25000"/>
              <a:t>2</a:t>
            </a:r>
            <a:r>
              <a:rPr lang="en-US" altLang="zh-CN" sz="2800"/>
              <a:t> . . . y</a:t>
            </a:r>
            <a:r>
              <a:rPr lang="en-US" altLang="zh-CN" sz="1000"/>
              <a:t>j</a:t>
            </a:r>
            <a:r>
              <a:rPr lang="zh-CN" altLang="en-US" sz="2800"/>
              <a:t>比对的最小罚分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Case 1:  x</a:t>
            </a:r>
            <a:r>
              <a:rPr lang="en-US" altLang="zh-CN" sz="2400" baseline="-25000"/>
              <a:t>i</a:t>
            </a:r>
            <a:r>
              <a:rPr lang="en-US" altLang="zh-CN" sz="2400"/>
              <a:t>-y</a:t>
            </a:r>
            <a:r>
              <a:rPr lang="en-US" altLang="zh-CN" sz="1000"/>
              <a:t>j</a:t>
            </a:r>
            <a:r>
              <a:rPr lang="zh-CN" altLang="en-US" sz="2400"/>
              <a:t>在</a:t>
            </a:r>
            <a:r>
              <a:rPr lang="en-US" altLang="zh-CN" sz="2400"/>
              <a:t>OPT</a:t>
            </a:r>
            <a:r>
              <a:rPr lang="zh-CN" altLang="en-US" sz="2400"/>
              <a:t>中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x</a:t>
            </a:r>
            <a:r>
              <a:rPr lang="en-US" altLang="zh-CN" sz="2000" baseline="-25000"/>
              <a:t>i</a:t>
            </a:r>
            <a:r>
              <a:rPr lang="en-US" altLang="zh-CN" sz="2000"/>
              <a:t>- y</a:t>
            </a:r>
            <a:r>
              <a:rPr lang="en-US" altLang="zh-CN" sz="1000"/>
              <a:t>j</a:t>
            </a:r>
            <a:r>
              <a:rPr lang="zh-CN" altLang="en-US" sz="2000"/>
              <a:t>不匹配罚分</a:t>
            </a:r>
            <a:r>
              <a:rPr lang="en-US" altLang="zh-CN" sz="2000"/>
              <a:t>+ x</a:t>
            </a:r>
            <a:r>
              <a:rPr lang="en-US" altLang="zh-CN" baseline="-25000"/>
              <a:t>1</a:t>
            </a:r>
            <a:r>
              <a:rPr lang="en-US" altLang="zh-CN" sz="2000"/>
              <a:t> x</a:t>
            </a:r>
            <a:r>
              <a:rPr lang="en-US" altLang="zh-CN" baseline="-25000"/>
              <a:t>2</a:t>
            </a:r>
            <a:r>
              <a:rPr lang="en-US" altLang="zh-CN" sz="2000"/>
              <a:t> . . . x</a:t>
            </a:r>
            <a:r>
              <a:rPr lang="en-US" altLang="zh-CN" baseline="-25000"/>
              <a:t>i-1</a:t>
            </a:r>
            <a:r>
              <a:rPr lang="en-US" altLang="zh-CN" sz="2000"/>
              <a:t> </a:t>
            </a:r>
            <a:r>
              <a:rPr lang="zh-CN" altLang="en-US" sz="2000"/>
              <a:t>和 </a:t>
            </a:r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r>
              <a:rPr lang="en-US" altLang="zh-CN" sz="2000"/>
              <a:t> y</a:t>
            </a:r>
            <a:r>
              <a:rPr lang="en-US" altLang="zh-CN" sz="2000" baseline="-25000"/>
              <a:t>2</a:t>
            </a:r>
            <a:r>
              <a:rPr lang="en-US" altLang="zh-CN" sz="2000"/>
              <a:t> . . . y</a:t>
            </a:r>
            <a:r>
              <a:rPr lang="en-US" altLang="zh-CN" sz="1000"/>
              <a:t>j-1 </a:t>
            </a:r>
            <a:r>
              <a:rPr lang="zh-CN" altLang="en-US" sz="2000"/>
              <a:t>最小比对罚分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Case 2a:  OPT </a:t>
            </a:r>
            <a:r>
              <a:rPr lang="zh-CN" altLang="en-US" sz="2400"/>
              <a:t>中 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没有匹配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x</a:t>
            </a:r>
            <a:r>
              <a:rPr lang="en-US" altLang="zh-CN" sz="2000" baseline="-25000"/>
              <a:t>i</a:t>
            </a:r>
            <a:r>
              <a:rPr lang="zh-CN" altLang="en-US" sz="2000"/>
              <a:t>处间隙罚分 </a:t>
            </a:r>
            <a:r>
              <a:rPr lang="en-US" altLang="zh-CN" sz="2000"/>
              <a:t>+ x</a:t>
            </a:r>
            <a:r>
              <a:rPr lang="en-US" altLang="zh-CN" baseline="-25000"/>
              <a:t>1</a:t>
            </a:r>
            <a:r>
              <a:rPr lang="en-US" altLang="zh-CN" sz="2000"/>
              <a:t> x</a:t>
            </a:r>
            <a:r>
              <a:rPr lang="en-US" altLang="zh-CN" baseline="-25000"/>
              <a:t>2</a:t>
            </a:r>
            <a:r>
              <a:rPr lang="en-US" altLang="zh-CN" sz="2000"/>
              <a:t> . . . x</a:t>
            </a:r>
            <a:r>
              <a:rPr lang="en-US" altLang="zh-CN" baseline="-25000"/>
              <a:t>i-1</a:t>
            </a:r>
            <a:r>
              <a:rPr lang="en-US" altLang="zh-CN" sz="2000"/>
              <a:t> </a:t>
            </a:r>
            <a:r>
              <a:rPr lang="zh-CN" altLang="en-US" sz="2000"/>
              <a:t>和 </a:t>
            </a:r>
            <a:r>
              <a:rPr lang="en-US" altLang="zh-CN" sz="2000"/>
              <a:t>y</a:t>
            </a:r>
            <a:r>
              <a:rPr lang="en-US" altLang="zh-CN" baseline="-25000"/>
              <a:t>1</a:t>
            </a:r>
            <a:r>
              <a:rPr lang="en-US" altLang="zh-CN" sz="2000"/>
              <a:t> y</a:t>
            </a:r>
            <a:r>
              <a:rPr lang="en-US" altLang="zh-CN" baseline="-25000"/>
              <a:t>2</a:t>
            </a:r>
            <a:r>
              <a:rPr lang="en-US" altLang="zh-CN" sz="2000"/>
              <a:t> . . . y</a:t>
            </a:r>
            <a:r>
              <a:rPr lang="en-US" altLang="zh-CN" baseline="-25000"/>
              <a:t>j-1</a:t>
            </a:r>
            <a:r>
              <a:rPr lang="en-US" altLang="zh-CN" sz="2000"/>
              <a:t> y</a:t>
            </a:r>
            <a:r>
              <a:rPr lang="en-US" altLang="zh-CN" sz="1000"/>
              <a:t>j</a:t>
            </a:r>
            <a:r>
              <a:rPr lang="zh-CN" altLang="en-US" sz="2000"/>
              <a:t>最小比对罚分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Case 2b:  OPT</a:t>
            </a:r>
            <a:r>
              <a:rPr lang="zh-CN" altLang="en-US" sz="2400"/>
              <a:t>中 </a:t>
            </a:r>
            <a:r>
              <a:rPr lang="en-US" altLang="zh-CN" sz="2400"/>
              <a:t>y</a:t>
            </a:r>
            <a:r>
              <a:rPr lang="en-US" altLang="zh-CN" sz="1000"/>
              <a:t>j </a:t>
            </a:r>
            <a:r>
              <a:rPr lang="zh-CN" altLang="en-US" sz="2400"/>
              <a:t>没有匹配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y</a:t>
            </a:r>
            <a:r>
              <a:rPr lang="en-US" altLang="zh-CN" sz="1000"/>
              <a:t>j</a:t>
            </a:r>
            <a:r>
              <a:rPr lang="zh-CN" altLang="en-US" sz="2000"/>
              <a:t>处间隙罚分</a:t>
            </a:r>
            <a:r>
              <a:rPr lang="en-US" altLang="zh-CN" sz="2000"/>
              <a:t>+ x</a:t>
            </a:r>
            <a:r>
              <a:rPr lang="en-US" altLang="zh-CN" baseline="-25000"/>
              <a:t>1</a:t>
            </a:r>
            <a:r>
              <a:rPr lang="en-US" altLang="zh-CN" sz="2000"/>
              <a:t> x</a:t>
            </a:r>
            <a:r>
              <a:rPr lang="en-US" altLang="zh-CN" baseline="-25000"/>
              <a:t>2</a:t>
            </a:r>
            <a:r>
              <a:rPr lang="en-US" altLang="zh-CN" sz="2000"/>
              <a:t> . . . x</a:t>
            </a:r>
            <a:r>
              <a:rPr lang="en-US" altLang="zh-CN" baseline="-25000"/>
              <a:t>i-1</a:t>
            </a:r>
            <a:r>
              <a:rPr lang="en-US" altLang="zh-CN" sz="2000"/>
              <a:t> x</a:t>
            </a:r>
            <a:r>
              <a:rPr lang="en-US" altLang="zh-CN" baseline="-25000"/>
              <a:t>i</a:t>
            </a:r>
            <a:r>
              <a:rPr lang="en-US" altLang="zh-CN" sz="2000"/>
              <a:t> </a:t>
            </a:r>
            <a:r>
              <a:rPr lang="zh-CN" altLang="en-US" sz="2000"/>
              <a:t>和 </a:t>
            </a:r>
            <a:r>
              <a:rPr lang="en-US" altLang="zh-CN" sz="2000"/>
              <a:t>y</a:t>
            </a:r>
            <a:r>
              <a:rPr lang="en-US" altLang="zh-CN" baseline="-25000"/>
              <a:t>1</a:t>
            </a:r>
            <a:r>
              <a:rPr lang="en-US" altLang="zh-CN" sz="2000"/>
              <a:t> y</a:t>
            </a:r>
            <a:r>
              <a:rPr lang="en-US" altLang="zh-CN" baseline="-25000"/>
              <a:t>2</a:t>
            </a:r>
            <a:r>
              <a:rPr lang="en-US" altLang="zh-CN" sz="2000"/>
              <a:t> . . . y</a:t>
            </a:r>
            <a:r>
              <a:rPr lang="en-US" altLang="zh-CN" sz="1000"/>
              <a:t>j-1 </a:t>
            </a:r>
            <a:r>
              <a:rPr lang="zh-CN" altLang="en-US" sz="2000"/>
              <a:t>最小比对罚分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9230C6-581E-4C75-9295-DC252BC26E80}" type="slidenum">
              <a:rPr kumimoji="0" lang="zh-CN" altLang="en-US" sz="1400" smtClean="0"/>
              <a:t>34</a:t>
            </a:fld>
            <a:endParaRPr kumimoji="0" lang="en-US" altLang="zh-CN" sz="14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序列比对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所以递归式应该是</a:t>
            </a:r>
            <a:endParaRPr lang="en-US" altLang="zh-CN"/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2146935" y="2232025"/>
          <a:ext cx="6705600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08600" imgH="1701800" progId="Equation.3">
                  <p:embed/>
                </p:oleObj>
              </mc:Choice>
              <mc:Fallback>
                <p:oleObj name="Equation" r:id="rId2" imgW="5308600" imgH="170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41" t="-8673" r="-2441" b="-8673"/>
                      <a:stretch>
                        <a:fillRect/>
                      </a:stretch>
                    </p:blipFill>
                    <p:spPr bwMode="auto">
                      <a:xfrm>
                        <a:off x="2146935" y="2232025"/>
                        <a:ext cx="6705600" cy="24050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Text Box 5"/>
          <p:cNvSpPr txBox="1">
            <a:spLocks noChangeArrowheads="1"/>
          </p:cNvSpPr>
          <p:nvPr/>
        </p:nvSpPr>
        <p:spPr bwMode="auto">
          <a:xfrm>
            <a:off x="1613535" y="5280025"/>
            <a:ext cx="7543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Courier New" panose="02070309020205020404" pitchFamily="49" charset="0"/>
              </a:rPr>
              <a:t>定理6.16 对于</a:t>
            </a:r>
            <a:r>
              <a:rPr lang="en-US" altLang="zh-CN" sz="2400" b="1" i="1">
                <a:latin typeface="Courier New" panose="02070309020205020404" pitchFamily="49" charset="0"/>
              </a:rPr>
              <a:t>i,j&gt;=1,OPT(i,j)=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pic>
        <p:nvPicPr>
          <p:cNvPr id="87047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CBCBCB"/>
              </a:clrFrom>
              <a:clrTo>
                <a:srgbClr val="CBCBC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335" y="4922838"/>
            <a:ext cx="2876550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1689735" y="5965825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Courier New" panose="02070309020205020404" pitchFamily="49" charset="0"/>
              </a:rPr>
              <a:t>此外，(</a:t>
            </a:r>
            <a:r>
              <a:rPr lang="en-US" altLang="zh-CN" sz="2400" b="1">
                <a:latin typeface="Courier New" panose="02070309020205020404" pitchFamily="49" charset="0"/>
              </a:rPr>
              <a:t>i,j)</a:t>
            </a:r>
            <a:r>
              <a:rPr lang="zh-CN" altLang="en-US" sz="2400" b="1">
                <a:latin typeface="Courier New" panose="02070309020205020404" pitchFamily="49" charset="0"/>
              </a:rPr>
              <a:t>在最优比对中，当且仅当达到上面最小值。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F353F-87B3-478B-8D40-7294441B05C5}" type="slidenum">
              <a:rPr kumimoji="0" lang="zh-CN" altLang="en-US" sz="1400" smtClean="0"/>
              <a:t>35</a:t>
            </a:fld>
            <a:endParaRPr kumimoji="0" lang="en-US" altLang="zh-CN" sz="14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序列比对算法</a:t>
            </a:r>
          </a:p>
        </p:txBody>
      </p:sp>
      <p:sp>
        <p:nvSpPr>
          <p:cNvPr id="88068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1788160" y="1622425"/>
            <a:ext cx="7315200" cy="3581400"/>
          </a:xfrm>
          <a:solidFill>
            <a:srgbClr val="C0C0C0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16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Sequence-Alignment(</a:t>
            </a:r>
            <a:r>
              <a:rPr lang="en-US" altLang="zh-CN" sz="1600" b="1">
                <a:latin typeface="Courier New" panose="02070309020205020404" pitchFamily="49" charset="0"/>
              </a:rPr>
              <a:t>m, n, x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x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2</a:t>
            </a:r>
            <a:r>
              <a:rPr lang="en-US" altLang="zh-CN" sz="1600" b="1">
                <a:latin typeface="Courier New" panose="02070309020205020404" pitchFamily="49" charset="0"/>
              </a:rPr>
              <a:t>...x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m</a:t>
            </a:r>
            <a:r>
              <a:rPr lang="en-US" altLang="zh-CN" sz="1600" b="1">
                <a:latin typeface="Courier New" panose="02070309020205020404" pitchFamily="49" charset="0"/>
              </a:rPr>
              <a:t>, y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y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2</a:t>
            </a:r>
            <a:r>
              <a:rPr lang="en-US" altLang="zh-CN" sz="1600" b="1">
                <a:latin typeface="Courier New" panose="02070309020205020404" pitchFamily="49" charset="0"/>
              </a:rPr>
              <a:t>...y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</a:t>
            </a:r>
            <a:r>
              <a:rPr lang="en-US" altLang="zh-CN" sz="1600" b="1">
                <a:latin typeface="Courier New" panose="02070309020205020404" pitchFamily="49" charset="0"/>
              </a:rPr>
              <a:t>,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, 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sz="1600" b="1">
                <a:latin typeface="Courier New" panose="02070309020205020404" pitchFamily="49" charset="0"/>
              </a:rPr>
              <a:t> i = 0 to 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M[0, i] = i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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sz="1600" b="1">
                <a:latin typeface="Courier New" panose="02070309020205020404" pitchFamily="49" charset="0"/>
              </a:rPr>
              <a:t> j = 0 to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M[j, 0] = j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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sz="1600" b="1">
                <a:latin typeface="Courier New" panose="02070309020205020404" pitchFamily="49" charset="0"/>
              </a:rPr>
              <a:t> i = 1 to 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</a:t>
            </a: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b="1">
                <a:latin typeface="Courier New" panose="02070309020205020404" pitchFamily="49" charset="0"/>
              </a:rPr>
              <a:t> j = 1 to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 M[i, j] = min(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[x</a:t>
            </a:r>
            <a:r>
              <a:rPr lang="en-US" altLang="zh-CN" sz="1600" b="1" baseline="-25000">
                <a:latin typeface="Courier New" panose="02070309020205020404" pitchFamily="49" charset="0"/>
                <a:sym typeface="Symbol" panose="05050102010706020507" pitchFamily="18" charset="2"/>
              </a:rPr>
              <a:t>i, 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y</a:t>
            </a:r>
            <a:r>
              <a:rPr lang="en-US" altLang="zh-CN" sz="1600" b="1" baseline="-25000">
                <a:latin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] + M[i-1, j-1],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        + M[i-1, j],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        + M[i, j-1])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lang="en-US" altLang="zh-CN" sz="1600" b="1">
                <a:latin typeface="Courier New" panose="02070309020205020404" pitchFamily="49" charset="0"/>
              </a:rPr>
              <a:t> M[m, n]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788160" y="5584825"/>
            <a:ext cx="3505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Courier New" panose="02070309020205020404" pitchFamily="49" charset="0"/>
              </a:rPr>
              <a:t>时间，空间复杂度？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521960" y="5584825"/>
            <a:ext cx="2209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zh-CN" sz="2800">
                <a:latin typeface="Comic Sans MS" panose="030F0702030302020204" pitchFamily="66" charset="0"/>
              </a:rPr>
              <a:t>(mn)</a:t>
            </a:r>
            <a:endParaRPr lang="zh-CN" altLang="en-US" sz="2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ldLvl="0" animBg="1" autoUpdateAnimBg="0"/>
      <p:bldP spid="90118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5E511B-CE14-4A5A-AA64-57FB2FB2EDE7}" type="slidenum">
              <a:rPr kumimoji="0" lang="zh-CN" altLang="en-US" sz="1400" smtClean="0"/>
              <a:t>36</a:t>
            </a:fld>
            <a:endParaRPr kumimoji="0" lang="en-US" altLang="zh-CN" sz="14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0" y="260985"/>
            <a:ext cx="7793355" cy="799465"/>
          </a:xfrm>
        </p:spPr>
        <p:txBody>
          <a:bodyPr/>
          <a:lstStyle/>
          <a:p>
            <a:pPr eaLnBrk="1" hangingPunct="1"/>
            <a:r>
              <a:rPr lang="zh-CN" altLang="en-US"/>
              <a:t>分析算法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建立一个二维方格图</a:t>
            </a:r>
            <a:r>
              <a:rPr lang="en-US" altLang="zh-CN" sz="2800"/>
              <a:t>G</a:t>
            </a:r>
            <a:r>
              <a:rPr lang="en-US" altLang="zh-CN" sz="1600"/>
              <a:t>XY</a:t>
            </a:r>
            <a:r>
              <a:rPr lang="en-US" altLang="zh-CN" sz="2800"/>
              <a:t>, </a:t>
            </a:r>
            <a:r>
              <a:rPr lang="zh-CN" altLang="en-US" sz="2800"/>
              <a:t>用来表示状态之间的转换。</a:t>
            </a:r>
          </a:p>
          <a:p>
            <a:pPr eaLnBrk="1" hangingPunct="1"/>
            <a:r>
              <a:rPr lang="zh-CN" altLang="en-US" sz="2000"/>
              <a:t>例子：间隙罚分       ,元音与不同元音配对，辅音与不同辅音配对不匹配罚分1；元音与辅音配对罚分3.</a:t>
            </a:r>
          </a:p>
        </p:txBody>
      </p:sp>
      <p:graphicFrame>
        <p:nvGraphicFramePr>
          <p:cNvPr id="89093" name="Object 4"/>
          <p:cNvGraphicFramePr>
            <a:graphicFrameLocks noChangeAspect="1"/>
          </p:cNvGraphicFramePr>
          <p:nvPr/>
        </p:nvGraphicFramePr>
        <p:xfrm>
          <a:off x="3719830" y="1917065"/>
          <a:ext cx="609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" imgH="177800" progId="Equation.3">
                  <p:embed/>
                </p:oleObj>
              </mc:Choice>
              <mc:Fallback>
                <p:oleObj name="Equation" r:id="rId2" imgW="3683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830" y="1917065"/>
                        <a:ext cx="609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3011805"/>
            <a:ext cx="287813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352E2CF-02A0-5174-1D75-BEAFB2F0EDA6}"/>
              </a:ext>
            </a:extLst>
          </p:cNvPr>
          <p:cNvSpPr/>
          <p:nvPr/>
        </p:nvSpPr>
        <p:spPr bwMode="auto">
          <a:xfrm>
            <a:off x="4511825" y="3011805"/>
            <a:ext cx="2655738" cy="2721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C0EA8BA-24BA-2042-920A-DD9F9DFDE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33501"/>
              </p:ext>
            </p:extLst>
          </p:nvPr>
        </p:nvGraphicFramePr>
        <p:xfrm>
          <a:off x="4615558" y="3140968"/>
          <a:ext cx="2488555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11">
                  <a:extLst>
                    <a:ext uri="{9D8B030D-6E8A-4147-A177-3AD203B41FA5}">
                      <a16:colId xmlns:a16="http://schemas.microsoft.com/office/drawing/2014/main" val="1801941345"/>
                    </a:ext>
                  </a:extLst>
                </a:gridCol>
                <a:gridCol w="497711">
                  <a:extLst>
                    <a:ext uri="{9D8B030D-6E8A-4147-A177-3AD203B41FA5}">
                      <a16:colId xmlns:a16="http://schemas.microsoft.com/office/drawing/2014/main" val="4051739080"/>
                    </a:ext>
                  </a:extLst>
                </a:gridCol>
                <a:gridCol w="497711">
                  <a:extLst>
                    <a:ext uri="{9D8B030D-6E8A-4147-A177-3AD203B41FA5}">
                      <a16:colId xmlns:a16="http://schemas.microsoft.com/office/drawing/2014/main" val="249873694"/>
                    </a:ext>
                  </a:extLst>
                </a:gridCol>
                <a:gridCol w="497711">
                  <a:extLst>
                    <a:ext uri="{9D8B030D-6E8A-4147-A177-3AD203B41FA5}">
                      <a16:colId xmlns:a16="http://schemas.microsoft.com/office/drawing/2014/main" val="4150914623"/>
                    </a:ext>
                  </a:extLst>
                </a:gridCol>
                <a:gridCol w="497711">
                  <a:extLst>
                    <a:ext uri="{9D8B030D-6E8A-4147-A177-3AD203B41FA5}">
                      <a16:colId xmlns:a16="http://schemas.microsoft.com/office/drawing/2014/main" val="13611852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091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4884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8862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6889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14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5E511B-CE14-4A5A-AA64-57FB2FB2EDE7}" type="slidenum">
              <a:rPr kumimoji="0" lang="zh-CN" altLang="en-US" sz="1400" smtClean="0"/>
              <a:t>37</a:t>
            </a:fld>
            <a:endParaRPr kumimoji="0" lang="en-US" altLang="zh-CN" sz="14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0" y="260985"/>
            <a:ext cx="7793355" cy="799465"/>
          </a:xfrm>
        </p:spPr>
        <p:txBody>
          <a:bodyPr/>
          <a:lstStyle/>
          <a:p>
            <a:pPr eaLnBrk="1" hangingPunct="1"/>
            <a:r>
              <a:rPr lang="zh-CN" altLang="en-US"/>
              <a:t>分析算法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建立一个二维方格图</a:t>
            </a:r>
            <a:r>
              <a:rPr lang="en-US" altLang="zh-CN" sz="2800" dirty="0"/>
              <a:t>G</a:t>
            </a:r>
            <a:r>
              <a:rPr lang="en-US" altLang="zh-CN" sz="1600" dirty="0"/>
              <a:t>XY</a:t>
            </a:r>
            <a:r>
              <a:rPr lang="en-US" altLang="zh-CN" sz="2800" dirty="0"/>
              <a:t>, </a:t>
            </a:r>
            <a:r>
              <a:rPr lang="zh-CN" altLang="en-US" sz="2800" dirty="0"/>
              <a:t>用来表示状态之间的转换。</a:t>
            </a:r>
          </a:p>
          <a:p>
            <a:pPr eaLnBrk="1" hangingPunct="1"/>
            <a:r>
              <a:rPr lang="zh-CN" altLang="en-US" sz="2000" dirty="0"/>
              <a:t>例子：间隙罚分       ,元音与不同元音配对，辅音与不同辅音配对不匹配罚分1；元音与辅音配对罚分3.</a:t>
            </a:r>
          </a:p>
        </p:txBody>
      </p:sp>
      <p:graphicFrame>
        <p:nvGraphicFramePr>
          <p:cNvPr id="89093" name="Object 4"/>
          <p:cNvGraphicFramePr>
            <a:graphicFrameLocks noChangeAspect="1"/>
          </p:cNvGraphicFramePr>
          <p:nvPr/>
        </p:nvGraphicFramePr>
        <p:xfrm>
          <a:off x="3719830" y="1917065"/>
          <a:ext cx="609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" imgH="177800" progId="Equation.3">
                  <p:embed/>
                </p:oleObj>
              </mc:Choice>
              <mc:Fallback>
                <p:oleObj name="Equation" r:id="rId2" imgW="368300" imgH="177800" progId="Equation.3">
                  <p:embed/>
                  <p:pic>
                    <p:nvPicPr>
                      <p:cNvPr id="890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830" y="1917065"/>
                        <a:ext cx="609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3011805"/>
            <a:ext cx="287813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782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6.8 图中的最短路径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问题描述</a:t>
            </a:r>
          </a:p>
          <a:p>
            <a:pPr eaLnBrk="1" hangingPunct="1"/>
            <a:r>
              <a:rPr lang="zh-CN" altLang="en-US" dirty="0"/>
              <a:t>令</a:t>
            </a:r>
            <a:r>
              <a:rPr lang="en-US" altLang="zh-CN" dirty="0"/>
              <a:t>G = (V, E)</a:t>
            </a:r>
            <a:r>
              <a:rPr lang="zh-CN" altLang="en-US" dirty="0"/>
              <a:t>是一个有向图，假定每条边(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有一个相关的权</a:t>
            </a:r>
            <a:r>
              <a:rPr lang="en-US" altLang="zh-CN" dirty="0" err="1"/>
              <a:t>C</a:t>
            </a:r>
            <a:r>
              <a:rPr lang="en-US" altLang="zh-CN" sz="1600" dirty="0" err="1"/>
              <a:t>ij</a:t>
            </a:r>
            <a:r>
              <a:rPr lang="en-US" altLang="zh-CN" dirty="0"/>
              <a:t>, </a:t>
            </a:r>
            <a:r>
              <a:rPr lang="zh-CN" altLang="en-US" dirty="0"/>
              <a:t>表示从结点</a:t>
            </a:r>
            <a:r>
              <a:rPr lang="en-US" altLang="zh-CN" dirty="0" err="1"/>
              <a:t>i</a:t>
            </a:r>
            <a:r>
              <a:rPr lang="zh-CN" altLang="en-US" dirty="0"/>
              <a:t>直接到结点</a:t>
            </a:r>
            <a:r>
              <a:rPr lang="en-US" altLang="zh-CN" dirty="0"/>
              <a:t>j</a:t>
            </a:r>
            <a:r>
              <a:rPr lang="zh-CN" altLang="en-US" dirty="0"/>
              <a:t>的费用。</a:t>
            </a:r>
          </a:p>
          <a:p>
            <a:pPr eaLnBrk="1" hangingPunct="1"/>
            <a:r>
              <a:rPr lang="zh-CN" altLang="en-US" dirty="0"/>
              <a:t>这里费用可能为</a:t>
            </a:r>
            <a:r>
              <a:rPr lang="zh-CN" altLang="en-US" dirty="0">
                <a:solidFill>
                  <a:srgbClr val="FF0000"/>
                </a:solidFill>
              </a:rPr>
              <a:t>负</a:t>
            </a:r>
            <a:r>
              <a:rPr lang="zh-CN" altLang="en-US" dirty="0"/>
              <a:t>：比如，结点可能是表示在一个金融背景中的代理，在交易中我们</a:t>
            </a:r>
            <a:r>
              <a:rPr lang="zh-CN" altLang="en-US" i="1" dirty="0"/>
              <a:t>从代理</a:t>
            </a:r>
            <a:r>
              <a:rPr lang="en-US" altLang="zh-CN" i="1" dirty="0" err="1"/>
              <a:t>i</a:t>
            </a:r>
            <a:r>
              <a:rPr lang="zh-CN" altLang="en-US" i="1" dirty="0"/>
              <a:t>买入，然后卖给代理</a:t>
            </a:r>
            <a:r>
              <a:rPr lang="en-US" altLang="zh-CN" i="1" dirty="0"/>
              <a:t>j</a:t>
            </a:r>
            <a:r>
              <a:rPr lang="en-US" altLang="zh-CN" dirty="0"/>
              <a:t>.</a:t>
            </a:r>
          </a:p>
        </p:txBody>
      </p:sp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94EE78-568B-45F5-8285-EB3BF16159E1}" type="slidenum">
              <a:rPr kumimoji="0" lang="zh-CN" altLang="en-US" sz="1400"/>
              <a:t>38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图中的最短路径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实际情形中，一个负圈与金融问题中一个有利可图的交易序列相对应，负圈可以看成一个好的盈利机会。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764CF9-17F4-4591-9DB4-8FCC74972730}" type="slidenum">
              <a:rPr kumimoji="0" lang="zh-CN" altLang="en-US" sz="1400"/>
              <a:t>39</a:t>
            </a:fld>
            <a:endParaRPr kumimoji="0" lang="en-US" altLang="zh-CN" sz="1400"/>
          </a:p>
        </p:txBody>
      </p:sp>
      <p:sp>
        <p:nvSpPr>
          <p:cNvPr id="110598" name="Oval 5"/>
          <p:cNvSpPr>
            <a:spLocks noChangeAspect="1" noChangeArrowheads="1"/>
          </p:cNvSpPr>
          <p:nvPr/>
        </p:nvSpPr>
        <p:spPr bwMode="auto">
          <a:xfrm>
            <a:off x="6808789" y="4606926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400">
              <a:latin typeface="Comic Sans MS" panose="030F0902030302020204" pitchFamily="66" charset="0"/>
            </a:endParaRPr>
          </a:p>
        </p:txBody>
      </p:sp>
      <p:sp>
        <p:nvSpPr>
          <p:cNvPr id="110599" name="Oval 6"/>
          <p:cNvSpPr>
            <a:spLocks noChangeAspect="1" noChangeArrowheads="1"/>
          </p:cNvSpPr>
          <p:nvPr/>
        </p:nvSpPr>
        <p:spPr bwMode="auto">
          <a:xfrm>
            <a:off x="6815139" y="5738813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400">
              <a:latin typeface="Comic Sans MS" panose="030F0902030302020204" pitchFamily="66" charset="0"/>
            </a:endParaRPr>
          </a:p>
        </p:txBody>
      </p:sp>
      <p:sp>
        <p:nvSpPr>
          <p:cNvPr id="110600" name="Oval 7"/>
          <p:cNvSpPr>
            <a:spLocks noChangeAspect="1" noChangeArrowheads="1"/>
          </p:cNvSpPr>
          <p:nvPr/>
        </p:nvSpPr>
        <p:spPr bwMode="auto">
          <a:xfrm>
            <a:off x="4806951" y="5749926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400">
              <a:latin typeface="Comic Sans MS" panose="030F0902030302020204" pitchFamily="66" charset="0"/>
            </a:endParaRPr>
          </a:p>
        </p:txBody>
      </p:sp>
      <p:cxnSp>
        <p:nvCxnSpPr>
          <p:cNvPr id="110601" name="AutoShape 8"/>
          <p:cNvCxnSpPr>
            <a:cxnSpLocks noChangeShapeType="1"/>
            <a:stCxn id="110599" idx="0"/>
            <a:endCxn id="110598" idx="4"/>
          </p:cNvCxnSpPr>
          <p:nvPr/>
        </p:nvCxnSpPr>
        <p:spPr bwMode="auto">
          <a:xfrm flipH="1" flipV="1">
            <a:off x="6943725" y="4876801"/>
            <a:ext cx="635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602" name="AutoShape 9"/>
          <p:cNvCxnSpPr>
            <a:cxnSpLocks noChangeShapeType="1"/>
            <a:stCxn id="110600" idx="6"/>
            <a:endCxn id="110599" idx="2"/>
          </p:cNvCxnSpPr>
          <p:nvPr/>
        </p:nvCxnSpPr>
        <p:spPr bwMode="auto">
          <a:xfrm flipV="1">
            <a:off x="5084764" y="5875339"/>
            <a:ext cx="172243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603" name="AutoShape 10"/>
          <p:cNvCxnSpPr>
            <a:cxnSpLocks noChangeShapeType="1"/>
            <a:stCxn id="110598" idx="2"/>
            <a:endCxn id="110600" idx="7"/>
          </p:cNvCxnSpPr>
          <p:nvPr/>
        </p:nvCxnSpPr>
        <p:spPr bwMode="auto">
          <a:xfrm flipH="1">
            <a:off x="5037138" y="4741863"/>
            <a:ext cx="1771650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0604" name="Text Box 11"/>
          <p:cNvSpPr txBox="1">
            <a:spLocks noChangeArrowheads="1"/>
          </p:cNvSpPr>
          <p:nvPr/>
        </p:nvSpPr>
        <p:spPr bwMode="auto">
          <a:xfrm>
            <a:off x="5900739" y="5010150"/>
            <a:ext cx="3333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902030302020204" pitchFamily="66" charset="0"/>
              </a:rPr>
              <a:t> -6</a:t>
            </a:r>
          </a:p>
        </p:txBody>
      </p:sp>
      <p:sp>
        <p:nvSpPr>
          <p:cNvPr id="110605" name="Text Box 12"/>
          <p:cNvSpPr txBox="1">
            <a:spLocks noChangeArrowheads="1"/>
          </p:cNvSpPr>
          <p:nvPr/>
        </p:nvSpPr>
        <p:spPr bwMode="auto">
          <a:xfrm>
            <a:off x="5913439" y="5746750"/>
            <a:ext cx="21748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902030302020204" pitchFamily="66" charset="0"/>
              </a:rPr>
              <a:t> 7</a:t>
            </a:r>
          </a:p>
        </p:txBody>
      </p:sp>
      <p:sp>
        <p:nvSpPr>
          <p:cNvPr id="110606" name="Text Box 13"/>
          <p:cNvSpPr txBox="1">
            <a:spLocks noChangeArrowheads="1"/>
          </p:cNvSpPr>
          <p:nvPr/>
        </p:nvSpPr>
        <p:spPr bwMode="auto">
          <a:xfrm>
            <a:off x="6700839" y="5170488"/>
            <a:ext cx="346075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902030302020204" pitchFamily="66" charset="0"/>
              </a:rPr>
              <a:t> -4</a:t>
            </a:r>
          </a:p>
        </p:txBody>
      </p:sp>
      <p:sp>
        <p:nvSpPr>
          <p:cNvPr id="110607" name="Text Box 14"/>
          <p:cNvSpPr txBox="1">
            <a:spLocks noChangeArrowheads="1"/>
          </p:cNvSpPr>
          <p:nvPr/>
        </p:nvSpPr>
        <p:spPr bwMode="auto">
          <a:xfrm>
            <a:off x="2743200" y="44196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负圈</a:t>
            </a:r>
            <a:endParaRPr lang="zh-CN" altLang="en-US" sz="2800" b="1" dirty="0">
              <a:solidFill>
                <a:srgbClr val="FF0000"/>
              </a:solidFill>
              <a:latin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677E71-4A5F-468D-925F-04797D9A7CC5}" type="slidenum">
              <a:rPr kumimoji="0" lang="zh-CN" altLang="en-US" sz="1400" smtClean="0"/>
              <a:t>4</a:t>
            </a:fld>
            <a:endParaRPr kumimoji="0" lang="en-US" altLang="zh-CN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SzTx/>
              <a:buFontTx/>
              <a:buChar char="•"/>
            </a:pPr>
            <a:r>
              <a:rPr lang="zh-CN" altLang="en-US"/>
              <a:t>定义:  任务需求按照结束时间排序</a:t>
            </a:r>
            <a:r>
              <a:rPr lang="en-US" altLang="zh-CN"/>
              <a:t>:  f</a:t>
            </a:r>
            <a:r>
              <a:rPr lang="en-US" altLang="zh-CN" baseline="-25000"/>
              <a:t>1  </a:t>
            </a:r>
            <a:r>
              <a:rPr lang="en-US" altLang="zh-CN">
                <a:sym typeface="Symbol" panose="05050102010706020507" pitchFamily="18" charset="2"/>
              </a:rPr>
              <a:t>  </a:t>
            </a:r>
            <a:r>
              <a:rPr lang="en-US" altLang="zh-CN"/>
              <a:t>f</a:t>
            </a:r>
            <a:r>
              <a:rPr lang="en-US" altLang="zh-CN" baseline="-25000"/>
              <a:t>2  </a:t>
            </a:r>
            <a:r>
              <a:rPr lang="en-US" altLang="zh-CN">
                <a:sym typeface="Symbol" panose="05050102010706020507" pitchFamily="18" charset="2"/>
              </a:rPr>
              <a:t> . . . </a:t>
            </a:r>
            <a:r>
              <a:rPr lang="en-US" altLang="zh-CN"/>
              <a:t> f</a:t>
            </a:r>
            <a:r>
              <a:rPr lang="en-US" altLang="zh-CN" baseline="-25000"/>
              <a:t>n </a:t>
            </a:r>
            <a:r>
              <a:rPr lang="en-US" altLang="zh-CN"/>
              <a:t>.</a:t>
            </a:r>
          </a:p>
          <a:p>
            <a:pPr eaLnBrk="1" hangingPunct="1">
              <a:buClrTx/>
              <a:buSzTx/>
              <a:buFontTx/>
              <a:buChar char="•"/>
            </a:pPr>
            <a:endParaRPr lang="en-US" altLang="zh-CN" baseline="-25000"/>
          </a:p>
          <a:p>
            <a:pPr eaLnBrk="1" hangingPunct="1">
              <a:buClrTx/>
              <a:buSzTx/>
              <a:buFontTx/>
              <a:buChar char="•"/>
            </a:pPr>
            <a:r>
              <a:rPr lang="zh-CN" altLang="en-US"/>
              <a:t>定义:  我们对区间</a:t>
            </a:r>
            <a:r>
              <a:rPr lang="en-US" altLang="zh-CN"/>
              <a:t>j</a:t>
            </a:r>
            <a:r>
              <a:rPr lang="zh-CN" altLang="en-US"/>
              <a:t>定义</a:t>
            </a:r>
            <a:r>
              <a:rPr lang="en-US" altLang="zh-CN">
                <a:solidFill>
                  <a:schemeClr val="hlink"/>
                </a:solidFill>
              </a:rPr>
              <a:t>p(j)</a:t>
            </a:r>
            <a:r>
              <a:rPr lang="en-US" altLang="zh-CN"/>
              <a:t> </a:t>
            </a:r>
            <a:r>
              <a:rPr lang="zh-CN" altLang="en-US"/>
              <a:t>为使得区间</a:t>
            </a:r>
            <a:r>
              <a:rPr lang="en-US" altLang="zh-CN"/>
              <a:t>i</a:t>
            </a:r>
            <a:r>
              <a:rPr lang="zh-CN" altLang="en-US"/>
              <a:t>与</a:t>
            </a:r>
            <a:r>
              <a:rPr lang="en-US" altLang="zh-CN"/>
              <a:t>j</a:t>
            </a:r>
            <a:r>
              <a:rPr lang="zh-CN" altLang="en-US"/>
              <a:t>不相交的最大的标记</a:t>
            </a:r>
            <a:r>
              <a:rPr lang="en-US" altLang="zh-CN"/>
              <a:t>i &lt; j, </a:t>
            </a:r>
            <a:r>
              <a:rPr lang="zh-CN" altLang="en-US"/>
              <a:t>也就是说，</a:t>
            </a:r>
            <a:r>
              <a:rPr lang="en-US" altLang="zh-CN"/>
              <a:t>i</a:t>
            </a:r>
            <a:r>
              <a:rPr lang="zh-CN" altLang="en-US"/>
              <a:t>是最右边的与</a:t>
            </a:r>
            <a:r>
              <a:rPr lang="en-US" altLang="zh-CN"/>
              <a:t>j</a:t>
            </a:r>
            <a:r>
              <a:rPr lang="zh-CN" altLang="en-US"/>
              <a:t>不冲突的区间。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图中的最短路径</a:t>
            </a:r>
            <a:endParaRPr lang="en-US" altLang="zh-CN"/>
          </a:p>
        </p:txBody>
      </p:sp>
      <p:sp>
        <p:nvSpPr>
          <p:cNvPr id="111620" name="Rectangle 3"/>
          <p:cNvSpPr>
            <a:spLocks noGrp="1" noChangeArrowheads="1"/>
          </p:cNvSpPr>
          <p:nvPr>
            <p:ph idx="1"/>
          </p:nvPr>
        </p:nvSpPr>
        <p:spPr>
          <a:xfrm>
            <a:off x="1433657" y="155067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如果存在负圈，</a:t>
            </a:r>
            <a:r>
              <a:rPr lang="en-US" altLang="zh-CN" dirty="0"/>
              <a:t>s-t</a:t>
            </a:r>
            <a:r>
              <a:rPr lang="zh-CN" altLang="en-US" dirty="0"/>
              <a:t>中不存在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/>
              <a:t>最短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路径</a:t>
            </a:r>
          </a:p>
        </p:txBody>
      </p:sp>
      <p:sp>
        <p:nvSpPr>
          <p:cNvPr id="111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7EE226-CD05-44E2-BF4C-12F03334C750}" type="slidenum">
              <a:rPr kumimoji="0" lang="zh-CN" altLang="en-US" sz="1400"/>
              <a:t>40</a:t>
            </a:fld>
            <a:endParaRPr kumimoji="0" lang="en-US" altLang="zh-CN" sz="1400"/>
          </a:p>
        </p:txBody>
      </p:sp>
      <p:sp>
        <p:nvSpPr>
          <p:cNvPr id="111621" name="Oval 14"/>
          <p:cNvSpPr>
            <a:spLocks noChangeAspect="1" noChangeArrowheads="1"/>
          </p:cNvSpPr>
          <p:nvPr/>
        </p:nvSpPr>
        <p:spPr bwMode="auto">
          <a:xfrm>
            <a:off x="3724421" y="2401570"/>
            <a:ext cx="320675" cy="325438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Comic Sans MS" panose="030F0902030302020204" pitchFamily="66" charset="0"/>
              </a:rPr>
              <a:t>s</a:t>
            </a:r>
          </a:p>
        </p:txBody>
      </p:sp>
      <p:sp>
        <p:nvSpPr>
          <p:cNvPr id="111622" name="Oval 15"/>
          <p:cNvSpPr>
            <a:spLocks noChangeAspect="1" noChangeArrowheads="1"/>
          </p:cNvSpPr>
          <p:nvPr/>
        </p:nvSpPr>
        <p:spPr bwMode="auto">
          <a:xfrm>
            <a:off x="6924821" y="2401570"/>
            <a:ext cx="320675" cy="325438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Comic Sans MS" panose="030F0902030302020204" pitchFamily="66" charset="0"/>
              </a:rPr>
              <a:t>t</a:t>
            </a:r>
          </a:p>
        </p:txBody>
      </p:sp>
      <p:sp>
        <p:nvSpPr>
          <p:cNvPr id="111623" name="Freeform 16"/>
          <p:cNvSpPr/>
          <p:nvPr/>
        </p:nvSpPr>
        <p:spPr bwMode="auto">
          <a:xfrm>
            <a:off x="3953020" y="2236471"/>
            <a:ext cx="3003550" cy="250825"/>
          </a:xfrm>
          <a:custGeom>
            <a:avLst/>
            <a:gdLst>
              <a:gd name="T0" fmla="*/ 0 w 1892"/>
              <a:gd name="T1" fmla="*/ 2147483646 h 158"/>
              <a:gd name="T2" fmla="*/ 2147483646 w 1892"/>
              <a:gd name="T3" fmla="*/ 2147483646 h 158"/>
              <a:gd name="T4" fmla="*/ 2147483646 w 1892"/>
              <a:gd name="T5" fmla="*/ 2147483646 h 158"/>
              <a:gd name="T6" fmla="*/ 2147483646 w 1892"/>
              <a:gd name="T7" fmla="*/ 2147483646 h 158"/>
              <a:gd name="T8" fmla="*/ 2147483646 w 1892"/>
              <a:gd name="T9" fmla="*/ 2147483646 h 158"/>
              <a:gd name="T10" fmla="*/ 2147483646 w 1892"/>
              <a:gd name="T11" fmla="*/ 2147483646 h 158"/>
              <a:gd name="T12" fmla="*/ 2147483646 w 1892"/>
              <a:gd name="T13" fmla="*/ 2147483646 h 158"/>
              <a:gd name="T14" fmla="*/ 2147483646 w 1892"/>
              <a:gd name="T15" fmla="*/ 2147483646 h 158"/>
              <a:gd name="T16" fmla="*/ 2147483646 w 1892"/>
              <a:gd name="T17" fmla="*/ 2147483646 h 158"/>
              <a:gd name="T18" fmla="*/ 2147483646 w 1892"/>
              <a:gd name="T19" fmla="*/ 2147483646 h 158"/>
              <a:gd name="T20" fmla="*/ 2147483646 w 1892"/>
              <a:gd name="T21" fmla="*/ 2147483646 h 158"/>
              <a:gd name="T22" fmla="*/ 2147483646 w 1892"/>
              <a:gd name="T23" fmla="*/ 2147483646 h 15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92" h="158">
                <a:moveTo>
                  <a:pt x="0" y="104"/>
                </a:moveTo>
                <a:cubicBezTo>
                  <a:pt x="56" y="60"/>
                  <a:pt x="112" y="16"/>
                  <a:pt x="144" y="8"/>
                </a:cubicBezTo>
                <a:cubicBezTo>
                  <a:pt x="176" y="0"/>
                  <a:pt x="160" y="48"/>
                  <a:pt x="192" y="56"/>
                </a:cubicBezTo>
                <a:cubicBezTo>
                  <a:pt x="224" y="64"/>
                  <a:pt x="288" y="64"/>
                  <a:pt x="336" y="56"/>
                </a:cubicBezTo>
                <a:cubicBezTo>
                  <a:pt x="384" y="48"/>
                  <a:pt x="440" y="8"/>
                  <a:pt x="480" y="8"/>
                </a:cubicBezTo>
                <a:cubicBezTo>
                  <a:pt x="520" y="8"/>
                  <a:pt x="520" y="56"/>
                  <a:pt x="576" y="56"/>
                </a:cubicBezTo>
                <a:cubicBezTo>
                  <a:pt x="632" y="56"/>
                  <a:pt x="756" y="3"/>
                  <a:pt x="816" y="8"/>
                </a:cubicBezTo>
                <a:cubicBezTo>
                  <a:pt x="876" y="13"/>
                  <a:pt x="889" y="71"/>
                  <a:pt x="937" y="87"/>
                </a:cubicBezTo>
                <a:cubicBezTo>
                  <a:pt x="985" y="103"/>
                  <a:pt x="1052" y="93"/>
                  <a:pt x="1104" y="104"/>
                </a:cubicBezTo>
                <a:cubicBezTo>
                  <a:pt x="1156" y="115"/>
                  <a:pt x="1165" y="156"/>
                  <a:pt x="1248" y="152"/>
                </a:cubicBezTo>
                <a:cubicBezTo>
                  <a:pt x="1331" y="148"/>
                  <a:pt x="1493" y="78"/>
                  <a:pt x="1600" y="79"/>
                </a:cubicBezTo>
                <a:cubicBezTo>
                  <a:pt x="1707" y="80"/>
                  <a:pt x="1831" y="142"/>
                  <a:pt x="1892" y="15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1624" name="Freeform 17"/>
          <p:cNvSpPr/>
          <p:nvPr/>
        </p:nvSpPr>
        <p:spPr bwMode="auto">
          <a:xfrm>
            <a:off x="4519757" y="2272984"/>
            <a:ext cx="1130300" cy="973137"/>
          </a:xfrm>
          <a:custGeom>
            <a:avLst/>
            <a:gdLst>
              <a:gd name="T0" fmla="*/ 2147483646 w 712"/>
              <a:gd name="T1" fmla="*/ 0 h 613"/>
              <a:gd name="T2" fmla="*/ 2147483646 w 712"/>
              <a:gd name="T3" fmla="*/ 2147483646 h 613"/>
              <a:gd name="T4" fmla="*/ 2147483646 w 712"/>
              <a:gd name="T5" fmla="*/ 2147483646 h 613"/>
              <a:gd name="T6" fmla="*/ 2147483646 w 712"/>
              <a:gd name="T7" fmla="*/ 2147483646 h 613"/>
              <a:gd name="T8" fmla="*/ 2147483646 w 712"/>
              <a:gd name="T9" fmla="*/ 2147483646 h 613"/>
              <a:gd name="T10" fmla="*/ 2147483646 w 712"/>
              <a:gd name="T11" fmla="*/ 2147483646 h 613"/>
              <a:gd name="T12" fmla="*/ 2147483646 w 712"/>
              <a:gd name="T13" fmla="*/ 2147483646 h 613"/>
              <a:gd name="T14" fmla="*/ 2147483646 w 712"/>
              <a:gd name="T15" fmla="*/ 2147483646 h 6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2" h="613">
                <a:moveTo>
                  <a:pt x="342" y="0"/>
                </a:moveTo>
                <a:cubicBezTo>
                  <a:pt x="293" y="47"/>
                  <a:pt x="100" y="196"/>
                  <a:pt x="50" y="284"/>
                </a:cubicBezTo>
                <a:cubicBezTo>
                  <a:pt x="0" y="372"/>
                  <a:pt x="30" y="473"/>
                  <a:pt x="42" y="527"/>
                </a:cubicBezTo>
                <a:cubicBezTo>
                  <a:pt x="54" y="581"/>
                  <a:pt x="69" y="603"/>
                  <a:pt x="123" y="608"/>
                </a:cubicBezTo>
                <a:cubicBezTo>
                  <a:pt x="177" y="613"/>
                  <a:pt x="277" y="594"/>
                  <a:pt x="366" y="559"/>
                </a:cubicBezTo>
                <a:cubicBezTo>
                  <a:pt x="455" y="524"/>
                  <a:pt x="611" y="451"/>
                  <a:pt x="660" y="395"/>
                </a:cubicBezTo>
                <a:cubicBezTo>
                  <a:pt x="709" y="339"/>
                  <a:pt x="712" y="288"/>
                  <a:pt x="660" y="222"/>
                </a:cubicBezTo>
                <a:cubicBezTo>
                  <a:pt x="608" y="156"/>
                  <a:pt x="411" y="47"/>
                  <a:pt x="345" y="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1625" name="Text Box 18"/>
          <p:cNvSpPr txBox="1">
            <a:spLocks noChangeArrowheads="1"/>
          </p:cNvSpPr>
          <p:nvPr/>
        </p:nvSpPr>
        <p:spPr bwMode="auto">
          <a:xfrm>
            <a:off x="4818207" y="2663508"/>
            <a:ext cx="395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902030302020204" pitchFamily="66" charset="0"/>
              </a:rPr>
              <a:t>W</a:t>
            </a:r>
          </a:p>
        </p:txBody>
      </p:sp>
      <p:sp>
        <p:nvSpPr>
          <p:cNvPr id="111626" name="Text Box 20"/>
          <p:cNvSpPr txBox="1">
            <a:spLocks noChangeArrowheads="1"/>
          </p:cNvSpPr>
          <p:nvPr/>
        </p:nvSpPr>
        <p:spPr bwMode="auto">
          <a:xfrm>
            <a:off x="1738457" y="3623945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Courier New" panose="02070409020205090404" pitchFamily="49" charset="0"/>
              </a:rPr>
              <a:t>在这里，没有负圈的假定下考虑最小费用</a:t>
            </a:r>
            <a:r>
              <a:rPr lang="en-US" altLang="zh-CN" sz="2800" b="1">
                <a:latin typeface="Courier New" panose="02070409020205090404" pitchFamily="49" charset="0"/>
              </a:rPr>
              <a:t>s-t</a:t>
            </a:r>
            <a:r>
              <a:rPr lang="zh-CN" altLang="en-US" sz="2800" b="1">
                <a:latin typeface="Courier New" panose="02070409020205090404" pitchFamily="49" charset="0"/>
              </a:rPr>
              <a:t>路径才有意义</a:t>
            </a:r>
            <a:endParaRPr lang="en-US" altLang="zh-CN" sz="2800" b="1">
              <a:latin typeface="Courier New" panose="02070409020205090404" pitchFamily="49" charset="0"/>
            </a:endParaRPr>
          </a:p>
        </p:txBody>
      </p:sp>
      <p:pic>
        <p:nvPicPr>
          <p:cNvPr id="11162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57" y="4538346"/>
            <a:ext cx="495300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6310457" y="5224146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Courier New" panose="02070409020205090404" pitchFamily="49" charset="0"/>
              </a:rPr>
              <a:t>可以找到任意负费用！</a:t>
            </a:r>
            <a:endParaRPr lang="en-US" altLang="zh-CN" sz="2000" b="1">
              <a:latin typeface="Courier New" panose="02070409020205090404" pitchFamily="49" charset="0"/>
            </a:endParaRPr>
          </a:p>
        </p:txBody>
      </p:sp>
      <p:sp>
        <p:nvSpPr>
          <p:cNvPr id="111629" name="Text Box 23"/>
          <p:cNvSpPr txBox="1">
            <a:spLocks noChangeArrowheads="1"/>
          </p:cNvSpPr>
          <p:nvPr/>
        </p:nvSpPr>
        <p:spPr bwMode="auto">
          <a:xfrm>
            <a:off x="4661045" y="3119120"/>
            <a:ext cx="1268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902030302020204" pitchFamily="66" charset="0"/>
              </a:rPr>
              <a:t>c(W) &lt;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6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设计与分析算法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动态规划方法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Bellman-Ford</a:t>
            </a:r>
            <a:r>
              <a:rPr lang="zh-CN" altLang="en-US" dirty="0">
                <a:solidFill>
                  <a:srgbClr val="FF0000"/>
                </a:solidFill>
              </a:rPr>
              <a:t>最短路径算法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定理6.22 如果</a:t>
            </a:r>
            <a:r>
              <a:rPr lang="en-US" altLang="zh-CN" dirty="0"/>
              <a:t>G</a:t>
            </a:r>
            <a:r>
              <a:rPr lang="zh-CN" altLang="en-US" dirty="0"/>
              <a:t>没有负圈，那么存在一条从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的简单的最短路径(没有重复结点</a:t>
            </a:r>
            <a:r>
              <a:rPr lang="en-US" altLang="zh-CN" dirty="0"/>
              <a:t>)，</a:t>
            </a:r>
            <a:r>
              <a:rPr lang="zh-CN" altLang="en-US" dirty="0"/>
              <a:t>因此它</a:t>
            </a:r>
            <a:r>
              <a:rPr lang="zh-CN" altLang="en-US" dirty="0">
                <a:solidFill>
                  <a:srgbClr val="FF0000"/>
                </a:solidFill>
              </a:rPr>
              <a:t>至多有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zh-CN" altLang="en-US" dirty="0">
                <a:solidFill>
                  <a:srgbClr val="FF0000"/>
                </a:solidFill>
              </a:rPr>
              <a:t>条边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67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7BC2B-847A-4849-87A5-1B0797EE4BEF}" type="slidenum">
              <a:rPr kumimoji="0" lang="zh-CN" altLang="en-US" sz="1400"/>
              <a:t>41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设计与分析算法</a:t>
            </a:r>
            <a:endParaRPr lang="en-US" altLang="zh-CN"/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0400" indent="-660400" eaLnBrk="1" hangingPunct="1"/>
            <a:r>
              <a:rPr lang="en-US" altLang="zh-CN" sz="2800" dirty="0"/>
              <a:t>OPT(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v) </a:t>
            </a:r>
            <a:r>
              <a:rPr lang="zh-CN" altLang="en-US" sz="2800" dirty="0"/>
              <a:t>表示</a:t>
            </a:r>
            <a:r>
              <a:rPr lang="zh-CN" altLang="en-US" sz="2800" u="sng" dirty="0">
                <a:solidFill>
                  <a:srgbClr val="FF0000"/>
                </a:solidFill>
              </a:rPr>
              <a:t>至多使用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条边的</a:t>
            </a:r>
            <a:r>
              <a:rPr lang="en-US" altLang="zh-CN" sz="2800" u="sng" dirty="0">
                <a:solidFill>
                  <a:srgbClr val="FF0000"/>
                </a:solidFill>
              </a:rPr>
              <a:t>v-t</a:t>
            </a:r>
            <a:r>
              <a:rPr lang="zh-CN" altLang="en-US" sz="2800" u="sng" dirty="0">
                <a:solidFill>
                  <a:srgbClr val="FF0000"/>
                </a:solidFill>
              </a:rPr>
              <a:t>最短路径</a:t>
            </a:r>
            <a:r>
              <a:rPr lang="zh-CN" altLang="en-US" sz="2800" dirty="0">
                <a:solidFill>
                  <a:srgbClr val="FF0000"/>
                </a:solidFill>
              </a:rPr>
              <a:t>的最小费用</a:t>
            </a:r>
            <a:r>
              <a:rPr lang="zh-CN" altLang="en-US" sz="2800" dirty="0"/>
              <a:t>,我们目的是计算</a:t>
            </a:r>
            <a:r>
              <a:rPr lang="en-US" altLang="zh-CN" sz="2800" dirty="0"/>
              <a:t>s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rgbClr val="FF0000"/>
                </a:solidFill>
              </a:rPr>
              <a:t>t</a:t>
            </a:r>
            <a:r>
              <a:rPr lang="zh-CN" altLang="en-US" sz="2800" dirty="0"/>
              <a:t>的最短路径：</a:t>
            </a:r>
            <a:r>
              <a:rPr lang="en-US" altLang="zh-CN" sz="2800" dirty="0"/>
              <a:t>OPT(n-1,s)</a:t>
            </a:r>
          </a:p>
          <a:p>
            <a:pPr marL="660400" indent="-660400" eaLnBrk="1" hangingPunct="1"/>
            <a:r>
              <a:rPr lang="zh-CN" altLang="en-US" sz="2800" dirty="0"/>
              <a:t>多重选择， </a:t>
            </a:r>
            <a:r>
              <a:rPr lang="en-US" altLang="zh-CN" sz="2800" dirty="0"/>
              <a:t>OPT(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v) </a:t>
            </a:r>
            <a:endParaRPr lang="zh-CN" altLang="en-US" sz="2800" dirty="0"/>
          </a:p>
          <a:p>
            <a:pPr marL="660400" indent="-660400" eaLnBrk="1" hangingPunct="1">
              <a:buClr>
                <a:schemeClr val="hlink"/>
              </a:buClr>
              <a:buFont typeface="Wingdings" panose="05000000000000000000" pitchFamily="2" charset="2"/>
              <a:buAutoNum type="romanLcPeriod"/>
            </a:pPr>
            <a:r>
              <a:rPr lang="zh-CN" altLang="en-US" sz="2800" dirty="0"/>
              <a:t>如果路径</a:t>
            </a:r>
            <a:r>
              <a:rPr lang="en-US" altLang="zh-CN" sz="2800" dirty="0"/>
              <a:t>P</a:t>
            </a:r>
            <a:r>
              <a:rPr lang="zh-CN" altLang="en-US" sz="2800" dirty="0"/>
              <a:t>至多用</a:t>
            </a:r>
            <a:r>
              <a:rPr lang="en-US" altLang="zh-CN" sz="2800" dirty="0"/>
              <a:t>i-1</a:t>
            </a:r>
            <a:r>
              <a:rPr lang="zh-CN" altLang="en-US" sz="2800" dirty="0"/>
              <a:t>条边，那么</a:t>
            </a:r>
            <a:r>
              <a:rPr lang="en-US" altLang="zh-CN" sz="2800" dirty="0"/>
              <a:t>OPT(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v) =OPT(i-1,v)</a:t>
            </a:r>
          </a:p>
          <a:p>
            <a:pPr marL="660400" indent="-660400" eaLnBrk="1" hangingPunct="1">
              <a:buClr>
                <a:schemeClr val="hlink"/>
              </a:buClr>
              <a:buFont typeface="Wingdings" panose="05000000000000000000" pitchFamily="2" charset="2"/>
              <a:buAutoNum type="romanLcPeriod"/>
            </a:pPr>
            <a:r>
              <a:rPr lang="zh-CN" altLang="en-US" sz="2800" dirty="0"/>
              <a:t>如果路径</a:t>
            </a:r>
            <a:r>
              <a:rPr lang="en-US" altLang="zh-CN" sz="2800" dirty="0"/>
              <a:t>P</a:t>
            </a:r>
            <a:r>
              <a:rPr lang="zh-CN" altLang="en-US" sz="2800" dirty="0"/>
              <a:t>用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条边,并且第一条边是(</a:t>
            </a:r>
            <a:r>
              <a:rPr lang="en-US" altLang="zh-CN" sz="2800" dirty="0" err="1"/>
              <a:t>v,w</a:t>
            </a:r>
            <a:r>
              <a:rPr lang="en-US" altLang="zh-CN" sz="2800" dirty="0"/>
              <a:t>),</a:t>
            </a:r>
            <a:r>
              <a:rPr lang="zh-CN" altLang="en-US" sz="2800" dirty="0"/>
              <a:t>那么余下的是</a:t>
            </a:r>
            <a:r>
              <a:rPr lang="en-US" altLang="zh-CN" sz="2800" dirty="0"/>
              <a:t>w-t</a:t>
            </a:r>
            <a:r>
              <a:rPr lang="zh-CN" altLang="en-US" sz="2800" dirty="0"/>
              <a:t>路径至多使用</a:t>
            </a:r>
            <a:r>
              <a:rPr lang="en-US" altLang="zh-CN" sz="2800" dirty="0"/>
              <a:t>i-1</a:t>
            </a:r>
            <a:r>
              <a:rPr lang="zh-CN" altLang="en-US" sz="2800" dirty="0"/>
              <a:t>条边：</a:t>
            </a:r>
            <a:endParaRPr lang="en-US" altLang="zh-CN" sz="2800" dirty="0"/>
          </a:p>
        </p:txBody>
      </p:sp>
      <p:sp>
        <p:nvSpPr>
          <p:cNvPr id="1177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C4DFEF-2AE3-4FA6-BE40-B8962CD46A1B}" type="slidenum">
              <a:rPr kumimoji="0" lang="zh-CN" altLang="en-US" sz="1400"/>
              <a:t>42</a:t>
            </a:fld>
            <a:endParaRPr kumimoji="0" lang="en-US" altLang="zh-CN" sz="1400"/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3379470" y="4499611"/>
          <a:ext cx="4572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228600" progId="Equation.3">
                  <p:embed/>
                </p:oleObj>
              </mc:Choice>
              <mc:Fallback>
                <p:oleObj name="Equation" r:id="rId2" imgW="1879600" imgH="2286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70" y="4499611"/>
                        <a:ext cx="45720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设计与分析算法</a:t>
            </a:r>
          </a:p>
        </p:txBody>
      </p:sp>
      <p:graphicFrame>
        <p:nvGraphicFramePr>
          <p:cNvPr id="11878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82167" y="2451418"/>
          <a:ext cx="88360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18400" imgH="914400" progId="Equation.3">
                  <p:embed/>
                </p:oleObj>
              </mc:Choice>
              <mc:Fallback>
                <p:oleObj name="Equation" r:id="rId2" imgW="7518400" imgH="914400" progId="Equation.3">
                  <p:embed/>
                  <p:pic>
                    <p:nvPicPr>
                      <p:cNvPr id="118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819" t="-13387" r="-1819" b="-13387"/>
                      <a:stretch>
                        <a:fillRect/>
                      </a:stretch>
                    </p:blipFill>
                    <p:spPr bwMode="auto">
                      <a:xfrm>
                        <a:off x="982167" y="2451418"/>
                        <a:ext cx="8836025" cy="10747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68847-6F1E-4A9C-AA77-91EF9516E1D5}" type="slidenum">
              <a:rPr kumimoji="0" lang="zh-CN" altLang="en-US" sz="1400"/>
              <a:t>43</a:t>
            </a:fld>
            <a:endParaRPr kumimoji="0" lang="en-US" altLang="zh-CN" sz="1400" dirty="0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048967" y="177038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Courier New" panose="02070409020205090404" pitchFamily="49" charset="0"/>
              </a:rPr>
              <a:t>定理6.23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667967" y="4056380"/>
            <a:ext cx="701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Courier New" panose="02070409020205090404" pitchFamily="49" charset="0"/>
              </a:rPr>
              <a:t>根据前面的结论，如果图中没有负圈</a:t>
            </a:r>
            <a:r>
              <a:rPr lang="en-US" altLang="zh-CN" sz="2800">
                <a:latin typeface="Comic Sans MS" panose="030F0902030302020204" pitchFamily="66" charset="0"/>
              </a:rPr>
              <a:t>，</a:t>
            </a:r>
            <a:r>
              <a:rPr lang="zh-CN" altLang="en-US" sz="2800">
                <a:latin typeface="Comic Sans MS" panose="030F0902030302020204" pitchFamily="66" charset="0"/>
              </a:rPr>
              <a:t>那么</a:t>
            </a:r>
            <a:r>
              <a:rPr lang="en-US" altLang="zh-CN" sz="2800">
                <a:latin typeface="Comic Sans MS" panose="030F0902030302020204" pitchFamily="66" charset="0"/>
              </a:rPr>
              <a:t>OPT(n-1, v) </a:t>
            </a:r>
            <a:r>
              <a:rPr lang="zh-CN" altLang="en-US" sz="2800">
                <a:latin typeface="Comic Sans MS" panose="030F0902030302020204" pitchFamily="66" charset="0"/>
              </a:rPr>
              <a:t>就是最短的</a:t>
            </a:r>
            <a:r>
              <a:rPr lang="en-US" altLang="zh-CN" sz="2800">
                <a:latin typeface="Comic Sans MS" panose="030F0902030302020204" pitchFamily="66" charset="0"/>
              </a:rPr>
              <a:t>v-t</a:t>
            </a:r>
            <a:r>
              <a:rPr lang="zh-CN" altLang="en-US" sz="2800">
                <a:latin typeface="Comic Sans MS" panose="030F0902030302020204" pitchFamily="66" charset="0"/>
              </a:rPr>
              <a:t>路径长度。</a:t>
            </a:r>
            <a:endParaRPr lang="en-US" altLang="zh-CN" sz="2800">
              <a:latin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925" y="260985"/>
            <a:ext cx="10390505" cy="8191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设计与分析算法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1384" y="2017713"/>
            <a:ext cx="5080000" cy="41148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例子：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Shortest-Path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  <a:p>
            <a:pPr eaLnBrk="1" hangingPunct="1"/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186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141905" y="2997200"/>
          <a:ext cx="2919412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3797300" imgH="4051300" progId="Photoshop.Image.7">
                  <p:embed/>
                </p:oleObj>
              </mc:Choice>
              <mc:Fallback>
                <p:oleObj name="Image" r:id="rId2" imgW="3797300" imgH="4051300" progId="Photoshop.Image.7">
                  <p:embed/>
                  <p:pic>
                    <p:nvPicPr>
                      <p:cNvPr id="1218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05" y="2997200"/>
                        <a:ext cx="2919412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352584" y="6309320"/>
            <a:ext cx="683339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F484F-DD49-49E7-8A93-F041380E8494}" type="slidenum">
              <a:rPr kumimoji="0"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44</a:t>
            </a:fld>
            <a:endParaRPr kumimoji="0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55" y="2997200"/>
            <a:ext cx="30718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设计与分析算法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idx="1"/>
          </p:nvPr>
        </p:nvSpPr>
        <p:spPr>
          <a:xfrm>
            <a:off x="1339930" y="1629306"/>
            <a:ext cx="792088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存储需求的改进</a:t>
            </a:r>
          </a:p>
          <a:p>
            <a:pPr eaLnBrk="1" hangingPunct="1"/>
            <a:r>
              <a:rPr lang="zh-CN" altLang="en-US" dirty="0"/>
              <a:t>我们不对每个值</a:t>
            </a:r>
            <a:r>
              <a:rPr lang="en-US" altLang="zh-CN" dirty="0" err="1"/>
              <a:t>i</a:t>
            </a:r>
            <a:r>
              <a:rPr lang="zh-CN" altLang="en-US" dirty="0"/>
              <a:t>记录</a:t>
            </a:r>
            <a:r>
              <a:rPr lang="en-US" altLang="zh-CN" dirty="0"/>
              <a:t>M[</a:t>
            </a:r>
            <a:r>
              <a:rPr lang="en-US" altLang="zh-CN" dirty="0" err="1"/>
              <a:t>i,v</a:t>
            </a:r>
            <a:r>
              <a:rPr lang="en-US" altLang="zh-CN" dirty="0"/>
              <a:t>],</a:t>
            </a:r>
            <a:r>
              <a:rPr lang="zh-CN" altLang="en-US" dirty="0"/>
              <a:t>而是对每个结点</a:t>
            </a:r>
            <a:r>
              <a:rPr lang="en-US" altLang="zh-CN" dirty="0"/>
              <a:t>v</a:t>
            </a:r>
            <a:r>
              <a:rPr lang="zh-CN" altLang="en-US" dirty="0"/>
              <a:t>更新一个值</a:t>
            </a:r>
            <a:r>
              <a:rPr lang="en-US" altLang="zh-CN" dirty="0"/>
              <a:t>M[v]，</a:t>
            </a:r>
            <a:r>
              <a:rPr lang="zh-CN" altLang="en-US" dirty="0"/>
              <a:t>即我们</a:t>
            </a:r>
            <a:r>
              <a:rPr lang="zh-CN" altLang="en-US" dirty="0">
                <a:solidFill>
                  <a:srgbClr val="FF0000"/>
                </a:solidFill>
              </a:rPr>
              <a:t>至今已经找到的从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的最短路径的长度</a:t>
            </a:r>
            <a:r>
              <a:rPr lang="zh-CN" altLang="en-US" dirty="0"/>
              <a:t>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239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6FA650-C482-4C63-934A-DDB46713847D}" type="slidenum">
              <a:rPr kumimoji="0" lang="zh-CN" altLang="en-US" sz="1400"/>
              <a:t>45</a:t>
            </a:fld>
            <a:endParaRPr kumimoji="0" lang="en-US" altLang="zh-CN" sz="1400"/>
          </a:p>
        </p:txBody>
      </p:sp>
      <p:graphicFrame>
        <p:nvGraphicFramePr>
          <p:cNvPr id="123909" name="Object 4"/>
          <p:cNvGraphicFramePr>
            <a:graphicFrameLocks noChangeAspect="1"/>
          </p:cNvGraphicFramePr>
          <p:nvPr/>
        </p:nvGraphicFramePr>
        <p:xfrm>
          <a:off x="2852098" y="4365610"/>
          <a:ext cx="5029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279400" progId="Equation.3">
                  <p:embed/>
                </p:oleObj>
              </mc:Choice>
              <mc:Fallback>
                <p:oleObj name="Equation" r:id="rId2" imgW="2247900" imgH="279400" progId="Equation.3">
                  <p:embed/>
                  <p:pic>
                    <p:nvPicPr>
                      <p:cNvPr id="1239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098" y="4365610"/>
                        <a:ext cx="5029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27E93-7362-4EE9-B658-EE2FC733F365}" type="slidenum">
              <a:rPr kumimoji="0" lang="zh-CN" altLang="en-US" sz="1400" smtClean="0"/>
              <a:t>5</a:t>
            </a:fld>
            <a:endParaRPr kumimoji="0" lang="en-US" altLang="zh-CN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40" y="1537335"/>
            <a:ext cx="7772400" cy="4114800"/>
          </a:xfrm>
        </p:spPr>
        <p:txBody>
          <a:bodyPr/>
          <a:lstStyle/>
          <a:p>
            <a:pPr eaLnBrk="1" hangingPunct="1">
              <a:buClrTx/>
              <a:buSzTx/>
              <a:buFontTx/>
              <a:buChar char="•"/>
            </a:pPr>
            <a:r>
              <a:rPr lang="en-US" altLang="zh-CN"/>
              <a:t>Ex:  p(8) , p(7) , p(2) =?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2096453" y="6017260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7978140" y="5809298"/>
            <a:ext cx="762000" cy="30670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7217728" y="606329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958340" y="6063298"/>
            <a:ext cx="415925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rot="-5400000">
            <a:off x="988377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 rot="-5400000">
            <a:off x="504190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 rot="-5400000">
            <a:off x="1958340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 rot="-5400000">
            <a:off x="1472565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rot="-5400000">
            <a:off x="2442527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rot="-5400000">
            <a:off x="3895090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rot="-5400000">
            <a:off x="3410902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rot="-5400000">
            <a:off x="4863465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 rot="-5400000">
            <a:off x="4379277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 rot="-5400000">
            <a:off x="5833427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 rot="-5400000">
            <a:off x="5349240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2442528" y="6063298"/>
            <a:ext cx="415925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926715" y="6063298"/>
            <a:ext cx="415925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3410903" y="6063298"/>
            <a:ext cx="415925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3896678" y="6063298"/>
            <a:ext cx="414337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4380865" y="6063298"/>
            <a:ext cx="414338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4865053" y="6063298"/>
            <a:ext cx="414337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5349240" y="6063298"/>
            <a:ext cx="415925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5833428" y="6063298"/>
            <a:ext cx="415925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6317615" y="6063298"/>
            <a:ext cx="415925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6733540" y="6063298"/>
            <a:ext cx="414338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7287578" y="6063298"/>
            <a:ext cx="414337" cy="2755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11</a:t>
            </a:r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4518978" y="4909185"/>
            <a:ext cx="1936750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5003165" y="5325110"/>
            <a:ext cx="1938338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14369" name="Line 32"/>
          <p:cNvSpPr>
            <a:spLocks noChangeShapeType="1"/>
          </p:cNvSpPr>
          <p:nvPr/>
        </p:nvSpPr>
        <p:spPr bwMode="auto">
          <a:xfrm rot="-5400000">
            <a:off x="2926715" y="4424998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5971540" y="5728335"/>
            <a:ext cx="1454150" cy="2778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4034790" y="4128135"/>
            <a:ext cx="1452563" cy="2778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2096453" y="3699510"/>
            <a:ext cx="2906712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2580640" y="2834323"/>
            <a:ext cx="1454150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3550603" y="3289935"/>
            <a:ext cx="968375" cy="2778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4375" name="Rectangle 38"/>
          <p:cNvSpPr>
            <a:spLocks noChangeArrowheads="1"/>
          </p:cNvSpPr>
          <p:nvPr/>
        </p:nvSpPr>
        <p:spPr bwMode="auto">
          <a:xfrm>
            <a:off x="3550603" y="4537710"/>
            <a:ext cx="2420937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2483485" y="2146935"/>
            <a:ext cx="61569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p(8) = 5, p(7) = 3, p(2) = 0</a:t>
            </a:r>
            <a:endParaRPr lang="zh-CN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7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5462E5-08C4-4863-A379-67A05BBF6120}" type="slidenum">
              <a:rPr kumimoji="0" lang="zh-CN" altLang="en-US" sz="1400" smtClean="0"/>
              <a:t>6</a:t>
            </a:fld>
            <a:endParaRPr kumimoji="0" lang="en-US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371918"/>
            <a:ext cx="9343619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对于任意在1与</a:t>
            </a:r>
            <a:r>
              <a:rPr lang="en-US" altLang="zh-CN" dirty="0"/>
              <a:t>n</a:t>
            </a:r>
            <a:r>
              <a:rPr lang="zh-CN" altLang="en-US" dirty="0"/>
              <a:t>之间的</a:t>
            </a:r>
            <a:r>
              <a:rPr lang="en-US" altLang="zh-CN" dirty="0"/>
              <a:t>j</a:t>
            </a:r>
            <a:r>
              <a:rPr lang="zh-CN" altLang="en-US" dirty="0"/>
              <a:t>值,令</a:t>
            </a:r>
            <a:r>
              <a:rPr lang="en-US" altLang="zh-CN" dirty="0" err="1"/>
              <a:t>O</a:t>
            </a:r>
            <a:r>
              <a:rPr lang="en-US" altLang="zh-CN" sz="1600" dirty="0" err="1"/>
              <a:t>j</a:t>
            </a:r>
            <a:r>
              <a:rPr lang="zh-CN" altLang="en-US" dirty="0"/>
              <a:t>表示对于有需求{1,</a:t>
            </a:r>
            <a:r>
              <a:rPr lang="zh-CN" altLang="en-US" dirty="0">
                <a:latin typeface="Times New Roman" panose="02020603050405020304" pitchFamily="18" charset="0"/>
              </a:rPr>
              <a:t>…</a:t>
            </a:r>
            <a:r>
              <a:rPr lang="zh-CN" altLang="en-US" dirty="0"/>
              <a:t>,</a:t>
            </a:r>
            <a:r>
              <a:rPr lang="en-US" altLang="zh-CN" dirty="0"/>
              <a:t>j}</a:t>
            </a:r>
            <a:r>
              <a:rPr lang="zh-CN" altLang="en-US" dirty="0"/>
              <a:t>所组成问题的最优解，</a:t>
            </a:r>
            <a:r>
              <a:rPr lang="zh-CN" altLang="en-US" dirty="0">
                <a:solidFill>
                  <a:srgbClr val="FF0000"/>
                </a:solidFill>
              </a:rPr>
              <a:t>并且令</a:t>
            </a:r>
            <a:r>
              <a:rPr lang="en-US" altLang="zh-CN" dirty="0">
                <a:solidFill>
                  <a:srgbClr val="FF0000"/>
                </a:solidFill>
              </a:rPr>
              <a:t>OPT(j)</a:t>
            </a:r>
            <a:r>
              <a:rPr lang="zh-CN" altLang="en-US" dirty="0">
                <a:solidFill>
                  <a:srgbClr val="FF0000"/>
                </a:solidFill>
              </a:rPr>
              <a:t>表示这个解的值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考虑到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/>
            <a:r>
              <a:rPr lang="zh-CN" altLang="en-US" dirty="0"/>
              <a:t>我们寻找的最优解就是</a:t>
            </a:r>
            <a:r>
              <a:rPr lang="en-US" altLang="zh-CN" dirty="0"/>
              <a:t>O</a:t>
            </a:r>
            <a:r>
              <a:rPr lang="en-US" altLang="zh-CN" sz="1600" dirty="0"/>
              <a:t>n</a:t>
            </a:r>
            <a:r>
              <a:rPr lang="zh-CN" altLang="en-US" dirty="0"/>
              <a:t>，具有值</a:t>
            </a:r>
            <a:r>
              <a:rPr lang="en-US" altLang="zh-CN" dirty="0"/>
              <a:t>OPT(n). </a:t>
            </a:r>
          </a:p>
          <a:p>
            <a:pPr eaLnBrk="1" hangingPunct="1"/>
            <a:r>
              <a:rPr lang="zh-CN" altLang="en-US" dirty="0"/>
              <a:t>下面将关注</a:t>
            </a:r>
            <a:r>
              <a:rPr lang="en-US" altLang="zh-CN" dirty="0"/>
              <a:t>OPT(j)</a:t>
            </a:r>
            <a:r>
              <a:rPr lang="zh-CN" altLang="en-US" dirty="0"/>
              <a:t>的结构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CB730A-71E8-48D1-86CD-02CAED795139}" type="slidenum">
              <a:rPr kumimoji="0" lang="zh-CN" altLang="en-US" sz="1400" smtClean="0"/>
              <a:t>7</a:t>
            </a:fld>
            <a:endParaRPr kumimoji="0"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情形1:  </a:t>
            </a:r>
            <a:r>
              <a:rPr lang="en-US" altLang="zh-CN" dirty="0"/>
              <a:t>OPT </a:t>
            </a:r>
            <a:r>
              <a:rPr lang="zh-CN" altLang="en-US" dirty="0"/>
              <a:t>包含任务需求 </a:t>
            </a:r>
            <a:r>
              <a:rPr lang="en-US" altLang="zh-CN" dirty="0"/>
              <a:t>j.</a:t>
            </a:r>
          </a:p>
          <a:p>
            <a:pPr lvl="2" eaLnBrk="1" hangingPunct="1"/>
            <a:r>
              <a:rPr lang="zh-CN" altLang="en-US" dirty="0"/>
              <a:t>不会包含不相容的任务需求</a:t>
            </a:r>
            <a:r>
              <a:rPr lang="en-US" altLang="zh-CN" dirty="0"/>
              <a:t>{ p(j) + 1, p(j) + 2, ..., j - 1 }</a:t>
            </a:r>
          </a:p>
          <a:p>
            <a:pPr lvl="2" eaLnBrk="1" hangingPunct="1"/>
            <a:r>
              <a:rPr lang="zh-CN" altLang="en-US" dirty="0"/>
              <a:t>包含剩下的任务需求</a:t>
            </a:r>
            <a:r>
              <a:rPr lang="en-US" altLang="zh-CN" dirty="0"/>
              <a:t>1, 2, ...,  p(j)</a:t>
            </a:r>
            <a:r>
              <a:rPr lang="zh-CN" altLang="en-US" dirty="0"/>
              <a:t>的最优解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情形2:  </a:t>
            </a:r>
            <a:r>
              <a:rPr lang="en-US" altLang="zh-CN" dirty="0"/>
              <a:t>OPT </a:t>
            </a:r>
            <a:r>
              <a:rPr lang="zh-CN" altLang="en-US" dirty="0"/>
              <a:t>不包含任务需求 </a:t>
            </a:r>
            <a:r>
              <a:rPr lang="en-US" altLang="zh-CN" dirty="0"/>
              <a:t>j.</a:t>
            </a:r>
          </a:p>
          <a:p>
            <a:pPr lvl="2" eaLnBrk="1" hangingPunct="1"/>
            <a:r>
              <a:rPr lang="zh-CN" altLang="en-US" dirty="0"/>
              <a:t>一定包含任务需求</a:t>
            </a:r>
            <a:r>
              <a:rPr lang="en-US" altLang="zh-CN" dirty="0"/>
              <a:t>1, 2, ...,  j-1</a:t>
            </a:r>
            <a:r>
              <a:rPr lang="zh-CN" altLang="en-US" dirty="0"/>
              <a:t>的最优解</a:t>
            </a:r>
          </a:p>
          <a:p>
            <a:pPr marL="0" indent="0" eaLnBrk="1" hangingPunct="1">
              <a:buNone/>
            </a:pPr>
            <a:r>
              <a:rPr lang="zh-CN" altLang="en-US" dirty="0"/>
              <a:t>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423160" y="4149291"/>
            <a:ext cx="6629400" cy="1641909"/>
            <a:chOff x="1447800" y="4831916"/>
            <a:chExt cx="6629400" cy="1641909"/>
          </a:xfrm>
        </p:grpSpPr>
        <p:graphicFrame>
          <p:nvGraphicFramePr>
            <p:cNvPr id="17413" name="Object 4"/>
            <p:cNvGraphicFramePr>
              <a:graphicFrameLocks noChangeAspect="1"/>
            </p:cNvGraphicFramePr>
            <p:nvPr/>
          </p:nvGraphicFramePr>
          <p:xfrm>
            <a:off x="1447800" y="5410200"/>
            <a:ext cx="6629400" cy="1063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88000" imgH="660400" progId="Equation.3">
                    <p:embed/>
                  </p:oleObj>
                </mc:Choice>
                <mc:Fallback>
                  <p:oleObj name="Equation" r:id="rId2" imgW="5588000" imgH="660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2641" t="-21805" r="-2641" b="-21805"/>
                        <a:stretch>
                          <a:fillRect/>
                        </a:stretch>
                      </p:blipFill>
                      <p:spPr bwMode="auto">
                        <a:xfrm>
                          <a:off x="1447800" y="5410200"/>
                          <a:ext cx="6629400" cy="10636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1447800" y="4831916"/>
              <a:ext cx="313303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定理 6.1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7B9C2E-330D-4351-B242-CA64B5404C36}" type="slidenum">
              <a:rPr kumimoji="0" lang="zh-CN" altLang="en-US" sz="1400" smtClean="0"/>
              <a:t>8</a:t>
            </a:fld>
            <a:endParaRPr kumimoji="0"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定理6.2 需求</a:t>
            </a:r>
            <a:r>
              <a:rPr lang="en-US" altLang="zh-CN"/>
              <a:t>j</a:t>
            </a:r>
            <a:r>
              <a:rPr lang="zh-CN" altLang="en-US"/>
              <a:t>属于集合{1,2,</a:t>
            </a:r>
            <a:r>
              <a:rPr lang="zh-CN" altLang="en-US">
                <a:latin typeface="Times New Roman" panose="02020603050405020304" pitchFamily="18" charset="0"/>
              </a:rPr>
              <a:t>…</a:t>
            </a:r>
            <a:r>
              <a:rPr lang="zh-CN" altLang="en-US"/>
              <a:t>,</a:t>
            </a:r>
            <a:r>
              <a:rPr lang="en-US" altLang="zh-CN"/>
              <a:t>j} </a:t>
            </a:r>
            <a:r>
              <a:rPr lang="zh-CN" altLang="en-US"/>
              <a:t>上的最优解当且仅当</a:t>
            </a:r>
            <a:endParaRPr lang="en-US" altLang="zh-CN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2133600" y="2277110"/>
          <a:ext cx="365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41300" progId="Equation.3">
                  <p:embed/>
                </p:oleObj>
              </mc:Choice>
              <mc:Fallback>
                <p:oleObj name="Equation" r:id="rId2" imgW="1828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77110"/>
                        <a:ext cx="365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032000" y="3645535"/>
            <a:ext cx="9550400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Comic Sans MS" panose="030F0702030302020204" pitchFamily="66" charset="0"/>
              </a:rPr>
              <a:t>上面定理构成了动态规划求解基础的最重要的部分：用较小子问题的最优解来表达更大规模问题的最优解的一个</a:t>
            </a:r>
            <a:r>
              <a:rPr lang="zh-CN" altLang="en-US" sz="2800">
                <a:solidFill>
                  <a:schemeClr val="hlink"/>
                </a:solidFill>
                <a:latin typeface="Comic Sans MS" panose="030F0702030302020204" pitchFamily="66" charset="0"/>
              </a:rPr>
              <a:t>递推</a:t>
            </a:r>
            <a:r>
              <a:rPr lang="zh-CN" altLang="en-US" sz="2800">
                <a:latin typeface="Comic Sans MS" panose="030F0702030302020204" pitchFamily="66" charset="0"/>
              </a:rPr>
              <a:t>的等式。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802568-4213-4E42-96C8-12BC92B7A631}" type="slidenum">
              <a:rPr kumimoji="0" lang="zh-CN" altLang="en-US" sz="1400" smtClean="0"/>
              <a:t>9</a:t>
            </a:fld>
            <a:endParaRPr kumimoji="0"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带权的区间调度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根据上面的性质，首先我们先写出如下的算法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146935" y="2471420"/>
            <a:ext cx="7543800" cy="338328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1600" b="1">
                <a:latin typeface="Courier New" panose="02070309020205020404" pitchFamily="49" charset="0"/>
              </a:rPr>
              <a:t>: n, s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,…,s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 , </a:t>
            </a:r>
            <a:r>
              <a:rPr lang="en-US" altLang="zh-CN" sz="1600" b="1">
                <a:latin typeface="Courier New" panose="02070309020205020404" pitchFamily="49" charset="0"/>
              </a:rPr>
              <a:t>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,…,f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 , </a:t>
            </a:r>
            <a:r>
              <a:rPr lang="en-US" altLang="zh-CN" sz="1600" b="1">
                <a:latin typeface="Courier New" panose="02070309020205020404" pitchFamily="49" charset="0"/>
              </a:rPr>
              <a:t>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,…,v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zh-CN" sz="1600" b="1">
                <a:latin typeface="Courier New" panose="02070309020205020404" pitchFamily="49" charset="0"/>
              </a:rPr>
              <a:t> jobs by finish times so that 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600" b="1">
                <a:latin typeface="Courier New" panose="02070309020205020404" pitchFamily="49" charset="0"/>
              </a:rPr>
              <a:t> 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2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600" b="1">
                <a:latin typeface="Courier New" panose="02070309020205020404" pitchFamily="49" charset="0"/>
              </a:rPr>
              <a:t> ... </a:t>
            </a:r>
            <a:r>
              <a:rPr lang="en-US" altLang="zh-CN" sz="1600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600" b="1">
                <a:latin typeface="Courier New" panose="02070309020205020404" pitchFamily="49" charset="0"/>
              </a:rPr>
              <a:t> f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n</a:t>
            </a:r>
            <a:r>
              <a:rPr lang="en-US" altLang="zh-CN" sz="1600" b="1">
                <a:latin typeface="Courier New" panose="02070309020205020404" pitchFamily="49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Compute</a:t>
            </a:r>
            <a:r>
              <a:rPr lang="en-US" altLang="zh-CN" sz="1600" b="1">
                <a:latin typeface="Courier New" panose="02070309020205020404" pitchFamily="49" charset="0"/>
              </a:rPr>
              <a:t> p(1), p(2), …, p(n)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Compute-Opt(j)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</a:t>
            </a: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>
                <a:latin typeface="Courier New" panose="02070309020205020404" pitchFamily="49" charset="0"/>
              </a:rPr>
              <a:t> (j 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</a:t>
            </a: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>
                <a:latin typeface="Courier New" panose="02070309020205020404" pitchFamily="49" charset="0"/>
              </a:rPr>
              <a:t>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</a:t>
            </a: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</a:t>
            </a:r>
            <a:r>
              <a:rPr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>
                <a:latin typeface="Courier New" panose="02070309020205020404" pitchFamily="49" charset="0"/>
              </a:rPr>
              <a:t> max(v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j</a:t>
            </a:r>
            <a:r>
              <a:rPr lang="en-US" altLang="zh-CN" sz="1600" b="1">
                <a:latin typeface="Courier New" panose="02070309020205020404" pitchFamily="49" charset="0"/>
              </a:rPr>
              <a:t> + Compute-Opt(p(j)), Compute-Opt(j-1))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2391</TotalTime>
  <Words>3137</Words>
  <Application>Microsoft Macintosh PowerPoint</Application>
  <PresentationFormat>宽屏</PresentationFormat>
  <Paragraphs>551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黑体</vt:lpstr>
      <vt:lpstr>Arial</vt:lpstr>
      <vt:lpstr>Comic Sans MS</vt:lpstr>
      <vt:lpstr>Courier New</vt:lpstr>
      <vt:lpstr>Monotype Sorts</vt:lpstr>
      <vt:lpstr>Symbol</vt:lpstr>
      <vt:lpstr>Tahoma</vt:lpstr>
      <vt:lpstr>Times New Roman</vt:lpstr>
      <vt:lpstr>Wingdings</vt:lpstr>
      <vt:lpstr>Blends</vt:lpstr>
      <vt:lpstr>Equation</vt:lpstr>
      <vt:lpstr>Visio</vt:lpstr>
      <vt:lpstr>BMP 图像</vt:lpstr>
      <vt:lpstr>Image</vt:lpstr>
      <vt:lpstr> 第六章 动态规划</vt:lpstr>
      <vt:lpstr>6.1 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带权的区间调度</vt:lpstr>
      <vt:lpstr>动态规划原理</vt:lpstr>
      <vt:lpstr>动态规划原理</vt:lpstr>
      <vt:lpstr>动态规划原理</vt:lpstr>
      <vt:lpstr>子集和问题</vt:lpstr>
      <vt:lpstr>背包问题</vt:lpstr>
      <vt:lpstr>子集和与背包</vt:lpstr>
      <vt:lpstr>子集和与背包</vt:lpstr>
      <vt:lpstr>子集和与背包</vt:lpstr>
      <vt:lpstr>算法</vt:lpstr>
      <vt:lpstr>算法</vt:lpstr>
      <vt:lpstr>算法</vt:lpstr>
      <vt:lpstr>算法</vt:lpstr>
      <vt:lpstr>序列比对</vt:lpstr>
      <vt:lpstr>序列比对</vt:lpstr>
      <vt:lpstr>序列比对</vt:lpstr>
      <vt:lpstr>序列比对</vt:lpstr>
      <vt:lpstr>序列比对</vt:lpstr>
      <vt:lpstr>序列比对算法</vt:lpstr>
      <vt:lpstr>分析算法</vt:lpstr>
      <vt:lpstr>分析算法</vt:lpstr>
      <vt:lpstr>6.8 图中的最短路径</vt:lpstr>
      <vt:lpstr>图中的最短路径</vt:lpstr>
      <vt:lpstr>图中的最短路径</vt:lpstr>
      <vt:lpstr>设计与分析算法</vt:lpstr>
      <vt:lpstr>设计与分析算法</vt:lpstr>
      <vt:lpstr>设计与分析算法</vt:lpstr>
      <vt:lpstr>设计与分析算法</vt:lpstr>
      <vt:lpstr>设计与分析算法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Su</dc:creator>
  <cp:lastModifiedBy>xiang li</cp:lastModifiedBy>
  <cp:revision>640</cp:revision>
  <dcterms:created xsi:type="dcterms:W3CDTF">2008-11-05T02:30:00Z</dcterms:created>
  <dcterms:modified xsi:type="dcterms:W3CDTF">2025-06-12T01:23:03Z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23259EBC736A474BB0F3A254D75C0360_12</vt:lpwstr>
  </property>
  <property fmtid="{D5CDD505-2E9C-101B-9397-08002B2CF9AE}" pid="3" name="KSOProductBuildVer">
    <vt:lpwstr>2052-12.1.0.19770</vt:lpwstr>
  </property>
</Properties>
</file>