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63" r:id="rId3"/>
    <p:sldId id="264" r:id="rId4"/>
    <p:sldId id="265" r:id="rId5"/>
    <p:sldId id="268" r:id="rId6"/>
    <p:sldId id="272" r:id="rId7"/>
    <p:sldId id="273" r:id="rId8"/>
    <p:sldId id="274" r:id="rId9"/>
    <p:sldId id="276" r:id="rId10"/>
    <p:sldId id="275" r:id="rId11"/>
    <p:sldId id="278" r:id="rId12"/>
    <p:sldId id="285" r:id="rId13"/>
    <p:sldId id="281" r:id="rId14"/>
    <p:sldId id="282" r:id="rId15"/>
    <p:sldId id="283" r:id="rId16"/>
    <p:sldId id="284" r:id="rId17"/>
    <p:sldId id="286" r:id="rId18"/>
    <p:sldId id="287" r:id="rId19"/>
    <p:sldId id="372" r:id="rId20"/>
    <p:sldId id="294" r:id="rId21"/>
    <p:sldId id="295" r:id="rId22"/>
    <p:sldId id="293" r:id="rId23"/>
    <p:sldId id="296" r:id="rId24"/>
    <p:sldId id="320" r:id="rId25"/>
    <p:sldId id="322" r:id="rId26"/>
    <p:sldId id="323" r:id="rId27"/>
    <p:sldId id="325" r:id="rId28"/>
    <p:sldId id="326" r:id="rId29"/>
    <p:sldId id="328" r:id="rId30"/>
    <p:sldId id="330" r:id="rId31"/>
    <p:sldId id="331" r:id="rId32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0884"/>
  </p:normalViewPr>
  <p:slideViewPr>
    <p:cSldViewPr showGuides="1">
      <p:cViewPr varScale="1">
        <p:scale>
          <a:sx n="116" d="100"/>
          <a:sy n="116" d="100"/>
        </p:scale>
        <p:origin x="1104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fld id="{D1044BE9-2708-49AD-8986-6BFDCFC3972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fld id="{08807865-A043-4449-8EE8-EA77DE073D2E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038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59" name="Rectangle 1039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160" name="Rectangle 104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5906AB9-F444-455F-9484-4BF72F5265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9C2C1-D4DB-4696-8BAF-54C2FC2AC49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8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534584" y="617538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E05C0-667D-44F8-BF9B-3EC3EEDE63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4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EEF279B8-00FA-4528-A662-9344B36D443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98D14-3C8B-43D5-A76D-813E2F3AEEF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FE8E16-C4BF-4599-9B24-32C2F0287FA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47FB0-3305-42DE-99FE-710E5DCFD4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C230B-D663-4C73-82A9-C445D3AE239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8916F6-A9C0-4AE3-9C68-0549F6DFC11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8EDE1-B194-40B2-A6A4-127A532AFAF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CFBA7-AC89-4C07-957D-51937367C92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C7CCD1-5F1E-48B6-8C3C-380EC9EFF0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556684" y="452755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ltGray">
          <a:xfrm>
            <a:off x="1066800" y="452755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ltGray">
          <a:xfrm>
            <a:off x="721784" y="875030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ltGray">
          <a:xfrm>
            <a:off x="1214967" y="875030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ltGray">
          <a:xfrm>
            <a:off x="169333" y="802005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gray">
          <a:xfrm>
            <a:off x="1016000" y="344805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gray">
          <a:xfrm>
            <a:off x="590551" y="113538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zh-CN" altLang="en-US" sz="2400">
              <a:latin typeface="Tahoma" panose="020B0604030504040204" pitchFamily="34" charset="0"/>
            </a:endParaRPr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4" y="-28257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137191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>
                <a:latin typeface="+mn-lt"/>
              </a:defRPr>
            </a:lvl1pPr>
          </a:lstStyle>
          <a:p>
            <a:fld id="{85544485-DD10-4E97-92E8-0FA449BD083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4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50961137-E016-41A4-9E9C-EBACD896B6EC}" type="slidenum">
              <a:rPr lang="zh-CN" altLang="en-US"/>
              <a:t>1</a:t>
            </a:fld>
            <a:endParaRPr lang="en-US" altLang="zh-CN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20800" y="1828800"/>
            <a:ext cx="10363200" cy="1143000"/>
          </a:xfrm>
        </p:spPr>
        <p:txBody>
          <a:bodyPr/>
          <a:lstStyle/>
          <a:p>
            <a:r>
              <a:rPr lang="en-US" altLang="zh-CN" dirty="0"/>
              <a:t>      </a:t>
            </a:r>
            <a:r>
              <a:rPr lang="zh-CN" altLang="en-US" dirty="0"/>
              <a:t>第七章 网络流</a:t>
            </a:r>
          </a:p>
        </p:txBody>
      </p:sp>
      <p:sp>
        <p:nvSpPr>
          <p:cNvPr id="5122" name="Rectangle 16"/>
          <p:cNvSpPr>
            <a:spLocks noGrp="1" noChangeArrowheads="1"/>
          </p:cNvSpPr>
          <p:nvPr/>
        </p:nvSpPr>
        <p:spPr>
          <a:xfrm>
            <a:off x="9271000" y="6375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4CEEC0-291D-4A8E-A2D5-AC17A5B16069}" type="slidenum">
              <a:rPr kumimoji="0" lang="zh-CN" altLang="en-US" sz="1400" smtClean="0">
                <a:solidFill>
                  <a:schemeClr val="bg2"/>
                </a:solidFill>
              </a:rPr>
              <a:t>1</a:t>
            </a:fld>
            <a:endParaRPr kumimoji="0" lang="en-US" altLang="zh-CN" sz="1400">
              <a:solidFill>
                <a:schemeClr val="bg2"/>
              </a:solidFill>
            </a:endParaRPr>
          </a:p>
        </p:txBody>
      </p:sp>
      <p:sp>
        <p:nvSpPr>
          <p:cNvPr id="171" name="Freeform 21"/>
          <p:cNvSpPr/>
          <p:nvPr/>
        </p:nvSpPr>
        <p:spPr bwMode="auto">
          <a:xfrm>
            <a:off x="1703119" y="2932747"/>
            <a:ext cx="5154881" cy="15370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00579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172" name="组合 171"/>
          <p:cNvGrpSpPr/>
          <p:nvPr/>
        </p:nvGrpSpPr>
        <p:grpSpPr>
          <a:xfrm>
            <a:off x="7377235" y="5407378"/>
            <a:ext cx="827590" cy="685611"/>
            <a:chOff x="3770313" y="4289108"/>
            <a:chExt cx="882650" cy="728663"/>
          </a:xfrm>
        </p:grpSpPr>
        <p:sp>
          <p:nvSpPr>
            <p:cNvPr id="173" name="Rectangle 34"/>
            <p:cNvSpPr>
              <a:spLocks noChangeArrowheads="1"/>
            </p:cNvSpPr>
            <p:nvPr/>
          </p:nvSpPr>
          <p:spPr bwMode="auto">
            <a:xfrm>
              <a:off x="3792538" y="4289108"/>
              <a:ext cx="860425" cy="7064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4" name="Rectangle 35"/>
            <p:cNvSpPr>
              <a:spLocks noChangeArrowheads="1"/>
            </p:cNvSpPr>
            <p:nvPr/>
          </p:nvSpPr>
          <p:spPr bwMode="auto">
            <a:xfrm>
              <a:off x="3787458" y="4289108"/>
              <a:ext cx="860425" cy="15398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5" name="Freeform 36"/>
            <p:cNvSpPr>
              <a:spLocks noEditPoints="1"/>
            </p:cNvSpPr>
            <p:nvPr/>
          </p:nvSpPr>
          <p:spPr bwMode="auto">
            <a:xfrm>
              <a:off x="3770313" y="4289108"/>
              <a:ext cx="882650" cy="728663"/>
            </a:xfrm>
            <a:custGeom>
              <a:avLst/>
              <a:gdLst>
                <a:gd name="T0" fmla="*/ 556 w 556"/>
                <a:gd name="T1" fmla="*/ 459 h 459"/>
                <a:gd name="T2" fmla="*/ 0 w 556"/>
                <a:gd name="T3" fmla="*/ 459 h 459"/>
                <a:gd name="T4" fmla="*/ 0 w 556"/>
                <a:gd name="T5" fmla="*/ 0 h 459"/>
                <a:gd name="T6" fmla="*/ 556 w 556"/>
                <a:gd name="T7" fmla="*/ 0 h 459"/>
                <a:gd name="T8" fmla="*/ 556 w 556"/>
                <a:gd name="T9" fmla="*/ 459 h 459"/>
                <a:gd name="T10" fmla="*/ 14 w 556"/>
                <a:gd name="T11" fmla="*/ 445 h 459"/>
                <a:gd name="T12" fmla="*/ 542 w 556"/>
                <a:gd name="T13" fmla="*/ 445 h 459"/>
                <a:gd name="T14" fmla="*/ 542 w 556"/>
                <a:gd name="T15" fmla="*/ 13 h 459"/>
                <a:gd name="T16" fmla="*/ 14 w 556"/>
                <a:gd name="T17" fmla="*/ 13 h 459"/>
                <a:gd name="T18" fmla="*/ 14 w 556"/>
                <a:gd name="T19" fmla="*/ 44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6" h="459">
                  <a:moveTo>
                    <a:pt x="556" y="459"/>
                  </a:moveTo>
                  <a:lnTo>
                    <a:pt x="0" y="459"/>
                  </a:lnTo>
                  <a:lnTo>
                    <a:pt x="0" y="0"/>
                  </a:lnTo>
                  <a:lnTo>
                    <a:pt x="556" y="0"/>
                  </a:lnTo>
                  <a:lnTo>
                    <a:pt x="556" y="459"/>
                  </a:lnTo>
                  <a:close/>
                  <a:moveTo>
                    <a:pt x="14" y="445"/>
                  </a:moveTo>
                  <a:lnTo>
                    <a:pt x="542" y="445"/>
                  </a:lnTo>
                  <a:lnTo>
                    <a:pt x="542" y="13"/>
                  </a:lnTo>
                  <a:lnTo>
                    <a:pt x="14" y="13"/>
                  </a:lnTo>
                  <a:lnTo>
                    <a:pt x="14" y="44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6" name="Rectangle 37"/>
            <p:cNvSpPr>
              <a:spLocks noChangeArrowheads="1"/>
            </p:cNvSpPr>
            <p:nvPr/>
          </p:nvSpPr>
          <p:spPr bwMode="auto">
            <a:xfrm>
              <a:off x="3770313" y="4420870"/>
              <a:ext cx="8826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7" name="Oval 38"/>
            <p:cNvSpPr>
              <a:spLocks noChangeArrowheads="1"/>
            </p:cNvSpPr>
            <p:nvPr/>
          </p:nvSpPr>
          <p:spPr bwMode="auto">
            <a:xfrm>
              <a:off x="3848100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8" name="Oval 39"/>
            <p:cNvSpPr>
              <a:spLocks noChangeArrowheads="1"/>
            </p:cNvSpPr>
            <p:nvPr/>
          </p:nvSpPr>
          <p:spPr bwMode="auto">
            <a:xfrm>
              <a:off x="3913188" y="4343083"/>
              <a:ext cx="39687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79" name="Oval 40"/>
            <p:cNvSpPr>
              <a:spLocks noChangeArrowheads="1"/>
            </p:cNvSpPr>
            <p:nvPr/>
          </p:nvSpPr>
          <p:spPr bwMode="auto">
            <a:xfrm>
              <a:off x="3979863" y="4343083"/>
              <a:ext cx="38100" cy="44450"/>
            </a:xfrm>
            <a:prstGeom prst="ellipse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0" name="Freeform 41"/>
            <p:cNvSpPr>
              <a:spLocks noEditPoints="1"/>
            </p:cNvSpPr>
            <p:nvPr/>
          </p:nvSpPr>
          <p:spPr bwMode="auto">
            <a:xfrm>
              <a:off x="4013200" y="4525645"/>
              <a:ext cx="392112" cy="396875"/>
            </a:xfrm>
            <a:custGeom>
              <a:avLst/>
              <a:gdLst>
                <a:gd name="T0" fmla="*/ 68 w 71"/>
                <a:gd name="T1" fmla="*/ 30 h 72"/>
                <a:gd name="T2" fmla="*/ 62 w 71"/>
                <a:gd name="T3" fmla="*/ 30 h 72"/>
                <a:gd name="T4" fmla="*/ 58 w 71"/>
                <a:gd name="T5" fmla="*/ 21 h 72"/>
                <a:gd name="T6" fmla="*/ 63 w 71"/>
                <a:gd name="T7" fmla="*/ 17 h 72"/>
                <a:gd name="T8" fmla="*/ 63 w 71"/>
                <a:gd name="T9" fmla="*/ 12 h 72"/>
                <a:gd name="T10" fmla="*/ 59 w 71"/>
                <a:gd name="T11" fmla="*/ 9 h 72"/>
                <a:gd name="T12" fmla="*/ 54 w 71"/>
                <a:gd name="T13" fmla="*/ 9 h 72"/>
                <a:gd name="T14" fmla="*/ 50 w 71"/>
                <a:gd name="T15" fmla="*/ 13 h 72"/>
                <a:gd name="T16" fmla="*/ 42 w 71"/>
                <a:gd name="T17" fmla="*/ 9 h 72"/>
                <a:gd name="T18" fmla="*/ 42 w 71"/>
                <a:gd name="T19" fmla="*/ 4 h 72"/>
                <a:gd name="T20" fmla="*/ 38 w 71"/>
                <a:gd name="T21" fmla="*/ 0 h 72"/>
                <a:gd name="T22" fmla="*/ 33 w 71"/>
                <a:gd name="T23" fmla="*/ 0 h 72"/>
                <a:gd name="T24" fmla="*/ 30 w 71"/>
                <a:gd name="T25" fmla="*/ 4 h 72"/>
                <a:gd name="T26" fmla="*/ 30 w 71"/>
                <a:gd name="T27" fmla="*/ 9 h 72"/>
                <a:gd name="T28" fmla="*/ 21 w 71"/>
                <a:gd name="T29" fmla="*/ 13 h 72"/>
                <a:gd name="T30" fmla="*/ 17 w 71"/>
                <a:gd name="T31" fmla="*/ 9 h 72"/>
                <a:gd name="T32" fmla="*/ 12 w 71"/>
                <a:gd name="T33" fmla="*/ 9 h 72"/>
                <a:gd name="T34" fmla="*/ 9 w 71"/>
                <a:gd name="T35" fmla="*/ 12 h 72"/>
                <a:gd name="T36" fmla="*/ 9 w 71"/>
                <a:gd name="T37" fmla="*/ 17 h 72"/>
                <a:gd name="T38" fmla="*/ 13 w 71"/>
                <a:gd name="T39" fmla="*/ 21 h 72"/>
                <a:gd name="T40" fmla="*/ 9 w 71"/>
                <a:gd name="T41" fmla="*/ 30 h 72"/>
                <a:gd name="T42" fmla="*/ 3 w 71"/>
                <a:gd name="T43" fmla="*/ 30 h 72"/>
                <a:gd name="T44" fmla="*/ 0 w 71"/>
                <a:gd name="T45" fmla="*/ 33 h 72"/>
                <a:gd name="T46" fmla="*/ 0 w 71"/>
                <a:gd name="T47" fmla="*/ 38 h 72"/>
                <a:gd name="T48" fmla="*/ 3 w 71"/>
                <a:gd name="T49" fmla="*/ 42 h 72"/>
                <a:gd name="T50" fmla="*/ 9 w 71"/>
                <a:gd name="T51" fmla="*/ 42 h 72"/>
                <a:gd name="T52" fmla="*/ 13 w 71"/>
                <a:gd name="T53" fmla="*/ 50 h 72"/>
                <a:gd name="T54" fmla="*/ 9 w 71"/>
                <a:gd name="T55" fmla="*/ 54 h 72"/>
                <a:gd name="T56" fmla="*/ 9 w 71"/>
                <a:gd name="T57" fmla="*/ 60 h 72"/>
                <a:gd name="T58" fmla="*/ 12 w 71"/>
                <a:gd name="T59" fmla="*/ 63 h 72"/>
                <a:gd name="T60" fmla="*/ 17 w 71"/>
                <a:gd name="T61" fmla="*/ 63 h 72"/>
                <a:gd name="T62" fmla="*/ 21 w 71"/>
                <a:gd name="T63" fmla="*/ 59 h 72"/>
                <a:gd name="T64" fmla="*/ 30 w 71"/>
                <a:gd name="T65" fmla="*/ 62 h 72"/>
                <a:gd name="T66" fmla="*/ 29 w 71"/>
                <a:gd name="T67" fmla="*/ 68 h 72"/>
                <a:gd name="T68" fmla="*/ 33 w 71"/>
                <a:gd name="T69" fmla="*/ 72 h 72"/>
                <a:gd name="T70" fmla="*/ 38 w 71"/>
                <a:gd name="T71" fmla="*/ 72 h 72"/>
                <a:gd name="T72" fmla="*/ 41 w 71"/>
                <a:gd name="T73" fmla="*/ 68 h 72"/>
                <a:gd name="T74" fmla="*/ 41 w 71"/>
                <a:gd name="T75" fmla="*/ 62 h 72"/>
                <a:gd name="T76" fmla="*/ 50 w 71"/>
                <a:gd name="T77" fmla="*/ 59 h 72"/>
                <a:gd name="T78" fmla="*/ 54 w 71"/>
                <a:gd name="T79" fmla="*/ 63 h 72"/>
                <a:gd name="T80" fmla="*/ 59 w 71"/>
                <a:gd name="T81" fmla="*/ 63 h 72"/>
                <a:gd name="T82" fmla="*/ 62 w 71"/>
                <a:gd name="T83" fmla="*/ 60 h 72"/>
                <a:gd name="T84" fmla="*/ 62 w 71"/>
                <a:gd name="T85" fmla="*/ 54 h 72"/>
                <a:gd name="T86" fmla="*/ 58 w 71"/>
                <a:gd name="T87" fmla="*/ 50 h 72"/>
                <a:gd name="T88" fmla="*/ 62 w 71"/>
                <a:gd name="T89" fmla="*/ 42 h 72"/>
                <a:gd name="T90" fmla="*/ 68 w 71"/>
                <a:gd name="T91" fmla="*/ 42 h 72"/>
                <a:gd name="T92" fmla="*/ 71 w 71"/>
                <a:gd name="T93" fmla="*/ 38 h 72"/>
                <a:gd name="T94" fmla="*/ 71 w 71"/>
                <a:gd name="T95" fmla="*/ 34 h 72"/>
                <a:gd name="T96" fmla="*/ 68 w 71"/>
                <a:gd name="T97" fmla="*/ 30 h 72"/>
                <a:gd name="T98" fmla="*/ 36 w 71"/>
                <a:gd name="T99" fmla="*/ 48 h 72"/>
                <a:gd name="T100" fmla="*/ 24 w 71"/>
                <a:gd name="T101" fmla="*/ 36 h 72"/>
                <a:gd name="T102" fmla="*/ 36 w 71"/>
                <a:gd name="T103" fmla="*/ 24 h 72"/>
                <a:gd name="T104" fmla="*/ 48 w 71"/>
                <a:gd name="T105" fmla="*/ 36 h 72"/>
                <a:gd name="T106" fmla="*/ 36 w 71"/>
                <a:gd name="T107" fmla="*/ 4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1" h="72">
                  <a:moveTo>
                    <a:pt x="68" y="30"/>
                  </a:moveTo>
                  <a:cubicBezTo>
                    <a:pt x="62" y="30"/>
                    <a:pt x="62" y="30"/>
                    <a:pt x="62" y="30"/>
                  </a:cubicBezTo>
                  <a:cubicBezTo>
                    <a:pt x="61" y="27"/>
                    <a:pt x="60" y="24"/>
                    <a:pt x="58" y="21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4" y="16"/>
                    <a:pt x="64" y="13"/>
                    <a:pt x="63" y="12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8" y="7"/>
                    <a:pt x="56" y="7"/>
                    <a:pt x="54" y="9"/>
                  </a:cubicBezTo>
                  <a:cubicBezTo>
                    <a:pt x="50" y="13"/>
                    <a:pt x="50" y="13"/>
                    <a:pt x="50" y="13"/>
                  </a:cubicBezTo>
                  <a:cubicBezTo>
                    <a:pt x="47" y="11"/>
                    <a:pt x="45" y="10"/>
                    <a:pt x="42" y="9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2" y="2"/>
                    <a:pt x="40" y="0"/>
                    <a:pt x="38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1" y="0"/>
                    <a:pt x="30" y="2"/>
                    <a:pt x="30" y="4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27" y="10"/>
                    <a:pt x="24" y="11"/>
                    <a:pt x="21" y="13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6" y="7"/>
                    <a:pt x="13" y="7"/>
                    <a:pt x="12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13"/>
                    <a:pt x="7" y="16"/>
                    <a:pt x="9" y="17"/>
                  </a:cubicBezTo>
                  <a:cubicBezTo>
                    <a:pt x="13" y="21"/>
                    <a:pt x="13" y="21"/>
                    <a:pt x="13" y="21"/>
                  </a:cubicBezTo>
                  <a:cubicBezTo>
                    <a:pt x="11" y="24"/>
                    <a:pt x="10" y="27"/>
                    <a:pt x="9" y="30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30"/>
                    <a:pt x="0" y="31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0"/>
                    <a:pt x="1" y="42"/>
                    <a:pt x="3" y="42"/>
                  </a:cubicBezTo>
                  <a:cubicBezTo>
                    <a:pt x="9" y="42"/>
                    <a:pt x="9" y="42"/>
                    <a:pt x="9" y="42"/>
                  </a:cubicBezTo>
                  <a:cubicBezTo>
                    <a:pt x="10" y="45"/>
                    <a:pt x="11" y="48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7" y="56"/>
                    <a:pt x="7" y="58"/>
                    <a:pt x="9" y="60"/>
                  </a:cubicBezTo>
                  <a:cubicBezTo>
                    <a:pt x="12" y="63"/>
                    <a:pt x="12" y="63"/>
                    <a:pt x="12" y="63"/>
                  </a:cubicBezTo>
                  <a:cubicBezTo>
                    <a:pt x="13" y="64"/>
                    <a:pt x="15" y="64"/>
                    <a:pt x="17" y="63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4" y="60"/>
                    <a:pt x="26" y="61"/>
                    <a:pt x="30" y="62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70"/>
                    <a:pt x="31" y="72"/>
                    <a:pt x="33" y="72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40" y="72"/>
                    <a:pt x="41" y="70"/>
                    <a:pt x="41" y="68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4" y="61"/>
                    <a:pt x="47" y="60"/>
                    <a:pt x="50" y="59"/>
                  </a:cubicBezTo>
                  <a:cubicBezTo>
                    <a:pt x="54" y="63"/>
                    <a:pt x="54" y="63"/>
                    <a:pt x="54" y="63"/>
                  </a:cubicBezTo>
                  <a:cubicBezTo>
                    <a:pt x="55" y="64"/>
                    <a:pt x="58" y="64"/>
                    <a:pt x="59" y="63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4" y="58"/>
                    <a:pt x="64" y="56"/>
                    <a:pt x="62" y="54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60" y="48"/>
                    <a:pt x="61" y="45"/>
                    <a:pt x="62" y="42"/>
                  </a:cubicBezTo>
                  <a:cubicBezTo>
                    <a:pt x="68" y="42"/>
                    <a:pt x="68" y="42"/>
                    <a:pt x="68" y="42"/>
                  </a:cubicBezTo>
                  <a:cubicBezTo>
                    <a:pt x="70" y="42"/>
                    <a:pt x="71" y="40"/>
                    <a:pt x="71" y="38"/>
                  </a:cubicBezTo>
                  <a:cubicBezTo>
                    <a:pt x="71" y="34"/>
                    <a:pt x="71" y="34"/>
                    <a:pt x="71" y="34"/>
                  </a:cubicBezTo>
                  <a:cubicBezTo>
                    <a:pt x="71" y="32"/>
                    <a:pt x="70" y="30"/>
                    <a:pt x="68" y="30"/>
                  </a:cubicBezTo>
                  <a:close/>
                  <a:moveTo>
                    <a:pt x="36" y="48"/>
                  </a:moveTo>
                  <a:cubicBezTo>
                    <a:pt x="29" y="48"/>
                    <a:pt x="24" y="42"/>
                    <a:pt x="24" y="36"/>
                  </a:cubicBezTo>
                  <a:cubicBezTo>
                    <a:pt x="24" y="29"/>
                    <a:pt x="29" y="24"/>
                    <a:pt x="36" y="24"/>
                  </a:cubicBezTo>
                  <a:cubicBezTo>
                    <a:pt x="42" y="24"/>
                    <a:pt x="48" y="29"/>
                    <a:pt x="48" y="36"/>
                  </a:cubicBezTo>
                  <a:cubicBezTo>
                    <a:pt x="48" y="42"/>
                    <a:pt x="42" y="48"/>
                    <a:pt x="36" y="48"/>
                  </a:cubicBez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1" name="Freeform 42"/>
            <p:cNvSpPr>
              <a:spLocks noEditPoints="1"/>
            </p:cNvSpPr>
            <p:nvPr/>
          </p:nvSpPr>
          <p:spPr bwMode="auto">
            <a:xfrm>
              <a:off x="4002088" y="4514533"/>
              <a:ext cx="414337" cy="419100"/>
            </a:xfrm>
            <a:custGeom>
              <a:avLst/>
              <a:gdLst>
                <a:gd name="T0" fmla="*/ 29 w 75"/>
                <a:gd name="T1" fmla="*/ 70 h 76"/>
                <a:gd name="T2" fmla="*/ 20 w 75"/>
                <a:gd name="T3" fmla="*/ 66 h 76"/>
                <a:gd name="T4" fmla="*/ 7 w 75"/>
                <a:gd name="T5" fmla="*/ 59 h 76"/>
                <a:gd name="T6" fmla="*/ 10 w 75"/>
                <a:gd name="T7" fmla="*/ 46 h 76"/>
                <a:gd name="T8" fmla="*/ 0 w 75"/>
                <a:gd name="T9" fmla="*/ 40 h 76"/>
                <a:gd name="T10" fmla="*/ 10 w 75"/>
                <a:gd name="T11" fmla="*/ 30 h 76"/>
                <a:gd name="T12" fmla="*/ 8 w 75"/>
                <a:gd name="T13" fmla="*/ 16 h 76"/>
                <a:gd name="T14" fmla="*/ 21 w 75"/>
                <a:gd name="T15" fmla="*/ 9 h 76"/>
                <a:gd name="T16" fmla="*/ 30 w 75"/>
                <a:gd name="T17" fmla="*/ 6 h 76"/>
                <a:gd name="T18" fmla="*/ 46 w 75"/>
                <a:gd name="T19" fmla="*/ 6 h 76"/>
                <a:gd name="T20" fmla="*/ 55 w 75"/>
                <a:gd name="T21" fmla="*/ 9 h 76"/>
                <a:gd name="T22" fmla="*/ 68 w 75"/>
                <a:gd name="T23" fmla="*/ 17 h 76"/>
                <a:gd name="T24" fmla="*/ 65 w 75"/>
                <a:gd name="T25" fmla="*/ 30 h 76"/>
                <a:gd name="T26" fmla="*/ 75 w 75"/>
                <a:gd name="T27" fmla="*/ 40 h 76"/>
                <a:gd name="T28" fmla="*/ 65 w 75"/>
                <a:gd name="T29" fmla="*/ 46 h 76"/>
                <a:gd name="T30" fmla="*/ 66 w 75"/>
                <a:gd name="T31" fmla="*/ 63 h 76"/>
                <a:gd name="T32" fmla="*/ 52 w 75"/>
                <a:gd name="T33" fmla="*/ 63 h 76"/>
                <a:gd name="T34" fmla="*/ 40 w 75"/>
                <a:gd name="T35" fmla="*/ 76 h 76"/>
                <a:gd name="T36" fmla="*/ 32 w 75"/>
                <a:gd name="T37" fmla="*/ 62 h 76"/>
                <a:gd name="T38" fmla="*/ 35 w 75"/>
                <a:gd name="T39" fmla="*/ 72 h 76"/>
                <a:gd name="T40" fmla="*/ 40 w 75"/>
                <a:gd name="T41" fmla="*/ 72 h 76"/>
                <a:gd name="T42" fmla="*/ 43 w 75"/>
                <a:gd name="T43" fmla="*/ 62 h 76"/>
                <a:gd name="T44" fmla="*/ 57 w 75"/>
                <a:gd name="T45" fmla="*/ 63 h 76"/>
                <a:gd name="T46" fmla="*/ 63 w 75"/>
                <a:gd name="T47" fmla="*/ 58 h 76"/>
                <a:gd name="T48" fmla="*/ 62 w 75"/>
                <a:gd name="T49" fmla="*/ 43 h 76"/>
                <a:gd name="T50" fmla="*/ 71 w 75"/>
                <a:gd name="T51" fmla="*/ 40 h 76"/>
                <a:gd name="T52" fmla="*/ 62 w 75"/>
                <a:gd name="T53" fmla="*/ 34 h 76"/>
                <a:gd name="T54" fmla="*/ 58 w 75"/>
                <a:gd name="T55" fmla="*/ 23 h 76"/>
                <a:gd name="T56" fmla="*/ 63 w 75"/>
                <a:gd name="T57" fmla="*/ 15 h 76"/>
                <a:gd name="T58" fmla="*/ 52 w 75"/>
                <a:gd name="T59" fmla="*/ 18 h 76"/>
                <a:gd name="T60" fmla="*/ 42 w 75"/>
                <a:gd name="T61" fmla="*/ 13 h 76"/>
                <a:gd name="T62" fmla="*/ 35 w 75"/>
                <a:gd name="T63" fmla="*/ 4 h 76"/>
                <a:gd name="T64" fmla="*/ 32 w 75"/>
                <a:gd name="T65" fmla="*/ 13 h 76"/>
                <a:gd name="T66" fmla="*/ 18 w 75"/>
                <a:gd name="T67" fmla="*/ 12 h 76"/>
                <a:gd name="T68" fmla="*/ 12 w 75"/>
                <a:gd name="T69" fmla="*/ 16 h 76"/>
                <a:gd name="T70" fmla="*/ 16 w 75"/>
                <a:gd name="T71" fmla="*/ 24 h 76"/>
                <a:gd name="T72" fmla="*/ 5 w 75"/>
                <a:gd name="T73" fmla="*/ 34 h 76"/>
                <a:gd name="T74" fmla="*/ 4 w 75"/>
                <a:gd name="T75" fmla="*/ 41 h 76"/>
                <a:gd name="T76" fmla="*/ 13 w 75"/>
                <a:gd name="T77" fmla="*/ 43 h 76"/>
                <a:gd name="T78" fmla="*/ 12 w 75"/>
                <a:gd name="T79" fmla="*/ 58 h 76"/>
                <a:gd name="T80" fmla="*/ 15 w 75"/>
                <a:gd name="T81" fmla="*/ 63 h 76"/>
                <a:gd name="T82" fmla="*/ 38 w 75"/>
                <a:gd name="T83" fmla="*/ 52 h 76"/>
                <a:gd name="T84" fmla="*/ 52 w 75"/>
                <a:gd name="T85" fmla="*/ 38 h 76"/>
                <a:gd name="T86" fmla="*/ 28 w 75"/>
                <a:gd name="T87" fmla="*/ 38 h 76"/>
                <a:gd name="T88" fmla="*/ 38 w 75"/>
                <a:gd name="T89" fmla="*/ 2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5" h="76">
                  <a:moveTo>
                    <a:pt x="40" y="76"/>
                  </a:moveTo>
                  <a:cubicBezTo>
                    <a:pt x="35" y="76"/>
                    <a:pt x="35" y="76"/>
                    <a:pt x="35" y="76"/>
                  </a:cubicBezTo>
                  <a:cubicBezTo>
                    <a:pt x="32" y="76"/>
                    <a:pt x="29" y="73"/>
                    <a:pt x="29" y="70"/>
                  </a:cubicBezTo>
                  <a:cubicBezTo>
                    <a:pt x="29" y="66"/>
                    <a:pt x="29" y="66"/>
                    <a:pt x="29" y="66"/>
                  </a:cubicBezTo>
                  <a:cubicBezTo>
                    <a:pt x="27" y="65"/>
                    <a:pt x="25" y="64"/>
                    <a:pt x="23" y="63"/>
                  </a:cubicBezTo>
                  <a:cubicBezTo>
                    <a:pt x="20" y="66"/>
                    <a:pt x="20" y="66"/>
                    <a:pt x="20" y="66"/>
                  </a:cubicBezTo>
                  <a:cubicBezTo>
                    <a:pt x="18" y="68"/>
                    <a:pt x="14" y="68"/>
                    <a:pt x="12" y="66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8" y="62"/>
                    <a:pt x="7" y="60"/>
                    <a:pt x="7" y="59"/>
                  </a:cubicBezTo>
                  <a:cubicBezTo>
                    <a:pt x="7" y="57"/>
                    <a:pt x="8" y="56"/>
                    <a:pt x="9" y="55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1" y="50"/>
                    <a:pt x="10" y="48"/>
                    <a:pt x="1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4" y="46"/>
                    <a:pt x="2" y="45"/>
                    <a:pt x="1" y="44"/>
                  </a:cubicBezTo>
                  <a:cubicBezTo>
                    <a:pt x="0" y="43"/>
                    <a:pt x="0" y="41"/>
                    <a:pt x="0" y="4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2"/>
                    <a:pt x="2" y="30"/>
                    <a:pt x="5" y="30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0" y="28"/>
                    <a:pt x="11" y="26"/>
                    <a:pt x="12" y="24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8" y="19"/>
                    <a:pt x="8" y="18"/>
                    <a:pt x="8" y="16"/>
                  </a:cubicBezTo>
                  <a:cubicBezTo>
                    <a:pt x="8" y="15"/>
                    <a:pt x="8" y="13"/>
                    <a:pt x="9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5" y="7"/>
                    <a:pt x="18" y="7"/>
                    <a:pt x="21" y="9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6" y="11"/>
                    <a:pt x="28" y="11"/>
                    <a:pt x="30" y="10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0" y="2"/>
                    <a:pt x="32" y="0"/>
                    <a:pt x="3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6" y="2"/>
                    <a:pt x="46" y="6"/>
                  </a:cubicBezTo>
                  <a:cubicBezTo>
                    <a:pt x="46" y="10"/>
                    <a:pt x="46" y="10"/>
                    <a:pt x="46" y="10"/>
                  </a:cubicBezTo>
                  <a:cubicBezTo>
                    <a:pt x="48" y="11"/>
                    <a:pt x="50" y="11"/>
                    <a:pt x="52" y="12"/>
                  </a:cubicBezTo>
                  <a:cubicBezTo>
                    <a:pt x="55" y="9"/>
                    <a:pt x="55" y="9"/>
                    <a:pt x="55" y="9"/>
                  </a:cubicBezTo>
                  <a:cubicBezTo>
                    <a:pt x="57" y="7"/>
                    <a:pt x="61" y="7"/>
                    <a:pt x="63" y="9"/>
                  </a:cubicBezTo>
                  <a:cubicBezTo>
                    <a:pt x="66" y="13"/>
                    <a:pt x="66" y="13"/>
                    <a:pt x="66" y="13"/>
                  </a:cubicBezTo>
                  <a:cubicBezTo>
                    <a:pt x="67" y="14"/>
                    <a:pt x="68" y="15"/>
                    <a:pt x="68" y="17"/>
                  </a:cubicBezTo>
                  <a:cubicBezTo>
                    <a:pt x="68" y="18"/>
                    <a:pt x="67" y="20"/>
                    <a:pt x="66" y="21"/>
                  </a:cubicBezTo>
                  <a:cubicBezTo>
                    <a:pt x="63" y="24"/>
                    <a:pt x="63" y="24"/>
                    <a:pt x="63" y="24"/>
                  </a:cubicBezTo>
                  <a:cubicBezTo>
                    <a:pt x="64" y="26"/>
                    <a:pt x="65" y="28"/>
                    <a:pt x="65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3" y="30"/>
                    <a:pt x="75" y="32"/>
                    <a:pt x="75" y="36"/>
                  </a:cubicBezTo>
                  <a:cubicBezTo>
                    <a:pt x="75" y="40"/>
                    <a:pt x="75" y="40"/>
                    <a:pt x="75" y="40"/>
                  </a:cubicBezTo>
                  <a:cubicBezTo>
                    <a:pt x="75" y="43"/>
                    <a:pt x="73" y="46"/>
                    <a:pt x="70" y="46"/>
                  </a:cubicBezTo>
                  <a:cubicBezTo>
                    <a:pt x="70" y="46"/>
                    <a:pt x="70" y="46"/>
                    <a:pt x="70" y="46"/>
                  </a:cubicBezTo>
                  <a:cubicBezTo>
                    <a:pt x="65" y="46"/>
                    <a:pt x="65" y="46"/>
                    <a:pt x="65" y="46"/>
                  </a:cubicBezTo>
                  <a:cubicBezTo>
                    <a:pt x="65" y="48"/>
                    <a:pt x="64" y="50"/>
                    <a:pt x="63" y="52"/>
                  </a:cubicBezTo>
                  <a:cubicBezTo>
                    <a:pt x="66" y="55"/>
                    <a:pt x="66" y="55"/>
                    <a:pt x="66" y="55"/>
                  </a:cubicBezTo>
                  <a:cubicBezTo>
                    <a:pt x="68" y="57"/>
                    <a:pt x="68" y="61"/>
                    <a:pt x="66" y="63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61" y="68"/>
                    <a:pt x="57" y="68"/>
                    <a:pt x="55" y="66"/>
                  </a:cubicBezTo>
                  <a:cubicBezTo>
                    <a:pt x="52" y="63"/>
                    <a:pt x="52" y="63"/>
                    <a:pt x="52" y="63"/>
                  </a:cubicBezTo>
                  <a:cubicBezTo>
                    <a:pt x="50" y="64"/>
                    <a:pt x="48" y="65"/>
                    <a:pt x="45" y="66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73"/>
                    <a:pt x="43" y="76"/>
                    <a:pt x="40" y="76"/>
                  </a:cubicBezTo>
                  <a:close/>
                  <a:moveTo>
                    <a:pt x="23" y="58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27" y="60"/>
                    <a:pt x="29" y="62"/>
                    <a:pt x="32" y="62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3" y="70"/>
                    <a:pt x="33" y="70"/>
                    <a:pt x="33" y="70"/>
                  </a:cubicBezTo>
                  <a:cubicBezTo>
                    <a:pt x="33" y="71"/>
                    <a:pt x="34" y="72"/>
                    <a:pt x="35" y="72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40" y="72"/>
                    <a:pt x="40" y="72"/>
                    <a:pt x="40" y="72"/>
                  </a:cubicBezTo>
                  <a:cubicBezTo>
                    <a:pt x="41" y="72"/>
                    <a:pt x="41" y="71"/>
                    <a:pt x="41" y="70"/>
                  </a:cubicBezTo>
                  <a:cubicBezTo>
                    <a:pt x="41" y="63"/>
                    <a:pt x="41" y="63"/>
                    <a:pt x="41" y="63"/>
                  </a:cubicBezTo>
                  <a:cubicBezTo>
                    <a:pt x="43" y="62"/>
                    <a:pt x="43" y="62"/>
                    <a:pt x="43" y="62"/>
                  </a:cubicBezTo>
                  <a:cubicBezTo>
                    <a:pt x="46" y="62"/>
                    <a:pt x="48" y="60"/>
                    <a:pt x="51" y="59"/>
                  </a:cubicBezTo>
                  <a:cubicBezTo>
                    <a:pt x="52" y="58"/>
                    <a:pt x="52" y="58"/>
                    <a:pt x="52" y="58"/>
                  </a:cubicBezTo>
                  <a:cubicBezTo>
                    <a:pt x="57" y="63"/>
                    <a:pt x="57" y="63"/>
                    <a:pt x="57" y="63"/>
                  </a:cubicBezTo>
                  <a:cubicBezTo>
                    <a:pt x="58" y="64"/>
                    <a:pt x="59" y="64"/>
                    <a:pt x="60" y="63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64" y="60"/>
                    <a:pt x="64" y="58"/>
                    <a:pt x="63" y="58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49"/>
                    <a:pt x="61" y="46"/>
                    <a:pt x="62" y="43"/>
                  </a:cubicBezTo>
                  <a:cubicBezTo>
                    <a:pt x="62" y="42"/>
                    <a:pt x="62" y="42"/>
                    <a:pt x="62" y="42"/>
                  </a:cubicBezTo>
                  <a:cubicBezTo>
                    <a:pt x="70" y="42"/>
                    <a:pt x="70" y="42"/>
                    <a:pt x="70" y="42"/>
                  </a:cubicBezTo>
                  <a:cubicBezTo>
                    <a:pt x="71" y="42"/>
                    <a:pt x="71" y="41"/>
                    <a:pt x="71" y="40"/>
                  </a:cubicBezTo>
                  <a:cubicBezTo>
                    <a:pt x="71" y="36"/>
                    <a:pt x="71" y="36"/>
                    <a:pt x="71" y="36"/>
                  </a:cubicBezTo>
                  <a:cubicBezTo>
                    <a:pt x="71" y="35"/>
                    <a:pt x="71" y="34"/>
                    <a:pt x="70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61" y="30"/>
                    <a:pt x="60" y="27"/>
                    <a:pt x="59" y="25"/>
                  </a:cubicBezTo>
                  <a:cubicBezTo>
                    <a:pt x="58" y="23"/>
                    <a:pt x="58" y="23"/>
                    <a:pt x="58" y="23"/>
                  </a:cubicBezTo>
                  <a:cubicBezTo>
                    <a:pt x="63" y="18"/>
                    <a:pt x="63" y="18"/>
                    <a:pt x="63" y="18"/>
                  </a:cubicBezTo>
                  <a:cubicBezTo>
                    <a:pt x="63" y="18"/>
                    <a:pt x="64" y="17"/>
                    <a:pt x="64" y="17"/>
                  </a:cubicBezTo>
                  <a:cubicBezTo>
                    <a:pt x="64" y="16"/>
                    <a:pt x="63" y="16"/>
                    <a:pt x="63" y="15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59" y="12"/>
                    <a:pt x="58" y="12"/>
                    <a:pt x="57" y="12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1" y="17"/>
                    <a:pt x="51" y="17"/>
                    <a:pt x="51" y="17"/>
                  </a:cubicBezTo>
                  <a:cubicBezTo>
                    <a:pt x="48" y="15"/>
                    <a:pt x="46" y="14"/>
                    <a:pt x="43" y="13"/>
                  </a:cubicBezTo>
                  <a:cubicBezTo>
                    <a:pt x="42" y="13"/>
                    <a:pt x="42" y="13"/>
                    <a:pt x="42" y="13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5"/>
                    <a:pt x="41" y="4"/>
                    <a:pt x="4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4" y="4"/>
                    <a:pt x="34" y="5"/>
                    <a:pt x="34" y="6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2" y="13"/>
                    <a:pt x="32" y="13"/>
                    <a:pt x="32" y="13"/>
                  </a:cubicBezTo>
                  <a:cubicBezTo>
                    <a:pt x="29" y="14"/>
                    <a:pt x="27" y="15"/>
                    <a:pt x="24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1"/>
                    <a:pt x="16" y="11"/>
                    <a:pt x="15" y="12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7"/>
                    <a:pt x="12" y="17"/>
                    <a:pt x="12" y="18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6" y="24"/>
                    <a:pt x="16" y="24"/>
                    <a:pt x="16" y="24"/>
                  </a:cubicBezTo>
                  <a:cubicBezTo>
                    <a:pt x="15" y="27"/>
                    <a:pt x="14" y="29"/>
                    <a:pt x="13" y="32"/>
                  </a:cubicBezTo>
                  <a:cubicBezTo>
                    <a:pt x="13" y="34"/>
                    <a:pt x="13" y="34"/>
                    <a:pt x="13" y="34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1"/>
                    <a:pt x="4" y="41"/>
                  </a:cubicBezTo>
                  <a:cubicBezTo>
                    <a:pt x="4" y="41"/>
                    <a:pt x="5" y="42"/>
                    <a:pt x="5" y="42"/>
                  </a:cubicBezTo>
                  <a:cubicBezTo>
                    <a:pt x="13" y="42"/>
                    <a:pt x="13" y="42"/>
                    <a:pt x="13" y="4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4" y="46"/>
                    <a:pt x="15" y="49"/>
                    <a:pt x="16" y="51"/>
                  </a:cubicBezTo>
                  <a:cubicBezTo>
                    <a:pt x="17" y="52"/>
                    <a:pt x="17" y="52"/>
                    <a:pt x="17" y="52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8"/>
                    <a:pt x="11" y="58"/>
                    <a:pt x="11" y="59"/>
                  </a:cubicBezTo>
                  <a:cubicBezTo>
                    <a:pt x="11" y="59"/>
                    <a:pt x="12" y="60"/>
                    <a:pt x="12" y="60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6" y="64"/>
                    <a:pt x="17" y="64"/>
                    <a:pt x="18" y="63"/>
                  </a:cubicBezTo>
                  <a:lnTo>
                    <a:pt x="23" y="58"/>
                  </a:lnTo>
                  <a:close/>
                  <a:moveTo>
                    <a:pt x="38" y="52"/>
                  </a:moveTo>
                  <a:cubicBezTo>
                    <a:pt x="30" y="52"/>
                    <a:pt x="24" y="46"/>
                    <a:pt x="24" y="38"/>
                  </a:cubicBezTo>
                  <a:cubicBezTo>
                    <a:pt x="24" y="30"/>
                    <a:pt x="30" y="24"/>
                    <a:pt x="38" y="24"/>
                  </a:cubicBezTo>
                  <a:cubicBezTo>
                    <a:pt x="45" y="24"/>
                    <a:pt x="52" y="30"/>
                    <a:pt x="52" y="38"/>
                  </a:cubicBezTo>
                  <a:cubicBezTo>
                    <a:pt x="52" y="46"/>
                    <a:pt x="45" y="52"/>
                    <a:pt x="38" y="52"/>
                  </a:cubicBezTo>
                  <a:close/>
                  <a:moveTo>
                    <a:pt x="38" y="28"/>
                  </a:moveTo>
                  <a:cubicBezTo>
                    <a:pt x="32" y="28"/>
                    <a:pt x="28" y="32"/>
                    <a:pt x="28" y="38"/>
                  </a:cubicBezTo>
                  <a:cubicBezTo>
                    <a:pt x="28" y="43"/>
                    <a:pt x="32" y="48"/>
                    <a:pt x="38" y="48"/>
                  </a:cubicBezTo>
                  <a:cubicBezTo>
                    <a:pt x="43" y="48"/>
                    <a:pt x="48" y="43"/>
                    <a:pt x="48" y="38"/>
                  </a:cubicBezTo>
                  <a:cubicBezTo>
                    <a:pt x="48" y="32"/>
                    <a:pt x="43" y="28"/>
                    <a:pt x="38" y="2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2" name="Freeform 43"/>
            <p:cNvSpPr/>
            <p:nvPr/>
          </p:nvSpPr>
          <p:spPr bwMode="auto">
            <a:xfrm>
              <a:off x="4222750" y="4768533"/>
              <a:ext cx="82550" cy="66675"/>
            </a:xfrm>
            <a:custGeom>
              <a:avLst/>
              <a:gdLst>
                <a:gd name="T0" fmla="*/ 2 w 15"/>
                <a:gd name="T1" fmla="*/ 12 h 12"/>
                <a:gd name="T2" fmla="*/ 1 w 15"/>
                <a:gd name="T3" fmla="*/ 10 h 12"/>
                <a:gd name="T4" fmla="*/ 2 w 15"/>
                <a:gd name="T5" fmla="*/ 9 h 12"/>
                <a:gd name="T6" fmla="*/ 12 w 15"/>
                <a:gd name="T7" fmla="*/ 1 h 12"/>
                <a:gd name="T8" fmla="*/ 14 w 15"/>
                <a:gd name="T9" fmla="*/ 0 h 12"/>
                <a:gd name="T10" fmla="*/ 14 w 15"/>
                <a:gd name="T11" fmla="*/ 2 h 12"/>
                <a:gd name="T12" fmla="*/ 2 w 15"/>
                <a:gd name="T13" fmla="*/ 11 h 12"/>
                <a:gd name="T14" fmla="*/ 2 w 1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2">
                  <a:moveTo>
                    <a:pt x="2" y="12"/>
                  </a:moveTo>
                  <a:cubicBezTo>
                    <a:pt x="1" y="12"/>
                    <a:pt x="1" y="11"/>
                    <a:pt x="1" y="10"/>
                  </a:cubicBezTo>
                  <a:cubicBezTo>
                    <a:pt x="0" y="10"/>
                    <a:pt x="1" y="9"/>
                    <a:pt x="2" y="9"/>
                  </a:cubicBezTo>
                  <a:cubicBezTo>
                    <a:pt x="6" y="7"/>
                    <a:pt x="9" y="4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1"/>
                    <a:pt x="14" y="2"/>
                  </a:cubicBezTo>
                  <a:cubicBezTo>
                    <a:pt x="12" y="7"/>
                    <a:pt x="7" y="10"/>
                    <a:pt x="2" y="11"/>
                  </a:cubicBezTo>
                  <a:cubicBezTo>
                    <a:pt x="2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3" name="Freeform 44"/>
            <p:cNvSpPr/>
            <p:nvPr/>
          </p:nvSpPr>
          <p:spPr bwMode="auto">
            <a:xfrm>
              <a:off x="4102100" y="4614545"/>
              <a:ext cx="93662" cy="87313"/>
            </a:xfrm>
            <a:custGeom>
              <a:avLst/>
              <a:gdLst>
                <a:gd name="T0" fmla="*/ 1 w 17"/>
                <a:gd name="T1" fmla="*/ 16 h 16"/>
                <a:gd name="T2" fmla="*/ 1 w 17"/>
                <a:gd name="T3" fmla="*/ 16 h 16"/>
                <a:gd name="T4" fmla="*/ 0 w 17"/>
                <a:gd name="T5" fmla="*/ 14 h 16"/>
                <a:gd name="T6" fmla="*/ 15 w 17"/>
                <a:gd name="T7" fmla="*/ 0 h 16"/>
                <a:gd name="T8" fmla="*/ 17 w 17"/>
                <a:gd name="T9" fmla="*/ 1 h 16"/>
                <a:gd name="T10" fmla="*/ 16 w 17"/>
                <a:gd name="T11" fmla="*/ 3 h 16"/>
                <a:gd name="T12" fmla="*/ 3 w 17"/>
                <a:gd name="T13" fmla="*/ 15 h 16"/>
                <a:gd name="T14" fmla="*/ 1 w 17"/>
                <a:gd name="T1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6">
                  <a:moveTo>
                    <a:pt x="1" y="16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2" y="7"/>
                    <a:pt x="8" y="2"/>
                    <a:pt x="15" y="0"/>
                  </a:cubicBezTo>
                  <a:cubicBezTo>
                    <a:pt x="16" y="0"/>
                    <a:pt x="17" y="0"/>
                    <a:pt x="17" y="1"/>
                  </a:cubicBezTo>
                  <a:cubicBezTo>
                    <a:pt x="17" y="2"/>
                    <a:pt x="17" y="3"/>
                    <a:pt x="16" y="3"/>
                  </a:cubicBezTo>
                  <a:cubicBezTo>
                    <a:pt x="10" y="4"/>
                    <a:pt x="5" y="9"/>
                    <a:pt x="3" y="15"/>
                  </a:cubicBezTo>
                  <a:cubicBezTo>
                    <a:pt x="3" y="15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184" name="组合 183"/>
          <p:cNvGrpSpPr/>
          <p:nvPr/>
        </p:nvGrpSpPr>
        <p:grpSpPr>
          <a:xfrm>
            <a:off x="8701946" y="5487628"/>
            <a:ext cx="2250579" cy="423460"/>
            <a:chOff x="4918075" y="5325745"/>
            <a:chExt cx="2117725" cy="398463"/>
          </a:xfrm>
        </p:grpSpPr>
        <p:sp>
          <p:nvSpPr>
            <p:cNvPr id="185" name="Rectangle 45"/>
            <p:cNvSpPr>
              <a:spLocks noChangeArrowheads="1"/>
            </p:cNvSpPr>
            <p:nvPr/>
          </p:nvSpPr>
          <p:spPr bwMode="auto">
            <a:xfrm>
              <a:off x="4918075" y="5347970"/>
              <a:ext cx="2095500" cy="3762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6" name="Rectangle 46"/>
            <p:cNvSpPr>
              <a:spLocks noChangeArrowheads="1"/>
            </p:cNvSpPr>
            <p:nvPr/>
          </p:nvSpPr>
          <p:spPr bwMode="auto">
            <a:xfrm>
              <a:off x="4918075" y="5568633"/>
              <a:ext cx="2095500" cy="1555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7" name="Freeform 47"/>
            <p:cNvSpPr>
              <a:spLocks noEditPoints="1"/>
            </p:cNvSpPr>
            <p:nvPr/>
          </p:nvSpPr>
          <p:spPr bwMode="auto">
            <a:xfrm>
              <a:off x="4918075" y="5325745"/>
              <a:ext cx="2117725" cy="398463"/>
            </a:xfrm>
            <a:custGeom>
              <a:avLst/>
              <a:gdLst>
                <a:gd name="T0" fmla="*/ 1334 w 1334"/>
                <a:gd name="T1" fmla="*/ 251 h 251"/>
                <a:gd name="T2" fmla="*/ 0 w 1334"/>
                <a:gd name="T3" fmla="*/ 251 h 251"/>
                <a:gd name="T4" fmla="*/ 0 w 1334"/>
                <a:gd name="T5" fmla="*/ 0 h 251"/>
                <a:gd name="T6" fmla="*/ 1334 w 1334"/>
                <a:gd name="T7" fmla="*/ 0 h 251"/>
                <a:gd name="T8" fmla="*/ 1334 w 1334"/>
                <a:gd name="T9" fmla="*/ 251 h 251"/>
                <a:gd name="T10" fmla="*/ 14 w 1334"/>
                <a:gd name="T11" fmla="*/ 237 h 251"/>
                <a:gd name="T12" fmla="*/ 1320 w 1334"/>
                <a:gd name="T13" fmla="*/ 237 h 251"/>
                <a:gd name="T14" fmla="*/ 1320 w 1334"/>
                <a:gd name="T15" fmla="*/ 14 h 251"/>
                <a:gd name="T16" fmla="*/ 14 w 1334"/>
                <a:gd name="T17" fmla="*/ 14 h 251"/>
                <a:gd name="T18" fmla="*/ 14 w 1334"/>
                <a:gd name="T19" fmla="*/ 23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4" h="251">
                  <a:moveTo>
                    <a:pt x="1334" y="251"/>
                  </a:moveTo>
                  <a:lnTo>
                    <a:pt x="0" y="251"/>
                  </a:lnTo>
                  <a:lnTo>
                    <a:pt x="0" y="0"/>
                  </a:lnTo>
                  <a:lnTo>
                    <a:pt x="1334" y="0"/>
                  </a:lnTo>
                  <a:lnTo>
                    <a:pt x="1334" y="251"/>
                  </a:lnTo>
                  <a:close/>
                  <a:moveTo>
                    <a:pt x="14" y="237"/>
                  </a:moveTo>
                  <a:lnTo>
                    <a:pt x="1320" y="237"/>
                  </a:lnTo>
                  <a:lnTo>
                    <a:pt x="1320" y="14"/>
                  </a:lnTo>
                  <a:lnTo>
                    <a:pt x="14" y="14"/>
                  </a:lnTo>
                  <a:lnTo>
                    <a:pt x="14" y="23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8" name="Rectangle 48"/>
            <p:cNvSpPr>
              <a:spLocks noChangeArrowheads="1"/>
            </p:cNvSpPr>
            <p:nvPr/>
          </p:nvSpPr>
          <p:spPr bwMode="auto">
            <a:xfrm>
              <a:off x="5027613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89" name="Rectangle 49"/>
            <p:cNvSpPr>
              <a:spLocks noChangeArrowheads="1"/>
            </p:cNvSpPr>
            <p:nvPr/>
          </p:nvSpPr>
          <p:spPr bwMode="auto">
            <a:xfrm>
              <a:off x="51387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0" name="Rectangle 50"/>
            <p:cNvSpPr>
              <a:spLocks noChangeArrowheads="1"/>
            </p:cNvSpPr>
            <p:nvPr/>
          </p:nvSpPr>
          <p:spPr bwMode="auto">
            <a:xfrm>
              <a:off x="524827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1" name="Rectangle 51"/>
            <p:cNvSpPr>
              <a:spLocks noChangeArrowheads="1"/>
            </p:cNvSpPr>
            <p:nvPr/>
          </p:nvSpPr>
          <p:spPr bwMode="auto">
            <a:xfrm>
              <a:off x="5359400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2" name="Rectangle 52"/>
            <p:cNvSpPr>
              <a:spLocks noChangeArrowheads="1"/>
            </p:cNvSpPr>
            <p:nvPr/>
          </p:nvSpPr>
          <p:spPr bwMode="auto">
            <a:xfrm>
              <a:off x="5468938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3" name="Rectangle 53"/>
            <p:cNvSpPr>
              <a:spLocks noChangeArrowheads="1"/>
            </p:cNvSpPr>
            <p:nvPr/>
          </p:nvSpPr>
          <p:spPr bwMode="auto">
            <a:xfrm>
              <a:off x="5580063" y="5325745"/>
              <a:ext cx="20637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4" name="Rectangle 54"/>
            <p:cNvSpPr>
              <a:spLocks noChangeArrowheads="1"/>
            </p:cNvSpPr>
            <p:nvPr/>
          </p:nvSpPr>
          <p:spPr bwMode="auto">
            <a:xfrm>
              <a:off x="568960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5" name="Rectangle 55"/>
            <p:cNvSpPr>
              <a:spLocks noChangeArrowheads="1"/>
            </p:cNvSpPr>
            <p:nvPr/>
          </p:nvSpPr>
          <p:spPr bwMode="auto">
            <a:xfrm>
              <a:off x="579913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6" name="Rectangle 56"/>
            <p:cNvSpPr>
              <a:spLocks noChangeArrowheads="1"/>
            </p:cNvSpPr>
            <p:nvPr/>
          </p:nvSpPr>
          <p:spPr bwMode="auto">
            <a:xfrm>
              <a:off x="59102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7" name="Rectangle 57"/>
            <p:cNvSpPr>
              <a:spLocks noChangeArrowheads="1"/>
            </p:cNvSpPr>
            <p:nvPr/>
          </p:nvSpPr>
          <p:spPr bwMode="auto">
            <a:xfrm>
              <a:off x="601980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8" name="Rectangle 58"/>
            <p:cNvSpPr>
              <a:spLocks noChangeArrowheads="1"/>
            </p:cNvSpPr>
            <p:nvPr/>
          </p:nvSpPr>
          <p:spPr bwMode="auto">
            <a:xfrm>
              <a:off x="61309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199" name="Rectangle 59"/>
            <p:cNvSpPr>
              <a:spLocks noChangeArrowheads="1"/>
            </p:cNvSpPr>
            <p:nvPr/>
          </p:nvSpPr>
          <p:spPr bwMode="auto">
            <a:xfrm>
              <a:off x="624046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0" name="Rectangle 60"/>
            <p:cNvSpPr>
              <a:spLocks noChangeArrowheads="1"/>
            </p:cNvSpPr>
            <p:nvPr/>
          </p:nvSpPr>
          <p:spPr bwMode="auto">
            <a:xfrm>
              <a:off x="63515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1" name="Rectangle 61"/>
            <p:cNvSpPr>
              <a:spLocks noChangeArrowheads="1"/>
            </p:cNvSpPr>
            <p:nvPr/>
          </p:nvSpPr>
          <p:spPr bwMode="auto">
            <a:xfrm>
              <a:off x="6461125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2" name="Rectangle 62"/>
            <p:cNvSpPr>
              <a:spLocks noChangeArrowheads="1"/>
            </p:cNvSpPr>
            <p:nvPr/>
          </p:nvSpPr>
          <p:spPr bwMode="auto">
            <a:xfrm>
              <a:off x="6572250" y="5325745"/>
              <a:ext cx="22225" cy="1778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3" name="Rectangle 63"/>
            <p:cNvSpPr>
              <a:spLocks noChangeArrowheads="1"/>
            </p:cNvSpPr>
            <p:nvPr/>
          </p:nvSpPr>
          <p:spPr bwMode="auto">
            <a:xfrm>
              <a:off x="6681788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4" name="Rectangle 64"/>
            <p:cNvSpPr>
              <a:spLocks noChangeArrowheads="1"/>
            </p:cNvSpPr>
            <p:nvPr/>
          </p:nvSpPr>
          <p:spPr bwMode="auto">
            <a:xfrm>
              <a:off x="6792913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05" name="Rectangle 65"/>
            <p:cNvSpPr>
              <a:spLocks noChangeArrowheads="1"/>
            </p:cNvSpPr>
            <p:nvPr/>
          </p:nvSpPr>
          <p:spPr bwMode="auto">
            <a:xfrm>
              <a:off x="6902450" y="5325745"/>
              <a:ext cx="22225" cy="88900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06" name="Freeform 66"/>
          <p:cNvSpPr/>
          <p:nvPr/>
        </p:nvSpPr>
        <p:spPr bwMode="auto">
          <a:xfrm>
            <a:off x="11198840" y="4111900"/>
            <a:ext cx="187267" cy="23619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207" name="Freeform 71"/>
          <p:cNvSpPr/>
          <p:nvPr/>
        </p:nvSpPr>
        <p:spPr bwMode="auto">
          <a:xfrm>
            <a:off x="11244392" y="4182758"/>
            <a:ext cx="187267" cy="21933"/>
          </a:xfrm>
          <a:custGeom>
            <a:avLst/>
            <a:gdLst>
              <a:gd name="T0" fmla="*/ 30 w 32"/>
              <a:gd name="T1" fmla="*/ 4 h 4"/>
              <a:gd name="T2" fmla="*/ 2 w 32"/>
              <a:gd name="T3" fmla="*/ 4 h 4"/>
              <a:gd name="T4" fmla="*/ 0 w 32"/>
              <a:gd name="T5" fmla="*/ 2 h 4"/>
              <a:gd name="T6" fmla="*/ 2 w 32"/>
              <a:gd name="T7" fmla="*/ 0 h 4"/>
              <a:gd name="T8" fmla="*/ 30 w 32"/>
              <a:gd name="T9" fmla="*/ 0 h 4"/>
              <a:gd name="T10" fmla="*/ 32 w 32"/>
              <a:gd name="T11" fmla="*/ 2 h 4"/>
              <a:gd name="T12" fmla="*/ 30 w 32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4">
                <a:moveTo>
                  <a:pt x="30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2"/>
                </a:cubicBezTo>
                <a:cubicBezTo>
                  <a:pt x="32" y="3"/>
                  <a:pt x="31" y="4"/>
                  <a:pt x="30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08" name="组合 207"/>
          <p:cNvGrpSpPr/>
          <p:nvPr/>
        </p:nvGrpSpPr>
        <p:grpSpPr>
          <a:xfrm>
            <a:off x="11361442" y="4329566"/>
            <a:ext cx="673149" cy="528059"/>
            <a:chOff x="7421563" y="4177983"/>
            <a:chExt cx="633412" cy="496887"/>
          </a:xfrm>
        </p:grpSpPr>
        <p:sp>
          <p:nvSpPr>
            <p:cNvPr id="209" name="Freeform 67"/>
            <p:cNvSpPr/>
            <p:nvPr/>
          </p:nvSpPr>
          <p:spPr bwMode="auto">
            <a:xfrm>
              <a:off x="7466013" y="4222433"/>
              <a:ext cx="65087" cy="22225"/>
            </a:xfrm>
            <a:custGeom>
              <a:avLst/>
              <a:gdLst>
                <a:gd name="T0" fmla="*/ 10 w 12"/>
                <a:gd name="T1" fmla="*/ 4 h 4"/>
                <a:gd name="T2" fmla="*/ 2 w 12"/>
                <a:gd name="T3" fmla="*/ 4 h 4"/>
                <a:gd name="T4" fmla="*/ 0 w 12"/>
                <a:gd name="T5" fmla="*/ 2 h 4"/>
                <a:gd name="T6" fmla="*/ 2 w 12"/>
                <a:gd name="T7" fmla="*/ 0 h 4"/>
                <a:gd name="T8" fmla="*/ 10 w 12"/>
                <a:gd name="T9" fmla="*/ 0 h 4"/>
                <a:gd name="T10" fmla="*/ 12 w 12"/>
                <a:gd name="T11" fmla="*/ 2 h 4"/>
                <a:gd name="T12" fmla="*/ 10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1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0" name="Freeform 70"/>
            <p:cNvSpPr/>
            <p:nvPr/>
          </p:nvSpPr>
          <p:spPr bwMode="auto">
            <a:xfrm>
              <a:off x="7421563" y="4354195"/>
              <a:ext cx="131762" cy="22225"/>
            </a:xfrm>
            <a:custGeom>
              <a:avLst/>
              <a:gdLst>
                <a:gd name="T0" fmla="*/ 22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2 w 24"/>
                <a:gd name="T9" fmla="*/ 0 h 4"/>
                <a:gd name="T10" fmla="*/ 24 w 24"/>
                <a:gd name="T11" fmla="*/ 2 h 4"/>
                <a:gd name="T12" fmla="*/ 22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2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1" name="Freeform 74"/>
            <p:cNvSpPr/>
            <p:nvPr/>
          </p:nvSpPr>
          <p:spPr bwMode="auto">
            <a:xfrm>
              <a:off x="7497763" y="4177983"/>
              <a:ext cx="552450" cy="149225"/>
            </a:xfrm>
            <a:custGeom>
              <a:avLst/>
              <a:gdLst>
                <a:gd name="T0" fmla="*/ 337 w 348"/>
                <a:gd name="T1" fmla="*/ 94 h 94"/>
                <a:gd name="T2" fmla="*/ 317 w 348"/>
                <a:gd name="T3" fmla="*/ 14 h 94"/>
                <a:gd name="T4" fmla="*/ 35 w 348"/>
                <a:gd name="T5" fmla="*/ 14 h 94"/>
                <a:gd name="T6" fmla="*/ 14 w 348"/>
                <a:gd name="T7" fmla="*/ 94 h 94"/>
                <a:gd name="T8" fmla="*/ 0 w 348"/>
                <a:gd name="T9" fmla="*/ 90 h 94"/>
                <a:gd name="T10" fmla="*/ 25 w 348"/>
                <a:gd name="T11" fmla="*/ 0 h 94"/>
                <a:gd name="T12" fmla="*/ 327 w 348"/>
                <a:gd name="T13" fmla="*/ 0 h 94"/>
                <a:gd name="T14" fmla="*/ 348 w 348"/>
                <a:gd name="T15" fmla="*/ 90 h 94"/>
                <a:gd name="T16" fmla="*/ 337 w 348"/>
                <a:gd name="T1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" h="94">
                  <a:moveTo>
                    <a:pt x="337" y="94"/>
                  </a:moveTo>
                  <a:lnTo>
                    <a:pt x="317" y="14"/>
                  </a:lnTo>
                  <a:lnTo>
                    <a:pt x="35" y="14"/>
                  </a:lnTo>
                  <a:lnTo>
                    <a:pt x="14" y="94"/>
                  </a:lnTo>
                  <a:lnTo>
                    <a:pt x="0" y="90"/>
                  </a:lnTo>
                  <a:lnTo>
                    <a:pt x="25" y="0"/>
                  </a:lnTo>
                  <a:lnTo>
                    <a:pt x="327" y="0"/>
                  </a:lnTo>
                  <a:lnTo>
                    <a:pt x="348" y="90"/>
                  </a:lnTo>
                  <a:lnTo>
                    <a:pt x="337" y="9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2" name="Freeform 75"/>
            <p:cNvSpPr/>
            <p:nvPr/>
          </p:nvSpPr>
          <p:spPr bwMode="auto">
            <a:xfrm>
              <a:off x="7653338" y="4184333"/>
              <a:ext cx="53975" cy="142875"/>
            </a:xfrm>
            <a:custGeom>
              <a:avLst/>
              <a:gdLst>
                <a:gd name="T0" fmla="*/ 14 w 34"/>
                <a:gd name="T1" fmla="*/ 90 h 90"/>
                <a:gd name="T2" fmla="*/ 0 w 34"/>
                <a:gd name="T3" fmla="*/ 86 h 90"/>
                <a:gd name="T4" fmla="*/ 21 w 34"/>
                <a:gd name="T5" fmla="*/ 0 h 90"/>
                <a:gd name="T6" fmla="*/ 34 w 34"/>
                <a:gd name="T7" fmla="*/ 3 h 90"/>
                <a:gd name="T8" fmla="*/ 14 w 34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90">
                  <a:moveTo>
                    <a:pt x="14" y="90"/>
                  </a:moveTo>
                  <a:lnTo>
                    <a:pt x="0" y="86"/>
                  </a:lnTo>
                  <a:lnTo>
                    <a:pt x="21" y="0"/>
                  </a:lnTo>
                  <a:lnTo>
                    <a:pt x="34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3" name="Freeform 76"/>
            <p:cNvSpPr/>
            <p:nvPr/>
          </p:nvSpPr>
          <p:spPr bwMode="auto">
            <a:xfrm>
              <a:off x="7823200" y="4184333"/>
              <a:ext cx="55562" cy="142875"/>
            </a:xfrm>
            <a:custGeom>
              <a:avLst/>
              <a:gdLst>
                <a:gd name="T0" fmla="*/ 25 w 35"/>
                <a:gd name="T1" fmla="*/ 90 h 90"/>
                <a:gd name="T2" fmla="*/ 0 w 35"/>
                <a:gd name="T3" fmla="*/ 3 h 90"/>
                <a:gd name="T4" fmla="*/ 14 w 35"/>
                <a:gd name="T5" fmla="*/ 0 h 90"/>
                <a:gd name="T6" fmla="*/ 35 w 35"/>
                <a:gd name="T7" fmla="*/ 86 h 90"/>
                <a:gd name="T8" fmla="*/ 25 w 35"/>
                <a:gd name="T9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90">
                  <a:moveTo>
                    <a:pt x="25" y="90"/>
                  </a:moveTo>
                  <a:lnTo>
                    <a:pt x="0" y="3"/>
                  </a:lnTo>
                  <a:lnTo>
                    <a:pt x="14" y="0"/>
                  </a:lnTo>
                  <a:lnTo>
                    <a:pt x="35" y="86"/>
                  </a:lnTo>
                  <a:lnTo>
                    <a:pt x="25" y="9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4" name="Freeform 77"/>
            <p:cNvSpPr/>
            <p:nvPr/>
          </p:nvSpPr>
          <p:spPr bwMode="auto">
            <a:xfrm>
              <a:off x="7504113" y="4316095"/>
              <a:ext cx="546100" cy="358775"/>
            </a:xfrm>
            <a:custGeom>
              <a:avLst/>
              <a:gdLst>
                <a:gd name="T0" fmla="*/ 167 w 344"/>
                <a:gd name="T1" fmla="*/ 226 h 226"/>
                <a:gd name="T2" fmla="*/ 0 w 344"/>
                <a:gd name="T3" fmla="*/ 10 h 226"/>
                <a:gd name="T4" fmla="*/ 10 w 344"/>
                <a:gd name="T5" fmla="*/ 0 h 226"/>
                <a:gd name="T6" fmla="*/ 167 w 344"/>
                <a:gd name="T7" fmla="*/ 205 h 226"/>
                <a:gd name="T8" fmla="*/ 333 w 344"/>
                <a:gd name="T9" fmla="*/ 0 h 226"/>
                <a:gd name="T10" fmla="*/ 344 w 344"/>
                <a:gd name="T11" fmla="*/ 10 h 226"/>
                <a:gd name="T12" fmla="*/ 167 w 344"/>
                <a:gd name="T13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4" h="226">
                  <a:moveTo>
                    <a:pt x="167" y="226"/>
                  </a:moveTo>
                  <a:lnTo>
                    <a:pt x="0" y="10"/>
                  </a:lnTo>
                  <a:lnTo>
                    <a:pt x="10" y="0"/>
                  </a:lnTo>
                  <a:lnTo>
                    <a:pt x="167" y="205"/>
                  </a:lnTo>
                  <a:lnTo>
                    <a:pt x="333" y="0"/>
                  </a:lnTo>
                  <a:lnTo>
                    <a:pt x="344" y="10"/>
                  </a:lnTo>
                  <a:lnTo>
                    <a:pt x="167" y="22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5" name="Freeform 78"/>
            <p:cNvSpPr/>
            <p:nvPr/>
          </p:nvSpPr>
          <p:spPr bwMode="auto">
            <a:xfrm>
              <a:off x="7646988" y="4320858"/>
              <a:ext cx="133350" cy="338138"/>
            </a:xfrm>
            <a:custGeom>
              <a:avLst/>
              <a:gdLst>
                <a:gd name="T0" fmla="*/ 70 w 84"/>
                <a:gd name="T1" fmla="*/ 213 h 213"/>
                <a:gd name="T2" fmla="*/ 0 w 84"/>
                <a:gd name="T3" fmla="*/ 4 h 213"/>
                <a:gd name="T4" fmla="*/ 14 w 84"/>
                <a:gd name="T5" fmla="*/ 0 h 213"/>
                <a:gd name="T6" fmla="*/ 84 w 84"/>
                <a:gd name="T7" fmla="*/ 209 h 213"/>
                <a:gd name="T8" fmla="*/ 70 w 84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13">
                  <a:moveTo>
                    <a:pt x="70" y="213"/>
                  </a:moveTo>
                  <a:lnTo>
                    <a:pt x="0" y="4"/>
                  </a:lnTo>
                  <a:lnTo>
                    <a:pt x="14" y="0"/>
                  </a:lnTo>
                  <a:lnTo>
                    <a:pt x="84" y="209"/>
                  </a:lnTo>
                  <a:lnTo>
                    <a:pt x="70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6" name="Freeform 79"/>
            <p:cNvSpPr/>
            <p:nvPr/>
          </p:nvSpPr>
          <p:spPr bwMode="auto">
            <a:xfrm>
              <a:off x="7758113" y="4320858"/>
              <a:ext cx="120650" cy="338138"/>
            </a:xfrm>
            <a:custGeom>
              <a:avLst/>
              <a:gdLst>
                <a:gd name="T0" fmla="*/ 14 w 76"/>
                <a:gd name="T1" fmla="*/ 213 h 213"/>
                <a:gd name="T2" fmla="*/ 0 w 76"/>
                <a:gd name="T3" fmla="*/ 209 h 213"/>
                <a:gd name="T4" fmla="*/ 66 w 76"/>
                <a:gd name="T5" fmla="*/ 0 h 213"/>
                <a:gd name="T6" fmla="*/ 76 w 76"/>
                <a:gd name="T7" fmla="*/ 4 h 213"/>
                <a:gd name="T8" fmla="*/ 14 w 76"/>
                <a:gd name="T9" fmla="*/ 213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13">
                  <a:moveTo>
                    <a:pt x="14" y="213"/>
                  </a:moveTo>
                  <a:lnTo>
                    <a:pt x="0" y="209"/>
                  </a:lnTo>
                  <a:lnTo>
                    <a:pt x="66" y="0"/>
                  </a:lnTo>
                  <a:lnTo>
                    <a:pt x="76" y="4"/>
                  </a:lnTo>
                  <a:lnTo>
                    <a:pt x="14" y="21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17" name="Freeform 80"/>
            <p:cNvSpPr/>
            <p:nvPr/>
          </p:nvSpPr>
          <p:spPr bwMode="auto">
            <a:xfrm>
              <a:off x="7497763" y="4309745"/>
              <a:ext cx="557212" cy="22225"/>
            </a:xfrm>
            <a:custGeom>
              <a:avLst/>
              <a:gdLst>
                <a:gd name="T0" fmla="*/ 2 w 101"/>
                <a:gd name="T1" fmla="*/ 4 h 4"/>
                <a:gd name="T2" fmla="*/ 0 w 101"/>
                <a:gd name="T3" fmla="*/ 2 h 4"/>
                <a:gd name="T4" fmla="*/ 2 w 101"/>
                <a:gd name="T5" fmla="*/ 0 h 4"/>
                <a:gd name="T6" fmla="*/ 98 w 101"/>
                <a:gd name="T7" fmla="*/ 0 h 4"/>
                <a:gd name="T8" fmla="*/ 99 w 101"/>
                <a:gd name="T9" fmla="*/ 0 h 4"/>
                <a:gd name="T10" fmla="*/ 101 w 101"/>
                <a:gd name="T11" fmla="*/ 2 h 4"/>
                <a:gd name="T12" fmla="*/ 99 w 101"/>
                <a:gd name="T13" fmla="*/ 4 h 4"/>
                <a:gd name="T14" fmla="*/ 2 w 101"/>
                <a:gd name="T15" fmla="*/ 4 h 4"/>
                <a:gd name="T16" fmla="*/ 2 w 101"/>
                <a:gd name="T1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" h="4">
                  <a:moveTo>
                    <a:pt x="2" y="4"/>
                  </a:move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98" y="0"/>
                    <a:pt x="99" y="0"/>
                  </a:cubicBezTo>
                  <a:cubicBezTo>
                    <a:pt x="100" y="0"/>
                    <a:pt x="100" y="1"/>
                    <a:pt x="101" y="2"/>
                  </a:cubicBezTo>
                  <a:cubicBezTo>
                    <a:pt x="101" y="3"/>
                    <a:pt x="100" y="4"/>
                    <a:pt x="99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18" name="Freeform 86"/>
          <p:cNvSpPr/>
          <p:nvPr/>
        </p:nvSpPr>
        <p:spPr bwMode="auto">
          <a:xfrm>
            <a:off x="8126649" y="5026303"/>
            <a:ext cx="867165" cy="23619"/>
          </a:xfrm>
          <a:custGeom>
            <a:avLst/>
            <a:gdLst>
              <a:gd name="T0" fmla="*/ 146 w 148"/>
              <a:gd name="T1" fmla="*/ 4 h 4"/>
              <a:gd name="T2" fmla="*/ 2 w 148"/>
              <a:gd name="T3" fmla="*/ 4 h 4"/>
              <a:gd name="T4" fmla="*/ 0 w 148"/>
              <a:gd name="T5" fmla="*/ 2 h 4"/>
              <a:gd name="T6" fmla="*/ 2 w 148"/>
              <a:gd name="T7" fmla="*/ 0 h 4"/>
              <a:gd name="T8" fmla="*/ 146 w 148"/>
              <a:gd name="T9" fmla="*/ 0 h 4"/>
              <a:gd name="T10" fmla="*/ 148 w 148"/>
              <a:gd name="T11" fmla="*/ 2 h 4"/>
              <a:gd name="T12" fmla="*/ 146 w 148"/>
              <a:gd name="T13" fmla="*/ 4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8" h="4">
                <a:moveTo>
                  <a:pt x="146" y="4"/>
                </a:moveTo>
                <a:cubicBezTo>
                  <a:pt x="2" y="4"/>
                  <a:pt x="2" y="4"/>
                  <a:pt x="2" y="4"/>
                </a:cubicBezTo>
                <a:cubicBezTo>
                  <a:pt x="1" y="4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47" y="0"/>
                  <a:pt x="148" y="1"/>
                  <a:pt x="148" y="2"/>
                </a:cubicBezTo>
                <a:cubicBezTo>
                  <a:pt x="148" y="3"/>
                  <a:pt x="147" y="4"/>
                  <a:pt x="146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19" name="组合 218"/>
          <p:cNvGrpSpPr/>
          <p:nvPr/>
        </p:nvGrpSpPr>
        <p:grpSpPr>
          <a:xfrm>
            <a:off x="7440885" y="3413402"/>
            <a:ext cx="573302" cy="804741"/>
            <a:chOff x="3770313" y="3261995"/>
            <a:chExt cx="601662" cy="844550"/>
          </a:xfrm>
        </p:grpSpPr>
        <p:sp>
          <p:nvSpPr>
            <p:cNvPr id="220" name="Freeform 113"/>
            <p:cNvSpPr/>
            <p:nvPr/>
          </p:nvSpPr>
          <p:spPr bwMode="auto">
            <a:xfrm>
              <a:off x="3979863" y="4017645"/>
              <a:ext cx="182562" cy="88900"/>
            </a:xfrm>
            <a:custGeom>
              <a:avLst/>
              <a:gdLst>
                <a:gd name="T0" fmla="*/ 115 w 115"/>
                <a:gd name="T1" fmla="*/ 56 h 56"/>
                <a:gd name="T2" fmla="*/ 0 w 115"/>
                <a:gd name="T3" fmla="*/ 56 h 56"/>
                <a:gd name="T4" fmla="*/ 0 w 115"/>
                <a:gd name="T5" fmla="*/ 0 h 56"/>
                <a:gd name="T6" fmla="*/ 14 w 115"/>
                <a:gd name="T7" fmla="*/ 0 h 56"/>
                <a:gd name="T8" fmla="*/ 14 w 115"/>
                <a:gd name="T9" fmla="*/ 42 h 56"/>
                <a:gd name="T10" fmla="*/ 101 w 115"/>
                <a:gd name="T11" fmla="*/ 42 h 56"/>
                <a:gd name="T12" fmla="*/ 101 w 115"/>
                <a:gd name="T13" fmla="*/ 4 h 56"/>
                <a:gd name="T14" fmla="*/ 115 w 115"/>
                <a:gd name="T15" fmla="*/ 4 h 56"/>
                <a:gd name="T16" fmla="*/ 115 w 115"/>
                <a:gd name="T1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56">
                  <a:moveTo>
                    <a:pt x="115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42"/>
                  </a:lnTo>
                  <a:lnTo>
                    <a:pt x="101" y="42"/>
                  </a:lnTo>
                  <a:lnTo>
                    <a:pt x="101" y="4"/>
                  </a:lnTo>
                  <a:lnTo>
                    <a:pt x="115" y="4"/>
                  </a:lnTo>
                  <a:lnTo>
                    <a:pt x="115" y="56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1" name="Freeform 114"/>
            <p:cNvSpPr/>
            <p:nvPr/>
          </p:nvSpPr>
          <p:spPr bwMode="auto">
            <a:xfrm>
              <a:off x="3770313" y="3261995"/>
              <a:ext cx="601662" cy="617538"/>
            </a:xfrm>
            <a:custGeom>
              <a:avLst/>
              <a:gdLst>
                <a:gd name="T0" fmla="*/ 78 w 109"/>
                <a:gd name="T1" fmla="*/ 112 h 112"/>
                <a:gd name="T2" fmla="*/ 74 w 109"/>
                <a:gd name="T3" fmla="*/ 112 h 112"/>
                <a:gd name="T4" fmla="*/ 74 w 109"/>
                <a:gd name="T5" fmla="*/ 101 h 112"/>
                <a:gd name="T6" fmla="*/ 75 w 109"/>
                <a:gd name="T7" fmla="*/ 101 h 112"/>
                <a:gd name="T8" fmla="*/ 105 w 109"/>
                <a:gd name="T9" fmla="*/ 55 h 112"/>
                <a:gd name="T10" fmla="*/ 54 w 109"/>
                <a:gd name="T11" fmla="*/ 4 h 112"/>
                <a:gd name="T12" fmla="*/ 4 w 109"/>
                <a:gd name="T13" fmla="*/ 55 h 112"/>
                <a:gd name="T14" fmla="*/ 33 w 109"/>
                <a:gd name="T15" fmla="*/ 101 h 112"/>
                <a:gd name="T16" fmla="*/ 35 w 109"/>
                <a:gd name="T17" fmla="*/ 101 h 112"/>
                <a:gd name="T18" fmla="*/ 35 w 109"/>
                <a:gd name="T19" fmla="*/ 112 h 112"/>
                <a:gd name="T20" fmla="*/ 31 w 109"/>
                <a:gd name="T21" fmla="*/ 112 h 112"/>
                <a:gd name="T22" fmla="*/ 31 w 109"/>
                <a:gd name="T23" fmla="*/ 104 h 112"/>
                <a:gd name="T24" fmla="*/ 0 w 109"/>
                <a:gd name="T25" fmla="*/ 55 h 112"/>
                <a:gd name="T26" fmla="*/ 54 w 109"/>
                <a:gd name="T27" fmla="*/ 0 h 112"/>
                <a:gd name="T28" fmla="*/ 109 w 109"/>
                <a:gd name="T29" fmla="*/ 55 h 112"/>
                <a:gd name="T30" fmla="*/ 78 w 109"/>
                <a:gd name="T31" fmla="*/ 104 h 112"/>
                <a:gd name="T32" fmla="*/ 78 w 109"/>
                <a:gd name="T3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9" h="112">
                  <a:moveTo>
                    <a:pt x="78" y="112"/>
                  </a:moveTo>
                  <a:cubicBezTo>
                    <a:pt x="74" y="112"/>
                    <a:pt x="74" y="112"/>
                    <a:pt x="74" y="112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75" y="101"/>
                    <a:pt x="75" y="101"/>
                    <a:pt x="75" y="101"/>
                  </a:cubicBezTo>
                  <a:cubicBezTo>
                    <a:pt x="93" y="92"/>
                    <a:pt x="105" y="74"/>
                    <a:pt x="105" y="55"/>
                  </a:cubicBezTo>
                  <a:cubicBezTo>
                    <a:pt x="105" y="27"/>
                    <a:pt x="82" y="4"/>
                    <a:pt x="54" y="4"/>
                  </a:cubicBezTo>
                  <a:cubicBezTo>
                    <a:pt x="27" y="4"/>
                    <a:pt x="4" y="27"/>
                    <a:pt x="4" y="55"/>
                  </a:cubicBezTo>
                  <a:cubicBezTo>
                    <a:pt x="4" y="74"/>
                    <a:pt x="16" y="92"/>
                    <a:pt x="33" y="101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5" y="112"/>
                    <a:pt x="35" y="112"/>
                    <a:pt x="35" y="112"/>
                  </a:cubicBezTo>
                  <a:cubicBezTo>
                    <a:pt x="31" y="112"/>
                    <a:pt x="31" y="112"/>
                    <a:pt x="31" y="112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12" y="95"/>
                    <a:pt x="0" y="75"/>
                    <a:pt x="0" y="55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9" y="25"/>
                    <a:pt x="109" y="55"/>
                  </a:cubicBezTo>
                  <a:cubicBezTo>
                    <a:pt x="109" y="75"/>
                    <a:pt x="97" y="95"/>
                    <a:pt x="78" y="104"/>
                  </a:cubicBezTo>
                  <a:lnTo>
                    <a:pt x="78" y="11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2" name="Freeform 115"/>
            <p:cNvSpPr>
              <a:spLocks noEditPoints="1"/>
            </p:cNvSpPr>
            <p:nvPr/>
          </p:nvSpPr>
          <p:spPr bwMode="auto">
            <a:xfrm>
              <a:off x="3935413" y="3868420"/>
              <a:ext cx="265112" cy="160338"/>
            </a:xfrm>
            <a:custGeom>
              <a:avLst/>
              <a:gdLst>
                <a:gd name="T0" fmla="*/ 167 w 167"/>
                <a:gd name="T1" fmla="*/ 101 h 101"/>
                <a:gd name="T2" fmla="*/ 0 w 167"/>
                <a:gd name="T3" fmla="*/ 101 h 101"/>
                <a:gd name="T4" fmla="*/ 0 w 167"/>
                <a:gd name="T5" fmla="*/ 0 h 101"/>
                <a:gd name="T6" fmla="*/ 167 w 167"/>
                <a:gd name="T7" fmla="*/ 0 h 101"/>
                <a:gd name="T8" fmla="*/ 167 w 167"/>
                <a:gd name="T9" fmla="*/ 101 h 101"/>
                <a:gd name="T10" fmla="*/ 14 w 167"/>
                <a:gd name="T11" fmla="*/ 87 h 101"/>
                <a:gd name="T12" fmla="*/ 153 w 167"/>
                <a:gd name="T13" fmla="*/ 87 h 101"/>
                <a:gd name="T14" fmla="*/ 153 w 167"/>
                <a:gd name="T15" fmla="*/ 14 h 101"/>
                <a:gd name="T16" fmla="*/ 14 w 167"/>
                <a:gd name="T17" fmla="*/ 14 h 101"/>
                <a:gd name="T18" fmla="*/ 14 w 167"/>
                <a:gd name="T19" fmla="*/ 8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7" h="101">
                  <a:moveTo>
                    <a:pt x="167" y="101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67" y="0"/>
                  </a:lnTo>
                  <a:lnTo>
                    <a:pt x="167" y="101"/>
                  </a:lnTo>
                  <a:close/>
                  <a:moveTo>
                    <a:pt x="14" y="87"/>
                  </a:moveTo>
                  <a:lnTo>
                    <a:pt x="153" y="87"/>
                  </a:lnTo>
                  <a:lnTo>
                    <a:pt x="153" y="14"/>
                  </a:lnTo>
                  <a:lnTo>
                    <a:pt x="14" y="14"/>
                  </a:lnTo>
                  <a:lnTo>
                    <a:pt x="14" y="87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3" name="Rectangle 116"/>
            <p:cNvSpPr>
              <a:spLocks noChangeArrowheads="1"/>
            </p:cNvSpPr>
            <p:nvPr/>
          </p:nvSpPr>
          <p:spPr bwMode="auto">
            <a:xfrm>
              <a:off x="4057650" y="3912870"/>
              <a:ext cx="1317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4" name="Rectangle 117"/>
            <p:cNvSpPr>
              <a:spLocks noChangeArrowheads="1"/>
            </p:cNvSpPr>
            <p:nvPr/>
          </p:nvSpPr>
          <p:spPr bwMode="auto">
            <a:xfrm>
              <a:off x="3946525" y="3957320"/>
              <a:ext cx="133350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5" name="Freeform 118"/>
            <p:cNvSpPr/>
            <p:nvPr/>
          </p:nvSpPr>
          <p:spPr bwMode="auto">
            <a:xfrm>
              <a:off x="3848100" y="3339783"/>
              <a:ext cx="153987" cy="165100"/>
            </a:xfrm>
            <a:custGeom>
              <a:avLst/>
              <a:gdLst>
                <a:gd name="T0" fmla="*/ 2 w 28"/>
                <a:gd name="T1" fmla="*/ 30 h 30"/>
                <a:gd name="T2" fmla="*/ 2 w 28"/>
                <a:gd name="T3" fmla="*/ 30 h 30"/>
                <a:gd name="T4" fmla="*/ 0 w 28"/>
                <a:gd name="T5" fmla="*/ 28 h 30"/>
                <a:gd name="T6" fmla="*/ 25 w 28"/>
                <a:gd name="T7" fmla="*/ 1 h 30"/>
                <a:gd name="T8" fmla="*/ 28 w 28"/>
                <a:gd name="T9" fmla="*/ 2 h 30"/>
                <a:gd name="T10" fmla="*/ 27 w 28"/>
                <a:gd name="T11" fmla="*/ 5 h 30"/>
                <a:gd name="T12" fmla="*/ 4 w 28"/>
                <a:gd name="T13" fmla="*/ 29 h 30"/>
                <a:gd name="T14" fmla="*/ 2 w 28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0">
                  <a:moveTo>
                    <a:pt x="2" y="30"/>
                  </a:moveTo>
                  <a:cubicBezTo>
                    <a:pt x="2" y="30"/>
                    <a:pt x="2" y="30"/>
                    <a:pt x="2" y="30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4" y="16"/>
                    <a:pt x="13" y="5"/>
                    <a:pt x="25" y="1"/>
                  </a:cubicBezTo>
                  <a:cubicBezTo>
                    <a:pt x="26" y="0"/>
                    <a:pt x="28" y="1"/>
                    <a:pt x="28" y="2"/>
                  </a:cubicBezTo>
                  <a:cubicBezTo>
                    <a:pt x="28" y="3"/>
                    <a:pt x="28" y="4"/>
                    <a:pt x="27" y="5"/>
                  </a:cubicBezTo>
                  <a:cubicBezTo>
                    <a:pt x="16" y="9"/>
                    <a:pt x="7" y="18"/>
                    <a:pt x="4" y="29"/>
                  </a:cubicBezTo>
                  <a:cubicBezTo>
                    <a:pt x="4" y="30"/>
                    <a:pt x="3" y="30"/>
                    <a:pt x="2" y="3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226" name="Freeform 122"/>
          <p:cNvSpPr/>
          <p:nvPr/>
        </p:nvSpPr>
        <p:spPr bwMode="auto">
          <a:xfrm>
            <a:off x="8173887" y="2826337"/>
            <a:ext cx="3311758" cy="1678656"/>
          </a:xfrm>
          <a:custGeom>
            <a:avLst/>
            <a:gdLst>
              <a:gd name="T0" fmla="*/ 565 w 565"/>
              <a:gd name="T1" fmla="*/ 9 h 286"/>
              <a:gd name="T2" fmla="*/ 557 w 565"/>
              <a:gd name="T3" fmla="*/ 0 h 286"/>
              <a:gd name="T4" fmla="*/ 9 w 565"/>
              <a:gd name="T5" fmla="*/ 0 h 286"/>
              <a:gd name="T6" fmla="*/ 0 w 565"/>
              <a:gd name="T7" fmla="*/ 9 h 286"/>
              <a:gd name="T8" fmla="*/ 0 w 565"/>
              <a:gd name="T9" fmla="*/ 278 h 286"/>
              <a:gd name="T10" fmla="*/ 9 w 565"/>
              <a:gd name="T11" fmla="*/ 286 h 286"/>
              <a:gd name="T12" fmla="*/ 557 w 565"/>
              <a:gd name="T13" fmla="*/ 286 h 286"/>
              <a:gd name="T14" fmla="*/ 565 w 565"/>
              <a:gd name="T15" fmla="*/ 278 h 286"/>
              <a:gd name="T16" fmla="*/ 565 w 565"/>
              <a:gd name="T17" fmla="*/ 9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5" h="286">
                <a:moveTo>
                  <a:pt x="565" y="9"/>
                </a:moveTo>
                <a:cubicBezTo>
                  <a:pt x="565" y="4"/>
                  <a:pt x="561" y="0"/>
                  <a:pt x="557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278"/>
                  <a:pt x="0" y="278"/>
                  <a:pt x="0" y="278"/>
                </a:cubicBezTo>
                <a:cubicBezTo>
                  <a:pt x="0" y="283"/>
                  <a:pt x="4" y="286"/>
                  <a:pt x="9" y="286"/>
                </a:cubicBezTo>
                <a:cubicBezTo>
                  <a:pt x="557" y="286"/>
                  <a:pt x="557" y="286"/>
                  <a:pt x="557" y="286"/>
                </a:cubicBezTo>
                <a:cubicBezTo>
                  <a:pt x="561" y="286"/>
                  <a:pt x="565" y="283"/>
                  <a:pt x="565" y="278"/>
                </a:cubicBezTo>
                <a:lnTo>
                  <a:pt x="565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227" name="组合 226"/>
          <p:cNvGrpSpPr/>
          <p:nvPr/>
        </p:nvGrpSpPr>
        <p:grpSpPr>
          <a:xfrm>
            <a:off x="8162077" y="2814526"/>
            <a:ext cx="3335378" cy="2358554"/>
            <a:chOff x="4410075" y="3001645"/>
            <a:chExt cx="3138487" cy="2219326"/>
          </a:xfrm>
        </p:grpSpPr>
        <p:sp>
          <p:nvSpPr>
            <p:cNvPr id="228" name="Freeform 121"/>
            <p:cNvSpPr>
              <a:spLocks noEditPoints="1"/>
            </p:cNvSpPr>
            <p:nvPr/>
          </p:nvSpPr>
          <p:spPr bwMode="auto">
            <a:xfrm>
              <a:off x="5330825" y="4558983"/>
              <a:ext cx="1296987" cy="661988"/>
            </a:xfrm>
            <a:custGeom>
              <a:avLst/>
              <a:gdLst>
                <a:gd name="T0" fmla="*/ 817 w 817"/>
                <a:gd name="T1" fmla="*/ 417 h 417"/>
                <a:gd name="T2" fmla="*/ 0 w 817"/>
                <a:gd name="T3" fmla="*/ 417 h 417"/>
                <a:gd name="T4" fmla="*/ 108 w 817"/>
                <a:gd name="T5" fmla="*/ 0 h 417"/>
                <a:gd name="T6" fmla="*/ 716 w 817"/>
                <a:gd name="T7" fmla="*/ 0 h 417"/>
                <a:gd name="T8" fmla="*/ 817 w 817"/>
                <a:gd name="T9" fmla="*/ 417 h 417"/>
                <a:gd name="T10" fmla="*/ 18 w 817"/>
                <a:gd name="T11" fmla="*/ 403 h 417"/>
                <a:gd name="T12" fmla="*/ 799 w 817"/>
                <a:gd name="T13" fmla="*/ 403 h 417"/>
                <a:gd name="T14" fmla="*/ 705 w 817"/>
                <a:gd name="T15" fmla="*/ 14 h 417"/>
                <a:gd name="T16" fmla="*/ 118 w 817"/>
                <a:gd name="T17" fmla="*/ 14 h 417"/>
                <a:gd name="T18" fmla="*/ 18 w 817"/>
                <a:gd name="T19" fmla="*/ 403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7" h="417">
                  <a:moveTo>
                    <a:pt x="817" y="417"/>
                  </a:moveTo>
                  <a:lnTo>
                    <a:pt x="0" y="417"/>
                  </a:lnTo>
                  <a:lnTo>
                    <a:pt x="108" y="0"/>
                  </a:lnTo>
                  <a:lnTo>
                    <a:pt x="716" y="0"/>
                  </a:lnTo>
                  <a:lnTo>
                    <a:pt x="817" y="417"/>
                  </a:lnTo>
                  <a:close/>
                  <a:moveTo>
                    <a:pt x="18" y="403"/>
                  </a:moveTo>
                  <a:lnTo>
                    <a:pt x="799" y="403"/>
                  </a:lnTo>
                  <a:lnTo>
                    <a:pt x="705" y="14"/>
                  </a:lnTo>
                  <a:lnTo>
                    <a:pt x="118" y="14"/>
                  </a:lnTo>
                  <a:lnTo>
                    <a:pt x="18" y="403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29" name="Freeform 123"/>
            <p:cNvSpPr>
              <a:spLocks noEditPoints="1"/>
            </p:cNvSpPr>
            <p:nvPr/>
          </p:nvSpPr>
          <p:spPr bwMode="auto">
            <a:xfrm>
              <a:off x="4410075" y="3001645"/>
              <a:ext cx="3138487" cy="1601788"/>
            </a:xfrm>
            <a:custGeom>
              <a:avLst/>
              <a:gdLst>
                <a:gd name="T0" fmla="*/ 559 w 569"/>
                <a:gd name="T1" fmla="*/ 290 h 290"/>
                <a:gd name="T2" fmla="*/ 11 w 569"/>
                <a:gd name="T3" fmla="*/ 290 h 290"/>
                <a:gd name="T4" fmla="*/ 0 w 569"/>
                <a:gd name="T5" fmla="*/ 280 h 290"/>
                <a:gd name="T6" fmla="*/ 0 w 569"/>
                <a:gd name="T7" fmla="*/ 11 h 290"/>
                <a:gd name="T8" fmla="*/ 11 w 569"/>
                <a:gd name="T9" fmla="*/ 0 h 290"/>
                <a:gd name="T10" fmla="*/ 559 w 569"/>
                <a:gd name="T11" fmla="*/ 0 h 290"/>
                <a:gd name="T12" fmla="*/ 569 w 569"/>
                <a:gd name="T13" fmla="*/ 11 h 290"/>
                <a:gd name="T14" fmla="*/ 569 w 569"/>
                <a:gd name="T15" fmla="*/ 280 h 290"/>
                <a:gd name="T16" fmla="*/ 559 w 569"/>
                <a:gd name="T17" fmla="*/ 290 h 290"/>
                <a:gd name="T18" fmla="*/ 11 w 569"/>
                <a:gd name="T19" fmla="*/ 4 h 290"/>
                <a:gd name="T20" fmla="*/ 4 w 569"/>
                <a:gd name="T21" fmla="*/ 11 h 290"/>
                <a:gd name="T22" fmla="*/ 4 w 569"/>
                <a:gd name="T23" fmla="*/ 280 h 290"/>
                <a:gd name="T24" fmla="*/ 11 w 569"/>
                <a:gd name="T25" fmla="*/ 286 h 290"/>
                <a:gd name="T26" fmla="*/ 559 w 569"/>
                <a:gd name="T27" fmla="*/ 286 h 290"/>
                <a:gd name="T28" fmla="*/ 565 w 569"/>
                <a:gd name="T29" fmla="*/ 280 h 290"/>
                <a:gd name="T30" fmla="*/ 565 w 569"/>
                <a:gd name="T31" fmla="*/ 11 h 290"/>
                <a:gd name="T32" fmla="*/ 559 w 569"/>
                <a:gd name="T33" fmla="*/ 4 h 290"/>
                <a:gd name="T34" fmla="*/ 11 w 569"/>
                <a:gd name="T35" fmla="*/ 4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9" h="290">
                  <a:moveTo>
                    <a:pt x="559" y="290"/>
                  </a:moveTo>
                  <a:cubicBezTo>
                    <a:pt x="11" y="290"/>
                    <a:pt x="11" y="290"/>
                    <a:pt x="11" y="290"/>
                  </a:cubicBezTo>
                  <a:cubicBezTo>
                    <a:pt x="5" y="290"/>
                    <a:pt x="0" y="286"/>
                    <a:pt x="0" y="28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64" y="0"/>
                    <a:pt x="569" y="5"/>
                    <a:pt x="569" y="11"/>
                  </a:cubicBezTo>
                  <a:cubicBezTo>
                    <a:pt x="569" y="280"/>
                    <a:pt x="569" y="280"/>
                    <a:pt x="569" y="280"/>
                  </a:cubicBezTo>
                  <a:cubicBezTo>
                    <a:pt x="569" y="286"/>
                    <a:pt x="564" y="290"/>
                    <a:pt x="559" y="290"/>
                  </a:cubicBezTo>
                  <a:close/>
                  <a:moveTo>
                    <a:pt x="11" y="4"/>
                  </a:moveTo>
                  <a:cubicBezTo>
                    <a:pt x="7" y="4"/>
                    <a:pt x="4" y="7"/>
                    <a:pt x="4" y="11"/>
                  </a:cubicBezTo>
                  <a:cubicBezTo>
                    <a:pt x="4" y="280"/>
                    <a:pt x="4" y="280"/>
                    <a:pt x="4" y="280"/>
                  </a:cubicBezTo>
                  <a:cubicBezTo>
                    <a:pt x="4" y="283"/>
                    <a:pt x="7" y="286"/>
                    <a:pt x="11" y="286"/>
                  </a:cubicBezTo>
                  <a:cubicBezTo>
                    <a:pt x="559" y="286"/>
                    <a:pt x="559" y="286"/>
                    <a:pt x="559" y="286"/>
                  </a:cubicBezTo>
                  <a:cubicBezTo>
                    <a:pt x="562" y="286"/>
                    <a:pt x="565" y="283"/>
                    <a:pt x="565" y="280"/>
                  </a:cubicBezTo>
                  <a:cubicBezTo>
                    <a:pt x="565" y="11"/>
                    <a:pt x="565" y="11"/>
                    <a:pt x="565" y="11"/>
                  </a:cubicBezTo>
                  <a:cubicBezTo>
                    <a:pt x="565" y="7"/>
                    <a:pt x="562" y="4"/>
                    <a:pt x="559" y="4"/>
                  </a:cubicBezTo>
                  <a:lnTo>
                    <a:pt x="11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0" name="Freeform 124"/>
            <p:cNvSpPr/>
            <p:nvPr/>
          </p:nvSpPr>
          <p:spPr bwMode="auto">
            <a:xfrm>
              <a:off x="4421188" y="4509770"/>
              <a:ext cx="3116262" cy="319088"/>
            </a:xfrm>
            <a:custGeom>
              <a:avLst/>
              <a:gdLst>
                <a:gd name="T0" fmla="*/ 565 w 565"/>
                <a:gd name="T1" fmla="*/ 0 h 58"/>
                <a:gd name="T2" fmla="*/ 565 w 565"/>
                <a:gd name="T3" fmla="*/ 35 h 58"/>
                <a:gd name="T4" fmla="*/ 543 w 565"/>
                <a:gd name="T5" fmla="*/ 58 h 58"/>
                <a:gd name="T6" fmla="*/ 23 w 565"/>
                <a:gd name="T7" fmla="*/ 58 h 58"/>
                <a:gd name="T8" fmla="*/ 0 w 565"/>
                <a:gd name="T9" fmla="*/ 35 h 58"/>
                <a:gd name="T10" fmla="*/ 0 w 565"/>
                <a:gd name="T11" fmla="*/ 0 h 58"/>
                <a:gd name="T12" fmla="*/ 565 w 565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58">
                  <a:moveTo>
                    <a:pt x="565" y="0"/>
                  </a:moveTo>
                  <a:cubicBezTo>
                    <a:pt x="565" y="35"/>
                    <a:pt x="565" y="35"/>
                    <a:pt x="565" y="35"/>
                  </a:cubicBezTo>
                  <a:cubicBezTo>
                    <a:pt x="565" y="48"/>
                    <a:pt x="555" y="58"/>
                    <a:pt x="543" y="58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10" y="58"/>
                    <a:pt x="0" y="48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1" name="Freeform 125"/>
            <p:cNvSpPr/>
            <p:nvPr/>
          </p:nvSpPr>
          <p:spPr bwMode="auto">
            <a:xfrm>
              <a:off x="4410075" y="4509770"/>
              <a:ext cx="3138487" cy="330200"/>
            </a:xfrm>
            <a:custGeom>
              <a:avLst/>
              <a:gdLst>
                <a:gd name="T0" fmla="*/ 545 w 569"/>
                <a:gd name="T1" fmla="*/ 60 h 60"/>
                <a:gd name="T2" fmla="*/ 25 w 569"/>
                <a:gd name="T3" fmla="*/ 60 h 60"/>
                <a:gd name="T4" fmla="*/ 0 w 569"/>
                <a:gd name="T5" fmla="*/ 35 h 60"/>
                <a:gd name="T6" fmla="*/ 0 w 569"/>
                <a:gd name="T7" fmla="*/ 0 h 60"/>
                <a:gd name="T8" fmla="*/ 4 w 569"/>
                <a:gd name="T9" fmla="*/ 0 h 60"/>
                <a:gd name="T10" fmla="*/ 4 w 569"/>
                <a:gd name="T11" fmla="*/ 35 h 60"/>
                <a:gd name="T12" fmla="*/ 25 w 569"/>
                <a:gd name="T13" fmla="*/ 56 h 60"/>
                <a:gd name="T14" fmla="*/ 545 w 569"/>
                <a:gd name="T15" fmla="*/ 56 h 60"/>
                <a:gd name="T16" fmla="*/ 565 w 569"/>
                <a:gd name="T17" fmla="*/ 35 h 60"/>
                <a:gd name="T18" fmla="*/ 565 w 569"/>
                <a:gd name="T19" fmla="*/ 0 h 60"/>
                <a:gd name="T20" fmla="*/ 569 w 569"/>
                <a:gd name="T21" fmla="*/ 0 h 60"/>
                <a:gd name="T22" fmla="*/ 569 w 569"/>
                <a:gd name="T23" fmla="*/ 35 h 60"/>
                <a:gd name="T24" fmla="*/ 545 w 569"/>
                <a:gd name="T2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69" h="60">
                  <a:moveTo>
                    <a:pt x="545" y="60"/>
                  </a:moveTo>
                  <a:cubicBezTo>
                    <a:pt x="25" y="60"/>
                    <a:pt x="25" y="60"/>
                    <a:pt x="25" y="60"/>
                  </a:cubicBezTo>
                  <a:cubicBezTo>
                    <a:pt x="11" y="60"/>
                    <a:pt x="0" y="49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47"/>
                    <a:pt x="13" y="56"/>
                    <a:pt x="25" y="56"/>
                  </a:cubicBezTo>
                  <a:cubicBezTo>
                    <a:pt x="545" y="56"/>
                    <a:pt x="545" y="56"/>
                    <a:pt x="545" y="56"/>
                  </a:cubicBezTo>
                  <a:cubicBezTo>
                    <a:pt x="556" y="56"/>
                    <a:pt x="565" y="47"/>
                    <a:pt x="565" y="35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69" y="0"/>
                    <a:pt x="569" y="0"/>
                    <a:pt x="569" y="0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9" y="49"/>
                    <a:pt x="558" y="60"/>
                    <a:pt x="545" y="6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2" name="Freeform 127"/>
            <p:cNvSpPr>
              <a:spLocks noEditPoints="1"/>
            </p:cNvSpPr>
            <p:nvPr/>
          </p:nvSpPr>
          <p:spPr bwMode="auto">
            <a:xfrm>
              <a:off x="4492625" y="3112770"/>
              <a:ext cx="2962275" cy="1495425"/>
            </a:xfrm>
            <a:custGeom>
              <a:avLst/>
              <a:gdLst>
                <a:gd name="T0" fmla="*/ 1866 w 1866"/>
                <a:gd name="T1" fmla="*/ 942 h 942"/>
                <a:gd name="T2" fmla="*/ 0 w 1866"/>
                <a:gd name="T3" fmla="*/ 942 h 942"/>
                <a:gd name="T4" fmla="*/ 0 w 1866"/>
                <a:gd name="T5" fmla="*/ 0 h 942"/>
                <a:gd name="T6" fmla="*/ 1866 w 1866"/>
                <a:gd name="T7" fmla="*/ 0 h 942"/>
                <a:gd name="T8" fmla="*/ 1866 w 1866"/>
                <a:gd name="T9" fmla="*/ 942 h 942"/>
                <a:gd name="T10" fmla="*/ 14 w 1866"/>
                <a:gd name="T11" fmla="*/ 928 h 942"/>
                <a:gd name="T12" fmla="*/ 1852 w 1866"/>
                <a:gd name="T13" fmla="*/ 928 h 942"/>
                <a:gd name="T14" fmla="*/ 1852 w 1866"/>
                <a:gd name="T15" fmla="*/ 14 h 942"/>
                <a:gd name="T16" fmla="*/ 14 w 1866"/>
                <a:gd name="T17" fmla="*/ 14 h 942"/>
                <a:gd name="T18" fmla="*/ 14 w 1866"/>
                <a:gd name="T19" fmla="*/ 928 h 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66" h="942">
                  <a:moveTo>
                    <a:pt x="1866" y="942"/>
                  </a:moveTo>
                  <a:lnTo>
                    <a:pt x="0" y="942"/>
                  </a:lnTo>
                  <a:lnTo>
                    <a:pt x="0" y="0"/>
                  </a:lnTo>
                  <a:lnTo>
                    <a:pt x="1866" y="0"/>
                  </a:lnTo>
                  <a:lnTo>
                    <a:pt x="1866" y="942"/>
                  </a:lnTo>
                  <a:close/>
                  <a:moveTo>
                    <a:pt x="14" y="928"/>
                  </a:moveTo>
                  <a:lnTo>
                    <a:pt x="1852" y="928"/>
                  </a:lnTo>
                  <a:lnTo>
                    <a:pt x="1852" y="14"/>
                  </a:lnTo>
                  <a:lnTo>
                    <a:pt x="14" y="14"/>
                  </a:lnTo>
                  <a:lnTo>
                    <a:pt x="14" y="928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3" name="Rectangle 128"/>
            <p:cNvSpPr>
              <a:spLocks noChangeArrowheads="1"/>
            </p:cNvSpPr>
            <p:nvPr/>
          </p:nvSpPr>
          <p:spPr bwMode="auto">
            <a:xfrm>
              <a:off x="4625975" y="3223895"/>
              <a:ext cx="434975" cy="127476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4" name="Rectangle 129"/>
            <p:cNvSpPr>
              <a:spLocks noChangeArrowheads="1"/>
            </p:cNvSpPr>
            <p:nvPr/>
          </p:nvSpPr>
          <p:spPr bwMode="auto">
            <a:xfrm>
              <a:off x="5127625" y="3223895"/>
              <a:ext cx="2200275" cy="452438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5" name="Rectangle 130"/>
            <p:cNvSpPr>
              <a:spLocks noChangeArrowheads="1"/>
            </p:cNvSpPr>
            <p:nvPr/>
          </p:nvSpPr>
          <p:spPr bwMode="auto">
            <a:xfrm>
              <a:off x="5127625" y="3730308"/>
              <a:ext cx="693737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6" name="Rectangle 131"/>
            <p:cNvSpPr>
              <a:spLocks noChangeArrowheads="1"/>
            </p:cNvSpPr>
            <p:nvPr/>
          </p:nvSpPr>
          <p:spPr bwMode="auto">
            <a:xfrm>
              <a:off x="5876925" y="3730308"/>
              <a:ext cx="700087" cy="768350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37" name="Rectangle 132"/>
            <p:cNvSpPr>
              <a:spLocks noChangeArrowheads="1"/>
            </p:cNvSpPr>
            <p:nvPr/>
          </p:nvSpPr>
          <p:spPr bwMode="auto">
            <a:xfrm>
              <a:off x="6632575" y="3730308"/>
              <a:ext cx="695325" cy="7683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38" name="组合 237"/>
          <p:cNvGrpSpPr/>
          <p:nvPr/>
        </p:nvGrpSpPr>
        <p:grpSpPr>
          <a:xfrm>
            <a:off x="7540458" y="5193503"/>
            <a:ext cx="340792" cy="158587"/>
            <a:chOff x="6116417" y="2657639"/>
            <a:chExt cx="340792" cy="158587"/>
          </a:xfrm>
        </p:grpSpPr>
        <p:sp>
          <p:nvSpPr>
            <p:cNvPr id="239" name="Freeform 133"/>
            <p:cNvSpPr/>
            <p:nvPr/>
          </p:nvSpPr>
          <p:spPr bwMode="auto">
            <a:xfrm>
              <a:off x="6116417" y="2657639"/>
              <a:ext cx="118096" cy="158587"/>
            </a:xfrm>
            <a:custGeom>
              <a:avLst/>
              <a:gdLst>
                <a:gd name="T0" fmla="*/ 19 w 20"/>
                <a:gd name="T1" fmla="*/ 25 h 27"/>
                <a:gd name="T2" fmla="*/ 13 w 20"/>
                <a:gd name="T3" fmla="*/ 27 h 27"/>
                <a:gd name="T4" fmla="*/ 0 w 20"/>
                <a:gd name="T5" fmla="*/ 14 h 27"/>
                <a:gd name="T6" fmla="*/ 13 w 20"/>
                <a:gd name="T7" fmla="*/ 0 h 27"/>
                <a:gd name="T8" fmla="*/ 20 w 20"/>
                <a:gd name="T9" fmla="*/ 1 h 27"/>
                <a:gd name="T10" fmla="*/ 18 w 20"/>
                <a:gd name="T11" fmla="*/ 5 h 27"/>
                <a:gd name="T12" fmla="*/ 14 w 20"/>
                <a:gd name="T13" fmla="*/ 4 h 27"/>
                <a:gd name="T14" fmla="*/ 5 w 20"/>
                <a:gd name="T15" fmla="*/ 13 h 27"/>
                <a:gd name="T16" fmla="*/ 13 w 20"/>
                <a:gd name="T17" fmla="*/ 23 h 27"/>
                <a:gd name="T18" fmla="*/ 19 w 20"/>
                <a:gd name="T19" fmla="*/ 22 h 27"/>
                <a:gd name="T20" fmla="*/ 19 w 20"/>
                <a:gd name="T2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7">
                  <a:moveTo>
                    <a:pt x="19" y="25"/>
                  </a:moveTo>
                  <a:cubicBezTo>
                    <a:pt x="18" y="26"/>
                    <a:pt x="16" y="27"/>
                    <a:pt x="13" y="27"/>
                  </a:cubicBezTo>
                  <a:cubicBezTo>
                    <a:pt x="5" y="27"/>
                    <a:pt x="0" y="21"/>
                    <a:pt x="0" y="14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16" y="0"/>
                    <a:pt x="19" y="1"/>
                    <a:pt x="20" y="1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17" y="5"/>
                    <a:pt x="16" y="4"/>
                    <a:pt x="14" y="4"/>
                  </a:cubicBezTo>
                  <a:cubicBezTo>
                    <a:pt x="8" y="4"/>
                    <a:pt x="5" y="7"/>
                    <a:pt x="5" y="13"/>
                  </a:cubicBezTo>
                  <a:cubicBezTo>
                    <a:pt x="5" y="19"/>
                    <a:pt x="8" y="23"/>
                    <a:pt x="13" y="23"/>
                  </a:cubicBezTo>
                  <a:cubicBezTo>
                    <a:pt x="15" y="23"/>
                    <a:pt x="17" y="22"/>
                    <a:pt x="19" y="22"/>
                  </a:cubicBezTo>
                  <a:lnTo>
                    <a:pt x="19" y="25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0" name="Freeform 134"/>
            <p:cNvSpPr/>
            <p:nvPr/>
          </p:nvSpPr>
          <p:spPr bwMode="auto">
            <a:xfrm>
              <a:off x="6246324" y="2657639"/>
              <a:ext cx="99538" cy="158587"/>
            </a:xfrm>
            <a:custGeom>
              <a:avLst/>
              <a:gdLst>
                <a:gd name="T0" fmla="*/ 1 w 17"/>
                <a:gd name="T1" fmla="*/ 21 h 27"/>
                <a:gd name="T2" fmla="*/ 7 w 17"/>
                <a:gd name="T3" fmla="*/ 23 h 27"/>
                <a:gd name="T4" fmla="*/ 12 w 17"/>
                <a:gd name="T5" fmla="*/ 19 h 27"/>
                <a:gd name="T6" fmla="*/ 7 w 17"/>
                <a:gd name="T7" fmla="*/ 15 h 27"/>
                <a:gd name="T8" fmla="*/ 1 w 17"/>
                <a:gd name="T9" fmla="*/ 8 h 27"/>
                <a:gd name="T10" fmla="*/ 10 w 17"/>
                <a:gd name="T11" fmla="*/ 0 h 27"/>
                <a:gd name="T12" fmla="*/ 16 w 17"/>
                <a:gd name="T13" fmla="*/ 2 h 27"/>
                <a:gd name="T14" fmla="*/ 15 w 17"/>
                <a:gd name="T15" fmla="*/ 5 h 27"/>
                <a:gd name="T16" fmla="*/ 9 w 17"/>
                <a:gd name="T17" fmla="*/ 4 h 27"/>
                <a:gd name="T18" fmla="*/ 5 w 17"/>
                <a:gd name="T19" fmla="*/ 7 h 27"/>
                <a:gd name="T20" fmla="*/ 10 w 17"/>
                <a:gd name="T21" fmla="*/ 11 h 27"/>
                <a:gd name="T22" fmla="*/ 17 w 17"/>
                <a:gd name="T23" fmla="*/ 19 h 27"/>
                <a:gd name="T24" fmla="*/ 7 w 17"/>
                <a:gd name="T25" fmla="*/ 27 h 27"/>
                <a:gd name="T26" fmla="*/ 0 w 17"/>
                <a:gd name="T27" fmla="*/ 25 h 27"/>
                <a:gd name="T28" fmla="*/ 1 w 17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7" h="27">
                  <a:moveTo>
                    <a:pt x="1" y="21"/>
                  </a:moveTo>
                  <a:cubicBezTo>
                    <a:pt x="3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1" y="16"/>
                    <a:pt x="7" y="15"/>
                  </a:cubicBezTo>
                  <a:cubicBezTo>
                    <a:pt x="3" y="13"/>
                    <a:pt x="1" y="11"/>
                    <a:pt x="1" y="8"/>
                  </a:cubicBezTo>
                  <a:cubicBezTo>
                    <a:pt x="1" y="3"/>
                    <a:pt x="4" y="0"/>
                    <a:pt x="10" y="0"/>
                  </a:cubicBezTo>
                  <a:cubicBezTo>
                    <a:pt x="12" y="0"/>
                    <a:pt x="14" y="1"/>
                    <a:pt x="16" y="2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4" y="5"/>
                    <a:pt x="12" y="4"/>
                    <a:pt x="9" y="4"/>
                  </a:cubicBezTo>
                  <a:cubicBezTo>
                    <a:pt x="7" y="4"/>
                    <a:pt x="5" y="6"/>
                    <a:pt x="5" y="7"/>
                  </a:cubicBezTo>
                  <a:cubicBezTo>
                    <a:pt x="5" y="9"/>
                    <a:pt x="7" y="10"/>
                    <a:pt x="10" y="11"/>
                  </a:cubicBezTo>
                  <a:cubicBezTo>
                    <a:pt x="15" y="13"/>
                    <a:pt x="17" y="15"/>
                    <a:pt x="17" y="19"/>
                  </a:cubicBezTo>
                  <a:cubicBezTo>
                    <a:pt x="17" y="23"/>
                    <a:pt x="14" y="27"/>
                    <a:pt x="7" y="27"/>
                  </a:cubicBezTo>
                  <a:cubicBezTo>
                    <a:pt x="4" y="27"/>
                    <a:pt x="2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1" name="Freeform 135"/>
            <p:cNvSpPr/>
            <p:nvPr/>
          </p:nvSpPr>
          <p:spPr bwMode="auto">
            <a:xfrm>
              <a:off x="6362732" y="2657639"/>
              <a:ext cx="94477" cy="158587"/>
            </a:xfrm>
            <a:custGeom>
              <a:avLst/>
              <a:gdLst>
                <a:gd name="T0" fmla="*/ 1 w 16"/>
                <a:gd name="T1" fmla="*/ 21 h 27"/>
                <a:gd name="T2" fmla="*/ 7 w 16"/>
                <a:gd name="T3" fmla="*/ 23 h 27"/>
                <a:gd name="T4" fmla="*/ 12 w 16"/>
                <a:gd name="T5" fmla="*/ 19 h 27"/>
                <a:gd name="T6" fmla="*/ 7 w 16"/>
                <a:gd name="T7" fmla="*/ 15 h 27"/>
                <a:gd name="T8" fmla="*/ 0 w 16"/>
                <a:gd name="T9" fmla="*/ 8 h 27"/>
                <a:gd name="T10" fmla="*/ 9 w 16"/>
                <a:gd name="T11" fmla="*/ 0 h 27"/>
                <a:gd name="T12" fmla="*/ 15 w 16"/>
                <a:gd name="T13" fmla="*/ 2 h 27"/>
                <a:gd name="T14" fmla="*/ 14 w 16"/>
                <a:gd name="T15" fmla="*/ 5 h 27"/>
                <a:gd name="T16" fmla="*/ 9 w 16"/>
                <a:gd name="T17" fmla="*/ 4 h 27"/>
                <a:gd name="T18" fmla="*/ 5 w 16"/>
                <a:gd name="T19" fmla="*/ 7 h 27"/>
                <a:gd name="T20" fmla="*/ 10 w 16"/>
                <a:gd name="T21" fmla="*/ 11 h 27"/>
                <a:gd name="T22" fmla="*/ 16 w 16"/>
                <a:gd name="T23" fmla="*/ 19 h 27"/>
                <a:gd name="T24" fmla="*/ 7 w 16"/>
                <a:gd name="T25" fmla="*/ 27 h 27"/>
                <a:gd name="T26" fmla="*/ 0 w 16"/>
                <a:gd name="T27" fmla="*/ 25 h 27"/>
                <a:gd name="T28" fmla="*/ 1 w 16"/>
                <a:gd name="T29" fmla="*/ 2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27">
                  <a:moveTo>
                    <a:pt x="1" y="21"/>
                  </a:moveTo>
                  <a:cubicBezTo>
                    <a:pt x="2" y="22"/>
                    <a:pt x="5" y="23"/>
                    <a:pt x="7" y="23"/>
                  </a:cubicBezTo>
                  <a:cubicBezTo>
                    <a:pt x="10" y="23"/>
                    <a:pt x="12" y="21"/>
                    <a:pt x="12" y="19"/>
                  </a:cubicBezTo>
                  <a:cubicBezTo>
                    <a:pt x="12" y="17"/>
                    <a:pt x="10" y="16"/>
                    <a:pt x="7" y="15"/>
                  </a:cubicBezTo>
                  <a:cubicBezTo>
                    <a:pt x="3" y="13"/>
                    <a:pt x="0" y="11"/>
                    <a:pt x="0" y="8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2" y="0"/>
                    <a:pt x="14" y="1"/>
                    <a:pt x="15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5"/>
                    <a:pt x="11" y="4"/>
                    <a:pt x="9" y="4"/>
                  </a:cubicBezTo>
                  <a:cubicBezTo>
                    <a:pt x="6" y="4"/>
                    <a:pt x="5" y="6"/>
                    <a:pt x="5" y="7"/>
                  </a:cubicBezTo>
                  <a:cubicBezTo>
                    <a:pt x="5" y="9"/>
                    <a:pt x="6" y="10"/>
                    <a:pt x="10" y="11"/>
                  </a:cubicBezTo>
                  <a:cubicBezTo>
                    <a:pt x="14" y="13"/>
                    <a:pt x="16" y="15"/>
                    <a:pt x="16" y="19"/>
                  </a:cubicBezTo>
                  <a:cubicBezTo>
                    <a:pt x="16" y="23"/>
                    <a:pt x="13" y="27"/>
                    <a:pt x="7" y="27"/>
                  </a:cubicBezTo>
                  <a:cubicBezTo>
                    <a:pt x="4" y="27"/>
                    <a:pt x="1" y="26"/>
                    <a:pt x="0" y="25"/>
                  </a:cubicBezTo>
                  <a:lnTo>
                    <a:pt x="1" y="2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1201157" y="2253954"/>
            <a:ext cx="411649" cy="111348"/>
            <a:chOff x="8021638" y="3681095"/>
            <a:chExt cx="387349" cy="104775"/>
          </a:xfrm>
        </p:grpSpPr>
        <p:sp>
          <p:nvSpPr>
            <p:cNvPr id="243" name="Freeform 139"/>
            <p:cNvSpPr/>
            <p:nvPr/>
          </p:nvSpPr>
          <p:spPr bwMode="auto">
            <a:xfrm>
              <a:off x="8021638" y="3681095"/>
              <a:ext cx="84137" cy="104775"/>
            </a:xfrm>
            <a:custGeom>
              <a:avLst/>
              <a:gdLst>
                <a:gd name="T0" fmla="*/ 11 w 53"/>
                <a:gd name="T1" fmla="*/ 0 h 66"/>
                <a:gd name="T2" fmla="*/ 11 w 53"/>
                <a:gd name="T3" fmla="*/ 28 h 66"/>
                <a:gd name="T4" fmla="*/ 39 w 53"/>
                <a:gd name="T5" fmla="*/ 28 h 66"/>
                <a:gd name="T6" fmla="*/ 39 w 53"/>
                <a:gd name="T7" fmla="*/ 0 h 66"/>
                <a:gd name="T8" fmla="*/ 53 w 53"/>
                <a:gd name="T9" fmla="*/ 0 h 66"/>
                <a:gd name="T10" fmla="*/ 53 w 53"/>
                <a:gd name="T11" fmla="*/ 66 h 66"/>
                <a:gd name="T12" fmla="*/ 39 w 53"/>
                <a:gd name="T13" fmla="*/ 66 h 66"/>
                <a:gd name="T14" fmla="*/ 39 w 53"/>
                <a:gd name="T15" fmla="*/ 38 h 66"/>
                <a:gd name="T16" fmla="*/ 11 w 53"/>
                <a:gd name="T17" fmla="*/ 38 h 66"/>
                <a:gd name="T18" fmla="*/ 11 w 53"/>
                <a:gd name="T19" fmla="*/ 66 h 66"/>
                <a:gd name="T20" fmla="*/ 0 w 53"/>
                <a:gd name="T21" fmla="*/ 66 h 66"/>
                <a:gd name="T22" fmla="*/ 0 w 53"/>
                <a:gd name="T23" fmla="*/ 0 h 66"/>
                <a:gd name="T24" fmla="*/ 11 w 53"/>
                <a:gd name="T25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66">
                  <a:moveTo>
                    <a:pt x="11" y="0"/>
                  </a:moveTo>
                  <a:lnTo>
                    <a:pt x="11" y="28"/>
                  </a:lnTo>
                  <a:lnTo>
                    <a:pt x="39" y="28"/>
                  </a:lnTo>
                  <a:lnTo>
                    <a:pt x="39" y="0"/>
                  </a:lnTo>
                  <a:lnTo>
                    <a:pt x="53" y="0"/>
                  </a:lnTo>
                  <a:lnTo>
                    <a:pt x="53" y="66"/>
                  </a:lnTo>
                  <a:lnTo>
                    <a:pt x="39" y="66"/>
                  </a:lnTo>
                  <a:lnTo>
                    <a:pt x="39" y="38"/>
                  </a:lnTo>
                  <a:lnTo>
                    <a:pt x="11" y="38"/>
                  </a:lnTo>
                  <a:lnTo>
                    <a:pt x="11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4" name="Freeform 140"/>
            <p:cNvSpPr/>
            <p:nvPr/>
          </p:nvSpPr>
          <p:spPr bwMode="auto">
            <a:xfrm>
              <a:off x="8116888" y="3681095"/>
              <a:ext cx="82550" cy="104775"/>
            </a:xfrm>
            <a:custGeom>
              <a:avLst/>
              <a:gdLst>
                <a:gd name="T0" fmla="*/ 20 w 52"/>
                <a:gd name="T1" fmla="*/ 11 h 66"/>
                <a:gd name="T2" fmla="*/ 0 w 52"/>
                <a:gd name="T3" fmla="*/ 11 h 66"/>
                <a:gd name="T4" fmla="*/ 0 w 52"/>
                <a:gd name="T5" fmla="*/ 0 h 66"/>
                <a:gd name="T6" fmla="*/ 52 w 52"/>
                <a:gd name="T7" fmla="*/ 0 h 66"/>
                <a:gd name="T8" fmla="*/ 52 w 52"/>
                <a:gd name="T9" fmla="*/ 11 h 66"/>
                <a:gd name="T10" fmla="*/ 34 w 52"/>
                <a:gd name="T11" fmla="*/ 11 h 66"/>
                <a:gd name="T12" fmla="*/ 34 w 52"/>
                <a:gd name="T13" fmla="*/ 66 h 66"/>
                <a:gd name="T14" fmla="*/ 20 w 52"/>
                <a:gd name="T15" fmla="*/ 66 h 66"/>
                <a:gd name="T16" fmla="*/ 20 w 52"/>
                <a:gd name="T17" fmla="*/ 1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66">
                  <a:moveTo>
                    <a:pt x="20" y="11"/>
                  </a:moveTo>
                  <a:lnTo>
                    <a:pt x="0" y="11"/>
                  </a:lnTo>
                  <a:lnTo>
                    <a:pt x="0" y="0"/>
                  </a:lnTo>
                  <a:lnTo>
                    <a:pt x="52" y="0"/>
                  </a:lnTo>
                  <a:lnTo>
                    <a:pt x="52" y="11"/>
                  </a:lnTo>
                  <a:lnTo>
                    <a:pt x="34" y="11"/>
                  </a:lnTo>
                  <a:lnTo>
                    <a:pt x="34" y="66"/>
                  </a:lnTo>
                  <a:lnTo>
                    <a:pt x="20" y="66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5" name="Freeform 141"/>
            <p:cNvSpPr/>
            <p:nvPr/>
          </p:nvSpPr>
          <p:spPr bwMode="auto">
            <a:xfrm>
              <a:off x="8210550" y="3681095"/>
              <a:ext cx="115887" cy="104775"/>
            </a:xfrm>
            <a:custGeom>
              <a:avLst/>
              <a:gdLst>
                <a:gd name="T0" fmla="*/ 17 w 21"/>
                <a:gd name="T1" fmla="*/ 11 h 19"/>
                <a:gd name="T2" fmla="*/ 17 w 21"/>
                <a:gd name="T3" fmla="*/ 3 h 19"/>
                <a:gd name="T4" fmla="*/ 17 w 21"/>
                <a:gd name="T5" fmla="*/ 3 h 19"/>
                <a:gd name="T6" fmla="*/ 15 w 21"/>
                <a:gd name="T7" fmla="*/ 11 h 19"/>
                <a:gd name="T8" fmla="*/ 12 w 21"/>
                <a:gd name="T9" fmla="*/ 19 h 19"/>
                <a:gd name="T10" fmla="*/ 9 w 21"/>
                <a:gd name="T11" fmla="*/ 19 h 19"/>
                <a:gd name="T12" fmla="*/ 6 w 21"/>
                <a:gd name="T13" fmla="*/ 11 h 19"/>
                <a:gd name="T14" fmla="*/ 4 w 21"/>
                <a:gd name="T15" fmla="*/ 3 h 19"/>
                <a:gd name="T16" fmla="*/ 4 w 21"/>
                <a:gd name="T17" fmla="*/ 3 h 19"/>
                <a:gd name="T18" fmla="*/ 4 w 21"/>
                <a:gd name="T19" fmla="*/ 11 h 19"/>
                <a:gd name="T20" fmla="*/ 3 w 21"/>
                <a:gd name="T21" fmla="*/ 19 h 19"/>
                <a:gd name="T22" fmla="*/ 0 w 21"/>
                <a:gd name="T23" fmla="*/ 19 h 19"/>
                <a:gd name="T24" fmla="*/ 1 w 21"/>
                <a:gd name="T25" fmla="*/ 0 h 19"/>
                <a:gd name="T26" fmla="*/ 6 w 21"/>
                <a:gd name="T27" fmla="*/ 0 h 19"/>
                <a:gd name="T28" fmla="*/ 9 w 21"/>
                <a:gd name="T29" fmla="*/ 8 h 19"/>
                <a:gd name="T30" fmla="*/ 10 w 21"/>
                <a:gd name="T31" fmla="*/ 14 h 19"/>
                <a:gd name="T32" fmla="*/ 11 w 21"/>
                <a:gd name="T33" fmla="*/ 14 h 19"/>
                <a:gd name="T34" fmla="*/ 13 w 21"/>
                <a:gd name="T35" fmla="*/ 8 h 19"/>
                <a:gd name="T36" fmla="*/ 15 w 21"/>
                <a:gd name="T37" fmla="*/ 0 h 19"/>
                <a:gd name="T38" fmla="*/ 20 w 21"/>
                <a:gd name="T39" fmla="*/ 0 h 19"/>
                <a:gd name="T40" fmla="*/ 21 w 21"/>
                <a:gd name="T41" fmla="*/ 19 h 19"/>
                <a:gd name="T42" fmla="*/ 18 w 21"/>
                <a:gd name="T43" fmla="*/ 19 h 19"/>
                <a:gd name="T44" fmla="*/ 17 w 21"/>
                <a:gd name="T45" fmla="*/ 1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19">
                  <a:moveTo>
                    <a:pt x="17" y="11"/>
                  </a:moveTo>
                  <a:cubicBezTo>
                    <a:pt x="17" y="9"/>
                    <a:pt x="17" y="6"/>
                    <a:pt x="17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5"/>
                    <a:pt x="15" y="8"/>
                    <a:pt x="15" y="1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5" y="8"/>
                    <a:pt x="5" y="5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6"/>
                    <a:pt x="4" y="9"/>
                    <a:pt x="4" y="11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10"/>
                    <a:pt x="10" y="12"/>
                    <a:pt x="10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2"/>
                    <a:pt x="12" y="10"/>
                    <a:pt x="13" y="8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7" y="1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6" name="Freeform 142"/>
            <p:cNvSpPr/>
            <p:nvPr/>
          </p:nvSpPr>
          <p:spPr bwMode="auto">
            <a:xfrm>
              <a:off x="8347075" y="3681095"/>
              <a:ext cx="61912" cy="104775"/>
            </a:xfrm>
            <a:custGeom>
              <a:avLst/>
              <a:gdLst>
                <a:gd name="T0" fmla="*/ 0 w 39"/>
                <a:gd name="T1" fmla="*/ 0 h 66"/>
                <a:gd name="T2" fmla="*/ 11 w 39"/>
                <a:gd name="T3" fmla="*/ 0 h 66"/>
                <a:gd name="T4" fmla="*/ 11 w 39"/>
                <a:gd name="T5" fmla="*/ 56 h 66"/>
                <a:gd name="T6" fmla="*/ 39 w 39"/>
                <a:gd name="T7" fmla="*/ 56 h 66"/>
                <a:gd name="T8" fmla="*/ 39 w 39"/>
                <a:gd name="T9" fmla="*/ 66 h 66"/>
                <a:gd name="T10" fmla="*/ 0 w 39"/>
                <a:gd name="T11" fmla="*/ 66 h 66"/>
                <a:gd name="T12" fmla="*/ 0 w 39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66">
                  <a:moveTo>
                    <a:pt x="0" y="0"/>
                  </a:moveTo>
                  <a:lnTo>
                    <a:pt x="11" y="0"/>
                  </a:lnTo>
                  <a:lnTo>
                    <a:pt x="11" y="56"/>
                  </a:lnTo>
                  <a:lnTo>
                    <a:pt x="39" y="56"/>
                  </a:lnTo>
                  <a:lnTo>
                    <a:pt x="39" y="66"/>
                  </a:lnTo>
                  <a:lnTo>
                    <a:pt x="0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47" name="组合 246"/>
          <p:cNvGrpSpPr/>
          <p:nvPr/>
        </p:nvGrpSpPr>
        <p:grpSpPr>
          <a:xfrm>
            <a:off x="10950649" y="2455999"/>
            <a:ext cx="893203" cy="751402"/>
            <a:chOff x="6748463" y="2611120"/>
            <a:chExt cx="969962" cy="815975"/>
          </a:xfrm>
        </p:grpSpPr>
        <p:sp>
          <p:nvSpPr>
            <p:cNvPr id="248" name="Rectangle 143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793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49" name="Rectangle 144"/>
            <p:cNvSpPr>
              <a:spLocks noChangeArrowheads="1"/>
            </p:cNvSpPr>
            <p:nvPr/>
          </p:nvSpPr>
          <p:spPr bwMode="auto">
            <a:xfrm>
              <a:off x="6770688" y="2611120"/>
              <a:ext cx="947737" cy="176213"/>
            </a:xfrm>
            <a:prstGeom prst="rect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0" name="Freeform 145"/>
            <p:cNvSpPr>
              <a:spLocks noEditPoints="1"/>
            </p:cNvSpPr>
            <p:nvPr/>
          </p:nvSpPr>
          <p:spPr bwMode="auto">
            <a:xfrm>
              <a:off x="6748463" y="2611120"/>
              <a:ext cx="969962" cy="815975"/>
            </a:xfrm>
            <a:custGeom>
              <a:avLst/>
              <a:gdLst>
                <a:gd name="T0" fmla="*/ 611 w 611"/>
                <a:gd name="T1" fmla="*/ 514 h 514"/>
                <a:gd name="T2" fmla="*/ 0 w 611"/>
                <a:gd name="T3" fmla="*/ 514 h 514"/>
                <a:gd name="T4" fmla="*/ 0 w 611"/>
                <a:gd name="T5" fmla="*/ 0 h 514"/>
                <a:gd name="T6" fmla="*/ 611 w 611"/>
                <a:gd name="T7" fmla="*/ 0 h 514"/>
                <a:gd name="T8" fmla="*/ 611 w 611"/>
                <a:gd name="T9" fmla="*/ 514 h 514"/>
                <a:gd name="T10" fmla="*/ 14 w 611"/>
                <a:gd name="T11" fmla="*/ 500 h 514"/>
                <a:gd name="T12" fmla="*/ 597 w 611"/>
                <a:gd name="T13" fmla="*/ 500 h 514"/>
                <a:gd name="T14" fmla="*/ 597 w 611"/>
                <a:gd name="T15" fmla="*/ 13 h 514"/>
                <a:gd name="T16" fmla="*/ 14 w 611"/>
                <a:gd name="T17" fmla="*/ 13 h 514"/>
                <a:gd name="T18" fmla="*/ 14 w 611"/>
                <a:gd name="T19" fmla="*/ 50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1" h="514">
                  <a:moveTo>
                    <a:pt x="611" y="514"/>
                  </a:moveTo>
                  <a:lnTo>
                    <a:pt x="0" y="514"/>
                  </a:lnTo>
                  <a:lnTo>
                    <a:pt x="0" y="0"/>
                  </a:lnTo>
                  <a:lnTo>
                    <a:pt x="611" y="0"/>
                  </a:lnTo>
                  <a:lnTo>
                    <a:pt x="611" y="514"/>
                  </a:lnTo>
                  <a:close/>
                  <a:moveTo>
                    <a:pt x="14" y="500"/>
                  </a:moveTo>
                  <a:lnTo>
                    <a:pt x="597" y="500"/>
                  </a:lnTo>
                  <a:lnTo>
                    <a:pt x="597" y="13"/>
                  </a:lnTo>
                  <a:lnTo>
                    <a:pt x="14" y="13"/>
                  </a:lnTo>
                  <a:lnTo>
                    <a:pt x="14" y="50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1" name="Rectangle 146"/>
            <p:cNvSpPr>
              <a:spLocks noChangeArrowheads="1"/>
            </p:cNvSpPr>
            <p:nvPr/>
          </p:nvSpPr>
          <p:spPr bwMode="auto">
            <a:xfrm>
              <a:off x="6748463" y="2765108"/>
              <a:ext cx="969962" cy="22225"/>
            </a:xfrm>
            <a:prstGeom prst="rect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2" name="Oval 147"/>
            <p:cNvSpPr>
              <a:spLocks noChangeArrowheads="1"/>
            </p:cNvSpPr>
            <p:nvPr/>
          </p:nvSpPr>
          <p:spPr bwMode="auto">
            <a:xfrm>
              <a:off x="6837363" y="2682558"/>
              <a:ext cx="4286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3" name="Oval 148"/>
            <p:cNvSpPr>
              <a:spLocks noChangeArrowheads="1"/>
            </p:cNvSpPr>
            <p:nvPr/>
          </p:nvSpPr>
          <p:spPr bwMode="auto">
            <a:xfrm>
              <a:off x="6908800" y="2682558"/>
              <a:ext cx="44450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4" name="Oval 149"/>
            <p:cNvSpPr>
              <a:spLocks noChangeArrowheads="1"/>
            </p:cNvSpPr>
            <p:nvPr/>
          </p:nvSpPr>
          <p:spPr bwMode="auto">
            <a:xfrm>
              <a:off x="6980238" y="2682558"/>
              <a:ext cx="49212" cy="44450"/>
            </a:xfrm>
            <a:prstGeom prst="ellipse">
              <a:avLst/>
            </a:prstGeom>
            <a:solidFill>
              <a:srgbClr val="45C1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5" name="Freeform 150"/>
            <p:cNvSpPr/>
            <p:nvPr/>
          </p:nvSpPr>
          <p:spPr bwMode="auto">
            <a:xfrm>
              <a:off x="6858000" y="2854008"/>
              <a:ext cx="138112" cy="26988"/>
            </a:xfrm>
            <a:custGeom>
              <a:avLst/>
              <a:gdLst>
                <a:gd name="T0" fmla="*/ 22 w 25"/>
                <a:gd name="T1" fmla="*/ 5 h 5"/>
                <a:gd name="T2" fmla="*/ 3 w 25"/>
                <a:gd name="T3" fmla="*/ 5 h 5"/>
                <a:gd name="T4" fmla="*/ 0 w 25"/>
                <a:gd name="T5" fmla="*/ 2 h 5"/>
                <a:gd name="T6" fmla="*/ 3 w 25"/>
                <a:gd name="T7" fmla="*/ 0 h 5"/>
                <a:gd name="T8" fmla="*/ 22 w 25"/>
                <a:gd name="T9" fmla="*/ 0 h 5"/>
                <a:gd name="T10" fmla="*/ 25 w 25"/>
                <a:gd name="T11" fmla="*/ 2 h 5"/>
                <a:gd name="T12" fmla="*/ 22 w 25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">
                  <a:moveTo>
                    <a:pt x="22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4" y="0"/>
                    <a:pt x="25" y="1"/>
                    <a:pt x="25" y="2"/>
                  </a:cubicBezTo>
                  <a:cubicBezTo>
                    <a:pt x="25" y="4"/>
                    <a:pt x="24" y="5"/>
                    <a:pt x="22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6" name="Freeform 151"/>
            <p:cNvSpPr/>
            <p:nvPr/>
          </p:nvSpPr>
          <p:spPr bwMode="auto">
            <a:xfrm>
              <a:off x="6864350" y="3134995"/>
              <a:ext cx="176212" cy="22225"/>
            </a:xfrm>
            <a:custGeom>
              <a:avLst/>
              <a:gdLst>
                <a:gd name="T0" fmla="*/ 30 w 32"/>
                <a:gd name="T1" fmla="*/ 4 h 4"/>
                <a:gd name="T2" fmla="*/ 3 w 32"/>
                <a:gd name="T3" fmla="*/ 4 h 4"/>
                <a:gd name="T4" fmla="*/ 0 w 32"/>
                <a:gd name="T5" fmla="*/ 2 h 4"/>
                <a:gd name="T6" fmla="*/ 3 w 32"/>
                <a:gd name="T7" fmla="*/ 0 h 4"/>
                <a:gd name="T8" fmla="*/ 30 w 32"/>
                <a:gd name="T9" fmla="*/ 0 h 4"/>
                <a:gd name="T10" fmla="*/ 32 w 32"/>
                <a:gd name="T11" fmla="*/ 2 h 4"/>
                <a:gd name="T12" fmla="*/ 30 w 3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4">
                  <a:moveTo>
                    <a:pt x="30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1" y="0"/>
                    <a:pt x="32" y="1"/>
                    <a:pt x="32" y="2"/>
                  </a:cubicBezTo>
                  <a:cubicBezTo>
                    <a:pt x="32" y="3"/>
                    <a:pt x="31" y="4"/>
                    <a:pt x="3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7" name="Freeform 152"/>
            <p:cNvSpPr/>
            <p:nvPr/>
          </p:nvSpPr>
          <p:spPr bwMode="auto">
            <a:xfrm>
              <a:off x="6902450" y="2919095"/>
              <a:ext cx="204787" cy="22225"/>
            </a:xfrm>
            <a:custGeom>
              <a:avLst/>
              <a:gdLst>
                <a:gd name="T0" fmla="*/ 35 w 37"/>
                <a:gd name="T1" fmla="*/ 4 h 4"/>
                <a:gd name="T2" fmla="*/ 2 w 37"/>
                <a:gd name="T3" fmla="*/ 4 h 4"/>
                <a:gd name="T4" fmla="*/ 0 w 37"/>
                <a:gd name="T5" fmla="*/ 2 h 4"/>
                <a:gd name="T6" fmla="*/ 2 w 37"/>
                <a:gd name="T7" fmla="*/ 0 h 4"/>
                <a:gd name="T8" fmla="*/ 35 w 37"/>
                <a:gd name="T9" fmla="*/ 0 h 4"/>
                <a:gd name="T10" fmla="*/ 37 w 37"/>
                <a:gd name="T11" fmla="*/ 2 h 4"/>
                <a:gd name="T12" fmla="*/ 35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3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7" y="3"/>
                    <a:pt x="36" y="4"/>
                    <a:pt x="35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8" name="Freeform 153"/>
            <p:cNvSpPr/>
            <p:nvPr/>
          </p:nvSpPr>
          <p:spPr bwMode="auto">
            <a:xfrm>
              <a:off x="6908800" y="3201670"/>
              <a:ext cx="142875" cy="22225"/>
            </a:xfrm>
            <a:custGeom>
              <a:avLst/>
              <a:gdLst>
                <a:gd name="T0" fmla="*/ 24 w 26"/>
                <a:gd name="T1" fmla="*/ 4 h 4"/>
                <a:gd name="T2" fmla="*/ 2 w 26"/>
                <a:gd name="T3" fmla="*/ 4 h 4"/>
                <a:gd name="T4" fmla="*/ 0 w 26"/>
                <a:gd name="T5" fmla="*/ 2 h 4"/>
                <a:gd name="T6" fmla="*/ 2 w 26"/>
                <a:gd name="T7" fmla="*/ 0 h 4"/>
                <a:gd name="T8" fmla="*/ 24 w 26"/>
                <a:gd name="T9" fmla="*/ 0 h 4"/>
                <a:gd name="T10" fmla="*/ 26 w 26"/>
                <a:gd name="T11" fmla="*/ 2 h 4"/>
                <a:gd name="T12" fmla="*/ 24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5" y="4"/>
                    <a:pt x="24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59" name="Freeform 154"/>
            <p:cNvSpPr/>
            <p:nvPr/>
          </p:nvSpPr>
          <p:spPr bwMode="auto">
            <a:xfrm>
              <a:off x="6953250" y="3255645"/>
              <a:ext cx="192087" cy="22225"/>
            </a:xfrm>
            <a:custGeom>
              <a:avLst/>
              <a:gdLst>
                <a:gd name="T0" fmla="*/ 33 w 35"/>
                <a:gd name="T1" fmla="*/ 4 h 4"/>
                <a:gd name="T2" fmla="*/ 2 w 35"/>
                <a:gd name="T3" fmla="*/ 4 h 4"/>
                <a:gd name="T4" fmla="*/ 0 w 35"/>
                <a:gd name="T5" fmla="*/ 2 h 4"/>
                <a:gd name="T6" fmla="*/ 2 w 35"/>
                <a:gd name="T7" fmla="*/ 0 h 4"/>
                <a:gd name="T8" fmla="*/ 33 w 35"/>
                <a:gd name="T9" fmla="*/ 0 h 4"/>
                <a:gd name="T10" fmla="*/ 35 w 35"/>
                <a:gd name="T11" fmla="*/ 2 h 4"/>
                <a:gd name="T12" fmla="*/ 33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0" name="Freeform 155"/>
            <p:cNvSpPr/>
            <p:nvPr/>
          </p:nvSpPr>
          <p:spPr bwMode="auto">
            <a:xfrm>
              <a:off x="6931025" y="3311208"/>
              <a:ext cx="131762" cy="22225"/>
            </a:xfrm>
            <a:custGeom>
              <a:avLst/>
              <a:gdLst>
                <a:gd name="T0" fmla="*/ 21 w 24"/>
                <a:gd name="T1" fmla="*/ 4 h 4"/>
                <a:gd name="T2" fmla="*/ 2 w 24"/>
                <a:gd name="T3" fmla="*/ 4 h 4"/>
                <a:gd name="T4" fmla="*/ 0 w 24"/>
                <a:gd name="T5" fmla="*/ 2 h 4"/>
                <a:gd name="T6" fmla="*/ 2 w 24"/>
                <a:gd name="T7" fmla="*/ 0 h 4"/>
                <a:gd name="T8" fmla="*/ 21 w 24"/>
                <a:gd name="T9" fmla="*/ 0 h 4"/>
                <a:gd name="T10" fmla="*/ 24 w 24"/>
                <a:gd name="T11" fmla="*/ 2 h 4"/>
                <a:gd name="T12" fmla="*/ 21 w 2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4" y="1"/>
                    <a:pt x="24" y="2"/>
                  </a:cubicBezTo>
                  <a:cubicBezTo>
                    <a:pt x="24" y="3"/>
                    <a:pt x="23" y="4"/>
                    <a:pt x="2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1" name="Freeform 156"/>
            <p:cNvSpPr/>
            <p:nvPr/>
          </p:nvSpPr>
          <p:spPr bwMode="auto">
            <a:xfrm>
              <a:off x="7085013" y="3311208"/>
              <a:ext cx="165100" cy="22225"/>
            </a:xfrm>
            <a:custGeom>
              <a:avLst/>
              <a:gdLst>
                <a:gd name="T0" fmla="*/ 28 w 30"/>
                <a:gd name="T1" fmla="*/ 4 h 4"/>
                <a:gd name="T2" fmla="*/ 2 w 30"/>
                <a:gd name="T3" fmla="*/ 4 h 4"/>
                <a:gd name="T4" fmla="*/ 0 w 30"/>
                <a:gd name="T5" fmla="*/ 2 h 4"/>
                <a:gd name="T6" fmla="*/ 2 w 30"/>
                <a:gd name="T7" fmla="*/ 0 h 4"/>
                <a:gd name="T8" fmla="*/ 28 w 30"/>
                <a:gd name="T9" fmla="*/ 0 h 4"/>
                <a:gd name="T10" fmla="*/ 30 w 30"/>
                <a:gd name="T11" fmla="*/ 2 h 4"/>
                <a:gd name="T12" fmla="*/ 28 w 3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4">
                  <a:moveTo>
                    <a:pt x="28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0" y="1"/>
                    <a:pt x="30" y="2"/>
                  </a:cubicBezTo>
                  <a:cubicBezTo>
                    <a:pt x="30" y="3"/>
                    <a:pt x="29" y="4"/>
                    <a:pt x="28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2" name="Freeform 157"/>
            <p:cNvSpPr/>
            <p:nvPr/>
          </p:nvSpPr>
          <p:spPr bwMode="auto">
            <a:xfrm>
              <a:off x="7283450" y="3311208"/>
              <a:ext cx="287337" cy="22225"/>
            </a:xfrm>
            <a:custGeom>
              <a:avLst/>
              <a:gdLst>
                <a:gd name="T0" fmla="*/ 50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50 w 52"/>
                <a:gd name="T9" fmla="*/ 0 h 4"/>
                <a:gd name="T10" fmla="*/ 52 w 52"/>
                <a:gd name="T11" fmla="*/ 2 h 4"/>
                <a:gd name="T12" fmla="*/ 50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5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5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3" name="Freeform 158"/>
            <p:cNvSpPr/>
            <p:nvPr/>
          </p:nvSpPr>
          <p:spPr bwMode="auto">
            <a:xfrm>
              <a:off x="7162800" y="3255645"/>
              <a:ext cx="285750" cy="22225"/>
            </a:xfrm>
            <a:custGeom>
              <a:avLst/>
              <a:gdLst>
                <a:gd name="T0" fmla="*/ 49 w 52"/>
                <a:gd name="T1" fmla="*/ 4 h 4"/>
                <a:gd name="T2" fmla="*/ 2 w 52"/>
                <a:gd name="T3" fmla="*/ 4 h 4"/>
                <a:gd name="T4" fmla="*/ 0 w 52"/>
                <a:gd name="T5" fmla="*/ 2 h 4"/>
                <a:gd name="T6" fmla="*/ 2 w 52"/>
                <a:gd name="T7" fmla="*/ 0 h 4"/>
                <a:gd name="T8" fmla="*/ 49 w 52"/>
                <a:gd name="T9" fmla="*/ 0 h 4"/>
                <a:gd name="T10" fmla="*/ 52 w 52"/>
                <a:gd name="T11" fmla="*/ 2 h 4"/>
                <a:gd name="T12" fmla="*/ 49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49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1" y="0"/>
                    <a:pt x="52" y="1"/>
                    <a:pt x="52" y="2"/>
                  </a:cubicBezTo>
                  <a:cubicBezTo>
                    <a:pt x="52" y="3"/>
                    <a:pt x="51" y="4"/>
                    <a:pt x="49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4" name="Freeform 159"/>
            <p:cNvSpPr/>
            <p:nvPr/>
          </p:nvSpPr>
          <p:spPr bwMode="auto">
            <a:xfrm>
              <a:off x="7234238" y="3201670"/>
              <a:ext cx="76200" cy="22225"/>
            </a:xfrm>
            <a:custGeom>
              <a:avLst/>
              <a:gdLst>
                <a:gd name="T0" fmla="*/ 11 w 14"/>
                <a:gd name="T1" fmla="*/ 4 h 4"/>
                <a:gd name="T2" fmla="*/ 2 w 14"/>
                <a:gd name="T3" fmla="*/ 4 h 4"/>
                <a:gd name="T4" fmla="*/ 0 w 14"/>
                <a:gd name="T5" fmla="*/ 2 h 4"/>
                <a:gd name="T6" fmla="*/ 2 w 14"/>
                <a:gd name="T7" fmla="*/ 0 h 4"/>
                <a:gd name="T8" fmla="*/ 11 w 14"/>
                <a:gd name="T9" fmla="*/ 0 h 4"/>
                <a:gd name="T10" fmla="*/ 14 w 14"/>
                <a:gd name="T11" fmla="*/ 2 h 4"/>
                <a:gd name="T12" fmla="*/ 11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11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3"/>
                    <a:pt x="13" y="4"/>
                    <a:pt x="11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5" name="Freeform 160"/>
            <p:cNvSpPr/>
            <p:nvPr/>
          </p:nvSpPr>
          <p:spPr bwMode="auto">
            <a:xfrm>
              <a:off x="7327900" y="3201670"/>
              <a:ext cx="254000" cy="22225"/>
            </a:xfrm>
            <a:custGeom>
              <a:avLst/>
              <a:gdLst>
                <a:gd name="T0" fmla="*/ 43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3 w 46"/>
                <a:gd name="T9" fmla="*/ 0 h 4"/>
                <a:gd name="T10" fmla="*/ 46 w 46"/>
                <a:gd name="T11" fmla="*/ 2 h 4"/>
                <a:gd name="T12" fmla="*/ 43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6" name="Freeform 161"/>
            <p:cNvSpPr/>
            <p:nvPr/>
          </p:nvSpPr>
          <p:spPr bwMode="auto">
            <a:xfrm>
              <a:off x="7067550" y="3201670"/>
              <a:ext cx="149225" cy="22225"/>
            </a:xfrm>
            <a:custGeom>
              <a:avLst/>
              <a:gdLst>
                <a:gd name="T0" fmla="*/ 25 w 27"/>
                <a:gd name="T1" fmla="*/ 4 h 4"/>
                <a:gd name="T2" fmla="*/ 2 w 27"/>
                <a:gd name="T3" fmla="*/ 4 h 4"/>
                <a:gd name="T4" fmla="*/ 0 w 27"/>
                <a:gd name="T5" fmla="*/ 2 h 4"/>
                <a:gd name="T6" fmla="*/ 2 w 27"/>
                <a:gd name="T7" fmla="*/ 0 h 4"/>
                <a:gd name="T8" fmla="*/ 25 w 27"/>
                <a:gd name="T9" fmla="*/ 0 h 4"/>
                <a:gd name="T10" fmla="*/ 27 w 27"/>
                <a:gd name="T11" fmla="*/ 2 h 4"/>
                <a:gd name="T12" fmla="*/ 25 w 2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4">
                  <a:moveTo>
                    <a:pt x="25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6" y="0"/>
                    <a:pt x="27" y="1"/>
                    <a:pt x="27" y="2"/>
                  </a:cubicBezTo>
                  <a:cubicBezTo>
                    <a:pt x="27" y="3"/>
                    <a:pt x="26" y="4"/>
                    <a:pt x="25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7" name="Freeform 162"/>
            <p:cNvSpPr/>
            <p:nvPr/>
          </p:nvSpPr>
          <p:spPr bwMode="auto">
            <a:xfrm>
              <a:off x="6958013" y="2974658"/>
              <a:ext cx="104775" cy="22225"/>
            </a:xfrm>
            <a:custGeom>
              <a:avLst/>
              <a:gdLst>
                <a:gd name="T0" fmla="*/ 16 w 19"/>
                <a:gd name="T1" fmla="*/ 4 h 4"/>
                <a:gd name="T2" fmla="*/ 2 w 19"/>
                <a:gd name="T3" fmla="*/ 4 h 4"/>
                <a:gd name="T4" fmla="*/ 0 w 19"/>
                <a:gd name="T5" fmla="*/ 2 h 4"/>
                <a:gd name="T6" fmla="*/ 2 w 19"/>
                <a:gd name="T7" fmla="*/ 0 h 4"/>
                <a:gd name="T8" fmla="*/ 16 w 19"/>
                <a:gd name="T9" fmla="*/ 0 h 4"/>
                <a:gd name="T10" fmla="*/ 19 w 19"/>
                <a:gd name="T11" fmla="*/ 2 h 4"/>
                <a:gd name="T12" fmla="*/ 16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1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8" y="0"/>
                    <a:pt x="19" y="1"/>
                    <a:pt x="19" y="2"/>
                  </a:cubicBezTo>
                  <a:cubicBezTo>
                    <a:pt x="19" y="3"/>
                    <a:pt x="18" y="4"/>
                    <a:pt x="1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8" name="Freeform 163"/>
            <p:cNvSpPr/>
            <p:nvPr/>
          </p:nvSpPr>
          <p:spPr bwMode="auto">
            <a:xfrm>
              <a:off x="6902450" y="3030220"/>
              <a:ext cx="320675" cy="26988"/>
            </a:xfrm>
            <a:custGeom>
              <a:avLst/>
              <a:gdLst>
                <a:gd name="T0" fmla="*/ 55 w 58"/>
                <a:gd name="T1" fmla="*/ 5 h 5"/>
                <a:gd name="T2" fmla="*/ 2 w 58"/>
                <a:gd name="T3" fmla="*/ 5 h 5"/>
                <a:gd name="T4" fmla="*/ 0 w 58"/>
                <a:gd name="T5" fmla="*/ 3 h 5"/>
                <a:gd name="T6" fmla="*/ 2 w 58"/>
                <a:gd name="T7" fmla="*/ 0 h 5"/>
                <a:gd name="T8" fmla="*/ 55 w 58"/>
                <a:gd name="T9" fmla="*/ 0 h 5"/>
                <a:gd name="T10" fmla="*/ 58 w 58"/>
                <a:gd name="T11" fmla="*/ 3 h 5"/>
                <a:gd name="T12" fmla="*/ 55 w 5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5">
                  <a:moveTo>
                    <a:pt x="55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8" y="1"/>
                    <a:pt x="58" y="3"/>
                  </a:cubicBezTo>
                  <a:cubicBezTo>
                    <a:pt x="58" y="4"/>
                    <a:pt x="57" y="5"/>
                    <a:pt x="55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69" name="Freeform 164"/>
            <p:cNvSpPr/>
            <p:nvPr/>
          </p:nvSpPr>
          <p:spPr bwMode="auto">
            <a:xfrm>
              <a:off x="7250113" y="3030220"/>
              <a:ext cx="227012" cy="26988"/>
            </a:xfrm>
            <a:custGeom>
              <a:avLst/>
              <a:gdLst>
                <a:gd name="T0" fmla="*/ 39 w 41"/>
                <a:gd name="T1" fmla="*/ 5 h 5"/>
                <a:gd name="T2" fmla="*/ 2 w 41"/>
                <a:gd name="T3" fmla="*/ 5 h 5"/>
                <a:gd name="T4" fmla="*/ 0 w 41"/>
                <a:gd name="T5" fmla="*/ 3 h 5"/>
                <a:gd name="T6" fmla="*/ 2 w 41"/>
                <a:gd name="T7" fmla="*/ 0 h 5"/>
                <a:gd name="T8" fmla="*/ 39 w 41"/>
                <a:gd name="T9" fmla="*/ 0 h 5"/>
                <a:gd name="T10" fmla="*/ 41 w 41"/>
                <a:gd name="T11" fmla="*/ 3 h 5"/>
                <a:gd name="T12" fmla="*/ 39 w 41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5">
                  <a:moveTo>
                    <a:pt x="39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40" y="0"/>
                    <a:pt x="41" y="1"/>
                    <a:pt x="41" y="3"/>
                  </a:cubicBezTo>
                  <a:cubicBezTo>
                    <a:pt x="41" y="4"/>
                    <a:pt x="40" y="5"/>
                    <a:pt x="39" y="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0" name="Freeform 165"/>
            <p:cNvSpPr/>
            <p:nvPr/>
          </p:nvSpPr>
          <p:spPr bwMode="auto">
            <a:xfrm>
              <a:off x="7354888" y="2974658"/>
              <a:ext cx="193675" cy="22225"/>
            </a:xfrm>
            <a:custGeom>
              <a:avLst/>
              <a:gdLst>
                <a:gd name="T0" fmla="*/ 32 w 35"/>
                <a:gd name="T1" fmla="*/ 4 h 4"/>
                <a:gd name="T2" fmla="*/ 3 w 35"/>
                <a:gd name="T3" fmla="*/ 4 h 4"/>
                <a:gd name="T4" fmla="*/ 0 w 35"/>
                <a:gd name="T5" fmla="*/ 2 h 4"/>
                <a:gd name="T6" fmla="*/ 3 w 35"/>
                <a:gd name="T7" fmla="*/ 0 h 4"/>
                <a:gd name="T8" fmla="*/ 32 w 35"/>
                <a:gd name="T9" fmla="*/ 0 h 4"/>
                <a:gd name="T10" fmla="*/ 35 w 35"/>
                <a:gd name="T11" fmla="*/ 2 h 4"/>
                <a:gd name="T12" fmla="*/ 32 w 3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">
                  <a:moveTo>
                    <a:pt x="32" y="4"/>
                  </a:moveTo>
                  <a:cubicBezTo>
                    <a:pt x="3" y="4"/>
                    <a:pt x="3" y="4"/>
                    <a:pt x="3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2"/>
                  </a:cubicBezTo>
                  <a:cubicBezTo>
                    <a:pt x="35" y="3"/>
                    <a:pt x="34" y="4"/>
                    <a:pt x="32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1" name="Freeform 166"/>
            <p:cNvSpPr/>
            <p:nvPr/>
          </p:nvSpPr>
          <p:spPr bwMode="auto">
            <a:xfrm>
              <a:off x="7078663" y="2974658"/>
              <a:ext cx="254000" cy="22225"/>
            </a:xfrm>
            <a:custGeom>
              <a:avLst/>
              <a:gdLst>
                <a:gd name="T0" fmla="*/ 44 w 46"/>
                <a:gd name="T1" fmla="*/ 4 h 4"/>
                <a:gd name="T2" fmla="*/ 2 w 46"/>
                <a:gd name="T3" fmla="*/ 4 h 4"/>
                <a:gd name="T4" fmla="*/ 0 w 46"/>
                <a:gd name="T5" fmla="*/ 2 h 4"/>
                <a:gd name="T6" fmla="*/ 2 w 46"/>
                <a:gd name="T7" fmla="*/ 0 h 4"/>
                <a:gd name="T8" fmla="*/ 44 w 46"/>
                <a:gd name="T9" fmla="*/ 0 h 4"/>
                <a:gd name="T10" fmla="*/ 46 w 46"/>
                <a:gd name="T11" fmla="*/ 2 h 4"/>
                <a:gd name="T12" fmla="*/ 44 w 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4">
                  <a:moveTo>
                    <a:pt x="4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0"/>
                    <a:pt x="46" y="1"/>
                    <a:pt x="46" y="2"/>
                  </a:cubicBezTo>
                  <a:cubicBezTo>
                    <a:pt x="46" y="3"/>
                    <a:pt x="45" y="4"/>
                    <a:pt x="4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2" name="Freeform 167"/>
            <p:cNvSpPr/>
            <p:nvPr/>
          </p:nvSpPr>
          <p:spPr bwMode="auto">
            <a:xfrm>
              <a:off x="7239000" y="2919095"/>
              <a:ext cx="342900" cy="22225"/>
            </a:xfrm>
            <a:custGeom>
              <a:avLst/>
              <a:gdLst>
                <a:gd name="T0" fmla="*/ 60 w 62"/>
                <a:gd name="T1" fmla="*/ 4 h 4"/>
                <a:gd name="T2" fmla="*/ 2 w 62"/>
                <a:gd name="T3" fmla="*/ 4 h 4"/>
                <a:gd name="T4" fmla="*/ 0 w 62"/>
                <a:gd name="T5" fmla="*/ 2 h 4"/>
                <a:gd name="T6" fmla="*/ 2 w 62"/>
                <a:gd name="T7" fmla="*/ 0 h 4"/>
                <a:gd name="T8" fmla="*/ 60 w 62"/>
                <a:gd name="T9" fmla="*/ 0 h 4"/>
                <a:gd name="T10" fmla="*/ 62 w 62"/>
                <a:gd name="T11" fmla="*/ 2 h 4"/>
                <a:gd name="T12" fmla="*/ 60 w 6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4">
                  <a:moveTo>
                    <a:pt x="60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2" y="1"/>
                    <a:pt x="62" y="2"/>
                  </a:cubicBezTo>
                  <a:cubicBezTo>
                    <a:pt x="62" y="3"/>
                    <a:pt x="61" y="4"/>
                    <a:pt x="60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3" name="Freeform 168"/>
            <p:cNvSpPr/>
            <p:nvPr/>
          </p:nvSpPr>
          <p:spPr bwMode="auto">
            <a:xfrm>
              <a:off x="7129463" y="2919095"/>
              <a:ext cx="93662" cy="22225"/>
            </a:xfrm>
            <a:custGeom>
              <a:avLst/>
              <a:gdLst>
                <a:gd name="T0" fmla="*/ 14 w 17"/>
                <a:gd name="T1" fmla="*/ 4 h 4"/>
                <a:gd name="T2" fmla="*/ 2 w 17"/>
                <a:gd name="T3" fmla="*/ 4 h 4"/>
                <a:gd name="T4" fmla="*/ 0 w 17"/>
                <a:gd name="T5" fmla="*/ 2 h 4"/>
                <a:gd name="T6" fmla="*/ 2 w 17"/>
                <a:gd name="T7" fmla="*/ 0 h 4"/>
                <a:gd name="T8" fmla="*/ 14 w 17"/>
                <a:gd name="T9" fmla="*/ 0 h 4"/>
                <a:gd name="T10" fmla="*/ 17 w 17"/>
                <a:gd name="T11" fmla="*/ 2 h 4"/>
                <a:gd name="T12" fmla="*/ 14 w 1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4">
                  <a:moveTo>
                    <a:pt x="14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6" y="0"/>
                    <a:pt x="17" y="1"/>
                    <a:pt x="17" y="2"/>
                  </a:cubicBezTo>
                  <a:cubicBezTo>
                    <a:pt x="17" y="3"/>
                    <a:pt x="16" y="4"/>
                    <a:pt x="14" y="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4" name="组合 273"/>
          <p:cNvGrpSpPr/>
          <p:nvPr/>
        </p:nvGrpSpPr>
        <p:grpSpPr>
          <a:xfrm>
            <a:off x="7594489" y="3207431"/>
            <a:ext cx="175457" cy="146777"/>
            <a:chOff x="3489325" y="3990658"/>
            <a:chExt cx="165100" cy="138113"/>
          </a:xfrm>
        </p:grpSpPr>
        <p:sp>
          <p:nvSpPr>
            <p:cNvPr id="275" name="Freeform 172"/>
            <p:cNvSpPr/>
            <p:nvPr/>
          </p:nvSpPr>
          <p:spPr bwMode="auto">
            <a:xfrm>
              <a:off x="3489325" y="3995420"/>
              <a:ext cx="60325" cy="133350"/>
            </a:xfrm>
            <a:custGeom>
              <a:avLst/>
              <a:gdLst>
                <a:gd name="T0" fmla="*/ 7 w 11"/>
                <a:gd name="T1" fmla="*/ 0 h 24"/>
                <a:gd name="T2" fmla="*/ 11 w 11"/>
                <a:gd name="T3" fmla="*/ 0 h 24"/>
                <a:gd name="T4" fmla="*/ 11 w 11"/>
                <a:gd name="T5" fmla="*/ 15 h 24"/>
                <a:gd name="T6" fmla="*/ 3 w 11"/>
                <a:gd name="T7" fmla="*/ 24 h 24"/>
                <a:gd name="T8" fmla="*/ 0 w 11"/>
                <a:gd name="T9" fmla="*/ 23 h 24"/>
                <a:gd name="T10" fmla="*/ 0 w 11"/>
                <a:gd name="T11" fmla="*/ 20 h 24"/>
                <a:gd name="T12" fmla="*/ 3 w 11"/>
                <a:gd name="T13" fmla="*/ 20 h 24"/>
                <a:gd name="T14" fmla="*/ 7 w 11"/>
                <a:gd name="T15" fmla="*/ 15 h 24"/>
                <a:gd name="T16" fmla="*/ 7 w 11"/>
                <a:gd name="T1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24">
                  <a:moveTo>
                    <a:pt x="7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1" y="22"/>
                    <a:pt x="8" y="24"/>
                    <a:pt x="3" y="24"/>
                  </a:cubicBezTo>
                  <a:cubicBezTo>
                    <a:pt x="2" y="24"/>
                    <a:pt x="1" y="24"/>
                    <a:pt x="0" y="2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20"/>
                    <a:pt x="2" y="20"/>
                    <a:pt x="3" y="20"/>
                  </a:cubicBezTo>
                  <a:cubicBezTo>
                    <a:pt x="5" y="20"/>
                    <a:pt x="7" y="19"/>
                    <a:pt x="7" y="15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6" name="Freeform 173"/>
            <p:cNvSpPr/>
            <p:nvPr/>
          </p:nvSpPr>
          <p:spPr bwMode="auto">
            <a:xfrm>
              <a:off x="3571875" y="3990658"/>
              <a:ext cx="82550" cy="138113"/>
            </a:xfrm>
            <a:custGeom>
              <a:avLst/>
              <a:gdLst>
                <a:gd name="T0" fmla="*/ 1 w 15"/>
                <a:gd name="T1" fmla="*/ 20 h 25"/>
                <a:gd name="T2" fmla="*/ 7 w 15"/>
                <a:gd name="T3" fmla="*/ 21 h 25"/>
                <a:gd name="T4" fmla="*/ 11 w 15"/>
                <a:gd name="T5" fmla="*/ 18 h 25"/>
                <a:gd name="T6" fmla="*/ 7 w 15"/>
                <a:gd name="T7" fmla="*/ 14 h 25"/>
                <a:gd name="T8" fmla="*/ 0 w 15"/>
                <a:gd name="T9" fmla="*/ 7 h 25"/>
                <a:gd name="T10" fmla="*/ 9 w 15"/>
                <a:gd name="T11" fmla="*/ 0 h 25"/>
                <a:gd name="T12" fmla="*/ 14 w 15"/>
                <a:gd name="T13" fmla="*/ 2 h 25"/>
                <a:gd name="T14" fmla="*/ 13 w 15"/>
                <a:gd name="T15" fmla="*/ 5 h 25"/>
                <a:gd name="T16" fmla="*/ 9 w 15"/>
                <a:gd name="T17" fmla="*/ 4 h 25"/>
                <a:gd name="T18" fmla="*/ 5 w 15"/>
                <a:gd name="T19" fmla="*/ 7 h 25"/>
                <a:gd name="T20" fmla="*/ 9 w 15"/>
                <a:gd name="T21" fmla="*/ 11 h 25"/>
                <a:gd name="T22" fmla="*/ 15 w 15"/>
                <a:gd name="T23" fmla="*/ 18 h 25"/>
                <a:gd name="T24" fmla="*/ 6 w 15"/>
                <a:gd name="T25" fmla="*/ 25 h 25"/>
                <a:gd name="T26" fmla="*/ 0 w 15"/>
                <a:gd name="T27" fmla="*/ 23 h 25"/>
                <a:gd name="T28" fmla="*/ 1 w 15"/>
                <a:gd name="T2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5">
                  <a:moveTo>
                    <a:pt x="1" y="20"/>
                  </a:moveTo>
                  <a:cubicBezTo>
                    <a:pt x="2" y="21"/>
                    <a:pt x="4" y="21"/>
                    <a:pt x="7" y="21"/>
                  </a:cubicBezTo>
                  <a:cubicBezTo>
                    <a:pt x="9" y="21"/>
                    <a:pt x="11" y="20"/>
                    <a:pt x="11" y="18"/>
                  </a:cubicBezTo>
                  <a:cubicBezTo>
                    <a:pt x="11" y="16"/>
                    <a:pt x="10" y="15"/>
                    <a:pt x="7" y="14"/>
                  </a:cubicBezTo>
                  <a:cubicBezTo>
                    <a:pt x="3" y="13"/>
                    <a:pt x="0" y="11"/>
                    <a:pt x="0" y="7"/>
                  </a:cubicBezTo>
                  <a:cubicBezTo>
                    <a:pt x="0" y="3"/>
                    <a:pt x="3" y="0"/>
                    <a:pt x="9" y="0"/>
                  </a:cubicBezTo>
                  <a:cubicBezTo>
                    <a:pt x="11" y="0"/>
                    <a:pt x="13" y="1"/>
                    <a:pt x="14" y="2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5"/>
                    <a:pt x="11" y="4"/>
                    <a:pt x="9" y="4"/>
                  </a:cubicBezTo>
                  <a:cubicBezTo>
                    <a:pt x="6" y="4"/>
                    <a:pt x="5" y="5"/>
                    <a:pt x="5" y="7"/>
                  </a:cubicBezTo>
                  <a:cubicBezTo>
                    <a:pt x="5" y="9"/>
                    <a:pt x="6" y="10"/>
                    <a:pt x="9" y="11"/>
                  </a:cubicBezTo>
                  <a:cubicBezTo>
                    <a:pt x="13" y="12"/>
                    <a:pt x="15" y="14"/>
                    <a:pt x="15" y="18"/>
                  </a:cubicBezTo>
                  <a:cubicBezTo>
                    <a:pt x="15" y="22"/>
                    <a:pt x="12" y="25"/>
                    <a:pt x="6" y="25"/>
                  </a:cubicBezTo>
                  <a:cubicBezTo>
                    <a:pt x="4" y="25"/>
                    <a:pt x="1" y="24"/>
                    <a:pt x="0" y="23"/>
                  </a:cubicBezTo>
                  <a:lnTo>
                    <a:pt x="1" y="2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77" name="组合 276"/>
          <p:cNvGrpSpPr/>
          <p:nvPr/>
        </p:nvGrpSpPr>
        <p:grpSpPr>
          <a:xfrm>
            <a:off x="9041052" y="2698118"/>
            <a:ext cx="1359795" cy="433583"/>
            <a:chOff x="5237163" y="2892108"/>
            <a:chExt cx="1279525" cy="407988"/>
          </a:xfrm>
        </p:grpSpPr>
        <p:sp>
          <p:nvSpPr>
            <p:cNvPr id="278" name="Freeform 188"/>
            <p:cNvSpPr/>
            <p:nvPr/>
          </p:nvSpPr>
          <p:spPr bwMode="auto">
            <a:xfrm>
              <a:off x="5248275" y="2903220"/>
              <a:ext cx="1257300" cy="385763"/>
            </a:xfrm>
            <a:custGeom>
              <a:avLst/>
              <a:gdLst>
                <a:gd name="T0" fmla="*/ 228 w 228"/>
                <a:gd name="T1" fmla="*/ 58 h 70"/>
                <a:gd name="T2" fmla="*/ 217 w 228"/>
                <a:gd name="T3" fmla="*/ 70 h 70"/>
                <a:gd name="T4" fmla="*/ 12 w 228"/>
                <a:gd name="T5" fmla="*/ 70 h 70"/>
                <a:gd name="T6" fmla="*/ 0 w 228"/>
                <a:gd name="T7" fmla="*/ 58 h 70"/>
                <a:gd name="T8" fmla="*/ 0 w 228"/>
                <a:gd name="T9" fmla="*/ 12 h 70"/>
                <a:gd name="T10" fmla="*/ 12 w 228"/>
                <a:gd name="T11" fmla="*/ 0 h 70"/>
                <a:gd name="T12" fmla="*/ 217 w 228"/>
                <a:gd name="T13" fmla="*/ 0 h 70"/>
                <a:gd name="T14" fmla="*/ 228 w 228"/>
                <a:gd name="T15" fmla="*/ 12 h 70"/>
                <a:gd name="T16" fmla="*/ 228 w 228"/>
                <a:gd name="T17" fmla="*/ 58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70">
                  <a:moveTo>
                    <a:pt x="228" y="58"/>
                  </a:moveTo>
                  <a:cubicBezTo>
                    <a:pt x="228" y="65"/>
                    <a:pt x="223" y="70"/>
                    <a:pt x="217" y="70"/>
                  </a:cubicBezTo>
                  <a:cubicBezTo>
                    <a:pt x="12" y="70"/>
                    <a:pt x="12" y="70"/>
                    <a:pt x="12" y="70"/>
                  </a:cubicBezTo>
                  <a:cubicBezTo>
                    <a:pt x="5" y="70"/>
                    <a:pt x="0" y="65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217" y="0"/>
                    <a:pt x="217" y="0"/>
                    <a:pt x="217" y="0"/>
                  </a:cubicBezTo>
                  <a:cubicBezTo>
                    <a:pt x="223" y="0"/>
                    <a:pt x="228" y="5"/>
                    <a:pt x="228" y="12"/>
                  </a:cubicBezTo>
                  <a:lnTo>
                    <a:pt x="22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79" name="Freeform 189"/>
            <p:cNvSpPr>
              <a:spLocks noEditPoints="1"/>
            </p:cNvSpPr>
            <p:nvPr/>
          </p:nvSpPr>
          <p:spPr bwMode="auto">
            <a:xfrm>
              <a:off x="5237163" y="2892108"/>
              <a:ext cx="1279525" cy="407988"/>
            </a:xfrm>
            <a:custGeom>
              <a:avLst/>
              <a:gdLst>
                <a:gd name="T0" fmla="*/ 219 w 232"/>
                <a:gd name="T1" fmla="*/ 74 h 74"/>
                <a:gd name="T2" fmla="*/ 14 w 232"/>
                <a:gd name="T3" fmla="*/ 74 h 74"/>
                <a:gd name="T4" fmla="*/ 0 w 232"/>
                <a:gd name="T5" fmla="*/ 60 h 74"/>
                <a:gd name="T6" fmla="*/ 0 w 232"/>
                <a:gd name="T7" fmla="*/ 14 h 74"/>
                <a:gd name="T8" fmla="*/ 14 w 232"/>
                <a:gd name="T9" fmla="*/ 0 h 74"/>
                <a:gd name="T10" fmla="*/ 219 w 232"/>
                <a:gd name="T11" fmla="*/ 0 h 74"/>
                <a:gd name="T12" fmla="*/ 232 w 232"/>
                <a:gd name="T13" fmla="*/ 14 h 74"/>
                <a:gd name="T14" fmla="*/ 232 w 232"/>
                <a:gd name="T15" fmla="*/ 60 h 74"/>
                <a:gd name="T16" fmla="*/ 219 w 232"/>
                <a:gd name="T17" fmla="*/ 74 h 74"/>
                <a:gd name="T18" fmla="*/ 14 w 232"/>
                <a:gd name="T19" fmla="*/ 4 h 74"/>
                <a:gd name="T20" fmla="*/ 4 w 232"/>
                <a:gd name="T21" fmla="*/ 14 h 74"/>
                <a:gd name="T22" fmla="*/ 4 w 232"/>
                <a:gd name="T23" fmla="*/ 60 h 74"/>
                <a:gd name="T24" fmla="*/ 14 w 232"/>
                <a:gd name="T25" fmla="*/ 70 h 74"/>
                <a:gd name="T26" fmla="*/ 219 w 232"/>
                <a:gd name="T27" fmla="*/ 70 h 74"/>
                <a:gd name="T28" fmla="*/ 229 w 232"/>
                <a:gd name="T29" fmla="*/ 60 h 74"/>
                <a:gd name="T30" fmla="*/ 229 w 232"/>
                <a:gd name="T31" fmla="*/ 14 h 74"/>
                <a:gd name="T32" fmla="*/ 219 w 232"/>
                <a:gd name="T33" fmla="*/ 4 h 74"/>
                <a:gd name="T34" fmla="*/ 14 w 232"/>
                <a:gd name="T35" fmla="*/ 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74">
                  <a:moveTo>
                    <a:pt x="219" y="74"/>
                  </a:moveTo>
                  <a:cubicBezTo>
                    <a:pt x="14" y="74"/>
                    <a:pt x="14" y="74"/>
                    <a:pt x="14" y="74"/>
                  </a:cubicBezTo>
                  <a:cubicBezTo>
                    <a:pt x="6" y="74"/>
                    <a:pt x="0" y="68"/>
                    <a:pt x="0" y="60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219" y="0"/>
                    <a:pt x="219" y="0"/>
                    <a:pt x="219" y="0"/>
                  </a:cubicBezTo>
                  <a:cubicBezTo>
                    <a:pt x="226" y="0"/>
                    <a:pt x="232" y="6"/>
                    <a:pt x="232" y="14"/>
                  </a:cubicBezTo>
                  <a:cubicBezTo>
                    <a:pt x="232" y="60"/>
                    <a:pt x="232" y="60"/>
                    <a:pt x="232" y="60"/>
                  </a:cubicBezTo>
                  <a:cubicBezTo>
                    <a:pt x="232" y="68"/>
                    <a:pt x="226" y="74"/>
                    <a:pt x="219" y="74"/>
                  </a:cubicBezTo>
                  <a:close/>
                  <a:moveTo>
                    <a:pt x="14" y="4"/>
                  </a:moveTo>
                  <a:cubicBezTo>
                    <a:pt x="8" y="4"/>
                    <a:pt x="4" y="8"/>
                    <a:pt x="4" y="14"/>
                  </a:cubicBezTo>
                  <a:cubicBezTo>
                    <a:pt x="4" y="60"/>
                    <a:pt x="4" y="60"/>
                    <a:pt x="4" y="60"/>
                  </a:cubicBezTo>
                  <a:cubicBezTo>
                    <a:pt x="4" y="66"/>
                    <a:pt x="8" y="70"/>
                    <a:pt x="14" y="70"/>
                  </a:cubicBezTo>
                  <a:cubicBezTo>
                    <a:pt x="219" y="70"/>
                    <a:pt x="219" y="70"/>
                    <a:pt x="219" y="70"/>
                  </a:cubicBezTo>
                  <a:cubicBezTo>
                    <a:pt x="224" y="70"/>
                    <a:pt x="229" y="66"/>
                    <a:pt x="229" y="60"/>
                  </a:cubicBezTo>
                  <a:cubicBezTo>
                    <a:pt x="229" y="14"/>
                    <a:pt x="229" y="14"/>
                    <a:pt x="229" y="14"/>
                  </a:cubicBezTo>
                  <a:cubicBezTo>
                    <a:pt x="229" y="8"/>
                    <a:pt x="224" y="4"/>
                    <a:pt x="219" y="4"/>
                  </a:cubicBezTo>
                  <a:lnTo>
                    <a:pt x="14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0" name="Freeform 190"/>
            <p:cNvSpPr/>
            <p:nvPr/>
          </p:nvSpPr>
          <p:spPr bwMode="auto">
            <a:xfrm>
              <a:off x="5667375" y="2947670"/>
              <a:ext cx="369887" cy="15875"/>
            </a:xfrm>
            <a:custGeom>
              <a:avLst/>
              <a:gdLst>
                <a:gd name="T0" fmla="*/ 66 w 67"/>
                <a:gd name="T1" fmla="*/ 3 h 3"/>
                <a:gd name="T2" fmla="*/ 1 w 67"/>
                <a:gd name="T3" fmla="*/ 3 h 3"/>
                <a:gd name="T4" fmla="*/ 0 w 67"/>
                <a:gd name="T5" fmla="*/ 2 h 3"/>
                <a:gd name="T6" fmla="*/ 1 w 67"/>
                <a:gd name="T7" fmla="*/ 0 h 3"/>
                <a:gd name="T8" fmla="*/ 66 w 67"/>
                <a:gd name="T9" fmla="*/ 0 h 3"/>
                <a:gd name="T10" fmla="*/ 67 w 67"/>
                <a:gd name="T11" fmla="*/ 2 h 3"/>
                <a:gd name="T12" fmla="*/ 66 w 67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">
                  <a:moveTo>
                    <a:pt x="66" y="3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7" y="1"/>
                    <a:pt x="67" y="2"/>
                  </a:cubicBezTo>
                  <a:cubicBezTo>
                    <a:pt x="67" y="3"/>
                    <a:pt x="67" y="3"/>
                    <a:pt x="66" y="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1" name="Freeform 191"/>
            <p:cNvSpPr/>
            <p:nvPr/>
          </p:nvSpPr>
          <p:spPr bwMode="auto">
            <a:xfrm>
              <a:off x="5292725" y="2947670"/>
              <a:ext cx="307975" cy="209550"/>
            </a:xfrm>
            <a:custGeom>
              <a:avLst/>
              <a:gdLst>
                <a:gd name="T0" fmla="*/ 2 w 56"/>
                <a:gd name="T1" fmla="*/ 38 h 38"/>
                <a:gd name="T2" fmla="*/ 0 w 56"/>
                <a:gd name="T3" fmla="*/ 37 h 38"/>
                <a:gd name="T4" fmla="*/ 0 w 56"/>
                <a:gd name="T5" fmla="*/ 13 h 38"/>
                <a:gd name="T6" fmla="*/ 14 w 56"/>
                <a:gd name="T7" fmla="*/ 0 h 38"/>
                <a:gd name="T8" fmla="*/ 55 w 56"/>
                <a:gd name="T9" fmla="*/ 0 h 38"/>
                <a:gd name="T10" fmla="*/ 56 w 56"/>
                <a:gd name="T11" fmla="*/ 2 h 38"/>
                <a:gd name="T12" fmla="*/ 55 w 56"/>
                <a:gd name="T13" fmla="*/ 3 h 38"/>
                <a:gd name="T14" fmla="*/ 14 w 56"/>
                <a:gd name="T15" fmla="*/ 3 h 38"/>
                <a:gd name="T16" fmla="*/ 4 w 56"/>
                <a:gd name="T17" fmla="*/ 13 h 38"/>
                <a:gd name="T18" fmla="*/ 4 w 56"/>
                <a:gd name="T19" fmla="*/ 37 h 38"/>
                <a:gd name="T20" fmla="*/ 2 w 56"/>
                <a:gd name="T21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" h="38">
                  <a:moveTo>
                    <a:pt x="2" y="38"/>
                  </a:moveTo>
                  <a:cubicBezTo>
                    <a:pt x="1" y="38"/>
                    <a:pt x="0" y="38"/>
                    <a:pt x="0" y="3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6" y="0"/>
                    <a:pt x="56" y="1"/>
                    <a:pt x="56" y="2"/>
                  </a:cubicBezTo>
                  <a:cubicBezTo>
                    <a:pt x="56" y="3"/>
                    <a:pt x="56" y="3"/>
                    <a:pt x="55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8" y="3"/>
                    <a:pt x="4" y="8"/>
                    <a:pt x="4" y="13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8"/>
                    <a:pt x="3" y="38"/>
                    <a:pt x="2" y="38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2" name="Freeform 192"/>
            <p:cNvSpPr/>
            <p:nvPr/>
          </p:nvSpPr>
          <p:spPr bwMode="auto">
            <a:xfrm>
              <a:off x="5711825" y="3057208"/>
              <a:ext cx="109537" cy="122238"/>
            </a:xfrm>
            <a:custGeom>
              <a:avLst/>
              <a:gdLst>
                <a:gd name="T0" fmla="*/ 0 w 69"/>
                <a:gd name="T1" fmla="*/ 32 h 77"/>
                <a:gd name="T2" fmla="*/ 69 w 69"/>
                <a:gd name="T3" fmla="*/ 0 h 77"/>
                <a:gd name="T4" fmla="*/ 69 w 69"/>
                <a:gd name="T5" fmla="*/ 11 h 77"/>
                <a:gd name="T6" fmla="*/ 14 w 69"/>
                <a:gd name="T7" fmla="*/ 38 h 77"/>
                <a:gd name="T8" fmla="*/ 14 w 69"/>
                <a:gd name="T9" fmla="*/ 38 h 77"/>
                <a:gd name="T10" fmla="*/ 69 w 69"/>
                <a:gd name="T11" fmla="*/ 63 h 77"/>
                <a:gd name="T12" fmla="*/ 69 w 69"/>
                <a:gd name="T13" fmla="*/ 77 h 77"/>
                <a:gd name="T14" fmla="*/ 0 w 69"/>
                <a:gd name="T15" fmla="*/ 42 h 77"/>
                <a:gd name="T16" fmla="*/ 0 w 69"/>
                <a:gd name="T17" fmla="*/ 3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0" y="32"/>
                  </a:moveTo>
                  <a:lnTo>
                    <a:pt x="69" y="0"/>
                  </a:lnTo>
                  <a:lnTo>
                    <a:pt x="69" y="11"/>
                  </a:lnTo>
                  <a:lnTo>
                    <a:pt x="14" y="38"/>
                  </a:lnTo>
                  <a:lnTo>
                    <a:pt x="14" y="38"/>
                  </a:lnTo>
                  <a:lnTo>
                    <a:pt x="69" y="63"/>
                  </a:lnTo>
                  <a:lnTo>
                    <a:pt x="69" y="77"/>
                  </a:lnTo>
                  <a:lnTo>
                    <a:pt x="0" y="4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3" name="Freeform 193"/>
            <p:cNvSpPr/>
            <p:nvPr/>
          </p:nvSpPr>
          <p:spPr bwMode="auto">
            <a:xfrm>
              <a:off x="5838825" y="3019108"/>
              <a:ext cx="76200" cy="171450"/>
            </a:xfrm>
            <a:custGeom>
              <a:avLst/>
              <a:gdLst>
                <a:gd name="T0" fmla="*/ 0 w 48"/>
                <a:gd name="T1" fmla="*/ 108 h 108"/>
                <a:gd name="T2" fmla="*/ 38 w 48"/>
                <a:gd name="T3" fmla="*/ 0 h 108"/>
                <a:gd name="T4" fmla="*/ 48 w 48"/>
                <a:gd name="T5" fmla="*/ 0 h 108"/>
                <a:gd name="T6" fmla="*/ 14 w 48"/>
                <a:gd name="T7" fmla="*/ 108 h 108"/>
                <a:gd name="T8" fmla="*/ 0 w 48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08">
                  <a:moveTo>
                    <a:pt x="0" y="108"/>
                  </a:moveTo>
                  <a:lnTo>
                    <a:pt x="38" y="0"/>
                  </a:lnTo>
                  <a:lnTo>
                    <a:pt x="48" y="0"/>
                  </a:lnTo>
                  <a:lnTo>
                    <a:pt x="14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4" name="Freeform 194"/>
            <p:cNvSpPr/>
            <p:nvPr/>
          </p:nvSpPr>
          <p:spPr bwMode="auto">
            <a:xfrm>
              <a:off x="5932488" y="3057208"/>
              <a:ext cx="109537" cy="122238"/>
            </a:xfrm>
            <a:custGeom>
              <a:avLst/>
              <a:gdLst>
                <a:gd name="T0" fmla="*/ 69 w 69"/>
                <a:gd name="T1" fmla="*/ 45 h 77"/>
                <a:gd name="T2" fmla="*/ 0 w 69"/>
                <a:gd name="T3" fmla="*/ 77 h 77"/>
                <a:gd name="T4" fmla="*/ 0 w 69"/>
                <a:gd name="T5" fmla="*/ 63 h 77"/>
                <a:gd name="T6" fmla="*/ 55 w 69"/>
                <a:gd name="T7" fmla="*/ 38 h 77"/>
                <a:gd name="T8" fmla="*/ 55 w 69"/>
                <a:gd name="T9" fmla="*/ 38 h 77"/>
                <a:gd name="T10" fmla="*/ 0 w 69"/>
                <a:gd name="T11" fmla="*/ 11 h 77"/>
                <a:gd name="T12" fmla="*/ 0 w 69"/>
                <a:gd name="T13" fmla="*/ 0 h 77"/>
                <a:gd name="T14" fmla="*/ 69 w 69"/>
                <a:gd name="T15" fmla="*/ 32 h 77"/>
                <a:gd name="T16" fmla="*/ 69 w 69"/>
                <a:gd name="T17" fmla="*/ 4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" h="77">
                  <a:moveTo>
                    <a:pt x="69" y="45"/>
                  </a:moveTo>
                  <a:lnTo>
                    <a:pt x="0" y="77"/>
                  </a:lnTo>
                  <a:lnTo>
                    <a:pt x="0" y="63"/>
                  </a:lnTo>
                  <a:lnTo>
                    <a:pt x="55" y="38"/>
                  </a:lnTo>
                  <a:lnTo>
                    <a:pt x="55" y="38"/>
                  </a:lnTo>
                  <a:lnTo>
                    <a:pt x="0" y="11"/>
                  </a:lnTo>
                  <a:lnTo>
                    <a:pt x="0" y="0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85" name="组合 284"/>
          <p:cNvGrpSpPr/>
          <p:nvPr/>
        </p:nvGrpSpPr>
        <p:grpSpPr>
          <a:xfrm>
            <a:off x="841876" y="693773"/>
            <a:ext cx="894779" cy="751615"/>
            <a:chOff x="3913188" y="1577658"/>
            <a:chExt cx="1031875" cy="866775"/>
          </a:xfrm>
        </p:grpSpPr>
        <p:sp>
          <p:nvSpPr>
            <p:cNvPr id="286" name="Freeform 99"/>
            <p:cNvSpPr>
              <a:spLocks noEditPoints="1"/>
            </p:cNvSpPr>
            <p:nvPr/>
          </p:nvSpPr>
          <p:spPr bwMode="auto">
            <a:xfrm>
              <a:off x="4327525" y="1820545"/>
              <a:ext cx="606425" cy="612775"/>
            </a:xfrm>
            <a:custGeom>
              <a:avLst/>
              <a:gdLst>
                <a:gd name="T0" fmla="*/ 104 w 110"/>
                <a:gd name="T1" fmla="*/ 46 h 111"/>
                <a:gd name="T2" fmla="*/ 96 w 110"/>
                <a:gd name="T3" fmla="*/ 46 h 111"/>
                <a:gd name="T4" fmla="*/ 90 w 110"/>
                <a:gd name="T5" fmla="*/ 34 h 111"/>
                <a:gd name="T6" fmla="*/ 97 w 110"/>
                <a:gd name="T7" fmla="*/ 27 h 111"/>
                <a:gd name="T8" fmla="*/ 97 w 110"/>
                <a:gd name="T9" fmla="*/ 19 h 111"/>
                <a:gd name="T10" fmla="*/ 92 w 110"/>
                <a:gd name="T11" fmla="*/ 14 h 111"/>
                <a:gd name="T12" fmla="*/ 84 w 110"/>
                <a:gd name="T13" fmla="*/ 14 h 111"/>
                <a:gd name="T14" fmla="*/ 77 w 110"/>
                <a:gd name="T15" fmla="*/ 21 h 111"/>
                <a:gd name="T16" fmla="*/ 64 w 110"/>
                <a:gd name="T17" fmla="*/ 15 h 111"/>
                <a:gd name="T18" fmla="*/ 64 w 110"/>
                <a:gd name="T19" fmla="*/ 6 h 111"/>
                <a:gd name="T20" fmla="*/ 58 w 110"/>
                <a:gd name="T21" fmla="*/ 0 h 111"/>
                <a:gd name="T22" fmla="*/ 52 w 110"/>
                <a:gd name="T23" fmla="*/ 0 h 111"/>
                <a:gd name="T24" fmla="*/ 46 w 110"/>
                <a:gd name="T25" fmla="*/ 6 h 111"/>
                <a:gd name="T26" fmla="*/ 46 w 110"/>
                <a:gd name="T27" fmla="*/ 15 h 111"/>
                <a:gd name="T28" fmla="*/ 33 w 110"/>
                <a:gd name="T29" fmla="*/ 20 h 111"/>
                <a:gd name="T30" fmla="*/ 27 w 110"/>
                <a:gd name="T31" fmla="*/ 14 h 111"/>
                <a:gd name="T32" fmla="*/ 19 w 110"/>
                <a:gd name="T33" fmla="*/ 14 h 111"/>
                <a:gd name="T34" fmla="*/ 14 w 110"/>
                <a:gd name="T35" fmla="*/ 19 h 111"/>
                <a:gd name="T36" fmla="*/ 14 w 110"/>
                <a:gd name="T37" fmla="*/ 27 h 111"/>
                <a:gd name="T38" fmla="*/ 20 w 110"/>
                <a:gd name="T39" fmla="*/ 33 h 111"/>
                <a:gd name="T40" fmla="*/ 15 w 110"/>
                <a:gd name="T41" fmla="*/ 46 h 111"/>
                <a:gd name="T42" fmla="*/ 6 w 110"/>
                <a:gd name="T43" fmla="*/ 46 h 111"/>
                <a:gd name="T44" fmla="*/ 0 w 110"/>
                <a:gd name="T45" fmla="*/ 52 h 111"/>
                <a:gd name="T46" fmla="*/ 0 w 110"/>
                <a:gd name="T47" fmla="*/ 59 h 111"/>
                <a:gd name="T48" fmla="*/ 6 w 110"/>
                <a:gd name="T49" fmla="*/ 65 h 111"/>
                <a:gd name="T50" fmla="*/ 15 w 110"/>
                <a:gd name="T51" fmla="*/ 65 h 111"/>
                <a:gd name="T52" fmla="*/ 20 w 110"/>
                <a:gd name="T53" fmla="*/ 78 h 111"/>
                <a:gd name="T54" fmla="*/ 14 w 110"/>
                <a:gd name="T55" fmla="*/ 84 h 111"/>
                <a:gd name="T56" fmla="*/ 14 w 110"/>
                <a:gd name="T57" fmla="*/ 92 h 111"/>
                <a:gd name="T58" fmla="*/ 18 w 110"/>
                <a:gd name="T59" fmla="*/ 97 h 111"/>
                <a:gd name="T60" fmla="*/ 26 w 110"/>
                <a:gd name="T61" fmla="*/ 97 h 111"/>
                <a:gd name="T62" fmla="*/ 33 w 110"/>
                <a:gd name="T63" fmla="*/ 91 h 111"/>
                <a:gd name="T64" fmla="*/ 46 w 110"/>
                <a:gd name="T65" fmla="*/ 96 h 111"/>
                <a:gd name="T66" fmla="*/ 46 w 110"/>
                <a:gd name="T67" fmla="*/ 105 h 111"/>
                <a:gd name="T68" fmla="*/ 52 w 110"/>
                <a:gd name="T69" fmla="*/ 111 h 111"/>
                <a:gd name="T70" fmla="*/ 58 w 110"/>
                <a:gd name="T71" fmla="*/ 111 h 111"/>
                <a:gd name="T72" fmla="*/ 64 w 110"/>
                <a:gd name="T73" fmla="*/ 105 h 111"/>
                <a:gd name="T74" fmla="*/ 64 w 110"/>
                <a:gd name="T75" fmla="*/ 96 h 111"/>
                <a:gd name="T76" fmla="*/ 77 w 110"/>
                <a:gd name="T77" fmla="*/ 91 h 111"/>
                <a:gd name="T78" fmla="*/ 83 w 110"/>
                <a:gd name="T79" fmla="*/ 97 h 111"/>
                <a:gd name="T80" fmla="*/ 92 w 110"/>
                <a:gd name="T81" fmla="*/ 97 h 111"/>
                <a:gd name="T82" fmla="*/ 96 w 110"/>
                <a:gd name="T83" fmla="*/ 92 h 111"/>
                <a:gd name="T84" fmla="*/ 96 w 110"/>
                <a:gd name="T85" fmla="*/ 84 h 111"/>
                <a:gd name="T86" fmla="*/ 90 w 110"/>
                <a:gd name="T87" fmla="*/ 78 h 111"/>
                <a:gd name="T88" fmla="*/ 95 w 110"/>
                <a:gd name="T89" fmla="*/ 65 h 111"/>
                <a:gd name="T90" fmla="*/ 104 w 110"/>
                <a:gd name="T91" fmla="*/ 65 h 111"/>
                <a:gd name="T92" fmla="*/ 110 w 110"/>
                <a:gd name="T93" fmla="*/ 59 h 111"/>
                <a:gd name="T94" fmla="*/ 110 w 110"/>
                <a:gd name="T95" fmla="*/ 52 h 111"/>
                <a:gd name="T96" fmla="*/ 104 w 110"/>
                <a:gd name="T97" fmla="*/ 46 h 111"/>
                <a:gd name="T98" fmla="*/ 55 w 110"/>
                <a:gd name="T99" fmla="*/ 74 h 111"/>
                <a:gd name="T100" fmla="*/ 37 w 110"/>
                <a:gd name="T101" fmla="*/ 56 h 111"/>
                <a:gd name="T102" fmla="*/ 55 w 110"/>
                <a:gd name="T103" fmla="*/ 37 h 111"/>
                <a:gd name="T104" fmla="*/ 74 w 110"/>
                <a:gd name="T105" fmla="*/ 56 h 111"/>
                <a:gd name="T106" fmla="*/ 55 w 110"/>
                <a:gd name="T107" fmla="*/ 74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0" h="111">
                  <a:moveTo>
                    <a:pt x="104" y="46"/>
                  </a:moveTo>
                  <a:cubicBezTo>
                    <a:pt x="96" y="46"/>
                    <a:pt x="96" y="46"/>
                    <a:pt x="96" y="46"/>
                  </a:cubicBezTo>
                  <a:cubicBezTo>
                    <a:pt x="94" y="42"/>
                    <a:pt x="93" y="37"/>
                    <a:pt x="90" y="34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9" y="25"/>
                    <a:pt x="99" y="21"/>
                    <a:pt x="97" y="19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0" y="12"/>
                    <a:pt x="86" y="12"/>
                    <a:pt x="84" y="14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3" y="18"/>
                    <a:pt x="69" y="16"/>
                    <a:pt x="64" y="15"/>
                  </a:cubicBezTo>
                  <a:cubicBezTo>
                    <a:pt x="64" y="6"/>
                    <a:pt x="64" y="6"/>
                    <a:pt x="64" y="6"/>
                  </a:cubicBezTo>
                  <a:cubicBezTo>
                    <a:pt x="64" y="3"/>
                    <a:pt x="62" y="0"/>
                    <a:pt x="5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9" y="0"/>
                    <a:pt x="46" y="3"/>
                    <a:pt x="46" y="6"/>
                  </a:cubicBezTo>
                  <a:cubicBezTo>
                    <a:pt x="46" y="15"/>
                    <a:pt x="46" y="15"/>
                    <a:pt x="46" y="15"/>
                  </a:cubicBezTo>
                  <a:cubicBezTo>
                    <a:pt x="41" y="16"/>
                    <a:pt x="37" y="18"/>
                    <a:pt x="33" y="20"/>
                  </a:cubicBezTo>
                  <a:cubicBezTo>
                    <a:pt x="27" y="14"/>
                    <a:pt x="27" y="14"/>
                    <a:pt x="27" y="14"/>
                  </a:cubicBezTo>
                  <a:cubicBezTo>
                    <a:pt x="25" y="12"/>
                    <a:pt x="21" y="12"/>
                    <a:pt x="19" y="14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2" y="21"/>
                    <a:pt x="12" y="25"/>
                    <a:pt x="14" y="27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8" y="37"/>
                    <a:pt x="16" y="42"/>
                    <a:pt x="15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2" y="46"/>
                    <a:pt x="0" y="49"/>
                    <a:pt x="0" y="5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62"/>
                    <a:pt x="2" y="65"/>
                    <a:pt x="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6" y="69"/>
                    <a:pt x="17" y="74"/>
                    <a:pt x="20" y="78"/>
                  </a:cubicBezTo>
                  <a:cubicBezTo>
                    <a:pt x="14" y="84"/>
                    <a:pt x="14" y="84"/>
                    <a:pt x="14" y="84"/>
                  </a:cubicBezTo>
                  <a:cubicBezTo>
                    <a:pt x="11" y="86"/>
                    <a:pt x="11" y="90"/>
                    <a:pt x="14" y="92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1" y="99"/>
                    <a:pt x="24" y="99"/>
                    <a:pt x="26" y="97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7" y="93"/>
                    <a:pt x="41" y="95"/>
                    <a:pt x="46" y="96"/>
                  </a:cubicBezTo>
                  <a:cubicBezTo>
                    <a:pt x="46" y="105"/>
                    <a:pt x="46" y="105"/>
                    <a:pt x="46" y="105"/>
                  </a:cubicBezTo>
                  <a:cubicBezTo>
                    <a:pt x="46" y="108"/>
                    <a:pt x="48" y="111"/>
                    <a:pt x="52" y="111"/>
                  </a:cubicBezTo>
                  <a:cubicBezTo>
                    <a:pt x="58" y="111"/>
                    <a:pt x="58" y="111"/>
                    <a:pt x="58" y="111"/>
                  </a:cubicBezTo>
                  <a:cubicBezTo>
                    <a:pt x="61" y="111"/>
                    <a:pt x="64" y="108"/>
                    <a:pt x="64" y="105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9" y="95"/>
                    <a:pt x="73" y="93"/>
                    <a:pt x="77" y="91"/>
                  </a:cubicBezTo>
                  <a:cubicBezTo>
                    <a:pt x="83" y="97"/>
                    <a:pt x="83" y="97"/>
                    <a:pt x="83" y="97"/>
                  </a:cubicBezTo>
                  <a:cubicBezTo>
                    <a:pt x="86" y="99"/>
                    <a:pt x="89" y="99"/>
                    <a:pt x="92" y="97"/>
                  </a:cubicBezTo>
                  <a:cubicBezTo>
                    <a:pt x="96" y="92"/>
                    <a:pt x="96" y="92"/>
                    <a:pt x="96" y="92"/>
                  </a:cubicBezTo>
                  <a:cubicBezTo>
                    <a:pt x="99" y="90"/>
                    <a:pt x="99" y="86"/>
                    <a:pt x="96" y="84"/>
                  </a:cubicBezTo>
                  <a:cubicBezTo>
                    <a:pt x="90" y="78"/>
                    <a:pt x="90" y="78"/>
                    <a:pt x="90" y="78"/>
                  </a:cubicBezTo>
                  <a:cubicBezTo>
                    <a:pt x="93" y="74"/>
                    <a:pt x="94" y="69"/>
                    <a:pt x="95" y="65"/>
                  </a:cubicBezTo>
                  <a:cubicBezTo>
                    <a:pt x="104" y="65"/>
                    <a:pt x="104" y="65"/>
                    <a:pt x="104" y="65"/>
                  </a:cubicBezTo>
                  <a:cubicBezTo>
                    <a:pt x="108" y="65"/>
                    <a:pt x="110" y="62"/>
                    <a:pt x="110" y="59"/>
                  </a:cubicBezTo>
                  <a:cubicBezTo>
                    <a:pt x="110" y="52"/>
                    <a:pt x="110" y="52"/>
                    <a:pt x="110" y="52"/>
                  </a:cubicBezTo>
                  <a:cubicBezTo>
                    <a:pt x="110" y="49"/>
                    <a:pt x="108" y="46"/>
                    <a:pt x="104" y="46"/>
                  </a:cubicBezTo>
                  <a:close/>
                  <a:moveTo>
                    <a:pt x="55" y="74"/>
                  </a:moveTo>
                  <a:cubicBezTo>
                    <a:pt x="45" y="74"/>
                    <a:pt x="37" y="66"/>
                    <a:pt x="37" y="56"/>
                  </a:cubicBezTo>
                  <a:cubicBezTo>
                    <a:pt x="37" y="45"/>
                    <a:pt x="45" y="37"/>
                    <a:pt x="55" y="37"/>
                  </a:cubicBezTo>
                  <a:cubicBezTo>
                    <a:pt x="65" y="37"/>
                    <a:pt x="74" y="45"/>
                    <a:pt x="74" y="56"/>
                  </a:cubicBezTo>
                  <a:cubicBezTo>
                    <a:pt x="74" y="66"/>
                    <a:pt x="65" y="74"/>
                    <a:pt x="55" y="74"/>
                  </a:cubicBez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7" name="Freeform 100"/>
            <p:cNvSpPr>
              <a:spLocks noEditPoints="1"/>
            </p:cNvSpPr>
            <p:nvPr/>
          </p:nvSpPr>
          <p:spPr bwMode="auto">
            <a:xfrm>
              <a:off x="3924300" y="1588770"/>
              <a:ext cx="485775" cy="485775"/>
            </a:xfrm>
            <a:custGeom>
              <a:avLst/>
              <a:gdLst>
                <a:gd name="T0" fmla="*/ 83 w 88"/>
                <a:gd name="T1" fmla="*/ 37 h 88"/>
                <a:gd name="T2" fmla="*/ 76 w 88"/>
                <a:gd name="T3" fmla="*/ 37 h 88"/>
                <a:gd name="T4" fmla="*/ 72 w 88"/>
                <a:gd name="T5" fmla="*/ 26 h 88"/>
                <a:gd name="T6" fmla="*/ 77 w 88"/>
                <a:gd name="T7" fmla="*/ 21 h 88"/>
                <a:gd name="T8" fmla="*/ 77 w 88"/>
                <a:gd name="T9" fmla="*/ 15 h 88"/>
                <a:gd name="T10" fmla="*/ 73 w 88"/>
                <a:gd name="T11" fmla="*/ 11 h 88"/>
                <a:gd name="T12" fmla="*/ 67 w 88"/>
                <a:gd name="T13" fmla="*/ 11 h 88"/>
                <a:gd name="T14" fmla="*/ 61 w 88"/>
                <a:gd name="T15" fmla="*/ 16 h 88"/>
                <a:gd name="T16" fmla="*/ 51 w 88"/>
                <a:gd name="T17" fmla="*/ 12 h 88"/>
                <a:gd name="T18" fmla="*/ 51 w 88"/>
                <a:gd name="T19" fmla="*/ 5 h 88"/>
                <a:gd name="T20" fmla="*/ 46 w 88"/>
                <a:gd name="T21" fmla="*/ 0 h 88"/>
                <a:gd name="T22" fmla="*/ 41 w 88"/>
                <a:gd name="T23" fmla="*/ 0 h 88"/>
                <a:gd name="T24" fmla="*/ 36 w 88"/>
                <a:gd name="T25" fmla="*/ 5 h 88"/>
                <a:gd name="T26" fmla="*/ 36 w 88"/>
                <a:gd name="T27" fmla="*/ 12 h 88"/>
                <a:gd name="T28" fmla="*/ 26 w 88"/>
                <a:gd name="T29" fmla="*/ 16 h 88"/>
                <a:gd name="T30" fmla="*/ 21 w 88"/>
                <a:gd name="T31" fmla="*/ 11 h 88"/>
                <a:gd name="T32" fmla="*/ 15 w 88"/>
                <a:gd name="T33" fmla="*/ 11 h 88"/>
                <a:gd name="T34" fmla="*/ 11 w 88"/>
                <a:gd name="T35" fmla="*/ 15 h 88"/>
                <a:gd name="T36" fmla="*/ 11 w 88"/>
                <a:gd name="T37" fmla="*/ 21 h 88"/>
                <a:gd name="T38" fmla="*/ 16 w 88"/>
                <a:gd name="T39" fmla="*/ 26 h 88"/>
                <a:gd name="T40" fmla="*/ 11 w 88"/>
                <a:gd name="T41" fmla="*/ 37 h 88"/>
                <a:gd name="T42" fmla="*/ 4 w 88"/>
                <a:gd name="T43" fmla="*/ 37 h 88"/>
                <a:gd name="T44" fmla="*/ 0 w 88"/>
                <a:gd name="T45" fmla="*/ 41 h 88"/>
                <a:gd name="T46" fmla="*/ 0 w 88"/>
                <a:gd name="T47" fmla="*/ 47 h 88"/>
                <a:gd name="T48" fmla="*/ 4 w 88"/>
                <a:gd name="T49" fmla="*/ 51 h 88"/>
                <a:gd name="T50" fmla="*/ 11 w 88"/>
                <a:gd name="T51" fmla="*/ 51 h 88"/>
                <a:gd name="T52" fmla="*/ 16 w 88"/>
                <a:gd name="T53" fmla="*/ 62 h 88"/>
                <a:gd name="T54" fmla="*/ 11 w 88"/>
                <a:gd name="T55" fmla="*/ 67 h 88"/>
                <a:gd name="T56" fmla="*/ 11 w 88"/>
                <a:gd name="T57" fmla="*/ 73 h 88"/>
                <a:gd name="T58" fmla="*/ 14 w 88"/>
                <a:gd name="T59" fmla="*/ 77 h 88"/>
                <a:gd name="T60" fmla="*/ 21 w 88"/>
                <a:gd name="T61" fmla="*/ 77 h 88"/>
                <a:gd name="T62" fmla="*/ 26 w 88"/>
                <a:gd name="T63" fmla="*/ 72 h 88"/>
                <a:gd name="T64" fmla="*/ 36 w 88"/>
                <a:gd name="T65" fmla="*/ 76 h 88"/>
                <a:gd name="T66" fmla="*/ 36 w 88"/>
                <a:gd name="T67" fmla="*/ 84 h 88"/>
                <a:gd name="T68" fmla="*/ 41 w 88"/>
                <a:gd name="T69" fmla="*/ 88 h 88"/>
                <a:gd name="T70" fmla="*/ 46 w 88"/>
                <a:gd name="T71" fmla="*/ 88 h 88"/>
                <a:gd name="T72" fmla="*/ 51 w 88"/>
                <a:gd name="T73" fmla="*/ 84 h 88"/>
                <a:gd name="T74" fmla="*/ 51 w 88"/>
                <a:gd name="T75" fmla="*/ 76 h 88"/>
                <a:gd name="T76" fmla="*/ 61 w 88"/>
                <a:gd name="T77" fmla="*/ 72 h 88"/>
                <a:gd name="T78" fmla="*/ 66 w 88"/>
                <a:gd name="T79" fmla="*/ 77 h 88"/>
                <a:gd name="T80" fmla="*/ 73 w 88"/>
                <a:gd name="T81" fmla="*/ 77 h 88"/>
                <a:gd name="T82" fmla="*/ 77 w 88"/>
                <a:gd name="T83" fmla="*/ 73 h 88"/>
                <a:gd name="T84" fmla="*/ 77 w 88"/>
                <a:gd name="T85" fmla="*/ 67 h 88"/>
                <a:gd name="T86" fmla="*/ 72 w 88"/>
                <a:gd name="T87" fmla="*/ 62 h 88"/>
                <a:gd name="T88" fmla="*/ 76 w 88"/>
                <a:gd name="T89" fmla="*/ 51 h 88"/>
                <a:gd name="T90" fmla="*/ 83 w 88"/>
                <a:gd name="T91" fmla="*/ 51 h 88"/>
                <a:gd name="T92" fmla="*/ 88 w 88"/>
                <a:gd name="T93" fmla="*/ 47 h 88"/>
                <a:gd name="T94" fmla="*/ 88 w 88"/>
                <a:gd name="T95" fmla="*/ 41 h 88"/>
                <a:gd name="T96" fmla="*/ 83 w 88"/>
                <a:gd name="T97" fmla="*/ 37 h 88"/>
                <a:gd name="T98" fmla="*/ 44 w 88"/>
                <a:gd name="T99" fmla="*/ 59 h 88"/>
                <a:gd name="T100" fmla="*/ 29 w 88"/>
                <a:gd name="T101" fmla="*/ 44 h 88"/>
                <a:gd name="T102" fmla="*/ 44 w 88"/>
                <a:gd name="T103" fmla="*/ 29 h 88"/>
                <a:gd name="T104" fmla="*/ 59 w 88"/>
                <a:gd name="T105" fmla="*/ 44 h 88"/>
                <a:gd name="T106" fmla="*/ 44 w 88"/>
                <a:gd name="T107" fmla="*/ 5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76" y="37"/>
                    <a:pt x="76" y="37"/>
                    <a:pt x="76" y="37"/>
                  </a:cubicBezTo>
                  <a:cubicBezTo>
                    <a:pt x="75" y="33"/>
                    <a:pt x="74" y="30"/>
                    <a:pt x="72" y="26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19"/>
                    <a:pt x="79" y="17"/>
                    <a:pt x="77" y="15"/>
                  </a:cubicBezTo>
                  <a:cubicBezTo>
                    <a:pt x="73" y="11"/>
                    <a:pt x="73" y="11"/>
                    <a:pt x="73" y="11"/>
                  </a:cubicBezTo>
                  <a:cubicBezTo>
                    <a:pt x="71" y="9"/>
                    <a:pt x="68" y="9"/>
                    <a:pt x="67" y="11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8" y="14"/>
                    <a:pt x="55" y="13"/>
                    <a:pt x="51" y="12"/>
                  </a:cubicBezTo>
                  <a:cubicBezTo>
                    <a:pt x="51" y="5"/>
                    <a:pt x="51" y="5"/>
                    <a:pt x="51" y="5"/>
                  </a:cubicBezTo>
                  <a:cubicBezTo>
                    <a:pt x="51" y="2"/>
                    <a:pt x="49" y="0"/>
                    <a:pt x="4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9" y="0"/>
                    <a:pt x="36" y="2"/>
                    <a:pt x="36" y="5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3" y="13"/>
                    <a:pt x="29" y="14"/>
                    <a:pt x="26" y="16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9" y="9"/>
                    <a:pt x="16" y="9"/>
                    <a:pt x="15" y="11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9" y="16"/>
                    <a:pt x="9" y="19"/>
                    <a:pt x="11" y="2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9"/>
                    <a:pt x="12" y="33"/>
                    <a:pt x="11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2" y="37"/>
                    <a:pt x="0" y="39"/>
                    <a:pt x="0" y="41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9"/>
                    <a:pt x="2" y="51"/>
                    <a:pt x="4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2" y="55"/>
                    <a:pt x="14" y="58"/>
                    <a:pt x="16" y="62"/>
                  </a:cubicBezTo>
                  <a:cubicBezTo>
                    <a:pt x="11" y="67"/>
                    <a:pt x="11" y="67"/>
                    <a:pt x="11" y="67"/>
                  </a:cubicBezTo>
                  <a:cubicBezTo>
                    <a:pt x="9" y="68"/>
                    <a:pt x="9" y="71"/>
                    <a:pt x="11" y="73"/>
                  </a:cubicBezTo>
                  <a:cubicBezTo>
                    <a:pt x="14" y="77"/>
                    <a:pt x="14" y="77"/>
                    <a:pt x="14" y="77"/>
                  </a:cubicBezTo>
                  <a:cubicBezTo>
                    <a:pt x="16" y="79"/>
                    <a:pt x="19" y="79"/>
                    <a:pt x="21" y="7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4"/>
                    <a:pt x="33" y="76"/>
                    <a:pt x="36" y="76"/>
                  </a:cubicBezTo>
                  <a:cubicBezTo>
                    <a:pt x="36" y="84"/>
                    <a:pt x="36" y="84"/>
                    <a:pt x="36" y="84"/>
                  </a:cubicBezTo>
                  <a:cubicBezTo>
                    <a:pt x="36" y="86"/>
                    <a:pt x="38" y="88"/>
                    <a:pt x="41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49" y="88"/>
                    <a:pt x="51" y="86"/>
                    <a:pt x="51" y="84"/>
                  </a:cubicBezTo>
                  <a:cubicBezTo>
                    <a:pt x="51" y="76"/>
                    <a:pt x="51" y="76"/>
                    <a:pt x="51" y="76"/>
                  </a:cubicBezTo>
                  <a:cubicBezTo>
                    <a:pt x="55" y="76"/>
                    <a:pt x="58" y="74"/>
                    <a:pt x="61" y="72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68" y="79"/>
                    <a:pt x="71" y="79"/>
                    <a:pt x="73" y="77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9" y="72"/>
                    <a:pt x="79" y="69"/>
                    <a:pt x="77" y="67"/>
                  </a:cubicBezTo>
                  <a:cubicBezTo>
                    <a:pt x="72" y="62"/>
                    <a:pt x="72" y="62"/>
                    <a:pt x="72" y="62"/>
                  </a:cubicBezTo>
                  <a:cubicBezTo>
                    <a:pt x="74" y="59"/>
                    <a:pt x="75" y="55"/>
                    <a:pt x="76" y="51"/>
                  </a:cubicBezTo>
                  <a:cubicBezTo>
                    <a:pt x="83" y="51"/>
                    <a:pt x="83" y="51"/>
                    <a:pt x="83" y="51"/>
                  </a:cubicBezTo>
                  <a:cubicBezTo>
                    <a:pt x="86" y="51"/>
                    <a:pt x="88" y="49"/>
                    <a:pt x="88" y="47"/>
                  </a:cubicBezTo>
                  <a:cubicBezTo>
                    <a:pt x="88" y="41"/>
                    <a:pt x="88" y="41"/>
                    <a:pt x="88" y="41"/>
                  </a:cubicBezTo>
                  <a:cubicBezTo>
                    <a:pt x="88" y="39"/>
                    <a:pt x="86" y="37"/>
                    <a:pt x="83" y="37"/>
                  </a:cubicBezTo>
                  <a:close/>
                  <a:moveTo>
                    <a:pt x="44" y="59"/>
                  </a:moveTo>
                  <a:cubicBezTo>
                    <a:pt x="36" y="59"/>
                    <a:pt x="29" y="52"/>
                    <a:pt x="29" y="44"/>
                  </a:cubicBezTo>
                  <a:cubicBezTo>
                    <a:pt x="29" y="36"/>
                    <a:pt x="36" y="29"/>
                    <a:pt x="44" y="29"/>
                  </a:cubicBezTo>
                  <a:cubicBezTo>
                    <a:pt x="52" y="29"/>
                    <a:pt x="59" y="36"/>
                    <a:pt x="59" y="44"/>
                  </a:cubicBezTo>
                  <a:cubicBezTo>
                    <a:pt x="59" y="52"/>
                    <a:pt x="52" y="59"/>
                    <a:pt x="44" y="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8" name="Freeform 101"/>
            <p:cNvSpPr>
              <a:spLocks noEditPoints="1"/>
            </p:cNvSpPr>
            <p:nvPr/>
          </p:nvSpPr>
          <p:spPr bwMode="auto">
            <a:xfrm>
              <a:off x="4316413" y="1809433"/>
              <a:ext cx="628650" cy="635000"/>
            </a:xfrm>
            <a:custGeom>
              <a:avLst/>
              <a:gdLst>
                <a:gd name="T0" fmla="*/ 46 w 114"/>
                <a:gd name="T1" fmla="*/ 107 h 115"/>
                <a:gd name="T2" fmla="*/ 30 w 114"/>
                <a:gd name="T3" fmla="*/ 100 h 115"/>
                <a:gd name="T4" fmla="*/ 12 w 114"/>
                <a:gd name="T5" fmla="*/ 90 h 115"/>
                <a:gd name="T6" fmla="*/ 15 w 114"/>
                <a:gd name="T7" fmla="*/ 69 h 115"/>
                <a:gd name="T8" fmla="*/ 0 w 114"/>
                <a:gd name="T9" fmla="*/ 54 h 115"/>
                <a:gd name="T10" fmla="*/ 20 w 114"/>
                <a:gd name="T11" fmla="*/ 36 h 115"/>
                <a:gd name="T12" fmla="*/ 19 w 114"/>
                <a:gd name="T13" fmla="*/ 15 h 115"/>
                <a:gd name="T14" fmla="*/ 46 w 114"/>
                <a:gd name="T15" fmla="*/ 16 h 115"/>
                <a:gd name="T16" fmla="*/ 60 w 114"/>
                <a:gd name="T17" fmla="*/ 0 h 115"/>
                <a:gd name="T18" fmla="*/ 79 w 114"/>
                <a:gd name="T19" fmla="*/ 20 h 115"/>
                <a:gd name="T20" fmla="*/ 100 w 114"/>
                <a:gd name="T21" fmla="*/ 20 h 115"/>
                <a:gd name="T22" fmla="*/ 95 w 114"/>
                <a:gd name="T23" fmla="*/ 36 h 115"/>
                <a:gd name="T24" fmla="*/ 114 w 114"/>
                <a:gd name="T25" fmla="*/ 54 h 115"/>
                <a:gd name="T26" fmla="*/ 106 w 114"/>
                <a:gd name="T27" fmla="*/ 69 h 115"/>
                <a:gd name="T28" fmla="*/ 100 w 114"/>
                <a:gd name="T29" fmla="*/ 85 h 115"/>
                <a:gd name="T30" fmla="*/ 84 w 114"/>
                <a:gd name="T31" fmla="*/ 100 h 115"/>
                <a:gd name="T32" fmla="*/ 68 w 114"/>
                <a:gd name="T33" fmla="*/ 107 h 115"/>
                <a:gd name="T34" fmla="*/ 36 w 114"/>
                <a:gd name="T35" fmla="*/ 91 h 115"/>
                <a:gd name="T36" fmla="*/ 50 w 114"/>
                <a:gd name="T37" fmla="*/ 107 h 115"/>
                <a:gd name="T38" fmla="*/ 60 w 114"/>
                <a:gd name="T39" fmla="*/ 113 h 115"/>
                <a:gd name="T40" fmla="*/ 64 w 114"/>
                <a:gd name="T41" fmla="*/ 96 h 115"/>
                <a:gd name="T42" fmla="*/ 79 w 114"/>
                <a:gd name="T43" fmla="*/ 90 h 115"/>
                <a:gd name="T44" fmla="*/ 97 w 114"/>
                <a:gd name="T45" fmla="*/ 93 h 115"/>
                <a:gd name="T46" fmla="*/ 90 w 114"/>
                <a:gd name="T47" fmla="*/ 79 h 115"/>
                <a:gd name="T48" fmla="*/ 106 w 114"/>
                <a:gd name="T49" fmla="*/ 65 h 115"/>
                <a:gd name="T50" fmla="*/ 106 w 114"/>
                <a:gd name="T51" fmla="*/ 50 h 115"/>
                <a:gd name="T52" fmla="*/ 90 w 114"/>
                <a:gd name="T53" fmla="*/ 37 h 115"/>
                <a:gd name="T54" fmla="*/ 98 w 114"/>
                <a:gd name="T55" fmla="*/ 25 h 115"/>
                <a:gd name="T56" fmla="*/ 87 w 114"/>
                <a:gd name="T57" fmla="*/ 18 h 115"/>
                <a:gd name="T58" fmla="*/ 66 w 114"/>
                <a:gd name="T59" fmla="*/ 19 h 115"/>
                <a:gd name="T60" fmla="*/ 60 w 114"/>
                <a:gd name="T61" fmla="*/ 4 h 115"/>
                <a:gd name="T62" fmla="*/ 50 w 114"/>
                <a:gd name="T63" fmla="*/ 19 h 115"/>
                <a:gd name="T64" fmla="*/ 35 w 114"/>
                <a:gd name="T65" fmla="*/ 25 h 115"/>
                <a:gd name="T66" fmla="*/ 17 w 114"/>
                <a:gd name="T67" fmla="*/ 22 h 115"/>
                <a:gd name="T68" fmla="*/ 24 w 114"/>
                <a:gd name="T69" fmla="*/ 36 h 115"/>
                <a:gd name="T70" fmla="*/ 8 w 114"/>
                <a:gd name="T71" fmla="*/ 50 h 115"/>
                <a:gd name="T72" fmla="*/ 8 w 114"/>
                <a:gd name="T73" fmla="*/ 65 h 115"/>
                <a:gd name="T74" fmla="*/ 24 w 114"/>
                <a:gd name="T75" fmla="*/ 78 h 115"/>
                <a:gd name="T76" fmla="*/ 16 w 114"/>
                <a:gd name="T77" fmla="*/ 90 h 115"/>
                <a:gd name="T78" fmla="*/ 27 w 114"/>
                <a:gd name="T79" fmla="*/ 97 h 115"/>
                <a:gd name="T80" fmla="*/ 37 w 114"/>
                <a:gd name="T81" fmla="*/ 58 h 115"/>
                <a:gd name="T82" fmla="*/ 57 w 114"/>
                <a:gd name="T83" fmla="*/ 78 h 115"/>
                <a:gd name="T84" fmla="*/ 57 w 114"/>
                <a:gd name="T85" fmla="*/ 7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4" h="115">
                  <a:moveTo>
                    <a:pt x="60" y="115"/>
                  </a:moveTo>
                  <a:cubicBezTo>
                    <a:pt x="54" y="115"/>
                    <a:pt x="54" y="115"/>
                    <a:pt x="54" y="115"/>
                  </a:cubicBezTo>
                  <a:cubicBezTo>
                    <a:pt x="49" y="115"/>
                    <a:pt x="46" y="111"/>
                    <a:pt x="46" y="107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2" y="99"/>
                    <a:pt x="38" y="97"/>
                    <a:pt x="35" y="95"/>
                  </a:cubicBezTo>
                  <a:cubicBezTo>
                    <a:pt x="30" y="100"/>
                    <a:pt x="30" y="100"/>
                    <a:pt x="30" y="100"/>
                  </a:cubicBezTo>
                  <a:cubicBezTo>
                    <a:pt x="27" y="103"/>
                    <a:pt x="22" y="103"/>
                    <a:pt x="19" y="100"/>
                  </a:cubicBezTo>
                  <a:cubicBezTo>
                    <a:pt x="14" y="96"/>
                    <a:pt x="14" y="96"/>
                    <a:pt x="14" y="96"/>
                  </a:cubicBezTo>
                  <a:cubicBezTo>
                    <a:pt x="13" y="94"/>
                    <a:pt x="12" y="92"/>
                    <a:pt x="12" y="90"/>
                  </a:cubicBezTo>
                  <a:cubicBezTo>
                    <a:pt x="12" y="88"/>
                    <a:pt x="13" y="86"/>
                    <a:pt x="14" y="84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17" y="76"/>
                    <a:pt x="16" y="72"/>
                    <a:pt x="15" y="69"/>
                  </a:cubicBezTo>
                  <a:cubicBezTo>
                    <a:pt x="8" y="69"/>
                    <a:pt x="8" y="69"/>
                    <a:pt x="8" y="69"/>
                  </a:cubicBezTo>
                  <a:cubicBezTo>
                    <a:pt x="3" y="69"/>
                    <a:pt x="0" y="65"/>
                    <a:pt x="0" y="6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0"/>
                    <a:pt x="3" y="46"/>
                    <a:pt x="8" y="46"/>
                  </a:cubicBezTo>
                  <a:cubicBezTo>
                    <a:pt x="15" y="46"/>
                    <a:pt x="15" y="46"/>
                    <a:pt x="15" y="46"/>
                  </a:cubicBezTo>
                  <a:cubicBezTo>
                    <a:pt x="16" y="42"/>
                    <a:pt x="18" y="39"/>
                    <a:pt x="20" y="36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1" y="27"/>
                    <a:pt x="11" y="22"/>
                    <a:pt x="14" y="19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22" y="12"/>
                    <a:pt x="27" y="12"/>
                    <a:pt x="30" y="15"/>
                  </a:cubicBezTo>
                  <a:cubicBezTo>
                    <a:pt x="35" y="20"/>
                    <a:pt x="35" y="20"/>
                    <a:pt x="35" y="20"/>
                  </a:cubicBezTo>
                  <a:cubicBezTo>
                    <a:pt x="39" y="18"/>
                    <a:pt x="42" y="17"/>
                    <a:pt x="46" y="16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6" y="4"/>
                    <a:pt x="49" y="0"/>
                    <a:pt x="5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5" y="0"/>
                    <a:pt x="68" y="4"/>
                    <a:pt x="68" y="8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72" y="17"/>
                    <a:pt x="76" y="18"/>
                    <a:pt x="79" y="20"/>
                  </a:cubicBezTo>
                  <a:cubicBezTo>
                    <a:pt x="84" y="15"/>
                    <a:pt x="84" y="15"/>
                    <a:pt x="84" y="15"/>
                  </a:cubicBezTo>
                  <a:cubicBezTo>
                    <a:pt x="87" y="12"/>
                    <a:pt x="92" y="12"/>
                    <a:pt x="95" y="15"/>
                  </a:cubicBezTo>
                  <a:cubicBezTo>
                    <a:pt x="100" y="20"/>
                    <a:pt x="100" y="20"/>
                    <a:pt x="100" y="20"/>
                  </a:cubicBezTo>
                  <a:cubicBezTo>
                    <a:pt x="101" y="21"/>
                    <a:pt x="102" y="23"/>
                    <a:pt x="102" y="25"/>
                  </a:cubicBezTo>
                  <a:cubicBezTo>
                    <a:pt x="102" y="27"/>
                    <a:pt x="101" y="29"/>
                    <a:pt x="100" y="31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7" y="39"/>
                    <a:pt x="98" y="43"/>
                    <a:pt x="99" y="46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1" y="46"/>
                    <a:pt x="114" y="50"/>
                    <a:pt x="114" y="54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5"/>
                    <a:pt x="111" y="69"/>
                    <a:pt x="106" y="69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98" y="73"/>
                    <a:pt x="97" y="76"/>
                    <a:pt x="95" y="79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8"/>
                    <a:pt x="103" y="93"/>
                    <a:pt x="100" y="96"/>
                  </a:cubicBezTo>
                  <a:cubicBezTo>
                    <a:pt x="95" y="100"/>
                    <a:pt x="95" y="100"/>
                    <a:pt x="95" y="100"/>
                  </a:cubicBezTo>
                  <a:cubicBezTo>
                    <a:pt x="92" y="103"/>
                    <a:pt x="87" y="103"/>
                    <a:pt x="84" y="100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75" y="97"/>
                    <a:pt x="72" y="99"/>
                    <a:pt x="68" y="100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8" y="111"/>
                    <a:pt x="65" y="115"/>
                    <a:pt x="60" y="115"/>
                  </a:cubicBezTo>
                  <a:close/>
                  <a:moveTo>
                    <a:pt x="35" y="90"/>
                  </a:moveTo>
                  <a:cubicBezTo>
                    <a:pt x="36" y="91"/>
                    <a:pt x="36" y="91"/>
                    <a:pt x="36" y="91"/>
                  </a:cubicBezTo>
                  <a:cubicBezTo>
                    <a:pt x="40" y="93"/>
                    <a:pt x="44" y="95"/>
                    <a:pt x="48" y="96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50" y="107"/>
                    <a:pt x="50" y="107"/>
                    <a:pt x="50" y="107"/>
                  </a:cubicBezTo>
                  <a:cubicBezTo>
                    <a:pt x="50" y="109"/>
                    <a:pt x="51" y="111"/>
                    <a:pt x="54" y="111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60" y="111"/>
                    <a:pt x="60" y="111"/>
                    <a:pt x="60" y="111"/>
                  </a:cubicBezTo>
                  <a:cubicBezTo>
                    <a:pt x="62" y="111"/>
                    <a:pt x="64" y="109"/>
                    <a:pt x="64" y="107"/>
                  </a:cubicBezTo>
                  <a:cubicBezTo>
                    <a:pt x="64" y="96"/>
                    <a:pt x="64" y="96"/>
                    <a:pt x="64" y="96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70" y="95"/>
                    <a:pt x="74" y="93"/>
                    <a:pt x="78" y="91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87" y="98"/>
                    <a:pt x="87" y="98"/>
                    <a:pt x="87" y="98"/>
                  </a:cubicBezTo>
                  <a:cubicBezTo>
                    <a:pt x="88" y="99"/>
                    <a:pt x="91" y="99"/>
                    <a:pt x="92" y="98"/>
                  </a:cubicBezTo>
                  <a:cubicBezTo>
                    <a:pt x="97" y="93"/>
                    <a:pt x="97" y="93"/>
                    <a:pt x="97" y="93"/>
                  </a:cubicBezTo>
                  <a:cubicBezTo>
                    <a:pt x="98" y="91"/>
                    <a:pt x="99" y="89"/>
                    <a:pt x="97" y="88"/>
                  </a:cubicBezTo>
                  <a:cubicBezTo>
                    <a:pt x="90" y="80"/>
                    <a:pt x="90" y="80"/>
                    <a:pt x="90" y="8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3" y="75"/>
                    <a:pt x="95" y="71"/>
                    <a:pt x="96" y="66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6" y="65"/>
                    <a:pt x="106" y="65"/>
                    <a:pt x="106" y="65"/>
                  </a:cubicBezTo>
                  <a:cubicBezTo>
                    <a:pt x="109" y="65"/>
                    <a:pt x="110" y="63"/>
                    <a:pt x="110" y="61"/>
                  </a:cubicBezTo>
                  <a:cubicBezTo>
                    <a:pt x="110" y="54"/>
                    <a:pt x="110" y="54"/>
                    <a:pt x="110" y="54"/>
                  </a:cubicBezTo>
                  <a:cubicBezTo>
                    <a:pt x="110" y="52"/>
                    <a:pt x="109" y="50"/>
                    <a:pt x="106" y="50"/>
                  </a:cubicBezTo>
                  <a:cubicBezTo>
                    <a:pt x="96" y="50"/>
                    <a:pt x="96" y="50"/>
                    <a:pt x="96" y="50"/>
                  </a:cubicBezTo>
                  <a:cubicBezTo>
                    <a:pt x="96" y="49"/>
                    <a:pt x="96" y="49"/>
                    <a:pt x="96" y="49"/>
                  </a:cubicBezTo>
                  <a:cubicBezTo>
                    <a:pt x="95" y="45"/>
                    <a:pt x="93" y="40"/>
                    <a:pt x="90" y="37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97" y="28"/>
                    <a:pt x="97" y="28"/>
                    <a:pt x="97" y="28"/>
                  </a:cubicBezTo>
                  <a:cubicBezTo>
                    <a:pt x="98" y="27"/>
                    <a:pt x="98" y="26"/>
                    <a:pt x="98" y="25"/>
                  </a:cubicBezTo>
                  <a:cubicBezTo>
                    <a:pt x="98" y="24"/>
                    <a:pt x="98" y="23"/>
                    <a:pt x="97" y="22"/>
                  </a:cubicBezTo>
                  <a:cubicBezTo>
                    <a:pt x="92" y="18"/>
                    <a:pt x="92" y="18"/>
                    <a:pt x="92" y="18"/>
                  </a:cubicBezTo>
                  <a:cubicBezTo>
                    <a:pt x="91" y="16"/>
                    <a:pt x="88" y="16"/>
                    <a:pt x="87" y="18"/>
                  </a:cubicBezTo>
                  <a:cubicBezTo>
                    <a:pt x="79" y="25"/>
                    <a:pt x="79" y="25"/>
                    <a:pt x="79" y="25"/>
                  </a:cubicBezTo>
                  <a:cubicBezTo>
                    <a:pt x="78" y="24"/>
                    <a:pt x="78" y="24"/>
                    <a:pt x="78" y="24"/>
                  </a:cubicBezTo>
                  <a:cubicBezTo>
                    <a:pt x="74" y="22"/>
                    <a:pt x="70" y="20"/>
                    <a:pt x="66" y="19"/>
                  </a:cubicBezTo>
                  <a:cubicBezTo>
                    <a:pt x="64" y="19"/>
                    <a:pt x="64" y="19"/>
                    <a:pt x="64" y="19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4" y="6"/>
                    <a:pt x="63" y="4"/>
                    <a:pt x="60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4"/>
                    <a:pt x="50" y="6"/>
                    <a:pt x="50" y="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8" y="19"/>
                    <a:pt x="48" y="19"/>
                    <a:pt x="48" y="19"/>
                  </a:cubicBezTo>
                  <a:cubicBezTo>
                    <a:pt x="44" y="20"/>
                    <a:pt x="40" y="22"/>
                    <a:pt x="36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6"/>
                    <a:pt x="23" y="16"/>
                    <a:pt x="22" y="17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6" y="24"/>
                    <a:pt x="16" y="26"/>
                    <a:pt x="17" y="28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1" y="40"/>
                    <a:pt x="20" y="44"/>
                    <a:pt x="19" y="49"/>
                  </a:cubicBezTo>
                  <a:cubicBezTo>
                    <a:pt x="18" y="50"/>
                    <a:pt x="18" y="50"/>
                    <a:pt x="18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50"/>
                    <a:pt x="4" y="52"/>
                    <a:pt x="4" y="54"/>
                  </a:cubicBezTo>
                  <a:cubicBezTo>
                    <a:pt x="4" y="61"/>
                    <a:pt x="4" y="61"/>
                    <a:pt x="4" y="61"/>
                  </a:cubicBezTo>
                  <a:cubicBezTo>
                    <a:pt x="4" y="63"/>
                    <a:pt x="6" y="65"/>
                    <a:pt x="8" y="65"/>
                  </a:cubicBezTo>
                  <a:cubicBezTo>
                    <a:pt x="18" y="65"/>
                    <a:pt x="18" y="65"/>
                    <a:pt x="18" y="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0" y="70"/>
                    <a:pt x="21" y="75"/>
                    <a:pt x="24" y="78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17" y="87"/>
                    <a:pt x="17" y="87"/>
                    <a:pt x="17" y="87"/>
                  </a:cubicBezTo>
                  <a:cubicBezTo>
                    <a:pt x="16" y="88"/>
                    <a:pt x="16" y="89"/>
                    <a:pt x="16" y="90"/>
                  </a:cubicBezTo>
                  <a:cubicBezTo>
                    <a:pt x="16" y="91"/>
                    <a:pt x="16" y="92"/>
                    <a:pt x="17" y="93"/>
                  </a:cubicBezTo>
                  <a:cubicBezTo>
                    <a:pt x="22" y="97"/>
                    <a:pt x="22" y="97"/>
                    <a:pt x="22" y="97"/>
                  </a:cubicBezTo>
                  <a:cubicBezTo>
                    <a:pt x="23" y="99"/>
                    <a:pt x="26" y="99"/>
                    <a:pt x="27" y="97"/>
                  </a:cubicBezTo>
                  <a:lnTo>
                    <a:pt x="35" y="90"/>
                  </a:lnTo>
                  <a:close/>
                  <a:moveTo>
                    <a:pt x="57" y="78"/>
                  </a:moveTo>
                  <a:cubicBezTo>
                    <a:pt x="46" y="78"/>
                    <a:pt x="37" y="69"/>
                    <a:pt x="37" y="58"/>
                  </a:cubicBezTo>
                  <a:cubicBezTo>
                    <a:pt x="37" y="46"/>
                    <a:pt x="46" y="37"/>
                    <a:pt x="57" y="37"/>
                  </a:cubicBezTo>
                  <a:cubicBezTo>
                    <a:pt x="68" y="37"/>
                    <a:pt x="78" y="46"/>
                    <a:pt x="78" y="58"/>
                  </a:cubicBezTo>
                  <a:cubicBezTo>
                    <a:pt x="78" y="69"/>
                    <a:pt x="68" y="78"/>
                    <a:pt x="57" y="78"/>
                  </a:cubicBezTo>
                  <a:close/>
                  <a:moveTo>
                    <a:pt x="57" y="41"/>
                  </a:moveTo>
                  <a:cubicBezTo>
                    <a:pt x="48" y="41"/>
                    <a:pt x="41" y="49"/>
                    <a:pt x="41" y="58"/>
                  </a:cubicBezTo>
                  <a:cubicBezTo>
                    <a:pt x="41" y="67"/>
                    <a:pt x="48" y="74"/>
                    <a:pt x="57" y="74"/>
                  </a:cubicBezTo>
                  <a:cubicBezTo>
                    <a:pt x="66" y="74"/>
                    <a:pt x="74" y="67"/>
                    <a:pt x="74" y="58"/>
                  </a:cubicBezTo>
                  <a:cubicBezTo>
                    <a:pt x="74" y="49"/>
                    <a:pt x="66" y="41"/>
                    <a:pt x="57" y="41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89" name="Freeform 102"/>
            <p:cNvSpPr>
              <a:spLocks noEditPoints="1"/>
            </p:cNvSpPr>
            <p:nvPr/>
          </p:nvSpPr>
          <p:spPr bwMode="auto">
            <a:xfrm>
              <a:off x="3913188" y="1577658"/>
              <a:ext cx="508000" cy="508000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1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0" name="Freeform 103"/>
            <p:cNvSpPr/>
            <p:nvPr/>
          </p:nvSpPr>
          <p:spPr bwMode="auto">
            <a:xfrm>
              <a:off x="4668838" y="2190433"/>
              <a:ext cx="122237" cy="104775"/>
            </a:xfrm>
            <a:custGeom>
              <a:avLst/>
              <a:gdLst>
                <a:gd name="T0" fmla="*/ 2 w 22"/>
                <a:gd name="T1" fmla="*/ 19 h 19"/>
                <a:gd name="T2" fmla="*/ 0 w 22"/>
                <a:gd name="T3" fmla="*/ 17 h 19"/>
                <a:gd name="T4" fmla="*/ 2 w 22"/>
                <a:gd name="T5" fmla="*/ 15 h 19"/>
                <a:gd name="T6" fmla="*/ 18 w 22"/>
                <a:gd name="T7" fmla="*/ 2 h 19"/>
                <a:gd name="T8" fmla="*/ 20 w 22"/>
                <a:gd name="T9" fmla="*/ 1 h 19"/>
                <a:gd name="T10" fmla="*/ 21 w 22"/>
                <a:gd name="T11" fmla="*/ 4 h 19"/>
                <a:gd name="T12" fmla="*/ 3 w 22"/>
                <a:gd name="T13" fmla="*/ 18 h 19"/>
                <a:gd name="T14" fmla="*/ 2 w 22"/>
                <a:gd name="T1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19">
                  <a:moveTo>
                    <a:pt x="2" y="19"/>
                  </a:moveTo>
                  <a:cubicBezTo>
                    <a:pt x="1" y="19"/>
                    <a:pt x="1" y="18"/>
                    <a:pt x="0" y="17"/>
                  </a:cubicBezTo>
                  <a:cubicBezTo>
                    <a:pt x="0" y="16"/>
                    <a:pt x="1" y="15"/>
                    <a:pt x="2" y="15"/>
                  </a:cubicBezTo>
                  <a:cubicBezTo>
                    <a:pt x="8" y="13"/>
                    <a:pt x="14" y="8"/>
                    <a:pt x="18" y="2"/>
                  </a:cubicBezTo>
                  <a:cubicBezTo>
                    <a:pt x="18" y="1"/>
                    <a:pt x="19" y="0"/>
                    <a:pt x="20" y="1"/>
                  </a:cubicBezTo>
                  <a:cubicBezTo>
                    <a:pt x="21" y="1"/>
                    <a:pt x="22" y="3"/>
                    <a:pt x="21" y="4"/>
                  </a:cubicBezTo>
                  <a:cubicBezTo>
                    <a:pt x="17" y="11"/>
                    <a:pt x="11" y="16"/>
                    <a:pt x="3" y="18"/>
                  </a:cubicBezTo>
                  <a:cubicBezTo>
                    <a:pt x="3" y="18"/>
                    <a:pt x="2" y="19"/>
                    <a:pt x="2" y="19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1" name="Freeform 104"/>
            <p:cNvSpPr/>
            <p:nvPr/>
          </p:nvSpPr>
          <p:spPr bwMode="auto">
            <a:xfrm>
              <a:off x="4184650" y="1882458"/>
              <a:ext cx="98425" cy="82550"/>
            </a:xfrm>
            <a:custGeom>
              <a:avLst/>
              <a:gdLst>
                <a:gd name="T0" fmla="*/ 2 w 18"/>
                <a:gd name="T1" fmla="*/ 15 h 15"/>
                <a:gd name="T2" fmla="*/ 0 w 18"/>
                <a:gd name="T3" fmla="*/ 14 h 15"/>
                <a:gd name="T4" fmla="*/ 2 w 18"/>
                <a:gd name="T5" fmla="*/ 12 h 15"/>
                <a:gd name="T6" fmla="*/ 14 w 18"/>
                <a:gd name="T7" fmla="*/ 2 h 15"/>
                <a:gd name="T8" fmla="*/ 17 w 18"/>
                <a:gd name="T9" fmla="*/ 1 h 15"/>
                <a:gd name="T10" fmla="*/ 17 w 18"/>
                <a:gd name="T11" fmla="*/ 4 h 15"/>
                <a:gd name="T12" fmla="*/ 3 w 18"/>
                <a:gd name="T13" fmla="*/ 15 h 15"/>
                <a:gd name="T14" fmla="*/ 2 w 18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2" y="15"/>
                  </a:moveTo>
                  <a:cubicBezTo>
                    <a:pt x="1" y="15"/>
                    <a:pt x="1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7" y="10"/>
                    <a:pt x="11" y="6"/>
                    <a:pt x="14" y="2"/>
                  </a:cubicBezTo>
                  <a:cubicBezTo>
                    <a:pt x="14" y="1"/>
                    <a:pt x="16" y="0"/>
                    <a:pt x="17" y="1"/>
                  </a:cubicBezTo>
                  <a:cubicBezTo>
                    <a:pt x="18" y="1"/>
                    <a:pt x="18" y="3"/>
                    <a:pt x="17" y="4"/>
                  </a:cubicBezTo>
                  <a:cubicBezTo>
                    <a:pt x="14" y="9"/>
                    <a:pt x="9" y="14"/>
                    <a:pt x="3" y="15"/>
                  </a:cubicBezTo>
                  <a:cubicBezTo>
                    <a:pt x="3" y="15"/>
                    <a:pt x="2" y="15"/>
                    <a:pt x="2" y="1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2" name="Freeform 105"/>
            <p:cNvSpPr/>
            <p:nvPr/>
          </p:nvSpPr>
          <p:spPr bwMode="auto">
            <a:xfrm>
              <a:off x="4470400" y="1958658"/>
              <a:ext cx="138112" cy="127000"/>
            </a:xfrm>
            <a:custGeom>
              <a:avLst/>
              <a:gdLst>
                <a:gd name="T0" fmla="*/ 3 w 25"/>
                <a:gd name="T1" fmla="*/ 23 h 23"/>
                <a:gd name="T2" fmla="*/ 2 w 25"/>
                <a:gd name="T3" fmla="*/ 23 h 23"/>
                <a:gd name="T4" fmla="*/ 1 w 25"/>
                <a:gd name="T5" fmla="*/ 20 h 23"/>
                <a:gd name="T6" fmla="*/ 22 w 25"/>
                <a:gd name="T7" fmla="*/ 0 h 23"/>
                <a:gd name="T8" fmla="*/ 25 w 25"/>
                <a:gd name="T9" fmla="*/ 2 h 23"/>
                <a:gd name="T10" fmla="*/ 23 w 25"/>
                <a:gd name="T11" fmla="*/ 4 h 23"/>
                <a:gd name="T12" fmla="*/ 4 w 25"/>
                <a:gd name="T13" fmla="*/ 21 h 23"/>
                <a:gd name="T14" fmla="*/ 3 w 25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0" y="21"/>
                    <a:pt x="1" y="20"/>
                  </a:cubicBezTo>
                  <a:cubicBezTo>
                    <a:pt x="4" y="10"/>
                    <a:pt x="12" y="3"/>
                    <a:pt x="22" y="0"/>
                  </a:cubicBezTo>
                  <a:cubicBezTo>
                    <a:pt x="23" y="0"/>
                    <a:pt x="25" y="1"/>
                    <a:pt x="25" y="2"/>
                  </a:cubicBezTo>
                  <a:cubicBezTo>
                    <a:pt x="25" y="3"/>
                    <a:pt x="24" y="4"/>
                    <a:pt x="23" y="4"/>
                  </a:cubicBezTo>
                  <a:cubicBezTo>
                    <a:pt x="15" y="6"/>
                    <a:pt x="7" y="13"/>
                    <a:pt x="4" y="21"/>
                  </a:cubicBezTo>
                  <a:cubicBezTo>
                    <a:pt x="4" y="22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3" name="Freeform 106"/>
            <p:cNvSpPr/>
            <p:nvPr/>
          </p:nvSpPr>
          <p:spPr bwMode="auto">
            <a:xfrm>
              <a:off x="4029075" y="1693545"/>
              <a:ext cx="122237" cy="111125"/>
            </a:xfrm>
            <a:custGeom>
              <a:avLst/>
              <a:gdLst>
                <a:gd name="T0" fmla="*/ 3 w 22"/>
                <a:gd name="T1" fmla="*/ 20 h 20"/>
                <a:gd name="T2" fmla="*/ 2 w 22"/>
                <a:gd name="T3" fmla="*/ 20 h 20"/>
                <a:gd name="T4" fmla="*/ 1 w 22"/>
                <a:gd name="T5" fmla="*/ 17 h 20"/>
                <a:gd name="T6" fmla="*/ 19 w 22"/>
                <a:gd name="T7" fmla="*/ 0 h 20"/>
                <a:gd name="T8" fmla="*/ 22 w 22"/>
                <a:gd name="T9" fmla="*/ 2 h 20"/>
                <a:gd name="T10" fmla="*/ 20 w 22"/>
                <a:gd name="T11" fmla="*/ 4 h 20"/>
                <a:gd name="T12" fmla="*/ 4 w 22"/>
                <a:gd name="T13" fmla="*/ 19 h 20"/>
                <a:gd name="T14" fmla="*/ 3 w 22"/>
                <a:gd name="T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0">
                  <a:moveTo>
                    <a:pt x="3" y="20"/>
                  </a:moveTo>
                  <a:cubicBezTo>
                    <a:pt x="2" y="20"/>
                    <a:pt x="2" y="20"/>
                    <a:pt x="2" y="20"/>
                  </a:cubicBezTo>
                  <a:cubicBezTo>
                    <a:pt x="1" y="20"/>
                    <a:pt x="0" y="18"/>
                    <a:pt x="1" y="17"/>
                  </a:cubicBezTo>
                  <a:cubicBezTo>
                    <a:pt x="4" y="9"/>
                    <a:pt x="11" y="3"/>
                    <a:pt x="19" y="0"/>
                  </a:cubicBezTo>
                  <a:cubicBezTo>
                    <a:pt x="21" y="0"/>
                    <a:pt x="22" y="1"/>
                    <a:pt x="22" y="2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3" y="6"/>
                    <a:pt x="7" y="12"/>
                    <a:pt x="4" y="19"/>
                  </a:cubicBezTo>
                  <a:cubicBezTo>
                    <a:pt x="4" y="20"/>
                    <a:pt x="3" y="20"/>
                    <a:pt x="3" y="20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294" name="组合 293"/>
          <p:cNvGrpSpPr/>
          <p:nvPr/>
        </p:nvGrpSpPr>
        <p:grpSpPr>
          <a:xfrm>
            <a:off x="554912" y="5950264"/>
            <a:ext cx="1288937" cy="293554"/>
            <a:chOff x="4046538" y="2588895"/>
            <a:chExt cx="1212850" cy="276225"/>
          </a:xfrm>
        </p:grpSpPr>
        <p:sp>
          <p:nvSpPr>
            <p:cNvPr id="295" name="Freeform 5"/>
            <p:cNvSpPr/>
            <p:nvPr/>
          </p:nvSpPr>
          <p:spPr bwMode="auto">
            <a:xfrm>
              <a:off x="405765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6" name="Freeform 6"/>
            <p:cNvSpPr/>
            <p:nvPr/>
          </p:nvSpPr>
          <p:spPr bwMode="auto">
            <a:xfrm>
              <a:off x="437197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7" name="Freeform 7"/>
            <p:cNvSpPr/>
            <p:nvPr/>
          </p:nvSpPr>
          <p:spPr bwMode="auto">
            <a:xfrm>
              <a:off x="4686300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8" name="Freeform 8"/>
            <p:cNvSpPr/>
            <p:nvPr/>
          </p:nvSpPr>
          <p:spPr bwMode="auto">
            <a:xfrm>
              <a:off x="5000625" y="2600008"/>
              <a:ext cx="247650" cy="254000"/>
            </a:xfrm>
            <a:custGeom>
              <a:avLst/>
              <a:gdLst>
                <a:gd name="T0" fmla="*/ 45 w 45"/>
                <a:gd name="T1" fmla="*/ 40 h 46"/>
                <a:gd name="T2" fmla="*/ 40 w 45"/>
                <a:gd name="T3" fmla="*/ 46 h 46"/>
                <a:gd name="T4" fmla="*/ 5 w 45"/>
                <a:gd name="T5" fmla="*/ 46 h 46"/>
                <a:gd name="T6" fmla="*/ 0 w 45"/>
                <a:gd name="T7" fmla="*/ 40 h 46"/>
                <a:gd name="T8" fmla="*/ 0 w 45"/>
                <a:gd name="T9" fmla="*/ 5 h 46"/>
                <a:gd name="T10" fmla="*/ 5 w 45"/>
                <a:gd name="T11" fmla="*/ 0 h 46"/>
                <a:gd name="T12" fmla="*/ 40 w 45"/>
                <a:gd name="T13" fmla="*/ 0 h 46"/>
                <a:gd name="T14" fmla="*/ 45 w 45"/>
                <a:gd name="T15" fmla="*/ 5 h 46"/>
                <a:gd name="T16" fmla="*/ 45 w 45"/>
                <a:gd name="T17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6">
                  <a:moveTo>
                    <a:pt x="45" y="40"/>
                  </a:moveTo>
                  <a:cubicBezTo>
                    <a:pt x="45" y="43"/>
                    <a:pt x="43" y="46"/>
                    <a:pt x="40" y="46"/>
                  </a:cubicBezTo>
                  <a:cubicBezTo>
                    <a:pt x="5" y="46"/>
                    <a:pt x="5" y="46"/>
                    <a:pt x="5" y="46"/>
                  </a:cubicBezTo>
                  <a:cubicBezTo>
                    <a:pt x="2" y="46"/>
                    <a:pt x="0" y="43"/>
                    <a:pt x="0" y="4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3" y="0"/>
                    <a:pt x="45" y="3"/>
                    <a:pt x="45" y="5"/>
                  </a:cubicBezTo>
                  <a:lnTo>
                    <a:pt x="45" y="4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299" name="Freeform 9"/>
            <p:cNvSpPr>
              <a:spLocks noEditPoints="1"/>
            </p:cNvSpPr>
            <p:nvPr/>
          </p:nvSpPr>
          <p:spPr bwMode="auto">
            <a:xfrm>
              <a:off x="404653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0" name="Freeform 10"/>
            <p:cNvSpPr>
              <a:spLocks noEditPoints="1"/>
            </p:cNvSpPr>
            <p:nvPr/>
          </p:nvSpPr>
          <p:spPr bwMode="auto">
            <a:xfrm>
              <a:off x="436086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1" name="Freeform 11"/>
            <p:cNvSpPr>
              <a:spLocks noEditPoints="1"/>
            </p:cNvSpPr>
            <p:nvPr/>
          </p:nvSpPr>
          <p:spPr bwMode="auto">
            <a:xfrm>
              <a:off x="4675188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2" name="Freeform 12"/>
            <p:cNvSpPr>
              <a:spLocks noEditPoints="1"/>
            </p:cNvSpPr>
            <p:nvPr/>
          </p:nvSpPr>
          <p:spPr bwMode="auto">
            <a:xfrm>
              <a:off x="4989513" y="2588895"/>
              <a:ext cx="269875" cy="276225"/>
            </a:xfrm>
            <a:custGeom>
              <a:avLst/>
              <a:gdLst>
                <a:gd name="T0" fmla="*/ 42 w 49"/>
                <a:gd name="T1" fmla="*/ 50 h 50"/>
                <a:gd name="T2" fmla="*/ 7 w 49"/>
                <a:gd name="T3" fmla="*/ 50 h 50"/>
                <a:gd name="T4" fmla="*/ 0 w 49"/>
                <a:gd name="T5" fmla="*/ 42 h 50"/>
                <a:gd name="T6" fmla="*/ 0 w 49"/>
                <a:gd name="T7" fmla="*/ 7 h 50"/>
                <a:gd name="T8" fmla="*/ 7 w 49"/>
                <a:gd name="T9" fmla="*/ 0 h 50"/>
                <a:gd name="T10" fmla="*/ 42 w 49"/>
                <a:gd name="T11" fmla="*/ 0 h 50"/>
                <a:gd name="T12" fmla="*/ 49 w 49"/>
                <a:gd name="T13" fmla="*/ 7 h 50"/>
                <a:gd name="T14" fmla="*/ 49 w 49"/>
                <a:gd name="T15" fmla="*/ 42 h 50"/>
                <a:gd name="T16" fmla="*/ 42 w 49"/>
                <a:gd name="T17" fmla="*/ 50 h 50"/>
                <a:gd name="T18" fmla="*/ 7 w 49"/>
                <a:gd name="T19" fmla="*/ 4 h 50"/>
                <a:gd name="T20" fmla="*/ 4 w 49"/>
                <a:gd name="T21" fmla="*/ 7 h 50"/>
                <a:gd name="T22" fmla="*/ 4 w 49"/>
                <a:gd name="T23" fmla="*/ 42 h 50"/>
                <a:gd name="T24" fmla="*/ 7 w 49"/>
                <a:gd name="T25" fmla="*/ 46 h 50"/>
                <a:gd name="T26" fmla="*/ 42 w 49"/>
                <a:gd name="T27" fmla="*/ 46 h 50"/>
                <a:gd name="T28" fmla="*/ 45 w 49"/>
                <a:gd name="T29" fmla="*/ 42 h 50"/>
                <a:gd name="T30" fmla="*/ 45 w 49"/>
                <a:gd name="T31" fmla="*/ 7 h 50"/>
                <a:gd name="T32" fmla="*/ 42 w 49"/>
                <a:gd name="T33" fmla="*/ 4 h 50"/>
                <a:gd name="T34" fmla="*/ 7 w 49"/>
                <a:gd name="T35" fmla="*/ 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9" h="50">
                  <a:moveTo>
                    <a:pt x="42" y="50"/>
                  </a:moveTo>
                  <a:cubicBezTo>
                    <a:pt x="7" y="50"/>
                    <a:pt x="7" y="50"/>
                    <a:pt x="7" y="50"/>
                  </a:cubicBezTo>
                  <a:cubicBezTo>
                    <a:pt x="3" y="50"/>
                    <a:pt x="0" y="46"/>
                    <a:pt x="0" y="42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9" y="3"/>
                    <a:pt x="49" y="7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6"/>
                    <a:pt x="46" y="50"/>
                    <a:pt x="42" y="50"/>
                  </a:cubicBezTo>
                  <a:close/>
                  <a:moveTo>
                    <a:pt x="7" y="4"/>
                  </a:moveTo>
                  <a:cubicBezTo>
                    <a:pt x="5" y="4"/>
                    <a:pt x="4" y="6"/>
                    <a:pt x="4" y="7"/>
                  </a:cubicBezTo>
                  <a:cubicBezTo>
                    <a:pt x="4" y="42"/>
                    <a:pt x="4" y="42"/>
                    <a:pt x="4" y="42"/>
                  </a:cubicBezTo>
                  <a:cubicBezTo>
                    <a:pt x="4" y="44"/>
                    <a:pt x="5" y="46"/>
                    <a:pt x="7" y="46"/>
                  </a:cubicBezTo>
                  <a:cubicBezTo>
                    <a:pt x="42" y="46"/>
                    <a:pt x="42" y="46"/>
                    <a:pt x="42" y="46"/>
                  </a:cubicBezTo>
                  <a:cubicBezTo>
                    <a:pt x="44" y="46"/>
                    <a:pt x="45" y="44"/>
                    <a:pt x="45" y="42"/>
                  </a:cubicBezTo>
                  <a:cubicBezTo>
                    <a:pt x="45" y="7"/>
                    <a:pt x="45" y="7"/>
                    <a:pt x="45" y="7"/>
                  </a:cubicBezTo>
                  <a:cubicBezTo>
                    <a:pt x="45" y="6"/>
                    <a:pt x="44" y="4"/>
                    <a:pt x="42" y="4"/>
                  </a:cubicBezTo>
                  <a:lnTo>
                    <a:pt x="7" y="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3" name="Freeform 13"/>
            <p:cNvSpPr/>
            <p:nvPr/>
          </p:nvSpPr>
          <p:spPr bwMode="auto">
            <a:xfrm>
              <a:off x="424497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4" name="Freeform 14"/>
            <p:cNvSpPr/>
            <p:nvPr/>
          </p:nvSpPr>
          <p:spPr bwMode="auto">
            <a:xfrm>
              <a:off x="455930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5" name="Freeform 15"/>
            <p:cNvSpPr/>
            <p:nvPr/>
          </p:nvSpPr>
          <p:spPr bwMode="auto">
            <a:xfrm>
              <a:off x="4873625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3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6" name="Freeform 16"/>
            <p:cNvSpPr/>
            <p:nvPr/>
          </p:nvSpPr>
          <p:spPr bwMode="auto">
            <a:xfrm>
              <a:off x="5187950" y="2649220"/>
              <a:ext cx="22225" cy="149225"/>
            </a:xfrm>
            <a:custGeom>
              <a:avLst/>
              <a:gdLst>
                <a:gd name="T0" fmla="*/ 2 w 4"/>
                <a:gd name="T1" fmla="*/ 27 h 27"/>
                <a:gd name="T2" fmla="*/ 0 w 4"/>
                <a:gd name="T3" fmla="*/ 25 h 27"/>
                <a:gd name="T4" fmla="*/ 0 w 4"/>
                <a:gd name="T5" fmla="*/ 2 h 27"/>
                <a:gd name="T6" fmla="*/ 2 w 4"/>
                <a:gd name="T7" fmla="*/ 0 h 27"/>
                <a:gd name="T8" fmla="*/ 4 w 4"/>
                <a:gd name="T9" fmla="*/ 2 h 27"/>
                <a:gd name="T10" fmla="*/ 4 w 4"/>
                <a:gd name="T11" fmla="*/ 25 h 27"/>
                <a:gd name="T12" fmla="*/ 2 w 4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27">
                  <a:moveTo>
                    <a:pt x="2" y="27"/>
                  </a:moveTo>
                  <a:cubicBezTo>
                    <a:pt x="1" y="27"/>
                    <a:pt x="0" y="26"/>
                    <a:pt x="0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4" y="1"/>
                    <a:pt x="4" y="2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6"/>
                    <a:pt x="4" y="27"/>
                    <a:pt x="2" y="27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07" name="组合 306"/>
          <p:cNvGrpSpPr/>
          <p:nvPr/>
        </p:nvGrpSpPr>
        <p:grpSpPr>
          <a:xfrm>
            <a:off x="9234968" y="691519"/>
            <a:ext cx="480820" cy="199077"/>
            <a:chOff x="6340475" y="1976120"/>
            <a:chExt cx="452437" cy="187325"/>
          </a:xfrm>
        </p:grpSpPr>
        <p:sp>
          <p:nvSpPr>
            <p:cNvPr id="308" name="Freeform 136"/>
            <p:cNvSpPr/>
            <p:nvPr/>
          </p:nvSpPr>
          <p:spPr bwMode="auto">
            <a:xfrm>
              <a:off x="6340475" y="1976120"/>
              <a:ext cx="138112" cy="187325"/>
            </a:xfrm>
            <a:custGeom>
              <a:avLst/>
              <a:gdLst>
                <a:gd name="T0" fmla="*/ 25 w 25"/>
                <a:gd name="T1" fmla="*/ 32 h 34"/>
                <a:gd name="T2" fmla="*/ 16 w 25"/>
                <a:gd name="T3" fmla="*/ 34 h 34"/>
                <a:gd name="T4" fmla="*/ 0 w 25"/>
                <a:gd name="T5" fmla="*/ 17 h 34"/>
                <a:gd name="T6" fmla="*/ 17 w 25"/>
                <a:gd name="T7" fmla="*/ 0 h 34"/>
                <a:gd name="T8" fmla="*/ 25 w 25"/>
                <a:gd name="T9" fmla="*/ 2 h 34"/>
                <a:gd name="T10" fmla="*/ 24 w 25"/>
                <a:gd name="T11" fmla="*/ 7 h 34"/>
                <a:gd name="T12" fmla="*/ 17 w 25"/>
                <a:gd name="T13" fmla="*/ 5 h 34"/>
                <a:gd name="T14" fmla="*/ 6 w 25"/>
                <a:gd name="T15" fmla="*/ 17 h 34"/>
                <a:gd name="T16" fmla="*/ 17 w 25"/>
                <a:gd name="T17" fmla="*/ 29 h 34"/>
                <a:gd name="T18" fmla="*/ 24 w 25"/>
                <a:gd name="T19" fmla="*/ 28 h 34"/>
                <a:gd name="T20" fmla="*/ 25 w 25"/>
                <a:gd name="T21" fmla="*/ 3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" h="34">
                  <a:moveTo>
                    <a:pt x="25" y="32"/>
                  </a:moveTo>
                  <a:cubicBezTo>
                    <a:pt x="23" y="33"/>
                    <a:pt x="20" y="34"/>
                    <a:pt x="16" y="34"/>
                  </a:cubicBezTo>
                  <a:cubicBezTo>
                    <a:pt x="6" y="34"/>
                    <a:pt x="0" y="27"/>
                    <a:pt x="0" y="17"/>
                  </a:cubicBezTo>
                  <a:cubicBezTo>
                    <a:pt x="0" y="7"/>
                    <a:pt x="7" y="0"/>
                    <a:pt x="17" y="0"/>
                  </a:cubicBezTo>
                  <a:cubicBezTo>
                    <a:pt x="21" y="0"/>
                    <a:pt x="24" y="1"/>
                    <a:pt x="25" y="2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2" y="6"/>
                    <a:pt x="20" y="5"/>
                    <a:pt x="17" y="5"/>
                  </a:cubicBezTo>
                  <a:cubicBezTo>
                    <a:pt x="11" y="5"/>
                    <a:pt x="6" y="9"/>
                    <a:pt x="6" y="17"/>
                  </a:cubicBezTo>
                  <a:cubicBezTo>
                    <a:pt x="6" y="24"/>
                    <a:pt x="10" y="29"/>
                    <a:pt x="17" y="29"/>
                  </a:cubicBezTo>
                  <a:cubicBezTo>
                    <a:pt x="20" y="29"/>
                    <a:pt x="22" y="28"/>
                    <a:pt x="24" y="28"/>
                  </a:cubicBezTo>
                  <a:lnTo>
                    <a:pt x="25" y="32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09" name="Freeform 137"/>
            <p:cNvSpPr/>
            <p:nvPr/>
          </p:nvSpPr>
          <p:spPr bwMode="auto">
            <a:xfrm>
              <a:off x="6494463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8 w 87"/>
                <a:gd name="T13" fmla="*/ 86 h 86"/>
                <a:gd name="T14" fmla="*/ 38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8 w 87"/>
                <a:gd name="T21" fmla="*/ 38 h 86"/>
                <a:gd name="T22" fmla="*/ 38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8" y="86"/>
                  </a:lnTo>
                  <a:lnTo>
                    <a:pt x="38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8" y="38"/>
                  </a:lnTo>
                  <a:lnTo>
                    <a:pt x="38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0" name="Freeform 138"/>
            <p:cNvSpPr/>
            <p:nvPr/>
          </p:nvSpPr>
          <p:spPr bwMode="auto">
            <a:xfrm>
              <a:off x="6654800" y="2020570"/>
              <a:ext cx="138112" cy="136525"/>
            </a:xfrm>
            <a:custGeom>
              <a:avLst/>
              <a:gdLst>
                <a:gd name="T0" fmla="*/ 49 w 87"/>
                <a:gd name="T1" fmla="*/ 0 h 86"/>
                <a:gd name="T2" fmla="*/ 49 w 87"/>
                <a:gd name="T3" fmla="*/ 38 h 86"/>
                <a:gd name="T4" fmla="*/ 87 w 87"/>
                <a:gd name="T5" fmla="*/ 38 h 86"/>
                <a:gd name="T6" fmla="*/ 87 w 87"/>
                <a:gd name="T7" fmla="*/ 48 h 86"/>
                <a:gd name="T8" fmla="*/ 49 w 87"/>
                <a:gd name="T9" fmla="*/ 48 h 86"/>
                <a:gd name="T10" fmla="*/ 49 w 87"/>
                <a:gd name="T11" fmla="*/ 86 h 86"/>
                <a:gd name="T12" fmla="*/ 35 w 87"/>
                <a:gd name="T13" fmla="*/ 86 h 86"/>
                <a:gd name="T14" fmla="*/ 35 w 87"/>
                <a:gd name="T15" fmla="*/ 48 h 86"/>
                <a:gd name="T16" fmla="*/ 0 w 87"/>
                <a:gd name="T17" fmla="*/ 48 h 86"/>
                <a:gd name="T18" fmla="*/ 0 w 87"/>
                <a:gd name="T19" fmla="*/ 38 h 86"/>
                <a:gd name="T20" fmla="*/ 35 w 87"/>
                <a:gd name="T21" fmla="*/ 38 h 86"/>
                <a:gd name="T22" fmla="*/ 35 w 87"/>
                <a:gd name="T23" fmla="*/ 0 h 86"/>
                <a:gd name="T24" fmla="*/ 49 w 87"/>
                <a:gd name="T25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86">
                  <a:moveTo>
                    <a:pt x="49" y="0"/>
                  </a:moveTo>
                  <a:lnTo>
                    <a:pt x="49" y="38"/>
                  </a:lnTo>
                  <a:lnTo>
                    <a:pt x="87" y="38"/>
                  </a:lnTo>
                  <a:lnTo>
                    <a:pt x="87" y="48"/>
                  </a:lnTo>
                  <a:lnTo>
                    <a:pt x="49" y="48"/>
                  </a:lnTo>
                  <a:lnTo>
                    <a:pt x="49" y="86"/>
                  </a:lnTo>
                  <a:lnTo>
                    <a:pt x="35" y="86"/>
                  </a:lnTo>
                  <a:lnTo>
                    <a:pt x="35" y="48"/>
                  </a:lnTo>
                  <a:lnTo>
                    <a:pt x="0" y="48"/>
                  </a:lnTo>
                  <a:lnTo>
                    <a:pt x="0" y="38"/>
                  </a:lnTo>
                  <a:lnTo>
                    <a:pt x="35" y="38"/>
                  </a:lnTo>
                  <a:lnTo>
                    <a:pt x="35" y="0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11" name="组合 310"/>
          <p:cNvGrpSpPr/>
          <p:nvPr/>
        </p:nvGrpSpPr>
        <p:grpSpPr>
          <a:xfrm>
            <a:off x="8354607" y="778791"/>
            <a:ext cx="862103" cy="862104"/>
            <a:chOff x="5402263" y="1788795"/>
            <a:chExt cx="811212" cy="811213"/>
          </a:xfrm>
        </p:grpSpPr>
        <p:sp>
          <p:nvSpPr>
            <p:cNvPr id="312" name="Oval 195"/>
            <p:cNvSpPr>
              <a:spLocks noChangeArrowheads="1"/>
            </p:cNvSpPr>
            <p:nvPr/>
          </p:nvSpPr>
          <p:spPr bwMode="auto">
            <a:xfrm>
              <a:off x="5413375" y="1798320"/>
              <a:ext cx="788987" cy="7905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3" name="Freeform 196"/>
            <p:cNvSpPr>
              <a:spLocks noEditPoints="1"/>
            </p:cNvSpPr>
            <p:nvPr/>
          </p:nvSpPr>
          <p:spPr bwMode="auto">
            <a:xfrm>
              <a:off x="5402263" y="1788795"/>
              <a:ext cx="811212" cy="811213"/>
            </a:xfrm>
            <a:custGeom>
              <a:avLst/>
              <a:gdLst>
                <a:gd name="T0" fmla="*/ 73 w 147"/>
                <a:gd name="T1" fmla="*/ 147 h 147"/>
                <a:gd name="T2" fmla="*/ 0 w 147"/>
                <a:gd name="T3" fmla="*/ 74 h 147"/>
                <a:gd name="T4" fmla="*/ 73 w 147"/>
                <a:gd name="T5" fmla="*/ 0 h 147"/>
                <a:gd name="T6" fmla="*/ 147 w 147"/>
                <a:gd name="T7" fmla="*/ 74 h 147"/>
                <a:gd name="T8" fmla="*/ 73 w 147"/>
                <a:gd name="T9" fmla="*/ 147 h 147"/>
                <a:gd name="T10" fmla="*/ 73 w 147"/>
                <a:gd name="T11" fmla="*/ 4 h 147"/>
                <a:gd name="T12" fmla="*/ 4 w 147"/>
                <a:gd name="T13" fmla="*/ 74 h 147"/>
                <a:gd name="T14" fmla="*/ 73 w 147"/>
                <a:gd name="T15" fmla="*/ 143 h 147"/>
                <a:gd name="T16" fmla="*/ 143 w 147"/>
                <a:gd name="T17" fmla="*/ 74 h 147"/>
                <a:gd name="T18" fmla="*/ 73 w 147"/>
                <a:gd name="T19" fmla="*/ 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7" h="147">
                  <a:moveTo>
                    <a:pt x="73" y="147"/>
                  </a:moveTo>
                  <a:cubicBezTo>
                    <a:pt x="33" y="147"/>
                    <a:pt x="0" y="114"/>
                    <a:pt x="0" y="74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114" y="0"/>
                    <a:pt x="147" y="33"/>
                    <a:pt x="147" y="74"/>
                  </a:cubicBezTo>
                  <a:cubicBezTo>
                    <a:pt x="147" y="114"/>
                    <a:pt x="114" y="147"/>
                    <a:pt x="73" y="147"/>
                  </a:cubicBezTo>
                  <a:close/>
                  <a:moveTo>
                    <a:pt x="73" y="4"/>
                  </a:moveTo>
                  <a:cubicBezTo>
                    <a:pt x="35" y="4"/>
                    <a:pt x="4" y="35"/>
                    <a:pt x="4" y="74"/>
                  </a:cubicBezTo>
                  <a:cubicBezTo>
                    <a:pt x="4" y="112"/>
                    <a:pt x="35" y="143"/>
                    <a:pt x="73" y="143"/>
                  </a:cubicBezTo>
                  <a:cubicBezTo>
                    <a:pt x="112" y="143"/>
                    <a:pt x="143" y="112"/>
                    <a:pt x="143" y="74"/>
                  </a:cubicBezTo>
                  <a:cubicBezTo>
                    <a:pt x="143" y="35"/>
                    <a:pt x="112" y="4"/>
                    <a:pt x="73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4" name="Oval 197"/>
            <p:cNvSpPr>
              <a:spLocks noChangeArrowheads="1"/>
            </p:cNvSpPr>
            <p:nvPr/>
          </p:nvSpPr>
          <p:spPr bwMode="auto">
            <a:xfrm>
              <a:off x="5457825" y="1849120"/>
              <a:ext cx="695325" cy="695325"/>
            </a:xfrm>
            <a:prstGeom prst="ellipse">
              <a:avLst/>
            </a:prstGeom>
            <a:solidFill>
              <a:srgbClr val="00579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5" name="Freeform 199"/>
            <p:cNvSpPr>
              <a:spLocks noEditPoints="1"/>
            </p:cNvSpPr>
            <p:nvPr/>
          </p:nvSpPr>
          <p:spPr bwMode="auto">
            <a:xfrm>
              <a:off x="5446713" y="1838008"/>
              <a:ext cx="717550" cy="717550"/>
            </a:xfrm>
            <a:custGeom>
              <a:avLst/>
              <a:gdLst>
                <a:gd name="T0" fmla="*/ 65 w 130"/>
                <a:gd name="T1" fmla="*/ 130 h 130"/>
                <a:gd name="T2" fmla="*/ 0 w 130"/>
                <a:gd name="T3" fmla="*/ 65 h 130"/>
                <a:gd name="T4" fmla="*/ 65 w 130"/>
                <a:gd name="T5" fmla="*/ 0 h 130"/>
                <a:gd name="T6" fmla="*/ 130 w 130"/>
                <a:gd name="T7" fmla="*/ 65 h 130"/>
                <a:gd name="T8" fmla="*/ 65 w 130"/>
                <a:gd name="T9" fmla="*/ 130 h 130"/>
                <a:gd name="T10" fmla="*/ 65 w 130"/>
                <a:gd name="T11" fmla="*/ 4 h 130"/>
                <a:gd name="T12" fmla="*/ 4 w 130"/>
                <a:gd name="T13" fmla="*/ 65 h 130"/>
                <a:gd name="T14" fmla="*/ 65 w 130"/>
                <a:gd name="T15" fmla="*/ 126 h 130"/>
                <a:gd name="T16" fmla="*/ 126 w 130"/>
                <a:gd name="T17" fmla="*/ 65 h 130"/>
                <a:gd name="T18" fmla="*/ 65 w 130"/>
                <a:gd name="T19" fmla="*/ 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0" h="130">
                  <a:moveTo>
                    <a:pt x="65" y="130"/>
                  </a:moveTo>
                  <a:cubicBezTo>
                    <a:pt x="29" y="130"/>
                    <a:pt x="0" y="101"/>
                    <a:pt x="0" y="65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101" y="0"/>
                    <a:pt x="130" y="29"/>
                    <a:pt x="130" y="65"/>
                  </a:cubicBezTo>
                  <a:cubicBezTo>
                    <a:pt x="130" y="101"/>
                    <a:pt x="101" y="130"/>
                    <a:pt x="65" y="130"/>
                  </a:cubicBezTo>
                  <a:close/>
                  <a:moveTo>
                    <a:pt x="65" y="4"/>
                  </a:moveTo>
                  <a:cubicBezTo>
                    <a:pt x="31" y="4"/>
                    <a:pt x="4" y="31"/>
                    <a:pt x="4" y="65"/>
                  </a:cubicBezTo>
                  <a:cubicBezTo>
                    <a:pt x="4" y="99"/>
                    <a:pt x="31" y="126"/>
                    <a:pt x="65" y="126"/>
                  </a:cubicBezTo>
                  <a:cubicBezTo>
                    <a:pt x="99" y="126"/>
                    <a:pt x="126" y="99"/>
                    <a:pt x="126" y="65"/>
                  </a:cubicBezTo>
                  <a:cubicBezTo>
                    <a:pt x="126" y="31"/>
                    <a:pt x="99" y="4"/>
                    <a:pt x="65" y="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6" name="Freeform 200"/>
            <p:cNvSpPr/>
            <p:nvPr/>
          </p:nvSpPr>
          <p:spPr bwMode="auto">
            <a:xfrm>
              <a:off x="5524500" y="1920558"/>
              <a:ext cx="192087" cy="193675"/>
            </a:xfrm>
            <a:custGeom>
              <a:avLst/>
              <a:gdLst>
                <a:gd name="T0" fmla="*/ 3 w 35"/>
                <a:gd name="T1" fmla="*/ 35 h 35"/>
                <a:gd name="T2" fmla="*/ 2 w 35"/>
                <a:gd name="T3" fmla="*/ 35 h 35"/>
                <a:gd name="T4" fmla="*/ 1 w 35"/>
                <a:gd name="T5" fmla="*/ 33 h 35"/>
                <a:gd name="T6" fmla="*/ 32 w 35"/>
                <a:gd name="T7" fmla="*/ 0 h 35"/>
                <a:gd name="T8" fmla="*/ 34 w 35"/>
                <a:gd name="T9" fmla="*/ 1 h 35"/>
                <a:gd name="T10" fmla="*/ 33 w 35"/>
                <a:gd name="T11" fmla="*/ 4 h 35"/>
                <a:gd name="T12" fmla="*/ 5 w 35"/>
                <a:gd name="T13" fmla="*/ 34 h 35"/>
                <a:gd name="T14" fmla="*/ 3 w 35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35">
                  <a:moveTo>
                    <a:pt x="3" y="35"/>
                  </a:moveTo>
                  <a:cubicBezTo>
                    <a:pt x="2" y="35"/>
                    <a:pt x="2" y="35"/>
                    <a:pt x="2" y="35"/>
                  </a:cubicBezTo>
                  <a:cubicBezTo>
                    <a:pt x="1" y="35"/>
                    <a:pt x="0" y="34"/>
                    <a:pt x="1" y="33"/>
                  </a:cubicBezTo>
                  <a:cubicBezTo>
                    <a:pt x="6" y="18"/>
                    <a:pt x="17" y="6"/>
                    <a:pt x="32" y="0"/>
                  </a:cubicBezTo>
                  <a:cubicBezTo>
                    <a:pt x="33" y="0"/>
                    <a:pt x="34" y="0"/>
                    <a:pt x="34" y="1"/>
                  </a:cubicBezTo>
                  <a:cubicBezTo>
                    <a:pt x="35" y="2"/>
                    <a:pt x="34" y="4"/>
                    <a:pt x="33" y="4"/>
                  </a:cubicBezTo>
                  <a:cubicBezTo>
                    <a:pt x="20" y="9"/>
                    <a:pt x="9" y="20"/>
                    <a:pt x="5" y="34"/>
                  </a:cubicBezTo>
                  <a:cubicBezTo>
                    <a:pt x="4" y="35"/>
                    <a:pt x="3" y="35"/>
                    <a:pt x="3" y="35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7" name="Freeform 201"/>
            <p:cNvSpPr/>
            <p:nvPr/>
          </p:nvSpPr>
          <p:spPr bwMode="auto">
            <a:xfrm>
              <a:off x="5799138" y="1893570"/>
              <a:ext cx="22225" cy="307975"/>
            </a:xfrm>
            <a:custGeom>
              <a:avLst/>
              <a:gdLst>
                <a:gd name="T0" fmla="*/ 2 w 4"/>
                <a:gd name="T1" fmla="*/ 56 h 56"/>
                <a:gd name="T2" fmla="*/ 0 w 4"/>
                <a:gd name="T3" fmla="*/ 54 h 56"/>
                <a:gd name="T4" fmla="*/ 0 w 4"/>
                <a:gd name="T5" fmla="*/ 2 h 56"/>
                <a:gd name="T6" fmla="*/ 2 w 4"/>
                <a:gd name="T7" fmla="*/ 0 h 56"/>
                <a:gd name="T8" fmla="*/ 4 w 4"/>
                <a:gd name="T9" fmla="*/ 2 h 56"/>
                <a:gd name="T10" fmla="*/ 4 w 4"/>
                <a:gd name="T11" fmla="*/ 54 h 56"/>
                <a:gd name="T12" fmla="*/ 2 w 4"/>
                <a:gd name="T13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6">
                  <a:moveTo>
                    <a:pt x="2" y="56"/>
                  </a:moveTo>
                  <a:cubicBezTo>
                    <a:pt x="1" y="56"/>
                    <a:pt x="0" y="55"/>
                    <a:pt x="0" y="5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4" y="55"/>
                    <a:pt x="3" y="56"/>
                    <a:pt x="2" y="56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8" name="Freeform 202"/>
            <p:cNvSpPr/>
            <p:nvPr/>
          </p:nvSpPr>
          <p:spPr bwMode="auto">
            <a:xfrm>
              <a:off x="5789613" y="2190433"/>
              <a:ext cx="263525" cy="22225"/>
            </a:xfrm>
            <a:custGeom>
              <a:avLst/>
              <a:gdLst>
                <a:gd name="T0" fmla="*/ 46 w 48"/>
                <a:gd name="T1" fmla="*/ 4 h 4"/>
                <a:gd name="T2" fmla="*/ 2 w 48"/>
                <a:gd name="T3" fmla="*/ 4 h 4"/>
                <a:gd name="T4" fmla="*/ 0 w 48"/>
                <a:gd name="T5" fmla="*/ 2 h 4"/>
                <a:gd name="T6" fmla="*/ 2 w 48"/>
                <a:gd name="T7" fmla="*/ 0 h 4"/>
                <a:gd name="T8" fmla="*/ 46 w 48"/>
                <a:gd name="T9" fmla="*/ 0 h 4"/>
                <a:gd name="T10" fmla="*/ 48 w 48"/>
                <a:gd name="T11" fmla="*/ 2 h 4"/>
                <a:gd name="T12" fmla="*/ 46 w 4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4">
                  <a:moveTo>
                    <a:pt x="46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7" y="0"/>
                    <a:pt x="48" y="1"/>
                    <a:pt x="48" y="2"/>
                  </a:cubicBezTo>
                  <a:cubicBezTo>
                    <a:pt x="48" y="3"/>
                    <a:pt x="47" y="4"/>
                    <a:pt x="46" y="4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19" name="Oval 203"/>
            <p:cNvSpPr>
              <a:spLocks noChangeArrowheads="1"/>
            </p:cNvSpPr>
            <p:nvPr/>
          </p:nvSpPr>
          <p:spPr bwMode="auto">
            <a:xfrm>
              <a:off x="5767388" y="2163445"/>
              <a:ext cx="76200" cy="82550"/>
            </a:xfrm>
            <a:prstGeom prst="ellipse">
              <a:avLst/>
            </a:pr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9837335" y="773164"/>
            <a:ext cx="954893" cy="855356"/>
            <a:chOff x="6946900" y="1965008"/>
            <a:chExt cx="898525" cy="804863"/>
          </a:xfrm>
        </p:grpSpPr>
        <p:sp>
          <p:nvSpPr>
            <p:cNvPr id="321" name="Freeform 31"/>
            <p:cNvSpPr>
              <a:spLocks noEditPoints="1"/>
            </p:cNvSpPr>
            <p:nvPr/>
          </p:nvSpPr>
          <p:spPr bwMode="auto">
            <a:xfrm>
              <a:off x="7156450" y="2263458"/>
              <a:ext cx="508000" cy="506413"/>
            </a:xfrm>
            <a:custGeom>
              <a:avLst/>
              <a:gdLst>
                <a:gd name="T0" fmla="*/ 36 w 92"/>
                <a:gd name="T1" fmla="*/ 86 h 92"/>
                <a:gd name="T2" fmla="*/ 24 w 92"/>
                <a:gd name="T3" fmla="*/ 81 h 92"/>
                <a:gd name="T4" fmla="*/ 9 w 92"/>
                <a:gd name="T5" fmla="*/ 72 h 92"/>
                <a:gd name="T6" fmla="*/ 12 w 92"/>
                <a:gd name="T7" fmla="*/ 55 h 92"/>
                <a:gd name="T8" fmla="*/ 0 w 92"/>
                <a:gd name="T9" fmla="*/ 49 h 92"/>
                <a:gd name="T10" fmla="*/ 12 w 92"/>
                <a:gd name="T11" fmla="*/ 37 h 92"/>
                <a:gd name="T12" fmla="*/ 11 w 92"/>
                <a:gd name="T13" fmla="*/ 15 h 92"/>
                <a:gd name="T14" fmla="*/ 29 w 92"/>
                <a:gd name="T15" fmla="*/ 15 h 92"/>
                <a:gd name="T16" fmla="*/ 43 w 92"/>
                <a:gd name="T17" fmla="*/ 0 h 92"/>
                <a:gd name="T18" fmla="*/ 55 w 92"/>
                <a:gd name="T19" fmla="*/ 12 h 92"/>
                <a:gd name="T20" fmla="*/ 77 w 92"/>
                <a:gd name="T21" fmla="*/ 11 h 92"/>
                <a:gd name="T22" fmla="*/ 80 w 92"/>
                <a:gd name="T23" fmla="*/ 25 h 92"/>
                <a:gd name="T24" fmla="*/ 85 w 92"/>
                <a:gd name="T25" fmla="*/ 37 h 92"/>
                <a:gd name="T26" fmla="*/ 85 w 92"/>
                <a:gd name="T27" fmla="*/ 55 h 92"/>
                <a:gd name="T28" fmla="*/ 76 w 92"/>
                <a:gd name="T29" fmla="*/ 63 h 92"/>
                <a:gd name="T30" fmla="*/ 80 w 92"/>
                <a:gd name="T31" fmla="*/ 77 h 92"/>
                <a:gd name="T32" fmla="*/ 63 w 92"/>
                <a:gd name="T33" fmla="*/ 77 h 92"/>
                <a:gd name="T34" fmla="*/ 48 w 92"/>
                <a:gd name="T35" fmla="*/ 92 h 92"/>
                <a:gd name="T36" fmla="*/ 39 w 92"/>
                <a:gd name="T37" fmla="*/ 76 h 92"/>
                <a:gd name="T38" fmla="*/ 43 w 92"/>
                <a:gd name="T39" fmla="*/ 88 h 92"/>
                <a:gd name="T40" fmla="*/ 48 w 92"/>
                <a:gd name="T41" fmla="*/ 88 h 92"/>
                <a:gd name="T42" fmla="*/ 53 w 92"/>
                <a:gd name="T43" fmla="*/ 76 h 92"/>
                <a:gd name="T44" fmla="*/ 70 w 92"/>
                <a:gd name="T45" fmla="*/ 78 h 92"/>
                <a:gd name="T46" fmla="*/ 78 w 92"/>
                <a:gd name="T47" fmla="*/ 72 h 92"/>
                <a:gd name="T48" fmla="*/ 72 w 92"/>
                <a:gd name="T49" fmla="*/ 63 h 92"/>
                <a:gd name="T50" fmla="*/ 85 w 92"/>
                <a:gd name="T51" fmla="*/ 51 h 92"/>
                <a:gd name="T52" fmla="*/ 85 w 92"/>
                <a:gd name="T53" fmla="*/ 41 h 92"/>
                <a:gd name="T54" fmla="*/ 72 w 92"/>
                <a:gd name="T55" fmla="*/ 29 h 92"/>
                <a:gd name="T56" fmla="*/ 78 w 92"/>
                <a:gd name="T57" fmla="*/ 20 h 92"/>
                <a:gd name="T58" fmla="*/ 70 w 92"/>
                <a:gd name="T59" fmla="*/ 14 h 92"/>
                <a:gd name="T60" fmla="*/ 53 w 92"/>
                <a:gd name="T61" fmla="*/ 16 h 92"/>
                <a:gd name="T62" fmla="*/ 48 w 92"/>
                <a:gd name="T63" fmla="*/ 4 h 92"/>
                <a:gd name="T64" fmla="*/ 40 w 92"/>
                <a:gd name="T65" fmla="*/ 15 h 92"/>
                <a:gd name="T66" fmla="*/ 28 w 92"/>
                <a:gd name="T67" fmla="*/ 20 h 92"/>
                <a:gd name="T68" fmla="*/ 14 w 92"/>
                <a:gd name="T69" fmla="*/ 18 h 92"/>
                <a:gd name="T70" fmla="*/ 20 w 92"/>
                <a:gd name="T71" fmla="*/ 29 h 92"/>
                <a:gd name="T72" fmla="*/ 6 w 92"/>
                <a:gd name="T73" fmla="*/ 41 h 92"/>
                <a:gd name="T74" fmla="*/ 4 w 92"/>
                <a:gd name="T75" fmla="*/ 50 h 92"/>
                <a:gd name="T76" fmla="*/ 15 w 92"/>
                <a:gd name="T77" fmla="*/ 53 h 92"/>
                <a:gd name="T78" fmla="*/ 14 w 92"/>
                <a:gd name="T79" fmla="*/ 70 h 92"/>
                <a:gd name="T80" fmla="*/ 18 w 92"/>
                <a:gd name="T81" fmla="*/ 78 h 92"/>
                <a:gd name="T82" fmla="*/ 46 w 92"/>
                <a:gd name="T83" fmla="*/ 63 h 92"/>
                <a:gd name="T84" fmla="*/ 63 w 92"/>
                <a:gd name="T85" fmla="*/ 46 h 92"/>
                <a:gd name="T86" fmla="*/ 33 w 92"/>
                <a:gd name="T87" fmla="*/ 46 h 92"/>
                <a:gd name="T88" fmla="*/ 46 w 92"/>
                <a:gd name="T89" fmla="*/ 3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" h="92">
                  <a:moveTo>
                    <a:pt x="48" y="92"/>
                  </a:moveTo>
                  <a:cubicBezTo>
                    <a:pt x="43" y="92"/>
                    <a:pt x="43" y="92"/>
                    <a:pt x="43" y="92"/>
                  </a:cubicBezTo>
                  <a:cubicBezTo>
                    <a:pt x="39" y="92"/>
                    <a:pt x="36" y="89"/>
                    <a:pt x="36" y="86"/>
                  </a:cubicBezTo>
                  <a:cubicBezTo>
                    <a:pt x="36" y="80"/>
                    <a:pt x="36" y="80"/>
                    <a:pt x="36" y="80"/>
                  </a:cubicBezTo>
                  <a:cubicBezTo>
                    <a:pt x="34" y="79"/>
                    <a:pt x="31" y="78"/>
                    <a:pt x="28" y="77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2" y="83"/>
                    <a:pt x="17" y="83"/>
                    <a:pt x="15" y="80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0" y="75"/>
                    <a:pt x="9" y="74"/>
                    <a:pt x="9" y="72"/>
                  </a:cubicBezTo>
                  <a:cubicBezTo>
                    <a:pt x="9" y="70"/>
                    <a:pt x="10" y="69"/>
                    <a:pt x="11" y="67"/>
                  </a:cubicBezTo>
                  <a:cubicBezTo>
                    <a:pt x="15" y="63"/>
                    <a:pt x="15" y="63"/>
                    <a:pt x="15" y="63"/>
                  </a:cubicBezTo>
                  <a:cubicBezTo>
                    <a:pt x="14" y="61"/>
                    <a:pt x="13" y="58"/>
                    <a:pt x="12" y="55"/>
                  </a:cubicBezTo>
                  <a:cubicBezTo>
                    <a:pt x="6" y="55"/>
                    <a:pt x="6" y="55"/>
                    <a:pt x="6" y="55"/>
                  </a:cubicBezTo>
                  <a:cubicBezTo>
                    <a:pt x="4" y="55"/>
                    <a:pt x="3" y="55"/>
                    <a:pt x="2" y="53"/>
                  </a:cubicBezTo>
                  <a:cubicBezTo>
                    <a:pt x="0" y="52"/>
                    <a:pt x="0" y="50"/>
                    <a:pt x="0" y="49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0"/>
                    <a:pt x="3" y="37"/>
                    <a:pt x="6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3" y="34"/>
                    <a:pt x="14" y="31"/>
                    <a:pt x="15" y="29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9" y="22"/>
                    <a:pt x="9" y="18"/>
                    <a:pt x="11" y="15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8" y="9"/>
                    <a:pt x="22" y="9"/>
                    <a:pt x="25" y="11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31" y="14"/>
                    <a:pt x="34" y="13"/>
                    <a:pt x="36" y="12"/>
                  </a:cubicBezTo>
                  <a:cubicBezTo>
                    <a:pt x="36" y="7"/>
                    <a:pt x="36" y="7"/>
                    <a:pt x="36" y="7"/>
                  </a:cubicBezTo>
                  <a:cubicBezTo>
                    <a:pt x="36" y="3"/>
                    <a:pt x="39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2" y="0"/>
                    <a:pt x="55" y="3"/>
                    <a:pt x="55" y="7"/>
                  </a:cubicBezTo>
                  <a:cubicBezTo>
                    <a:pt x="55" y="12"/>
                    <a:pt x="55" y="12"/>
                    <a:pt x="55" y="12"/>
                  </a:cubicBezTo>
                  <a:cubicBezTo>
                    <a:pt x="58" y="13"/>
                    <a:pt x="61" y="14"/>
                    <a:pt x="63" y="15"/>
                  </a:cubicBezTo>
                  <a:cubicBezTo>
                    <a:pt x="67" y="11"/>
                    <a:pt x="67" y="11"/>
                    <a:pt x="67" y="11"/>
                  </a:cubicBezTo>
                  <a:cubicBezTo>
                    <a:pt x="70" y="9"/>
                    <a:pt x="74" y="9"/>
                    <a:pt x="77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82" y="17"/>
                    <a:pt x="82" y="18"/>
                    <a:pt x="82" y="20"/>
                  </a:cubicBezTo>
                  <a:cubicBezTo>
                    <a:pt x="82" y="22"/>
                    <a:pt x="82" y="23"/>
                    <a:pt x="80" y="25"/>
                  </a:cubicBezTo>
                  <a:cubicBezTo>
                    <a:pt x="76" y="29"/>
                    <a:pt x="76" y="29"/>
                    <a:pt x="76" y="29"/>
                  </a:cubicBezTo>
                  <a:cubicBezTo>
                    <a:pt x="78" y="31"/>
                    <a:pt x="79" y="34"/>
                    <a:pt x="80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9" y="37"/>
                    <a:pt x="92" y="40"/>
                    <a:pt x="92" y="43"/>
                  </a:cubicBezTo>
                  <a:cubicBezTo>
                    <a:pt x="92" y="49"/>
                    <a:pt x="92" y="49"/>
                    <a:pt x="92" y="49"/>
                  </a:cubicBezTo>
                  <a:cubicBezTo>
                    <a:pt x="92" y="52"/>
                    <a:pt x="89" y="55"/>
                    <a:pt x="85" y="55"/>
                  </a:cubicBezTo>
                  <a:cubicBezTo>
                    <a:pt x="85" y="55"/>
                    <a:pt x="85" y="55"/>
                    <a:pt x="85" y="55"/>
                  </a:cubicBezTo>
                  <a:cubicBezTo>
                    <a:pt x="80" y="55"/>
                    <a:pt x="80" y="55"/>
                    <a:pt x="80" y="55"/>
                  </a:cubicBezTo>
                  <a:cubicBezTo>
                    <a:pt x="79" y="58"/>
                    <a:pt x="78" y="61"/>
                    <a:pt x="76" y="63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82" y="69"/>
                    <a:pt x="82" y="70"/>
                    <a:pt x="82" y="72"/>
                  </a:cubicBezTo>
                  <a:cubicBezTo>
                    <a:pt x="82" y="74"/>
                    <a:pt x="82" y="76"/>
                    <a:pt x="80" y="77"/>
                  </a:cubicBezTo>
                  <a:cubicBezTo>
                    <a:pt x="76" y="81"/>
                    <a:pt x="76" y="81"/>
                    <a:pt x="76" y="81"/>
                  </a:cubicBezTo>
                  <a:cubicBezTo>
                    <a:pt x="74" y="83"/>
                    <a:pt x="70" y="83"/>
                    <a:pt x="67" y="81"/>
                  </a:cubicBezTo>
                  <a:cubicBezTo>
                    <a:pt x="63" y="77"/>
                    <a:pt x="63" y="77"/>
                    <a:pt x="63" y="77"/>
                  </a:cubicBezTo>
                  <a:cubicBezTo>
                    <a:pt x="61" y="78"/>
                    <a:pt x="58" y="79"/>
                    <a:pt x="55" y="80"/>
                  </a:cubicBezTo>
                  <a:cubicBezTo>
                    <a:pt x="55" y="86"/>
                    <a:pt x="55" y="86"/>
                    <a:pt x="55" y="86"/>
                  </a:cubicBezTo>
                  <a:cubicBezTo>
                    <a:pt x="55" y="89"/>
                    <a:pt x="52" y="92"/>
                    <a:pt x="48" y="92"/>
                  </a:cubicBezTo>
                  <a:close/>
                  <a:moveTo>
                    <a:pt x="28" y="71"/>
                  </a:moveTo>
                  <a:cubicBezTo>
                    <a:pt x="29" y="72"/>
                    <a:pt x="29" y="72"/>
                    <a:pt x="29" y="72"/>
                  </a:cubicBezTo>
                  <a:cubicBezTo>
                    <a:pt x="32" y="74"/>
                    <a:pt x="35" y="76"/>
                    <a:pt x="39" y="76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40" y="87"/>
                    <a:pt x="42" y="88"/>
                    <a:pt x="43" y="88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88"/>
                    <a:pt x="48" y="88"/>
                    <a:pt x="48" y="88"/>
                  </a:cubicBezTo>
                  <a:cubicBezTo>
                    <a:pt x="50" y="88"/>
                    <a:pt x="51" y="87"/>
                    <a:pt x="51" y="86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3" y="76"/>
                    <a:pt x="53" y="76"/>
                    <a:pt x="53" y="76"/>
                  </a:cubicBezTo>
                  <a:cubicBezTo>
                    <a:pt x="56" y="76"/>
                    <a:pt x="59" y="74"/>
                    <a:pt x="62" y="72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70" y="78"/>
                    <a:pt x="70" y="78"/>
                    <a:pt x="70" y="78"/>
                  </a:cubicBezTo>
                  <a:cubicBezTo>
                    <a:pt x="71" y="79"/>
                    <a:pt x="73" y="79"/>
                    <a:pt x="74" y="78"/>
                  </a:cubicBezTo>
                  <a:cubicBezTo>
                    <a:pt x="77" y="74"/>
                    <a:pt x="77" y="74"/>
                    <a:pt x="77" y="74"/>
                  </a:cubicBezTo>
                  <a:cubicBezTo>
                    <a:pt x="78" y="74"/>
                    <a:pt x="78" y="73"/>
                    <a:pt x="78" y="72"/>
                  </a:cubicBezTo>
                  <a:cubicBezTo>
                    <a:pt x="78" y="71"/>
                    <a:pt x="78" y="71"/>
                    <a:pt x="77" y="70"/>
                  </a:cubicBezTo>
                  <a:cubicBezTo>
                    <a:pt x="71" y="64"/>
                    <a:pt x="71" y="64"/>
                    <a:pt x="71" y="64"/>
                  </a:cubicBezTo>
                  <a:cubicBezTo>
                    <a:pt x="72" y="63"/>
                    <a:pt x="72" y="63"/>
                    <a:pt x="72" y="63"/>
                  </a:cubicBezTo>
                  <a:cubicBezTo>
                    <a:pt x="74" y="60"/>
                    <a:pt x="75" y="56"/>
                    <a:pt x="76" y="53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85" y="51"/>
                    <a:pt x="85" y="51"/>
                    <a:pt x="85" y="51"/>
                  </a:cubicBezTo>
                  <a:cubicBezTo>
                    <a:pt x="87" y="51"/>
                    <a:pt x="88" y="50"/>
                    <a:pt x="88" y="49"/>
                  </a:cubicBezTo>
                  <a:cubicBezTo>
                    <a:pt x="88" y="43"/>
                    <a:pt x="88" y="43"/>
                    <a:pt x="88" y="43"/>
                  </a:cubicBezTo>
                  <a:cubicBezTo>
                    <a:pt x="88" y="42"/>
                    <a:pt x="87" y="41"/>
                    <a:pt x="85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6" y="39"/>
                    <a:pt x="76" y="39"/>
                    <a:pt x="76" y="39"/>
                  </a:cubicBezTo>
                  <a:cubicBezTo>
                    <a:pt x="75" y="36"/>
                    <a:pt x="74" y="32"/>
                    <a:pt x="72" y="29"/>
                  </a:cubicBezTo>
                  <a:cubicBezTo>
                    <a:pt x="71" y="28"/>
                    <a:pt x="71" y="28"/>
                    <a:pt x="71" y="28"/>
                  </a:cubicBezTo>
                  <a:cubicBezTo>
                    <a:pt x="78" y="22"/>
                    <a:pt x="78" y="22"/>
                    <a:pt x="78" y="22"/>
                  </a:cubicBezTo>
                  <a:cubicBezTo>
                    <a:pt x="78" y="21"/>
                    <a:pt x="78" y="21"/>
                    <a:pt x="78" y="20"/>
                  </a:cubicBezTo>
                  <a:cubicBezTo>
                    <a:pt x="78" y="19"/>
                    <a:pt x="78" y="19"/>
                    <a:pt x="78" y="18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3" y="13"/>
                    <a:pt x="71" y="13"/>
                    <a:pt x="70" y="14"/>
                  </a:cubicBezTo>
                  <a:cubicBezTo>
                    <a:pt x="64" y="21"/>
                    <a:pt x="64" y="21"/>
                    <a:pt x="64" y="21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59" y="18"/>
                    <a:pt x="56" y="16"/>
                    <a:pt x="53" y="16"/>
                  </a:cubicBezTo>
                  <a:cubicBezTo>
                    <a:pt x="51" y="15"/>
                    <a:pt x="51" y="15"/>
                    <a:pt x="51" y="15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5"/>
                    <a:pt x="50" y="4"/>
                    <a:pt x="48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0" y="5"/>
                    <a:pt x="40" y="7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6" y="16"/>
                    <a:pt x="32" y="18"/>
                    <a:pt x="29" y="20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1" y="13"/>
                    <a:pt x="19" y="13"/>
                    <a:pt x="18" y="14"/>
                  </a:cubicBezTo>
                  <a:cubicBezTo>
                    <a:pt x="14" y="18"/>
                    <a:pt x="14" y="18"/>
                    <a:pt x="14" y="18"/>
                  </a:cubicBezTo>
                  <a:cubicBezTo>
                    <a:pt x="13" y="19"/>
                    <a:pt x="13" y="21"/>
                    <a:pt x="14" y="22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8" y="32"/>
                    <a:pt x="16" y="36"/>
                    <a:pt x="15" y="39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1"/>
                    <a:pt x="4" y="42"/>
                    <a:pt x="4" y="43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9"/>
                    <a:pt x="4" y="50"/>
                    <a:pt x="4" y="50"/>
                  </a:cubicBezTo>
                  <a:cubicBezTo>
                    <a:pt x="5" y="51"/>
                    <a:pt x="6" y="51"/>
                    <a:pt x="6" y="51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16" y="56"/>
                    <a:pt x="17" y="60"/>
                    <a:pt x="19" y="63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14" y="70"/>
                    <a:pt x="14" y="70"/>
                    <a:pt x="14" y="70"/>
                  </a:cubicBezTo>
                  <a:cubicBezTo>
                    <a:pt x="13" y="71"/>
                    <a:pt x="13" y="71"/>
                    <a:pt x="13" y="72"/>
                  </a:cubicBezTo>
                  <a:cubicBezTo>
                    <a:pt x="13" y="73"/>
                    <a:pt x="13" y="73"/>
                    <a:pt x="14" y="74"/>
                  </a:cubicBezTo>
                  <a:cubicBezTo>
                    <a:pt x="18" y="78"/>
                    <a:pt x="18" y="78"/>
                    <a:pt x="18" y="78"/>
                  </a:cubicBezTo>
                  <a:cubicBezTo>
                    <a:pt x="19" y="79"/>
                    <a:pt x="21" y="79"/>
                    <a:pt x="22" y="78"/>
                  </a:cubicBezTo>
                  <a:lnTo>
                    <a:pt x="28" y="71"/>
                  </a:lnTo>
                  <a:close/>
                  <a:moveTo>
                    <a:pt x="46" y="63"/>
                  </a:moveTo>
                  <a:cubicBezTo>
                    <a:pt x="37" y="63"/>
                    <a:pt x="29" y="55"/>
                    <a:pt x="29" y="46"/>
                  </a:cubicBezTo>
                  <a:cubicBezTo>
                    <a:pt x="29" y="37"/>
                    <a:pt x="37" y="29"/>
                    <a:pt x="46" y="29"/>
                  </a:cubicBezTo>
                  <a:cubicBezTo>
                    <a:pt x="55" y="29"/>
                    <a:pt x="63" y="37"/>
                    <a:pt x="63" y="46"/>
                  </a:cubicBezTo>
                  <a:cubicBezTo>
                    <a:pt x="63" y="55"/>
                    <a:pt x="55" y="63"/>
                    <a:pt x="46" y="63"/>
                  </a:cubicBezTo>
                  <a:close/>
                  <a:moveTo>
                    <a:pt x="46" y="33"/>
                  </a:moveTo>
                  <a:cubicBezTo>
                    <a:pt x="39" y="33"/>
                    <a:pt x="33" y="39"/>
                    <a:pt x="33" y="46"/>
                  </a:cubicBezTo>
                  <a:cubicBezTo>
                    <a:pt x="33" y="53"/>
                    <a:pt x="39" y="59"/>
                    <a:pt x="46" y="59"/>
                  </a:cubicBezTo>
                  <a:cubicBezTo>
                    <a:pt x="53" y="59"/>
                    <a:pt x="59" y="53"/>
                    <a:pt x="59" y="46"/>
                  </a:cubicBezTo>
                  <a:cubicBezTo>
                    <a:pt x="59" y="39"/>
                    <a:pt x="53" y="33"/>
                    <a:pt x="46" y="33"/>
                  </a:cubicBez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grpSp>
          <p:nvGrpSpPr>
            <p:cNvPr id="322" name="组合 321"/>
            <p:cNvGrpSpPr/>
            <p:nvPr/>
          </p:nvGrpSpPr>
          <p:grpSpPr>
            <a:xfrm>
              <a:off x="6946900" y="1965008"/>
              <a:ext cx="898525" cy="684212"/>
              <a:chOff x="6946900" y="1965008"/>
              <a:chExt cx="898525" cy="684212"/>
            </a:xfrm>
          </p:grpSpPr>
          <p:sp>
            <p:nvSpPr>
              <p:cNvPr id="323" name="Freeform 28"/>
              <p:cNvSpPr/>
              <p:nvPr/>
            </p:nvSpPr>
            <p:spPr bwMode="auto">
              <a:xfrm>
                <a:off x="6946900" y="1965008"/>
                <a:ext cx="898525" cy="601663"/>
              </a:xfrm>
              <a:custGeom>
                <a:avLst/>
                <a:gdLst>
                  <a:gd name="T0" fmla="*/ 0 w 163"/>
                  <a:gd name="T1" fmla="*/ 70 h 109"/>
                  <a:gd name="T2" fmla="*/ 1 w 163"/>
                  <a:gd name="T3" fmla="*/ 61 h 109"/>
                  <a:gd name="T4" fmla="*/ 2 w 163"/>
                  <a:gd name="T5" fmla="*/ 58 h 109"/>
                  <a:gd name="T6" fmla="*/ 4 w 163"/>
                  <a:gd name="T7" fmla="*/ 53 h 109"/>
                  <a:gd name="T8" fmla="*/ 7 w 163"/>
                  <a:gd name="T9" fmla="*/ 49 h 109"/>
                  <a:gd name="T10" fmla="*/ 9 w 163"/>
                  <a:gd name="T11" fmla="*/ 46 h 109"/>
                  <a:gd name="T12" fmla="*/ 13 w 163"/>
                  <a:gd name="T13" fmla="*/ 42 h 109"/>
                  <a:gd name="T14" fmla="*/ 16 w 163"/>
                  <a:gd name="T15" fmla="*/ 40 h 109"/>
                  <a:gd name="T16" fmla="*/ 20 w 163"/>
                  <a:gd name="T17" fmla="*/ 37 h 109"/>
                  <a:gd name="T18" fmla="*/ 25 w 163"/>
                  <a:gd name="T19" fmla="*/ 35 h 109"/>
                  <a:gd name="T20" fmla="*/ 28 w 163"/>
                  <a:gd name="T21" fmla="*/ 36 h 109"/>
                  <a:gd name="T22" fmla="*/ 31 w 163"/>
                  <a:gd name="T23" fmla="*/ 34 h 109"/>
                  <a:gd name="T24" fmla="*/ 76 w 163"/>
                  <a:gd name="T25" fmla="*/ 0 h 109"/>
                  <a:gd name="T26" fmla="*/ 81 w 163"/>
                  <a:gd name="T27" fmla="*/ 1 h 109"/>
                  <a:gd name="T28" fmla="*/ 86 w 163"/>
                  <a:gd name="T29" fmla="*/ 3 h 109"/>
                  <a:gd name="T30" fmla="*/ 94 w 163"/>
                  <a:gd name="T31" fmla="*/ 7 h 109"/>
                  <a:gd name="T32" fmla="*/ 101 w 163"/>
                  <a:gd name="T33" fmla="*/ 13 h 109"/>
                  <a:gd name="T34" fmla="*/ 110 w 163"/>
                  <a:gd name="T35" fmla="*/ 31 h 109"/>
                  <a:gd name="T36" fmla="*/ 146 w 163"/>
                  <a:gd name="T37" fmla="*/ 52 h 109"/>
                  <a:gd name="T38" fmla="*/ 160 w 163"/>
                  <a:gd name="T39" fmla="*/ 65 h 109"/>
                  <a:gd name="T40" fmla="*/ 137 w 163"/>
                  <a:gd name="T41" fmla="*/ 109 h 109"/>
                  <a:gd name="T42" fmla="*/ 137 w 163"/>
                  <a:gd name="T43" fmla="*/ 105 h 109"/>
                  <a:gd name="T44" fmla="*/ 157 w 163"/>
                  <a:gd name="T45" fmla="*/ 67 h 109"/>
                  <a:gd name="T46" fmla="*/ 145 w 163"/>
                  <a:gd name="T47" fmla="*/ 55 h 109"/>
                  <a:gd name="T48" fmla="*/ 132 w 163"/>
                  <a:gd name="T49" fmla="*/ 53 h 109"/>
                  <a:gd name="T50" fmla="*/ 106 w 163"/>
                  <a:gd name="T51" fmla="*/ 35 h 109"/>
                  <a:gd name="T52" fmla="*/ 98 w 163"/>
                  <a:gd name="T53" fmla="*/ 16 h 109"/>
                  <a:gd name="T54" fmla="*/ 95 w 163"/>
                  <a:gd name="T55" fmla="*/ 13 h 109"/>
                  <a:gd name="T56" fmla="*/ 92 w 163"/>
                  <a:gd name="T57" fmla="*/ 10 h 109"/>
                  <a:gd name="T58" fmla="*/ 84 w 163"/>
                  <a:gd name="T59" fmla="*/ 6 h 109"/>
                  <a:gd name="T60" fmla="*/ 77 w 163"/>
                  <a:gd name="T61" fmla="*/ 4 h 109"/>
                  <a:gd name="T62" fmla="*/ 38 w 163"/>
                  <a:gd name="T63" fmla="*/ 36 h 109"/>
                  <a:gd name="T64" fmla="*/ 32 w 163"/>
                  <a:gd name="T65" fmla="*/ 38 h 109"/>
                  <a:gd name="T66" fmla="*/ 28 w 163"/>
                  <a:gd name="T67" fmla="*/ 38 h 109"/>
                  <a:gd name="T68" fmla="*/ 25 w 163"/>
                  <a:gd name="T69" fmla="*/ 40 h 109"/>
                  <a:gd name="T70" fmla="*/ 21 w 163"/>
                  <a:gd name="T71" fmla="*/ 42 h 109"/>
                  <a:gd name="T72" fmla="*/ 17 w 163"/>
                  <a:gd name="T73" fmla="*/ 44 h 109"/>
                  <a:gd name="T74" fmla="*/ 15 w 163"/>
                  <a:gd name="T75" fmla="*/ 46 h 109"/>
                  <a:gd name="T76" fmla="*/ 11 w 163"/>
                  <a:gd name="T77" fmla="*/ 50 h 109"/>
                  <a:gd name="T78" fmla="*/ 9 w 163"/>
                  <a:gd name="T79" fmla="*/ 52 h 109"/>
                  <a:gd name="T80" fmla="*/ 7 w 163"/>
                  <a:gd name="T81" fmla="*/ 56 h 109"/>
                  <a:gd name="T82" fmla="*/ 6 w 163"/>
                  <a:gd name="T83" fmla="*/ 60 h 109"/>
                  <a:gd name="T84" fmla="*/ 5 w 163"/>
                  <a:gd name="T85" fmla="*/ 63 h 109"/>
                  <a:gd name="T86" fmla="*/ 26 w 163"/>
                  <a:gd name="T87" fmla="*/ 104 h 109"/>
                  <a:gd name="T88" fmla="*/ 36 w 163"/>
                  <a:gd name="T8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63" h="109">
                    <a:moveTo>
                      <a:pt x="36" y="109"/>
                    </a:moveTo>
                    <a:cubicBezTo>
                      <a:pt x="31" y="109"/>
                      <a:pt x="27" y="109"/>
                      <a:pt x="25" y="108"/>
                    </a:cubicBezTo>
                    <a:cubicBezTo>
                      <a:pt x="9" y="104"/>
                      <a:pt x="0" y="85"/>
                      <a:pt x="0" y="70"/>
                    </a:cubicBezTo>
                    <a:cubicBezTo>
                      <a:pt x="0" y="68"/>
                      <a:pt x="0" y="67"/>
                      <a:pt x="1" y="65"/>
                    </a:cubicBezTo>
                    <a:cubicBezTo>
                      <a:pt x="1" y="64"/>
                      <a:pt x="1" y="63"/>
                      <a:pt x="1" y="63"/>
                    </a:cubicBezTo>
                    <a:cubicBezTo>
                      <a:pt x="1" y="62"/>
                      <a:pt x="1" y="62"/>
                      <a:pt x="1" y="61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2" y="60"/>
                      <a:pt x="2" y="60"/>
                      <a:pt x="2" y="59"/>
                    </a:cubicBezTo>
                    <a:cubicBezTo>
                      <a:pt x="2" y="59"/>
                      <a:pt x="2" y="58"/>
                      <a:pt x="2" y="58"/>
                    </a:cubicBezTo>
                    <a:cubicBezTo>
                      <a:pt x="3" y="57"/>
                      <a:pt x="3" y="57"/>
                      <a:pt x="3" y="56"/>
                    </a:cubicBezTo>
                    <a:cubicBezTo>
                      <a:pt x="3" y="56"/>
                      <a:pt x="3" y="55"/>
                      <a:pt x="4" y="55"/>
                    </a:cubicBezTo>
                    <a:cubicBezTo>
                      <a:pt x="4" y="54"/>
                      <a:pt x="4" y="54"/>
                      <a:pt x="4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5" y="51"/>
                      <a:pt x="6" y="51"/>
                      <a:pt x="6" y="50"/>
                    </a:cubicBezTo>
                    <a:cubicBezTo>
                      <a:pt x="6" y="50"/>
                      <a:pt x="7" y="49"/>
                      <a:pt x="7" y="49"/>
                    </a:cubicBezTo>
                    <a:cubicBezTo>
                      <a:pt x="7" y="48"/>
                      <a:pt x="8" y="48"/>
                      <a:pt x="8" y="48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7"/>
                      <a:pt x="9" y="47"/>
                      <a:pt x="9" y="46"/>
                    </a:cubicBezTo>
                    <a:cubicBezTo>
                      <a:pt x="9" y="46"/>
                      <a:pt x="10" y="45"/>
                      <a:pt x="10" y="45"/>
                    </a:cubicBezTo>
                    <a:cubicBezTo>
                      <a:pt x="11" y="44"/>
                      <a:pt x="11" y="44"/>
                      <a:pt x="12" y="43"/>
                    </a:cubicBezTo>
                    <a:cubicBezTo>
                      <a:pt x="12" y="43"/>
                      <a:pt x="13" y="42"/>
                      <a:pt x="13" y="42"/>
                    </a:cubicBezTo>
                    <a:cubicBezTo>
                      <a:pt x="14" y="42"/>
                      <a:pt x="14" y="41"/>
                      <a:pt x="14" y="41"/>
                    </a:cubicBezTo>
                    <a:cubicBezTo>
                      <a:pt x="15" y="41"/>
                      <a:pt x="15" y="41"/>
                      <a:pt x="15" y="41"/>
                    </a:cubicBezTo>
                    <a:cubicBezTo>
                      <a:pt x="15" y="40"/>
                      <a:pt x="16" y="40"/>
                      <a:pt x="16" y="40"/>
                    </a:cubicBezTo>
                    <a:cubicBezTo>
                      <a:pt x="16" y="40"/>
                      <a:pt x="17" y="39"/>
                      <a:pt x="17" y="39"/>
                    </a:cubicBezTo>
                    <a:cubicBezTo>
                      <a:pt x="18" y="39"/>
                      <a:pt x="18" y="38"/>
                      <a:pt x="19" y="38"/>
                    </a:cubicBezTo>
                    <a:cubicBezTo>
                      <a:pt x="19" y="38"/>
                      <a:pt x="20" y="38"/>
                      <a:pt x="20" y="37"/>
                    </a:cubicBezTo>
                    <a:cubicBezTo>
                      <a:pt x="21" y="37"/>
                      <a:pt x="21" y="37"/>
                      <a:pt x="22" y="37"/>
                    </a:cubicBezTo>
                    <a:cubicBezTo>
                      <a:pt x="22" y="36"/>
                      <a:pt x="23" y="36"/>
                      <a:pt x="23" y="36"/>
                    </a:cubicBezTo>
                    <a:cubicBezTo>
                      <a:pt x="24" y="36"/>
                      <a:pt x="24" y="36"/>
                      <a:pt x="25" y="35"/>
                    </a:cubicBezTo>
                    <a:cubicBezTo>
                      <a:pt x="25" y="35"/>
                      <a:pt x="26" y="35"/>
                      <a:pt x="26" y="35"/>
                    </a:cubicBezTo>
                    <a:cubicBezTo>
                      <a:pt x="27" y="35"/>
                      <a:pt x="27" y="35"/>
                      <a:pt x="28" y="35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30" y="34"/>
                    </a:cubicBezTo>
                    <a:cubicBezTo>
                      <a:pt x="30" y="34"/>
                      <a:pt x="30" y="34"/>
                      <a:pt x="31" y="34"/>
                    </a:cubicBezTo>
                    <a:cubicBezTo>
                      <a:pt x="32" y="34"/>
                      <a:pt x="33" y="34"/>
                      <a:pt x="34" y="33"/>
                    </a:cubicBezTo>
                    <a:cubicBezTo>
                      <a:pt x="36" y="15"/>
                      <a:pt x="53" y="0"/>
                      <a:pt x="72" y="0"/>
                    </a:cubicBezTo>
                    <a:cubicBezTo>
                      <a:pt x="73" y="0"/>
                      <a:pt x="75" y="0"/>
                      <a:pt x="76" y="0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9" y="1"/>
                      <a:pt x="80" y="1"/>
                      <a:pt x="81" y="1"/>
                    </a:cubicBezTo>
                    <a:cubicBezTo>
                      <a:pt x="81" y="1"/>
                      <a:pt x="82" y="1"/>
                      <a:pt x="82" y="1"/>
                    </a:cubicBezTo>
                    <a:cubicBezTo>
                      <a:pt x="83" y="2"/>
                      <a:pt x="84" y="2"/>
                      <a:pt x="85" y="2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8" y="3"/>
                      <a:pt x="89" y="4"/>
                      <a:pt x="90" y="4"/>
                    </a:cubicBezTo>
                    <a:cubicBezTo>
                      <a:pt x="91" y="5"/>
                      <a:pt x="93" y="6"/>
                      <a:pt x="94" y="7"/>
                    </a:cubicBezTo>
                    <a:cubicBezTo>
                      <a:pt x="94" y="7"/>
                      <a:pt x="94" y="7"/>
                      <a:pt x="94" y="7"/>
                    </a:cubicBezTo>
                    <a:cubicBezTo>
                      <a:pt x="95" y="8"/>
                      <a:pt x="96" y="9"/>
                      <a:pt x="97" y="10"/>
                    </a:cubicBezTo>
                    <a:cubicBezTo>
                      <a:pt x="98" y="10"/>
                      <a:pt x="98" y="10"/>
                      <a:pt x="98" y="10"/>
                    </a:cubicBezTo>
                    <a:cubicBezTo>
                      <a:pt x="99" y="11"/>
                      <a:pt x="100" y="12"/>
                      <a:pt x="101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2" y="14"/>
                      <a:pt x="103" y="15"/>
                      <a:pt x="104" y="17"/>
                    </a:cubicBezTo>
                    <a:cubicBezTo>
                      <a:pt x="107" y="21"/>
                      <a:pt x="109" y="26"/>
                      <a:pt x="110" y="31"/>
                    </a:cubicBezTo>
                    <a:cubicBezTo>
                      <a:pt x="121" y="32"/>
                      <a:pt x="130" y="39"/>
                      <a:pt x="135" y="49"/>
                    </a:cubicBezTo>
                    <a:cubicBezTo>
                      <a:pt x="137" y="49"/>
                      <a:pt x="139" y="49"/>
                      <a:pt x="142" y="50"/>
                    </a:cubicBezTo>
                    <a:cubicBezTo>
                      <a:pt x="143" y="50"/>
                      <a:pt x="145" y="51"/>
                      <a:pt x="146" y="52"/>
                    </a:cubicBezTo>
                    <a:cubicBezTo>
                      <a:pt x="148" y="52"/>
                      <a:pt x="149" y="53"/>
                      <a:pt x="151" y="54"/>
                    </a:cubicBezTo>
                    <a:cubicBezTo>
                      <a:pt x="153" y="56"/>
                      <a:pt x="156" y="58"/>
                      <a:pt x="158" y="61"/>
                    </a:cubicBezTo>
                    <a:cubicBezTo>
                      <a:pt x="159" y="62"/>
                      <a:pt x="159" y="64"/>
                      <a:pt x="160" y="65"/>
                    </a:cubicBezTo>
                    <a:cubicBezTo>
                      <a:pt x="161" y="67"/>
                      <a:pt x="161" y="68"/>
                      <a:pt x="162" y="70"/>
                    </a:cubicBezTo>
                    <a:cubicBezTo>
                      <a:pt x="163" y="72"/>
                      <a:pt x="163" y="75"/>
                      <a:pt x="163" y="78"/>
                    </a:cubicBezTo>
                    <a:cubicBezTo>
                      <a:pt x="163" y="93"/>
                      <a:pt x="153" y="109"/>
                      <a:pt x="137" y="109"/>
                    </a:cubicBezTo>
                    <a:cubicBezTo>
                      <a:pt x="132" y="109"/>
                      <a:pt x="132" y="109"/>
                      <a:pt x="132" y="109"/>
                    </a:cubicBezTo>
                    <a:cubicBezTo>
                      <a:pt x="132" y="105"/>
                      <a:pt x="132" y="105"/>
                      <a:pt x="132" y="105"/>
                    </a:cubicBezTo>
                    <a:cubicBezTo>
                      <a:pt x="137" y="105"/>
                      <a:pt x="137" y="105"/>
                      <a:pt x="137" y="105"/>
                    </a:cubicBezTo>
                    <a:cubicBezTo>
                      <a:pt x="151" y="105"/>
                      <a:pt x="159" y="91"/>
                      <a:pt x="159" y="78"/>
                    </a:cubicBezTo>
                    <a:cubicBezTo>
                      <a:pt x="159" y="76"/>
                      <a:pt x="159" y="73"/>
                      <a:pt x="158" y="71"/>
                    </a:cubicBezTo>
                    <a:cubicBezTo>
                      <a:pt x="158" y="70"/>
                      <a:pt x="157" y="68"/>
                      <a:pt x="157" y="67"/>
                    </a:cubicBezTo>
                    <a:cubicBezTo>
                      <a:pt x="156" y="66"/>
                      <a:pt x="155" y="64"/>
                      <a:pt x="154" y="63"/>
                    </a:cubicBezTo>
                    <a:cubicBezTo>
                      <a:pt x="153" y="61"/>
                      <a:pt x="151" y="59"/>
                      <a:pt x="148" y="57"/>
                    </a:cubicBezTo>
                    <a:cubicBezTo>
                      <a:pt x="147" y="57"/>
                      <a:pt x="146" y="56"/>
                      <a:pt x="145" y="55"/>
                    </a:cubicBezTo>
                    <a:cubicBezTo>
                      <a:pt x="143" y="55"/>
                      <a:pt x="142" y="54"/>
                      <a:pt x="141" y="54"/>
                    </a:cubicBezTo>
                    <a:cubicBezTo>
                      <a:pt x="139" y="53"/>
                      <a:pt x="136" y="53"/>
                      <a:pt x="134" y="53"/>
                    </a:cubicBezTo>
                    <a:cubicBezTo>
                      <a:pt x="132" y="53"/>
                      <a:pt x="132" y="53"/>
                      <a:pt x="132" y="53"/>
                    </a:cubicBezTo>
                    <a:cubicBezTo>
                      <a:pt x="132" y="52"/>
                      <a:pt x="132" y="52"/>
                      <a:pt x="132" y="52"/>
                    </a:cubicBezTo>
                    <a:cubicBezTo>
                      <a:pt x="128" y="42"/>
                      <a:pt x="119" y="35"/>
                      <a:pt x="108" y="35"/>
                    </a:cubicBezTo>
                    <a:cubicBezTo>
                      <a:pt x="106" y="35"/>
                      <a:pt x="106" y="35"/>
                      <a:pt x="106" y="35"/>
                    </a:cubicBezTo>
                    <a:cubicBezTo>
                      <a:pt x="106" y="33"/>
                      <a:pt x="106" y="33"/>
                      <a:pt x="106" y="33"/>
                    </a:cubicBezTo>
                    <a:cubicBezTo>
                      <a:pt x="105" y="28"/>
                      <a:pt x="103" y="23"/>
                      <a:pt x="100" y="19"/>
                    </a:cubicBezTo>
                    <a:cubicBezTo>
                      <a:pt x="100" y="18"/>
                      <a:pt x="99" y="17"/>
                      <a:pt x="98" y="16"/>
                    </a:cubicBezTo>
                    <a:cubicBezTo>
                      <a:pt x="98" y="16"/>
                      <a:pt x="98" y="16"/>
                      <a:pt x="98" y="16"/>
                    </a:cubicBezTo>
                    <a:cubicBezTo>
                      <a:pt x="97" y="15"/>
                      <a:pt x="96" y="14"/>
                      <a:pt x="95" y="13"/>
                    </a:cubicBezTo>
                    <a:cubicBezTo>
                      <a:pt x="95" y="13"/>
                      <a:pt x="95" y="13"/>
                      <a:pt x="95" y="13"/>
                    </a:cubicBezTo>
                    <a:cubicBezTo>
                      <a:pt x="94" y="12"/>
                      <a:pt x="93" y="11"/>
                      <a:pt x="92" y="10"/>
                    </a:cubicBezTo>
                    <a:cubicBezTo>
                      <a:pt x="93" y="9"/>
                      <a:pt x="93" y="9"/>
                      <a:pt x="93" y="9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1" y="9"/>
                      <a:pt x="89" y="9"/>
                      <a:pt x="88" y="8"/>
                    </a:cubicBezTo>
                    <a:cubicBezTo>
                      <a:pt x="87" y="7"/>
                      <a:pt x="86" y="7"/>
                      <a:pt x="85" y="6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6"/>
                      <a:pt x="82" y="6"/>
                      <a:pt x="81" y="5"/>
                    </a:cubicBezTo>
                    <a:cubicBezTo>
                      <a:pt x="81" y="5"/>
                      <a:pt x="80" y="5"/>
                      <a:pt x="80" y="5"/>
                    </a:cubicBezTo>
                    <a:cubicBezTo>
                      <a:pt x="79" y="5"/>
                      <a:pt x="78" y="5"/>
                      <a:pt x="77" y="4"/>
                    </a:cubicBezTo>
                    <a:cubicBezTo>
                      <a:pt x="76" y="4"/>
                      <a:pt x="76" y="4"/>
                      <a:pt x="76" y="4"/>
                    </a:cubicBezTo>
                    <a:cubicBezTo>
                      <a:pt x="75" y="4"/>
                      <a:pt x="73" y="4"/>
                      <a:pt x="72" y="4"/>
                    </a:cubicBezTo>
                    <a:cubicBezTo>
                      <a:pt x="54" y="4"/>
                      <a:pt x="39" y="18"/>
                      <a:pt x="38" y="3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4" y="37"/>
                      <a:pt x="33" y="38"/>
                      <a:pt x="32" y="38"/>
                    </a:cubicBezTo>
                    <a:cubicBezTo>
                      <a:pt x="31" y="38"/>
                      <a:pt x="31" y="38"/>
                      <a:pt x="30" y="38"/>
                    </a:cubicBezTo>
                    <a:cubicBezTo>
                      <a:pt x="30" y="38"/>
                      <a:pt x="30" y="38"/>
                      <a:pt x="29" y="38"/>
                    </a:cubicBezTo>
                    <a:cubicBezTo>
                      <a:pt x="28" y="38"/>
                      <a:pt x="28" y="38"/>
                      <a:pt x="28" y="38"/>
                    </a:cubicBezTo>
                    <a:cubicBezTo>
                      <a:pt x="28" y="38"/>
                      <a:pt x="28" y="39"/>
                      <a:pt x="28" y="39"/>
                    </a:cubicBezTo>
                    <a:cubicBezTo>
                      <a:pt x="27" y="39"/>
                      <a:pt x="27" y="39"/>
                      <a:pt x="26" y="39"/>
                    </a:cubicBezTo>
                    <a:cubicBezTo>
                      <a:pt x="26" y="39"/>
                      <a:pt x="25" y="39"/>
                      <a:pt x="25" y="40"/>
                    </a:cubicBezTo>
                    <a:cubicBezTo>
                      <a:pt x="24" y="40"/>
                      <a:pt x="24" y="40"/>
                      <a:pt x="23" y="40"/>
                    </a:cubicBezTo>
                    <a:cubicBezTo>
                      <a:pt x="23" y="40"/>
                      <a:pt x="22" y="41"/>
                      <a:pt x="22" y="41"/>
                    </a:cubicBezTo>
                    <a:cubicBezTo>
                      <a:pt x="22" y="41"/>
                      <a:pt x="21" y="41"/>
                      <a:pt x="21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19" y="43"/>
                      <a:pt x="18" y="43"/>
                    </a:cubicBezTo>
                    <a:cubicBezTo>
                      <a:pt x="18" y="43"/>
                      <a:pt x="18" y="44"/>
                      <a:pt x="17" y="44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5"/>
                      <a:pt x="15" y="46"/>
                      <a:pt x="15" y="46"/>
                    </a:cubicBezTo>
                    <a:cubicBezTo>
                      <a:pt x="14" y="47"/>
                      <a:pt x="14" y="47"/>
                      <a:pt x="13" y="48"/>
                    </a:cubicBezTo>
                    <a:cubicBezTo>
                      <a:pt x="13" y="48"/>
                      <a:pt x="12" y="48"/>
                      <a:pt x="12" y="49"/>
                    </a:cubicBezTo>
                    <a:cubicBezTo>
                      <a:pt x="12" y="49"/>
                      <a:pt x="12" y="49"/>
                      <a:pt x="11" y="50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1" y="50"/>
                      <a:pt x="10" y="51"/>
                      <a:pt x="10" y="51"/>
                    </a:cubicBezTo>
                    <a:cubicBezTo>
                      <a:pt x="10" y="52"/>
                      <a:pt x="10" y="52"/>
                      <a:pt x="9" y="52"/>
                    </a:cubicBezTo>
                    <a:cubicBezTo>
                      <a:pt x="9" y="53"/>
                      <a:pt x="9" y="53"/>
                      <a:pt x="9" y="54"/>
                    </a:cubicBezTo>
                    <a:cubicBezTo>
                      <a:pt x="8" y="54"/>
                      <a:pt x="8" y="55"/>
                      <a:pt x="8" y="55"/>
                    </a:cubicBezTo>
                    <a:cubicBezTo>
                      <a:pt x="8" y="55"/>
                      <a:pt x="7" y="56"/>
                      <a:pt x="7" y="56"/>
                    </a:cubicBezTo>
                    <a:cubicBezTo>
                      <a:pt x="7" y="57"/>
                      <a:pt x="7" y="57"/>
                      <a:pt x="7" y="58"/>
                    </a:cubicBezTo>
                    <a:cubicBezTo>
                      <a:pt x="6" y="58"/>
                      <a:pt x="6" y="59"/>
                      <a:pt x="6" y="59"/>
                    </a:cubicBezTo>
                    <a:cubicBezTo>
                      <a:pt x="6" y="60"/>
                      <a:pt x="6" y="60"/>
                      <a:pt x="6" y="60"/>
                    </a:cubicBezTo>
                    <a:cubicBezTo>
                      <a:pt x="6" y="61"/>
                      <a:pt x="5" y="61"/>
                      <a:pt x="5" y="62"/>
                    </a:cubicBezTo>
                    <a:cubicBezTo>
                      <a:pt x="5" y="62"/>
                      <a:pt x="5" y="62"/>
                      <a:pt x="5" y="62"/>
                    </a:cubicBezTo>
                    <a:cubicBezTo>
                      <a:pt x="5" y="63"/>
                      <a:pt x="5" y="63"/>
                      <a:pt x="5" y="63"/>
                    </a:cubicBezTo>
                    <a:cubicBezTo>
                      <a:pt x="5" y="64"/>
                      <a:pt x="5" y="65"/>
                      <a:pt x="5" y="65"/>
                    </a:cubicBezTo>
                    <a:cubicBezTo>
                      <a:pt x="4" y="67"/>
                      <a:pt x="4" y="68"/>
                      <a:pt x="4" y="70"/>
                    </a:cubicBezTo>
                    <a:cubicBezTo>
                      <a:pt x="4" y="83"/>
                      <a:pt x="12" y="100"/>
                      <a:pt x="26" y="104"/>
                    </a:cubicBezTo>
                    <a:cubicBezTo>
                      <a:pt x="27" y="105"/>
                      <a:pt x="30" y="105"/>
                      <a:pt x="36" y="105"/>
                    </a:cubicBezTo>
                    <a:cubicBezTo>
                      <a:pt x="36" y="105"/>
                      <a:pt x="36" y="105"/>
                      <a:pt x="36" y="105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4" name="Freeform 29"/>
              <p:cNvSpPr/>
              <p:nvPr/>
            </p:nvSpPr>
            <p:spPr bwMode="auto">
              <a:xfrm>
                <a:off x="7486650" y="2130108"/>
                <a:ext cx="66675" cy="149225"/>
              </a:xfrm>
              <a:custGeom>
                <a:avLst/>
                <a:gdLst>
                  <a:gd name="T0" fmla="*/ 3 w 12"/>
                  <a:gd name="T1" fmla="*/ 27 h 27"/>
                  <a:gd name="T2" fmla="*/ 1 w 12"/>
                  <a:gd name="T3" fmla="*/ 26 h 27"/>
                  <a:gd name="T4" fmla="*/ 1 w 12"/>
                  <a:gd name="T5" fmla="*/ 23 h 27"/>
                  <a:gd name="T6" fmla="*/ 8 w 12"/>
                  <a:gd name="T7" fmla="*/ 2 h 27"/>
                  <a:gd name="T8" fmla="*/ 10 w 12"/>
                  <a:gd name="T9" fmla="*/ 0 h 27"/>
                  <a:gd name="T10" fmla="*/ 12 w 12"/>
                  <a:gd name="T11" fmla="*/ 2 h 27"/>
                  <a:gd name="T12" fmla="*/ 4 w 12"/>
                  <a:gd name="T13" fmla="*/ 26 h 27"/>
                  <a:gd name="T14" fmla="*/ 3 w 12"/>
                  <a:gd name="T1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27">
                    <a:moveTo>
                      <a:pt x="3" y="27"/>
                    </a:moveTo>
                    <a:cubicBezTo>
                      <a:pt x="2" y="27"/>
                      <a:pt x="2" y="26"/>
                      <a:pt x="1" y="26"/>
                    </a:cubicBezTo>
                    <a:cubicBezTo>
                      <a:pt x="0" y="25"/>
                      <a:pt x="0" y="24"/>
                      <a:pt x="1" y="23"/>
                    </a:cubicBezTo>
                    <a:cubicBezTo>
                      <a:pt x="6" y="17"/>
                      <a:pt x="8" y="10"/>
                      <a:pt x="8" y="2"/>
                    </a:cubicBezTo>
                    <a:cubicBezTo>
                      <a:pt x="8" y="1"/>
                      <a:pt x="9" y="0"/>
                      <a:pt x="10" y="0"/>
                    </a:cubicBezTo>
                    <a:cubicBezTo>
                      <a:pt x="11" y="0"/>
                      <a:pt x="12" y="1"/>
                      <a:pt x="12" y="2"/>
                    </a:cubicBezTo>
                    <a:cubicBezTo>
                      <a:pt x="12" y="10"/>
                      <a:pt x="10" y="19"/>
                      <a:pt x="4" y="26"/>
                    </a:cubicBezTo>
                    <a:cubicBezTo>
                      <a:pt x="4" y="26"/>
                      <a:pt x="3" y="27"/>
                      <a:pt x="3" y="2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5" name="Freeform 30"/>
              <p:cNvSpPr/>
              <p:nvPr/>
            </p:nvSpPr>
            <p:spPr bwMode="auto">
              <a:xfrm>
                <a:off x="7586663" y="2234883"/>
                <a:ext cx="115887" cy="60325"/>
              </a:xfrm>
              <a:custGeom>
                <a:avLst/>
                <a:gdLst>
                  <a:gd name="T0" fmla="*/ 3 w 21"/>
                  <a:gd name="T1" fmla="*/ 11 h 11"/>
                  <a:gd name="T2" fmla="*/ 1 w 21"/>
                  <a:gd name="T3" fmla="*/ 10 h 11"/>
                  <a:gd name="T4" fmla="*/ 1 w 21"/>
                  <a:gd name="T5" fmla="*/ 7 h 11"/>
                  <a:gd name="T6" fmla="*/ 19 w 21"/>
                  <a:gd name="T7" fmla="*/ 0 h 11"/>
                  <a:gd name="T8" fmla="*/ 21 w 21"/>
                  <a:gd name="T9" fmla="*/ 2 h 11"/>
                  <a:gd name="T10" fmla="*/ 19 w 21"/>
                  <a:gd name="T11" fmla="*/ 4 h 11"/>
                  <a:gd name="T12" fmla="*/ 4 w 21"/>
                  <a:gd name="T13" fmla="*/ 10 h 11"/>
                  <a:gd name="T14" fmla="*/ 3 w 21"/>
                  <a:gd name="T1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11">
                    <a:moveTo>
                      <a:pt x="3" y="11"/>
                    </a:moveTo>
                    <a:cubicBezTo>
                      <a:pt x="2" y="11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6" y="3"/>
                      <a:pt x="13" y="0"/>
                      <a:pt x="19" y="0"/>
                    </a:cubicBezTo>
                    <a:cubicBezTo>
                      <a:pt x="21" y="0"/>
                      <a:pt x="21" y="1"/>
                      <a:pt x="21" y="2"/>
                    </a:cubicBezTo>
                    <a:cubicBezTo>
                      <a:pt x="21" y="3"/>
                      <a:pt x="21" y="4"/>
                      <a:pt x="19" y="4"/>
                    </a:cubicBezTo>
                    <a:cubicBezTo>
                      <a:pt x="14" y="4"/>
                      <a:pt x="8" y="6"/>
                      <a:pt x="4" y="10"/>
                    </a:cubicBezTo>
                    <a:cubicBezTo>
                      <a:pt x="3" y="10"/>
                      <a:pt x="3" y="11"/>
                      <a:pt x="3" y="11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6" name="Freeform 32"/>
              <p:cNvSpPr/>
              <p:nvPr/>
            </p:nvSpPr>
            <p:spPr bwMode="auto">
              <a:xfrm>
                <a:off x="7426325" y="2566670"/>
                <a:ext cx="100012" cy="82550"/>
              </a:xfrm>
              <a:custGeom>
                <a:avLst/>
                <a:gdLst>
                  <a:gd name="T0" fmla="*/ 2 w 18"/>
                  <a:gd name="T1" fmla="*/ 15 h 15"/>
                  <a:gd name="T2" fmla="*/ 0 w 18"/>
                  <a:gd name="T3" fmla="*/ 14 h 15"/>
                  <a:gd name="T4" fmla="*/ 2 w 18"/>
                  <a:gd name="T5" fmla="*/ 12 h 15"/>
                  <a:gd name="T6" fmla="*/ 14 w 18"/>
                  <a:gd name="T7" fmla="*/ 2 h 15"/>
                  <a:gd name="T8" fmla="*/ 17 w 18"/>
                  <a:gd name="T9" fmla="*/ 1 h 15"/>
                  <a:gd name="T10" fmla="*/ 17 w 18"/>
                  <a:gd name="T11" fmla="*/ 4 h 15"/>
                  <a:gd name="T12" fmla="*/ 3 w 18"/>
                  <a:gd name="T13" fmla="*/ 15 h 15"/>
                  <a:gd name="T14" fmla="*/ 2 w 18"/>
                  <a:gd name="T1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5">
                    <a:moveTo>
                      <a:pt x="2" y="15"/>
                    </a:moveTo>
                    <a:cubicBezTo>
                      <a:pt x="1" y="15"/>
                      <a:pt x="1" y="15"/>
                      <a:pt x="0" y="14"/>
                    </a:cubicBezTo>
                    <a:cubicBezTo>
                      <a:pt x="0" y="13"/>
                      <a:pt x="1" y="12"/>
                      <a:pt x="2" y="12"/>
                    </a:cubicBezTo>
                    <a:cubicBezTo>
                      <a:pt x="7" y="10"/>
                      <a:pt x="11" y="6"/>
                      <a:pt x="14" y="2"/>
                    </a:cubicBezTo>
                    <a:cubicBezTo>
                      <a:pt x="14" y="1"/>
                      <a:pt x="16" y="0"/>
                      <a:pt x="17" y="1"/>
                    </a:cubicBezTo>
                    <a:cubicBezTo>
                      <a:pt x="18" y="1"/>
                      <a:pt x="18" y="3"/>
                      <a:pt x="17" y="4"/>
                    </a:cubicBezTo>
                    <a:cubicBezTo>
                      <a:pt x="14" y="9"/>
                      <a:pt x="9" y="14"/>
                      <a:pt x="3" y="15"/>
                    </a:cubicBezTo>
                    <a:cubicBezTo>
                      <a:pt x="3" y="15"/>
                      <a:pt x="2" y="15"/>
                      <a:pt x="2" y="15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  <p:sp>
            <p:nvSpPr>
              <p:cNvPr id="327" name="Freeform 33"/>
              <p:cNvSpPr/>
              <p:nvPr/>
            </p:nvSpPr>
            <p:spPr bwMode="auto">
              <a:xfrm>
                <a:off x="7272338" y="2379345"/>
                <a:ext cx="120650" cy="109538"/>
              </a:xfrm>
              <a:custGeom>
                <a:avLst/>
                <a:gdLst>
                  <a:gd name="T0" fmla="*/ 3 w 22"/>
                  <a:gd name="T1" fmla="*/ 20 h 20"/>
                  <a:gd name="T2" fmla="*/ 2 w 22"/>
                  <a:gd name="T3" fmla="*/ 20 h 20"/>
                  <a:gd name="T4" fmla="*/ 1 w 22"/>
                  <a:gd name="T5" fmla="*/ 17 h 20"/>
                  <a:gd name="T6" fmla="*/ 19 w 22"/>
                  <a:gd name="T7" fmla="*/ 0 h 20"/>
                  <a:gd name="T8" fmla="*/ 22 w 22"/>
                  <a:gd name="T9" fmla="*/ 2 h 20"/>
                  <a:gd name="T10" fmla="*/ 20 w 22"/>
                  <a:gd name="T11" fmla="*/ 4 h 20"/>
                  <a:gd name="T12" fmla="*/ 4 w 22"/>
                  <a:gd name="T13" fmla="*/ 19 h 20"/>
                  <a:gd name="T14" fmla="*/ 3 w 22"/>
                  <a:gd name="T1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0">
                    <a:moveTo>
                      <a:pt x="3" y="20"/>
                    </a:moveTo>
                    <a:cubicBezTo>
                      <a:pt x="2" y="20"/>
                      <a:pt x="2" y="20"/>
                      <a:pt x="2" y="20"/>
                    </a:cubicBezTo>
                    <a:cubicBezTo>
                      <a:pt x="1" y="20"/>
                      <a:pt x="0" y="18"/>
                      <a:pt x="1" y="17"/>
                    </a:cubicBezTo>
                    <a:cubicBezTo>
                      <a:pt x="4" y="9"/>
                      <a:pt x="11" y="3"/>
                      <a:pt x="19" y="0"/>
                    </a:cubicBezTo>
                    <a:cubicBezTo>
                      <a:pt x="21" y="0"/>
                      <a:pt x="22" y="1"/>
                      <a:pt x="22" y="2"/>
                    </a:cubicBezTo>
                    <a:cubicBezTo>
                      <a:pt x="22" y="3"/>
                      <a:pt x="21" y="4"/>
                      <a:pt x="20" y="4"/>
                    </a:cubicBezTo>
                    <a:cubicBezTo>
                      <a:pt x="13" y="6"/>
                      <a:pt x="7" y="12"/>
                      <a:pt x="4" y="19"/>
                    </a:cubicBezTo>
                    <a:cubicBezTo>
                      <a:pt x="4" y="20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Arial" panose="020B0604020202020204"/>
                  <a:ea typeface="汉仪大宋简"/>
                  <a:sym typeface="Arial" panose="020B0604020202020204"/>
                </a:endParaRPr>
              </a:p>
            </p:txBody>
          </p:sp>
        </p:grpSp>
      </p:grpSp>
      <p:sp>
        <p:nvSpPr>
          <p:cNvPr id="328" name="Freeform 179"/>
          <p:cNvSpPr/>
          <p:nvPr/>
        </p:nvSpPr>
        <p:spPr bwMode="auto">
          <a:xfrm>
            <a:off x="10589590" y="760856"/>
            <a:ext cx="128219" cy="129907"/>
          </a:xfrm>
          <a:custGeom>
            <a:avLst/>
            <a:gdLst>
              <a:gd name="T0" fmla="*/ 21 w 22"/>
              <a:gd name="T1" fmla="*/ 22 h 22"/>
              <a:gd name="T2" fmla="*/ 18 w 22"/>
              <a:gd name="T3" fmla="*/ 22 h 22"/>
              <a:gd name="T4" fmla="*/ 0 w 22"/>
              <a:gd name="T5" fmla="*/ 4 h 22"/>
              <a:gd name="T6" fmla="*/ 0 w 22"/>
              <a:gd name="T7" fmla="*/ 1 h 22"/>
              <a:gd name="T8" fmla="*/ 4 w 22"/>
              <a:gd name="T9" fmla="*/ 1 h 22"/>
              <a:gd name="T10" fmla="*/ 21 w 22"/>
              <a:gd name="T11" fmla="*/ 18 h 22"/>
              <a:gd name="T12" fmla="*/ 21 w 22"/>
              <a:gd name="T13" fmla="*/ 22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22"/>
                </a:moveTo>
                <a:cubicBezTo>
                  <a:pt x="20" y="22"/>
                  <a:pt x="19" y="22"/>
                  <a:pt x="18" y="22"/>
                </a:cubicBezTo>
                <a:cubicBezTo>
                  <a:pt x="0" y="4"/>
                  <a:pt x="0" y="4"/>
                  <a:pt x="0" y="4"/>
                </a:cubicBezTo>
                <a:cubicBezTo>
                  <a:pt x="0" y="3"/>
                  <a:pt x="0" y="2"/>
                  <a:pt x="0" y="1"/>
                </a:cubicBezTo>
                <a:cubicBezTo>
                  <a:pt x="1" y="0"/>
                  <a:pt x="3" y="0"/>
                  <a:pt x="4" y="1"/>
                </a:cubicBezTo>
                <a:cubicBezTo>
                  <a:pt x="21" y="18"/>
                  <a:pt x="21" y="18"/>
                  <a:pt x="21" y="18"/>
                </a:cubicBezTo>
                <a:cubicBezTo>
                  <a:pt x="22" y="19"/>
                  <a:pt x="22" y="21"/>
                  <a:pt x="21" y="22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grpSp>
        <p:nvGrpSpPr>
          <p:cNvPr id="329" name="组合 328"/>
          <p:cNvGrpSpPr/>
          <p:nvPr/>
        </p:nvGrpSpPr>
        <p:grpSpPr>
          <a:xfrm>
            <a:off x="11565557" y="4149163"/>
            <a:ext cx="305363" cy="116410"/>
            <a:chOff x="5060950" y="2357120"/>
            <a:chExt cx="287337" cy="109538"/>
          </a:xfrm>
        </p:grpSpPr>
        <p:sp>
          <p:nvSpPr>
            <p:cNvPr id="330" name="Freeform 169"/>
            <p:cNvSpPr>
              <a:spLocks noEditPoints="1"/>
            </p:cNvSpPr>
            <p:nvPr/>
          </p:nvSpPr>
          <p:spPr bwMode="auto">
            <a:xfrm>
              <a:off x="506095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2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4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9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1" name="Freeform 170"/>
            <p:cNvSpPr/>
            <p:nvPr/>
          </p:nvSpPr>
          <p:spPr bwMode="auto">
            <a:xfrm>
              <a:off x="5154613" y="2357120"/>
              <a:ext cx="93662" cy="109538"/>
            </a:xfrm>
            <a:custGeom>
              <a:avLst/>
              <a:gdLst>
                <a:gd name="T0" fmla="*/ 14 w 59"/>
                <a:gd name="T1" fmla="*/ 0 h 69"/>
                <a:gd name="T2" fmla="*/ 14 w 59"/>
                <a:gd name="T3" fmla="*/ 27 h 69"/>
                <a:gd name="T4" fmla="*/ 45 w 59"/>
                <a:gd name="T5" fmla="*/ 27 h 69"/>
                <a:gd name="T6" fmla="*/ 45 w 59"/>
                <a:gd name="T7" fmla="*/ 0 h 69"/>
                <a:gd name="T8" fmla="*/ 59 w 59"/>
                <a:gd name="T9" fmla="*/ 0 h 69"/>
                <a:gd name="T10" fmla="*/ 59 w 59"/>
                <a:gd name="T11" fmla="*/ 69 h 69"/>
                <a:gd name="T12" fmla="*/ 45 w 59"/>
                <a:gd name="T13" fmla="*/ 69 h 69"/>
                <a:gd name="T14" fmla="*/ 45 w 59"/>
                <a:gd name="T15" fmla="*/ 38 h 69"/>
                <a:gd name="T16" fmla="*/ 14 w 59"/>
                <a:gd name="T17" fmla="*/ 38 h 69"/>
                <a:gd name="T18" fmla="*/ 14 w 59"/>
                <a:gd name="T19" fmla="*/ 69 h 69"/>
                <a:gd name="T20" fmla="*/ 0 w 59"/>
                <a:gd name="T21" fmla="*/ 69 h 69"/>
                <a:gd name="T22" fmla="*/ 0 w 59"/>
                <a:gd name="T23" fmla="*/ 0 h 69"/>
                <a:gd name="T24" fmla="*/ 14 w 59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" h="69">
                  <a:moveTo>
                    <a:pt x="14" y="0"/>
                  </a:moveTo>
                  <a:lnTo>
                    <a:pt x="14" y="27"/>
                  </a:lnTo>
                  <a:lnTo>
                    <a:pt x="45" y="27"/>
                  </a:lnTo>
                  <a:lnTo>
                    <a:pt x="45" y="0"/>
                  </a:lnTo>
                  <a:lnTo>
                    <a:pt x="59" y="0"/>
                  </a:lnTo>
                  <a:lnTo>
                    <a:pt x="59" y="69"/>
                  </a:lnTo>
                  <a:lnTo>
                    <a:pt x="45" y="69"/>
                  </a:lnTo>
                  <a:lnTo>
                    <a:pt x="45" y="38"/>
                  </a:lnTo>
                  <a:lnTo>
                    <a:pt x="14" y="38"/>
                  </a:lnTo>
                  <a:lnTo>
                    <a:pt x="14" y="69"/>
                  </a:lnTo>
                  <a:lnTo>
                    <a:pt x="0" y="69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  <p:sp>
          <p:nvSpPr>
            <p:cNvPr id="332" name="Freeform 171"/>
            <p:cNvSpPr>
              <a:spLocks noEditPoints="1"/>
            </p:cNvSpPr>
            <p:nvPr/>
          </p:nvSpPr>
          <p:spPr bwMode="auto">
            <a:xfrm>
              <a:off x="5270500" y="2357120"/>
              <a:ext cx="77787" cy="109538"/>
            </a:xfrm>
            <a:custGeom>
              <a:avLst/>
              <a:gdLst>
                <a:gd name="T0" fmla="*/ 0 w 14"/>
                <a:gd name="T1" fmla="*/ 0 h 20"/>
                <a:gd name="T2" fmla="*/ 6 w 14"/>
                <a:gd name="T3" fmla="*/ 0 h 20"/>
                <a:gd name="T4" fmla="*/ 12 w 14"/>
                <a:gd name="T5" fmla="*/ 1 h 20"/>
                <a:gd name="T6" fmla="*/ 14 w 14"/>
                <a:gd name="T7" fmla="*/ 6 h 20"/>
                <a:gd name="T8" fmla="*/ 12 w 14"/>
                <a:gd name="T9" fmla="*/ 11 h 20"/>
                <a:gd name="T10" fmla="*/ 6 w 14"/>
                <a:gd name="T11" fmla="*/ 13 h 20"/>
                <a:gd name="T12" fmla="*/ 4 w 14"/>
                <a:gd name="T13" fmla="*/ 13 h 20"/>
                <a:gd name="T14" fmla="*/ 4 w 14"/>
                <a:gd name="T15" fmla="*/ 20 h 20"/>
                <a:gd name="T16" fmla="*/ 0 w 14"/>
                <a:gd name="T17" fmla="*/ 20 h 20"/>
                <a:gd name="T18" fmla="*/ 0 w 14"/>
                <a:gd name="T19" fmla="*/ 0 h 20"/>
                <a:gd name="T20" fmla="*/ 4 w 14"/>
                <a:gd name="T21" fmla="*/ 10 h 20"/>
                <a:gd name="T22" fmla="*/ 6 w 14"/>
                <a:gd name="T23" fmla="*/ 10 h 20"/>
                <a:gd name="T24" fmla="*/ 10 w 14"/>
                <a:gd name="T25" fmla="*/ 6 h 20"/>
                <a:gd name="T26" fmla="*/ 6 w 14"/>
                <a:gd name="T27" fmla="*/ 2 h 20"/>
                <a:gd name="T28" fmla="*/ 4 w 14"/>
                <a:gd name="T29" fmla="*/ 3 h 20"/>
                <a:gd name="T30" fmla="*/ 4 w 14"/>
                <a:gd name="T3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20">
                  <a:moveTo>
                    <a:pt x="0" y="0"/>
                  </a:moveTo>
                  <a:cubicBezTo>
                    <a:pt x="1" y="0"/>
                    <a:pt x="3" y="0"/>
                    <a:pt x="6" y="0"/>
                  </a:cubicBezTo>
                  <a:cubicBezTo>
                    <a:pt x="9" y="0"/>
                    <a:pt x="11" y="0"/>
                    <a:pt x="12" y="1"/>
                  </a:cubicBezTo>
                  <a:cubicBezTo>
                    <a:pt x="13" y="2"/>
                    <a:pt x="14" y="4"/>
                    <a:pt x="14" y="6"/>
                  </a:cubicBezTo>
                  <a:cubicBezTo>
                    <a:pt x="14" y="8"/>
                    <a:pt x="13" y="9"/>
                    <a:pt x="12" y="11"/>
                  </a:cubicBezTo>
                  <a:cubicBezTo>
                    <a:pt x="11" y="12"/>
                    <a:pt x="8" y="13"/>
                    <a:pt x="6" y="13"/>
                  </a:cubicBezTo>
                  <a:cubicBezTo>
                    <a:pt x="5" y="13"/>
                    <a:pt x="4" y="13"/>
                    <a:pt x="4" y="13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0" y="0"/>
                  </a:lnTo>
                  <a:close/>
                  <a:moveTo>
                    <a:pt x="4" y="10"/>
                  </a:moveTo>
                  <a:cubicBezTo>
                    <a:pt x="4" y="10"/>
                    <a:pt x="5" y="10"/>
                    <a:pt x="6" y="10"/>
                  </a:cubicBezTo>
                  <a:cubicBezTo>
                    <a:pt x="8" y="10"/>
                    <a:pt x="10" y="8"/>
                    <a:pt x="10" y="6"/>
                  </a:cubicBezTo>
                  <a:cubicBezTo>
                    <a:pt x="10" y="4"/>
                    <a:pt x="9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lnTo>
                    <a:pt x="4" y="1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/>
                <a:ea typeface="汉仪大宋简"/>
                <a:sym typeface="Arial" panose="020B0604020202020204"/>
              </a:endParaRPr>
            </a:p>
          </p:txBody>
        </p:sp>
      </p:grpSp>
      <p:sp>
        <p:nvSpPr>
          <p:cNvPr id="333" name="Freeform 178"/>
          <p:cNvSpPr/>
          <p:nvPr/>
        </p:nvSpPr>
        <p:spPr bwMode="auto">
          <a:xfrm>
            <a:off x="10576255" y="753871"/>
            <a:ext cx="128219" cy="129907"/>
          </a:xfrm>
          <a:custGeom>
            <a:avLst/>
            <a:gdLst>
              <a:gd name="T0" fmla="*/ 21 w 22"/>
              <a:gd name="T1" fmla="*/ 4 h 22"/>
              <a:gd name="T2" fmla="*/ 4 w 22"/>
              <a:gd name="T3" fmla="*/ 22 h 22"/>
              <a:gd name="T4" fmla="*/ 0 w 22"/>
              <a:gd name="T5" fmla="*/ 22 h 22"/>
              <a:gd name="T6" fmla="*/ 0 w 22"/>
              <a:gd name="T7" fmla="*/ 18 h 22"/>
              <a:gd name="T8" fmla="*/ 18 w 22"/>
              <a:gd name="T9" fmla="*/ 1 h 22"/>
              <a:gd name="T10" fmla="*/ 21 w 22"/>
              <a:gd name="T11" fmla="*/ 1 h 22"/>
              <a:gd name="T12" fmla="*/ 21 w 22"/>
              <a:gd name="T13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" h="22">
                <a:moveTo>
                  <a:pt x="21" y="4"/>
                </a:moveTo>
                <a:cubicBezTo>
                  <a:pt x="4" y="22"/>
                  <a:pt x="4" y="22"/>
                  <a:pt x="4" y="22"/>
                </a:cubicBezTo>
                <a:cubicBezTo>
                  <a:pt x="3" y="22"/>
                  <a:pt x="1" y="22"/>
                  <a:pt x="0" y="22"/>
                </a:cubicBezTo>
                <a:cubicBezTo>
                  <a:pt x="0" y="21"/>
                  <a:pt x="0" y="19"/>
                  <a:pt x="0" y="18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20" y="0"/>
                  <a:pt x="21" y="1"/>
                </a:cubicBezTo>
                <a:cubicBezTo>
                  <a:pt x="22" y="2"/>
                  <a:pt x="22" y="3"/>
                  <a:pt x="21" y="4"/>
                </a:cubicBezTo>
                <a:close/>
              </a:path>
            </a:pathLst>
          </a:custGeom>
          <a:solidFill>
            <a:srgbClr val="41404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Arial" panose="020B0604020202020204"/>
              <a:ea typeface="汉仪大宋简"/>
              <a:sym typeface="Arial" panose="020B0604020202020204"/>
            </a:endParaRPr>
          </a:p>
        </p:txBody>
      </p:sp>
      <p:sp>
        <p:nvSpPr>
          <p:cNvPr id="334" name="Rectangle 3"/>
          <p:cNvSpPr>
            <a:spLocks noGrp="1" noChangeArrowheads="1"/>
          </p:cNvSpPr>
          <p:nvPr/>
        </p:nvSpPr>
        <p:spPr>
          <a:xfrm>
            <a:off x="-24765" y="3705860"/>
            <a:ext cx="8534400" cy="1752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/>
              <a:t>李 翔</a:t>
            </a:r>
            <a:endParaRPr lang="en-US" altLang="zh-CN" dirty="0"/>
          </a:p>
          <a:p>
            <a:pPr eaLnBrk="1" hangingPunct="1"/>
            <a:r>
              <a:rPr lang="en-GB" altLang="zh-CN" sz="2400" dirty="0"/>
              <a:t>https://</a:t>
            </a:r>
            <a:r>
              <a:rPr lang="en-GB" altLang="zh-CN" sz="2400" dirty="0" err="1"/>
              <a:t>implus.github.io</a:t>
            </a:r>
            <a:r>
              <a:rPr lang="en-GB" altLang="zh-CN" sz="2400" dirty="0"/>
              <a:t>/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9A201-4336-446E-8979-C5B838A61731}" type="slidenum">
              <a:rPr lang="zh-CN" altLang="en-US"/>
              <a:t>10</a:t>
            </a:fld>
            <a:endParaRPr lang="en-US" altLang="zh-CN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在剩余图中的</a:t>
            </a:r>
            <a:r>
              <a:rPr lang="zh-CN" altLang="en-US" sz="2800" b="1" dirty="0"/>
              <a:t>增广路径</a:t>
            </a:r>
          </a:p>
          <a:p>
            <a:r>
              <a:rPr lang="zh-CN" altLang="en-US" sz="2800" dirty="0"/>
              <a:t> 令</a:t>
            </a:r>
            <a:r>
              <a:rPr lang="en-US" altLang="zh-CN" sz="2800" dirty="0"/>
              <a:t>P</a:t>
            </a:r>
            <a:r>
              <a:rPr lang="zh-CN" altLang="en-US" sz="2800" dirty="0"/>
              <a:t>是</a:t>
            </a:r>
            <a:r>
              <a:rPr lang="en-US" altLang="zh-CN" sz="2800" dirty="0"/>
              <a:t>G</a:t>
            </a:r>
            <a:r>
              <a:rPr lang="en-US" altLang="zh-CN" sz="1600" dirty="0"/>
              <a:t>f</a:t>
            </a:r>
            <a:r>
              <a:rPr lang="zh-CN" altLang="en-US" sz="2800" dirty="0"/>
              <a:t>中一条简单的</a:t>
            </a:r>
            <a:r>
              <a:rPr lang="en-US" altLang="zh-CN" sz="2800" dirty="0"/>
              <a:t>s-t</a:t>
            </a:r>
            <a:r>
              <a:rPr lang="zh-CN" altLang="en-US" sz="2800" dirty="0"/>
              <a:t>路径。定义</a:t>
            </a:r>
            <a:r>
              <a:rPr lang="en-US" altLang="zh-CN" sz="2800" dirty="0"/>
              <a:t>bottleneck(</a:t>
            </a:r>
            <a:r>
              <a:rPr lang="en-US" altLang="zh-CN" sz="2800" dirty="0" err="1"/>
              <a:t>P,f</a:t>
            </a:r>
            <a:r>
              <a:rPr lang="en-US" altLang="zh-CN" sz="2800" dirty="0"/>
              <a:t>)</a:t>
            </a:r>
            <a:r>
              <a:rPr lang="zh-CN" altLang="en-US" sz="2800" dirty="0"/>
              <a:t>是</a:t>
            </a:r>
            <a:r>
              <a:rPr lang="en-US" altLang="zh-CN" sz="2800" dirty="0"/>
              <a:t>P</a:t>
            </a:r>
            <a:r>
              <a:rPr lang="zh-CN" altLang="en-US" sz="2800" dirty="0"/>
              <a:t>上任何边关于流</a:t>
            </a:r>
            <a:r>
              <a:rPr lang="en-US" altLang="zh-CN" sz="2800" dirty="0"/>
              <a:t>f</a:t>
            </a:r>
            <a:r>
              <a:rPr lang="zh-CN" altLang="en-US" sz="2800" dirty="0"/>
              <a:t>的  </a:t>
            </a:r>
            <a:r>
              <a:rPr lang="zh-CN" altLang="en-US" sz="2800" b="1" dirty="0"/>
              <a:t>最小剩余容量</a:t>
            </a:r>
            <a:r>
              <a:rPr lang="zh-CN" altLang="en-US" sz="2800" dirty="0"/>
              <a:t>。如下算法</a:t>
            </a:r>
            <a:r>
              <a:rPr lang="en-US" altLang="zh-CN" sz="2800" dirty="0"/>
              <a:t>augment(</a:t>
            </a:r>
            <a:r>
              <a:rPr lang="en-US" altLang="zh-CN" sz="2800" dirty="0" err="1"/>
              <a:t>f,P</a:t>
            </a:r>
            <a:r>
              <a:rPr lang="en-US" altLang="zh-CN" sz="2800" dirty="0"/>
              <a:t>)</a:t>
            </a:r>
            <a:r>
              <a:rPr lang="zh-CN" altLang="en-US" sz="2800" dirty="0"/>
              <a:t>在</a:t>
            </a:r>
            <a:r>
              <a:rPr lang="en-US" altLang="zh-CN" sz="2800" dirty="0"/>
              <a:t>G</a:t>
            </a:r>
            <a:r>
              <a:rPr lang="zh-CN" altLang="en-US" sz="2800" dirty="0"/>
              <a:t>中产生一个新的流</a:t>
            </a:r>
            <a:r>
              <a:rPr lang="en-US" altLang="zh-CN" sz="2800" dirty="0">
                <a:sym typeface="Wingdings" panose="05000000000000000000" pitchFamily="2" charset="2"/>
              </a:rPr>
              <a:t>f’</a:t>
            </a:r>
            <a:r>
              <a:rPr lang="en-US" altLang="zh-CN" sz="2800" dirty="0"/>
              <a:t>.</a:t>
            </a:r>
            <a:r>
              <a:rPr lang="zh-CN" altLang="en-US" sz="2800" dirty="0"/>
              <a:t>   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f</a:t>
            </a:r>
            <a:r>
              <a:rPr lang="en-US" altLang="zh-CN" sz="2800" dirty="0" err="1">
                <a:sym typeface="Wingdings" panose="05000000000000000000" pitchFamily="2" charset="2"/>
              </a:rPr>
              <a:t>f</a:t>
            </a:r>
            <a:r>
              <a:rPr lang="en-US" altLang="zh-CN" sz="2800" dirty="0">
                <a:sym typeface="Wingdings" panose="05000000000000000000" pitchFamily="2" charset="2"/>
              </a:rPr>
              <a:t>’</a:t>
            </a:r>
            <a:r>
              <a:rPr lang="en-US" altLang="zh-CN" sz="2800" dirty="0"/>
              <a:t>)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3276600" y="3625850"/>
            <a:ext cx="4648200" cy="224409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 algn="l"/>
            <a:r>
              <a:rPr lang="en-US" altLang="zh-CN" sz="1600" b="1" dirty="0">
                <a:solidFill>
                  <a:schemeClr val="bg2"/>
                </a:solidFill>
                <a:latin typeface="Courier New" panose="02070309020205020404" pitchFamily="49" charset="0"/>
              </a:rPr>
              <a:t>Augment(f, P) {</a:t>
            </a:r>
          </a:p>
          <a:p>
            <a:pPr algn="l"/>
            <a:r>
              <a:rPr kumimoji="1" lang="en-US" altLang="zh-CN" sz="1600" b="1" dirty="0">
                <a:latin typeface="Courier New" panose="02070309020205020404" pitchFamily="49" charset="0"/>
              </a:rPr>
              <a:t>   </a:t>
            </a:r>
            <a:r>
              <a:rPr kumimoji="1"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b </a:t>
            </a:r>
            <a:r>
              <a:rPr kumimoji="1"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 bottleneck(P) </a:t>
            </a:r>
          </a:p>
          <a:p>
            <a:pPr algn="l"/>
            <a:r>
              <a:rPr kumimoji="1"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foreach 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e </a:t>
            </a:r>
            <a:r>
              <a:rPr kumimoji="1" lang="en-US" altLang="zh-CN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P {</a:t>
            </a:r>
          </a:p>
          <a:p>
            <a:pPr algn="l"/>
            <a:r>
              <a:rPr kumimoji="1" lang="en-US" altLang="zh-CN" sz="1600" b="1" dirty="0">
                <a:latin typeface="Courier New" panose="02070309020205020404" pitchFamily="49" charset="0"/>
              </a:rPr>
              <a:t>      </a:t>
            </a:r>
            <a:r>
              <a:rPr kumimoji="1"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if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(e </a:t>
            </a:r>
            <a:r>
              <a:rPr kumimoji="1" lang="en-US" altLang="zh-CN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E) f(e) </a:t>
            </a:r>
            <a:r>
              <a:rPr kumimoji="1" lang="en-US" altLang="zh-CN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f(e) + b</a:t>
            </a:r>
          </a:p>
          <a:p>
            <a:pPr algn="l"/>
            <a:r>
              <a:rPr kumimoji="1" lang="en-US" altLang="zh-CN" sz="1600" b="1" dirty="0">
                <a:latin typeface="Courier New" panose="02070309020205020404" pitchFamily="49" charset="0"/>
              </a:rPr>
              <a:t>      </a:t>
            </a:r>
            <a:r>
              <a:rPr kumimoji="1"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else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      f(</a:t>
            </a:r>
            <a:r>
              <a:rPr kumimoji="1" lang="en-US" altLang="zh-CN" sz="1600" b="1" dirty="0" err="1">
                <a:latin typeface="Courier New" panose="02070309020205020404" pitchFamily="49" charset="0"/>
              </a:rPr>
              <a:t>e</a:t>
            </a:r>
            <a:r>
              <a:rPr kumimoji="1" lang="en-US" altLang="zh-CN" sz="1600" b="1" baseline="30000" dirty="0" err="1">
                <a:latin typeface="Courier New" panose="02070309020205020404" pitchFamily="49" charset="0"/>
              </a:rPr>
              <a:t>R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) </a:t>
            </a:r>
            <a:r>
              <a:rPr kumimoji="1" lang="en-US" altLang="zh-CN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f(e) - b</a:t>
            </a:r>
          </a:p>
          <a:p>
            <a:pPr algn="l"/>
            <a:r>
              <a:rPr kumimoji="1" lang="en-US" altLang="zh-CN" sz="1600" b="1" dirty="0">
                <a:latin typeface="Courier New" panose="02070309020205020404" pitchFamily="49" charset="0"/>
              </a:rPr>
              <a:t>   }</a:t>
            </a:r>
          </a:p>
          <a:p>
            <a:pPr algn="l"/>
            <a:r>
              <a:rPr kumimoji="1" lang="en-US" altLang="zh-CN" sz="1600" b="1" dirty="0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 f</a:t>
            </a:r>
          </a:p>
          <a:p>
            <a:pPr algn="l"/>
            <a:r>
              <a:rPr kumimoji="1" lang="en-US" altLang="zh-CN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848600" y="4464050"/>
            <a:ext cx="152400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1600">
                <a:latin typeface="Tahoma" panose="020B0604030504040204" pitchFamily="34" charset="0"/>
              </a:rPr>
              <a:t>前向边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1600">
                <a:latin typeface="Tahoma" panose="020B0604030504040204" pitchFamily="34" charset="0"/>
              </a:rPr>
              <a:t>后向边</a:t>
            </a:r>
            <a:endParaRPr kumimoji="1" lang="en-US" altLang="zh-CN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B6433-01FD-42DF-AAE3-811316BF9B43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算法设计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8608" y="1478915"/>
            <a:ext cx="7772400" cy="4114800"/>
          </a:xfrm>
        </p:spPr>
        <p:txBody>
          <a:bodyPr/>
          <a:lstStyle/>
          <a:p>
            <a:r>
              <a:rPr lang="zh-CN" altLang="en-US"/>
              <a:t>增广操作保持了向前和向后流的守恒性</a:t>
            </a:r>
          </a:p>
          <a:p>
            <a:r>
              <a:rPr lang="zh-CN" altLang="en-US"/>
              <a:t>直觉上告诉我们，可以不断调整</a:t>
            </a:r>
            <a:r>
              <a:rPr lang="en-US" altLang="zh-CN"/>
              <a:t>G</a:t>
            </a:r>
            <a:r>
              <a:rPr lang="en-US" altLang="zh-CN" sz="1600"/>
              <a:t>f</a:t>
            </a:r>
            <a:r>
              <a:rPr lang="zh-CN" altLang="en-US"/>
              <a:t>来获取更大的流量。</a:t>
            </a:r>
          </a:p>
          <a:p>
            <a:endParaRPr lang="zh-CN" alt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823720" y="3061653"/>
            <a:ext cx="5791200" cy="33210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0" tIns="137160" rIns="137160" bIns="137160">
            <a:spAutoFit/>
          </a:bodyPr>
          <a:lstStyle/>
          <a:p>
            <a:pPr algn="l"/>
            <a:r>
              <a:rPr lang="en-US" altLang="zh-CN" sz="1800" b="1">
                <a:solidFill>
                  <a:schemeClr val="bg2"/>
                </a:solidFill>
                <a:latin typeface="Courier New" panose="02070309020205020404" pitchFamily="49" charset="0"/>
              </a:rPr>
              <a:t>Ford-Fulkerson(G, s, t, c) {</a:t>
            </a:r>
          </a:p>
          <a:p>
            <a:pPr algn="l"/>
            <a:r>
              <a:rPr kumimoji="1"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   foreach </a:t>
            </a:r>
            <a:r>
              <a:rPr kumimoji="1" lang="en-US" altLang="zh-CN" sz="1800" b="1">
                <a:latin typeface="Courier New" panose="02070309020205020404" pitchFamily="49" charset="0"/>
              </a:rPr>
              <a:t>e </a:t>
            </a:r>
            <a:r>
              <a:rPr kumimoji="1"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kumimoji="1" lang="en-US" altLang="zh-CN" sz="1800" b="1">
                <a:latin typeface="Courier New" panose="02070309020205020404" pitchFamily="49" charset="0"/>
              </a:rPr>
              <a:t> E  f(e) </a:t>
            </a:r>
            <a:r>
              <a:rPr kumimoji="1"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altLang="zh-CN" sz="1800" b="1">
                <a:latin typeface="Courier New" panose="02070309020205020404" pitchFamily="49" charset="0"/>
              </a:rPr>
              <a:t> 0</a:t>
            </a:r>
          </a:p>
          <a:p>
            <a:pPr algn="l"/>
            <a:r>
              <a:rPr kumimoji="1" lang="en-US" altLang="zh-CN" sz="1800" b="1">
                <a:latin typeface="Courier New" panose="02070309020205020404" pitchFamily="49" charset="0"/>
              </a:rPr>
              <a:t>   G</a:t>
            </a:r>
            <a:r>
              <a:rPr kumimoji="1" lang="en-US" altLang="zh-CN" sz="1800" b="1" baseline="-25000">
                <a:latin typeface="Courier New" panose="02070309020205020404" pitchFamily="49" charset="0"/>
              </a:rPr>
              <a:t>f</a:t>
            </a:r>
            <a:r>
              <a:rPr kumimoji="1" lang="en-US" altLang="zh-CN" sz="1800" b="1">
                <a:latin typeface="Courier New" panose="02070309020205020404" pitchFamily="49" charset="0"/>
              </a:rPr>
              <a:t> </a:t>
            </a:r>
            <a:r>
              <a:rPr kumimoji="1"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altLang="zh-CN" sz="1800" b="1">
                <a:latin typeface="Courier New" panose="02070309020205020404" pitchFamily="49" charset="0"/>
              </a:rPr>
              <a:t> residual graph</a:t>
            </a:r>
            <a:endParaRPr kumimoji="1" lang="en-US" altLang="zh-CN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algn="l"/>
            <a:endParaRPr kumimoji="1" lang="en-US" altLang="zh-CN" sz="1800" b="1">
              <a:solidFill>
                <a:srgbClr val="003399"/>
              </a:solidFill>
              <a:latin typeface="Courier New" panose="02070309020205020404" pitchFamily="49" charset="0"/>
            </a:endParaRPr>
          </a:p>
          <a:p>
            <a:pPr algn="l"/>
            <a:r>
              <a:rPr kumimoji="1"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 while </a:t>
            </a:r>
            <a:r>
              <a:rPr kumimoji="1" lang="en-US" altLang="zh-CN" sz="1800" b="1">
                <a:latin typeface="Courier New" panose="02070309020205020404" pitchFamily="49" charset="0"/>
              </a:rPr>
              <a:t>(there exists augmenting path P)</a:t>
            </a:r>
          </a:p>
          <a:p>
            <a:pPr algn="l"/>
            <a:r>
              <a:rPr kumimoji="1" lang="en-US" altLang="zh-CN" sz="1800" b="1">
                <a:latin typeface="Courier New" panose="02070309020205020404" pitchFamily="49" charset="0"/>
              </a:rPr>
              <a:t> {         </a:t>
            </a:r>
          </a:p>
          <a:p>
            <a:pPr algn="l"/>
            <a:r>
              <a:rPr kumimoji="1" lang="en-US" altLang="zh-CN" sz="1800" b="1">
                <a:latin typeface="Courier New" panose="02070309020205020404" pitchFamily="49" charset="0"/>
              </a:rPr>
              <a:t>      f </a:t>
            </a:r>
            <a:r>
              <a:rPr kumimoji="1" lang="en-US" altLang="zh-CN" sz="1800" b="1"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kumimoji="1" lang="en-US" altLang="zh-CN" sz="1800" b="1">
                <a:latin typeface="Courier New" panose="02070309020205020404" pitchFamily="49" charset="0"/>
              </a:rPr>
              <a:t> Augment(f, c, P)</a:t>
            </a:r>
          </a:p>
          <a:p>
            <a:pPr algn="l"/>
            <a:r>
              <a:rPr kumimoji="1" lang="en-US" altLang="zh-CN" sz="1800" b="1">
                <a:latin typeface="Courier New" panose="02070309020205020404" pitchFamily="49" charset="0"/>
              </a:rPr>
              <a:t>      update G</a:t>
            </a:r>
            <a:r>
              <a:rPr kumimoji="1" lang="en-US" altLang="zh-CN" sz="1800" b="1" baseline="-25000">
                <a:latin typeface="Courier New" panose="02070309020205020404" pitchFamily="49" charset="0"/>
              </a:rPr>
              <a:t>f</a:t>
            </a:r>
            <a:endParaRPr kumimoji="1" lang="en-US" altLang="zh-CN" sz="1800" b="1">
              <a:latin typeface="Courier New" panose="02070309020205020404" pitchFamily="49" charset="0"/>
            </a:endParaRPr>
          </a:p>
          <a:p>
            <a:pPr algn="l"/>
            <a:r>
              <a:rPr kumimoji="1" lang="en-US" altLang="zh-CN" sz="1800" b="1">
                <a:latin typeface="Courier New" panose="02070309020205020404" pitchFamily="49" charset="0"/>
              </a:rPr>
              <a:t> }</a:t>
            </a:r>
          </a:p>
          <a:p>
            <a:pPr algn="l"/>
            <a:r>
              <a:rPr kumimoji="1" lang="en-US" altLang="zh-CN" sz="1800" b="1">
                <a:solidFill>
                  <a:srgbClr val="003399"/>
                </a:solidFill>
                <a:latin typeface="Courier New" panose="02070309020205020404" pitchFamily="49" charset="0"/>
              </a:rPr>
              <a:t>   return</a:t>
            </a:r>
            <a:r>
              <a:rPr kumimoji="1" lang="en-US" altLang="zh-CN" sz="1800" b="1">
                <a:latin typeface="Courier New" panose="02070309020205020404" pitchFamily="49" charset="0"/>
              </a:rPr>
              <a:t> f</a:t>
            </a:r>
          </a:p>
          <a:p>
            <a:pPr algn="l"/>
            <a:r>
              <a:rPr kumimoji="1" lang="en-US" altLang="zh-CN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98783-6802-4BF2-A3BA-835AEA57528F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3540" y="1550670"/>
            <a:ext cx="9699044" cy="4114800"/>
          </a:xfrm>
        </p:spPr>
        <p:txBody>
          <a:bodyPr/>
          <a:lstStyle/>
          <a:p>
            <a:r>
              <a:rPr lang="en-US" altLang="zh-CN" dirty="0"/>
              <a:t>Demo</a:t>
            </a:r>
            <a:r>
              <a:rPr lang="zh-CN" altLang="en-US" dirty="0"/>
              <a:t>演示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FF0000"/>
                </a:solidFill>
              </a:rPr>
              <a:t>增广路径、瓶颈容量、剩余网络、</a:t>
            </a:r>
            <a:r>
              <a:rPr lang="en" altLang="zh-CN" dirty="0">
                <a:solidFill>
                  <a:srgbClr val="FF0000"/>
                </a:solidFill>
              </a:rPr>
              <a:t>f(</a:t>
            </a:r>
            <a:r>
              <a:rPr lang="en" altLang="zh-CN" dirty="0" err="1">
                <a:solidFill>
                  <a:srgbClr val="FF0000"/>
                </a:solidFill>
              </a:rPr>
              <a:t>x,y</a:t>
            </a:r>
            <a:r>
              <a:rPr lang="en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最大流</a:t>
            </a:r>
            <a:r>
              <a:rPr lang="en-US" altLang="zh-CN" dirty="0"/>
              <a:t>)</a:t>
            </a:r>
            <a:endParaRPr lang="zh-CN" altLang="en-US" dirty="0"/>
          </a:p>
          <a:p>
            <a:r>
              <a:rPr lang="zh-CN" altLang="en-US" dirty="0"/>
              <a:t>初始图</a:t>
            </a:r>
            <a:r>
              <a:rPr lang="en-US" altLang="zh-CN" dirty="0"/>
              <a:t>G</a:t>
            </a:r>
          </a:p>
          <a:p>
            <a:endParaRPr lang="en-US" altLang="zh-CN" dirty="0"/>
          </a:p>
        </p:txBody>
      </p:sp>
      <p:pic>
        <p:nvPicPr>
          <p:cNvPr id="38943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140" y="3303270"/>
            <a:ext cx="71342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D265FA-64F4-9B38-C7AB-AD8FFDFF5485}"/>
              </a:ext>
            </a:extLst>
          </p:cNvPr>
          <p:cNvSpPr txBox="1"/>
          <p:nvPr/>
        </p:nvSpPr>
        <p:spPr>
          <a:xfrm>
            <a:off x="1306334" y="5583225"/>
            <a:ext cx="9830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https://blog.csdn.net/qq_38662930/article/details/105242945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2A6C9-0551-4382-A1D3-450130D8EEDA}" type="slidenum">
              <a:rPr lang="zh-CN" altLang="en-US"/>
              <a:t>13</a:t>
            </a:fld>
            <a:endParaRPr lang="en-US" altLang="zh-CN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/>
              <a:t>最大可能的流值</a:t>
            </a:r>
            <a:r>
              <a:rPr lang="zh-CN" altLang="en-US"/>
              <a:t>：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因为有一个上界，我们知道</a:t>
            </a:r>
            <a:r>
              <a:rPr lang="en-US" altLang="zh-CN"/>
              <a:t>Ford-Fulkerson</a:t>
            </a:r>
            <a:r>
              <a:rPr lang="zh-CN" altLang="en-US"/>
              <a:t>算法一定会终止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定理7.4 如上所述，假设在流网络</a:t>
            </a:r>
            <a:r>
              <a:rPr lang="en-US" altLang="zh-CN"/>
              <a:t>G</a:t>
            </a:r>
            <a:r>
              <a:rPr lang="zh-CN" altLang="en-US"/>
              <a:t>中的所有容量都是整数。那么</a:t>
            </a:r>
            <a:r>
              <a:rPr lang="en-US" altLang="zh-CN"/>
              <a:t>Ford-Fulkerson</a:t>
            </a:r>
            <a:r>
              <a:rPr lang="zh-CN" altLang="en-US"/>
              <a:t>算法在至多</a:t>
            </a:r>
            <a:r>
              <a:rPr lang="en-US" altLang="zh-CN"/>
              <a:t>C</a:t>
            </a:r>
            <a:r>
              <a:rPr lang="zh-CN" altLang="en-US"/>
              <a:t>次</a:t>
            </a:r>
            <a:r>
              <a:rPr lang="en-US" altLang="zh-CN"/>
              <a:t>While</a:t>
            </a:r>
            <a:r>
              <a:rPr lang="zh-CN" altLang="en-US"/>
              <a:t>循环的迭代后终止。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5087303" y="1269365"/>
          <a:ext cx="31908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3965" imgH="355600" progId="Equation.3">
                  <p:embed/>
                </p:oleObj>
              </mc:Choice>
              <mc:Fallback>
                <p:oleObj name="Equation" r:id="rId2" imgW="1243965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303" y="1269365"/>
                        <a:ext cx="319087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4A18-6B69-470B-BDD4-A3C8A2B0A653}" type="slidenum">
              <a:rPr lang="zh-CN" altLang="en-US"/>
              <a:t>14</a:t>
            </a:fld>
            <a:endParaRPr lang="en-US" altLang="zh-CN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下面考虑</a:t>
            </a:r>
            <a:r>
              <a:rPr lang="en-US" altLang="zh-CN" dirty="0"/>
              <a:t>Ford-Fulkerson</a:t>
            </a:r>
            <a:r>
              <a:rPr lang="zh-CN" altLang="en-US" dirty="0"/>
              <a:t>算法的运行时间。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n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中的结点数，</a:t>
            </a:r>
            <a:r>
              <a:rPr lang="en-US" altLang="zh-CN" dirty="0"/>
              <a:t>m</a:t>
            </a:r>
            <a:r>
              <a:rPr lang="zh-CN" altLang="en-US" dirty="0"/>
              <a:t>表示</a:t>
            </a:r>
            <a:r>
              <a:rPr lang="en-US" altLang="zh-CN" dirty="0"/>
              <a:t>G</a:t>
            </a:r>
            <a:r>
              <a:rPr lang="zh-CN" altLang="en-US" dirty="0"/>
              <a:t>中的边数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算法复杂度应该是？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定理7.5 假设在流网络</a:t>
            </a:r>
            <a:r>
              <a:rPr lang="en-US" altLang="zh-CN" dirty="0"/>
              <a:t>G</a:t>
            </a:r>
            <a:r>
              <a:rPr lang="zh-CN" altLang="en-US" dirty="0"/>
              <a:t>中的所有容量都是整数，那么</a:t>
            </a:r>
            <a:r>
              <a:rPr lang="en-US" altLang="zh-CN" dirty="0"/>
              <a:t>Ford-Fulkerson</a:t>
            </a:r>
            <a:r>
              <a:rPr lang="zh-CN" altLang="en-US" dirty="0"/>
              <a:t>算法可以在</a:t>
            </a:r>
            <a:r>
              <a:rPr lang="en-US" altLang="zh-CN" dirty="0"/>
              <a:t>O(</a:t>
            </a:r>
            <a:r>
              <a:rPr lang="en-US" altLang="zh-CN" dirty="0" err="1"/>
              <a:t>mC</a:t>
            </a:r>
            <a:r>
              <a:rPr lang="en-US" altLang="zh-CN" dirty="0"/>
              <a:t>)</a:t>
            </a:r>
            <a:r>
              <a:rPr lang="zh-CN" altLang="en-US" dirty="0"/>
              <a:t>时间内实现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A4E27-92A5-4CC6-B69F-8271A6553188}" type="slidenum">
              <a:rPr lang="zh-CN" altLang="en-US"/>
              <a:t>15</a:t>
            </a:fld>
            <a:endParaRPr lang="en-US" altLang="zh-CN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算法分析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6230" y="1470025"/>
            <a:ext cx="7772400" cy="4114800"/>
          </a:xfrm>
        </p:spPr>
        <p:txBody>
          <a:bodyPr/>
          <a:lstStyle/>
          <a:p>
            <a:r>
              <a:rPr lang="zh-CN" altLang="en-US" sz="2800" dirty="0"/>
              <a:t>证明：</a:t>
            </a:r>
          </a:p>
          <a:p>
            <a:pPr marL="0" indent="0">
              <a:buClr>
                <a:schemeClr val="hlink"/>
              </a:buClr>
              <a:buNone/>
            </a:pPr>
            <a:r>
              <a:rPr lang="zh-CN" altLang="en-US" sz="2800" dirty="0"/>
              <a:t>我们知道</a:t>
            </a:r>
            <a:r>
              <a:rPr lang="en-US" altLang="zh-CN" sz="2800" dirty="0"/>
              <a:t>While</a:t>
            </a:r>
            <a:r>
              <a:rPr lang="zh-CN" altLang="en-US" sz="2800" dirty="0"/>
              <a:t>循环至多在</a:t>
            </a:r>
            <a:r>
              <a:rPr lang="en-US" altLang="zh-CN" sz="2800" dirty="0"/>
              <a:t>C</a:t>
            </a:r>
            <a:r>
              <a:rPr lang="zh-CN" altLang="en-US" sz="2800" dirty="0"/>
              <a:t>次迭代后终止。于是考虑</a:t>
            </a:r>
            <a:r>
              <a:rPr lang="zh-CN" altLang="en-US" sz="2800" b="1" dirty="0"/>
              <a:t>流调整一次时需要的复杂度</a:t>
            </a:r>
            <a:r>
              <a:rPr lang="zh-CN" altLang="en-US" sz="2800" dirty="0"/>
              <a:t>：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zh-CN" altLang="en-US" sz="2800" dirty="0"/>
              <a:t>剩余图至多有2</a:t>
            </a:r>
            <a:r>
              <a:rPr lang="en-US" altLang="zh-CN" sz="2800" dirty="0"/>
              <a:t>m</a:t>
            </a:r>
            <a:r>
              <a:rPr lang="zh-CN" altLang="en-US" sz="2800" dirty="0"/>
              <a:t>条边，为</a:t>
            </a:r>
            <a:r>
              <a:rPr lang="zh-CN" altLang="en-US" sz="2800" dirty="0">
                <a:solidFill>
                  <a:srgbClr val="FF0000"/>
                </a:solidFill>
              </a:rPr>
              <a:t>找到</a:t>
            </a:r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r>
              <a:rPr lang="en-US" altLang="zh-CN" sz="1400" dirty="0">
                <a:solidFill>
                  <a:srgbClr val="FF0000"/>
                </a:solidFill>
              </a:rPr>
              <a:t>f</a:t>
            </a:r>
            <a:r>
              <a:rPr lang="zh-CN" altLang="en-US" sz="2800" dirty="0">
                <a:solidFill>
                  <a:srgbClr val="FF0000"/>
                </a:solidFill>
              </a:rPr>
              <a:t>中一条</a:t>
            </a:r>
            <a:r>
              <a:rPr lang="en-US" altLang="zh-CN" sz="2800" dirty="0">
                <a:solidFill>
                  <a:srgbClr val="FF0000"/>
                </a:solidFill>
              </a:rPr>
              <a:t>s-t</a:t>
            </a:r>
            <a:r>
              <a:rPr lang="zh-CN" altLang="en-US" sz="2800" dirty="0">
                <a:solidFill>
                  <a:srgbClr val="FF0000"/>
                </a:solidFill>
              </a:rPr>
              <a:t>路径</a:t>
            </a:r>
            <a:r>
              <a:rPr lang="zh-CN" altLang="en-US" sz="2800" dirty="0"/>
              <a:t>，可以考虑宽度优先或者广度优先搜索，代价为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m+n</a:t>
            </a:r>
            <a:r>
              <a:rPr lang="en-US" altLang="zh-CN" sz="2800" dirty="0"/>
              <a:t>)=O(m);</a:t>
            </a:r>
          </a:p>
          <a:p>
            <a:pPr>
              <a:buClr>
                <a:schemeClr val="hlink"/>
              </a:buClr>
              <a:buFontTx/>
              <a:buChar char="•"/>
            </a:pPr>
            <a:r>
              <a:rPr lang="zh-CN" altLang="en-US" sz="2800" dirty="0"/>
              <a:t>因为路径</a:t>
            </a:r>
            <a:r>
              <a:rPr lang="en-US" altLang="zh-CN" sz="2800" dirty="0"/>
              <a:t>P</a:t>
            </a:r>
            <a:r>
              <a:rPr lang="zh-CN" altLang="en-US" sz="2800" dirty="0"/>
              <a:t>至多有</a:t>
            </a:r>
            <a:r>
              <a:rPr lang="en-US" altLang="zh-CN" sz="2800" dirty="0"/>
              <a:t>n-1</a:t>
            </a:r>
            <a:r>
              <a:rPr lang="zh-CN" altLang="en-US" sz="2800" dirty="0"/>
              <a:t>条边，</a:t>
            </a:r>
            <a:r>
              <a:rPr lang="zh-CN" altLang="en-US" sz="2800" dirty="0">
                <a:solidFill>
                  <a:srgbClr val="FF0000"/>
                </a:solidFill>
              </a:rPr>
              <a:t>建立新的剩余图</a:t>
            </a:r>
            <a:r>
              <a:rPr lang="zh-CN" altLang="en-US" sz="2800" dirty="0"/>
              <a:t>需要</a:t>
            </a:r>
            <a:r>
              <a:rPr lang="en-US" altLang="zh-CN" sz="2800" dirty="0"/>
              <a:t>O(m)</a:t>
            </a:r>
            <a:r>
              <a:rPr lang="zh-CN" altLang="en-US" sz="2800" dirty="0"/>
              <a:t>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D102-6CE6-4D8E-B6B3-564BB017CED7}" type="slidenum">
              <a:rPr lang="zh-CN" altLang="en-US"/>
              <a:t>16</a:t>
            </a:fld>
            <a:endParaRPr lang="en-US" altLang="zh-CN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7.2 网络中的最大流与最小割</a:t>
            </a: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我们说一个</a:t>
            </a:r>
            <a:r>
              <a:rPr lang="en-US" altLang="zh-CN" dirty="0"/>
              <a:t>s-t</a:t>
            </a:r>
            <a:r>
              <a:rPr lang="zh-CN" altLang="en-US" dirty="0"/>
              <a:t>割是结点集合</a:t>
            </a:r>
            <a:r>
              <a:rPr lang="en-US" altLang="zh-CN" dirty="0"/>
              <a:t>V</a:t>
            </a:r>
            <a:r>
              <a:rPr lang="zh-CN" altLang="en-US" dirty="0"/>
              <a:t>的一个划分(</a:t>
            </a:r>
            <a:r>
              <a:rPr lang="en-US" altLang="zh-CN" dirty="0"/>
              <a:t>A,B)，</a:t>
            </a:r>
            <a:r>
              <a:rPr lang="zh-CN" altLang="en-US" dirty="0"/>
              <a:t>使得            .一个</a:t>
            </a:r>
            <a:r>
              <a:rPr lang="zh-CN" altLang="en-US" dirty="0">
                <a:solidFill>
                  <a:srgbClr val="FF0000"/>
                </a:solidFill>
              </a:rPr>
              <a:t>割</a:t>
            </a:r>
            <a:r>
              <a:rPr lang="zh-CN" altLang="en-US" dirty="0"/>
              <a:t>(</a:t>
            </a:r>
            <a:r>
              <a:rPr lang="en-US" altLang="zh-CN" dirty="0"/>
              <a:t>A,B)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hlink"/>
                </a:solidFill>
              </a:rPr>
              <a:t>容量</a:t>
            </a:r>
            <a:r>
              <a:rPr lang="zh-CN" altLang="en-US" dirty="0"/>
              <a:t>记为</a:t>
            </a:r>
            <a:r>
              <a:rPr lang="en-US" altLang="zh-CN" dirty="0"/>
              <a:t>c(A,B). </a:t>
            </a:r>
            <a:r>
              <a:rPr lang="zh-CN" altLang="en-US" dirty="0"/>
              <a:t>也就是从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b="1" dirty="0">
                <a:solidFill>
                  <a:srgbClr val="FF0000"/>
                </a:solidFill>
              </a:rPr>
              <a:t>出来的所有边的容量之和</a:t>
            </a:r>
            <a:r>
              <a:rPr lang="zh-CN" altLang="en-US" dirty="0"/>
              <a:t>。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423160" y="1917065"/>
          <a:ext cx="14478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200" imgH="203200" progId="Equation.3">
                  <p:embed/>
                </p:oleObj>
              </mc:Choice>
              <mc:Fallback>
                <p:oleObj name="Equation" r:id="rId2" imgW="711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160" y="1917065"/>
                        <a:ext cx="14478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650" y="3029585"/>
            <a:ext cx="65532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7816850" y="3639185"/>
            <a:ext cx="1447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latin typeface="Tahoma" panose="020B0604030504040204" pitchFamily="34" charset="0"/>
              </a:rPr>
              <a:t>A={s}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88F82-5F58-43AC-AE1D-E17A676D94D3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</a:p>
        </p:txBody>
      </p:sp>
      <p:pic>
        <p:nvPicPr>
          <p:cNvPr id="3993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1785" y="2016760"/>
            <a:ext cx="7427913" cy="3932238"/>
          </a:xfrm>
        </p:spPr>
      </p:pic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886585" y="1559560"/>
            <a:ext cx="5105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400">
                <a:latin typeface="Tahoma" panose="020B0604030504040204" pitchFamily="34" charset="0"/>
              </a:rPr>
              <a:t>另外一种割的划分：</a:t>
            </a:r>
            <a:r>
              <a:rPr kumimoji="1" lang="en-US" altLang="zh-CN" sz="2400">
                <a:latin typeface="Tahoma" panose="020B0604030504040204" pitchFamily="34" charset="0"/>
              </a:rPr>
              <a:t>A={s,2,3,4}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714A-5792-4465-BE35-B9FE471512BB}" type="slidenum">
              <a:rPr lang="zh-CN" altLang="en-US"/>
              <a:t>18</a:t>
            </a:fld>
            <a:endParaRPr lang="en-US" altLang="zh-CN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最小</a:t>
            </a:r>
            <a:r>
              <a:rPr lang="en-US" altLang="zh-CN" b="1" dirty="0"/>
              <a:t>s-t</a:t>
            </a:r>
            <a:r>
              <a:rPr lang="zh-CN" altLang="en-US" b="1" dirty="0"/>
              <a:t>割问题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寻找一个最小容量的</a:t>
            </a:r>
            <a:r>
              <a:rPr lang="en-US" altLang="zh-CN" dirty="0"/>
              <a:t> s-t </a:t>
            </a:r>
            <a:r>
              <a:rPr lang="zh-CN" altLang="en-US" dirty="0"/>
              <a:t>割.</a:t>
            </a:r>
          </a:p>
          <a:p>
            <a:endParaRPr lang="zh-CN" altLang="en-US" dirty="0"/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580" y="2572385"/>
            <a:ext cx="74295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5B0A1-D3B9-4CF9-BB61-1A627438E7BA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</a:p>
        </p:txBody>
      </p:sp>
      <p:pic>
        <p:nvPicPr>
          <p:cNvPr id="128004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45883" y="1774190"/>
            <a:ext cx="8208962" cy="3567113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196E-960C-4611-96F3-5E022E63B66F}" type="slidenum">
              <a:rPr lang="zh-CN" altLang="en-US"/>
              <a:t>2</a:t>
            </a:fld>
            <a:endParaRPr lang="en-US" altLang="zh-CN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985" y="1393825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流网络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有向图</a:t>
            </a:r>
            <a:r>
              <a:rPr lang="en-US" altLang="zh-CN" sz="2800" dirty="0"/>
              <a:t>G=(V,E)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每条边关联一个容量，非负数</a:t>
            </a:r>
            <a:r>
              <a:rPr lang="en-US" altLang="zh-CN" sz="2800" dirty="0"/>
              <a:t>C</a:t>
            </a:r>
            <a:r>
              <a:rPr lang="en-US" altLang="zh-CN" sz="2000" dirty="0"/>
              <a:t>e</a:t>
            </a:r>
            <a:r>
              <a:rPr lang="en-US" altLang="zh-CN" sz="2800" dirty="0"/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存在单一源点</a:t>
            </a:r>
            <a:r>
              <a:rPr lang="en-US" altLang="zh-CN" sz="2800" dirty="0"/>
              <a:t>s, </a:t>
            </a:r>
            <a:r>
              <a:rPr lang="zh-CN" altLang="en-US" sz="2800" dirty="0"/>
              <a:t>以及单一汇点</a:t>
            </a:r>
            <a:r>
              <a:rPr lang="en-US" altLang="zh-CN" sz="2800" dirty="0"/>
              <a:t>t</a:t>
            </a:r>
          </a:p>
          <a:p>
            <a:endParaRPr lang="zh-CN" altLang="en-US" sz="28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0" y="3403600"/>
            <a:ext cx="76866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BAA1-EB08-405B-9915-08FEFE51E21B}" type="slidenum">
              <a:rPr lang="zh-CN" altLang="en-US"/>
              <a:t>20</a:t>
            </a:fld>
            <a:endParaRPr lang="en-US" altLang="zh-CN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61652" y="1587183"/>
            <a:ext cx="10363200" cy="41148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45EB-B22A-4867-B648-E71E52476E1D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8142" y="1371918"/>
            <a:ext cx="10363200" cy="41148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835C-BC96-436B-926D-EFB3410DF25F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66875" y="1478915"/>
            <a:ext cx="7772400" cy="4114800"/>
          </a:xfrm>
        </p:spPr>
        <p:txBody>
          <a:bodyPr/>
          <a:lstStyle/>
          <a:p>
            <a:r>
              <a:rPr lang="zh-CN" altLang="en-US"/>
              <a:t>定理7.8令</a:t>
            </a:r>
            <a:r>
              <a:rPr lang="en-US" altLang="zh-CN"/>
              <a:t>f</a:t>
            </a:r>
            <a:r>
              <a:rPr lang="zh-CN" altLang="en-US"/>
              <a:t>是任意</a:t>
            </a:r>
            <a:r>
              <a:rPr lang="en-US" altLang="zh-CN"/>
              <a:t>s-t</a:t>
            </a:r>
            <a:r>
              <a:rPr lang="zh-CN" altLang="en-US"/>
              <a:t>流，且(</a:t>
            </a:r>
            <a:r>
              <a:rPr lang="en-US" altLang="zh-CN"/>
              <a:t>A,B)</a:t>
            </a:r>
            <a:r>
              <a:rPr lang="zh-CN" altLang="en-US"/>
              <a:t>是任意</a:t>
            </a:r>
            <a:r>
              <a:rPr lang="en-US" altLang="zh-CN"/>
              <a:t>s-t</a:t>
            </a:r>
            <a:r>
              <a:rPr lang="zh-CN" altLang="en-US"/>
              <a:t>割，那么</a:t>
            </a:r>
          </a:p>
          <a:p>
            <a:endParaRPr lang="zh-CN" altLang="en-US"/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4257675" y="2088515"/>
          <a:ext cx="1828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03200" progId="Equation.3">
                  <p:embed/>
                </p:oleObj>
              </mc:Choice>
              <mc:Fallback>
                <p:oleObj name="Equation" r:id="rId2" imgW="914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2088515"/>
                        <a:ext cx="1828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550478"/>
            <a:ext cx="6934200" cy="3805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285A1-8FA5-4848-8643-ED22E2B8DABD}" type="slidenum">
              <a:rPr lang="zh-CN" altLang="en-US"/>
              <a:t>23</a:t>
            </a:fld>
            <a:endParaRPr lang="en-US" altLang="zh-CN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最大流与最小割</a:t>
            </a:r>
            <a:endParaRPr lang="en-US" altLang="zh-CN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证明：</a:t>
            </a: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25650"/>
            <a:ext cx="8915400" cy="271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3939C-DA1E-4A5C-8C0A-AC1C71698504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7.5 二分匹配问题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323" y="1402715"/>
            <a:ext cx="7772400" cy="4114800"/>
          </a:xfrm>
        </p:spPr>
        <p:txBody>
          <a:bodyPr/>
          <a:lstStyle/>
          <a:p>
            <a:pPr lvl="1"/>
            <a:r>
              <a:rPr lang="zh-CN" altLang="en-US"/>
              <a:t>输入:  无向图 </a:t>
            </a:r>
            <a:r>
              <a:rPr lang="en-US" altLang="zh-CN"/>
              <a:t>G = (V, E).</a:t>
            </a:r>
          </a:p>
          <a:p>
            <a:pPr lvl="1"/>
            <a:r>
              <a:rPr lang="en-US" altLang="zh-CN"/>
              <a:t>M </a:t>
            </a:r>
            <a:r>
              <a:rPr lang="en-US" altLang="zh-CN">
                <a:sym typeface="Symbol" panose="05050102010706020507" pitchFamily="18" charset="2"/>
              </a:rPr>
              <a:t> E </a:t>
            </a:r>
            <a:r>
              <a:rPr lang="zh-CN" altLang="en-US">
                <a:sym typeface="Symbol" panose="05050102010706020507" pitchFamily="18" charset="2"/>
              </a:rPr>
              <a:t>是一个匹配，如果每个结点至多出现在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zh-CN" altLang="en-US">
                <a:sym typeface="Symbol" panose="05050102010706020507" pitchFamily="18" charset="2"/>
              </a:rPr>
              <a:t>中的一条边中。</a:t>
            </a:r>
          </a:p>
          <a:p>
            <a:pPr lvl="1"/>
            <a:r>
              <a:rPr lang="zh-CN" altLang="en-US">
                <a:sym typeface="Symbol" panose="05050102010706020507" pitchFamily="18" charset="2"/>
              </a:rPr>
              <a:t>最大匹配：寻找具有最大数目的匹配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3C465-CA90-4EAA-968E-517B38DDCBB9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</a:t>
            </a:r>
          </a:p>
        </p:txBody>
      </p:sp>
      <p:pic>
        <p:nvPicPr>
          <p:cNvPr id="7680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4935" y="1802448"/>
            <a:ext cx="5943600" cy="4114800"/>
          </a:xfrm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7328535" y="2680335"/>
            <a:ext cx="2119313" cy="70675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u="sng"/>
              <a:t>匹配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/>
              <a:t>1-2', 3-1', 4-5'  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480935" y="4204335"/>
            <a:ext cx="2514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hlink"/>
                </a:solidFill>
                <a:latin typeface="Tahoma" panose="020B0604030504040204" pitchFamily="34" charset="0"/>
              </a:rPr>
              <a:t>是最大匹配吗？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ldLvl="0" animBg="1" autoUpdateAnimBg="0"/>
      <p:bldP spid="76805" grpId="0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C8323-B52A-4F52-9EB7-2AD7A0790A76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</a:t>
            </a:r>
          </a:p>
        </p:txBody>
      </p:sp>
      <p:pic>
        <p:nvPicPr>
          <p:cNvPr id="778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6158" y="1945958"/>
            <a:ext cx="3846512" cy="4114800"/>
          </a:xfrm>
        </p:spPr>
      </p:pic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037070" y="3281045"/>
            <a:ext cx="2281238" cy="706755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600" u="sng"/>
              <a:t>最大匹配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/>
              <a:t>1-1', 2-2', 3-3' 4-4'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AA5C-0276-4D5E-9207-12EFD397EDB4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最大流的构造.</a:t>
            </a:r>
          </a:p>
          <a:p>
            <a:pPr lvl="1"/>
            <a:r>
              <a:rPr lang="zh-CN" altLang="en-US"/>
              <a:t>构造图 </a:t>
            </a:r>
            <a:r>
              <a:rPr lang="en-US" altLang="zh-CN"/>
              <a:t>G' = (L 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 R</a:t>
            </a:r>
            <a:r>
              <a:rPr lang="en-US" altLang="zh-CN" sz="3200" baseline="-25000"/>
              <a:t> </a:t>
            </a:r>
            <a:r>
              <a:rPr lang="en-US" altLang="zh-CN">
                <a:sym typeface="Symbol" panose="05050102010706020507" pitchFamily="18" charset="2"/>
              </a:rPr>
              <a:t> {s, t}</a:t>
            </a:r>
            <a:r>
              <a:rPr lang="en-US" altLang="zh-CN"/>
              <a:t>,  E' ).</a:t>
            </a:r>
          </a:p>
          <a:p>
            <a:pPr lvl="1"/>
            <a:r>
              <a:rPr lang="zh-CN" altLang="en-US"/>
              <a:t>连接原图</a:t>
            </a:r>
            <a:r>
              <a:rPr lang="en-US" altLang="zh-CN"/>
              <a:t>L</a:t>
            </a:r>
            <a:r>
              <a:rPr lang="zh-CN" altLang="en-US"/>
              <a:t>到</a:t>
            </a:r>
            <a:r>
              <a:rPr lang="en-US" altLang="zh-CN"/>
              <a:t>R</a:t>
            </a:r>
            <a:r>
              <a:rPr lang="zh-CN" altLang="en-US"/>
              <a:t>的每条边, 每条边赋予单位容量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增加一个源点</a:t>
            </a:r>
            <a:r>
              <a:rPr lang="en-US" altLang="zh-CN"/>
              <a:t>s, </a:t>
            </a:r>
            <a:r>
              <a:rPr lang="zh-CN" altLang="en-US"/>
              <a:t>从</a:t>
            </a:r>
            <a:r>
              <a:rPr lang="en-US" altLang="zh-CN"/>
              <a:t>s</a:t>
            </a:r>
            <a:r>
              <a:rPr lang="zh-CN" altLang="en-US"/>
              <a:t>到</a:t>
            </a:r>
            <a:r>
              <a:rPr lang="en-US" altLang="zh-CN"/>
              <a:t>L</a:t>
            </a:r>
            <a:r>
              <a:rPr lang="zh-CN" altLang="en-US"/>
              <a:t>中的每个结点连接一条边，每条边赋予单位容量</a:t>
            </a:r>
            <a:r>
              <a:rPr lang="en-US" altLang="zh-CN"/>
              <a:t>.</a:t>
            </a:r>
          </a:p>
          <a:p>
            <a:pPr lvl="1"/>
            <a:r>
              <a:rPr lang="zh-CN" altLang="en-US"/>
              <a:t>增加一个终点 </a:t>
            </a:r>
            <a:r>
              <a:rPr lang="en-US" altLang="zh-CN"/>
              <a:t>t, </a:t>
            </a:r>
            <a:r>
              <a:rPr lang="zh-CN" altLang="en-US"/>
              <a:t>从</a:t>
            </a:r>
            <a:r>
              <a:rPr lang="en-US" altLang="zh-CN"/>
              <a:t>R</a:t>
            </a:r>
            <a:r>
              <a:rPr lang="zh-CN" altLang="en-US"/>
              <a:t>中的每个结点到</a:t>
            </a:r>
            <a:r>
              <a:rPr lang="en-US" altLang="zh-CN"/>
              <a:t>t</a:t>
            </a:r>
            <a:r>
              <a:rPr lang="zh-CN" altLang="en-US"/>
              <a:t>连接一条边，每条边赋予单位容量</a:t>
            </a:r>
            <a:r>
              <a:rPr lang="en-US" altLang="zh-CN"/>
              <a:t>.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945BF-A772-47D0-9FAF-2DC28B37F0EA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15" y="1629410"/>
            <a:ext cx="7488238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DB929-0BCF-46A7-8021-439438DDB420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pic>
        <p:nvPicPr>
          <p:cNvPr id="829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15" y="1895793"/>
            <a:ext cx="8604250" cy="412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1B2D1-ACD5-407B-807C-FF265579AFA5}" type="slidenum">
              <a:rPr lang="zh-CN" altLang="en-US"/>
              <a:t>3</a:t>
            </a:fld>
            <a:endParaRPr lang="en-US" altLang="zh-CN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流</a:t>
            </a:r>
            <a:r>
              <a:rPr lang="zh-CN" altLang="en-US" dirty="0"/>
              <a:t>的定义：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zh-CN" dirty="0"/>
              <a:t>s-t</a:t>
            </a:r>
            <a:r>
              <a:rPr lang="zh-CN" altLang="en-US" dirty="0"/>
              <a:t>流是一个函数</a:t>
            </a:r>
            <a:r>
              <a:rPr lang="en-US" altLang="zh-CN" dirty="0"/>
              <a:t>f,</a:t>
            </a:r>
            <a:r>
              <a:rPr lang="zh-CN" altLang="en-US" dirty="0"/>
              <a:t>它把每条边</a:t>
            </a:r>
            <a:r>
              <a:rPr lang="en-US" altLang="zh-CN" dirty="0"/>
              <a:t>e</a:t>
            </a:r>
            <a:r>
              <a:rPr lang="zh-CN" altLang="en-US" dirty="0"/>
              <a:t>映射到一个非负实数</a:t>
            </a:r>
            <a:r>
              <a:rPr lang="en-US" altLang="zh-CN" dirty="0"/>
              <a:t>f:           ,</a:t>
            </a:r>
            <a:r>
              <a:rPr lang="zh-CN" altLang="en-US" dirty="0"/>
              <a:t>值</a:t>
            </a:r>
            <a:r>
              <a:rPr lang="en-US" altLang="zh-CN" dirty="0"/>
              <a:t>f(e)</a:t>
            </a:r>
            <a:r>
              <a:rPr lang="zh-CN" altLang="en-US" dirty="0"/>
              <a:t>表示由边</a:t>
            </a:r>
            <a:r>
              <a:rPr lang="en-US" altLang="zh-CN" dirty="0"/>
              <a:t>e</a:t>
            </a:r>
            <a:r>
              <a:rPr lang="zh-CN" altLang="en-US" dirty="0"/>
              <a:t>携带的流量，一个流</a:t>
            </a:r>
            <a:r>
              <a:rPr lang="en-US" altLang="zh-CN" dirty="0"/>
              <a:t>f</a:t>
            </a:r>
            <a:r>
              <a:rPr lang="zh-CN" altLang="en-US" dirty="0"/>
              <a:t>必须满足下面两个性质：</a:t>
            </a:r>
          </a:p>
          <a:p>
            <a:pPr marL="609600" indent="-6096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/>
              <a:t>(</a:t>
            </a:r>
            <a:r>
              <a:rPr lang="zh-CN" altLang="en-US" b="1" dirty="0"/>
              <a:t>容量条件</a:t>
            </a:r>
            <a:r>
              <a:rPr lang="zh-CN" altLang="en-US" dirty="0"/>
              <a:t>)0&lt;=</a:t>
            </a:r>
            <a:r>
              <a:rPr lang="en-US" altLang="zh-CN" dirty="0"/>
              <a:t>f(e)&lt;=C</a:t>
            </a:r>
            <a:r>
              <a:rPr lang="en-US" altLang="zh-CN" sz="2000" dirty="0"/>
              <a:t>e</a:t>
            </a:r>
          </a:p>
          <a:p>
            <a:pPr marL="609600" indent="-609600">
              <a:lnSpc>
                <a:spcPct val="90000"/>
              </a:lnSpc>
              <a:buClr>
                <a:schemeClr val="hlink"/>
              </a:buClr>
              <a:buFont typeface="Wingdings" panose="05000000000000000000" pitchFamily="2" charset="2"/>
              <a:buAutoNum type="arabicPeriod"/>
            </a:pPr>
            <a:r>
              <a:rPr lang="en-US" altLang="zh-CN" dirty="0"/>
              <a:t>(</a:t>
            </a:r>
            <a:r>
              <a:rPr lang="zh-CN" altLang="en-US" b="1" dirty="0"/>
              <a:t>守恒条件</a:t>
            </a:r>
            <a:r>
              <a:rPr lang="zh-CN" altLang="en-US" dirty="0"/>
              <a:t>)除了</a:t>
            </a:r>
            <a:r>
              <a:rPr lang="en-US" altLang="zh-CN" dirty="0" err="1"/>
              <a:t>s,t</a:t>
            </a:r>
            <a:r>
              <a:rPr lang="zh-CN" altLang="en-US" dirty="0"/>
              <a:t>外，对每个结点</a:t>
            </a:r>
            <a:r>
              <a:rPr lang="en-US" altLang="zh-CN" dirty="0"/>
              <a:t>v,</a:t>
            </a:r>
            <a:r>
              <a:rPr lang="zh-CN" altLang="en-US" dirty="0"/>
              <a:t>满足</a:t>
            </a:r>
          </a:p>
          <a:p>
            <a:pPr marL="609600" indent="-609600">
              <a:lnSpc>
                <a:spcPct val="90000"/>
              </a:lnSpc>
            </a:pPr>
            <a:endParaRPr lang="zh-CN" altLang="en-US" dirty="0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567305" y="2348865"/>
          <a:ext cx="1104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203200" progId="Equation.3">
                  <p:embed/>
                </p:oleObj>
              </mc:Choice>
              <mc:Fallback>
                <p:oleObj name="Equation" r:id="rId2" imgW="533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305" y="2348865"/>
                        <a:ext cx="1104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351405" y="4581525"/>
          <a:ext cx="25908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3965" imgH="355600" progId="Equation.3">
                  <p:embed/>
                </p:oleObj>
              </mc:Choice>
              <mc:Fallback>
                <p:oleObj name="Equation" r:id="rId4" imgW="1243965" imgH="35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405" y="4581525"/>
                        <a:ext cx="25908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B1183-5A50-4F36-A8CA-371E9E764862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</a:t>
            </a:r>
          </a:p>
        </p:txBody>
      </p:sp>
      <p:graphicFrame>
        <p:nvGraphicFramePr>
          <p:cNvPr id="84996" name="Object 4"/>
          <p:cNvGraphicFramePr>
            <a:graphicFrameLocks noGrp="1" noChangeAspect="1"/>
          </p:cNvGraphicFramePr>
          <p:nvPr>
            <p:ph type="body" idx="1"/>
          </p:nvPr>
        </p:nvGraphicFramePr>
        <p:xfrm>
          <a:off x="1752600" y="2057400"/>
          <a:ext cx="8153400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像" r:id="rId2" imgW="6257925" imgH="3076575" progId="Paint.Picture">
                  <p:embed/>
                </p:oleObj>
              </mc:Choice>
              <mc:Fallback>
                <p:oleObj name="BMP 图像" r:id="rId2" imgW="6257925" imgH="307657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8153400" cy="3821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8BB9-9E20-4418-85E3-2765D3E29241}" type="slidenum">
              <a:rPr lang="zh-CN" altLang="en-US"/>
              <a:t>31</a:t>
            </a:fld>
            <a:endParaRPr lang="en-US" altLang="zh-CN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二分匹配问题：界定运行时间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令</a:t>
            </a:r>
            <a:r>
              <a:rPr lang="en-US" altLang="zh-CN" b="1" dirty="0"/>
              <a:t>n=|L|=|R|,</a:t>
            </a:r>
            <a:r>
              <a:rPr lang="zh-CN" altLang="en-US" b="1" dirty="0"/>
              <a:t> </a:t>
            </a:r>
            <a:r>
              <a:rPr lang="en-US" altLang="zh-CN" b="1" dirty="0"/>
              <a:t>m</a:t>
            </a:r>
            <a:r>
              <a:rPr lang="zh-CN" altLang="en-US" b="1" dirty="0"/>
              <a:t>是</a:t>
            </a:r>
            <a:r>
              <a:rPr lang="en-US" altLang="zh-CN" b="1" dirty="0"/>
              <a:t>G</a:t>
            </a:r>
            <a:r>
              <a:rPr lang="zh-CN" altLang="en-US" b="1" dirty="0"/>
              <a:t>的边数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时间复杂度？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注意到</a:t>
            </a:r>
            <a:r>
              <a:rPr lang="en-US" altLang="zh-CN" dirty="0"/>
              <a:t>C=|L|=n,</a:t>
            </a:r>
            <a:r>
              <a:rPr lang="zh-CN" altLang="en-US" dirty="0"/>
              <a:t>根据以前</a:t>
            </a:r>
            <a:r>
              <a:rPr lang="en-US" altLang="zh-CN" dirty="0"/>
              <a:t>O(</a:t>
            </a:r>
            <a:r>
              <a:rPr lang="en-US" altLang="zh-CN" dirty="0" err="1"/>
              <a:t>mC</a:t>
            </a:r>
            <a:r>
              <a:rPr lang="en-US" altLang="zh-CN" dirty="0"/>
              <a:t>)</a:t>
            </a:r>
            <a:r>
              <a:rPr lang="zh-CN" altLang="en-US" dirty="0"/>
              <a:t>的界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定理7.38　可以用</a:t>
            </a:r>
            <a:r>
              <a:rPr lang="en-US" altLang="zh-CN" dirty="0">
                <a:solidFill>
                  <a:srgbClr val="FF0000"/>
                </a:solidFill>
              </a:rPr>
              <a:t>Ford-Fulkerson</a:t>
            </a:r>
            <a:r>
              <a:rPr lang="zh-CN" altLang="en-US" dirty="0">
                <a:solidFill>
                  <a:srgbClr val="FF0000"/>
                </a:solidFill>
              </a:rPr>
              <a:t>算法在</a:t>
            </a:r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dirty="0" err="1">
                <a:solidFill>
                  <a:srgbClr val="FF0000"/>
                </a:solidFill>
              </a:rPr>
              <a:t>mn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时间内找到二部图中的一个最大匹配</a:t>
            </a:r>
            <a:r>
              <a:rPr lang="zh-CN" altLang="en-US" dirty="0"/>
              <a:t>。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E52C-8BB4-46A0-897F-F560576A2178}" type="slidenum">
              <a:rPr lang="zh-CN" altLang="en-US"/>
              <a:t>4</a:t>
            </a:fld>
            <a:endParaRPr lang="en-US" altLang="zh-CN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1283" y="1587183"/>
            <a:ext cx="791148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定义</a:t>
            </a:r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dirty="0"/>
              <a:t>我们记</a:t>
            </a:r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hlink"/>
                </a:solidFill>
              </a:rPr>
              <a:t>最大流问题</a:t>
            </a:r>
            <a:r>
              <a:rPr lang="zh-CN" altLang="en-US" dirty="0"/>
              <a:t>：给定一个流网络，自然的目标就是安排交通使得有效容量尽可能得到有效使用：</a:t>
            </a:r>
            <a:r>
              <a:rPr lang="zh-CN" altLang="en-US" b="1" dirty="0"/>
              <a:t>找出一个具有最大值的流</a:t>
            </a: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562475" y="289052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1160" imgH="739140" progId="Equation.3">
                  <p:embed/>
                </p:oleObj>
              </mc:Choice>
              <mc:Fallback>
                <p:oleObj name="Equation" r:id="rId2" imgW="391160" imgH="7391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890520"/>
                        <a:ext cx="9144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038475" y="1631632"/>
          <a:ext cx="419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355600" progId="Equation.3">
                  <p:embed/>
                </p:oleObj>
              </mc:Choice>
              <mc:Fallback>
                <p:oleObj name="Equation" r:id="rId4" imgW="2286000" imgH="35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1631632"/>
                        <a:ext cx="41910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3419475" y="2541270"/>
          <a:ext cx="2362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065" imgH="228600" progId="Equation.3">
                  <p:embed/>
                </p:oleObj>
              </mc:Choice>
              <mc:Fallback>
                <p:oleObj name="Equation" r:id="rId6" imgW="901065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541270"/>
                        <a:ext cx="23622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2522A-8D21-46CE-963A-AE759693CE3B}" type="slidenum">
              <a:rPr lang="zh-CN" altLang="en-US"/>
              <a:t>5</a:t>
            </a:fld>
            <a:endParaRPr lang="en-US" altLang="zh-CN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2245360"/>
            <a:ext cx="8454142" cy="384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1622425" y="1483360"/>
            <a:ext cx="3048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sz="2800">
                <a:latin typeface="Tahoma" panose="020B0604030504040204" pitchFamily="34" charset="0"/>
              </a:rPr>
              <a:t>实际上最大的流</a:t>
            </a:r>
            <a:r>
              <a:rPr kumimoji="1" lang="zh-CN" altLang="en-US" sz="2400">
                <a:latin typeface="Tahoma" panose="020B0604030504040204" pitchFamily="34" charset="0"/>
              </a:rPr>
              <a:t>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E46C-2728-42E9-934F-D6D2E263CAA8}" type="slidenum">
              <a:rPr lang="zh-CN" altLang="en-US"/>
              <a:t>6</a:t>
            </a:fld>
            <a:endParaRPr lang="en-US" altLang="zh-CN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解决问题的思路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--</a:t>
            </a:r>
            <a:r>
              <a:rPr kumimoji="0" lang="zh-CN" altLang="en-US" b="1" dirty="0"/>
              <a:t>分</a:t>
            </a:r>
            <a:r>
              <a:rPr lang="zh-CN" altLang="en-US" b="1" dirty="0"/>
              <a:t>解</a:t>
            </a:r>
          </a:p>
          <a:p>
            <a:r>
              <a:rPr lang="zh-CN" altLang="en-US" dirty="0"/>
              <a:t>流的性质</a:t>
            </a:r>
          </a:p>
          <a:p>
            <a:r>
              <a:rPr lang="zh-CN" altLang="en-US" dirty="0"/>
              <a:t>我们可以在边上用剩余的容量</a:t>
            </a:r>
            <a:r>
              <a:rPr lang="zh-CN" altLang="en-US" dirty="0">
                <a:solidFill>
                  <a:schemeClr val="hlink"/>
                </a:solidFill>
              </a:rPr>
              <a:t>向前推</a:t>
            </a:r>
            <a:r>
              <a:rPr lang="zh-CN" altLang="en-US" dirty="0"/>
              <a:t>，并且我们可以在已经有流的边上</a:t>
            </a:r>
            <a:r>
              <a:rPr lang="zh-CN" altLang="en-US" dirty="0">
                <a:solidFill>
                  <a:schemeClr val="hlink"/>
                </a:solidFill>
              </a:rPr>
              <a:t>向后推</a:t>
            </a:r>
            <a:r>
              <a:rPr lang="zh-CN" altLang="en-US" dirty="0"/>
              <a:t>，使它转向一个不同的方向。</a:t>
            </a:r>
          </a:p>
          <a:p>
            <a:r>
              <a:rPr lang="zh-CN" altLang="en-US" dirty="0"/>
              <a:t>下面将引出</a:t>
            </a:r>
            <a:r>
              <a:rPr lang="zh-CN" altLang="en-US" b="1" dirty="0"/>
              <a:t>剩余图</a:t>
            </a:r>
            <a:r>
              <a:rPr lang="zh-CN" altLang="en-US" dirty="0"/>
              <a:t>的概念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64DF2-B83F-4B53-9A6C-A5C19C7F8067}" type="slidenum">
              <a:rPr lang="zh-CN" altLang="en-US"/>
              <a:t>7</a:t>
            </a:fld>
            <a:endParaRPr lang="en-US" altLang="zh-CN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/>
              <a:t>原始边</a:t>
            </a:r>
            <a:r>
              <a:rPr lang="en-US" altLang="zh-CN" sz="280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 </a:t>
            </a:r>
            <a:r>
              <a:rPr lang="en-US" altLang="zh-CN" sz="2000"/>
              <a:t>e = (u, v)  </a:t>
            </a:r>
            <a:r>
              <a:rPr lang="en-US" altLang="zh-CN" sz="2000">
                <a:sym typeface="Symbol" panose="05050102010706020507" pitchFamily="18" charset="2"/>
              </a:rPr>
              <a:t> E，</a:t>
            </a:r>
            <a:r>
              <a:rPr lang="zh-CN" altLang="en-US" sz="2000">
                <a:sym typeface="Symbol" panose="05050102010706020507" pitchFamily="18" charset="2"/>
              </a:rPr>
              <a:t>流</a:t>
            </a:r>
            <a:r>
              <a:rPr lang="zh-CN" altLang="en-US" sz="2000"/>
              <a:t> </a:t>
            </a:r>
            <a:r>
              <a:rPr lang="en-US" altLang="zh-CN" sz="2000"/>
              <a:t>f(e), </a:t>
            </a:r>
            <a:r>
              <a:rPr lang="zh-CN" altLang="en-US" sz="2000"/>
              <a:t>容量 </a:t>
            </a:r>
            <a:r>
              <a:rPr lang="en-US" altLang="zh-CN" sz="2000"/>
              <a:t>c(e).</a:t>
            </a:r>
          </a:p>
          <a:p>
            <a:endParaRPr lang="zh-CN" altLang="en-US" sz="2000"/>
          </a:p>
        </p:txBody>
      </p:sp>
      <p:grpSp>
        <p:nvGrpSpPr>
          <p:cNvPr id="24591" name="Group 15"/>
          <p:cNvGrpSpPr/>
          <p:nvPr/>
        </p:nvGrpSpPr>
        <p:grpSpPr bwMode="auto">
          <a:xfrm>
            <a:off x="3276600" y="2545715"/>
            <a:ext cx="3429000" cy="1600200"/>
            <a:chOff x="1152" y="1968"/>
            <a:chExt cx="2160" cy="1008"/>
          </a:xfrm>
        </p:grpSpPr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1152" y="1968"/>
              <a:ext cx="2160" cy="100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2" name="Oval 6"/>
            <p:cNvSpPr>
              <a:spLocks noChangeAspect="1" noChangeArrowheads="1"/>
            </p:cNvSpPr>
            <p:nvPr/>
          </p:nvSpPr>
          <p:spPr bwMode="auto">
            <a:xfrm>
              <a:off x="1306" y="2314"/>
              <a:ext cx="173" cy="1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r>
                <a:rPr lang="en-US" altLang="zh-CN" sz="1600"/>
                <a:t>u</a:t>
              </a:r>
            </a:p>
          </p:txBody>
        </p:sp>
        <p:cxnSp>
          <p:nvCxnSpPr>
            <p:cNvPr id="24583" name="AutoShape 7"/>
            <p:cNvCxnSpPr>
              <a:cxnSpLocks noChangeShapeType="1"/>
              <a:stCxn id="24582" idx="6"/>
              <a:endCxn id="24584" idx="2"/>
            </p:cNvCxnSpPr>
            <p:nvPr/>
          </p:nvCxnSpPr>
          <p:spPr bwMode="auto">
            <a:xfrm>
              <a:off x="1479" y="2401"/>
              <a:ext cx="140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4" name="Oval 8"/>
            <p:cNvSpPr>
              <a:spLocks noChangeAspect="1" noChangeArrowheads="1"/>
            </p:cNvSpPr>
            <p:nvPr/>
          </p:nvSpPr>
          <p:spPr bwMode="auto">
            <a:xfrm>
              <a:off x="2884" y="2314"/>
              <a:ext cx="173" cy="1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r>
                <a:rPr lang="en-US" altLang="zh-CN" sz="1600"/>
                <a:t>v</a:t>
              </a:r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2054" y="2332"/>
              <a:ext cx="268" cy="15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/>
                <a:t> 17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2102" y="2572"/>
              <a:ext cx="214" cy="10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24587" name="Text Box 11"/>
            <p:cNvSpPr txBox="1">
              <a:spLocks noChangeArrowheads="1"/>
            </p:cNvSpPr>
            <p:nvPr/>
          </p:nvSpPr>
          <p:spPr bwMode="auto">
            <a:xfrm>
              <a:off x="2304" y="1996"/>
              <a:ext cx="720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291" tIns="45646" rIns="91291" bIns="45646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/>
                <a:t>capacity</a:t>
              </a:r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2358" y="2770"/>
              <a:ext cx="338" cy="192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291" tIns="45646" rIns="91291" bIns="45646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>
                  <a:solidFill>
                    <a:schemeClr val="hlink"/>
                  </a:solidFill>
                </a:rPr>
                <a:t>flow</a:t>
              </a:r>
            </a:p>
          </p:txBody>
        </p:sp>
        <p:sp>
          <p:nvSpPr>
            <p:cNvPr id="24589" name="Line 13"/>
            <p:cNvSpPr>
              <a:spLocks noChangeShapeType="1"/>
            </p:cNvSpPr>
            <p:nvPr/>
          </p:nvSpPr>
          <p:spPr bwMode="auto">
            <a:xfrm flipH="1" flipV="1">
              <a:off x="2232" y="2746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Line 14"/>
            <p:cNvSpPr>
              <a:spLocks noChangeShapeType="1"/>
            </p:cNvSpPr>
            <p:nvPr/>
          </p:nvSpPr>
          <p:spPr bwMode="auto">
            <a:xfrm flipH="1">
              <a:off x="2214" y="218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729740" y="4409440"/>
            <a:ext cx="4572000" cy="139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ts val="2600"/>
              </a:lnSpc>
              <a:spcBef>
                <a:spcPct val="50000"/>
              </a:spcBef>
              <a:buClr>
                <a:srgbClr val="0033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zh-CN" altLang="en-US" sz="2800"/>
              <a:t>  </a:t>
            </a:r>
            <a:r>
              <a:rPr kumimoji="1" lang="zh-CN" altLang="en-US" sz="2800" b="1"/>
              <a:t>剩余边</a:t>
            </a:r>
            <a:endParaRPr kumimoji="1" lang="en-US" altLang="zh-CN" sz="2800" b="1"/>
          </a:p>
          <a:p>
            <a:pPr lvl="1" algn="l">
              <a:lnSpc>
                <a:spcPts val="2600"/>
              </a:lnSpc>
              <a:spcBef>
                <a:spcPct val="50000"/>
              </a:spcBef>
              <a:buClr>
                <a:schemeClr val="tx1"/>
              </a:buClr>
              <a:buSzPct val="35000"/>
              <a:buFont typeface="Monotype Sorts" pitchFamily="92" charset="2"/>
              <a:buChar char="n"/>
            </a:pPr>
            <a:r>
              <a:rPr kumimoji="1" lang="en-US" altLang="zh-CN" sz="2000">
                <a:sym typeface="Symbol" panose="05050102010706020507" pitchFamily="18" charset="2"/>
              </a:rPr>
              <a:t>e = (u, v) and e</a:t>
            </a:r>
            <a:r>
              <a:rPr kumimoji="1" lang="en-US" altLang="zh-CN" sz="2000" baseline="30000">
                <a:sym typeface="Symbol" panose="05050102010706020507" pitchFamily="18" charset="2"/>
              </a:rPr>
              <a:t>R</a:t>
            </a:r>
            <a:r>
              <a:rPr kumimoji="1" lang="en-US" altLang="zh-CN" sz="2000">
                <a:sym typeface="Symbol" panose="05050102010706020507" pitchFamily="18" charset="2"/>
              </a:rPr>
              <a:t> = (v, u).</a:t>
            </a:r>
          </a:p>
          <a:p>
            <a:pPr lvl="1" algn="l">
              <a:lnSpc>
                <a:spcPts val="2600"/>
              </a:lnSpc>
              <a:spcBef>
                <a:spcPct val="50000"/>
              </a:spcBef>
              <a:buClr>
                <a:schemeClr val="tx1"/>
              </a:buClr>
              <a:buSzPct val="35000"/>
              <a:buFont typeface="Monotype Sorts" pitchFamily="92" charset="2"/>
              <a:buChar char="n"/>
            </a:pPr>
            <a:r>
              <a:rPr kumimoji="1" lang="zh-CN" altLang="en-US" sz="2000">
                <a:sym typeface="Symbol" panose="05050102010706020507" pitchFamily="18" charset="2"/>
              </a:rPr>
              <a:t>剩余容量</a:t>
            </a:r>
            <a:r>
              <a:rPr kumimoji="1" lang="en-US" altLang="zh-CN" sz="2000">
                <a:sym typeface="Symbol" panose="05050102010706020507" pitchFamily="18" charset="2"/>
              </a:rPr>
              <a:t>:</a:t>
            </a: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3863340" y="5365115"/>
          <a:ext cx="3886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219450" imgH="781050" progId="Paint.Picture">
                  <p:embed/>
                </p:oleObj>
              </mc:Choice>
              <mc:Fallback>
                <p:oleObj name="位图图像" r:id="rId2" imgW="3219450" imgH="781050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340" y="5365115"/>
                        <a:ext cx="3886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494C-5F0C-4BFD-A559-6082EBCC8A82}" type="slidenum">
              <a:rPr lang="zh-CN" altLang="en-US"/>
              <a:t>8</a:t>
            </a:fld>
            <a:endParaRPr lang="en-US" altLang="zh-CN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r>
              <a:rPr lang="zh-CN" altLang="en-US"/>
              <a:t>剩余图:  </a:t>
            </a:r>
            <a:r>
              <a:rPr lang="en-US" altLang="zh-CN"/>
              <a:t>G</a:t>
            </a:r>
            <a:r>
              <a:rPr lang="en-US" altLang="zh-CN" baseline="-25000"/>
              <a:t>f</a:t>
            </a:r>
            <a:r>
              <a:rPr lang="en-US" altLang="zh-CN"/>
              <a:t> = (V, E</a:t>
            </a:r>
            <a:r>
              <a:rPr lang="en-US" altLang="zh-CN" baseline="-25000"/>
              <a:t>f </a:t>
            </a:r>
            <a:r>
              <a:rPr lang="en-US" altLang="zh-CN"/>
              <a:t>).</a:t>
            </a:r>
          </a:p>
          <a:p>
            <a:pPr lvl="1"/>
            <a:r>
              <a:rPr lang="zh-CN" altLang="en-US"/>
              <a:t>具有正的剩余容量的剩余边</a:t>
            </a:r>
            <a:r>
              <a:rPr lang="en-US" altLang="zh-CN"/>
              <a:t>.</a:t>
            </a:r>
          </a:p>
          <a:p>
            <a:pPr lvl="1"/>
            <a:r>
              <a:rPr lang="en-US" altLang="zh-CN"/>
              <a:t>E</a:t>
            </a:r>
            <a:r>
              <a:rPr lang="en-US" altLang="zh-CN" sz="3200" baseline="-25000"/>
              <a:t>f</a:t>
            </a:r>
            <a:r>
              <a:rPr lang="en-US" altLang="zh-CN"/>
              <a:t> = {e}  </a:t>
            </a:r>
            <a:r>
              <a:rPr lang="en-US" altLang="zh-CN">
                <a:sym typeface="Symbol" panose="05050102010706020507" pitchFamily="18" charset="2"/>
              </a:rPr>
              <a:t>  </a:t>
            </a:r>
            <a:r>
              <a:rPr lang="en-US" altLang="zh-CN"/>
              <a:t>{e</a:t>
            </a:r>
            <a:r>
              <a:rPr lang="en-US" altLang="zh-CN" sz="3200" baseline="30000"/>
              <a:t>R</a:t>
            </a:r>
            <a:r>
              <a:rPr lang="en-US" altLang="zh-CN"/>
              <a:t>}.</a:t>
            </a:r>
            <a:endParaRPr lang="zh-CN" altLang="en-US"/>
          </a:p>
        </p:txBody>
      </p:sp>
      <p:grpSp>
        <p:nvGrpSpPr>
          <p:cNvPr id="25628" name="Group 28"/>
          <p:cNvGrpSpPr/>
          <p:nvPr>
            <p:custDataLst>
              <p:tags r:id="rId1"/>
            </p:custDataLst>
          </p:nvPr>
        </p:nvGrpSpPr>
        <p:grpSpPr bwMode="auto">
          <a:xfrm>
            <a:off x="2837180" y="1499235"/>
            <a:ext cx="4800600" cy="2133600"/>
            <a:chOff x="3304" y="1894"/>
            <a:chExt cx="2160" cy="1104"/>
          </a:xfrm>
        </p:grpSpPr>
        <p:sp>
          <p:nvSpPr>
            <p:cNvPr id="25617" name="Rectangle 17"/>
            <p:cNvSpPr>
              <a:spLocks noChangeArrowheads="1"/>
            </p:cNvSpPr>
            <p:nvPr/>
          </p:nvSpPr>
          <p:spPr bwMode="auto">
            <a:xfrm>
              <a:off x="3304" y="1894"/>
              <a:ext cx="2160" cy="1104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Oval 18"/>
            <p:cNvSpPr>
              <a:spLocks noChangeAspect="1"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466" y="2277"/>
              <a:ext cx="173" cy="1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r>
                <a:rPr lang="en-US" altLang="zh-CN" sz="1600"/>
                <a:t>u</a:t>
              </a:r>
            </a:p>
          </p:txBody>
        </p:sp>
        <p:cxnSp>
          <p:nvCxnSpPr>
            <p:cNvPr id="25619" name="AutoShape 19"/>
            <p:cNvCxnSpPr>
              <a:cxnSpLocks noChangeShapeType="1"/>
              <a:stCxn id="25618" idx="6"/>
              <a:endCxn id="25620" idx="2"/>
            </p:cNvCxnSpPr>
            <p:nvPr>
              <p:custDataLst>
                <p:tags r:id="rId3"/>
              </p:custDataLst>
            </p:nvPr>
          </p:nvCxnSpPr>
          <p:spPr bwMode="auto">
            <a:xfrm>
              <a:off x="3639" y="2364"/>
              <a:ext cx="140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20" name="Oval 20"/>
            <p:cNvSpPr>
              <a:spLocks noChangeAspect="1"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044" y="2277"/>
              <a:ext cx="173" cy="17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1924" tIns="45963" rIns="91924" bIns="45963" anchor="ctr"/>
            <a:lstStyle/>
            <a:p>
              <a:r>
                <a:rPr lang="en-US" altLang="zh-CN" sz="1600"/>
                <a:t>v</a:t>
              </a:r>
            </a:p>
          </p:txBody>
        </p:sp>
        <p:sp>
          <p:nvSpPr>
            <p:cNvPr id="25621" name="Text Box 21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194" y="2295"/>
              <a:ext cx="268" cy="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/>
                <a:t> 11</a:t>
              </a:r>
            </a:p>
          </p:txBody>
        </p:sp>
        <p:sp>
          <p:nvSpPr>
            <p:cNvPr id="25622" name="Text Box 22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368" y="1968"/>
              <a:ext cx="1046" cy="15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291" tIns="45646" rIns="91291" bIns="45646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/>
                <a:t>residual capacity</a:t>
              </a:r>
            </a:p>
          </p:txBody>
        </p:sp>
        <p:cxnSp>
          <p:nvCxnSpPr>
            <p:cNvPr id="25623" name="AutoShape 23"/>
            <p:cNvCxnSpPr>
              <a:cxnSpLocks noChangeShapeType="1"/>
              <a:stCxn id="25620" idx="3"/>
              <a:endCxn id="25618" idx="5"/>
            </p:cNvCxnSpPr>
            <p:nvPr>
              <p:custDataLst>
                <p:tags r:id="rId7"/>
              </p:custDataLst>
            </p:nvPr>
          </p:nvCxnSpPr>
          <p:spPr bwMode="auto">
            <a:xfrm rot="5400000">
              <a:off x="4341" y="1698"/>
              <a:ext cx="1" cy="1455"/>
            </a:xfrm>
            <a:prstGeom prst="curvedConnector3">
              <a:avLst>
                <a:gd name="adj1" fmla="val 1690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5624" name="Text Box 2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194" y="2545"/>
              <a:ext cx="268" cy="12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600"/>
                <a:t> 6</a:t>
              </a:r>
            </a:p>
          </p:txBody>
        </p:sp>
        <p:sp>
          <p:nvSpPr>
            <p:cNvPr id="25625" name="Text Box 2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368" y="2736"/>
              <a:ext cx="1062" cy="15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1291" tIns="45646" rIns="91291" bIns="45646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/>
                <a:t>residual capacity</a:t>
              </a:r>
            </a:p>
          </p:txBody>
        </p:sp>
        <p:sp>
          <p:nvSpPr>
            <p:cNvPr id="25626" name="Line 26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4374" y="214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2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 flipV="1">
              <a:off x="4374" y="2718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7433-297C-421F-B912-51BD5E67512E}" type="slidenum">
              <a:rPr lang="zh-CN" altLang="en-US"/>
              <a:t>9</a:t>
            </a:fld>
            <a:endParaRPr lang="en-US" altLang="zh-CN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最大流问题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9385" y="1478915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对</a:t>
            </a:r>
            <a:r>
              <a:rPr lang="en-US" altLang="zh-CN"/>
              <a:t>G</a:t>
            </a:r>
            <a:r>
              <a:rPr lang="zh-CN" altLang="en-US"/>
              <a:t>的每条边</a:t>
            </a:r>
            <a:r>
              <a:rPr lang="en-US" altLang="zh-CN"/>
              <a:t>e=(u,v),</a:t>
            </a:r>
            <a:r>
              <a:rPr lang="zh-CN" altLang="en-US"/>
              <a:t>其中</a:t>
            </a:r>
            <a:r>
              <a:rPr lang="en-US" altLang="zh-CN"/>
              <a:t>f(e) &lt; c(e),</a:t>
            </a:r>
            <a:r>
              <a:rPr lang="zh-CN" altLang="en-US"/>
              <a:t>那么存在</a:t>
            </a:r>
            <a:r>
              <a:rPr lang="en-US" altLang="zh-CN"/>
              <a:t>c(e)-f(e)</a:t>
            </a:r>
            <a:r>
              <a:rPr lang="zh-CN" altLang="en-US"/>
              <a:t>的剩余的容量，我们还可以尝试在这个容量</a:t>
            </a:r>
            <a:r>
              <a:rPr lang="zh-CN" altLang="en-US" b="1"/>
              <a:t>往前推</a:t>
            </a:r>
            <a:r>
              <a:rPr lang="zh-CN" altLang="en-US"/>
              <a:t>，于是</a:t>
            </a:r>
            <a:r>
              <a:rPr lang="en-US" altLang="zh-CN"/>
              <a:t>G</a:t>
            </a:r>
            <a:r>
              <a:rPr lang="en-US" altLang="zh-CN" baseline="-25000"/>
              <a:t>f</a:t>
            </a:r>
            <a:r>
              <a:rPr lang="en-US" altLang="zh-CN"/>
              <a:t> </a:t>
            </a:r>
            <a:r>
              <a:rPr lang="zh-CN" altLang="en-US"/>
              <a:t>中包含这条边</a:t>
            </a:r>
            <a:r>
              <a:rPr lang="en-US" altLang="zh-CN"/>
              <a:t>e,</a:t>
            </a:r>
            <a:r>
              <a:rPr lang="zh-CN" altLang="en-US"/>
              <a:t>容量为</a:t>
            </a:r>
            <a:r>
              <a:rPr lang="en-US" altLang="zh-CN"/>
              <a:t>c(e)-f(e)，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hlink"/>
                </a:solidFill>
              </a:rPr>
              <a:t>前向边</a:t>
            </a:r>
            <a:r>
              <a:rPr lang="zh-CN" altLang="en-US"/>
              <a:t>。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对</a:t>
            </a:r>
            <a:r>
              <a:rPr lang="en-US" altLang="zh-CN"/>
              <a:t>G</a:t>
            </a:r>
            <a:r>
              <a:rPr lang="zh-CN" altLang="en-US"/>
              <a:t>的每条边</a:t>
            </a:r>
            <a:r>
              <a:rPr lang="en-US" altLang="zh-CN"/>
              <a:t>e=(u,v),</a:t>
            </a:r>
            <a:r>
              <a:rPr lang="zh-CN" altLang="en-US"/>
              <a:t>其中</a:t>
            </a:r>
            <a:r>
              <a:rPr lang="en-US" altLang="zh-CN"/>
              <a:t>f(e)&gt;0,</a:t>
            </a:r>
            <a:r>
              <a:rPr lang="zh-CN" altLang="en-US"/>
              <a:t>我们可以通过</a:t>
            </a:r>
            <a:r>
              <a:rPr lang="zh-CN" altLang="en-US" b="1"/>
              <a:t>向后推</a:t>
            </a:r>
            <a:r>
              <a:rPr lang="zh-CN" altLang="en-US"/>
              <a:t>这个流来</a:t>
            </a:r>
            <a:r>
              <a:rPr lang="zh-CN" altLang="en-US">
                <a:latin typeface="Comic Sans MS" panose="030F0702030302020204" pitchFamily="66" charset="0"/>
              </a:rPr>
              <a:t>“</a:t>
            </a:r>
            <a:r>
              <a:rPr lang="zh-CN" altLang="en-US"/>
              <a:t>撤销</a:t>
            </a:r>
            <a:r>
              <a:rPr lang="zh-CN" altLang="en-US">
                <a:latin typeface="Comic Sans MS" panose="030F0702030302020204" pitchFamily="66" charset="0"/>
              </a:rPr>
              <a:t>”</a:t>
            </a:r>
            <a:r>
              <a:rPr lang="zh-CN" altLang="en-US"/>
              <a:t>它，于是</a:t>
            </a:r>
            <a:r>
              <a:rPr lang="en-US" altLang="zh-CN"/>
              <a:t>G</a:t>
            </a:r>
            <a:r>
              <a:rPr lang="en-US" altLang="zh-CN" baseline="-25000"/>
              <a:t>f</a:t>
            </a:r>
            <a:r>
              <a:rPr lang="en-US" altLang="zh-CN"/>
              <a:t> </a:t>
            </a:r>
            <a:r>
              <a:rPr lang="zh-CN" altLang="en-US"/>
              <a:t>中包含边</a:t>
            </a:r>
            <a:r>
              <a:rPr lang="en-US" altLang="zh-CN"/>
              <a:t>e</a:t>
            </a:r>
            <a:r>
              <a:rPr lang="en-US" altLang="zh-CN">
                <a:latin typeface="Comic Sans MS" panose="030F0702030302020204" pitchFamily="66" charset="0"/>
              </a:rPr>
              <a:t>’</a:t>
            </a:r>
            <a:r>
              <a:rPr lang="en-US" altLang="zh-CN"/>
              <a:t>=(v,u),</a:t>
            </a:r>
            <a:r>
              <a:rPr lang="zh-CN" altLang="en-US"/>
              <a:t>容量是</a:t>
            </a:r>
            <a:r>
              <a:rPr lang="en-US" altLang="zh-CN"/>
              <a:t>f(e),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hlink"/>
                </a:solidFill>
              </a:rPr>
              <a:t>后向边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78.65,&quot;left&quot;:222,&quot;top&quot;:107.4,&quot;width&quot;:379.4}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1908</TotalTime>
  <Words>1379</Words>
  <Application>Microsoft Macintosh PowerPoint</Application>
  <PresentationFormat>宽屏</PresentationFormat>
  <Paragraphs>178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Comic Sans MS</vt:lpstr>
      <vt:lpstr>Courier New</vt:lpstr>
      <vt:lpstr>Monotype Sorts</vt:lpstr>
      <vt:lpstr>Symbol</vt:lpstr>
      <vt:lpstr>Tahoma</vt:lpstr>
      <vt:lpstr>Times New Roman</vt:lpstr>
      <vt:lpstr>Wingdings</vt:lpstr>
      <vt:lpstr>Blends</vt:lpstr>
      <vt:lpstr>Equation</vt:lpstr>
      <vt:lpstr>位图图像</vt:lpstr>
      <vt:lpstr>BMP 图像</vt:lpstr>
      <vt:lpstr>      第七章 网络流</vt:lpstr>
      <vt:lpstr>最大流问题</vt:lpstr>
      <vt:lpstr>最大流问题</vt:lpstr>
      <vt:lpstr>最大流问题</vt:lpstr>
      <vt:lpstr>最大流问题</vt:lpstr>
      <vt:lpstr>最大流问题</vt:lpstr>
      <vt:lpstr>最大流问题</vt:lpstr>
      <vt:lpstr>最大流问题</vt:lpstr>
      <vt:lpstr>最大流问题</vt:lpstr>
      <vt:lpstr>最大流问题</vt:lpstr>
      <vt:lpstr>算法设计</vt:lpstr>
      <vt:lpstr>算法分析</vt:lpstr>
      <vt:lpstr>算法分析</vt:lpstr>
      <vt:lpstr>算法分析</vt:lpstr>
      <vt:lpstr>算法分析</vt:lpstr>
      <vt:lpstr>7.2 网络中的最大流与最小割</vt:lpstr>
      <vt:lpstr>最大流与最小割</vt:lpstr>
      <vt:lpstr>最大流与最小割</vt:lpstr>
      <vt:lpstr>最大流与最小割</vt:lpstr>
      <vt:lpstr>最大流与最小割</vt:lpstr>
      <vt:lpstr>最大流与最小割</vt:lpstr>
      <vt:lpstr>最大流与最小割</vt:lpstr>
      <vt:lpstr>最大流与最小割</vt:lpstr>
      <vt:lpstr>7.5 二分匹配问题</vt:lpstr>
      <vt:lpstr>二分匹配问题</vt:lpstr>
      <vt:lpstr>二分匹配问题</vt:lpstr>
      <vt:lpstr>二分匹配问题</vt:lpstr>
      <vt:lpstr>二分匹配问题</vt:lpstr>
      <vt:lpstr>二分匹配问题</vt:lpstr>
      <vt:lpstr>二分匹配问题</vt:lpstr>
      <vt:lpstr>二分匹配问题：界定运行时间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 Su</dc:creator>
  <cp:lastModifiedBy>xiang li</cp:lastModifiedBy>
  <cp:revision>480</cp:revision>
  <dcterms:created xsi:type="dcterms:W3CDTF">2008-11-30T01:21:00Z</dcterms:created>
  <dcterms:modified xsi:type="dcterms:W3CDTF">2025-06-12T01:26:05Z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1D40961DEAB84CE2948975B578A5509D_12</vt:lpwstr>
  </property>
  <property fmtid="{D5CDD505-2E9C-101B-9397-08002B2CF9AE}" pid="3" name="KSOProductBuildVer">
    <vt:lpwstr>2052-12.1.0.19770</vt:lpwstr>
  </property>
</Properties>
</file>