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0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9" r:id="rId27"/>
    <p:sldId id="290" r:id="rId28"/>
    <p:sldId id="293" r:id="rId29"/>
    <p:sldId id="299" r:id="rId30"/>
    <p:sldId id="298" r:id="rId31"/>
    <p:sldId id="301" r:id="rId32"/>
    <p:sldId id="304" r:id="rId33"/>
    <p:sldId id="314" r:id="rId34"/>
    <p:sldId id="308" r:id="rId35"/>
    <p:sldId id="309" r:id="rId36"/>
    <p:sldId id="464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Char char="n"/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95374" autoAdjust="0"/>
  </p:normalViewPr>
  <p:slideViewPr>
    <p:cSldViewPr showGuides="1">
      <p:cViewPr varScale="1">
        <p:scale>
          <a:sx n="122" d="100"/>
          <a:sy n="122" d="100"/>
        </p:scale>
        <p:origin x="11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BACDF46B-29B6-4A41-9B65-C8B3663B817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D88638F0-514E-420E-8992-EDFECFB1502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66D7D9-89B2-4861-99BE-97CC4ACE20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ECEC-6C76-47B3-BA5A-627CC374C89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8"/>
            <a:ext cx="2601384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34584" y="617538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9AE39-7199-4B45-9D84-0718EA64D6D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4" y="617538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61F3E8D-465B-4F2A-8BFB-8DFB86A6DB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4" y="617538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AF123F5-D023-466E-82E6-1B42784DA17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E4B2-F8DA-46A4-81B1-05FBC238A8A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851B1-8E38-4340-9148-B2650DB34F2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1C4B7-CE60-41F3-A5FC-0476D0DD86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52D6B-933C-4E89-8B21-230BFBA200B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43173-97DD-4029-ABF1-29CB237B352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1A3CF-2EC8-4F5D-B7DC-5EC4739B366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D7CA6-5AA9-4306-B9A4-56F3EF77ACC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78960-9854-41CD-AE46-E65BA3A542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556684" y="452755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1066800" y="452755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721784" y="875030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1214967" y="87503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69333" y="802005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1016000" y="344805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590551" y="113538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-28257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371918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fld id="{0B3EB80E-93F4-4F6D-AAE4-DD20C346F99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ulkerson_Prize" TargetMode="External"/><Relationship Id="rId3" Type="http://schemas.openxmlformats.org/officeDocument/2006/relationships/hyperlink" Target="http://en.wikipedia.org/wiki/Neeraj_Kayal" TargetMode="External"/><Relationship Id="rId7" Type="http://schemas.openxmlformats.org/officeDocument/2006/relationships/hyperlink" Target="http://en.wikipedia.org/wiki/G%C3%B6del_Prize" TargetMode="External"/><Relationship Id="rId2" Type="http://schemas.openxmlformats.org/officeDocument/2006/relationships/hyperlink" Target="http://en.wikipedia.org/wiki/Manindra_Agraw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2002" TargetMode="External"/><Relationship Id="rId5" Type="http://schemas.openxmlformats.org/officeDocument/2006/relationships/hyperlink" Target="http://en.wikipedia.org/wiki/August_6" TargetMode="External"/><Relationship Id="rId4" Type="http://schemas.openxmlformats.org/officeDocument/2006/relationships/hyperlink" Target="http://en.wikipedia.org/wiki/Nitin_Saxena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zhang-gh.github.io/notes/others/p-np.html#np-%E5%AE%8C%E5%85%A8%E9%97%AE%E9%A2%98" TargetMode="External"/><Relationship Id="rId2" Type="http://schemas.openxmlformats.org/officeDocument/2006/relationships/hyperlink" Target="http://www.matrix67.com/blog/archives/10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29989CD-4F6F-46AC-9CF3-16478E8F9846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41705" y="1828800"/>
            <a:ext cx="10742295" cy="1143000"/>
          </a:xfrm>
        </p:spPr>
        <p:txBody>
          <a:bodyPr/>
          <a:lstStyle/>
          <a:p>
            <a:r>
              <a:rPr lang="zh-CN" altLang="en-US"/>
              <a:t>第八章 </a:t>
            </a:r>
            <a:r>
              <a:rPr lang="en-US" altLang="zh-CN"/>
              <a:t>NP</a:t>
            </a:r>
            <a:r>
              <a:rPr lang="zh-CN" altLang="en-US"/>
              <a:t>与计算的难解性</a:t>
            </a:r>
          </a:p>
        </p:txBody>
      </p:sp>
      <p:sp>
        <p:nvSpPr>
          <p:cNvPr id="2" name="Rectangle 16"/>
          <p:cNvSpPr>
            <a:spLocks noGrp="1" noChangeArrowheads="1"/>
          </p:cNvSpPr>
          <p:nvPr/>
        </p:nvSpPr>
        <p:spPr>
          <a:xfrm>
            <a:off x="9271000" y="6375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CEEC0-291D-4A8E-A2D5-AC17A5B16069}" type="slidenum">
              <a:rPr kumimoji="0" lang="zh-CN" altLang="en-US" sz="1400" smtClean="0">
                <a:solidFill>
                  <a:schemeClr val="bg2"/>
                </a:solidFill>
              </a:rPr>
              <a:t>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71" name="Freeform 21"/>
          <p:cNvSpPr/>
          <p:nvPr/>
        </p:nvSpPr>
        <p:spPr bwMode="auto">
          <a:xfrm>
            <a:off x="1703119" y="2932747"/>
            <a:ext cx="5154881" cy="15370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7377235" y="5407378"/>
            <a:ext cx="827590" cy="685611"/>
            <a:chOff x="3770313" y="4289108"/>
            <a:chExt cx="882650" cy="728663"/>
          </a:xfrm>
        </p:grpSpPr>
        <p:sp>
          <p:nvSpPr>
            <p:cNvPr id="173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4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5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7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8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9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0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1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2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3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8701946" y="5487628"/>
            <a:ext cx="2250579" cy="423460"/>
            <a:chOff x="4918075" y="5325745"/>
            <a:chExt cx="2117725" cy="398463"/>
          </a:xfrm>
        </p:grpSpPr>
        <p:sp>
          <p:nvSpPr>
            <p:cNvPr id="185" name="Rectangle 45"/>
            <p:cNvSpPr>
              <a:spLocks noChangeArrowheads="1"/>
            </p:cNvSpPr>
            <p:nvPr/>
          </p:nvSpPr>
          <p:spPr bwMode="auto">
            <a:xfrm>
              <a:off x="4918075" y="5347970"/>
              <a:ext cx="2095500" cy="3762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6" name="Rectangle 46"/>
            <p:cNvSpPr>
              <a:spLocks noChangeArrowheads="1"/>
            </p:cNvSpPr>
            <p:nvPr/>
          </p:nvSpPr>
          <p:spPr bwMode="auto">
            <a:xfrm>
              <a:off x="4918075" y="5568633"/>
              <a:ext cx="2095500" cy="1555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7" name="Freeform 47"/>
            <p:cNvSpPr>
              <a:spLocks noEditPoints="1"/>
            </p:cNvSpPr>
            <p:nvPr/>
          </p:nvSpPr>
          <p:spPr bwMode="auto">
            <a:xfrm>
              <a:off x="4918075" y="5325745"/>
              <a:ext cx="2117725" cy="398463"/>
            </a:xfrm>
            <a:custGeom>
              <a:avLst/>
              <a:gdLst>
                <a:gd name="T0" fmla="*/ 1334 w 1334"/>
                <a:gd name="T1" fmla="*/ 251 h 251"/>
                <a:gd name="T2" fmla="*/ 0 w 1334"/>
                <a:gd name="T3" fmla="*/ 251 h 251"/>
                <a:gd name="T4" fmla="*/ 0 w 1334"/>
                <a:gd name="T5" fmla="*/ 0 h 251"/>
                <a:gd name="T6" fmla="*/ 1334 w 1334"/>
                <a:gd name="T7" fmla="*/ 0 h 251"/>
                <a:gd name="T8" fmla="*/ 1334 w 1334"/>
                <a:gd name="T9" fmla="*/ 251 h 251"/>
                <a:gd name="T10" fmla="*/ 14 w 1334"/>
                <a:gd name="T11" fmla="*/ 237 h 251"/>
                <a:gd name="T12" fmla="*/ 1320 w 1334"/>
                <a:gd name="T13" fmla="*/ 237 h 251"/>
                <a:gd name="T14" fmla="*/ 1320 w 1334"/>
                <a:gd name="T15" fmla="*/ 14 h 251"/>
                <a:gd name="T16" fmla="*/ 14 w 1334"/>
                <a:gd name="T17" fmla="*/ 14 h 251"/>
                <a:gd name="T18" fmla="*/ 14 w 1334"/>
                <a:gd name="T19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4" h="251">
                  <a:moveTo>
                    <a:pt x="1334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1334" y="0"/>
                  </a:lnTo>
                  <a:lnTo>
                    <a:pt x="1334" y="251"/>
                  </a:lnTo>
                  <a:close/>
                  <a:moveTo>
                    <a:pt x="14" y="237"/>
                  </a:moveTo>
                  <a:lnTo>
                    <a:pt x="1320" y="237"/>
                  </a:lnTo>
                  <a:lnTo>
                    <a:pt x="1320" y="14"/>
                  </a:lnTo>
                  <a:lnTo>
                    <a:pt x="14" y="14"/>
                  </a:lnTo>
                  <a:lnTo>
                    <a:pt x="14" y="23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8" name="Rectangle 48"/>
            <p:cNvSpPr>
              <a:spLocks noChangeArrowheads="1"/>
            </p:cNvSpPr>
            <p:nvPr/>
          </p:nvSpPr>
          <p:spPr bwMode="auto">
            <a:xfrm>
              <a:off x="5027613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9" name="Rectangle 49"/>
            <p:cNvSpPr>
              <a:spLocks noChangeArrowheads="1"/>
            </p:cNvSpPr>
            <p:nvPr/>
          </p:nvSpPr>
          <p:spPr bwMode="auto">
            <a:xfrm>
              <a:off x="51387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0" name="Rectangle 50"/>
            <p:cNvSpPr>
              <a:spLocks noChangeArrowheads="1"/>
            </p:cNvSpPr>
            <p:nvPr/>
          </p:nvSpPr>
          <p:spPr bwMode="auto">
            <a:xfrm>
              <a:off x="524827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1" name="Rectangle 51"/>
            <p:cNvSpPr>
              <a:spLocks noChangeArrowheads="1"/>
            </p:cNvSpPr>
            <p:nvPr/>
          </p:nvSpPr>
          <p:spPr bwMode="auto">
            <a:xfrm>
              <a:off x="5359400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2" name="Rectangle 52"/>
            <p:cNvSpPr>
              <a:spLocks noChangeArrowheads="1"/>
            </p:cNvSpPr>
            <p:nvPr/>
          </p:nvSpPr>
          <p:spPr bwMode="auto">
            <a:xfrm>
              <a:off x="5468938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3" name="Rectangle 53"/>
            <p:cNvSpPr>
              <a:spLocks noChangeArrowheads="1"/>
            </p:cNvSpPr>
            <p:nvPr/>
          </p:nvSpPr>
          <p:spPr bwMode="auto">
            <a:xfrm>
              <a:off x="5580063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4" name="Rectangle 54"/>
            <p:cNvSpPr>
              <a:spLocks noChangeArrowheads="1"/>
            </p:cNvSpPr>
            <p:nvPr/>
          </p:nvSpPr>
          <p:spPr bwMode="auto">
            <a:xfrm>
              <a:off x="568960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5" name="Rectangle 55"/>
            <p:cNvSpPr>
              <a:spLocks noChangeArrowheads="1"/>
            </p:cNvSpPr>
            <p:nvPr/>
          </p:nvSpPr>
          <p:spPr bwMode="auto">
            <a:xfrm>
              <a:off x="57991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6" name="Rectangle 56"/>
            <p:cNvSpPr>
              <a:spLocks noChangeArrowheads="1"/>
            </p:cNvSpPr>
            <p:nvPr/>
          </p:nvSpPr>
          <p:spPr bwMode="auto">
            <a:xfrm>
              <a:off x="59102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7" name="Rectangle 57"/>
            <p:cNvSpPr>
              <a:spLocks noChangeArrowheads="1"/>
            </p:cNvSpPr>
            <p:nvPr/>
          </p:nvSpPr>
          <p:spPr bwMode="auto">
            <a:xfrm>
              <a:off x="601980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8" name="Rectangle 58"/>
            <p:cNvSpPr>
              <a:spLocks noChangeArrowheads="1"/>
            </p:cNvSpPr>
            <p:nvPr/>
          </p:nvSpPr>
          <p:spPr bwMode="auto">
            <a:xfrm>
              <a:off x="61309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9" name="Rectangle 59"/>
            <p:cNvSpPr>
              <a:spLocks noChangeArrowheads="1"/>
            </p:cNvSpPr>
            <p:nvPr/>
          </p:nvSpPr>
          <p:spPr bwMode="auto">
            <a:xfrm>
              <a:off x="62404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0" name="Rectangle 60"/>
            <p:cNvSpPr>
              <a:spLocks noChangeArrowheads="1"/>
            </p:cNvSpPr>
            <p:nvPr/>
          </p:nvSpPr>
          <p:spPr bwMode="auto">
            <a:xfrm>
              <a:off x="63515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1" name="Rectangle 61"/>
            <p:cNvSpPr>
              <a:spLocks noChangeArrowheads="1"/>
            </p:cNvSpPr>
            <p:nvPr/>
          </p:nvSpPr>
          <p:spPr bwMode="auto">
            <a:xfrm>
              <a:off x="64611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2" name="Rectangle 62"/>
            <p:cNvSpPr>
              <a:spLocks noChangeArrowheads="1"/>
            </p:cNvSpPr>
            <p:nvPr/>
          </p:nvSpPr>
          <p:spPr bwMode="auto">
            <a:xfrm>
              <a:off x="657225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3" name="Rectangle 63"/>
            <p:cNvSpPr>
              <a:spLocks noChangeArrowheads="1"/>
            </p:cNvSpPr>
            <p:nvPr/>
          </p:nvSpPr>
          <p:spPr bwMode="auto">
            <a:xfrm>
              <a:off x="66817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4" name="Rectangle 64"/>
            <p:cNvSpPr>
              <a:spLocks noChangeArrowheads="1"/>
            </p:cNvSpPr>
            <p:nvPr/>
          </p:nvSpPr>
          <p:spPr bwMode="auto">
            <a:xfrm>
              <a:off x="679291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5" name="Rectangle 65"/>
            <p:cNvSpPr>
              <a:spLocks noChangeArrowheads="1"/>
            </p:cNvSpPr>
            <p:nvPr/>
          </p:nvSpPr>
          <p:spPr bwMode="auto">
            <a:xfrm>
              <a:off x="690245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06" name="Freeform 66"/>
          <p:cNvSpPr/>
          <p:nvPr/>
        </p:nvSpPr>
        <p:spPr bwMode="auto">
          <a:xfrm>
            <a:off x="11198840" y="4111900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207" name="Freeform 71"/>
          <p:cNvSpPr/>
          <p:nvPr/>
        </p:nvSpPr>
        <p:spPr bwMode="auto">
          <a:xfrm>
            <a:off x="11244392" y="4182758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1361442" y="4329566"/>
            <a:ext cx="673149" cy="528059"/>
            <a:chOff x="7421563" y="4177983"/>
            <a:chExt cx="633412" cy="496887"/>
          </a:xfrm>
        </p:grpSpPr>
        <p:sp>
          <p:nvSpPr>
            <p:cNvPr id="209" name="Freeform 67"/>
            <p:cNvSpPr/>
            <p:nvPr/>
          </p:nvSpPr>
          <p:spPr bwMode="auto">
            <a:xfrm>
              <a:off x="7466013" y="4222433"/>
              <a:ext cx="65087" cy="22225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0" name="Freeform 70"/>
            <p:cNvSpPr/>
            <p:nvPr/>
          </p:nvSpPr>
          <p:spPr bwMode="auto">
            <a:xfrm>
              <a:off x="7421563" y="4354195"/>
              <a:ext cx="131762" cy="22225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1" name="Freeform 74"/>
            <p:cNvSpPr/>
            <p:nvPr/>
          </p:nvSpPr>
          <p:spPr bwMode="auto">
            <a:xfrm>
              <a:off x="7497763" y="4177983"/>
              <a:ext cx="552450" cy="149225"/>
            </a:xfrm>
            <a:custGeom>
              <a:avLst/>
              <a:gdLst>
                <a:gd name="T0" fmla="*/ 337 w 348"/>
                <a:gd name="T1" fmla="*/ 94 h 94"/>
                <a:gd name="T2" fmla="*/ 317 w 348"/>
                <a:gd name="T3" fmla="*/ 14 h 94"/>
                <a:gd name="T4" fmla="*/ 35 w 348"/>
                <a:gd name="T5" fmla="*/ 14 h 94"/>
                <a:gd name="T6" fmla="*/ 14 w 348"/>
                <a:gd name="T7" fmla="*/ 94 h 94"/>
                <a:gd name="T8" fmla="*/ 0 w 348"/>
                <a:gd name="T9" fmla="*/ 90 h 94"/>
                <a:gd name="T10" fmla="*/ 25 w 348"/>
                <a:gd name="T11" fmla="*/ 0 h 94"/>
                <a:gd name="T12" fmla="*/ 327 w 348"/>
                <a:gd name="T13" fmla="*/ 0 h 94"/>
                <a:gd name="T14" fmla="*/ 348 w 348"/>
                <a:gd name="T15" fmla="*/ 90 h 94"/>
                <a:gd name="T16" fmla="*/ 337 w 348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94">
                  <a:moveTo>
                    <a:pt x="337" y="94"/>
                  </a:moveTo>
                  <a:lnTo>
                    <a:pt x="317" y="14"/>
                  </a:lnTo>
                  <a:lnTo>
                    <a:pt x="35" y="14"/>
                  </a:lnTo>
                  <a:lnTo>
                    <a:pt x="14" y="94"/>
                  </a:lnTo>
                  <a:lnTo>
                    <a:pt x="0" y="90"/>
                  </a:lnTo>
                  <a:lnTo>
                    <a:pt x="25" y="0"/>
                  </a:lnTo>
                  <a:lnTo>
                    <a:pt x="327" y="0"/>
                  </a:lnTo>
                  <a:lnTo>
                    <a:pt x="348" y="90"/>
                  </a:lnTo>
                  <a:lnTo>
                    <a:pt x="337" y="9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2" name="Freeform 75"/>
            <p:cNvSpPr/>
            <p:nvPr/>
          </p:nvSpPr>
          <p:spPr bwMode="auto">
            <a:xfrm>
              <a:off x="7653338" y="4184333"/>
              <a:ext cx="53975" cy="142875"/>
            </a:xfrm>
            <a:custGeom>
              <a:avLst/>
              <a:gdLst>
                <a:gd name="T0" fmla="*/ 14 w 34"/>
                <a:gd name="T1" fmla="*/ 90 h 90"/>
                <a:gd name="T2" fmla="*/ 0 w 34"/>
                <a:gd name="T3" fmla="*/ 86 h 90"/>
                <a:gd name="T4" fmla="*/ 21 w 34"/>
                <a:gd name="T5" fmla="*/ 0 h 90"/>
                <a:gd name="T6" fmla="*/ 34 w 34"/>
                <a:gd name="T7" fmla="*/ 3 h 90"/>
                <a:gd name="T8" fmla="*/ 1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14" y="90"/>
                  </a:moveTo>
                  <a:lnTo>
                    <a:pt x="0" y="86"/>
                  </a:lnTo>
                  <a:lnTo>
                    <a:pt x="21" y="0"/>
                  </a:lnTo>
                  <a:lnTo>
                    <a:pt x="34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3" name="Freeform 76"/>
            <p:cNvSpPr/>
            <p:nvPr/>
          </p:nvSpPr>
          <p:spPr bwMode="auto">
            <a:xfrm>
              <a:off x="7823200" y="4184333"/>
              <a:ext cx="55562" cy="142875"/>
            </a:xfrm>
            <a:custGeom>
              <a:avLst/>
              <a:gdLst>
                <a:gd name="T0" fmla="*/ 25 w 35"/>
                <a:gd name="T1" fmla="*/ 90 h 90"/>
                <a:gd name="T2" fmla="*/ 0 w 35"/>
                <a:gd name="T3" fmla="*/ 3 h 90"/>
                <a:gd name="T4" fmla="*/ 14 w 35"/>
                <a:gd name="T5" fmla="*/ 0 h 90"/>
                <a:gd name="T6" fmla="*/ 35 w 35"/>
                <a:gd name="T7" fmla="*/ 86 h 90"/>
                <a:gd name="T8" fmla="*/ 25 w 35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90">
                  <a:moveTo>
                    <a:pt x="25" y="90"/>
                  </a:moveTo>
                  <a:lnTo>
                    <a:pt x="0" y="3"/>
                  </a:lnTo>
                  <a:lnTo>
                    <a:pt x="14" y="0"/>
                  </a:lnTo>
                  <a:lnTo>
                    <a:pt x="35" y="86"/>
                  </a:lnTo>
                  <a:lnTo>
                    <a:pt x="25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4" name="Freeform 77"/>
            <p:cNvSpPr/>
            <p:nvPr/>
          </p:nvSpPr>
          <p:spPr bwMode="auto">
            <a:xfrm>
              <a:off x="7504113" y="4316095"/>
              <a:ext cx="546100" cy="358775"/>
            </a:xfrm>
            <a:custGeom>
              <a:avLst/>
              <a:gdLst>
                <a:gd name="T0" fmla="*/ 167 w 344"/>
                <a:gd name="T1" fmla="*/ 226 h 226"/>
                <a:gd name="T2" fmla="*/ 0 w 344"/>
                <a:gd name="T3" fmla="*/ 10 h 226"/>
                <a:gd name="T4" fmla="*/ 10 w 344"/>
                <a:gd name="T5" fmla="*/ 0 h 226"/>
                <a:gd name="T6" fmla="*/ 167 w 344"/>
                <a:gd name="T7" fmla="*/ 205 h 226"/>
                <a:gd name="T8" fmla="*/ 333 w 344"/>
                <a:gd name="T9" fmla="*/ 0 h 226"/>
                <a:gd name="T10" fmla="*/ 344 w 344"/>
                <a:gd name="T11" fmla="*/ 10 h 226"/>
                <a:gd name="T12" fmla="*/ 167 w 344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6">
                  <a:moveTo>
                    <a:pt x="167" y="22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167" y="205"/>
                  </a:lnTo>
                  <a:lnTo>
                    <a:pt x="333" y="0"/>
                  </a:lnTo>
                  <a:lnTo>
                    <a:pt x="344" y="10"/>
                  </a:lnTo>
                  <a:lnTo>
                    <a:pt x="167" y="2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5" name="Freeform 78"/>
            <p:cNvSpPr/>
            <p:nvPr/>
          </p:nvSpPr>
          <p:spPr bwMode="auto">
            <a:xfrm>
              <a:off x="7646988" y="4320858"/>
              <a:ext cx="133350" cy="338138"/>
            </a:xfrm>
            <a:custGeom>
              <a:avLst/>
              <a:gdLst>
                <a:gd name="T0" fmla="*/ 70 w 84"/>
                <a:gd name="T1" fmla="*/ 213 h 213"/>
                <a:gd name="T2" fmla="*/ 0 w 84"/>
                <a:gd name="T3" fmla="*/ 4 h 213"/>
                <a:gd name="T4" fmla="*/ 14 w 84"/>
                <a:gd name="T5" fmla="*/ 0 h 213"/>
                <a:gd name="T6" fmla="*/ 84 w 84"/>
                <a:gd name="T7" fmla="*/ 209 h 213"/>
                <a:gd name="T8" fmla="*/ 70 w 84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13">
                  <a:moveTo>
                    <a:pt x="70" y="213"/>
                  </a:moveTo>
                  <a:lnTo>
                    <a:pt x="0" y="4"/>
                  </a:lnTo>
                  <a:lnTo>
                    <a:pt x="14" y="0"/>
                  </a:lnTo>
                  <a:lnTo>
                    <a:pt x="84" y="209"/>
                  </a:lnTo>
                  <a:lnTo>
                    <a:pt x="70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6" name="Freeform 79"/>
            <p:cNvSpPr/>
            <p:nvPr/>
          </p:nvSpPr>
          <p:spPr bwMode="auto">
            <a:xfrm>
              <a:off x="7758113" y="4320858"/>
              <a:ext cx="120650" cy="338138"/>
            </a:xfrm>
            <a:custGeom>
              <a:avLst/>
              <a:gdLst>
                <a:gd name="T0" fmla="*/ 14 w 76"/>
                <a:gd name="T1" fmla="*/ 213 h 213"/>
                <a:gd name="T2" fmla="*/ 0 w 76"/>
                <a:gd name="T3" fmla="*/ 209 h 213"/>
                <a:gd name="T4" fmla="*/ 66 w 76"/>
                <a:gd name="T5" fmla="*/ 0 h 213"/>
                <a:gd name="T6" fmla="*/ 76 w 76"/>
                <a:gd name="T7" fmla="*/ 4 h 213"/>
                <a:gd name="T8" fmla="*/ 14 w 7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13">
                  <a:moveTo>
                    <a:pt x="14" y="213"/>
                  </a:moveTo>
                  <a:lnTo>
                    <a:pt x="0" y="209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14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7" name="Freeform 80"/>
            <p:cNvSpPr/>
            <p:nvPr/>
          </p:nvSpPr>
          <p:spPr bwMode="auto">
            <a:xfrm>
              <a:off x="7497763" y="4309745"/>
              <a:ext cx="557212" cy="22225"/>
            </a:xfrm>
            <a:custGeom>
              <a:avLst/>
              <a:gdLst>
                <a:gd name="T0" fmla="*/ 2 w 101"/>
                <a:gd name="T1" fmla="*/ 4 h 4"/>
                <a:gd name="T2" fmla="*/ 0 w 101"/>
                <a:gd name="T3" fmla="*/ 2 h 4"/>
                <a:gd name="T4" fmla="*/ 2 w 101"/>
                <a:gd name="T5" fmla="*/ 0 h 4"/>
                <a:gd name="T6" fmla="*/ 98 w 101"/>
                <a:gd name="T7" fmla="*/ 0 h 4"/>
                <a:gd name="T8" fmla="*/ 99 w 101"/>
                <a:gd name="T9" fmla="*/ 0 h 4"/>
                <a:gd name="T10" fmla="*/ 101 w 101"/>
                <a:gd name="T11" fmla="*/ 2 h 4"/>
                <a:gd name="T12" fmla="*/ 99 w 101"/>
                <a:gd name="T13" fmla="*/ 4 h 4"/>
                <a:gd name="T14" fmla="*/ 2 w 101"/>
                <a:gd name="T15" fmla="*/ 4 h 4"/>
                <a:gd name="T16" fmla="*/ 2 w 10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100" y="0"/>
                    <a:pt x="100" y="1"/>
                    <a:pt x="101" y="2"/>
                  </a:cubicBezTo>
                  <a:cubicBezTo>
                    <a:pt x="101" y="3"/>
                    <a:pt x="100" y="4"/>
                    <a:pt x="9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18" name="Freeform 86"/>
          <p:cNvSpPr/>
          <p:nvPr/>
        </p:nvSpPr>
        <p:spPr bwMode="auto">
          <a:xfrm>
            <a:off x="8126649" y="5026303"/>
            <a:ext cx="867165" cy="23619"/>
          </a:xfrm>
          <a:custGeom>
            <a:avLst/>
            <a:gdLst>
              <a:gd name="T0" fmla="*/ 146 w 148"/>
              <a:gd name="T1" fmla="*/ 4 h 4"/>
              <a:gd name="T2" fmla="*/ 2 w 148"/>
              <a:gd name="T3" fmla="*/ 4 h 4"/>
              <a:gd name="T4" fmla="*/ 0 w 148"/>
              <a:gd name="T5" fmla="*/ 2 h 4"/>
              <a:gd name="T6" fmla="*/ 2 w 148"/>
              <a:gd name="T7" fmla="*/ 0 h 4"/>
              <a:gd name="T8" fmla="*/ 146 w 148"/>
              <a:gd name="T9" fmla="*/ 0 h 4"/>
              <a:gd name="T10" fmla="*/ 148 w 148"/>
              <a:gd name="T11" fmla="*/ 2 h 4"/>
              <a:gd name="T12" fmla="*/ 146 w 1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4">
                <a:moveTo>
                  <a:pt x="1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8" y="1"/>
                  <a:pt x="148" y="2"/>
                </a:cubicBezTo>
                <a:cubicBezTo>
                  <a:pt x="148" y="3"/>
                  <a:pt x="147" y="4"/>
                  <a:pt x="1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7440885" y="3413402"/>
            <a:ext cx="573302" cy="804741"/>
            <a:chOff x="3770313" y="3261995"/>
            <a:chExt cx="601662" cy="844550"/>
          </a:xfrm>
        </p:grpSpPr>
        <p:sp>
          <p:nvSpPr>
            <p:cNvPr id="220" name="Freeform 113"/>
            <p:cNvSpPr/>
            <p:nvPr/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1" name="Freeform 114"/>
            <p:cNvSpPr/>
            <p:nvPr/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2" name="Freeform 115"/>
            <p:cNvSpPr>
              <a:spLocks noEditPoints="1"/>
            </p:cNvSpPr>
            <p:nvPr/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3" name="Rectangle 116"/>
            <p:cNvSpPr>
              <a:spLocks noChangeArrowheads="1"/>
            </p:cNvSpPr>
            <p:nvPr/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4" name="Rectangle 117"/>
            <p:cNvSpPr>
              <a:spLocks noChangeArrowheads="1"/>
            </p:cNvSpPr>
            <p:nvPr/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5" name="Freeform 118"/>
            <p:cNvSpPr/>
            <p:nvPr/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26" name="Freeform 122"/>
          <p:cNvSpPr/>
          <p:nvPr/>
        </p:nvSpPr>
        <p:spPr bwMode="auto">
          <a:xfrm>
            <a:off x="8173887" y="2826337"/>
            <a:ext cx="3311758" cy="1678656"/>
          </a:xfrm>
          <a:custGeom>
            <a:avLst/>
            <a:gdLst>
              <a:gd name="T0" fmla="*/ 565 w 565"/>
              <a:gd name="T1" fmla="*/ 9 h 286"/>
              <a:gd name="T2" fmla="*/ 557 w 565"/>
              <a:gd name="T3" fmla="*/ 0 h 286"/>
              <a:gd name="T4" fmla="*/ 9 w 565"/>
              <a:gd name="T5" fmla="*/ 0 h 286"/>
              <a:gd name="T6" fmla="*/ 0 w 565"/>
              <a:gd name="T7" fmla="*/ 9 h 286"/>
              <a:gd name="T8" fmla="*/ 0 w 565"/>
              <a:gd name="T9" fmla="*/ 278 h 286"/>
              <a:gd name="T10" fmla="*/ 9 w 565"/>
              <a:gd name="T11" fmla="*/ 286 h 286"/>
              <a:gd name="T12" fmla="*/ 557 w 565"/>
              <a:gd name="T13" fmla="*/ 286 h 286"/>
              <a:gd name="T14" fmla="*/ 565 w 565"/>
              <a:gd name="T15" fmla="*/ 278 h 286"/>
              <a:gd name="T16" fmla="*/ 565 w 565"/>
              <a:gd name="T17" fmla="*/ 9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286">
                <a:moveTo>
                  <a:pt x="565" y="9"/>
                </a:moveTo>
                <a:cubicBezTo>
                  <a:pt x="565" y="4"/>
                  <a:pt x="561" y="0"/>
                  <a:pt x="557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3"/>
                  <a:pt x="4" y="286"/>
                  <a:pt x="9" y="286"/>
                </a:cubicBezTo>
                <a:cubicBezTo>
                  <a:pt x="557" y="286"/>
                  <a:pt x="557" y="286"/>
                  <a:pt x="557" y="286"/>
                </a:cubicBezTo>
                <a:cubicBezTo>
                  <a:pt x="561" y="286"/>
                  <a:pt x="565" y="283"/>
                  <a:pt x="565" y="278"/>
                </a:cubicBezTo>
                <a:lnTo>
                  <a:pt x="56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8162077" y="2814526"/>
            <a:ext cx="3335378" cy="2358554"/>
            <a:chOff x="4410075" y="3001645"/>
            <a:chExt cx="3138487" cy="2219326"/>
          </a:xfrm>
        </p:grpSpPr>
        <p:sp>
          <p:nvSpPr>
            <p:cNvPr id="228" name="Freeform 121"/>
            <p:cNvSpPr>
              <a:spLocks noEditPoints="1"/>
            </p:cNvSpPr>
            <p:nvPr/>
          </p:nvSpPr>
          <p:spPr bwMode="auto">
            <a:xfrm>
              <a:off x="5330825" y="4558983"/>
              <a:ext cx="1296987" cy="661988"/>
            </a:xfrm>
            <a:custGeom>
              <a:avLst/>
              <a:gdLst>
                <a:gd name="T0" fmla="*/ 817 w 817"/>
                <a:gd name="T1" fmla="*/ 417 h 417"/>
                <a:gd name="T2" fmla="*/ 0 w 817"/>
                <a:gd name="T3" fmla="*/ 417 h 417"/>
                <a:gd name="T4" fmla="*/ 108 w 817"/>
                <a:gd name="T5" fmla="*/ 0 h 417"/>
                <a:gd name="T6" fmla="*/ 716 w 817"/>
                <a:gd name="T7" fmla="*/ 0 h 417"/>
                <a:gd name="T8" fmla="*/ 817 w 817"/>
                <a:gd name="T9" fmla="*/ 417 h 417"/>
                <a:gd name="T10" fmla="*/ 18 w 817"/>
                <a:gd name="T11" fmla="*/ 403 h 417"/>
                <a:gd name="T12" fmla="*/ 799 w 817"/>
                <a:gd name="T13" fmla="*/ 403 h 417"/>
                <a:gd name="T14" fmla="*/ 705 w 817"/>
                <a:gd name="T15" fmla="*/ 14 h 417"/>
                <a:gd name="T16" fmla="*/ 118 w 817"/>
                <a:gd name="T17" fmla="*/ 14 h 417"/>
                <a:gd name="T18" fmla="*/ 18 w 817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417">
                  <a:moveTo>
                    <a:pt x="817" y="417"/>
                  </a:moveTo>
                  <a:lnTo>
                    <a:pt x="0" y="417"/>
                  </a:lnTo>
                  <a:lnTo>
                    <a:pt x="108" y="0"/>
                  </a:lnTo>
                  <a:lnTo>
                    <a:pt x="716" y="0"/>
                  </a:lnTo>
                  <a:lnTo>
                    <a:pt x="817" y="417"/>
                  </a:lnTo>
                  <a:close/>
                  <a:moveTo>
                    <a:pt x="18" y="403"/>
                  </a:moveTo>
                  <a:lnTo>
                    <a:pt x="799" y="403"/>
                  </a:lnTo>
                  <a:lnTo>
                    <a:pt x="705" y="14"/>
                  </a:lnTo>
                  <a:lnTo>
                    <a:pt x="118" y="14"/>
                  </a:lnTo>
                  <a:lnTo>
                    <a:pt x="18" y="40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9" name="Freeform 123"/>
            <p:cNvSpPr>
              <a:spLocks noEditPoints="1"/>
            </p:cNvSpPr>
            <p:nvPr/>
          </p:nvSpPr>
          <p:spPr bwMode="auto">
            <a:xfrm>
              <a:off x="4410075" y="3001645"/>
              <a:ext cx="3138487" cy="1601788"/>
            </a:xfrm>
            <a:custGeom>
              <a:avLst/>
              <a:gdLst>
                <a:gd name="T0" fmla="*/ 559 w 569"/>
                <a:gd name="T1" fmla="*/ 290 h 290"/>
                <a:gd name="T2" fmla="*/ 11 w 569"/>
                <a:gd name="T3" fmla="*/ 290 h 290"/>
                <a:gd name="T4" fmla="*/ 0 w 569"/>
                <a:gd name="T5" fmla="*/ 280 h 290"/>
                <a:gd name="T6" fmla="*/ 0 w 569"/>
                <a:gd name="T7" fmla="*/ 11 h 290"/>
                <a:gd name="T8" fmla="*/ 11 w 569"/>
                <a:gd name="T9" fmla="*/ 0 h 290"/>
                <a:gd name="T10" fmla="*/ 559 w 569"/>
                <a:gd name="T11" fmla="*/ 0 h 290"/>
                <a:gd name="T12" fmla="*/ 569 w 569"/>
                <a:gd name="T13" fmla="*/ 11 h 290"/>
                <a:gd name="T14" fmla="*/ 569 w 569"/>
                <a:gd name="T15" fmla="*/ 280 h 290"/>
                <a:gd name="T16" fmla="*/ 559 w 569"/>
                <a:gd name="T17" fmla="*/ 290 h 290"/>
                <a:gd name="T18" fmla="*/ 11 w 569"/>
                <a:gd name="T19" fmla="*/ 4 h 290"/>
                <a:gd name="T20" fmla="*/ 4 w 569"/>
                <a:gd name="T21" fmla="*/ 11 h 290"/>
                <a:gd name="T22" fmla="*/ 4 w 569"/>
                <a:gd name="T23" fmla="*/ 280 h 290"/>
                <a:gd name="T24" fmla="*/ 11 w 569"/>
                <a:gd name="T25" fmla="*/ 286 h 290"/>
                <a:gd name="T26" fmla="*/ 559 w 569"/>
                <a:gd name="T27" fmla="*/ 286 h 290"/>
                <a:gd name="T28" fmla="*/ 565 w 569"/>
                <a:gd name="T29" fmla="*/ 280 h 290"/>
                <a:gd name="T30" fmla="*/ 565 w 569"/>
                <a:gd name="T31" fmla="*/ 11 h 290"/>
                <a:gd name="T32" fmla="*/ 559 w 569"/>
                <a:gd name="T33" fmla="*/ 4 h 290"/>
                <a:gd name="T34" fmla="*/ 11 w 569"/>
                <a:gd name="T35" fmla="*/ 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9" h="290">
                  <a:moveTo>
                    <a:pt x="559" y="290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5" y="290"/>
                    <a:pt x="0" y="286"/>
                    <a:pt x="0" y="28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64" y="0"/>
                    <a:pt x="569" y="5"/>
                    <a:pt x="569" y="11"/>
                  </a:cubicBezTo>
                  <a:cubicBezTo>
                    <a:pt x="569" y="280"/>
                    <a:pt x="569" y="280"/>
                    <a:pt x="569" y="280"/>
                  </a:cubicBezTo>
                  <a:cubicBezTo>
                    <a:pt x="569" y="286"/>
                    <a:pt x="564" y="290"/>
                    <a:pt x="559" y="290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3"/>
                    <a:pt x="7" y="286"/>
                    <a:pt x="11" y="286"/>
                  </a:cubicBezTo>
                  <a:cubicBezTo>
                    <a:pt x="559" y="286"/>
                    <a:pt x="559" y="286"/>
                    <a:pt x="559" y="286"/>
                  </a:cubicBezTo>
                  <a:cubicBezTo>
                    <a:pt x="562" y="286"/>
                    <a:pt x="565" y="283"/>
                    <a:pt x="565" y="280"/>
                  </a:cubicBezTo>
                  <a:cubicBezTo>
                    <a:pt x="565" y="11"/>
                    <a:pt x="565" y="11"/>
                    <a:pt x="565" y="11"/>
                  </a:cubicBezTo>
                  <a:cubicBezTo>
                    <a:pt x="565" y="7"/>
                    <a:pt x="562" y="4"/>
                    <a:pt x="559" y="4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0" name="Freeform 124"/>
            <p:cNvSpPr/>
            <p:nvPr/>
          </p:nvSpPr>
          <p:spPr bwMode="auto">
            <a:xfrm>
              <a:off x="4421188" y="4509770"/>
              <a:ext cx="3116262" cy="319088"/>
            </a:xfrm>
            <a:custGeom>
              <a:avLst/>
              <a:gdLst>
                <a:gd name="T0" fmla="*/ 565 w 565"/>
                <a:gd name="T1" fmla="*/ 0 h 58"/>
                <a:gd name="T2" fmla="*/ 565 w 565"/>
                <a:gd name="T3" fmla="*/ 35 h 58"/>
                <a:gd name="T4" fmla="*/ 543 w 565"/>
                <a:gd name="T5" fmla="*/ 58 h 58"/>
                <a:gd name="T6" fmla="*/ 23 w 565"/>
                <a:gd name="T7" fmla="*/ 58 h 58"/>
                <a:gd name="T8" fmla="*/ 0 w 565"/>
                <a:gd name="T9" fmla="*/ 35 h 58"/>
                <a:gd name="T10" fmla="*/ 0 w 565"/>
                <a:gd name="T11" fmla="*/ 0 h 58"/>
                <a:gd name="T12" fmla="*/ 565 w 56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8">
                  <a:moveTo>
                    <a:pt x="565" y="0"/>
                  </a:moveTo>
                  <a:cubicBezTo>
                    <a:pt x="565" y="35"/>
                    <a:pt x="565" y="35"/>
                    <a:pt x="565" y="35"/>
                  </a:cubicBezTo>
                  <a:cubicBezTo>
                    <a:pt x="565" y="48"/>
                    <a:pt x="555" y="58"/>
                    <a:pt x="54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0" y="58"/>
                    <a:pt x="0" y="48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1" name="Freeform 125"/>
            <p:cNvSpPr/>
            <p:nvPr/>
          </p:nvSpPr>
          <p:spPr bwMode="auto">
            <a:xfrm>
              <a:off x="4410075" y="4509770"/>
              <a:ext cx="3138487" cy="330200"/>
            </a:xfrm>
            <a:custGeom>
              <a:avLst/>
              <a:gdLst>
                <a:gd name="T0" fmla="*/ 545 w 569"/>
                <a:gd name="T1" fmla="*/ 60 h 60"/>
                <a:gd name="T2" fmla="*/ 25 w 569"/>
                <a:gd name="T3" fmla="*/ 60 h 60"/>
                <a:gd name="T4" fmla="*/ 0 w 569"/>
                <a:gd name="T5" fmla="*/ 35 h 60"/>
                <a:gd name="T6" fmla="*/ 0 w 569"/>
                <a:gd name="T7" fmla="*/ 0 h 60"/>
                <a:gd name="T8" fmla="*/ 4 w 569"/>
                <a:gd name="T9" fmla="*/ 0 h 60"/>
                <a:gd name="T10" fmla="*/ 4 w 569"/>
                <a:gd name="T11" fmla="*/ 35 h 60"/>
                <a:gd name="T12" fmla="*/ 25 w 569"/>
                <a:gd name="T13" fmla="*/ 56 h 60"/>
                <a:gd name="T14" fmla="*/ 545 w 569"/>
                <a:gd name="T15" fmla="*/ 56 h 60"/>
                <a:gd name="T16" fmla="*/ 565 w 569"/>
                <a:gd name="T17" fmla="*/ 35 h 60"/>
                <a:gd name="T18" fmla="*/ 565 w 569"/>
                <a:gd name="T19" fmla="*/ 0 h 60"/>
                <a:gd name="T20" fmla="*/ 569 w 569"/>
                <a:gd name="T21" fmla="*/ 0 h 60"/>
                <a:gd name="T22" fmla="*/ 569 w 569"/>
                <a:gd name="T23" fmla="*/ 35 h 60"/>
                <a:gd name="T24" fmla="*/ 545 w 569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">
                  <a:moveTo>
                    <a:pt x="54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4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13" y="56"/>
                    <a:pt x="25" y="56"/>
                  </a:cubicBezTo>
                  <a:cubicBezTo>
                    <a:pt x="545" y="56"/>
                    <a:pt x="545" y="56"/>
                    <a:pt x="545" y="56"/>
                  </a:cubicBezTo>
                  <a:cubicBezTo>
                    <a:pt x="556" y="56"/>
                    <a:pt x="565" y="47"/>
                    <a:pt x="565" y="35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9" y="0"/>
                    <a:pt x="569" y="0"/>
                    <a:pt x="569" y="0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9" y="49"/>
                    <a:pt x="558" y="60"/>
                    <a:pt x="545" y="6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2" name="Freeform 127"/>
            <p:cNvSpPr>
              <a:spLocks noEditPoints="1"/>
            </p:cNvSpPr>
            <p:nvPr/>
          </p:nvSpPr>
          <p:spPr bwMode="auto">
            <a:xfrm>
              <a:off x="4492625" y="3112770"/>
              <a:ext cx="2962275" cy="1495425"/>
            </a:xfrm>
            <a:custGeom>
              <a:avLst/>
              <a:gdLst>
                <a:gd name="T0" fmla="*/ 1866 w 1866"/>
                <a:gd name="T1" fmla="*/ 942 h 942"/>
                <a:gd name="T2" fmla="*/ 0 w 1866"/>
                <a:gd name="T3" fmla="*/ 942 h 942"/>
                <a:gd name="T4" fmla="*/ 0 w 1866"/>
                <a:gd name="T5" fmla="*/ 0 h 942"/>
                <a:gd name="T6" fmla="*/ 1866 w 1866"/>
                <a:gd name="T7" fmla="*/ 0 h 942"/>
                <a:gd name="T8" fmla="*/ 1866 w 1866"/>
                <a:gd name="T9" fmla="*/ 942 h 942"/>
                <a:gd name="T10" fmla="*/ 14 w 1866"/>
                <a:gd name="T11" fmla="*/ 928 h 942"/>
                <a:gd name="T12" fmla="*/ 1852 w 1866"/>
                <a:gd name="T13" fmla="*/ 928 h 942"/>
                <a:gd name="T14" fmla="*/ 1852 w 1866"/>
                <a:gd name="T15" fmla="*/ 14 h 942"/>
                <a:gd name="T16" fmla="*/ 14 w 1866"/>
                <a:gd name="T17" fmla="*/ 14 h 942"/>
                <a:gd name="T18" fmla="*/ 14 w 1866"/>
                <a:gd name="T19" fmla="*/ 92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942">
                  <a:moveTo>
                    <a:pt x="1866" y="942"/>
                  </a:moveTo>
                  <a:lnTo>
                    <a:pt x="0" y="942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942"/>
                  </a:lnTo>
                  <a:close/>
                  <a:moveTo>
                    <a:pt x="14" y="928"/>
                  </a:moveTo>
                  <a:lnTo>
                    <a:pt x="1852" y="928"/>
                  </a:lnTo>
                  <a:lnTo>
                    <a:pt x="1852" y="14"/>
                  </a:lnTo>
                  <a:lnTo>
                    <a:pt x="14" y="14"/>
                  </a:lnTo>
                  <a:lnTo>
                    <a:pt x="14" y="92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3" name="Rectangle 128"/>
            <p:cNvSpPr>
              <a:spLocks noChangeArrowheads="1"/>
            </p:cNvSpPr>
            <p:nvPr/>
          </p:nvSpPr>
          <p:spPr bwMode="auto">
            <a:xfrm>
              <a:off x="4625975" y="3223895"/>
              <a:ext cx="434975" cy="127476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4" name="Rectangle 129"/>
            <p:cNvSpPr>
              <a:spLocks noChangeArrowheads="1"/>
            </p:cNvSpPr>
            <p:nvPr/>
          </p:nvSpPr>
          <p:spPr bwMode="auto">
            <a:xfrm>
              <a:off x="5127625" y="3223895"/>
              <a:ext cx="2200275" cy="4524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5" name="Rectangle 130"/>
            <p:cNvSpPr>
              <a:spLocks noChangeArrowheads="1"/>
            </p:cNvSpPr>
            <p:nvPr/>
          </p:nvSpPr>
          <p:spPr bwMode="auto">
            <a:xfrm>
              <a:off x="5127625" y="3730308"/>
              <a:ext cx="693737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6" name="Rectangle 131"/>
            <p:cNvSpPr>
              <a:spLocks noChangeArrowheads="1"/>
            </p:cNvSpPr>
            <p:nvPr/>
          </p:nvSpPr>
          <p:spPr bwMode="auto">
            <a:xfrm>
              <a:off x="5876925" y="3730308"/>
              <a:ext cx="700087" cy="768350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7" name="Rectangle 132"/>
            <p:cNvSpPr>
              <a:spLocks noChangeArrowheads="1"/>
            </p:cNvSpPr>
            <p:nvPr/>
          </p:nvSpPr>
          <p:spPr bwMode="auto">
            <a:xfrm>
              <a:off x="6632575" y="3730308"/>
              <a:ext cx="695325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7540458" y="5193503"/>
            <a:ext cx="340792" cy="158587"/>
            <a:chOff x="6116417" y="2657639"/>
            <a:chExt cx="340792" cy="158587"/>
          </a:xfrm>
        </p:grpSpPr>
        <p:sp>
          <p:nvSpPr>
            <p:cNvPr id="239" name="Freeform 133"/>
            <p:cNvSpPr/>
            <p:nvPr/>
          </p:nvSpPr>
          <p:spPr bwMode="auto">
            <a:xfrm>
              <a:off x="6116417" y="2657639"/>
              <a:ext cx="118096" cy="158587"/>
            </a:xfrm>
            <a:custGeom>
              <a:avLst/>
              <a:gdLst>
                <a:gd name="T0" fmla="*/ 19 w 20"/>
                <a:gd name="T1" fmla="*/ 25 h 27"/>
                <a:gd name="T2" fmla="*/ 13 w 20"/>
                <a:gd name="T3" fmla="*/ 27 h 27"/>
                <a:gd name="T4" fmla="*/ 0 w 20"/>
                <a:gd name="T5" fmla="*/ 14 h 27"/>
                <a:gd name="T6" fmla="*/ 13 w 20"/>
                <a:gd name="T7" fmla="*/ 0 h 27"/>
                <a:gd name="T8" fmla="*/ 20 w 20"/>
                <a:gd name="T9" fmla="*/ 1 h 27"/>
                <a:gd name="T10" fmla="*/ 18 w 20"/>
                <a:gd name="T11" fmla="*/ 5 h 27"/>
                <a:gd name="T12" fmla="*/ 14 w 20"/>
                <a:gd name="T13" fmla="*/ 4 h 27"/>
                <a:gd name="T14" fmla="*/ 5 w 20"/>
                <a:gd name="T15" fmla="*/ 13 h 27"/>
                <a:gd name="T16" fmla="*/ 13 w 20"/>
                <a:gd name="T17" fmla="*/ 23 h 27"/>
                <a:gd name="T18" fmla="*/ 19 w 20"/>
                <a:gd name="T19" fmla="*/ 22 h 27"/>
                <a:gd name="T20" fmla="*/ 19 w 20"/>
                <a:gd name="T2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7">
                  <a:moveTo>
                    <a:pt x="19" y="25"/>
                  </a:moveTo>
                  <a:cubicBezTo>
                    <a:pt x="18" y="26"/>
                    <a:pt x="16" y="27"/>
                    <a:pt x="13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6" y="0"/>
                    <a:pt x="19" y="1"/>
                    <a:pt x="20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8" y="4"/>
                    <a:pt x="5" y="7"/>
                    <a:pt x="5" y="13"/>
                  </a:cubicBezTo>
                  <a:cubicBezTo>
                    <a:pt x="5" y="19"/>
                    <a:pt x="8" y="23"/>
                    <a:pt x="13" y="23"/>
                  </a:cubicBezTo>
                  <a:cubicBezTo>
                    <a:pt x="15" y="23"/>
                    <a:pt x="17" y="22"/>
                    <a:pt x="19" y="22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0" name="Freeform 134"/>
            <p:cNvSpPr/>
            <p:nvPr/>
          </p:nvSpPr>
          <p:spPr bwMode="auto">
            <a:xfrm>
              <a:off x="6246324" y="2657639"/>
              <a:ext cx="99538" cy="158587"/>
            </a:xfrm>
            <a:custGeom>
              <a:avLst/>
              <a:gdLst>
                <a:gd name="T0" fmla="*/ 1 w 17"/>
                <a:gd name="T1" fmla="*/ 21 h 27"/>
                <a:gd name="T2" fmla="*/ 7 w 17"/>
                <a:gd name="T3" fmla="*/ 23 h 27"/>
                <a:gd name="T4" fmla="*/ 12 w 17"/>
                <a:gd name="T5" fmla="*/ 19 h 27"/>
                <a:gd name="T6" fmla="*/ 7 w 17"/>
                <a:gd name="T7" fmla="*/ 15 h 27"/>
                <a:gd name="T8" fmla="*/ 1 w 17"/>
                <a:gd name="T9" fmla="*/ 8 h 27"/>
                <a:gd name="T10" fmla="*/ 10 w 17"/>
                <a:gd name="T11" fmla="*/ 0 h 27"/>
                <a:gd name="T12" fmla="*/ 16 w 17"/>
                <a:gd name="T13" fmla="*/ 2 h 27"/>
                <a:gd name="T14" fmla="*/ 15 w 17"/>
                <a:gd name="T15" fmla="*/ 5 h 27"/>
                <a:gd name="T16" fmla="*/ 9 w 17"/>
                <a:gd name="T17" fmla="*/ 4 h 27"/>
                <a:gd name="T18" fmla="*/ 5 w 17"/>
                <a:gd name="T19" fmla="*/ 7 h 27"/>
                <a:gd name="T20" fmla="*/ 10 w 17"/>
                <a:gd name="T21" fmla="*/ 11 h 27"/>
                <a:gd name="T22" fmla="*/ 17 w 17"/>
                <a:gd name="T23" fmla="*/ 19 h 27"/>
                <a:gd name="T24" fmla="*/ 7 w 17"/>
                <a:gd name="T25" fmla="*/ 27 h 27"/>
                <a:gd name="T26" fmla="*/ 0 w 17"/>
                <a:gd name="T27" fmla="*/ 25 h 27"/>
                <a:gd name="T28" fmla="*/ 1 w 17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1" y="21"/>
                  </a:moveTo>
                  <a:cubicBezTo>
                    <a:pt x="3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1" y="16"/>
                    <a:pt x="7" y="15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5" y="9"/>
                    <a:pt x="7" y="10"/>
                    <a:pt x="10" y="11"/>
                  </a:cubicBezTo>
                  <a:cubicBezTo>
                    <a:pt x="15" y="13"/>
                    <a:pt x="17" y="15"/>
                    <a:pt x="17" y="19"/>
                  </a:cubicBezTo>
                  <a:cubicBezTo>
                    <a:pt x="17" y="23"/>
                    <a:pt x="14" y="27"/>
                    <a:pt x="7" y="27"/>
                  </a:cubicBezTo>
                  <a:cubicBezTo>
                    <a:pt x="4" y="27"/>
                    <a:pt x="2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1" name="Freeform 135"/>
            <p:cNvSpPr/>
            <p:nvPr/>
          </p:nvSpPr>
          <p:spPr bwMode="auto">
            <a:xfrm>
              <a:off x="6362732" y="2657639"/>
              <a:ext cx="94477" cy="158587"/>
            </a:xfrm>
            <a:custGeom>
              <a:avLst/>
              <a:gdLst>
                <a:gd name="T0" fmla="*/ 1 w 16"/>
                <a:gd name="T1" fmla="*/ 21 h 27"/>
                <a:gd name="T2" fmla="*/ 7 w 16"/>
                <a:gd name="T3" fmla="*/ 23 h 27"/>
                <a:gd name="T4" fmla="*/ 12 w 16"/>
                <a:gd name="T5" fmla="*/ 19 h 27"/>
                <a:gd name="T6" fmla="*/ 7 w 16"/>
                <a:gd name="T7" fmla="*/ 15 h 27"/>
                <a:gd name="T8" fmla="*/ 0 w 16"/>
                <a:gd name="T9" fmla="*/ 8 h 27"/>
                <a:gd name="T10" fmla="*/ 9 w 16"/>
                <a:gd name="T11" fmla="*/ 0 h 27"/>
                <a:gd name="T12" fmla="*/ 15 w 16"/>
                <a:gd name="T13" fmla="*/ 2 h 27"/>
                <a:gd name="T14" fmla="*/ 14 w 16"/>
                <a:gd name="T15" fmla="*/ 5 h 27"/>
                <a:gd name="T16" fmla="*/ 9 w 16"/>
                <a:gd name="T17" fmla="*/ 4 h 27"/>
                <a:gd name="T18" fmla="*/ 5 w 16"/>
                <a:gd name="T19" fmla="*/ 7 h 27"/>
                <a:gd name="T20" fmla="*/ 10 w 16"/>
                <a:gd name="T21" fmla="*/ 11 h 27"/>
                <a:gd name="T22" fmla="*/ 16 w 16"/>
                <a:gd name="T23" fmla="*/ 19 h 27"/>
                <a:gd name="T24" fmla="*/ 7 w 16"/>
                <a:gd name="T25" fmla="*/ 27 h 27"/>
                <a:gd name="T26" fmla="*/ 0 w 16"/>
                <a:gd name="T27" fmla="*/ 25 h 27"/>
                <a:gd name="T28" fmla="*/ 1 w 16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7">
                  <a:moveTo>
                    <a:pt x="1" y="21"/>
                  </a:moveTo>
                  <a:cubicBezTo>
                    <a:pt x="2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0" y="16"/>
                    <a:pt x="7" y="15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6" y="4"/>
                    <a:pt x="5" y="6"/>
                    <a:pt x="5" y="7"/>
                  </a:cubicBezTo>
                  <a:cubicBezTo>
                    <a:pt x="5" y="9"/>
                    <a:pt x="6" y="10"/>
                    <a:pt x="10" y="11"/>
                  </a:cubicBezTo>
                  <a:cubicBezTo>
                    <a:pt x="14" y="13"/>
                    <a:pt x="16" y="15"/>
                    <a:pt x="16" y="19"/>
                  </a:cubicBezTo>
                  <a:cubicBezTo>
                    <a:pt x="16" y="23"/>
                    <a:pt x="13" y="27"/>
                    <a:pt x="7" y="27"/>
                  </a:cubicBezTo>
                  <a:cubicBezTo>
                    <a:pt x="4" y="27"/>
                    <a:pt x="1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201157" y="2253954"/>
            <a:ext cx="411649" cy="111348"/>
            <a:chOff x="8021638" y="3681095"/>
            <a:chExt cx="387349" cy="104775"/>
          </a:xfrm>
        </p:grpSpPr>
        <p:sp>
          <p:nvSpPr>
            <p:cNvPr id="243" name="Freeform 139"/>
            <p:cNvSpPr/>
            <p:nvPr/>
          </p:nvSpPr>
          <p:spPr bwMode="auto">
            <a:xfrm>
              <a:off x="8021638" y="3681095"/>
              <a:ext cx="84137" cy="104775"/>
            </a:xfrm>
            <a:custGeom>
              <a:avLst/>
              <a:gdLst>
                <a:gd name="T0" fmla="*/ 11 w 53"/>
                <a:gd name="T1" fmla="*/ 0 h 66"/>
                <a:gd name="T2" fmla="*/ 11 w 53"/>
                <a:gd name="T3" fmla="*/ 28 h 66"/>
                <a:gd name="T4" fmla="*/ 39 w 53"/>
                <a:gd name="T5" fmla="*/ 28 h 66"/>
                <a:gd name="T6" fmla="*/ 39 w 53"/>
                <a:gd name="T7" fmla="*/ 0 h 66"/>
                <a:gd name="T8" fmla="*/ 53 w 53"/>
                <a:gd name="T9" fmla="*/ 0 h 66"/>
                <a:gd name="T10" fmla="*/ 53 w 53"/>
                <a:gd name="T11" fmla="*/ 66 h 66"/>
                <a:gd name="T12" fmla="*/ 39 w 53"/>
                <a:gd name="T13" fmla="*/ 66 h 66"/>
                <a:gd name="T14" fmla="*/ 39 w 53"/>
                <a:gd name="T15" fmla="*/ 38 h 66"/>
                <a:gd name="T16" fmla="*/ 11 w 53"/>
                <a:gd name="T17" fmla="*/ 38 h 66"/>
                <a:gd name="T18" fmla="*/ 11 w 53"/>
                <a:gd name="T19" fmla="*/ 66 h 66"/>
                <a:gd name="T20" fmla="*/ 0 w 53"/>
                <a:gd name="T21" fmla="*/ 66 h 66"/>
                <a:gd name="T22" fmla="*/ 0 w 53"/>
                <a:gd name="T23" fmla="*/ 0 h 66"/>
                <a:gd name="T24" fmla="*/ 11 w 53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6">
                  <a:moveTo>
                    <a:pt x="11" y="0"/>
                  </a:moveTo>
                  <a:lnTo>
                    <a:pt x="11" y="28"/>
                  </a:lnTo>
                  <a:lnTo>
                    <a:pt x="39" y="28"/>
                  </a:lnTo>
                  <a:lnTo>
                    <a:pt x="39" y="0"/>
                  </a:lnTo>
                  <a:lnTo>
                    <a:pt x="53" y="0"/>
                  </a:lnTo>
                  <a:lnTo>
                    <a:pt x="53" y="66"/>
                  </a:lnTo>
                  <a:lnTo>
                    <a:pt x="39" y="66"/>
                  </a:lnTo>
                  <a:lnTo>
                    <a:pt x="39" y="38"/>
                  </a:lnTo>
                  <a:lnTo>
                    <a:pt x="11" y="38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4" name="Freeform 140"/>
            <p:cNvSpPr/>
            <p:nvPr/>
          </p:nvSpPr>
          <p:spPr bwMode="auto">
            <a:xfrm>
              <a:off x="8116888" y="3681095"/>
              <a:ext cx="82550" cy="104775"/>
            </a:xfrm>
            <a:custGeom>
              <a:avLst/>
              <a:gdLst>
                <a:gd name="T0" fmla="*/ 20 w 52"/>
                <a:gd name="T1" fmla="*/ 11 h 66"/>
                <a:gd name="T2" fmla="*/ 0 w 52"/>
                <a:gd name="T3" fmla="*/ 11 h 66"/>
                <a:gd name="T4" fmla="*/ 0 w 52"/>
                <a:gd name="T5" fmla="*/ 0 h 66"/>
                <a:gd name="T6" fmla="*/ 52 w 52"/>
                <a:gd name="T7" fmla="*/ 0 h 66"/>
                <a:gd name="T8" fmla="*/ 52 w 52"/>
                <a:gd name="T9" fmla="*/ 11 h 66"/>
                <a:gd name="T10" fmla="*/ 34 w 52"/>
                <a:gd name="T11" fmla="*/ 11 h 66"/>
                <a:gd name="T12" fmla="*/ 34 w 52"/>
                <a:gd name="T13" fmla="*/ 66 h 66"/>
                <a:gd name="T14" fmla="*/ 20 w 52"/>
                <a:gd name="T15" fmla="*/ 66 h 66"/>
                <a:gd name="T16" fmla="*/ 20 w 52"/>
                <a:gd name="T17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6">
                  <a:moveTo>
                    <a:pt x="2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1"/>
                  </a:lnTo>
                  <a:lnTo>
                    <a:pt x="34" y="11"/>
                  </a:lnTo>
                  <a:lnTo>
                    <a:pt x="34" y="66"/>
                  </a:lnTo>
                  <a:lnTo>
                    <a:pt x="20" y="66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5" name="Freeform 141"/>
            <p:cNvSpPr/>
            <p:nvPr/>
          </p:nvSpPr>
          <p:spPr bwMode="auto">
            <a:xfrm>
              <a:off x="8210550" y="3681095"/>
              <a:ext cx="115887" cy="104775"/>
            </a:xfrm>
            <a:custGeom>
              <a:avLst/>
              <a:gdLst>
                <a:gd name="T0" fmla="*/ 17 w 21"/>
                <a:gd name="T1" fmla="*/ 11 h 19"/>
                <a:gd name="T2" fmla="*/ 17 w 21"/>
                <a:gd name="T3" fmla="*/ 3 h 19"/>
                <a:gd name="T4" fmla="*/ 17 w 21"/>
                <a:gd name="T5" fmla="*/ 3 h 19"/>
                <a:gd name="T6" fmla="*/ 15 w 21"/>
                <a:gd name="T7" fmla="*/ 11 h 19"/>
                <a:gd name="T8" fmla="*/ 12 w 21"/>
                <a:gd name="T9" fmla="*/ 19 h 19"/>
                <a:gd name="T10" fmla="*/ 9 w 21"/>
                <a:gd name="T11" fmla="*/ 19 h 19"/>
                <a:gd name="T12" fmla="*/ 6 w 21"/>
                <a:gd name="T13" fmla="*/ 11 h 19"/>
                <a:gd name="T14" fmla="*/ 4 w 21"/>
                <a:gd name="T15" fmla="*/ 3 h 19"/>
                <a:gd name="T16" fmla="*/ 4 w 21"/>
                <a:gd name="T17" fmla="*/ 3 h 19"/>
                <a:gd name="T18" fmla="*/ 4 w 21"/>
                <a:gd name="T19" fmla="*/ 11 h 19"/>
                <a:gd name="T20" fmla="*/ 3 w 21"/>
                <a:gd name="T21" fmla="*/ 19 h 19"/>
                <a:gd name="T22" fmla="*/ 0 w 21"/>
                <a:gd name="T23" fmla="*/ 19 h 19"/>
                <a:gd name="T24" fmla="*/ 1 w 21"/>
                <a:gd name="T25" fmla="*/ 0 h 19"/>
                <a:gd name="T26" fmla="*/ 6 w 21"/>
                <a:gd name="T27" fmla="*/ 0 h 19"/>
                <a:gd name="T28" fmla="*/ 9 w 21"/>
                <a:gd name="T29" fmla="*/ 8 h 19"/>
                <a:gd name="T30" fmla="*/ 10 w 21"/>
                <a:gd name="T31" fmla="*/ 14 h 19"/>
                <a:gd name="T32" fmla="*/ 11 w 21"/>
                <a:gd name="T33" fmla="*/ 14 h 19"/>
                <a:gd name="T34" fmla="*/ 13 w 21"/>
                <a:gd name="T35" fmla="*/ 8 h 19"/>
                <a:gd name="T36" fmla="*/ 15 w 21"/>
                <a:gd name="T37" fmla="*/ 0 h 19"/>
                <a:gd name="T38" fmla="*/ 20 w 21"/>
                <a:gd name="T39" fmla="*/ 0 h 19"/>
                <a:gd name="T40" fmla="*/ 21 w 21"/>
                <a:gd name="T41" fmla="*/ 19 h 19"/>
                <a:gd name="T42" fmla="*/ 18 w 21"/>
                <a:gd name="T43" fmla="*/ 19 h 19"/>
                <a:gd name="T44" fmla="*/ 17 w 21"/>
                <a:gd name="T4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9">
                  <a:moveTo>
                    <a:pt x="17" y="11"/>
                  </a:moveTo>
                  <a:cubicBezTo>
                    <a:pt x="17" y="9"/>
                    <a:pt x="17" y="6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5"/>
                    <a:pt x="15" y="8"/>
                    <a:pt x="15" y="1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8"/>
                    <a:pt x="5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6"/>
                    <a:pt x="4" y="9"/>
                    <a:pt x="4" y="1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2" y="10"/>
                    <a:pt x="13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6" name="Freeform 142"/>
            <p:cNvSpPr/>
            <p:nvPr/>
          </p:nvSpPr>
          <p:spPr bwMode="auto">
            <a:xfrm>
              <a:off x="8347075" y="3681095"/>
              <a:ext cx="61912" cy="104775"/>
            </a:xfrm>
            <a:custGeom>
              <a:avLst/>
              <a:gdLst>
                <a:gd name="T0" fmla="*/ 0 w 39"/>
                <a:gd name="T1" fmla="*/ 0 h 66"/>
                <a:gd name="T2" fmla="*/ 11 w 39"/>
                <a:gd name="T3" fmla="*/ 0 h 66"/>
                <a:gd name="T4" fmla="*/ 11 w 39"/>
                <a:gd name="T5" fmla="*/ 56 h 66"/>
                <a:gd name="T6" fmla="*/ 39 w 39"/>
                <a:gd name="T7" fmla="*/ 56 h 66"/>
                <a:gd name="T8" fmla="*/ 39 w 39"/>
                <a:gd name="T9" fmla="*/ 66 h 66"/>
                <a:gd name="T10" fmla="*/ 0 w 39"/>
                <a:gd name="T11" fmla="*/ 66 h 66"/>
                <a:gd name="T12" fmla="*/ 0 w 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6">
                  <a:moveTo>
                    <a:pt x="0" y="0"/>
                  </a:moveTo>
                  <a:lnTo>
                    <a:pt x="11" y="0"/>
                  </a:lnTo>
                  <a:lnTo>
                    <a:pt x="11" y="56"/>
                  </a:lnTo>
                  <a:lnTo>
                    <a:pt x="39" y="56"/>
                  </a:lnTo>
                  <a:lnTo>
                    <a:pt x="3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10950649" y="2455999"/>
            <a:ext cx="893203" cy="751402"/>
            <a:chOff x="6748463" y="2611120"/>
            <a:chExt cx="969962" cy="815975"/>
          </a:xfrm>
        </p:grpSpPr>
        <p:sp>
          <p:nvSpPr>
            <p:cNvPr id="248" name="Rectangle 143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793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9" name="Rectangle 144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17621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0" name="Freeform 145"/>
            <p:cNvSpPr>
              <a:spLocks noEditPoints="1"/>
            </p:cNvSpPr>
            <p:nvPr/>
          </p:nvSpPr>
          <p:spPr bwMode="auto">
            <a:xfrm>
              <a:off x="6748463" y="2611120"/>
              <a:ext cx="969962" cy="815975"/>
            </a:xfrm>
            <a:custGeom>
              <a:avLst/>
              <a:gdLst>
                <a:gd name="T0" fmla="*/ 611 w 611"/>
                <a:gd name="T1" fmla="*/ 514 h 514"/>
                <a:gd name="T2" fmla="*/ 0 w 611"/>
                <a:gd name="T3" fmla="*/ 514 h 514"/>
                <a:gd name="T4" fmla="*/ 0 w 611"/>
                <a:gd name="T5" fmla="*/ 0 h 514"/>
                <a:gd name="T6" fmla="*/ 611 w 611"/>
                <a:gd name="T7" fmla="*/ 0 h 514"/>
                <a:gd name="T8" fmla="*/ 611 w 611"/>
                <a:gd name="T9" fmla="*/ 514 h 514"/>
                <a:gd name="T10" fmla="*/ 14 w 611"/>
                <a:gd name="T11" fmla="*/ 500 h 514"/>
                <a:gd name="T12" fmla="*/ 597 w 611"/>
                <a:gd name="T13" fmla="*/ 500 h 514"/>
                <a:gd name="T14" fmla="*/ 597 w 611"/>
                <a:gd name="T15" fmla="*/ 13 h 514"/>
                <a:gd name="T16" fmla="*/ 14 w 611"/>
                <a:gd name="T17" fmla="*/ 13 h 514"/>
                <a:gd name="T18" fmla="*/ 14 w 611"/>
                <a:gd name="T19" fmla="*/ 50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514">
                  <a:moveTo>
                    <a:pt x="611" y="514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611" y="0"/>
                  </a:lnTo>
                  <a:lnTo>
                    <a:pt x="611" y="514"/>
                  </a:lnTo>
                  <a:close/>
                  <a:moveTo>
                    <a:pt x="14" y="500"/>
                  </a:moveTo>
                  <a:lnTo>
                    <a:pt x="597" y="500"/>
                  </a:lnTo>
                  <a:lnTo>
                    <a:pt x="597" y="13"/>
                  </a:lnTo>
                  <a:lnTo>
                    <a:pt x="14" y="13"/>
                  </a:lnTo>
                  <a:lnTo>
                    <a:pt x="14" y="50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1" name="Rectangle 146"/>
            <p:cNvSpPr>
              <a:spLocks noChangeArrowheads="1"/>
            </p:cNvSpPr>
            <p:nvPr/>
          </p:nvSpPr>
          <p:spPr bwMode="auto">
            <a:xfrm>
              <a:off x="6748463" y="2765108"/>
              <a:ext cx="9699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2" name="Oval 147"/>
            <p:cNvSpPr>
              <a:spLocks noChangeArrowheads="1"/>
            </p:cNvSpPr>
            <p:nvPr/>
          </p:nvSpPr>
          <p:spPr bwMode="auto">
            <a:xfrm>
              <a:off x="6837363" y="2682558"/>
              <a:ext cx="4286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3" name="Oval 148"/>
            <p:cNvSpPr>
              <a:spLocks noChangeArrowheads="1"/>
            </p:cNvSpPr>
            <p:nvPr/>
          </p:nvSpPr>
          <p:spPr bwMode="auto">
            <a:xfrm>
              <a:off x="6908800" y="2682558"/>
              <a:ext cx="44450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4" name="Oval 149"/>
            <p:cNvSpPr>
              <a:spLocks noChangeArrowheads="1"/>
            </p:cNvSpPr>
            <p:nvPr/>
          </p:nvSpPr>
          <p:spPr bwMode="auto">
            <a:xfrm>
              <a:off x="6980238" y="2682558"/>
              <a:ext cx="4921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5" name="Freeform 150"/>
            <p:cNvSpPr/>
            <p:nvPr/>
          </p:nvSpPr>
          <p:spPr bwMode="auto">
            <a:xfrm>
              <a:off x="6858000" y="2854008"/>
              <a:ext cx="138112" cy="26988"/>
            </a:xfrm>
            <a:custGeom>
              <a:avLst/>
              <a:gdLst>
                <a:gd name="T0" fmla="*/ 22 w 25"/>
                <a:gd name="T1" fmla="*/ 5 h 5"/>
                <a:gd name="T2" fmla="*/ 3 w 25"/>
                <a:gd name="T3" fmla="*/ 5 h 5"/>
                <a:gd name="T4" fmla="*/ 0 w 25"/>
                <a:gd name="T5" fmla="*/ 2 h 5"/>
                <a:gd name="T6" fmla="*/ 3 w 25"/>
                <a:gd name="T7" fmla="*/ 0 h 5"/>
                <a:gd name="T8" fmla="*/ 22 w 25"/>
                <a:gd name="T9" fmla="*/ 0 h 5"/>
                <a:gd name="T10" fmla="*/ 25 w 25"/>
                <a:gd name="T11" fmla="*/ 2 h 5"/>
                <a:gd name="T12" fmla="*/ 2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4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6" name="Freeform 151"/>
            <p:cNvSpPr/>
            <p:nvPr/>
          </p:nvSpPr>
          <p:spPr bwMode="auto">
            <a:xfrm>
              <a:off x="6864350" y="3134995"/>
              <a:ext cx="176212" cy="22225"/>
            </a:xfrm>
            <a:custGeom>
              <a:avLst/>
              <a:gdLst>
                <a:gd name="T0" fmla="*/ 30 w 32"/>
                <a:gd name="T1" fmla="*/ 4 h 4"/>
                <a:gd name="T2" fmla="*/ 3 w 32"/>
                <a:gd name="T3" fmla="*/ 4 h 4"/>
                <a:gd name="T4" fmla="*/ 0 w 32"/>
                <a:gd name="T5" fmla="*/ 2 h 4"/>
                <a:gd name="T6" fmla="*/ 3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7" name="Freeform 152"/>
            <p:cNvSpPr/>
            <p:nvPr/>
          </p:nvSpPr>
          <p:spPr bwMode="auto">
            <a:xfrm>
              <a:off x="6902450" y="2919095"/>
              <a:ext cx="204787" cy="22225"/>
            </a:xfrm>
            <a:custGeom>
              <a:avLst/>
              <a:gdLst>
                <a:gd name="T0" fmla="*/ 35 w 37"/>
                <a:gd name="T1" fmla="*/ 4 h 4"/>
                <a:gd name="T2" fmla="*/ 2 w 37"/>
                <a:gd name="T3" fmla="*/ 4 h 4"/>
                <a:gd name="T4" fmla="*/ 0 w 37"/>
                <a:gd name="T5" fmla="*/ 2 h 4"/>
                <a:gd name="T6" fmla="*/ 2 w 37"/>
                <a:gd name="T7" fmla="*/ 0 h 4"/>
                <a:gd name="T8" fmla="*/ 35 w 37"/>
                <a:gd name="T9" fmla="*/ 0 h 4"/>
                <a:gd name="T10" fmla="*/ 37 w 37"/>
                <a:gd name="T11" fmla="*/ 2 h 4"/>
                <a:gd name="T12" fmla="*/ 35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"/>
                    <a:pt x="36" y="4"/>
                    <a:pt x="35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8" name="Freeform 153"/>
            <p:cNvSpPr/>
            <p:nvPr/>
          </p:nvSpPr>
          <p:spPr bwMode="auto">
            <a:xfrm>
              <a:off x="6908800" y="3201670"/>
              <a:ext cx="142875" cy="22225"/>
            </a:xfrm>
            <a:custGeom>
              <a:avLst/>
              <a:gdLst>
                <a:gd name="T0" fmla="*/ 24 w 26"/>
                <a:gd name="T1" fmla="*/ 4 h 4"/>
                <a:gd name="T2" fmla="*/ 2 w 26"/>
                <a:gd name="T3" fmla="*/ 4 h 4"/>
                <a:gd name="T4" fmla="*/ 0 w 26"/>
                <a:gd name="T5" fmla="*/ 2 h 4"/>
                <a:gd name="T6" fmla="*/ 2 w 26"/>
                <a:gd name="T7" fmla="*/ 0 h 4"/>
                <a:gd name="T8" fmla="*/ 24 w 26"/>
                <a:gd name="T9" fmla="*/ 0 h 4"/>
                <a:gd name="T10" fmla="*/ 26 w 26"/>
                <a:gd name="T11" fmla="*/ 2 h 4"/>
                <a:gd name="T12" fmla="*/ 24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9" name="Freeform 154"/>
            <p:cNvSpPr/>
            <p:nvPr/>
          </p:nvSpPr>
          <p:spPr bwMode="auto">
            <a:xfrm>
              <a:off x="6953250" y="3255645"/>
              <a:ext cx="192087" cy="22225"/>
            </a:xfrm>
            <a:custGeom>
              <a:avLst/>
              <a:gdLst>
                <a:gd name="T0" fmla="*/ 33 w 35"/>
                <a:gd name="T1" fmla="*/ 4 h 4"/>
                <a:gd name="T2" fmla="*/ 2 w 35"/>
                <a:gd name="T3" fmla="*/ 4 h 4"/>
                <a:gd name="T4" fmla="*/ 0 w 35"/>
                <a:gd name="T5" fmla="*/ 2 h 4"/>
                <a:gd name="T6" fmla="*/ 2 w 35"/>
                <a:gd name="T7" fmla="*/ 0 h 4"/>
                <a:gd name="T8" fmla="*/ 33 w 35"/>
                <a:gd name="T9" fmla="*/ 0 h 4"/>
                <a:gd name="T10" fmla="*/ 35 w 35"/>
                <a:gd name="T11" fmla="*/ 2 h 4"/>
                <a:gd name="T12" fmla="*/ 33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0" name="Freeform 155"/>
            <p:cNvSpPr/>
            <p:nvPr/>
          </p:nvSpPr>
          <p:spPr bwMode="auto">
            <a:xfrm>
              <a:off x="6931025" y="3311208"/>
              <a:ext cx="131762" cy="22225"/>
            </a:xfrm>
            <a:custGeom>
              <a:avLst/>
              <a:gdLst>
                <a:gd name="T0" fmla="*/ 21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1 w 24"/>
                <a:gd name="T9" fmla="*/ 0 h 4"/>
                <a:gd name="T10" fmla="*/ 24 w 24"/>
                <a:gd name="T11" fmla="*/ 2 h 4"/>
                <a:gd name="T12" fmla="*/ 21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1" name="Freeform 156"/>
            <p:cNvSpPr/>
            <p:nvPr/>
          </p:nvSpPr>
          <p:spPr bwMode="auto">
            <a:xfrm>
              <a:off x="7085013" y="3311208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2 w 30"/>
                <a:gd name="T3" fmla="*/ 4 h 4"/>
                <a:gd name="T4" fmla="*/ 0 w 30"/>
                <a:gd name="T5" fmla="*/ 2 h 4"/>
                <a:gd name="T6" fmla="*/ 2 w 30"/>
                <a:gd name="T7" fmla="*/ 0 h 4"/>
                <a:gd name="T8" fmla="*/ 28 w 30"/>
                <a:gd name="T9" fmla="*/ 0 h 4"/>
                <a:gd name="T10" fmla="*/ 30 w 30"/>
                <a:gd name="T11" fmla="*/ 2 h 4"/>
                <a:gd name="T12" fmla="*/ 28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2" name="Freeform 157"/>
            <p:cNvSpPr/>
            <p:nvPr/>
          </p:nvSpPr>
          <p:spPr bwMode="auto">
            <a:xfrm>
              <a:off x="7283450" y="3311208"/>
              <a:ext cx="287337" cy="2222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3" name="Freeform 158"/>
            <p:cNvSpPr/>
            <p:nvPr/>
          </p:nvSpPr>
          <p:spPr bwMode="auto">
            <a:xfrm>
              <a:off x="7162800" y="3255645"/>
              <a:ext cx="285750" cy="2222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49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4" name="Freeform 159"/>
            <p:cNvSpPr/>
            <p:nvPr/>
          </p:nvSpPr>
          <p:spPr bwMode="auto">
            <a:xfrm>
              <a:off x="7234238" y="3201670"/>
              <a:ext cx="76200" cy="22225"/>
            </a:xfrm>
            <a:custGeom>
              <a:avLst/>
              <a:gdLst>
                <a:gd name="T0" fmla="*/ 11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1 w 14"/>
                <a:gd name="T9" fmla="*/ 0 h 4"/>
                <a:gd name="T10" fmla="*/ 14 w 14"/>
                <a:gd name="T11" fmla="*/ 2 h 4"/>
                <a:gd name="T12" fmla="*/ 11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5" name="Freeform 160"/>
            <p:cNvSpPr/>
            <p:nvPr/>
          </p:nvSpPr>
          <p:spPr bwMode="auto">
            <a:xfrm>
              <a:off x="7327900" y="3201670"/>
              <a:ext cx="254000" cy="22225"/>
            </a:xfrm>
            <a:custGeom>
              <a:avLst/>
              <a:gdLst>
                <a:gd name="T0" fmla="*/ 43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3 w 46"/>
                <a:gd name="T9" fmla="*/ 0 h 4"/>
                <a:gd name="T10" fmla="*/ 46 w 46"/>
                <a:gd name="T11" fmla="*/ 2 h 4"/>
                <a:gd name="T12" fmla="*/ 43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6" name="Freeform 161"/>
            <p:cNvSpPr/>
            <p:nvPr/>
          </p:nvSpPr>
          <p:spPr bwMode="auto">
            <a:xfrm>
              <a:off x="7067550" y="3201670"/>
              <a:ext cx="149225" cy="22225"/>
            </a:xfrm>
            <a:custGeom>
              <a:avLst/>
              <a:gdLst>
                <a:gd name="T0" fmla="*/ 25 w 27"/>
                <a:gd name="T1" fmla="*/ 4 h 4"/>
                <a:gd name="T2" fmla="*/ 2 w 27"/>
                <a:gd name="T3" fmla="*/ 4 h 4"/>
                <a:gd name="T4" fmla="*/ 0 w 27"/>
                <a:gd name="T5" fmla="*/ 2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2 h 4"/>
                <a:gd name="T12" fmla="*/ 25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7" name="Freeform 162"/>
            <p:cNvSpPr/>
            <p:nvPr/>
          </p:nvSpPr>
          <p:spPr bwMode="auto">
            <a:xfrm>
              <a:off x="6958013" y="2974658"/>
              <a:ext cx="104775" cy="22225"/>
            </a:xfrm>
            <a:custGeom>
              <a:avLst/>
              <a:gdLst>
                <a:gd name="T0" fmla="*/ 16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6 w 19"/>
                <a:gd name="T9" fmla="*/ 0 h 4"/>
                <a:gd name="T10" fmla="*/ 19 w 19"/>
                <a:gd name="T11" fmla="*/ 2 h 4"/>
                <a:gd name="T12" fmla="*/ 16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8" name="Freeform 163"/>
            <p:cNvSpPr/>
            <p:nvPr/>
          </p:nvSpPr>
          <p:spPr bwMode="auto">
            <a:xfrm>
              <a:off x="6902450" y="3030220"/>
              <a:ext cx="320675" cy="26988"/>
            </a:xfrm>
            <a:custGeom>
              <a:avLst/>
              <a:gdLst>
                <a:gd name="T0" fmla="*/ 55 w 58"/>
                <a:gd name="T1" fmla="*/ 5 h 5"/>
                <a:gd name="T2" fmla="*/ 2 w 58"/>
                <a:gd name="T3" fmla="*/ 5 h 5"/>
                <a:gd name="T4" fmla="*/ 0 w 58"/>
                <a:gd name="T5" fmla="*/ 3 h 5"/>
                <a:gd name="T6" fmla="*/ 2 w 58"/>
                <a:gd name="T7" fmla="*/ 0 h 5"/>
                <a:gd name="T8" fmla="*/ 55 w 58"/>
                <a:gd name="T9" fmla="*/ 0 h 5"/>
                <a:gd name="T10" fmla="*/ 58 w 58"/>
                <a:gd name="T11" fmla="*/ 3 h 5"/>
                <a:gd name="T12" fmla="*/ 55 w 5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">
                  <a:moveTo>
                    <a:pt x="5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4"/>
                    <a:pt x="57" y="5"/>
                    <a:pt x="55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9" name="Freeform 164"/>
            <p:cNvSpPr/>
            <p:nvPr/>
          </p:nvSpPr>
          <p:spPr bwMode="auto">
            <a:xfrm>
              <a:off x="7250113" y="3030220"/>
              <a:ext cx="227012" cy="26988"/>
            </a:xfrm>
            <a:custGeom>
              <a:avLst/>
              <a:gdLst>
                <a:gd name="T0" fmla="*/ 39 w 41"/>
                <a:gd name="T1" fmla="*/ 5 h 5"/>
                <a:gd name="T2" fmla="*/ 2 w 41"/>
                <a:gd name="T3" fmla="*/ 5 h 5"/>
                <a:gd name="T4" fmla="*/ 0 w 41"/>
                <a:gd name="T5" fmla="*/ 3 h 5"/>
                <a:gd name="T6" fmla="*/ 2 w 41"/>
                <a:gd name="T7" fmla="*/ 0 h 5"/>
                <a:gd name="T8" fmla="*/ 39 w 41"/>
                <a:gd name="T9" fmla="*/ 0 h 5"/>
                <a:gd name="T10" fmla="*/ 41 w 41"/>
                <a:gd name="T11" fmla="*/ 3 h 5"/>
                <a:gd name="T12" fmla="*/ 39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4"/>
                    <a:pt x="40" y="5"/>
                    <a:pt x="39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0" name="Freeform 165"/>
            <p:cNvSpPr/>
            <p:nvPr/>
          </p:nvSpPr>
          <p:spPr bwMode="auto">
            <a:xfrm>
              <a:off x="7354888" y="2974658"/>
              <a:ext cx="193675" cy="22225"/>
            </a:xfrm>
            <a:custGeom>
              <a:avLst/>
              <a:gdLst>
                <a:gd name="T0" fmla="*/ 32 w 35"/>
                <a:gd name="T1" fmla="*/ 4 h 4"/>
                <a:gd name="T2" fmla="*/ 3 w 35"/>
                <a:gd name="T3" fmla="*/ 4 h 4"/>
                <a:gd name="T4" fmla="*/ 0 w 35"/>
                <a:gd name="T5" fmla="*/ 2 h 4"/>
                <a:gd name="T6" fmla="*/ 3 w 35"/>
                <a:gd name="T7" fmla="*/ 0 h 4"/>
                <a:gd name="T8" fmla="*/ 32 w 35"/>
                <a:gd name="T9" fmla="*/ 0 h 4"/>
                <a:gd name="T10" fmla="*/ 35 w 35"/>
                <a:gd name="T11" fmla="*/ 2 h 4"/>
                <a:gd name="T12" fmla="*/ 32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1" name="Freeform 166"/>
            <p:cNvSpPr/>
            <p:nvPr/>
          </p:nvSpPr>
          <p:spPr bwMode="auto">
            <a:xfrm>
              <a:off x="7078663" y="2974658"/>
              <a:ext cx="254000" cy="22225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2" name="Freeform 167"/>
            <p:cNvSpPr/>
            <p:nvPr/>
          </p:nvSpPr>
          <p:spPr bwMode="auto">
            <a:xfrm>
              <a:off x="7239000" y="2919095"/>
              <a:ext cx="342900" cy="22225"/>
            </a:xfrm>
            <a:custGeom>
              <a:avLst/>
              <a:gdLst>
                <a:gd name="T0" fmla="*/ 60 w 62"/>
                <a:gd name="T1" fmla="*/ 4 h 4"/>
                <a:gd name="T2" fmla="*/ 2 w 62"/>
                <a:gd name="T3" fmla="*/ 4 h 4"/>
                <a:gd name="T4" fmla="*/ 0 w 62"/>
                <a:gd name="T5" fmla="*/ 2 h 4"/>
                <a:gd name="T6" fmla="*/ 2 w 62"/>
                <a:gd name="T7" fmla="*/ 0 h 4"/>
                <a:gd name="T8" fmla="*/ 60 w 62"/>
                <a:gd name="T9" fmla="*/ 0 h 4"/>
                <a:gd name="T10" fmla="*/ 62 w 62"/>
                <a:gd name="T11" fmla="*/ 2 h 4"/>
                <a:gd name="T12" fmla="*/ 60 w 6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">
                  <a:moveTo>
                    <a:pt x="6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2" y="1"/>
                    <a:pt x="62" y="2"/>
                  </a:cubicBezTo>
                  <a:cubicBezTo>
                    <a:pt x="62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3" name="Freeform 168"/>
            <p:cNvSpPr/>
            <p:nvPr/>
          </p:nvSpPr>
          <p:spPr bwMode="auto">
            <a:xfrm>
              <a:off x="7129463" y="2919095"/>
              <a:ext cx="93662" cy="22225"/>
            </a:xfrm>
            <a:custGeom>
              <a:avLst/>
              <a:gdLst>
                <a:gd name="T0" fmla="*/ 14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4 w 17"/>
                <a:gd name="T9" fmla="*/ 0 h 4"/>
                <a:gd name="T10" fmla="*/ 17 w 17"/>
                <a:gd name="T11" fmla="*/ 2 h 4"/>
                <a:gd name="T12" fmla="*/ 14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594489" y="3207431"/>
            <a:ext cx="175457" cy="146777"/>
            <a:chOff x="3489325" y="3990658"/>
            <a:chExt cx="165100" cy="138113"/>
          </a:xfrm>
        </p:grpSpPr>
        <p:sp>
          <p:nvSpPr>
            <p:cNvPr id="275" name="Freeform 172"/>
            <p:cNvSpPr/>
            <p:nvPr/>
          </p:nvSpPr>
          <p:spPr bwMode="auto">
            <a:xfrm>
              <a:off x="3489325" y="3995420"/>
              <a:ext cx="60325" cy="133350"/>
            </a:xfrm>
            <a:custGeom>
              <a:avLst/>
              <a:gdLst>
                <a:gd name="T0" fmla="*/ 7 w 11"/>
                <a:gd name="T1" fmla="*/ 0 h 24"/>
                <a:gd name="T2" fmla="*/ 11 w 11"/>
                <a:gd name="T3" fmla="*/ 0 h 24"/>
                <a:gd name="T4" fmla="*/ 11 w 11"/>
                <a:gd name="T5" fmla="*/ 15 h 24"/>
                <a:gd name="T6" fmla="*/ 3 w 11"/>
                <a:gd name="T7" fmla="*/ 24 h 24"/>
                <a:gd name="T8" fmla="*/ 0 w 11"/>
                <a:gd name="T9" fmla="*/ 23 h 24"/>
                <a:gd name="T10" fmla="*/ 0 w 11"/>
                <a:gd name="T11" fmla="*/ 20 h 24"/>
                <a:gd name="T12" fmla="*/ 3 w 11"/>
                <a:gd name="T13" fmla="*/ 20 h 24"/>
                <a:gd name="T14" fmla="*/ 7 w 11"/>
                <a:gd name="T15" fmla="*/ 15 h 24"/>
                <a:gd name="T16" fmla="*/ 7 w 1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2"/>
                    <a:pt x="8" y="24"/>
                    <a:pt x="3" y="24"/>
                  </a:cubicBezTo>
                  <a:cubicBezTo>
                    <a:pt x="2" y="24"/>
                    <a:pt x="1" y="24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5" y="20"/>
                    <a:pt x="7" y="19"/>
                    <a:pt x="7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6" name="Freeform 173"/>
            <p:cNvSpPr/>
            <p:nvPr/>
          </p:nvSpPr>
          <p:spPr bwMode="auto">
            <a:xfrm>
              <a:off x="3571875" y="3990658"/>
              <a:ext cx="82550" cy="138113"/>
            </a:xfrm>
            <a:custGeom>
              <a:avLst/>
              <a:gdLst>
                <a:gd name="T0" fmla="*/ 1 w 15"/>
                <a:gd name="T1" fmla="*/ 20 h 25"/>
                <a:gd name="T2" fmla="*/ 7 w 15"/>
                <a:gd name="T3" fmla="*/ 21 h 25"/>
                <a:gd name="T4" fmla="*/ 11 w 15"/>
                <a:gd name="T5" fmla="*/ 18 h 25"/>
                <a:gd name="T6" fmla="*/ 7 w 15"/>
                <a:gd name="T7" fmla="*/ 14 h 25"/>
                <a:gd name="T8" fmla="*/ 0 w 15"/>
                <a:gd name="T9" fmla="*/ 7 h 25"/>
                <a:gd name="T10" fmla="*/ 9 w 15"/>
                <a:gd name="T11" fmla="*/ 0 h 25"/>
                <a:gd name="T12" fmla="*/ 14 w 15"/>
                <a:gd name="T13" fmla="*/ 2 h 25"/>
                <a:gd name="T14" fmla="*/ 13 w 15"/>
                <a:gd name="T15" fmla="*/ 5 h 25"/>
                <a:gd name="T16" fmla="*/ 9 w 15"/>
                <a:gd name="T17" fmla="*/ 4 h 25"/>
                <a:gd name="T18" fmla="*/ 5 w 15"/>
                <a:gd name="T19" fmla="*/ 7 h 25"/>
                <a:gd name="T20" fmla="*/ 9 w 15"/>
                <a:gd name="T21" fmla="*/ 11 h 25"/>
                <a:gd name="T22" fmla="*/ 15 w 15"/>
                <a:gd name="T23" fmla="*/ 18 h 25"/>
                <a:gd name="T24" fmla="*/ 6 w 15"/>
                <a:gd name="T25" fmla="*/ 25 h 25"/>
                <a:gd name="T26" fmla="*/ 0 w 15"/>
                <a:gd name="T27" fmla="*/ 23 h 25"/>
                <a:gd name="T28" fmla="*/ 1 w 15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" y="20"/>
                  </a:moveTo>
                  <a:cubicBezTo>
                    <a:pt x="2" y="21"/>
                    <a:pt x="4" y="21"/>
                    <a:pt x="7" y="21"/>
                  </a:cubicBezTo>
                  <a:cubicBezTo>
                    <a:pt x="9" y="21"/>
                    <a:pt x="11" y="20"/>
                    <a:pt x="11" y="18"/>
                  </a:cubicBezTo>
                  <a:cubicBezTo>
                    <a:pt x="11" y="16"/>
                    <a:pt x="10" y="15"/>
                    <a:pt x="7" y="14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6" y="4"/>
                    <a:pt x="5" y="5"/>
                    <a:pt x="5" y="7"/>
                  </a:cubicBezTo>
                  <a:cubicBezTo>
                    <a:pt x="5" y="9"/>
                    <a:pt x="6" y="10"/>
                    <a:pt x="9" y="11"/>
                  </a:cubicBezTo>
                  <a:cubicBezTo>
                    <a:pt x="13" y="12"/>
                    <a:pt x="15" y="14"/>
                    <a:pt x="15" y="18"/>
                  </a:cubicBezTo>
                  <a:cubicBezTo>
                    <a:pt x="15" y="22"/>
                    <a:pt x="12" y="25"/>
                    <a:pt x="6" y="25"/>
                  </a:cubicBezTo>
                  <a:cubicBezTo>
                    <a:pt x="4" y="25"/>
                    <a:pt x="1" y="24"/>
                    <a:pt x="0" y="2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9041052" y="2698118"/>
            <a:ext cx="1359795" cy="433583"/>
            <a:chOff x="5237163" y="2892108"/>
            <a:chExt cx="1279525" cy="407988"/>
          </a:xfrm>
        </p:grpSpPr>
        <p:sp>
          <p:nvSpPr>
            <p:cNvPr id="278" name="Freeform 188"/>
            <p:cNvSpPr/>
            <p:nvPr/>
          </p:nvSpPr>
          <p:spPr bwMode="auto">
            <a:xfrm>
              <a:off x="5248275" y="2903220"/>
              <a:ext cx="1257300" cy="385763"/>
            </a:xfrm>
            <a:custGeom>
              <a:avLst/>
              <a:gdLst>
                <a:gd name="T0" fmla="*/ 228 w 228"/>
                <a:gd name="T1" fmla="*/ 58 h 70"/>
                <a:gd name="T2" fmla="*/ 217 w 228"/>
                <a:gd name="T3" fmla="*/ 70 h 70"/>
                <a:gd name="T4" fmla="*/ 12 w 228"/>
                <a:gd name="T5" fmla="*/ 70 h 70"/>
                <a:gd name="T6" fmla="*/ 0 w 228"/>
                <a:gd name="T7" fmla="*/ 58 h 70"/>
                <a:gd name="T8" fmla="*/ 0 w 228"/>
                <a:gd name="T9" fmla="*/ 12 h 70"/>
                <a:gd name="T10" fmla="*/ 12 w 228"/>
                <a:gd name="T11" fmla="*/ 0 h 70"/>
                <a:gd name="T12" fmla="*/ 217 w 228"/>
                <a:gd name="T13" fmla="*/ 0 h 70"/>
                <a:gd name="T14" fmla="*/ 228 w 228"/>
                <a:gd name="T15" fmla="*/ 12 h 70"/>
                <a:gd name="T16" fmla="*/ 228 w 228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70">
                  <a:moveTo>
                    <a:pt x="228" y="58"/>
                  </a:moveTo>
                  <a:cubicBezTo>
                    <a:pt x="228" y="65"/>
                    <a:pt x="223" y="70"/>
                    <a:pt x="217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5"/>
                    <a:pt x="228" y="12"/>
                  </a:cubicBezTo>
                  <a:lnTo>
                    <a:pt x="22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9" name="Freeform 189"/>
            <p:cNvSpPr>
              <a:spLocks noEditPoints="1"/>
            </p:cNvSpPr>
            <p:nvPr/>
          </p:nvSpPr>
          <p:spPr bwMode="auto">
            <a:xfrm>
              <a:off x="5237163" y="2892108"/>
              <a:ext cx="1279525" cy="407988"/>
            </a:xfrm>
            <a:custGeom>
              <a:avLst/>
              <a:gdLst>
                <a:gd name="T0" fmla="*/ 219 w 232"/>
                <a:gd name="T1" fmla="*/ 74 h 74"/>
                <a:gd name="T2" fmla="*/ 14 w 232"/>
                <a:gd name="T3" fmla="*/ 74 h 74"/>
                <a:gd name="T4" fmla="*/ 0 w 232"/>
                <a:gd name="T5" fmla="*/ 60 h 74"/>
                <a:gd name="T6" fmla="*/ 0 w 232"/>
                <a:gd name="T7" fmla="*/ 14 h 74"/>
                <a:gd name="T8" fmla="*/ 14 w 232"/>
                <a:gd name="T9" fmla="*/ 0 h 74"/>
                <a:gd name="T10" fmla="*/ 219 w 232"/>
                <a:gd name="T11" fmla="*/ 0 h 74"/>
                <a:gd name="T12" fmla="*/ 232 w 232"/>
                <a:gd name="T13" fmla="*/ 14 h 74"/>
                <a:gd name="T14" fmla="*/ 232 w 232"/>
                <a:gd name="T15" fmla="*/ 60 h 74"/>
                <a:gd name="T16" fmla="*/ 219 w 232"/>
                <a:gd name="T17" fmla="*/ 74 h 74"/>
                <a:gd name="T18" fmla="*/ 14 w 232"/>
                <a:gd name="T19" fmla="*/ 4 h 74"/>
                <a:gd name="T20" fmla="*/ 4 w 232"/>
                <a:gd name="T21" fmla="*/ 14 h 74"/>
                <a:gd name="T22" fmla="*/ 4 w 232"/>
                <a:gd name="T23" fmla="*/ 60 h 74"/>
                <a:gd name="T24" fmla="*/ 14 w 232"/>
                <a:gd name="T25" fmla="*/ 70 h 74"/>
                <a:gd name="T26" fmla="*/ 219 w 232"/>
                <a:gd name="T27" fmla="*/ 70 h 74"/>
                <a:gd name="T28" fmla="*/ 229 w 232"/>
                <a:gd name="T29" fmla="*/ 60 h 74"/>
                <a:gd name="T30" fmla="*/ 229 w 232"/>
                <a:gd name="T31" fmla="*/ 14 h 74"/>
                <a:gd name="T32" fmla="*/ 219 w 232"/>
                <a:gd name="T33" fmla="*/ 4 h 74"/>
                <a:gd name="T34" fmla="*/ 14 w 232"/>
                <a:gd name="T35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74">
                  <a:moveTo>
                    <a:pt x="219" y="74"/>
                  </a:moveTo>
                  <a:cubicBezTo>
                    <a:pt x="14" y="74"/>
                    <a:pt x="14" y="74"/>
                    <a:pt x="14" y="74"/>
                  </a:cubicBezTo>
                  <a:cubicBezTo>
                    <a:pt x="6" y="74"/>
                    <a:pt x="0" y="68"/>
                    <a:pt x="0" y="6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6"/>
                    <a:pt x="232" y="14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68"/>
                    <a:pt x="226" y="74"/>
                    <a:pt x="219" y="74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6"/>
                    <a:pt x="8" y="70"/>
                    <a:pt x="14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4" y="70"/>
                    <a:pt x="229" y="66"/>
                    <a:pt x="229" y="60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29" y="8"/>
                    <a:pt x="224" y="4"/>
                    <a:pt x="219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0" name="Freeform 190"/>
            <p:cNvSpPr/>
            <p:nvPr/>
          </p:nvSpPr>
          <p:spPr bwMode="auto">
            <a:xfrm>
              <a:off x="5667375" y="2947670"/>
              <a:ext cx="369887" cy="1587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1" name="Freeform 191"/>
            <p:cNvSpPr/>
            <p:nvPr/>
          </p:nvSpPr>
          <p:spPr bwMode="auto">
            <a:xfrm>
              <a:off x="5292725" y="2947670"/>
              <a:ext cx="307975" cy="209550"/>
            </a:xfrm>
            <a:custGeom>
              <a:avLst/>
              <a:gdLst>
                <a:gd name="T0" fmla="*/ 2 w 56"/>
                <a:gd name="T1" fmla="*/ 38 h 38"/>
                <a:gd name="T2" fmla="*/ 0 w 56"/>
                <a:gd name="T3" fmla="*/ 37 h 38"/>
                <a:gd name="T4" fmla="*/ 0 w 56"/>
                <a:gd name="T5" fmla="*/ 13 h 38"/>
                <a:gd name="T6" fmla="*/ 14 w 56"/>
                <a:gd name="T7" fmla="*/ 0 h 38"/>
                <a:gd name="T8" fmla="*/ 55 w 56"/>
                <a:gd name="T9" fmla="*/ 0 h 38"/>
                <a:gd name="T10" fmla="*/ 56 w 56"/>
                <a:gd name="T11" fmla="*/ 2 h 38"/>
                <a:gd name="T12" fmla="*/ 55 w 56"/>
                <a:gd name="T13" fmla="*/ 3 h 38"/>
                <a:gd name="T14" fmla="*/ 14 w 56"/>
                <a:gd name="T15" fmla="*/ 3 h 38"/>
                <a:gd name="T16" fmla="*/ 4 w 56"/>
                <a:gd name="T17" fmla="*/ 13 h 38"/>
                <a:gd name="T18" fmla="*/ 4 w 56"/>
                <a:gd name="T19" fmla="*/ 37 h 38"/>
                <a:gd name="T20" fmla="*/ 2 w 5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2" y="38"/>
                  </a:moveTo>
                  <a:cubicBezTo>
                    <a:pt x="1" y="38"/>
                    <a:pt x="0" y="38"/>
                    <a:pt x="0" y="3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1"/>
                    <a:pt x="56" y="2"/>
                  </a:cubicBezTo>
                  <a:cubicBezTo>
                    <a:pt x="56" y="3"/>
                    <a:pt x="56" y="3"/>
                    <a:pt x="5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8" y="3"/>
                    <a:pt x="4" y="8"/>
                    <a:pt x="4" y="1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3" y="38"/>
                    <a:pt x="2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2" name="Freeform 192"/>
            <p:cNvSpPr/>
            <p:nvPr/>
          </p:nvSpPr>
          <p:spPr bwMode="auto">
            <a:xfrm>
              <a:off x="5711825" y="3057208"/>
              <a:ext cx="109537" cy="122238"/>
            </a:xfrm>
            <a:custGeom>
              <a:avLst/>
              <a:gdLst>
                <a:gd name="T0" fmla="*/ 0 w 69"/>
                <a:gd name="T1" fmla="*/ 32 h 77"/>
                <a:gd name="T2" fmla="*/ 69 w 69"/>
                <a:gd name="T3" fmla="*/ 0 h 77"/>
                <a:gd name="T4" fmla="*/ 69 w 69"/>
                <a:gd name="T5" fmla="*/ 11 h 77"/>
                <a:gd name="T6" fmla="*/ 14 w 69"/>
                <a:gd name="T7" fmla="*/ 38 h 77"/>
                <a:gd name="T8" fmla="*/ 14 w 69"/>
                <a:gd name="T9" fmla="*/ 38 h 77"/>
                <a:gd name="T10" fmla="*/ 69 w 69"/>
                <a:gd name="T11" fmla="*/ 63 h 77"/>
                <a:gd name="T12" fmla="*/ 69 w 69"/>
                <a:gd name="T13" fmla="*/ 77 h 77"/>
                <a:gd name="T14" fmla="*/ 0 w 69"/>
                <a:gd name="T15" fmla="*/ 42 h 77"/>
                <a:gd name="T16" fmla="*/ 0 w 69"/>
                <a:gd name="T17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0" y="32"/>
                  </a:moveTo>
                  <a:lnTo>
                    <a:pt x="69" y="0"/>
                  </a:lnTo>
                  <a:lnTo>
                    <a:pt x="69" y="11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69" y="63"/>
                  </a:lnTo>
                  <a:lnTo>
                    <a:pt x="69" y="77"/>
                  </a:lnTo>
                  <a:lnTo>
                    <a:pt x="0" y="4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3" name="Freeform 193"/>
            <p:cNvSpPr/>
            <p:nvPr/>
          </p:nvSpPr>
          <p:spPr bwMode="auto">
            <a:xfrm>
              <a:off x="5838825" y="3019108"/>
              <a:ext cx="76200" cy="171450"/>
            </a:xfrm>
            <a:custGeom>
              <a:avLst/>
              <a:gdLst>
                <a:gd name="T0" fmla="*/ 0 w 48"/>
                <a:gd name="T1" fmla="*/ 108 h 108"/>
                <a:gd name="T2" fmla="*/ 38 w 48"/>
                <a:gd name="T3" fmla="*/ 0 h 108"/>
                <a:gd name="T4" fmla="*/ 48 w 48"/>
                <a:gd name="T5" fmla="*/ 0 h 108"/>
                <a:gd name="T6" fmla="*/ 14 w 48"/>
                <a:gd name="T7" fmla="*/ 108 h 108"/>
                <a:gd name="T8" fmla="*/ 0 w 4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8">
                  <a:moveTo>
                    <a:pt x="0" y="108"/>
                  </a:moveTo>
                  <a:lnTo>
                    <a:pt x="38" y="0"/>
                  </a:lnTo>
                  <a:lnTo>
                    <a:pt x="48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4" name="Freeform 194"/>
            <p:cNvSpPr/>
            <p:nvPr/>
          </p:nvSpPr>
          <p:spPr bwMode="auto">
            <a:xfrm>
              <a:off x="5932488" y="3057208"/>
              <a:ext cx="109537" cy="122238"/>
            </a:xfrm>
            <a:custGeom>
              <a:avLst/>
              <a:gdLst>
                <a:gd name="T0" fmla="*/ 69 w 69"/>
                <a:gd name="T1" fmla="*/ 45 h 77"/>
                <a:gd name="T2" fmla="*/ 0 w 69"/>
                <a:gd name="T3" fmla="*/ 77 h 77"/>
                <a:gd name="T4" fmla="*/ 0 w 69"/>
                <a:gd name="T5" fmla="*/ 63 h 77"/>
                <a:gd name="T6" fmla="*/ 55 w 69"/>
                <a:gd name="T7" fmla="*/ 38 h 77"/>
                <a:gd name="T8" fmla="*/ 55 w 69"/>
                <a:gd name="T9" fmla="*/ 38 h 77"/>
                <a:gd name="T10" fmla="*/ 0 w 69"/>
                <a:gd name="T11" fmla="*/ 11 h 77"/>
                <a:gd name="T12" fmla="*/ 0 w 69"/>
                <a:gd name="T13" fmla="*/ 0 h 77"/>
                <a:gd name="T14" fmla="*/ 69 w 69"/>
                <a:gd name="T15" fmla="*/ 32 h 77"/>
                <a:gd name="T16" fmla="*/ 69 w 69"/>
                <a:gd name="T17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69" y="45"/>
                  </a:moveTo>
                  <a:lnTo>
                    <a:pt x="0" y="77"/>
                  </a:lnTo>
                  <a:lnTo>
                    <a:pt x="0" y="63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841876" y="693773"/>
            <a:ext cx="894779" cy="751615"/>
            <a:chOff x="3913188" y="1577658"/>
            <a:chExt cx="1031875" cy="866775"/>
          </a:xfrm>
        </p:grpSpPr>
        <p:sp>
          <p:nvSpPr>
            <p:cNvPr id="286" name="Freeform 99"/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7" name="Freeform 100"/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8" name="Freeform 101"/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9" name="Freeform 102"/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0" name="Freeform 103"/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1" name="Freeform 104"/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2" name="Freeform 105"/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3" name="Freeform 106"/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554912" y="5950264"/>
            <a:ext cx="1288937" cy="293554"/>
            <a:chOff x="4046538" y="2588895"/>
            <a:chExt cx="1212850" cy="276225"/>
          </a:xfrm>
        </p:grpSpPr>
        <p:sp>
          <p:nvSpPr>
            <p:cNvPr id="295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6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7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8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9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0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1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2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3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4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5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6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9234968" y="691519"/>
            <a:ext cx="480820" cy="199077"/>
            <a:chOff x="6340475" y="1976120"/>
            <a:chExt cx="452437" cy="187325"/>
          </a:xfrm>
        </p:grpSpPr>
        <p:sp>
          <p:nvSpPr>
            <p:cNvPr id="308" name="Freeform 136"/>
            <p:cNvSpPr/>
            <p:nvPr/>
          </p:nvSpPr>
          <p:spPr bwMode="auto">
            <a:xfrm>
              <a:off x="6340475" y="1976120"/>
              <a:ext cx="138112" cy="187325"/>
            </a:xfrm>
            <a:custGeom>
              <a:avLst/>
              <a:gdLst>
                <a:gd name="T0" fmla="*/ 25 w 25"/>
                <a:gd name="T1" fmla="*/ 32 h 34"/>
                <a:gd name="T2" fmla="*/ 16 w 25"/>
                <a:gd name="T3" fmla="*/ 34 h 34"/>
                <a:gd name="T4" fmla="*/ 0 w 25"/>
                <a:gd name="T5" fmla="*/ 17 h 34"/>
                <a:gd name="T6" fmla="*/ 17 w 25"/>
                <a:gd name="T7" fmla="*/ 0 h 34"/>
                <a:gd name="T8" fmla="*/ 25 w 25"/>
                <a:gd name="T9" fmla="*/ 2 h 34"/>
                <a:gd name="T10" fmla="*/ 24 w 25"/>
                <a:gd name="T11" fmla="*/ 7 h 34"/>
                <a:gd name="T12" fmla="*/ 17 w 25"/>
                <a:gd name="T13" fmla="*/ 5 h 34"/>
                <a:gd name="T14" fmla="*/ 6 w 25"/>
                <a:gd name="T15" fmla="*/ 17 h 34"/>
                <a:gd name="T16" fmla="*/ 17 w 25"/>
                <a:gd name="T17" fmla="*/ 29 h 34"/>
                <a:gd name="T18" fmla="*/ 24 w 25"/>
                <a:gd name="T19" fmla="*/ 28 h 34"/>
                <a:gd name="T20" fmla="*/ 25 w 25"/>
                <a:gd name="T2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4">
                  <a:moveTo>
                    <a:pt x="25" y="32"/>
                  </a:moveTo>
                  <a:cubicBezTo>
                    <a:pt x="23" y="33"/>
                    <a:pt x="20" y="34"/>
                    <a:pt x="16" y="34"/>
                  </a:cubicBezTo>
                  <a:cubicBezTo>
                    <a:pt x="6" y="34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4" y="1"/>
                    <a:pt x="25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1" y="5"/>
                    <a:pt x="6" y="9"/>
                    <a:pt x="6" y="17"/>
                  </a:cubicBezTo>
                  <a:cubicBezTo>
                    <a:pt x="6" y="24"/>
                    <a:pt x="10" y="29"/>
                    <a:pt x="17" y="29"/>
                  </a:cubicBezTo>
                  <a:cubicBezTo>
                    <a:pt x="20" y="29"/>
                    <a:pt x="22" y="28"/>
                    <a:pt x="24" y="28"/>
                  </a:cubicBezTo>
                  <a:lnTo>
                    <a:pt x="25" y="3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9" name="Freeform 137"/>
            <p:cNvSpPr/>
            <p:nvPr/>
          </p:nvSpPr>
          <p:spPr bwMode="auto">
            <a:xfrm>
              <a:off x="6494463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8 w 87"/>
                <a:gd name="T13" fmla="*/ 86 h 86"/>
                <a:gd name="T14" fmla="*/ 38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8 w 87"/>
                <a:gd name="T21" fmla="*/ 38 h 86"/>
                <a:gd name="T22" fmla="*/ 38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8" y="86"/>
                  </a:lnTo>
                  <a:lnTo>
                    <a:pt x="38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0" name="Freeform 138"/>
            <p:cNvSpPr/>
            <p:nvPr/>
          </p:nvSpPr>
          <p:spPr bwMode="auto">
            <a:xfrm>
              <a:off x="6654800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5 w 87"/>
                <a:gd name="T13" fmla="*/ 86 h 86"/>
                <a:gd name="T14" fmla="*/ 35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5 w 87"/>
                <a:gd name="T21" fmla="*/ 38 h 86"/>
                <a:gd name="T22" fmla="*/ 35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5" y="86"/>
                  </a:lnTo>
                  <a:lnTo>
                    <a:pt x="35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8354607" y="778791"/>
            <a:ext cx="862103" cy="862104"/>
            <a:chOff x="5402263" y="1788795"/>
            <a:chExt cx="811212" cy="811213"/>
          </a:xfrm>
        </p:grpSpPr>
        <p:sp>
          <p:nvSpPr>
            <p:cNvPr id="312" name="Oval 195"/>
            <p:cNvSpPr>
              <a:spLocks noChangeArrowheads="1"/>
            </p:cNvSpPr>
            <p:nvPr/>
          </p:nvSpPr>
          <p:spPr bwMode="auto">
            <a:xfrm>
              <a:off x="5413375" y="1798320"/>
              <a:ext cx="788987" cy="790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3" name="Freeform 196"/>
            <p:cNvSpPr>
              <a:spLocks noEditPoints="1"/>
            </p:cNvSpPr>
            <p:nvPr/>
          </p:nvSpPr>
          <p:spPr bwMode="auto">
            <a:xfrm>
              <a:off x="5402263" y="1788795"/>
              <a:ext cx="811212" cy="811213"/>
            </a:xfrm>
            <a:custGeom>
              <a:avLst/>
              <a:gdLst>
                <a:gd name="T0" fmla="*/ 73 w 147"/>
                <a:gd name="T1" fmla="*/ 147 h 147"/>
                <a:gd name="T2" fmla="*/ 0 w 147"/>
                <a:gd name="T3" fmla="*/ 74 h 147"/>
                <a:gd name="T4" fmla="*/ 73 w 147"/>
                <a:gd name="T5" fmla="*/ 0 h 147"/>
                <a:gd name="T6" fmla="*/ 147 w 147"/>
                <a:gd name="T7" fmla="*/ 74 h 147"/>
                <a:gd name="T8" fmla="*/ 73 w 147"/>
                <a:gd name="T9" fmla="*/ 147 h 147"/>
                <a:gd name="T10" fmla="*/ 73 w 147"/>
                <a:gd name="T11" fmla="*/ 4 h 147"/>
                <a:gd name="T12" fmla="*/ 4 w 147"/>
                <a:gd name="T13" fmla="*/ 74 h 147"/>
                <a:gd name="T14" fmla="*/ 73 w 147"/>
                <a:gd name="T15" fmla="*/ 143 h 147"/>
                <a:gd name="T16" fmla="*/ 143 w 147"/>
                <a:gd name="T17" fmla="*/ 74 h 147"/>
                <a:gd name="T18" fmla="*/ 73 w 147"/>
                <a:gd name="T1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7">
                  <a:moveTo>
                    <a:pt x="73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114"/>
                    <a:pt x="114" y="147"/>
                    <a:pt x="73" y="147"/>
                  </a:cubicBezTo>
                  <a:close/>
                  <a:moveTo>
                    <a:pt x="73" y="4"/>
                  </a:moveTo>
                  <a:cubicBezTo>
                    <a:pt x="35" y="4"/>
                    <a:pt x="4" y="35"/>
                    <a:pt x="4" y="74"/>
                  </a:cubicBezTo>
                  <a:cubicBezTo>
                    <a:pt x="4" y="112"/>
                    <a:pt x="35" y="143"/>
                    <a:pt x="73" y="143"/>
                  </a:cubicBezTo>
                  <a:cubicBezTo>
                    <a:pt x="112" y="143"/>
                    <a:pt x="143" y="112"/>
                    <a:pt x="143" y="74"/>
                  </a:cubicBezTo>
                  <a:cubicBezTo>
                    <a:pt x="143" y="35"/>
                    <a:pt x="112" y="4"/>
                    <a:pt x="7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4" name="Oval 197"/>
            <p:cNvSpPr>
              <a:spLocks noChangeArrowheads="1"/>
            </p:cNvSpPr>
            <p:nvPr/>
          </p:nvSpPr>
          <p:spPr bwMode="auto">
            <a:xfrm>
              <a:off x="5457825" y="1849120"/>
              <a:ext cx="695325" cy="695325"/>
            </a:xfrm>
            <a:prstGeom prst="ellipse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5" name="Freeform 199"/>
            <p:cNvSpPr>
              <a:spLocks noEditPoints="1"/>
            </p:cNvSpPr>
            <p:nvPr/>
          </p:nvSpPr>
          <p:spPr bwMode="auto">
            <a:xfrm>
              <a:off x="5446713" y="1838008"/>
              <a:ext cx="717550" cy="717550"/>
            </a:xfrm>
            <a:custGeom>
              <a:avLst/>
              <a:gdLst>
                <a:gd name="T0" fmla="*/ 65 w 130"/>
                <a:gd name="T1" fmla="*/ 130 h 130"/>
                <a:gd name="T2" fmla="*/ 0 w 130"/>
                <a:gd name="T3" fmla="*/ 65 h 130"/>
                <a:gd name="T4" fmla="*/ 65 w 130"/>
                <a:gd name="T5" fmla="*/ 0 h 130"/>
                <a:gd name="T6" fmla="*/ 130 w 130"/>
                <a:gd name="T7" fmla="*/ 65 h 130"/>
                <a:gd name="T8" fmla="*/ 65 w 130"/>
                <a:gd name="T9" fmla="*/ 130 h 130"/>
                <a:gd name="T10" fmla="*/ 65 w 130"/>
                <a:gd name="T11" fmla="*/ 4 h 130"/>
                <a:gd name="T12" fmla="*/ 4 w 130"/>
                <a:gd name="T13" fmla="*/ 65 h 130"/>
                <a:gd name="T14" fmla="*/ 65 w 130"/>
                <a:gd name="T15" fmla="*/ 126 h 130"/>
                <a:gd name="T16" fmla="*/ 126 w 130"/>
                <a:gd name="T17" fmla="*/ 65 h 130"/>
                <a:gd name="T18" fmla="*/ 65 w 130"/>
                <a:gd name="T19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65" y="130"/>
                  </a:moveTo>
                  <a:cubicBezTo>
                    <a:pt x="29" y="130"/>
                    <a:pt x="0" y="101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1" y="0"/>
                    <a:pt x="130" y="29"/>
                    <a:pt x="130" y="65"/>
                  </a:cubicBezTo>
                  <a:cubicBezTo>
                    <a:pt x="130" y="101"/>
                    <a:pt x="101" y="130"/>
                    <a:pt x="65" y="130"/>
                  </a:cubicBezTo>
                  <a:close/>
                  <a:moveTo>
                    <a:pt x="65" y="4"/>
                  </a:moveTo>
                  <a:cubicBezTo>
                    <a:pt x="31" y="4"/>
                    <a:pt x="4" y="31"/>
                    <a:pt x="4" y="65"/>
                  </a:cubicBezTo>
                  <a:cubicBezTo>
                    <a:pt x="4" y="99"/>
                    <a:pt x="31" y="126"/>
                    <a:pt x="65" y="126"/>
                  </a:cubicBezTo>
                  <a:cubicBezTo>
                    <a:pt x="99" y="126"/>
                    <a:pt x="126" y="99"/>
                    <a:pt x="126" y="65"/>
                  </a:cubicBezTo>
                  <a:cubicBezTo>
                    <a:pt x="126" y="31"/>
                    <a:pt x="99" y="4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6" name="Freeform 200"/>
            <p:cNvSpPr/>
            <p:nvPr/>
          </p:nvSpPr>
          <p:spPr bwMode="auto">
            <a:xfrm>
              <a:off x="5524500" y="1920558"/>
              <a:ext cx="192087" cy="193675"/>
            </a:xfrm>
            <a:custGeom>
              <a:avLst/>
              <a:gdLst>
                <a:gd name="T0" fmla="*/ 3 w 35"/>
                <a:gd name="T1" fmla="*/ 35 h 35"/>
                <a:gd name="T2" fmla="*/ 2 w 35"/>
                <a:gd name="T3" fmla="*/ 35 h 35"/>
                <a:gd name="T4" fmla="*/ 1 w 35"/>
                <a:gd name="T5" fmla="*/ 33 h 35"/>
                <a:gd name="T6" fmla="*/ 32 w 35"/>
                <a:gd name="T7" fmla="*/ 0 h 35"/>
                <a:gd name="T8" fmla="*/ 34 w 35"/>
                <a:gd name="T9" fmla="*/ 1 h 35"/>
                <a:gd name="T10" fmla="*/ 33 w 35"/>
                <a:gd name="T11" fmla="*/ 4 h 35"/>
                <a:gd name="T12" fmla="*/ 5 w 35"/>
                <a:gd name="T13" fmla="*/ 34 h 35"/>
                <a:gd name="T14" fmla="*/ 3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0" y="34"/>
                    <a:pt x="1" y="33"/>
                  </a:cubicBezTo>
                  <a:cubicBezTo>
                    <a:pt x="6" y="18"/>
                    <a:pt x="17" y="6"/>
                    <a:pt x="32" y="0"/>
                  </a:cubicBezTo>
                  <a:cubicBezTo>
                    <a:pt x="33" y="0"/>
                    <a:pt x="34" y="0"/>
                    <a:pt x="34" y="1"/>
                  </a:cubicBezTo>
                  <a:cubicBezTo>
                    <a:pt x="35" y="2"/>
                    <a:pt x="34" y="4"/>
                    <a:pt x="33" y="4"/>
                  </a:cubicBezTo>
                  <a:cubicBezTo>
                    <a:pt x="20" y="9"/>
                    <a:pt x="9" y="20"/>
                    <a:pt x="5" y="34"/>
                  </a:cubicBezTo>
                  <a:cubicBezTo>
                    <a:pt x="4" y="35"/>
                    <a:pt x="3" y="35"/>
                    <a:pt x="3" y="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7" name="Freeform 201"/>
            <p:cNvSpPr/>
            <p:nvPr/>
          </p:nvSpPr>
          <p:spPr bwMode="auto">
            <a:xfrm>
              <a:off x="5799138" y="1893570"/>
              <a:ext cx="22225" cy="307975"/>
            </a:xfrm>
            <a:custGeom>
              <a:avLst/>
              <a:gdLst>
                <a:gd name="T0" fmla="*/ 2 w 4"/>
                <a:gd name="T1" fmla="*/ 56 h 56"/>
                <a:gd name="T2" fmla="*/ 0 w 4"/>
                <a:gd name="T3" fmla="*/ 54 h 56"/>
                <a:gd name="T4" fmla="*/ 0 w 4"/>
                <a:gd name="T5" fmla="*/ 2 h 56"/>
                <a:gd name="T6" fmla="*/ 2 w 4"/>
                <a:gd name="T7" fmla="*/ 0 h 56"/>
                <a:gd name="T8" fmla="*/ 4 w 4"/>
                <a:gd name="T9" fmla="*/ 2 h 56"/>
                <a:gd name="T10" fmla="*/ 4 w 4"/>
                <a:gd name="T11" fmla="*/ 54 h 56"/>
                <a:gd name="T12" fmla="*/ 2 w 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6">
                  <a:moveTo>
                    <a:pt x="2" y="56"/>
                  </a:moveTo>
                  <a:cubicBezTo>
                    <a:pt x="1" y="56"/>
                    <a:pt x="0" y="55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6"/>
                    <a:pt x="2" y="5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8" name="Freeform 202"/>
            <p:cNvSpPr/>
            <p:nvPr/>
          </p:nvSpPr>
          <p:spPr bwMode="auto">
            <a:xfrm>
              <a:off x="5789613" y="2190433"/>
              <a:ext cx="263525" cy="2222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9" name="Oval 203"/>
            <p:cNvSpPr>
              <a:spLocks noChangeArrowheads="1"/>
            </p:cNvSpPr>
            <p:nvPr/>
          </p:nvSpPr>
          <p:spPr bwMode="auto">
            <a:xfrm>
              <a:off x="5767388" y="2163445"/>
              <a:ext cx="76200" cy="8255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9837335" y="773164"/>
            <a:ext cx="954893" cy="855356"/>
            <a:chOff x="6946900" y="1965008"/>
            <a:chExt cx="898525" cy="804863"/>
          </a:xfrm>
        </p:grpSpPr>
        <p:sp>
          <p:nvSpPr>
            <p:cNvPr id="321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grpSp>
          <p:nvGrpSpPr>
            <p:cNvPr id="322" name="组合 321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323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4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5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</p:grpSp>
      </p:grpSp>
      <p:sp>
        <p:nvSpPr>
          <p:cNvPr id="328" name="Freeform 179"/>
          <p:cNvSpPr/>
          <p:nvPr/>
        </p:nvSpPr>
        <p:spPr bwMode="auto">
          <a:xfrm>
            <a:off x="10589590" y="760856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329" name="组合 328"/>
          <p:cNvGrpSpPr/>
          <p:nvPr/>
        </p:nvGrpSpPr>
        <p:grpSpPr>
          <a:xfrm>
            <a:off x="11565557" y="4149163"/>
            <a:ext cx="305363" cy="116410"/>
            <a:chOff x="5060950" y="2357120"/>
            <a:chExt cx="287337" cy="109538"/>
          </a:xfrm>
        </p:grpSpPr>
        <p:sp>
          <p:nvSpPr>
            <p:cNvPr id="330" name="Freeform 169"/>
            <p:cNvSpPr>
              <a:spLocks noEditPoints="1"/>
            </p:cNvSpPr>
            <p:nvPr/>
          </p:nvSpPr>
          <p:spPr bwMode="auto">
            <a:xfrm>
              <a:off x="506095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2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4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9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1" name="Freeform 170"/>
            <p:cNvSpPr/>
            <p:nvPr/>
          </p:nvSpPr>
          <p:spPr bwMode="auto">
            <a:xfrm>
              <a:off x="5154613" y="2357120"/>
              <a:ext cx="93662" cy="109538"/>
            </a:xfrm>
            <a:custGeom>
              <a:avLst/>
              <a:gdLst>
                <a:gd name="T0" fmla="*/ 14 w 59"/>
                <a:gd name="T1" fmla="*/ 0 h 69"/>
                <a:gd name="T2" fmla="*/ 14 w 59"/>
                <a:gd name="T3" fmla="*/ 27 h 69"/>
                <a:gd name="T4" fmla="*/ 45 w 59"/>
                <a:gd name="T5" fmla="*/ 27 h 69"/>
                <a:gd name="T6" fmla="*/ 45 w 59"/>
                <a:gd name="T7" fmla="*/ 0 h 69"/>
                <a:gd name="T8" fmla="*/ 59 w 59"/>
                <a:gd name="T9" fmla="*/ 0 h 69"/>
                <a:gd name="T10" fmla="*/ 59 w 59"/>
                <a:gd name="T11" fmla="*/ 69 h 69"/>
                <a:gd name="T12" fmla="*/ 45 w 59"/>
                <a:gd name="T13" fmla="*/ 69 h 69"/>
                <a:gd name="T14" fmla="*/ 45 w 59"/>
                <a:gd name="T15" fmla="*/ 38 h 69"/>
                <a:gd name="T16" fmla="*/ 14 w 59"/>
                <a:gd name="T17" fmla="*/ 38 h 69"/>
                <a:gd name="T18" fmla="*/ 14 w 59"/>
                <a:gd name="T19" fmla="*/ 69 h 69"/>
                <a:gd name="T20" fmla="*/ 0 w 59"/>
                <a:gd name="T21" fmla="*/ 69 h 69"/>
                <a:gd name="T22" fmla="*/ 0 w 59"/>
                <a:gd name="T23" fmla="*/ 0 h 69"/>
                <a:gd name="T24" fmla="*/ 14 w 5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9">
                  <a:moveTo>
                    <a:pt x="14" y="0"/>
                  </a:moveTo>
                  <a:lnTo>
                    <a:pt x="14" y="27"/>
                  </a:lnTo>
                  <a:lnTo>
                    <a:pt x="45" y="27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69"/>
                  </a:lnTo>
                  <a:lnTo>
                    <a:pt x="45" y="69"/>
                  </a:lnTo>
                  <a:lnTo>
                    <a:pt x="45" y="38"/>
                  </a:lnTo>
                  <a:lnTo>
                    <a:pt x="14" y="38"/>
                  </a:lnTo>
                  <a:lnTo>
                    <a:pt x="14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2" name="Freeform 171"/>
            <p:cNvSpPr>
              <a:spLocks noEditPoints="1"/>
            </p:cNvSpPr>
            <p:nvPr/>
          </p:nvSpPr>
          <p:spPr bwMode="auto">
            <a:xfrm>
              <a:off x="527050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1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333" name="Freeform 178"/>
          <p:cNvSpPr/>
          <p:nvPr/>
        </p:nvSpPr>
        <p:spPr bwMode="auto">
          <a:xfrm>
            <a:off x="10576255" y="753871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34" name="Rectangle 3"/>
          <p:cNvSpPr>
            <a:spLocks noGrp="1" noChangeArrowheads="1"/>
          </p:cNvSpPr>
          <p:nvPr/>
        </p:nvSpPr>
        <p:spPr>
          <a:xfrm>
            <a:off x="-24765" y="3705860"/>
            <a:ext cx="8534400" cy="175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李 翔</a:t>
            </a:r>
            <a:endParaRPr lang="en-US" altLang="zh-CN" dirty="0"/>
          </a:p>
          <a:p>
            <a:pPr eaLnBrk="1" hangingPunct="1"/>
            <a:r>
              <a:rPr lang="en-GB" altLang="zh-CN" sz="2400" dirty="0"/>
              <a:t>https://</a:t>
            </a:r>
            <a:r>
              <a:rPr lang="en-GB" altLang="zh-CN" sz="2400" dirty="0" err="1"/>
              <a:t>implus.github.io</a:t>
            </a:r>
            <a:r>
              <a:rPr lang="en-GB" altLang="zh-CN" sz="2400" dirty="0"/>
              <a:t>/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496E-3E69-4922-BB73-325771D16973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170" y="332105"/>
            <a:ext cx="7793355" cy="714375"/>
          </a:xfrm>
        </p:spPr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6225" y="1550670"/>
            <a:ext cx="3313113" cy="4114800"/>
          </a:xfrm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203825" y="2022158"/>
            <a:ext cx="5105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存在大小至多为4的顶点覆盖吗？</a:t>
            </a:r>
            <a:endParaRPr lang="en-US" altLang="zh-CN" sz="28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813425" y="2784158"/>
            <a:ext cx="2209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Yes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27625" y="3622358"/>
            <a:ext cx="5029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存在大小至多为3的顶点覆盖吗？</a:t>
            </a:r>
            <a:endParaRPr lang="en-US" altLang="zh-CN" sz="280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965825" y="4674870"/>
            <a:ext cx="2209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ldLvl="0" animBg="1" autoUpdateAnimBg="0"/>
      <p:bldP spid="17413" grpId="0" bldLvl="0" animBg="1" autoUpdateAnimBg="0"/>
      <p:bldP spid="17414" grpId="0" bldLvl="0" animBg="1" autoUpdateAnimBg="0"/>
      <p:bldP spid="17415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6FFFB-D716-4766-A01B-2CFCD1EB2E29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看起来顶点覆盖问题，独立集问题可能存在一定联系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11450"/>
            <a:ext cx="27908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083050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21250"/>
            <a:ext cx="3143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315200" y="4006850"/>
            <a:ext cx="10972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独立集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315200" y="4845050"/>
            <a:ext cx="1676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顶点覆盖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DC3F-A45E-4818-A3A2-E89B2B315E4F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命题.  </a:t>
            </a:r>
          </a:p>
          <a:p>
            <a:r>
              <a:rPr lang="en-US" altLang="zh-CN" sz="2800"/>
              <a:t>VERTEX-COVER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</a:t>
            </a:r>
            <a:r>
              <a:rPr lang="en-US" altLang="zh-CN" baseline="-25000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INDEPENDENT-SET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下面将介绍</a:t>
            </a:r>
            <a:r>
              <a:rPr lang="zh-CN" altLang="en-US" sz="3600"/>
              <a:t>从特殊情形归约到一般情形的方法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6373-0164-4386-87D3-0BEBA1BF5FAA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集合覆盖：试图用一组较小的集合覆盖一个任意的对象集合</a:t>
            </a:r>
          </a:p>
          <a:p>
            <a:pPr>
              <a:lnSpc>
                <a:spcPct val="90000"/>
              </a:lnSpc>
            </a:pPr>
            <a:r>
              <a:rPr lang="zh-CN" altLang="en-US"/>
              <a:t>应用实例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m </a:t>
            </a:r>
            <a:r>
              <a:rPr lang="zh-CN" altLang="en-US"/>
              <a:t>个可供利用的软件；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集合</a:t>
            </a:r>
            <a:r>
              <a:rPr lang="en-US" altLang="zh-CN"/>
              <a:t>U</a:t>
            </a:r>
            <a:r>
              <a:rPr lang="zh-CN" altLang="en-US"/>
              <a:t>由整个系统必须具备的</a:t>
            </a:r>
            <a:r>
              <a:rPr lang="en-US" altLang="zh-CN"/>
              <a:t>n</a:t>
            </a:r>
            <a:r>
              <a:rPr lang="zh-CN" altLang="en-US"/>
              <a:t>个性能组成</a:t>
            </a:r>
            <a:r>
              <a:rPr lang="en-US" altLang="zh-CN"/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个软件包含性能集合</a:t>
            </a:r>
            <a:r>
              <a:rPr lang="en-US" altLang="zh-CN"/>
              <a:t>S</a:t>
            </a:r>
            <a:r>
              <a:rPr lang="en-US" altLang="zh-CN" sz="3200" baseline="-25000"/>
              <a:t>i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 U.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ym typeface="Symbol" panose="05050102010706020507" pitchFamily="18" charset="2"/>
              </a:rPr>
              <a:t>目标:  用尽可能少数的软件包含所需具备的</a:t>
            </a:r>
            <a:r>
              <a:rPr lang="en-US" altLang="zh-CN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个性能。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75CA-A27F-420B-94F9-C47084A4BA8A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集合覆盖问题</a:t>
            </a:r>
          </a:p>
          <a:p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个元素的集合</a:t>
            </a:r>
            <a:r>
              <a:rPr lang="en-US" altLang="zh-CN"/>
              <a:t>U, U</a:t>
            </a:r>
            <a:r>
              <a:rPr lang="zh-CN" altLang="en-US"/>
              <a:t>的子集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, S</a:t>
            </a:r>
            <a:r>
              <a:rPr lang="en-US" altLang="zh-CN" baseline="-25000"/>
              <a:t>2</a:t>
            </a:r>
            <a:r>
              <a:rPr lang="en-US" altLang="zh-CN"/>
              <a:t>, . . . , S</a:t>
            </a:r>
            <a:r>
              <a:rPr lang="en-US" altLang="zh-CN" baseline="-25000"/>
              <a:t>m</a:t>
            </a:r>
            <a:r>
              <a:rPr lang="en-US" altLang="zh-CN"/>
              <a:t> </a:t>
            </a:r>
            <a:r>
              <a:rPr lang="zh-CN" altLang="en-US"/>
              <a:t>以及数</a:t>
            </a:r>
            <a:r>
              <a:rPr lang="en-US" altLang="zh-CN"/>
              <a:t>k, </a:t>
            </a:r>
            <a:r>
              <a:rPr lang="zh-CN" altLang="en-US"/>
              <a:t>是否存在数目至多为</a:t>
            </a:r>
            <a:r>
              <a:rPr lang="en-US" altLang="zh-CN"/>
              <a:t>k</a:t>
            </a:r>
            <a:r>
              <a:rPr lang="zh-CN" altLang="en-US"/>
              <a:t>的子集合，其并集等于</a:t>
            </a:r>
            <a:r>
              <a:rPr lang="en-US" altLang="zh-CN"/>
              <a:t>U</a:t>
            </a:r>
          </a:p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733800" y="3343275"/>
            <a:ext cx="4267200" cy="178562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92075" bIns="91440">
            <a:spAutoFit/>
          </a:bodyPr>
          <a:lstStyle/>
          <a:p>
            <a:pPr eaLnBrk="0" hangingPunct="0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U = { 1, 2, 3, 4, 5, 6, 7 }</a:t>
            </a:r>
            <a:br>
              <a:rPr lang="en-US" altLang="zh-CN" sz="1600">
                <a:latin typeface="Comic Sans MS" panose="030F0702030302020204" pitchFamily="66" charset="0"/>
              </a:rPr>
            </a:br>
            <a:r>
              <a:rPr lang="en-US" altLang="zh-CN" sz="1600">
                <a:latin typeface="Comic Sans MS" panose="030F0702030302020204" pitchFamily="66" charset="0"/>
              </a:rPr>
              <a:t>k = 2</a:t>
            </a:r>
          </a:p>
          <a:p>
            <a:pPr eaLnBrk="0" hangingPunct="0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702030302020204" pitchFamily="66" charset="0"/>
              </a:rPr>
              <a:t>S</a:t>
            </a:r>
            <a:r>
              <a:rPr lang="en-US" altLang="zh-CN" sz="1600" baseline="-25000">
                <a:latin typeface="Comic Sans MS" panose="030F0702030302020204" pitchFamily="66" charset="0"/>
              </a:rPr>
              <a:t>1</a:t>
            </a:r>
            <a:r>
              <a:rPr lang="en-US" altLang="zh-CN" sz="1600">
                <a:latin typeface="Comic Sans MS" panose="030F0702030302020204" pitchFamily="66" charset="0"/>
              </a:rPr>
              <a:t> = {3, 7}	S</a:t>
            </a:r>
            <a:r>
              <a:rPr lang="en-US" altLang="zh-CN" sz="1600" baseline="-25000">
                <a:latin typeface="Comic Sans MS" panose="030F0702030302020204" pitchFamily="66" charset="0"/>
              </a:rPr>
              <a:t>4</a:t>
            </a:r>
            <a:r>
              <a:rPr lang="en-US" altLang="zh-CN" sz="1600">
                <a:latin typeface="Comic Sans MS" panose="030F0702030302020204" pitchFamily="66" charset="0"/>
              </a:rPr>
              <a:t> = {2, 4}</a:t>
            </a:r>
          </a:p>
          <a:p>
            <a:pPr eaLnBrk="0" hangingPunct="0">
              <a:lnSpc>
                <a:spcPts val="2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99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1600" baseline="-25000">
                <a:solidFill>
                  <a:srgbClr val="003399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1600">
                <a:solidFill>
                  <a:srgbClr val="003399"/>
                </a:solidFill>
                <a:latin typeface="Comic Sans MS" panose="030F0702030302020204" pitchFamily="66" charset="0"/>
              </a:rPr>
              <a:t> = {3, 4, 5, 6}</a:t>
            </a:r>
            <a:r>
              <a:rPr lang="en-US" altLang="zh-CN" sz="1600">
                <a:latin typeface="Comic Sans MS" panose="030F0702030302020204" pitchFamily="66" charset="0"/>
              </a:rPr>
              <a:t>	S</a:t>
            </a:r>
            <a:r>
              <a:rPr lang="en-US" altLang="zh-CN" sz="1600" baseline="-25000">
                <a:latin typeface="Comic Sans MS" panose="030F0702030302020204" pitchFamily="66" charset="0"/>
              </a:rPr>
              <a:t>5</a:t>
            </a:r>
            <a:r>
              <a:rPr lang="en-US" altLang="zh-CN" sz="1600">
                <a:latin typeface="Comic Sans MS" panose="030F0702030302020204" pitchFamily="66" charset="0"/>
              </a:rPr>
              <a:t> = {5}</a:t>
            </a:r>
            <a:br>
              <a:rPr lang="en-US" altLang="zh-CN" sz="1600">
                <a:latin typeface="Comic Sans MS" panose="030F0702030302020204" pitchFamily="66" charset="0"/>
              </a:rPr>
            </a:br>
            <a:r>
              <a:rPr lang="en-US" altLang="zh-CN" sz="1600">
                <a:latin typeface="Comic Sans MS" panose="030F0702030302020204" pitchFamily="66" charset="0"/>
              </a:rPr>
              <a:t>S</a:t>
            </a:r>
            <a:r>
              <a:rPr lang="en-US" altLang="zh-CN" sz="1600" baseline="-25000">
                <a:latin typeface="Comic Sans MS" panose="030F0702030302020204" pitchFamily="66" charset="0"/>
              </a:rPr>
              <a:t>3</a:t>
            </a:r>
            <a:r>
              <a:rPr lang="en-US" altLang="zh-CN" sz="1600">
                <a:latin typeface="Comic Sans MS" panose="030F0702030302020204" pitchFamily="66" charset="0"/>
              </a:rPr>
              <a:t> = {1}		</a:t>
            </a:r>
            <a:r>
              <a:rPr lang="en-US" altLang="zh-CN" sz="1600">
                <a:solidFill>
                  <a:srgbClr val="003399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1600" baseline="-25000">
                <a:solidFill>
                  <a:srgbClr val="003399"/>
                </a:solidFill>
                <a:latin typeface="Comic Sans MS" panose="030F0702030302020204" pitchFamily="66" charset="0"/>
              </a:rPr>
              <a:t>6</a:t>
            </a:r>
            <a:r>
              <a:rPr lang="en-US" altLang="zh-CN" sz="1600">
                <a:solidFill>
                  <a:srgbClr val="003399"/>
                </a:solidFill>
                <a:latin typeface="Comic Sans MS" panose="030F0702030302020204" pitchFamily="66" charset="0"/>
              </a:rPr>
              <a:t> =  {1, 2, 6, 7}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209800" y="3495675"/>
            <a:ext cx="838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例子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5C6-CCC4-4876-8AF2-D83EA5CC65C0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371918"/>
            <a:ext cx="9919683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直觉上告诉我们，集合覆盖比顶点覆盖更具一般性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定理8.6 </a:t>
            </a:r>
            <a:r>
              <a:rPr lang="zh-CN" altLang="en-US" dirty="0">
                <a:solidFill>
                  <a:srgbClr val="FF0000"/>
                </a:solidFill>
              </a:rPr>
              <a:t>顶点覆盖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 </a:t>
            </a:r>
            <a:r>
              <a:rPr lang="en-US" altLang="zh-C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集合覆盖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证明：</a:t>
            </a:r>
            <a:r>
              <a:rPr lang="zh-CN" altLang="en-US" i="1" dirty="0">
                <a:sym typeface="Symbol" panose="05050102010706020507" pitchFamily="18" charset="2"/>
              </a:rPr>
              <a:t>我们构造集合覆盖的一个实例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U=E. </a:t>
            </a:r>
            <a:r>
              <a:rPr lang="zh-CN" altLang="en-US" dirty="0">
                <a:sym typeface="Symbol" panose="05050102010706020507" pitchFamily="18" charset="2"/>
              </a:rPr>
              <a:t>在顶点覆盖中，每次取一个顶点覆盖所有与它关联的边。于是，对每一个顶点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V, </a:t>
            </a:r>
            <a:r>
              <a:rPr lang="en-US" altLang="zh-CN" dirty="0"/>
              <a:t>S</a:t>
            </a:r>
            <a:r>
              <a:rPr lang="en-US" altLang="zh-CN" sz="3600" baseline="-25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 = {e  E : e </a:t>
            </a:r>
            <a:r>
              <a:rPr lang="zh-CN" altLang="en-US" dirty="0">
                <a:sym typeface="Symbol" panose="05050102010706020507" pitchFamily="18" charset="2"/>
              </a:rPr>
              <a:t>连接到</a:t>
            </a:r>
            <a:r>
              <a:rPr lang="en-US" altLang="zh-CN" i="1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};      k = 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E684-39C0-4C8F-8B9E-D1EB497659DA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2057400"/>
          <a:ext cx="90678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2" imgW="6629400" imgH="2533650" progId="Paint.Picture">
                  <p:embed/>
                </p:oleObj>
              </mc:Choice>
              <mc:Fallback>
                <p:oleObj name="BMP 图像" r:id="rId2" imgW="6629400" imgH="25336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906780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56B9-8F26-4272-9C10-FDCB0D432637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371918"/>
            <a:ext cx="9343619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注意到集合覆盖是顶点覆盖的自然推广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类似的，独立集的自然推广是关于集合的包装问题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集合包装</a:t>
            </a:r>
            <a:r>
              <a:rPr lang="zh-CN" altLang="en-US" sz="2800" dirty="0"/>
              <a:t>问题：希望把大量集合包装在一起，限制他们中的任意两个都不重叠。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例子：设想有</a:t>
            </a:r>
            <a:r>
              <a:rPr lang="en-US" altLang="zh-CN" sz="2800" dirty="0"/>
              <a:t>n</a:t>
            </a:r>
            <a:r>
              <a:rPr lang="zh-CN" altLang="en-US" sz="2800" dirty="0"/>
              <a:t>个不能共享的资源集合</a:t>
            </a:r>
            <a:r>
              <a:rPr lang="en-US" altLang="zh-CN" sz="2800" dirty="0" err="1"/>
              <a:t>U,m</a:t>
            </a:r>
            <a:r>
              <a:rPr lang="zh-CN" altLang="en-US" sz="2800" dirty="0"/>
              <a:t>个软件进程，第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个进程运行需要的资源集为</a:t>
            </a:r>
            <a:r>
              <a:rPr lang="en-US" altLang="zh-CN" sz="2800" dirty="0"/>
              <a:t>S</a:t>
            </a:r>
            <a:r>
              <a:rPr lang="en-US" altLang="zh-CN" sz="1600" dirty="0"/>
              <a:t>i</a:t>
            </a:r>
            <a:r>
              <a:rPr lang="en-US" altLang="zh-CN" sz="2800" dirty="0"/>
              <a:t>,</a:t>
            </a:r>
            <a:r>
              <a:rPr lang="zh-CN" altLang="en-US" sz="2800" dirty="0"/>
              <a:t>需要从这些进程中寻找一组进程，使得他们能够同时运行，而且所需资源没有重叠</a:t>
            </a:r>
            <a:r>
              <a:rPr lang="zh-CN" altLang="en-US" sz="2800" b="1" dirty="0"/>
              <a:t>冲突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D799D-7DDA-47F3-8DEA-173A3EAC5815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0" y="312420"/>
            <a:ext cx="7793355" cy="720090"/>
          </a:xfrm>
        </p:spPr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问题描述：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个元素的集合</a:t>
            </a:r>
            <a:r>
              <a:rPr lang="en-US" altLang="zh-CN" dirty="0"/>
              <a:t>U, U</a:t>
            </a:r>
            <a:r>
              <a:rPr lang="zh-CN" altLang="en-US" dirty="0"/>
              <a:t>的子集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zh-CN" altLang="en-US" dirty="0"/>
              <a:t>以及数</a:t>
            </a:r>
            <a:r>
              <a:rPr lang="en-US" altLang="zh-CN" dirty="0"/>
              <a:t>k, </a:t>
            </a:r>
            <a:r>
              <a:rPr lang="zh-CN" altLang="en-US" dirty="0"/>
              <a:t>问在这些子集中至少有</a:t>
            </a:r>
            <a:r>
              <a:rPr lang="en-US" altLang="zh-CN" dirty="0"/>
              <a:t>k</a:t>
            </a:r>
            <a:r>
              <a:rPr lang="zh-CN" altLang="en-US" dirty="0"/>
              <a:t>个两两不相交吗？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定理8.7  独立集</a:t>
            </a:r>
            <a:r>
              <a:rPr lang="en-US" altLang="zh-CN" dirty="0">
                <a:sym typeface="Symbol" panose="05050102010706020507" pitchFamily="18" charset="2"/>
              </a:rPr>
              <a:t> </a:t>
            </a:r>
            <a:r>
              <a:rPr lang="en-US" altLang="zh-CN" baseline="-25000" dirty="0">
                <a:sym typeface="Symbol" panose="05050102010706020507" pitchFamily="18" charset="2"/>
              </a:rPr>
              <a:t>P</a:t>
            </a:r>
            <a:r>
              <a:rPr lang="zh-CN" altLang="en-US" dirty="0"/>
              <a:t>集合包装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98487"/>
              </p:ext>
            </p:extLst>
          </p:nvPr>
        </p:nvGraphicFramePr>
        <p:xfrm>
          <a:off x="7536160" y="2002359"/>
          <a:ext cx="11430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228600" progId="Equation.3">
                  <p:embed/>
                </p:oleObj>
              </mc:Choice>
              <mc:Fallback>
                <p:oleObj name="Equation" r:id="rId2" imgW="533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2002359"/>
                        <a:ext cx="11430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27B5E-C23A-4679-BA5B-6A2C55531CA4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805" y="252730"/>
            <a:ext cx="7793355" cy="781685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零件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归约</a:t>
            </a: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371918"/>
            <a:ext cx="9559643" cy="4114800"/>
          </a:xfrm>
        </p:spPr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个布尔变量           的集合</a:t>
            </a:r>
            <a:r>
              <a:rPr lang="en-US" altLang="zh-CN" dirty="0"/>
              <a:t>X,</a:t>
            </a:r>
            <a:r>
              <a:rPr lang="zh-CN" altLang="en-US" dirty="0"/>
              <a:t>每个布尔变量可以取值0,1</a:t>
            </a:r>
          </a:p>
          <a:p>
            <a:r>
              <a:rPr lang="zh-CN" altLang="en-US" dirty="0"/>
              <a:t>项(</a:t>
            </a:r>
            <a:r>
              <a:rPr lang="en-US" altLang="zh-CN" dirty="0"/>
              <a:t>Literal):</a:t>
            </a:r>
            <a:r>
              <a:rPr lang="zh-CN" altLang="en-US" dirty="0"/>
              <a:t>一个布尔变量或者其逆</a:t>
            </a:r>
            <a:endParaRPr lang="en-US" altLang="zh-CN" dirty="0"/>
          </a:p>
          <a:p>
            <a:r>
              <a:rPr lang="zh-CN" altLang="en-US" dirty="0"/>
              <a:t>子句(</a:t>
            </a:r>
            <a:r>
              <a:rPr lang="en-US" altLang="zh-CN" dirty="0"/>
              <a:t>Clause): </a:t>
            </a:r>
            <a:r>
              <a:rPr lang="zh-CN" altLang="en-US" dirty="0"/>
              <a:t>项的析取</a:t>
            </a:r>
          </a:p>
          <a:p>
            <a:r>
              <a:rPr lang="zh-CN" altLang="en-US" dirty="0"/>
              <a:t>合取范式(</a:t>
            </a:r>
            <a:r>
              <a:rPr lang="en-US" altLang="zh-CN" dirty="0"/>
              <a:t>Conjunctive Normal Form,</a:t>
            </a:r>
            <a:r>
              <a:rPr lang="zh-CN" altLang="en-US" dirty="0"/>
              <a:t> </a:t>
            </a:r>
            <a:r>
              <a:rPr lang="en-US" altLang="zh-CN" dirty="0"/>
              <a:t>CNF):  </a:t>
            </a:r>
            <a:r>
              <a:rPr lang="zh-CN" altLang="en-US" dirty="0"/>
              <a:t>一个命题公式</a:t>
            </a:r>
            <a:r>
              <a:rPr lang="en-US" altLang="zh-CN" dirty="0">
                <a:sym typeface="Symbol" panose="05050102010706020507" pitchFamily="18" charset="2"/>
              </a:rPr>
              <a:t> </a:t>
            </a:r>
            <a:r>
              <a:rPr lang="zh-CN" altLang="en-US" dirty="0">
                <a:sym typeface="Symbol" panose="05050102010706020507" pitchFamily="18" charset="2"/>
              </a:rPr>
              <a:t>由子句的合取范式构成。</a:t>
            </a:r>
            <a:endParaRPr lang="en-US" altLang="zh-CN" dirty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231765" y="1412875"/>
          <a:ext cx="1219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100" imgH="228600" progId="Equation.3">
                  <p:embed/>
                </p:oleObj>
              </mc:Choice>
              <mc:Fallback>
                <p:oleObj name="Equation" r:id="rId2" imgW="546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765" y="1412875"/>
                        <a:ext cx="1219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239828" y="3141504"/>
          <a:ext cx="1343025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9000" imgH="266700" progId="Equation.3">
                  <p:embed/>
                </p:oleObj>
              </mc:Choice>
              <mc:Fallback>
                <p:oleObj name="Equation" r:id="rId4" imgW="8890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828" y="3141504"/>
                        <a:ext cx="1343025" cy="40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8077200" y="2514600"/>
          <a:ext cx="1371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500" imgH="292100" progId="Equation.3">
                  <p:embed/>
                </p:oleObj>
              </mc:Choice>
              <mc:Fallback>
                <p:oleObj name="Equation" r:id="rId6" imgW="8255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14600"/>
                        <a:ext cx="1371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063115" y="4797584"/>
          <a:ext cx="2388870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1100" imgH="228600" progId="Equation.3">
                  <p:embed/>
                </p:oleObj>
              </mc:Choice>
              <mc:Fallback>
                <p:oleObj name="Equation" r:id="rId8" imgW="1181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115" y="4797584"/>
                        <a:ext cx="2388870" cy="464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B3AF0-8107-40C6-B7E4-41276153FD7F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多项式时间归约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使用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零件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归约：</a:t>
            </a:r>
            <a:r>
              <a:rPr lang="en-US" altLang="zh-CN"/>
              <a:t>SAT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有效证书和</a:t>
            </a:r>
            <a:r>
              <a:rPr lang="en-US" altLang="zh-CN"/>
              <a:t>NP</a:t>
            </a:r>
            <a:r>
              <a:rPr lang="zh-CN" altLang="en-US"/>
              <a:t>的定义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zh-CN"/>
              <a:t>NP</a:t>
            </a:r>
            <a:r>
              <a:rPr lang="zh-CN" altLang="en-US"/>
              <a:t>完全问题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排序、划分、图着色、数值问题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难问题的部分分类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1CFF-2853-476F-BEEE-59B838E667FB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零件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归约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3407" y="1371918"/>
            <a:ext cx="10363200" cy="4114800"/>
          </a:xfrm>
        </p:spPr>
        <p:txBody>
          <a:bodyPr/>
          <a:lstStyle/>
          <a:p>
            <a:r>
              <a:rPr lang="zh-CN" altLang="en-US"/>
              <a:t>如果赋值</a:t>
            </a:r>
            <a:r>
              <a:rPr lang="en-US" altLang="zh-CN"/>
              <a:t>v</a:t>
            </a:r>
            <a:r>
              <a:rPr lang="zh-CN" altLang="en-US"/>
              <a:t>满足每一个子句</a:t>
            </a:r>
            <a:r>
              <a:rPr lang="en-US" altLang="zh-CN"/>
              <a:t>C</a:t>
            </a:r>
            <a:r>
              <a:rPr lang="en-US" altLang="zh-CN" sz="1600"/>
              <a:t>1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/>
              <a:t>,C</a:t>
            </a:r>
            <a:r>
              <a:rPr lang="en-US" altLang="zh-CN" sz="1600"/>
              <a:t>k</a:t>
            </a:r>
            <a:r>
              <a:rPr lang="en-US" altLang="zh-CN"/>
              <a:t>, </a:t>
            </a:r>
            <a:r>
              <a:rPr lang="zh-CN" altLang="en-US"/>
              <a:t>也就是合取式</a:t>
            </a:r>
            <a:r>
              <a:rPr lang="en-US" altLang="zh-CN"/>
              <a:t>                                              </a:t>
            </a:r>
          </a:p>
          <a:p>
            <a:pPr marL="0" indent="0">
              <a:buNone/>
            </a:pPr>
            <a:r>
              <a:rPr lang="en-US" altLang="zh-CN"/>
              <a:t>                    </a:t>
            </a:r>
            <a:r>
              <a:rPr lang="zh-CN" altLang="en-US"/>
              <a:t>值为1，称</a:t>
            </a:r>
            <a:r>
              <a:rPr lang="en-US" altLang="zh-CN"/>
              <a:t>v</a:t>
            </a:r>
            <a:r>
              <a:rPr lang="zh-CN" altLang="en-US"/>
              <a:t>是关于</a:t>
            </a:r>
            <a:r>
              <a:rPr lang="en-US" altLang="zh-CN"/>
              <a:t>C</a:t>
            </a:r>
            <a:r>
              <a:rPr lang="en-US" altLang="zh-CN" sz="1600"/>
              <a:t>1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/>
              <a:t>,C</a:t>
            </a:r>
            <a:r>
              <a:rPr lang="en-US" altLang="zh-CN" sz="1600"/>
              <a:t>k</a:t>
            </a:r>
            <a:r>
              <a:rPr lang="zh-CN" altLang="en-US"/>
              <a:t>的一个满足的赋值，又称这组子句是可</a:t>
            </a:r>
            <a:r>
              <a:rPr lang="zh-CN" altLang="en-US" b="1"/>
              <a:t>满足</a:t>
            </a:r>
            <a:r>
              <a:rPr lang="zh-CN" altLang="en-US"/>
              <a:t>的。</a:t>
            </a:r>
            <a:endParaRPr lang="en-US" altLang="zh-CN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775460" y="1988820"/>
          <a:ext cx="2209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228600" progId="Equation.3">
                  <p:embed/>
                </p:oleObj>
              </mc:Choice>
              <mc:Fallback>
                <p:oleObj name="Equation" r:id="rId2" imgW="927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460" y="1988820"/>
                        <a:ext cx="2209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232025" y="3338830"/>
            <a:ext cx="6950075" cy="900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Comic Sans MS" panose="030F0702030302020204" pitchFamily="66" charset="0"/>
              </a:rPr>
              <a:t>例子:</a:t>
            </a:r>
          </a:p>
          <a:p>
            <a:pPr eaLnBrk="0" hangingPunct="0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Comic Sans MS" panose="030F0702030302020204" pitchFamily="66" charset="0"/>
              </a:rPr>
              <a:t>      是否可满足？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3375025" y="3415030"/>
          <a:ext cx="61737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540500" imgH="355600" progId="Equation.3">
                  <p:embed/>
                </p:oleObj>
              </mc:Choice>
              <mc:Fallback>
                <p:oleObj name="Equation" r:id="rId4" imgW="6540500" imgH="3556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3415030"/>
                        <a:ext cx="6173788" cy="339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927225" y="4558030"/>
            <a:ext cx="8305800" cy="47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latin typeface="Comic Sans MS" panose="030F0702030302020204" pitchFamily="66" charset="0"/>
              </a:rPr>
              <a:t>Yes:</a:t>
            </a:r>
            <a:r>
              <a:rPr lang="en-US" altLang="zh-CN" sz="2800">
                <a:solidFill>
                  <a:srgbClr val="003399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2800">
                <a:latin typeface="Comic Sans MS" panose="030F0702030302020204" pitchFamily="66" charset="0"/>
              </a:rPr>
              <a:t>x</a:t>
            </a:r>
            <a:r>
              <a:rPr lang="en-US" altLang="zh-CN" sz="2800" baseline="-25000">
                <a:latin typeface="Comic Sans MS" panose="030F0702030302020204" pitchFamily="66" charset="0"/>
              </a:rPr>
              <a:t>1</a:t>
            </a:r>
            <a:r>
              <a:rPr lang="en-US" altLang="zh-CN" sz="2800">
                <a:latin typeface="Comic Sans MS" panose="030F0702030302020204" pitchFamily="66" charset="0"/>
              </a:rPr>
              <a:t> = 1(true), x</a:t>
            </a:r>
            <a:r>
              <a:rPr lang="en-US" altLang="zh-CN" sz="2800" baseline="-25000">
                <a:latin typeface="Comic Sans MS" panose="030F0702030302020204" pitchFamily="66" charset="0"/>
              </a:rPr>
              <a:t>2</a:t>
            </a:r>
            <a:r>
              <a:rPr lang="en-US" altLang="zh-CN" sz="2800">
                <a:latin typeface="Comic Sans MS" panose="030F0702030302020204" pitchFamily="66" charset="0"/>
              </a:rPr>
              <a:t> = 1(true), x</a:t>
            </a:r>
            <a:r>
              <a:rPr lang="en-US" altLang="zh-CN" sz="2800" baseline="-25000">
                <a:latin typeface="Comic Sans MS" panose="030F0702030302020204" pitchFamily="66" charset="0"/>
              </a:rPr>
              <a:t>3</a:t>
            </a:r>
            <a:r>
              <a:rPr lang="en-US" altLang="zh-CN" sz="2800">
                <a:latin typeface="Comic Sans MS" panose="030F0702030302020204" pitchFamily="66" charset="0"/>
              </a:rPr>
              <a:t> = 0(false).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FD7B-4619-4C04-B649-E6973CBC18F6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零件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归约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371918"/>
            <a:ext cx="9271611" cy="4114800"/>
          </a:xfrm>
        </p:spPr>
        <p:txBody>
          <a:bodyPr/>
          <a:lstStyle/>
          <a:p>
            <a:r>
              <a:rPr lang="zh-CN" altLang="en-US" dirty="0"/>
              <a:t>可满足性问题</a:t>
            </a:r>
            <a:r>
              <a:rPr lang="zh-CN" altLang="en-US" dirty="0">
                <a:sym typeface="Wingdings" panose="05000000000000000000" pitchFamily="2" charset="2"/>
              </a:rPr>
              <a:t>:  (</a:t>
            </a:r>
            <a:r>
              <a:rPr lang="en-US" altLang="zh-CN" dirty="0">
                <a:sym typeface="Wingdings" panose="05000000000000000000" pitchFamily="2" charset="2"/>
              </a:rPr>
              <a:t>SAT)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给定变量集合                 上的一组子句 </a:t>
            </a:r>
            <a:r>
              <a:rPr lang="en-US" altLang="zh-CN" dirty="0"/>
              <a:t>C</a:t>
            </a:r>
            <a:r>
              <a:rPr lang="en-US" altLang="zh-CN" sz="1600" dirty="0"/>
              <a:t>1</a:t>
            </a:r>
            <a:r>
              <a:rPr lang="en-US" altLang="zh-CN" dirty="0"/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,C</a:t>
            </a:r>
            <a:r>
              <a:rPr lang="en-US" altLang="zh-CN" sz="1600" dirty="0"/>
              <a:t>k</a:t>
            </a:r>
            <a:r>
              <a:rPr lang="en-US" altLang="zh-CN" dirty="0"/>
              <a:t>, </a:t>
            </a:r>
            <a:r>
              <a:rPr lang="zh-CN" altLang="en-US" dirty="0"/>
              <a:t>或者是对于                    (</a:t>
            </a:r>
            <a:r>
              <a:rPr lang="en-US" altLang="zh-CN" dirty="0"/>
              <a:t>CNF)，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问存在满足的真值赋值吗？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3-</a:t>
            </a:r>
            <a:r>
              <a:rPr lang="en-US" altLang="zh-CN" dirty="0"/>
              <a:t>SAT:</a:t>
            </a:r>
            <a:r>
              <a:rPr lang="zh-CN" altLang="en-US" dirty="0"/>
              <a:t>三元可满足性：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要求每一个子句的长为3</a:t>
            </a:r>
            <a:endParaRPr lang="en-US" altLang="zh-CN" dirty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655820" y="2061210"/>
          <a:ext cx="1828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1865" imgH="228600" progId="Equation.3">
                  <p:embed/>
                </p:oleObj>
              </mc:Choice>
              <mc:Fallback>
                <p:oleObj name="Equation" r:id="rId2" imgW="951865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20" y="2061210"/>
                        <a:ext cx="1828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726547"/>
              </p:ext>
            </p:extLst>
          </p:nvPr>
        </p:nvGraphicFramePr>
        <p:xfrm>
          <a:off x="4151784" y="2484278"/>
          <a:ext cx="2209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100" imgH="228600" progId="Equation.3">
                  <p:embed/>
                </p:oleObj>
              </mc:Choice>
              <mc:Fallback>
                <p:oleObj name="Equation" r:id="rId4" imgW="927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2484278"/>
                        <a:ext cx="2209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94E6-BFA0-4141-B1EC-70C053502183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零件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归约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可满足性和三元可满足性是基本的组合搜索问题，以非常梗概的方式包含一个难计算问题的基本要素，必须作出</a:t>
            </a:r>
            <a:r>
              <a:rPr lang="en-US" altLang="zh-CN"/>
              <a:t>n</a:t>
            </a:r>
            <a:r>
              <a:rPr lang="zh-CN" altLang="en-US"/>
              <a:t>个独立的决定满足一组约束。</a:t>
            </a:r>
          </a:p>
          <a:p>
            <a:endParaRPr lang="zh-CN" altLang="en-US"/>
          </a:p>
          <a:p>
            <a:r>
              <a:rPr lang="zh-CN" altLang="en-US"/>
              <a:t>定理8.8 </a:t>
            </a:r>
            <a:r>
              <a:rPr lang="en-US" altLang="zh-CN" sz="2800"/>
              <a:t>3-SAT </a:t>
            </a:r>
            <a:r>
              <a:rPr lang="en-US" altLang="zh-CN">
                <a:sym typeface="Symbol" panose="05050102010706020507" pitchFamily="18" charset="2"/>
              </a:rPr>
              <a:t> </a:t>
            </a:r>
            <a:r>
              <a:rPr lang="en-US" altLang="zh-CN" baseline="-25000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 sz="2800">
                <a:sym typeface="Symbol" panose="05050102010706020507" pitchFamily="18" charset="2"/>
              </a:rPr>
              <a:t>独立集</a:t>
            </a:r>
            <a:r>
              <a:rPr lang="zh-CN" altLang="en-US">
                <a:sym typeface="Symbol" panose="05050102010706020507" pitchFamily="18" charset="2"/>
              </a:rPr>
              <a:t>.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A06E-3BC9-484A-B038-B9C8474FE9E9}" type="slidenum">
              <a:rPr lang="zh-CN" altLang="en-US"/>
              <a:t>23</a:t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零件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归约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9560" y="1474470"/>
            <a:ext cx="7772400" cy="41148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D887-C34D-4E0D-91EA-993E66F43EA2}" type="slidenum">
              <a:rPr lang="zh-CN" altLang="en-US"/>
              <a:t>24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705" y="208280"/>
            <a:ext cx="7793355" cy="77216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零件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归约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规约的传递性</a:t>
            </a:r>
          </a:p>
          <a:p>
            <a:endParaRPr lang="zh-CN" altLang="en-US"/>
          </a:p>
          <a:p>
            <a:r>
              <a:rPr lang="zh-CN" altLang="en-US"/>
              <a:t>定理8.9 如果</a:t>
            </a:r>
            <a:r>
              <a:rPr lang="en-US" altLang="zh-CN"/>
              <a:t>X 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baseline="-25000">
                <a:sym typeface="Symbol" panose="05050102010706020507" pitchFamily="18" charset="2"/>
              </a:rPr>
              <a:t> P</a:t>
            </a:r>
            <a:r>
              <a:rPr lang="en-US" altLang="zh-CN"/>
              <a:t> Y </a:t>
            </a:r>
            <a:r>
              <a:rPr lang="zh-CN" altLang="en-US"/>
              <a:t>且 </a:t>
            </a:r>
            <a:r>
              <a:rPr lang="en-US" altLang="zh-CN"/>
              <a:t>Y 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baseline="-25000">
                <a:sym typeface="Symbol" panose="05050102010706020507" pitchFamily="18" charset="2"/>
              </a:rPr>
              <a:t> P</a:t>
            </a:r>
            <a:r>
              <a:rPr lang="en-US" altLang="zh-CN"/>
              <a:t> Z, </a:t>
            </a:r>
            <a:r>
              <a:rPr lang="zh-CN" altLang="en-US"/>
              <a:t>则</a:t>
            </a:r>
            <a:r>
              <a:rPr lang="en-US" altLang="zh-CN"/>
              <a:t>X 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baseline="-25000">
                <a:sym typeface="Symbol" panose="05050102010706020507" pitchFamily="18" charset="2"/>
              </a:rPr>
              <a:t> P</a:t>
            </a:r>
            <a:r>
              <a:rPr lang="en-US" altLang="zh-CN"/>
              <a:t> Z.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证明：把两个算法组合起来</a:t>
            </a:r>
          </a:p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654-BB00-47A8-91E5-A488A89A5686}" type="slidenum">
              <a:rPr lang="zh-CN" altLang="en-US"/>
              <a:t>25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零件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归约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142" y="1371918"/>
            <a:ext cx="10363200" cy="4114800"/>
          </a:xfrm>
        </p:spPr>
        <p:txBody>
          <a:bodyPr/>
          <a:lstStyle/>
          <a:p>
            <a:pPr lvl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简单等价归约</a:t>
            </a:r>
            <a:r>
              <a:rPr lang="en-US" altLang="zh-CN"/>
              <a:t>:  </a:t>
            </a:r>
            <a:r>
              <a:rPr lang="zh-CN" altLang="en-US" sz="2400"/>
              <a:t>独立集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 </a:t>
            </a:r>
            <a:r>
              <a:rPr lang="en-US" altLang="zh-CN" baseline="-25000">
                <a:sym typeface="Symbol" panose="05050102010706020507" pitchFamily="18" charset="2"/>
              </a:rPr>
              <a:t>P</a:t>
            </a:r>
            <a:r>
              <a:rPr lang="en-US" altLang="zh-CN"/>
              <a:t> </a:t>
            </a:r>
            <a:r>
              <a:rPr lang="zh-CN" altLang="en-US" sz="2400"/>
              <a:t>顶点覆盖</a:t>
            </a:r>
            <a:r>
              <a:rPr lang="en-US" altLang="zh-CN" sz="2400"/>
              <a:t>.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从特殊情形归约</a:t>
            </a:r>
            <a:r>
              <a:rPr lang="en-US" altLang="zh-CN"/>
              <a:t>:  </a:t>
            </a:r>
            <a:r>
              <a:rPr lang="zh-CN" altLang="en-US" sz="2400"/>
              <a:t>顶点覆盖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 </a:t>
            </a:r>
            <a:r>
              <a:rPr lang="en-US" altLang="zh-CN" baseline="-25000">
                <a:sym typeface="Symbol" panose="05050102010706020507" pitchFamily="18" charset="2"/>
              </a:rPr>
              <a:t>P</a:t>
            </a:r>
            <a:r>
              <a:rPr lang="en-US" altLang="zh-CN"/>
              <a:t> </a:t>
            </a:r>
            <a:r>
              <a:rPr lang="zh-CN" altLang="en-US" sz="2400"/>
              <a:t>集合覆盖</a:t>
            </a:r>
            <a:r>
              <a:rPr lang="en-US" altLang="zh-CN" sz="2400"/>
              <a:t>.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零件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归约</a:t>
            </a:r>
            <a:r>
              <a:rPr lang="en-US" altLang="zh-CN"/>
              <a:t>:  </a:t>
            </a:r>
            <a:r>
              <a:rPr lang="en-US" altLang="zh-CN" sz="2400"/>
              <a:t>3-SAT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 </a:t>
            </a:r>
            <a:r>
              <a:rPr lang="en-US" altLang="zh-CN" baseline="-25000">
                <a:sym typeface="Symbol" panose="05050102010706020507" pitchFamily="18" charset="2"/>
              </a:rPr>
              <a:t>P</a:t>
            </a:r>
            <a:r>
              <a:rPr lang="en-US" altLang="zh-CN"/>
              <a:t> </a:t>
            </a:r>
            <a:r>
              <a:rPr lang="zh-CN" altLang="en-US" sz="2400"/>
              <a:t>独立集</a:t>
            </a:r>
          </a:p>
          <a:p>
            <a:endParaRPr lang="zh-CN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851025" y="3690303"/>
            <a:ext cx="8515350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于是对于这几个问题的难度我们有了一个比较关系：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991360" y="4725670"/>
            <a:ext cx="7848600" cy="97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2600"/>
              </a:lnSpc>
              <a:spcBef>
                <a:spcPct val="5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3-SAT 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 </a:t>
            </a:r>
            <a:r>
              <a:rPr lang="en-US" altLang="zh-CN" sz="2800" baseline="-250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独立集 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 </a:t>
            </a:r>
            <a:r>
              <a:rPr lang="en-US" altLang="zh-CN" sz="2800" baseline="-250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顶点覆盖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 </a:t>
            </a:r>
            <a:r>
              <a:rPr lang="en-US" altLang="zh-CN" sz="2800" baseline="-250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集合覆盖.</a:t>
            </a:r>
          </a:p>
          <a:p>
            <a:pPr eaLnBrk="0" hangingPunct="0">
              <a:lnSpc>
                <a:spcPts val="2600"/>
              </a:lnSpc>
              <a:spcBef>
                <a:spcPct val="5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zh-CN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 autoUpdateAnimBg="0"/>
      <p:bldP spid="36869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D43A-D770-4B08-A749-7E139BFCFE63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0" y="260350"/>
            <a:ext cx="7793355" cy="752475"/>
          </a:xfrm>
        </p:spPr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的定义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0030" y="155067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PRIMES</a:t>
            </a:r>
            <a:r>
              <a:rPr lang="en-US" altLang="zh-CN" dirty="0"/>
              <a:t>:  X = { 2, 3, 5, 7, 11, 13, 17, 23, 29, 31, 37, </a:t>
            </a:r>
            <a:r>
              <a:rPr lang="en-US" altLang="zh-CN" dirty="0">
                <a:latin typeface="Comic Sans MS" panose="030F0702030302020204" pitchFamily="66" charset="0"/>
              </a:rPr>
              <a:t>…</a:t>
            </a:r>
            <a:r>
              <a:rPr lang="en-US" altLang="zh-CN" dirty="0"/>
              <a:t>. }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判定素性问题：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hlink"/>
                </a:solidFill>
              </a:rPr>
              <a:t>[Agrawal-</a:t>
            </a:r>
            <a:r>
              <a:rPr lang="en-US" altLang="zh-CN" dirty="0" err="1">
                <a:solidFill>
                  <a:schemeClr val="hlink"/>
                </a:solidFill>
              </a:rPr>
              <a:t>Kayal</a:t>
            </a:r>
            <a:r>
              <a:rPr lang="en-US" altLang="zh-CN" dirty="0">
                <a:solidFill>
                  <a:schemeClr val="hlink"/>
                </a:solidFill>
              </a:rPr>
              <a:t>-Saxena, 2002] AKS</a:t>
            </a:r>
            <a:r>
              <a:rPr lang="zh-CN" altLang="en-US" dirty="0">
                <a:solidFill>
                  <a:schemeClr val="hlink"/>
                </a:solidFill>
              </a:rPr>
              <a:t>算法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hlinkClick r:id="rId2" tooltip="Manindra Agrawal"/>
              </a:rPr>
              <a:t>Manindra Agrawal</a:t>
            </a:r>
            <a:r>
              <a:rPr lang="en-US" altLang="zh-CN" sz="2400" dirty="0"/>
              <a:t>, </a:t>
            </a:r>
            <a:r>
              <a:rPr lang="en-US" altLang="zh-CN" sz="2400" dirty="0">
                <a:hlinkClick r:id="rId3" tooltip="Neeraj Kayal"/>
              </a:rPr>
              <a:t>Neeraj Kayal</a:t>
            </a:r>
            <a:r>
              <a:rPr lang="en-US" altLang="zh-CN" sz="2400" dirty="0"/>
              <a:t>, and </a:t>
            </a:r>
            <a:r>
              <a:rPr lang="en-US" altLang="zh-CN" sz="2400" dirty="0">
                <a:hlinkClick r:id="rId4" tooltip="Nitin Saxena"/>
              </a:rPr>
              <a:t>Nitin Saxena</a:t>
            </a:r>
            <a:r>
              <a:rPr lang="en-US" altLang="zh-CN" sz="2400" dirty="0"/>
              <a:t> on </a:t>
            </a:r>
            <a:r>
              <a:rPr lang="en-US" altLang="zh-CN" sz="2400" dirty="0">
                <a:hlinkClick r:id="rId5" tooltip="August 6"/>
              </a:rPr>
              <a:t>August 6</a:t>
            </a:r>
            <a:r>
              <a:rPr lang="en-US" altLang="zh-CN" sz="2400" dirty="0"/>
              <a:t>, </a:t>
            </a:r>
            <a:r>
              <a:rPr lang="en-US" altLang="zh-CN" sz="2400" dirty="0">
                <a:hlinkClick r:id="rId6" tooltip="2002"/>
              </a:rPr>
              <a:t>2002</a:t>
            </a:r>
            <a:r>
              <a:rPr lang="en-US" altLang="zh-CN" sz="2400" dirty="0"/>
              <a:t> ： </a:t>
            </a:r>
            <a:r>
              <a:rPr lang="en-US" altLang="zh-CN" sz="2400" i="1" dirty="0"/>
              <a:t>PRIMES is in P</a:t>
            </a:r>
            <a:r>
              <a:rPr lang="en-US" altLang="zh-CN" sz="2400" dirty="0"/>
              <a:t>.</a:t>
            </a:r>
            <a:r>
              <a:rPr lang="en-US" altLang="zh-CN" sz="2400" baseline="300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authors received the 2006 </a:t>
            </a:r>
            <a:r>
              <a:rPr lang="en-US" altLang="zh-CN" sz="2400" dirty="0">
                <a:hlinkClick r:id="rId7" tooltip="Gödel Prize"/>
              </a:rPr>
              <a:t>G</a:t>
            </a:r>
            <a:r>
              <a:rPr lang="en-US" altLang="zh-CN" sz="2400" dirty="0">
                <a:latin typeface="Comic Sans MS" panose="030F0702030302020204" pitchFamily="66" charset="0"/>
                <a:hlinkClick r:id="rId7" tooltip="Gödel Prize"/>
              </a:rPr>
              <a:t>ö</a:t>
            </a:r>
            <a:r>
              <a:rPr lang="en-US" altLang="zh-CN" sz="2400" dirty="0">
                <a:hlinkClick r:id="rId7" tooltip="Gödel Prize"/>
              </a:rPr>
              <a:t>del Prize</a:t>
            </a:r>
            <a:r>
              <a:rPr lang="en-US" altLang="zh-CN" sz="2400" dirty="0"/>
              <a:t> and the 2006 </a:t>
            </a:r>
            <a:r>
              <a:rPr lang="en-US" altLang="zh-CN" sz="2400" dirty="0">
                <a:hlinkClick r:id="rId8" tooltip="Fulkerson Prize"/>
              </a:rPr>
              <a:t>Fulkerson Prize</a:t>
            </a:r>
            <a:r>
              <a:rPr lang="en-US" altLang="zh-CN" sz="2400" dirty="0"/>
              <a:t> for this work.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p(|s|) = |s|</a:t>
            </a:r>
            <a:r>
              <a:rPr lang="en-US" altLang="zh-CN" baseline="30000" dirty="0"/>
              <a:t>6+ε</a:t>
            </a:r>
            <a:endParaRPr lang="zh-CN" altLang="en-US" baseline="30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0677-76E2-4F8D-AD30-D2728EDBAF27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的定义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一些经典的</a:t>
            </a:r>
            <a:r>
              <a:rPr lang="en-US" altLang="zh-CN"/>
              <a:t>P</a:t>
            </a:r>
            <a:r>
              <a:rPr lang="zh-CN" altLang="en-US"/>
              <a:t>类问题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2081" name="Picture 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70" y="2308225"/>
            <a:ext cx="838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14AEC-BF3C-4754-9A7C-4D0F3340097F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的定义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根据验证算法的性质，可以定义新的问题类别</a:t>
            </a:r>
          </a:p>
          <a:p>
            <a:endParaRPr lang="zh-CN" altLang="en-US" dirty="0"/>
          </a:p>
          <a:p>
            <a:r>
              <a:rPr lang="en-US" altLang="zh-CN" dirty="0"/>
              <a:t>NP(Nondeterministic polynomial time)</a:t>
            </a:r>
            <a:r>
              <a:rPr lang="zh-CN" altLang="en-US" dirty="0"/>
              <a:t>是所有</a:t>
            </a:r>
            <a:r>
              <a:rPr lang="zh-CN" altLang="en-US" dirty="0">
                <a:solidFill>
                  <a:schemeClr val="hlink"/>
                </a:solidFill>
              </a:rPr>
              <a:t>存在有效验证程序</a:t>
            </a:r>
            <a:r>
              <a:rPr lang="zh-CN" altLang="en-US" dirty="0"/>
              <a:t>的问题的集合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CC72-DDB2-4599-95F8-96A2C74C7466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76705" y="332105"/>
            <a:ext cx="7793355" cy="695325"/>
          </a:xfrm>
        </p:spPr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的定义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定理8.10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NP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300-1D46-42F6-9C53-94FCC342B318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与计算的难解性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贪心算法	区间调度：</a:t>
            </a:r>
            <a:r>
              <a:rPr lang="en-US" altLang="zh-CN" dirty="0"/>
              <a:t>O(n log n)</a:t>
            </a:r>
            <a:r>
              <a:rPr lang="zh-CN" altLang="en-US" dirty="0"/>
              <a:t>.</a:t>
            </a:r>
          </a:p>
          <a:p>
            <a:pPr lvl="1"/>
            <a:r>
              <a:rPr lang="zh-CN" altLang="en-US" dirty="0"/>
              <a:t>分治策略	 </a:t>
            </a:r>
            <a:r>
              <a:rPr lang="en-US" altLang="zh-CN" dirty="0"/>
              <a:t>FFT</a:t>
            </a:r>
            <a:r>
              <a:rPr lang="zh-CN" altLang="en-US" dirty="0"/>
              <a:t>   	</a:t>
            </a:r>
            <a:r>
              <a:rPr lang="en-US" altLang="zh-CN" dirty="0"/>
              <a:t>O(n log n).</a:t>
            </a:r>
          </a:p>
          <a:p>
            <a:pPr lvl="1"/>
            <a:r>
              <a:rPr lang="zh-CN" altLang="en-US" dirty="0"/>
              <a:t>动态规划	编辑距离	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zh-CN" altLang="en-US" sz="2400" dirty="0"/>
              <a:t>最开始我们把</a:t>
            </a:r>
            <a:r>
              <a:rPr lang="zh-CN" altLang="en-US" sz="2400" b="1" dirty="0"/>
              <a:t>多项式时间</a:t>
            </a:r>
            <a:r>
              <a:rPr lang="zh-CN" altLang="en-US" sz="2400" dirty="0"/>
              <a:t>作为效率的工作概念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021205" y="3688715"/>
            <a:ext cx="823341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面对一些困难的问题，我们即不知道这些问题存在多项式时间算法，也不能证明问题不存在多项式时间算法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21205" y="4984115"/>
            <a:ext cx="817245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这里将会对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solidFill>
                  <a:schemeClr val="hlink"/>
                </a:solidFill>
              </a:rPr>
              <a:t>困难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问题提出一个清晰的概念：在计算上实际上是难的，虽然我们不能证明它---</a:t>
            </a:r>
            <a:r>
              <a:rPr lang="en-US" altLang="zh-CN" sz="2400"/>
              <a:t>NP</a:t>
            </a:r>
            <a:r>
              <a:rPr lang="zh-CN" altLang="en-US" sz="2400"/>
              <a:t>完全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 autoUpdateAnimBg="0"/>
      <p:bldP spid="8197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D99D-F5F9-4865-AA50-D3F6000E2937}" type="slidenum">
              <a:rPr lang="zh-CN" altLang="en-US"/>
              <a:t>30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的定义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75" y="1474470"/>
            <a:ext cx="7772400" cy="4114800"/>
          </a:xfrm>
        </p:spPr>
        <p:txBody>
          <a:bodyPr/>
          <a:lstStyle/>
          <a:p>
            <a:pPr>
              <a:buClrTx/>
              <a:buSzTx/>
              <a:buFontTx/>
              <a:buChar char="•"/>
            </a:pPr>
            <a:r>
              <a:rPr lang="zh-CN" altLang="en-US" sz="2400" b="1"/>
              <a:t>哈密尔顿回路</a:t>
            </a:r>
            <a:r>
              <a:rPr lang="zh-CN" altLang="en-US" sz="2400"/>
              <a:t>.  给定无向图 </a:t>
            </a:r>
            <a:r>
              <a:rPr lang="en-US" altLang="zh-CN" sz="2400"/>
              <a:t>G = (V, E), </a:t>
            </a:r>
            <a:r>
              <a:rPr lang="zh-CN" altLang="en-US" sz="2400"/>
              <a:t>是否存在一个简单回路</a:t>
            </a:r>
            <a:r>
              <a:rPr lang="en-US" altLang="zh-CN" sz="2400"/>
              <a:t>C</a:t>
            </a:r>
            <a:r>
              <a:rPr lang="zh-CN" altLang="en-US" sz="2400"/>
              <a:t>访问到每一个结点</a:t>
            </a:r>
            <a:r>
              <a:rPr lang="en-US" altLang="zh-CN" sz="2400"/>
              <a:t>?</a:t>
            </a:r>
          </a:p>
          <a:p>
            <a:pPr>
              <a:buClrTx/>
              <a:buSzTx/>
              <a:buFontTx/>
              <a:buChar char="•"/>
            </a:pPr>
            <a:r>
              <a:rPr lang="zh-CN" altLang="en-US" sz="2400"/>
              <a:t>证书：  </a:t>
            </a:r>
            <a:r>
              <a:rPr lang="en-US" altLang="zh-CN" sz="2400"/>
              <a:t>n</a:t>
            </a:r>
            <a:r>
              <a:rPr lang="zh-CN" altLang="en-US" sz="2400"/>
              <a:t>个结点的一个有序排列</a:t>
            </a:r>
            <a:endParaRPr lang="en-US" altLang="zh-CN" sz="2400"/>
          </a:p>
          <a:p>
            <a:r>
              <a:rPr lang="zh-CN" altLang="en-US" sz="2400"/>
              <a:t>验证程序.  检查排列中包含每一个结点；排列中相邻结点有边相连。</a:t>
            </a:r>
          </a:p>
          <a:p>
            <a:r>
              <a:rPr lang="en-US" altLang="zh-CN" sz="2400"/>
              <a:t>HAM-CYCLE 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 NP.</a:t>
            </a:r>
          </a:p>
          <a:p>
            <a:endParaRPr lang="en-US" altLang="zh-CN" sz="2400"/>
          </a:p>
          <a:p>
            <a:endParaRPr lang="zh-CN" altLang="en-US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101783"/>
            <a:ext cx="7419975" cy="207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CBC1-522F-43B0-868D-ED210613058B}" type="slidenum">
              <a:rPr lang="zh-CN" altLang="en-US"/>
              <a:t>31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8.4 NP</a:t>
            </a:r>
            <a:r>
              <a:rPr lang="zh-CN" altLang="en-US"/>
              <a:t>完全问题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/>
            <a:r>
              <a:rPr lang="en-US" altLang="zh-CN"/>
              <a:t>P=NP</a:t>
            </a:r>
            <a:r>
              <a:rPr lang="zh-CN" altLang="en-US"/>
              <a:t>这个问题没有太多进展，转向另外一个问题，那些是</a:t>
            </a:r>
            <a:r>
              <a:rPr lang="en-US" altLang="zh-CN"/>
              <a:t>NP</a:t>
            </a:r>
            <a:r>
              <a:rPr lang="zh-CN" altLang="en-US"/>
              <a:t>中</a:t>
            </a:r>
            <a:r>
              <a:rPr lang="zh-CN" altLang="en-US" b="1"/>
              <a:t>最难</a:t>
            </a:r>
            <a:r>
              <a:rPr lang="zh-CN" altLang="en-US"/>
              <a:t>的问题？</a:t>
            </a:r>
          </a:p>
          <a:p>
            <a:pPr marL="660400" indent="-660400"/>
            <a:r>
              <a:rPr lang="zh-CN" altLang="en-US"/>
              <a:t>自然的，要求</a:t>
            </a:r>
            <a:r>
              <a:rPr lang="en-US" altLang="zh-CN"/>
              <a:t>NP</a:t>
            </a:r>
            <a:r>
              <a:rPr lang="zh-CN" altLang="en-US"/>
              <a:t>中的每一个问题都能够归约到</a:t>
            </a:r>
            <a:r>
              <a:rPr lang="en-US" altLang="zh-CN"/>
              <a:t>X</a:t>
            </a:r>
          </a:p>
          <a:p>
            <a:pPr marL="660400" indent="-660400"/>
            <a:r>
              <a:rPr lang="en-US" altLang="zh-CN">
                <a:solidFill>
                  <a:schemeClr val="hlink"/>
                </a:solidFill>
              </a:rPr>
              <a:t>NP</a:t>
            </a:r>
            <a:r>
              <a:rPr lang="zh-CN" altLang="en-US">
                <a:solidFill>
                  <a:schemeClr val="hlink"/>
                </a:solidFill>
              </a:rPr>
              <a:t>完全问题</a:t>
            </a:r>
            <a:r>
              <a:rPr lang="en-US" altLang="zh-CN"/>
              <a:t>X</a:t>
            </a:r>
          </a:p>
          <a:p>
            <a:pPr marL="660400" indent="-660400">
              <a:buClr>
                <a:schemeClr val="hlink"/>
              </a:buClr>
              <a:buFont typeface="Wingdings" panose="05000000000000000000" pitchFamily="2" charset="2"/>
              <a:buAutoNum type="romanLcPeriod"/>
            </a:pPr>
            <a:r>
              <a:rPr lang="en-US" altLang="zh-CN" sz="2800"/>
              <a:t>X 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 NP</a:t>
            </a:r>
          </a:p>
          <a:p>
            <a:pPr marL="660400" indent="-660400">
              <a:buClr>
                <a:schemeClr val="hlink"/>
              </a:buClr>
              <a:buFont typeface="Wingdings" panose="05000000000000000000" pitchFamily="2" charset="2"/>
              <a:buAutoNum type="romanLcPeriod"/>
            </a:pPr>
            <a:r>
              <a:rPr lang="zh-CN" altLang="en-US" sz="2800"/>
              <a:t>对于</a:t>
            </a:r>
            <a:r>
              <a:rPr lang="zh-CN" altLang="en-US" sz="2800" b="1"/>
              <a:t>所有的</a:t>
            </a:r>
            <a:r>
              <a:rPr lang="en-US" altLang="zh-CN" sz="2800"/>
              <a:t>Y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 NP, Y </a:t>
            </a:r>
            <a:r>
              <a:rPr lang="en-US" altLang="zh-CN" sz="2800">
                <a:sym typeface="Symbol" panose="05050102010706020507" pitchFamily="18" charset="2"/>
              </a:rPr>
              <a:t></a:t>
            </a:r>
            <a:r>
              <a:rPr lang="en-US" altLang="zh-CN" sz="2800" baseline="-25000">
                <a:sym typeface="Symbol" panose="05050102010706020507" pitchFamily="18" charset="2"/>
              </a:rPr>
              <a:t> p</a:t>
            </a:r>
            <a:r>
              <a:rPr lang="en-US" altLang="zh-CN" sz="2800"/>
              <a:t>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3F3E-A331-4809-B5DF-6A8A7726C971}" type="slidenum">
              <a:rPr lang="zh-CN" altLang="en-US"/>
              <a:t>32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完全问题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hlink"/>
                </a:solidFill>
              </a:rPr>
              <a:t>电路可满足性</a:t>
            </a:r>
            <a:r>
              <a:rPr lang="zh-CN" altLang="en-US" sz="2800" dirty="0"/>
              <a:t>(</a:t>
            </a:r>
            <a:r>
              <a:rPr lang="en-US" altLang="zh-CN" sz="2800" dirty="0"/>
              <a:t>CIRCUIT-SAT).  </a:t>
            </a:r>
            <a:r>
              <a:rPr lang="zh-CN" altLang="en-US" sz="2800" dirty="0"/>
              <a:t>给定一个由</a:t>
            </a:r>
            <a:r>
              <a:rPr lang="en-US" altLang="zh-CN" sz="2800" dirty="0"/>
              <a:t>AND, OR, NOT</a:t>
            </a:r>
            <a:r>
              <a:rPr lang="zh-CN" altLang="en-US" sz="2800" dirty="0"/>
              <a:t>电路门组成的电路，需要确定是否存在对输入的赋值使得输出值为1</a:t>
            </a:r>
            <a:r>
              <a:rPr lang="en-US" altLang="zh-CN" sz="2800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3200" dirty="0"/>
              <a:t>定理8.13(</a:t>
            </a:r>
            <a:r>
              <a:rPr lang="en-US" altLang="zh-CN" sz="3200" dirty="0">
                <a:solidFill>
                  <a:schemeClr val="hlink"/>
                </a:solidFill>
              </a:rPr>
              <a:t>[Cook 1971, Levin 1973]</a:t>
            </a:r>
            <a:r>
              <a:rPr lang="en-US" altLang="zh-CN" sz="3200" dirty="0"/>
              <a:t>) </a:t>
            </a:r>
            <a:r>
              <a:rPr lang="zh-CN" altLang="en-US" sz="3200" b="1" dirty="0"/>
              <a:t>电路可满足性是</a:t>
            </a:r>
            <a:r>
              <a:rPr lang="en-US" altLang="zh-CN" sz="3200" b="1" dirty="0"/>
              <a:t>NP</a:t>
            </a:r>
            <a:r>
              <a:rPr lang="zh-CN" altLang="en-US" sz="3200" b="1" dirty="0"/>
              <a:t>完全的</a:t>
            </a:r>
          </a:p>
          <a:p>
            <a:endParaRPr lang="zh-CN" alt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6872"/>
            <a:ext cx="4724400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6BB8-D9FA-472A-938E-489605044E72}" type="slidenum">
              <a:rPr lang="zh-CN" altLang="en-US"/>
              <a:t>33</a:t>
            </a:fld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NP-Complete Problems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/>
              <a:t>3-SAT</a:t>
            </a:r>
            <a:r>
              <a:rPr lang="en-US" altLang="zh-CN" dirty="0">
                <a:cs typeface="Tahoma" panose="020B0604030504040204" pitchFamily="34" charset="0"/>
              </a:rPr>
              <a:t>≤</a:t>
            </a:r>
            <a:r>
              <a:rPr lang="en-US" altLang="zh-CN" sz="1600" dirty="0">
                <a:cs typeface="Tahoma" panose="020B0604030504040204" pitchFamily="34" charset="0"/>
              </a:rPr>
              <a:t>p</a:t>
            </a:r>
            <a:r>
              <a:rPr lang="zh-CN" altLang="en-US" dirty="0">
                <a:cs typeface="Tahoma" panose="020B0604030504040204" pitchFamily="34" charset="0"/>
              </a:rPr>
              <a:t>独立集</a:t>
            </a:r>
            <a:r>
              <a:rPr lang="en-US" altLang="zh-CN" dirty="0">
                <a:cs typeface="Tahoma" panose="020B0604030504040204" pitchFamily="34" charset="0"/>
              </a:rPr>
              <a:t>≤</a:t>
            </a:r>
            <a:r>
              <a:rPr lang="en-US" altLang="zh-CN" sz="1600" dirty="0">
                <a:cs typeface="Tahoma" panose="020B0604030504040204" pitchFamily="34" charset="0"/>
              </a:rPr>
              <a:t>p</a:t>
            </a:r>
            <a:r>
              <a:rPr lang="zh-CN" altLang="en-US" dirty="0">
                <a:cs typeface="Tahoma" panose="020B0604030504040204" pitchFamily="34" charset="0"/>
              </a:rPr>
              <a:t>顶点覆盖≤</a:t>
            </a:r>
            <a:r>
              <a:rPr lang="en-US" altLang="zh-CN" sz="1600" dirty="0">
                <a:cs typeface="Tahoma" panose="020B0604030504040204" pitchFamily="34" charset="0"/>
              </a:rPr>
              <a:t>p</a:t>
            </a:r>
            <a:r>
              <a:rPr lang="zh-CN" altLang="en-US" dirty="0">
                <a:cs typeface="Tahoma" panose="020B0604030504040204" pitchFamily="34" charset="0"/>
              </a:rPr>
              <a:t>集合覆盖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zh-CN" altLang="en-US" dirty="0">
              <a:cs typeface="Tahoma" panose="020B0604030504040204" pitchFamily="34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dirty="0">
                <a:cs typeface="Tahoma" panose="020B0604030504040204" pitchFamily="34" charset="0"/>
              </a:rPr>
              <a:t>因此他们都是</a:t>
            </a:r>
            <a:r>
              <a:rPr lang="en-US" altLang="zh-CN" dirty="0">
                <a:cs typeface="Tahoma" panose="020B0604030504040204" pitchFamily="34" charset="0"/>
              </a:rPr>
              <a:t>NP</a:t>
            </a:r>
            <a:r>
              <a:rPr lang="zh-CN" altLang="en-US" dirty="0">
                <a:cs typeface="Tahoma" panose="020B0604030504040204" pitchFamily="34" charset="0"/>
              </a:rPr>
              <a:t>完全问题</a:t>
            </a:r>
          </a:p>
          <a:p>
            <a:pPr marL="609600" indent="-60960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1600" dirty="0"/>
              <a:t>          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689-DC70-486E-810F-BFBEC4D08EAA}" type="slidenum">
              <a:rPr lang="zh-CN" altLang="en-US"/>
              <a:t>34</a:t>
            </a:fld>
            <a:endParaRPr lang="en-US" altLang="zh-CN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完全问题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68805" y="1398270"/>
            <a:ext cx="7772400" cy="4114800"/>
          </a:xfrm>
        </p:spPr>
        <p:txBody>
          <a:bodyPr/>
          <a:lstStyle/>
          <a:p>
            <a:r>
              <a:rPr lang="zh-CN" altLang="en-US" sz="2800"/>
              <a:t>根据前面的多项式归约性质，我们可以得到更多的</a:t>
            </a:r>
            <a:r>
              <a:rPr lang="en-US" altLang="zh-CN" sz="2800"/>
              <a:t>NP</a:t>
            </a:r>
            <a:r>
              <a:rPr lang="zh-CN" altLang="en-US" sz="2800"/>
              <a:t>完全问题</a:t>
            </a:r>
            <a:endParaRPr lang="en-US" altLang="zh-CN" sz="2800"/>
          </a:p>
          <a:p>
            <a:endParaRPr lang="en-US" altLang="zh-CN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05" y="231267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C2A7-1D01-4AFE-A9B3-DC59DA2038F6}" type="slidenum">
              <a:rPr lang="zh-CN" altLang="en-US"/>
              <a:t>35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完全问题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sz="2800"/>
              <a:t>难问题的部分分类</a:t>
            </a:r>
          </a:p>
          <a:p>
            <a:pPr marL="533400" indent="-5334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/>
              <a:t>包装问题：独立集，集合包装</a:t>
            </a:r>
          </a:p>
          <a:p>
            <a:pPr marL="533400" indent="-5334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/>
              <a:t>覆盖问题：顶点覆盖，集合覆盖</a:t>
            </a:r>
          </a:p>
          <a:p>
            <a:pPr marL="533400" indent="-5334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/>
              <a:t>划分问题：三维匹配，图着色</a:t>
            </a:r>
          </a:p>
          <a:p>
            <a:pPr marL="533400" indent="-5334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/>
              <a:t>排序问题</a:t>
            </a:r>
            <a:r>
              <a:rPr lang="zh-CN" altLang="en-US" sz="2800"/>
              <a:t>：哈密尔顿圈，哈密尔顿回路，巡回售货员问题</a:t>
            </a:r>
          </a:p>
          <a:p>
            <a:pPr marL="533400" indent="-5334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/>
              <a:t>数值问题：子集和，带开放时间和截止时间的调度问题</a:t>
            </a:r>
          </a:p>
          <a:p>
            <a:pPr marL="533400" indent="-5334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/>
              <a:t>约束满足问题：</a:t>
            </a:r>
            <a:r>
              <a:rPr lang="en-US" altLang="zh-CN" sz="2800"/>
              <a:t>SAT,3SAT</a:t>
            </a:r>
          </a:p>
          <a:p>
            <a:pPr marL="533400" indent="-5334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endParaRPr lang="en-US" altLang="zh-CN" sz="280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70735" y="5230495"/>
            <a:ext cx="8686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一般的经验是，</a:t>
            </a:r>
            <a:r>
              <a:rPr lang="en-US" altLang="zh-CN" sz="2800"/>
              <a:t>NP</a:t>
            </a:r>
            <a:r>
              <a:rPr lang="zh-CN" altLang="en-US" sz="2800"/>
              <a:t>问题要么是</a:t>
            </a:r>
            <a:r>
              <a:rPr lang="en-US" altLang="zh-CN" sz="2800"/>
              <a:t>P,</a:t>
            </a:r>
            <a:r>
              <a:rPr lang="zh-CN" altLang="en-US" sz="2800"/>
              <a:t>要么是</a:t>
            </a:r>
            <a:r>
              <a:rPr lang="en-US" altLang="zh-CN" sz="2800"/>
              <a:t>NP</a:t>
            </a:r>
            <a:r>
              <a:rPr lang="zh-CN" altLang="en-US" sz="2800"/>
              <a:t>完全问题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  <p:bldP spid="63492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 &amp; NP &amp; NPC &amp; NPH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9895" y="1298781"/>
            <a:ext cx="6780221" cy="4187937"/>
          </a:xfrm>
        </p:spPr>
        <p:txBody>
          <a:bodyPr/>
          <a:lstStyle/>
          <a:p>
            <a:r>
              <a:rPr kumimoji="1" lang="en-GB" altLang="zh-CN" sz="2000" dirty="0">
                <a:hlinkClick r:id="rId2"/>
              </a:rPr>
              <a:t>http://www.matrix67.com/blog/archives/105</a:t>
            </a:r>
            <a:endParaRPr kumimoji="1" lang="en-GB" altLang="zh-CN" sz="2000" dirty="0"/>
          </a:p>
          <a:p>
            <a:r>
              <a:rPr kumimoji="1" lang="en-GB" altLang="zh-CN" sz="2000" dirty="0">
                <a:hlinkClick r:id="rId3"/>
              </a:rPr>
              <a:t>https://yzhang-gh.github.io/notes/others/p-np.html#np-%E5%AE%8C%E5%85%A8%E9%97%AE%E9%A2%98</a:t>
            </a:r>
            <a:endParaRPr lang="en-GB" altLang="zh-CN" sz="2000" dirty="0"/>
          </a:p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3F7F4-7AAC-45FD-9679-A2CBA80A1BA0}" type="slidenum">
              <a:rPr lang="zh-CN" altLang="en-US" smtClean="0"/>
              <a:t>36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13" y="1298781"/>
            <a:ext cx="4146421" cy="51523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6535" y="5450669"/>
            <a:ext cx="3205689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P </a:t>
            </a:r>
            <a:r>
              <a:rPr lang="zh-CN" altLang="en-US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问题</a:t>
            </a:r>
            <a:r>
              <a:rPr lang="en-US" altLang="zh-CN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: </a:t>
            </a:r>
            <a:r>
              <a:rPr lang="zh-CN" altLang="en-US" sz="1200" b="0" i="0" dirty="0">
                <a:solidFill>
                  <a:srgbClr val="3B454E"/>
                </a:solidFill>
                <a:effectLst/>
                <a:latin typeface="-apple-system"/>
              </a:rPr>
              <a:t>可以在多项式时间</a:t>
            </a:r>
            <a:r>
              <a:rPr lang="zh-CN" altLang="en-US" sz="1200" dirty="0"/>
              <a:t>找出解</a:t>
            </a:r>
            <a:r>
              <a:rPr lang="zh-CN" altLang="en-US" sz="1200" b="0" i="0" dirty="0">
                <a:solidFill>
                  <a:srgbClr val="3B454E"/>
                </a:solidFill>
                <a:effectLst/>
                <a:latin typeface="-apple-system"/>
              </a:rPr>
              <a:t>的问题</a:t>
            </a:r>
            <a:endParaRPr lang="zh-CN" altLang="en-US" sz="1200" b="1" i="0" dirty="0">
              <a:solidFill>
                <a:srgbClr val="242A31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6535" y="4939127"/>
            <a:ext cx="3637737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NP </a:t>
            </a:r>
            <a:r>
              <a:rPr lang="zh-CN" altLang="en-US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问题</a:t>
            </a:r>
            <a:r>
              <a:rPr lang="en-US" altLang="zh-CN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: </a:t>
            </a:r>
            <a:r>
              <a:rPr lang="zh-CN" altLang="en-US" sz="1200" b="0" i="0" dirty="0">
                <a:solidFill>
                  <a:srgbClr val="3B454E"/>
                </a:solidFill>
                <a:effectLst/>
                <a:latin typeface="-apple-system"/>
              </a:rPr>
              <a:t>可以在多项式时间里</a:t>
            </a:r>
            <a:r>
              <a:rPr lang="zh-CN" altLang="en-US" sz="1200" dirty="0"/>
              <a:t>验证一个解</a:t>
            </a:r>
            <a:r>
              <a:rPr lang="zh-CN" altLang="en-US" sz="1200" b="0" i="0" dirty="0">
                <a:solidFill>
                  <a:srgbClr val="3B454E"/>
                </a:solidFill>
                <a:effectLst/>
                <a:latin typeface="-apple-system"/>
              </a:rPr>
              <a:t>的问题</a:t>
            </a:r>
            <a:endParaRPr lang="zh-CN" altLang="en-US" sz="1200" b="1" i="0" dirty="0">
              <a:solidFill>
                <a:srgbClr val="242A31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06535" y="4338927"/>
            <a:ext cx="557255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NP-Complete</a:t>
            </a:r>
            <a:r>
              <a:rPr lang="zh-CN" altLang="en-US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问题</a:t>
            </a:r>
            <a:r>
              <a:rPr lang="en-US" altLang="zh-CN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: </a:t>
            </a:r>
            <a:r>
              <a:rPr lang="zh-CN" altLang="en-US" sz="1200" b="0" i="0" dirty="0">
                <a:solidFill>
                  <a:srgbClr val="3B454E"/>
                </a:solidFill>
                <a:effectLst/>
                <a:latin typeface="-apple-system"/>
              </a:rPr>
              <a:t>可以在多项式时间里</a:t>
            </a:r>
            <a:r>
              <a:rPr lang="zh-CN" altLang="en-US" sz="1200" dirty="0"/>
              <a:t>验证一个解</a:t>
            </a:r>
            <a:r>
              <a:rPr lang="zh-CN" altLang="en-US" sz="1200" b="0" i="0" dirty="0">
                <a:solidFill>
                  <a:srgbClr val="3B454E"/>
                </a:solidFill>
                <a:effectLst/>
                <a:latin typeface="-apple-system"/>
              </a:rPr>
              <a:t>的问题</a:t>
            </a:r>
            <a:r>
              <a:rPr lang="zh-CN" altLang="en-US" sz="1200" dirty="0">
                <a:solidFill>
                  <a:srgbClr val="3B454E"/>
                </a:solidFill>
                <a:latin typeface="-apple-system"/>
              </a:rPr>
              <a:t>，且所有的</a:t>
            </a:r>
            <a:r>
              <a:rPr lang="en-US" altLang="zh-CN" sz="1200" dirty="0">
                <a:solidFill>
                  <a:srgbClr val="3B454E"/>
                </a:solidFill>
                <a:latin typeface="-apple-system"/>
              </a:rPr>
              <a:t>NP</a:t>
            </a:r>
            <a:r>
              <a:rPr lang="zh-CN" altLang="en-US" sz="1200" dirty="0">
                <a:solidFill>
                  <a:srgbClr val="3B454E"/>
                </a:solidFill>
                <a:latin typeface="-apple-system"/>
              </a:rPr>
              <a:t>问题可以（在多项式时间内）规约到它</a:t>
            </a:r>
            <a:endParaRPr lang="zh-CN" altLang="en-US" sz="1200" b="1" i="0" dirty="0">
              <a:solidFill>
                <a:srgbClr val="242A31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06534" y="3644773"/>
            <a:ext cx="557255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NP-Hard</a:t>
            </a:r>
            <a:r>
              <a:rPr lang="zh-CN" altLang="en-US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问题</a:t>
            </a:r>
            <a:r>
              <a:rPr lang="en-US" altLang="zh-CN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: </a:t>
            </a:r>
            <a:r>
              <a:rPr lang="zh-CN" altLang="en-US" sz="1200" b="1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不要求</a:t>
            </a:r>
            <a:r>
              <a:rPr lang="zh-CN" altLang="en-US" sz="1200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是否能在</a:t>
            </a:r>
            <a:r>
              <a:rPr lang="zh-CN" altLang="en-US" sz="1200" b="0" i="0" dirty="0">
                <a:solidFill>
                  <a:srgbClr val="3B454E"/>
                </a:solidFill>
                <a:effectLst/>
                <a:latin typeface="-apple-system"/>
              </a:rPr>
              <a:t>多项式时间里</a:t>
            </a:r>
            <a:r>
              <a:rPr lang="zh-CN" altLang="en-US" sz="1200" dirty="0"/>
              <a:t>验证一个解</a:t>
            </a:r>
            <a:r>
              <a:rPr lang="zh-CN" altLang="en-US" sz="1200" b="0" i="0" dirty="0">
                <a:solidFill>
                  <a:srgbClr val="3B454E"/>
                </a:solidFill>
                <a:effectLst/>
                <a:latin typeface="-apple-system"/>
              </a:rPr>
              <a:t>的问题</a:t>
            </a:r>
            <a:r>
              <a:rPr lang="zh-CN" altLang="en-US" sz="1200" i="0" dirty="0">
                <a:solidFill>
                  <a:srgbClr val="242A31"/>
                </a:solidFill>
                <a:effectLst/>
                <a:latin typeface="PT Sans" panose="020B0503020203020204" pitchFamily="34" charset="0"/>
              </a:rPr>
              <a:t>，</a:t>
            </a:r>
            <a:r>
              <a:rPr lang="zh-CN" altLang="en-US" sz="1200" dirty="0">
                <a:solidFill>
                  <a:srgbClr val="3B454E"/>
                </a:solidFill>
                <a:latin typeface="-apple-system"/>
              </a:rPr>
              <a:t>所有的</a:t>
            </a:r>
            <a:r>
              <a:rPr lang="en-US" altLang="zh-CN" sz="1200" dirty="0">
                <a:solidFill>
                  <a:srgbClr val="3B454E"/>
                </a:solidFill>
                <a:latin typeface="-apple-system"/>
              </a:rPr>
              <a:t>NP</a:t>
            </a:r>
            <a:r>
              <a:rPr lang="zh-CN" altLang="en-US" sz="1200" dirty="0">
                <a:solidFill>
                  <a:srgbClr val="3B454E"/>
                </a:solidFill>
                <a:latin typeface="-apple-system"/>
              </a:rPr>
              <a:t>问题可以（在多项式时间内）规约到它</a:t>
            </a:r>
            <a:endParaRPr lang="zh-CN" altLang="en-US" sz="1200" b="1" i="0" dirty="0">
              <a:solidFill>
                <a:srgbClr val="242A31"/>
              </a:solidFill>
              <a:effectLst/>
              <a:latin typeface="PT Sans" panose="020B05030202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621-CC55-4C21-9E46-5DB8F5403186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如果对于问题</a:t>
            </a:r>
            <a:r>
              <a:rPr lang="en-US" altLang="zh-CN"/>
              <a:t>Y: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zh-CN" altLang="en-US"/>
              <a:t>能够用多项式个标准的计算步骤；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zh-CN" altLang="en-US"/>
              <a:t>加上多项式次调用解问题</a:t>
            </a:r>
            <a:r>
              <a:rPr lang="en-US" altLang="zh-CN"/>
              <a:t>X</a:t>
            </a:r>
            <a:r>
              <a:rPr lang="zh-CN" altLang="en-US"/>
              <a:t>的黑盒子来解问题</a:t>
            </a:r>
            <a:r>
              <a:rPr lang="en-US" altLang="zh-CN"/>
              <a:t>Y</a:t>
            </a:r>
          </a:p>
          <a:p>
            <a:pPr>
              <a:buClr>
                <a:schemeClr val="hlink"/>
              </a:buClr>
              <a:buFontTx/>
              <a:buChar char="•"/>
            </a:pPr>
            <a:endParaRPr lang="en-US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49450" y="3280410"/>
            <a:ext cx="7315200" cy="159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那么记作</a:t>
            </a:r>
            <a:r>
              <a:rPr lang="en-US" altLang="zh-CN" sz="2800">
                <a:latin typeface="Comic Sans MS" panose="030F0702030302020204" pitchFamily="66" charset="0"/>
              </a:rPr>
              <a:t>Y 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zh-CN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 P</a:t>
            </a:r>
            <a:r>
              <a:rPr lang="en-US" altLang="zh-CN" sz="2800">
                <a:latin typeface="Comic Sans MS" panose="030F0702030302020204" pitchFamily="66" charset="0"/>
              </a:rPr>
              <a:t> X;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Comic Sans MS" panose="030F0702030302020204" pitchFamily="66" charset="0"/>
              </a:rPr>
              <a:t>读作“</a:t>
            </a:r>
            <a:r>
              <a:rPr lang="en-US" altLang="zh-CN" sz="2800">
                <a:solidFill>
                  <a:schemeClr val="hlink"/>
                </a:solidFill>
                <a:latin typeface="Comic Sans MS" panose="030F0702030302020204" pitchFamily="66" charset="0"/>
              </a:rPr>
              <a:t>Y</a:t>
            </a:r>
            <a:r>
              <a:rPr lang="zh-CN" altLang="en-US" sz="2800">
                <a:solidFill>
                  <a:schemeClr val="hlink"/>
                </a:solidFill>
                <a:latin typeface="Comic Sans MS" panose="030F0702030302020204" pitchFamily="66" charset="0"/>
              </a:rPr>
              <a:t>多项式时间可归约到</a:t>
            </a:r>
            <a:r>
              <a:rPr lang="en-US" altLang="zh-CN" sz="2800">
                <a:solidFill>
                  <a:schemeClr val="hlink"/>
                </a:solidFill>
                <a:latin typeface="Comic Sans MS" panose="030F0702030302020204" pitchFamily="66" charset="0"/>
              </a:rPr>
              <a:t>X</a:t>
            </a:r>
            <a:r>
              <a:rPr lang="en-US" altLang="zh-CN" sz="2800">
                <a:latin typeface="Comic Sans MS" panose="030F0702030302020204" pitchFamily="66" charset="0"/>
              </a:rPr>
              <a:t>”;</a:t>
            </a:r>
            <a:r>
              <a:rPr lang="zh-CN" altLang="en-US" sz="2800">
                <a:latin typeface="Comic Sans MS" panose="030F0702030302020204" pitchFamily="66" charset="0"/>
              </a:rPr>
              <a:t>或“</a:t>
            </a:r>
            <a:r>
              <a:rPr lang="en-US" altLang="zh-CN" sz="2800">
                <a:latin typeface="Comic Sans MS" panose="030F0702030302020204" pitchFamily="66" charset="0"/>
              </a:rPr>
              <a:t>X</a:t>
            </a:r>
            <a:r>
              <a:rPr lang="zh-CN" altLang="en-US" sz="2800">
                <a:latin typeface="Comic Sans MS" panose="030F0702030302020204" pitchFamily="66" charset="0"/>
              </a:rPr>
              <a:t>至少像</a:t>
            </a:r>
            <a:r>
              <a:rPr lang="en-US" altLang="zh-CN" sz="2800">
                <a:latin typeface="Comic Sans MS" panose="030F0702030302020204" pitchFamily="66" charset="0"/>
              </a:rPr>
              <a:t>Y</a:t>
            </a:r>
            <a:r>
              <a:rPr lang="zh-CN" altLang="en-US" sz="2800">
                <a:latin typeface="Comic Sans MS" panose="030F0702030302020204" pitchFamily="66" charset="0"/>
              </a:rPr>
              <a:t>一样的难(相对于多项式时间</a:t>
            </a:r>
            <a:r>
              <a:rPr lang="en-US" altLang="zh-CN" sz="2800">
                <a:latin typeface="Comic Sans MS" panose="030F0702030302020204" pitchFamily="66" charset="0"/>
              </a:rPr>
              <a:t>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DF843-214B-40FC-ABB3-7BDD40E27A14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定理8.1 假设</a:t>
            </a:r>
            <a:r>
              <a:rPr lang="en-US" altLang="zh-CN" sz="2800">
                <a:latin typeface="Comic Sans MS" panose="030F0702030302020204" pitchFamily="66" charset="0"/>
              </a:rPr>
              <a:t>Y 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zh-CN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 P</a:t>
            </a:r>
            <a:r>
              <a:rPr lang="en-US" altLang="zh-CN" sz="2800">
                <a:latin typeface="Comic Sans MS" panose="030F0702030302020204" pitchFamily="66" charset="0"/>
              </a:rPr>
              <a:t> X，</a:t>
            </a:r>
            <a:r>
              <a:rPr lang="zh-CN" altLang="en-US" sz="2800">
                <a:latin typeface="Comic Sans MS" panose="030F0702030302020204" pitchFamily="66" charset="0"/>
              </a:rPr>
              <a:t>如果</a:t>
            </a:r>
            <a:r>
              <a:rPr lang="en-US" altLang="zh-CN" sz="2800">
                <a:latin typeface="Comic Sans MS" panose="030F0702030302020204" pitchFamily="66" charset="0"/>
              </a:rPr>
              <a:t>X</a:t>
            </a:r>
            <a:r>
              <a:rPr lang="zh-CN" altLang="en-US" sz="2800">
                <a:latin typeface="Comic Sans MS" panose="030F0702030302020204" pitchFamily="66" charset="0"/>
              </a:rPr>
              <a:t>能在多项式时间内求解，则</a:t>
            </a:r>
            <a:r>
              <a:rPr lang="en-US" altLang="zh-CN" sz="2800">
                <a:latin typeface="Comic Sans MS" panose="030F0702030302020204" pitchFamily="66" charset="0"/>
              </a:rPr>
              <a:t>Y</a:t>
            </a:r>
            <a:r>
              <a:rPr lang="zh-CN" altLang="en-US" sz="2800">
                <a:latin typeface="Comic Sans MS" panose="030F0702030302020204" pitchFamily="66" charset="0"/>
              </a:rPr>
              <a:t>也能在多项式时间内求解。</a:t>
            </a:r>
          </a:p>
          <a:p>
            <a:endParaRPr lang="en-US" altLang="zh-CN" sz="2800">
              <a:latin typeface="Comic Sans MS" panose="030F0702030302020204" pitchFamily="66" charset="0"/>
            </a:endParaRPr>
          </a:p>
          <a:p>
            <a:r>
              <a:rPr lang="zh-CN" altLang="en-US" sz="2800">
                <a:latin typeface="Comic Sans MS" panose="030F0702030302020204" pitchFamily="66" charset="0"/>
              </a:rPr>
              <a:t>定理8.2 </a:t>
            </a:r>
            <a:r>
              <a:rPr lang="zh-CN" altLang="en-US"/>
              <a:t>假设</a:t>
            </a:r>
            <a:r>
              <a:rPr lang="en-US" altLang="zh-CN" sz="2800">
                <a:latin typeface="Comic Sans MS" panose="030F0702030302020204" pitchFamily="66" charset="0"/>
              </a:rPr>
              <a:t>Y 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zh-CN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 P</a:t>
            </a:r>
            <a:r>
              <a:rPr lang="en-US" altLang="zh-CN" sz="2800">
                <a:latin typeface="Comic Sans MS" panose="030F0702030302020204" pitchFamily="66" charset="0"/>
              </a:rPr>
              <a:t> X，</a:t>
            </a:r>
            <a:r>
              <a:rPr lang="zh-CN" altLang="en-US" sz="2800">
                <a:latin typeface="Comic Sans MS" panose="030F0702030302020204" pitchFamily="66" charset="0"/>
              </a:rPr>
              <a:t>如果</a:t>
            </a:r>
            <a:r>
              <a:rPr lang="en-US" altLang="zh-CN" sz="2800">
                <a:latin typeface="Comic Sans MS" panose="030F0702030302020204" pitchFamily="66" charset="0"/>
              </a:rPr>
              <a:t>Y</a:t>
            </a:r>
            <a:r>
              <a:rPr lang="zh-CN" altLang="en-US" sz="2800">
                <a:latin typeface="Comic Sans MS" panose="030F0702030302020204" pitchFamily="66" charset="0"/>
              </a:rPr>
              <a:t>不能在多项式时间内解决，则</a:t>
            </a:r>
            <a:r>
              <a:rPr lang="en-US" altLang="zh-CN" sz="2800">
                <a:latin typeface="Comic Sans MS" panose="030F0702030302020204" pitchFamily="66" charset="0"/>
              </a:rPr>
              <a:t>X</a:t>
            </a:r>
            <a:r>
              <a:rPr lang="zh-CN" altLang="en-US" sz="2800">
                <a:latin typeface="Comic Sans MS" panose="030F0702030302020204" pitchFamily="66" charset="0"/>
              </a:rPr>
              <a:t>不能在多项式时间内解决。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BF99-0775-442C-A1D5-204967620306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归约的基本策略</a:t>
            </a:r>
          </a:p>
          <a:p>
            <a:endParaRPr lang="en-US" altLang="zh-CN"/>
          </a:p>
          <a:p>
            <a:pPr lvl="1"/>
            <a:r>
              <a:rPr lang="zh-CN" altLang="en-US" sz="3200"/>
              <a:t>简单等价归约</a:t>
            </a:r>
            <a:r>
              <a:rPr lang="en-US" altLang="zh-CN" sz="3200"/>
              <a:t>.</a:t>
            </a:r>
          </a:p>
          <a:p>
            <a:pPr lvl="1"/>
            <a:r>
              <a:rPr lang="zh-CN" altLang="en-US" sz="3200"/>
              <a:t>从特殊情形归约</a:t>
            </a:r>
            <a:r>
              <a:rPr lang="en-US" altLang="zh-CN" sz="3200"/>
              <a:t>.</a:t>
            </a:r>
          </a:p>
          <a:p>
            <a:pPr lvl="1"/>
            <a:r>
              <a:rPr lang="zh-CN" altLang="en-US" sz="3200"/>
              <a:t>使用零件归约</a:t>
            </a:r>
            <a:r>
              <a:rPr lang="en-US" altLang="zh-CN" sz="320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1AE8-1B0B-423F-A5C1-6F945617DA5C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2895" y="155067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独立集</a:t>
            </a:r>
          </a:p>
          <a:p>
            <a:r>
              <a:rPr lang="en-US" altLang="zh-CN"/>
              <a:t> </a:t>
            </a:r>
            <a:r>
              <a:rPr lang="zh-CN" altLang="en-US"/>
              <a:t>在图</a:t>
            </a:r>
            <a:r>
              <a:rPr lang="en-US" altLang="zh-CN"/>
              <a:t>G=(V,E)</a:t>
            </a:r>
            <a:r>
              <a:rPr lang="zh-CN" altLang="en-US"/>
              <a:t>中，如果顶点集合</a:t>
            </a:r>
            <a:r>
              <a:rPr lang="en-US" altLang="zh-CN"/>
              <a:t>S </a:t>
            </a:r>
            <a:r>
              <a:rPr lang="en-US" altLang="zh-CN">
                <a:sym typeface="Symbol" panose="05050102010706020507" pitchFamily="18" charset="2"/>
              </a:rPr>
              <a:t> V </a:t>
            </a:r>
            <a:r>
              <a:rPr lang="zh-CN" altLang="en-US">
                <a:sym typeface="Symbol" panose="05050102010706020507" pitchFamily="18" charset="2"/>
              </a:rPr>
              <a:t>中的任意两点之间没有边，则称</a:t>
            </a:r>
            <a:r>
              <a:rPr lang="en-US" altLang="zh-CN">
                <a:sym typeface="Symbol" panose="05050102010706020507" pitchFamily="18" charset="2"/>
              </a:rPr>
              <a:t>S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zh-CN" altLang="en-US" b="1">
                <a:sym typeface="Symbol" panose="05050102010706020507" pitchFamily="18" charset="2"/>
              </a:rPr>
              <a:t>独立</a:t>
            </a:r>
            <a:r>
              <a:rPr lang="zh-CN" altLang="en-US">
                <a:sym typeface="Symbol" panose="05050102010706020507" pitchFamily="18" charset="2"/>
              </a:rPr>
              <a:t>的。</a:t>
            </a:r>
          </a:p>
          <a:p>
            <a:r>
              <a:rPr lang="zh-CN" altLang="en-US" b="1">
                <a:sym typeface="Symbol" panose="05050102010706020507" pitchFamily="18" charset="2"/>
              </a:rPr>
              <a:t>独立集问题</a:t>
            </a:r>
            <a:r>
              <a:rPr lang="zh-CN" altLang="en-US">
                <a:sym typeface="Symbol" panose="05050102010706020507" pitchFamily="18" charset="2"/>
              </a:rPr>
              <a:t>：</a:t>
            </a:r>
          </a:p>
          <a:p>
            <a:r>
              <a:rPr lang="zh-CN" altLang="en-US">
                <a:sym typeface="Symbol" panose="05050102010706020507" pitchFamily="18" charset="2"/>
              </a:rPr>
              <a:t>给定图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zh-CN" altLang="en-US">
                <a:sym typeface="Symbol" panose="05050102010706020507" pitchFamily="18" charset="2"/>
              </a:rPr>
              <a:t>和数</a:t>
            </a:r>
            <a:r>
              <a:rPr lang="en-US" altLang="zh-CN">
                <a:sym typeface="Symbol" panose="05050102010706020507" pitchFamily="18" charset="2"/>
              </a:rPr>
              <a:t>k,</a:t>
            </a:r>
            <a:r>
              <a:rPr lang="zh-CN" altLang="en-US">
                <a:sym typeface="Symbol" panose="05050102010706020507" pitchFamily="18" charset="2"/>
              </a:rPr>
              <a:t>问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zh-CN" altLang="en-US">
                <a:sym typeface="Symbol" panose="05050102010706020507" pitchFamily="18" charset="2"/>
              </a:rPr>
              <a:t>包含大小至少为</a:t>
            </a:r>
            <a:r>
              <a:rPr lang="en-US" altLang="zh-CN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的独立集吗？</a:t>
            </a: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1FD2-BB10-4B55-B811-CDEA1B215F50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057400"/>
            <a:ext cx="3276600" cy="4114800"/>
          </a:xfrm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638800" y="2209800"/>
            <a:ext cx="4648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存在大小至少为6的独立集吗？</a:t>
            </a:r>
            <a:endParaRPr lang="en-US" altLang="zh-CN" sz="28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943600" y="2971800"/>
            <a:ext cx="2209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Yes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638800" y="3810000"/>
            <a:ext cx="4648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存在大小至少为7的独立集吗？</a:t>
            </a:r>
            <a:endParaRPr lang="en-US" altLang="zh-CN" sz="2800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172200" y="5029200"/>
            <a:ext cx="2209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 autoUpdateAnimBg="0"/>
      <p:bldP spid="15365" grpId="0" bldLvl="0" animBg="1" autoUpdateAnimBg="0"/>
      <p:bldP spid="15366" grpId="0" bldLvl="0" animBg="1" autoUpdateAnimBg="0"/>
      <p:bldP spid="15369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BB37-A6D8-4ECF-BD54-602BCA4BE557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0" y="332740"/>
            <a:ext cx="7793355" cy="700405"/>
          </a:xfrm>
        </p:spPr>
        <p:txBody>
          <a:bodyPr/>
          <a:lstStyle/>
          <a:p>
            <a:r>
              <a:rPr lang="zh-CN" altLang="en-US"/>
              <a:t>多项式时间归约</a:t>
            </a: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现在考虑另外一个基本图论问题：顶点覆盖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给定图</a:t>
            </a:r>
            <a:r>
              <a:rPr lang="en-US" altLang="zh-CN"/>
              <a:t>G=(V,E),</a:t>
            </a:r>
            <a:r>
              <a:rPr lang="zh-CN" altLang="en-US"/>
              <a:t>如果每一条边</a:t>
            </a:r>
            <a:r>
              <a:rPr lang="en-US" altLang="zh-CN"/>
              <a:t>e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E</a:t>
            </a:r>
            <a:r>
              <a:rPr lang="zh-CN" altLang="en-US"/>
              <a:t>至少有一个端点在</a:t>
            </a:r>
            <a:r>
              <a:rPr lang="en-US" altLang="zh-CN"/>
              <a:t>S</a:t>
            </a:r>
            <a:r>
              <a:rPr lang="zh-CN" altLang="en-US"/>
              <a:t>中，则称</a:t>
            </a:r>
            <a:r>
              <a:rPr lang="en-US" altLang="zh-CN"/>
              <a:t>S</a:t>
            </a:r>
            <a:r>
              <a:rPr lang="zh-CN" altLang="en-US"/>
              <a:t>是一个</a:t>
            </a:r>
            <a:r>
              <a:rPr lang="zh-CN" altLang="en-US" b="1"/>
              <a:t>顶点覆盖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hlink"/>
                </a:solidFill>
              </a:rPr>
              <a:t>顶点覆盖</a:t>
            </a:r>
            <a:r>
              <a:rPr lang="zh-CN" altLang="en-US"/>
              <a:t>问题：</a:t>
            </a:r>
          </a:p>
          <a:p>
            <a:pPr>
              <a:lnSpc>
                <a:spcPct val="90000"/>
              </a:lnSpc>
            </a:pPr>
            <a:r>
              <a:rPr lang="zh-CN" altLang="en-US">
                <a:sym typeface="Symbol" panose="05050102010706020507" pitchFamily="18" charset="2"/>
              </a:rPr>
              <a:t>给定图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zh-CN" altLang="en-US">
                <a:sym typeface="Symbol" panose="05050102010706020507" pitchFamily="18" charset="2"/>
              </a:rPr>
              <a:t>和数</a:t>
            </a:r>
            <a:r>
              <a:rPr lang="en-US" altLang="zh-CN">
                <a:sym typeface="Symbol" panose="05050102010706020507" pitchFamily="18" charset="2"/>
              </a:rPr>
              <a:t>k,</a:t>
            </a:r>
            <a:r>
              <a:rPr lang="zh-CN" altLang="en-US">
                <a:sym typeface="Symbol" panose="05050102010706020507" pitchFamily="18" charset="2"/>
              </a:rPr>
              <a:t>问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zh-CN" altLang="en-US">
                <a:sym typeface="Symbol" panose="05050102010706020507" pitchFamily="18" charset="2"/>
              </a:rPr>
              <a:t>是否包含大小至多为</a:t>
            </a:r>
            <a:r>
              <a:rPr lang="en-US" altLang="zh-CN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的顶点覆盖？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Char char="n"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446</TotalTime>
  <Words>2073</Words>
  <Application>Microsoft Macintosh PowerPoint</Application>
  <PresentationFormat>宽屏</PresentationFormat>
  <Paragraphs>222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-apple-system</vt:lpstr>
      <vt:lpstr>宋体</vt:lpstr>
      <vt:lpstr>Arial</vt:lpstr>
      <vt:lpstr>Comic Sans MS</vt:lpstr>
      <vt:lpstr>Monotype Sorts</vt:lpstr>
      <vt:lpstr>PT Sans</vt:lpstr>
      <vt:lpstr>Symbol</vt:lpstr>
      <vt:lpstr>Tahoma</vt:lpstr>
      <vt:lpstr>Times New Roman</vt:lpstr>
      <vt:lpstr>Wingdings</vt:lpstr>
      <vt:lpstr>Blends</vt:lpstr>
      <vt:lpstr>BMP 图像</vt:lpstr>
      <vt:lpstr>Equation</vt:lpstr>
      <vt:lpstr>第八章 NP与计算的难解性</vt:lpstr>
      <vt:lpstr>内容</vt:lpstr>
      <vt:lpstr>NP与计算的难解性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多项式时间归约</vt:lpstr>
      <vt:lpstr>使用“零件”归约</vt:lpstr>
      <vt:lpstr>使用“零件”归约</vt:lpstr>
      <vt:lpstr>使用“零件”归约</vt:lpstr>
      <vt:lpstr>使用“零件”归约</vt:lpstr>
      <vt:lpstr>使用“零件”归约</vt:lpstr>
      <vt:lpstr>使用“零件”归约</vt:lpstr>
      <vt:lpstr>使用“零件”归约</vt:lpstr>
      <vt:lpstr>NP的定义</vt:lpstr>
      <vt:lpstr>NP的定义</vt:lpstr>
      <vt:lpstr>NP的定义</vt:lpstr>
      <vt:lpstr>NP的定义</vt:lpstr>
      <vt:lpstr>NP的定义</vt:lpstr>
      <vt:lpstr>8.4 NP完全问题</vt:lpstr>
      <vt:lpstr>NP完全问题</vt:lpstr>
      <vt:lpstr>NP-Complete Problems</vt:lpstr>
      <vt:lpstr>NP完全问题</vt:lpstr>
      <vt:lpstr>NP完全问题</vt:lpstr>
      <vt:lpstr>P &amp; NP &amp; NPC &amp; NPH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Su</dc:creator>
  <cp:lastModifiedBy>xiang li</cp:lastModifiedBy>
  <cp:revision>260</cp:revision>
  <dcterms:created xsi:type="dcterms:W3CDTF">2008-12-21T03:55:00Z</dcterms:created>
  <dcterms:modified xsi:type="dcterms:W3CDTF">2025-06-12T01:29:47Z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0F745560FA124D818CF3066B7737AD44_12</vt:lpwstr>
  </property>
  <property fmtid="{D5CDD505-2E9C-101B-9397-08002B2CF9AE}" pid="3" name="KSOProductBuildVer">
    <vt:lpwstr>2052-12.1.0.19770</vt:lpwstr>
  </property>
</Properties>
</file>