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2" r:id="rId5"/>
    <p:sldId id="277" r:id="rId6"/>
    <p:sldId id="309" r:id="rId7"/>
    <p:sldId id="316" r:id="rId8"/>
    <p:sldId id="317" r:id="rId9"/>
    <p:sldId id="323" r:id="rId10"/>
    <p:sldId id="325" r:id="rId11"/>
    <p:sldId id="318" r:id="rId12"/>
    <p:sldId id="319" r:id="rId13"/>
    <p:sldId id="320" r:id="rId14"/>
    <p:sldId id="324" r:id="rId15"/>
    <p:sldId id="279" r:id="rId16"/>
    <p:sldId id="321" r:id="rId17"/>
    <p:sldId id="322" r:id="rId18"/>
    <p:sldId id="311" r:id="rId19"/>
    <p:sldId id="315" r:id="rId20"/>
    <p:sldId id="314" r:id="rId21"/>
    <p:sldId id="295"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54" autoAdjust="0"/>
    <p:restoredTop sz="96296" autoAdjust="0"/>
  </p:normalViewPr>
  <p:slideViewPr>
    <p:cSldViewPr snapToGrid="0" showGuides="1">
      <p:cViewPr varScale="1">
        <p:scale>
          <a:sx n="106" d="100"/>
          <a:sy n="106" d="100"/>
        </p:scale>
        <p:origin x="320" y="72"/>
      </p:cViewPr>
      <p:guideLst>
        <p:guide orient="horz" pos="1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2025/4/15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extLst>
      <p:ext uri="{BB962C8B-B14F-4D97-AF65-F5344CB8AC3E}">
        <p14:creationId xmlns:p14="http://schemas.microsoft.com/office/powerpoint/2010/main" val="294710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extLst>
      <p:ext uri="{BB962C8B-B14F-4D97-AF65-F5344CB8AC3E}">
        <p14:creationId xmlns:p14="http://schemas.microsoft.com/office/powerpoint/2010/main" val="3242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extLst>
      <p:ext uri="{BB962C8B-B14F-4D97-AF65-F5344CB8AC3E}">
        <p14:creationId xmlns:p14="http://schemas.microsoft.com/office/powerpoint/2010/main" val="564689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extLst>
      <p:ext uri="{BB962C8B-B14F-4D97-AF65-F5344CB8AC3E}">
        <p14:creationId xmlns:p14="http://schemas.microsoft.com/office/powerpoint/2010/main" val="3581708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extLst>
      <p:ext uri="{BB962C8B-B14F-4D97-AF65-F5344CB8AC3E}">
        <p14:creationId xmlns:p14="http://schemas.microsoft.com/office/powerpoint/2010/main" val="291908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extLst>
      <p:ext uri="{BB962C8B-B14F-4D97-AF65-F5344CB8AC3E}">
        <p14:creationId xmlns:p14="http://schemas.microsoft.com/office/powerpoint/2010/main" val="39346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extLst>
      <p:ext uri="{BB962C8B-B14F-4D97-AF65-F5344CB8AC3E}">
        <p14:creationId xmlns:p14="http://schemas.microsoft.com/office/powerpoint/2010/main" val="236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extLst>
      <p:ext uri="{BB962C8B-B14F-4D97-AF65-F5344CB8AC3E}">
        <p14:creationId xmlns:p14="http://schemas.microsoft.com/office/powerpoint/2010/main" val="1256805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extLst>
      <p:ext uri="{BB962C8B-B14F-4D97-AF65-F5344CB8AC3E}">
        <p14:creationId xmlns:p14="http://schemas.microsoft.com/office/powerpoint/2010/main" val="1569333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extLst>
      <p:ext uri="{BB962C8B-B14F-4D97-AF65-F5344CB8AC3E}">
        <p14:creationId xmlns:p14="http://schemas.microsoft.com/office/powerpoint/2010/main" val="35527151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extLst>
      <p:ext uri="{BB962C8B-B14F-4D97-AF65-F5344CB8AC3E}">
        <p14:creationId xmlns:p14="http://schemas.microsoft.com/office/powerpoint/2010/main" val="3269389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extLst>
      <p:ext uri="{BB962C8B-B14F-4D97-AF65-F5344CB8AC3E}">
        <p14:creationId xmlns:p14="http://schemas.microsoft.com/office/powerpoint/2010/main" val="344244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本次试验讲解我们分为四块内容，问题描述，实验内容，代码实现和模型训练预测。</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extLst>
      <p:ext uri="{BB962C8B-B14F-4D97-AF65-F5344CB8AC3E}">
        <p14:creationId xmlns:p14="http://schemas.microsoft.com/office/powerpoint/2010/main" val="10040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extLst>
      <p:ext uri="{BB962C8B-B14F-4D97-AF65-F5344CB8AC3E}">
        <p14:creationId xmlns:p14="http://schemas.microsoft.com/office/powerpoint/2010/main" val="1194676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extLst>
      <p:ext uri="{BB962C8B-B14F-4D97-AF65-F5344CB8AC3E}">
        <p14:creationId xmlns:p14="http://schemas.microsoft.com/office/powerpoint/2010/main" val="3624506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首先来讲一下问题描述，</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extLst>
      <p:ext uri="{BB962C8B-B14F-4D97-AF65-F5344CB8AC3E}">
        <p14:creationId xmlns:p14="http://schemas.microsoft.com/office/powerpoint/2010/main" val="181579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垃圾短信是我们常见的一个问题，是指未经用户同意向用户发送不愿意接收的商业广告或者不符合法律规范的短信。</a:t>
            </a:r>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extLst>
      <p:ext uri="{BB962C8B-B14F-4D97-AF65-F5344CB8AC3E}">
        <p14:creationId xmlns:p14="http://schemas.microsoft.com/office/powerpoint/2010/main" val="837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extLst>
      <p:ext uri="{BB962C8B-B14F-4D97-AF65-F5344CB8AC3E}">
        <p14:creationId xmlns:p14="http://schemas.microsoft.com/office/powerpoint/2010/main" val="1972015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extLst>
      <p:ext uri="{BB962C8B-B14F-4D97-AF65-F5344CB8AC3E}">
        <p14:creationId xmlns:p14="http://schemas.microsoft.com/office/powerpoint/2010/main" val="368076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extLst>
      <p:ext uri="{BB962C8B-B14F-4D97-AF65-F5344CB8AC3E}">
        <p14:creationId xmlns:p14="http://schemas.microsoft.com/office/powerpoint/2010/main" val="4133730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extLst>
      <p:ext uri="{BB962C8B-B14F-4D97-AF65-F5344CB8AC3E}">
        <p14:creationId xmlns:p14="http://schemas.microsoft.com/office/powerpoint/2010/main" val="96816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extLst>
      <p:ext uri="{BB962C8B-B14F-4D97-AF65-F5344CB8AC3E}">
        <p14:creationId xmlns:p14="http://schemas.microsoft.com/office/powerpoint/2010/main" val="297470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15544025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566126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2607057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425198110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4965560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0099285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6965487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398778536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380765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100842119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64958640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2025/4/15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extLst>
      <p:ext uri="{BB962C8B-B14F-4D97-AF65-F5344CB8AC3E}">
        <p14:creationId xmlns:p14="http://schemas.microsoft.com/office/powerpoint/2010/main" val="2636820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fxsjy/jieb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scikit-learn.org/" TargetMode="External"/><Relationship Id="rId5" Type="http://schemas.openxmlformats.org/officeDocument/2006/relationships/hyperlink" Target="https://pandas.pydata.org/" TargetMode="External"/><Relationship Id="rId4" Type="http://schemas.openxmlformats.org/officeDocument/2006/relationships/hyperlink" Target="https://www.numpy.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scikit-learn.org/stable/modules/generated/sklearn.feature_extraction.text.CountVectorizer.html" TargetMode="External"/><Relationship Id="rId4" Type="http://schemas.openxmlformats.org/officeDocument/2006/relationships/image" Target="../media/image1.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15396" y="47115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746905" y="2237631"/>
            <a:ext cx="4451210"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垃圾短信识别</a:t>
            </a:r>
          </a:p>
        </p:txBody>
      </p:sp>
      <p:sp>
        <p:nvSpPr>
          <p:cNvPr id="17" name="文本框 16"/>
          <p:cNvSpPr txBox="1"/>
          <p:nvPr/>
        </p:nvSpPr>
        <p:spPr>
          <a:xfrm>
            <a:off x="3346976" y="4209895"/>
            <a:ext cx="5093363" cy="923330"/>
          </a:xfrm>
          <a:prstGeom prst="rect">
            <a:avLst/>
          </a:prstGeom>
          <a:noFill/>
        </p:spPr>
        <p:txBody>
          <a:bodyPr wrap="square" rtlCol="0">
            <a:spAutoFit/>
          </a:bodyPr>
          <a:lstStyle/>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实验时间：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 </a:t>
            </a:r>
          </a:p>
          <a:p>
            <a:pPr algn="l"/>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截止时间：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27</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p>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278107" y="3836950"/>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35244" y="3233467"/>
            <a:ext cx="2674531"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rgbClr val="202124"/>
                </a:solidFill>
                <a:effectLst/>
                <a:latin typeface="Arial Unicode MS"/>
                <a:ea typeface="inherit"/>
              </a:rPr>
              <a:t>Spam SMS Recognition</a:t>
            </a:r>
            <a:r>
              <a:rPr kumimoji="0" lang="zh-CN" altLang="zh-CN" sz="400" b="0" i="0" u="none" strike="noStrike" cap="none" normalizeH="0" baseline="0" dirty="0">
                <a:ln>
                  <a:noFill/>
                </a:ln>
                <a:solidFill>
                  <a:schemeClr val="tx1"/>
                </a:solidFill>
                <a:effectLst/>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pic>
        <p:nvPicPr>
          <p:cNvPr id="13" name="图片 12">
            <a:extLst>
              <a:ext uri="{FF2B5EF4-FFF2-40B4-BE49-F238E27FC236}">
                <a16:creationId xmlns:a16="http://schemas.microsoft.com/office/drawing/2014/main" id="{3984FB77-D949-4907-BDEB-0C22090CD862}"/>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440280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377B2EAB-B469-014D-B79C-AE2C4DCD5AE0}"/>
              </a:ext>
            </a:extLst>
          </p:cNvPr>
          <p:cNvPicPr>
            <a:picLocks noChangeAspect="1"/>
          </p:cNvPicPr>
          <p:nvPr/>
        </p:nvPicPr>
        <p:blipFill>
          <a:blip r:embed="rId3"/>
          <a:stretch>
            <a:fillRect/>
          </a:stretch>
        </p:blipFill>
        <p:spPr>
          <a:xfrm>
            <a:off x="4927345" y="4244813"/>
            <a:ext cx="6508254" cy="2613187"/>
          </a:xfrm>
          <a:prstGeom prst="rect">
            <a:avLst/>
          </a:prstGeom>
        </p:spPr>
      </p:pic>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4"/>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666878" y="1148439"/>
            <a:ext cx="9514233" cy="3477875"/>
          </a:xfrm>
          <a:prstGeom prst="rect">
            <a:avLst/>
          </a:prstGeom>
          <a:noFill/>
        </p:spPr>
        <p:txBody>
          <a:bodyPr wrap="square">
            <a:spAutoFit/>
          </a:bodyPr>
          <a:lstStyle/>
          <a:p>
            <a:r>
              <a:rPr lang="zh-CN" altLang="en-US" sz="2000" dirty="0"/>
              <a:t>与</a:t>
            </a:r>
            <a:r>
              <a:rPr lang="en-US" altLang="zh-CN" sz="2000" dirty="0" err="1"/>
              <a:t>CountVectorizer</a:t>
            </a:r>
            <a:r>
              <a:rPr lang="en-US" altLang="zh-CN" sz="2000" dirty="0"/>
              <a:t> </a:t>
            </a:r>
            <a:r>
              <a:rPr lang="zh-CN" altLang="en-US" sz="2000" dirty="0"/>
              <a:t>类似，我们有</a:t>
            </a:r>
            <a:r>
              <a:rPr lang="en-US" altLang="zh-CN" sz="2000" dirty="0" err="1"/>
              <a:t>TFidfVectorizer</a:t>
            </a:r>
            <a:r>
              <a:rPr lang="en-US" altLang="zh-CN" sz="2000" dirty="0"/>
              <a:t>:</a:t>
            </a:r>
          </a:p>
          <a:p>
            <a:r>
              <a:rPr lang="en-US" altLang="zh-CN" sz="2000" dirty="0"/>
              <a:t>TF-IDF </a:t>
            </a:r>
            <a:r>
              <a:rPr lang="zh-CN" altLang="en-US" sz="2000" dirty="0"/>
              <a:t>算法是创建在这样一个假设之上的：                     </a:t>
            </a:r>
          </a:p>
          <a:p>
            <a:r>
              <a:rPr lang="zh-CN" altLang="en-US" sz="2000" dirty="0"/>
              <a:t>对区别文档最有意义的词语应该是那些在文档中出现频率高的词语，因此选择特征空间坐标系取 </a:t>
            </a:r>
            <a:r>
              <a:rPr lang="en-US" altLang="zh-CN" sz="2000" dirty="0"/>
              <a:t>TF </a:t>
            </a:r>
            <a:r>
              <a:rPr lang="zh-CN" altLang="en-US" sz="2000" dirty="0"/>
              <a:t>词频作为测度，就可以体现同类文本的特点。</a:t>
            </a:r>
            <a:endParaRPr lang="en-US" altLang="zh-CN" sz="2000" dirty="0"/>
          </a:p>
          <a:p>
            <a:r>
              <a:rPr lang="zh-CN" altLang="en-US" sz="2000" b="0" i="0" dirty="0">
                <a:solidFill>
                  <a:srgbClr val="000000"/>
                </a:solidFill>
                <a:effectLst/>
                <a:latin typeface="Monospaced Number"/>
              </a:rPr>
              <a:t>另外考虑到单词区别不同类别的能力，</a:t>
            </a:r>
            <a:r>
              <a:rPr lang="en" altLang="zh-CN" sz="2000" b="0" i="0" dirty="0">
                <a:solidFill>
                  <a:srgbClr val="000000"/>
                </a:solidFill>
                <a:effectLst/>
                <a:latin typeface="Monospaced Number"/>
              </a:rPr>
              <a:t>TF-IDF </a:t>
            </a:r>
            <a:r>
              <a:rPr lang="zh-CN" altLang="en-US" sz="2000" b="0" i="0" dirty="0">
                <a:solidFill>
                  <a:srgbClr val="000000"/>
                </a:solidFill>
                <a:effectLst/>
                <a:latin typeface="Monospaced Number"/>
              </a:rPr>
              <a:t>法认为一个单词出现的文本频数越小，它区别不同类别文本的能力就越大。</a:t>
            </a:r>
            <a:br>
              <a:rPr lang="zh-CN" altLang="en-US" sz="2000" dirty="0"/>
            </a:br>
            <a:r>
              <a:rPr lang="zh-CN" altLang="en-US" sz="2000" b="0" i="0" dirty="0">
                <a:solidFill>
                  <a:srgbClr val="000000"/>
                </a:solidFill>
                <a:effectLst/>
                <a:latin typeface="Monospaced Number"/>
              </a:rPr>
              <a:t>因此引入了逆文本频度 </a:t>
            </a:r>
            <a:r>
              <a:rPr lang="en" altLang="zh-CN" sz="2000" b="0" i="0" dirty="0">
                <a:solidFill>
                  <a:srgbClr val="000000"/>
                </a:solidFill>
                <a:effectLst/>
                <a:latin typeface="Monospaced Number"/>
              </a:rPr>
              <a:t>IDF </a:t>
            </a:r>
            <a:r>
              <a:rPr lang="zh-CN" altLang="en-US" sz="2000" b="0" i="0" dirty="0">
                <a:solidFill>
                  <a:srgbClr val="000000"/>
                </a:solidFill>
                <a:effectLst/>
                <a:latin typeface="Monospaced Number"/>
              </a:rPr>
              <a:t>的概念，以 </a:t>
            </a:r>
            <a:r>
              <a:rPr lang="en" altLang="zh-CN" sz="2000" b="0" i="0" dirty="0">
                <a:solidFill>
                  <a:srgbClr val="000000"/>
                </a:solidFill>
                <a:effectLst/>
                <a:latin typeface="Monospaced Number"/>
              </a:rPr>
              <a:t>TF </a:t>
            </a:r>
            <a:r>
              <a:rPr lang="zh-CN" altLang="en-US" sz="2000" b="0" i="0" dirty="0">
                <a:solidFill>
                  <a:srgbClr val="000000"/>
                </a:solidFill>
                <a:effectLst/>
                <a:latin typeface="Monospaced Number"/>
              </a:rPr>
              <a:t>和 </a:t>
            </a:r>
            <a:r>
              <a:rPr lang="en" altLang="zh-CN" sz="2000" b="0" i="0" dirty="0">
                <a:solidFill>
                  <a:srgbClr val="000000"/>
                </a:solidFill>
                <a:effectLst/>
                <a:latin typeface="Monospaced Number"/>
              </a:rPr>
              <a:t>IDF </a:t>
            </a:r>
            <a:r>
              <a:rPr lang="zh-CN" altLang="en-US" sz="2000" b="0" i="0" dirty="0">
                <a:solidFill>
                  <a:srgbClr val="000000"/>
                </a:solidFill>
                <a:effectLst/>
                <a:latin typeface="Monospaced Number"/>
              </a:rPr>
              <a:t>的乘积作为特征空间坐标系的取值测度，并用它完成对权值 </a:t>
            </a:r>
            <a:r>
              <a:rPr lang="en" altLang="zh-CN" sz="2000" b="0" i="0" dirty="0">
                <a:solidFill>
                  <a:srgbClr val="000000"/>
                </a:solidFill>
                <a:effectLst/>
                <a:latin typeface="Monospaced Number"/>
              </a:rPr>
              <a:t>TF </a:t>
            </a:r>
            <a:r>
              <a:rPr lang="zh-CN" altLang="en-US" sz="2000" b="0" i="0" dirty="0">
                <a:solidFill>
                  <a:srgbClr val="000000"/>
                </a:solidFill>
                <a:effectLst/>
                <a:latin typeface="Monospaced Number"/>
              </a:rPr>
              <a:t>的调整，调整权值的目的在于突出重要单词，抑制次要单词。</a:t>
            </a:r>
            <a:br>
              <a:rPr lang="zh-CN" altLang="en-US" sz="2000" dirty="0"/>
            </a:br>
            <a:r>
              <a:rPr lang="zh-CN" altLang="en-US" sz="2000" b="0" i="0" dirty="0">
                <a:solidFill>
                  <a:srgbClr val="000000"/>
                </a:solidFill>
                <a:effectLst/>
                <a:latin typeface="Monospaced Number"/>
              </a:rPr>
              <a:t>在本质上 </a:t>
            </a:r>
            <a:r>
              <a:rPr lang="en" altLang="zh-CN" sz="2000" b="0" i="0" dirty="0">
                <a:solidFill>
                  <a:srgbClr val="000000"/>
                </a:solidFill>
                <a:effectLst/>
                <a:latin typeface="Monospaced Number"/>
              </a:rPr>
              <a:t>IDF </a:t>
            </a:r>
            <a:r>
              <a:rPr lang="zh-CN" altLang="en-US" sz="2000" b="0" i="0" dirty="0">
                <a:solidFill>
                  <a:srgbClr val="000000"/>
                </a:solidFill>
                <a:effectLst/>
                <a:latin typeface="Monospaced Number"/>
              </a:rPr>
              <a:t>是一种试图抑制噪声的加权，并且单纯地认为文本频率小的单词就越重要，文本频率大的单词就越无用。</a:t>
            </a:r>
            <a:endParaRPr lang="zh-CN" altLang="en-US" sz="2000" dirty="0"/>
          </a:p>
        </p:txBody>
      </p:sp>
      <p:sp>
        <p:nvSpPr>
          <p:cNvPr id="15" name="文本框 14">
            <a:extLst>
              <a:ext uri="{FF2B5EF4-FFF2-40B4-BE49-F238E27FC236}">
                <a16:creationId xmlns:a16="http://schemas.microsoft.com/office/drawing/2014/main" id="{B7E9834F-8AD5-894F-80BC-0CE66A8581A5}"/>
              </a:ext>
            </a:extLst>
          </p:cNvPr>
          <p:cNvSpPr txBox="1"/>
          <p:nvPr/>
        </p:nvSpPr>
        <p:spPr>
          <a:xfrm>
            <a:off x="5125103" y="8348560"/>
            <a:ext cx="3542920" cy="600164"/>
          </a:xfrm>
          <a:prstGeom prst="rect">
            <a:avLst/>
          </a:prstGeom>
          <a:noFill/>
        </p:spPr>
        <p:txBody>
          <a:bodyPr wrap="square" rtlCol="0">
            <a:spAutoFit/>
          </a:bodyPr>
          <a:lstStyle/>
          <a:p>
            <a:r>
              <a:rPr kumimoji="1" lang="en-US" altLang="zh-CN" sz="1100" dirty="0"/>
              <a:t>Reference: https://scikit-</a:t>
            </a:r>
            <a:r>
              <a:rPr kumimoji="1" lang="en-US" altLang="zh-CN" sz="1100" dirty="0" err="1"/>
              <a:t>learn.org</a:t>
            </a:r>
            <a:r>
              <a:rPr kumimoji="1" lang="en-US" altLang="zh-CN" sz="1100" dirty="0"/>
              <a:t>/stable/modules/generated/</a:t>
            </a:r>
            <a:r>
              <a:rPr kumimoji="1" lang="en-US" altLang="zh-CN" sz="1100" dirty="0" err="1"/>
              <a:t>sklearn.feature_extraction.text.TfidfVectorizer.html</a:t>
            </a:r>
            <a:endParaRPr kumimoji="1" lang="zh-CN" altLang="en-US" sz="1100" dirty="0"/>
          </a:p>
        </p:txBody>
      </p:sp>
      <p:sp>
        <p:nvSpPr>
          <p:cNvPr id="16" name="文本框 15">
            <a:extLst>
              <a:ext uri="{FF2B5EF4-FFF2-40B4-BE49-F238E27FC236}">
                <a16:creationId xmlns:a16="http://schemas.microsoft.com/office/drawing/2014/main" id="{27EAAB7B-8702-E347-ADD4-665B2E7FAFA3}"/>
              </a:ext>
            </a:extLst>
          </p:cNvPr>
          <p:cNvSpPr txBox="1"/>
          <p:nvPr/>
        </p:nvSpPr>
        <p:spPr>
          <a:xfrm>
            <a:off x="601656" y="4626314"/>
            <a:ext cx="5421874" cy="430887"/>
          </a:xfrm>
          <a:prstGeom prst="rect">
            <a:avLst/>
          </a:prstGeom>
          <a:noFill/>
        </p:spPr>
        <p:txBody>
          <a:bodyPr wrap="square" rtlCol="0">
            <a:spAutoFit/>
          </a:bodyPr>
          <a:lstStyle/>
          <a:p>
            <a:r>
              <a:rPr kumimoji="1" lang="en-US" altLang="zh-CN" sz="1100" dirty="0"/>
              <a:t>Reference: https://scikit-</a:t>
            </a:r>
            <a:r>
              <a:rPr kumimoji="1" lang="en-US" altLang="zh-CN" sz="1100" dirty="0" err="1"/>
              <a:t>learn.org</a:t>
            </a:r>
            <a:r>
              <a:rPr kumimoji="1" lang="en-US" altLang="zh-CN" sz="1100" dirty="0"/>
              <a:t>/stable/modules/generated/</a:t>
            </a:r>
            <a:r>
              <a:rPr kumimoji="1" lang="en-US" altLang="zh-CN" sz="1100" dirty="0" err="1"/>
              <a:t>sklearn.feature_extraction.text.TfidfVectorizer.html</a:t>
            </a:r>
            <a:endParaRPr kumimoji="1" lang="zh-CN" altLang="en-US" sz="1100" dirty="0"/>
          </a:p>
        </p:txBody>
      </p:sp>
    </p:spTree>
    <p:extLst>
      <p:ext uri="{BB962C8B-B14F-4D97-AF65-F5344CB8AC3E}">
        <p14:creationId xmlns:p14="http://schemas.microsoft.com/office/powerpoint/2010/main" val="390351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数据处理：</a:t>
            </a:r>
            <a:endParaRPr lang="en-US" altLang="zh-CN" sz="2000" b="1" dirty="0"/>
          </a:p>
          <a:p>
            <a:r>
              <a:rPr lang="zh-CN" altLang="en-US" dirty="0"/>
              <a:t>划分训练集和测试集：</a:t>
            </a:r>
            <a:endParaRPr lang="en-US" altLang="zh-CN" dirty="0"/>
          </a:p>
        </p:txBody>
      </p:sp>
      <p:pic>
        <p:nvPicPr>
          <p:cNvPr id="3" name="图片 2">
            <a:extLst>
              <a:ext uri="{FF2B5EF4-FFF2-40B4-BE49-F238E27FC236}">
                <a16:creationId xmlns:a16="http://schemas.microsoft.com/office/drawing/2014/main" id="{21F60EDF-5673-920B-7EE7-23FFDDD87376}"/>
              </a:ext>
            </a:extLst>
          </p:cNvPr>
          <p:cNvPicPr>
            <a:picLocks noChangeAspect="1"/>
          </p:cNvPicPr>
          <p:nvPr/>
        </p:nvPicPr>
        <p:blipFill>
          <a:blip r:embed="rId4"/>
          <a:stretch>
            <a:fillRect/>
          </a:stretch>
        </p:blipFill>
        <p:spPr>
          <a:xfrm>
            <a:off x="592432" y="1987108"/>
            <a:ext cx="9514231" cy="4587641"/>
          </a:xfrm>
          <a:prstGeom prst="rect">
            <a:avLst/>
          </a:prstGeom>
        </p:spPr>
      </p:pic>
    </p:spTree>
    <p:extLst>
      <p:ext uri="{BB962C8B-B14F-4D97-AF65-F5344CB8AC3E}">
        <p14:creationId xmlns:p14="http://schemas.microsoft.com/office/powerpoint/2010/main" val="3377824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模型搭建原理：</a:t>
            </a:r>
            <a:endParaRPr lang="en-US" altLang="zh-CN" sz="2000" b="1" dirty="0"/>
          </a:p>
          <a:p>
            <a:r>
              <a:rPr lang="zh-CN" altLang="en-US" dirty="0"/>
              <a:t>利用朴素贝叶斯算法原理：</a:t>
            </a:r>
            <a:endParaRPr lang="en-US" altLang="zh-CN" dirty="0"/>
          </a:p>
        </p:txBody>
      </p:sp>
      <p:pic>
        <p:nvPicPr>
          <p:cNvPr id="7" name="图片 6">
            <a:extLst>
              <a:ext uri="{FF2B5EF4-FFF2-40B4-BE49-F238E27FC236}">
                <a16:creationId xmlns:a16="http://schemas.microsoft.com/office/drawing/2014/main" id="{A4BABD19-00F3-9E5E-1202-0DA796556359}"/>
              </a:ext>
            </a:extLst>
          </p:cNvPr>
          <p:cNvPicPr>
            <a:picLocks noChangeAspect="1"/>
          </p:cNvPicPr>
          <p:nvPr/>
        </p:nvPicPr>
        <p:blipFill>
          <a:blip r:embed="rId4"/>
          <a:stretch>
            <a:fillRect/>
          </a:stretch>
        </p:blipFill>
        <p:spPr>
          <a:xfrm>
            <a:off x="796411" y="1987107"/>
            <a:ext cx="8809757" cy="4413689"/>
          </a:xfrm>
          <a:prstGeom prst="rect">
            <a:avLst/>
          </a:prstGeom>
        </p:spPr>
      </p:pic>
    </p:spTree>
    <p:extLst>
      <p:ext uri="{BB962C8B-B14F-4D97-AF65-F5344CB8AC3E}">
        <p14:creationId xmlns:p14="http://schemas.microsoft.com/office/powerpoint/2010/main" val="3698300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77108"/>
          </a:xfrm>
          <a:prstGeom prst="rect">
            <a:avLst/>
          </a:prstGeom>
          <a:noFill/>
        </p:spPr>
        <p:txBody>
          <a:bodyPr wrap="square">
            <a:spAutoFit/>
          </a:bodyPr>
          <a:lstStyle/>
          <a:p>
            <a:r>
              <a:rPr lang="zh-CN" altLang="en-US" sz="2000" b="1" dirty="0"/>
              <a:t>模型搭建实现：</a:t>
            </a:r>
            <a:endParaRPr lang="en-US" altLang="zh-CN" sz="2000" b="1" dirty="0"/>
          </a:p>
          <a:p>
            <a:r>
              <a:rPr lang="zh-CN" altLang="en-US" b="0" i="0" dirty="0">
                <a:effectLst/>
                <a:latin typeface="-apple-system"/>
              </a:rPr>
              <a:t>采用 </a:t>
            </a:r>
            <a:r>
              <a:rPr lang="en-US" altLang="zh-CN" b="0" i="0" dirty="0" err="1">
                <a:effectLst/>
                <a:latin typeface="-apple-system"/>
              </a:rPr>
              <a:t>sklearn.naive_bayes</a:t>
            </a:r>
            <a:r>
              <a:rPr lang="en-US" altLang="zh-CN" b="0" i="0" dirty="0">
                <a:effectLst/>
                <a:latin typeface="-apple-system"/>
              </a:rPr>
              <a:t> </a:t>
            </a:r>
            <a:r>
              <a:rPr lang="zh-CN" altLang="en-US" dirty="0"/>
              <a:t>搭建一个简单的模型：</a:t>
            </a:r>
            <a:endParaRPr lang="en-US" altLang="zh-CN" dirty="0"/>
          </a:p>
        </p:txBody>
      </p:sp>
      <p:pic>
        <p:nvPicPr>
          <p:cNvPr id="3" name="图片 2">
            <a:extLst>
              <a:ext uri="{FF2B5EF4-FFF2-40B4-BE49-F238E27FC236}">
                <a16:creationId xmlns:a16="http://schemas.microsoft.com/office/drawing/2014/main" id="{8EC05CC0-D044-C615-7F3C-6518E374AF6E}"/>
              </a:ext>
            </a:extLst>
          </p:cNvPr>
          <p:cNvPicPr>
            <a:picLocks noChangeAspect="1"/>
          </p:cNvPicPr>
          <p:nvPr/>
        </p:nvPicPr>
        <p:blipFill>
          <a:blip r:embed="rId4"/>
          <a:stretch>
            <a:fillRect/>
          </a:stretch>
        </p:blipFill>
        <p:spPr>
          <a:xfrm>
            <a:off x="796412" y="2207661"/>
            <a:ext cx="9819136" cy="2395870"/>
          </a:xfrm>
          <a:prstGeom prst="rect">
            <a:avLst/>
          </a:prstGeom>
        </p:spPr>
      </p:pic>
      <p:sp>
        <p:nvSpPr>
          <p:cNvPr id="10" name="文本框 9">
            <a:extLst>
              <a:ext uri="{FF2B5EF4-FFF2-40B4-BE49-F238E27FC236}">
                <a16:creationId xmlns:a16="http://schemas.microsoft.com/office/drawing/2014/main" id="{263F1E6E-E229-F626-9399-F83A5FC65590}"/>
              </a:ext>
            </a:extLst>
          </p:cNvPr>
          <p:cNvSpPr txBox="1"/>
          <p:nvPr/>
        </p:nvSpPr>
        <p:spPr>
          <a:xfrm>
            <a:off x="904649" y="4824084"/>
            <a:ext cx="9490082" cy="923330"/>
          </a:xfrm>
          <a:prstGeom prst="rect">
            <a:avLst/>
          </a:prstGeom>
          <a:noFill/>
        </p:spPr>
        <p:txBody>
          <a:bodyPr wrap="square">
            <a:spAutoFit/>
          </a:bodyPr>
          <a:lstStyle/>
          <a:p>
            <a:r>
              <a:rPr lang="zh-CN" altLang="en-US" dirty="0"/>
              <a:t>构建一个 PipeLine：</a:t>
            </a:r>
            <a:endParaRPr lang="en-US" altLang="zh-CN" dirty="0"/>
          </a:p>
          <a:p>
            <a:r>
              <a:rPr lang="zh-CN" altLang="en-US" dirty="0"/>
              <a:t>构建 </a:t>
            </a:r>
            <a:r>
              <a:rPr lang="en-US" altLang="zh-CN" dirty="0" err="1"/>
              <a:t>PipleLine</a:t>
            </a:r>
            <a:r>
              <a:rPr lang="en-US" altLang="zh-CN" dirty="0"/>
              <a:t> </a:t>
            </a:r>
            <a:r>
              <a:rPr lang="zh-CN" altLang="en-US" dirty="0"/>
              <a:t>可以将数据处理和数据分类结合在一起，这样输入原始的数据就可以得到分类的结果，方便直接对原始数据进行预测。</a:t>
            </a:r>
          </a:p>
        </p:txBody>
      </p:sp>
    </p:spTree>
    <p:extLst>
      <p:ext uri="{BB962C8B-B14F-4D97-AF65-F5344CB8AC3E}">
        <p14:creationId xmlns:p14="http://schemas.microsoft.com/office/powerpoint/2010/main" val="4224854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646331"/>
          </a:xfrm>
          <a:prstGeom prst="rect">
            <a:avLst/>
          </a:prstGeom>
          <a:noFill/>
        </p:spPr>
        <p:txBody>
          <a:bodyPr wrap="square">
            <a:spAutoFit/>
          </a:bodyPr>
          <a:lstStyle/>
          <a:p>
            <a:r>
              <a:rPr lang="en-US" altLang="zh-CN" dirty="0"/>
              <a:t>Pipeline:</a:t>
            </a:r>
          </a:p>
          <a:p>
            <a:r>
              <a:rPr lang="zh-CN" altLang="en-US" dirty="0"/>
              <a:t>利用一系列数据变换</a:t>
            </a:r>
            <a:r>
              <a:rPr lang="en-US" altLang="zh-CN" dirty="0"/>
              <a:t>(</a:t>
            </a:r>
            <a:r>
              <a:rPr lang="zh-CN" altLang="en-US" dirty="0"/>
              <a:t>算法</a:t>
            </a:r>
            <a:r>
              <a:rPr lang="en-US" altLang="zh-CN" dirty="0"/>
              <a:t>)</a:t>
            </a:r>
            <a:r>
              <a:rPr lang="zh-CN" altLang="en-US" dirty="0"/>
              <a:t>和一个预测器构成的一套流程。</a:t>
            </a:r>
            <a:endParaRPr lang="en-US" altLang="zh-CN" dirty="0"/>
          </a:p>
        </p:txBody>
      </p:sp>
      <p:pic>
        <p:nvPicPr>
          <p:cNvPr id="2" name="图片 1">
            <a:extLst>
              <a:ext uri="{FF2B5EF4-FFF2-40B4-BE49-F238E27FC236}">
                <a16:creationId xmlns:a16="http://schemas.microsoft.com/office/drawing/2014/main" id="{EF06E4C5-80E6-1443-987C-D2D7DFD9979D}"/>
              </a:ext>
            </a:extLst>
          </p:cNvPr>
          <p:cNvPicPr>
            <a:picLocks noChangeAspect="1"/>
          </p:cNvPicPr>
          <p:nvPr/>
        </p:nvPicPr>
        <p:blipFill>
          <a:blip r:embed="rId4"/>
          <a:stretch>
            <a:fillRect/>
          </a:stretch>
        </p:blipFill>
        <p:spPr>
          <a:xfrm>
            <a:off x="796412" y="2117892"/>
            <a:ext cx="3514063" cy="4141177"/>
          </a:xfrm>
          <a:prstGeom prst="rect">
            <a:avLst/>
          </a:prstGeom>
        </p:spPr>
      </p:pic>
      <p:sp>
        <p:nvSpPr>
          <p:cNvPr id="7" name="文本框 6">
            <a:extLst>
              <a:ext uri="{FF2B5EF4-FFF2-40B4-BE49-F238E27FC236}">
                <a16:creationId xmlns:a16="http://schemas.microsoft.com/office/drawing/2014/main" id="{0E733D48-8DAF-0641-896C-2618952C52F0}"/>
              </a:ext>
            </a:extLst>
          </p:cNvPr>
          <p:cNvSpPr txBox="1"/>
          <p:nvPr/>
        </p:nvSpPr>
        <p:spPr>
          <a:xfrm>
            <a:off x="4559211" y="2033916"/>
            <a:ext cx="6887531" cy="261610"/>
          </a:xfrm>
          <a:prstGeom prst="rect">
            <a:avLst/>
          </a:prstGeom>
          <a:noFill/>
        </p:spPr>
        <p:txBody>
          <a:bodyPr wrap="square" rtlCol="0">
            <a:spAutoFit/>
          </a:bodyPr>
          <a:lstStyle/>
          <a:p>
            <a:r>
              <a:rPr kumimoji="1" lang="en-US" altLang="zh-CN" sz="1100" dirty="0"/>
              <a:t>Reference: https://scikit-</a:t>
            </a:r>
            <a:r>
              <a:rPr kumimoji="1" lang="en-US" altLang="zh-CN" sz="1100" dirty="0" err="1"/>
              <a:t>learn.org</a:t>
            </a:r>
            <a:r>
              <a:rPr kumimoji="1" lang="en-US" altLang="zh-CN" sz="1100" dirty="0"/>
              <a:t>/stable/modules/generated/</a:t>
            </a:r>
            <a:r>
              <a:rPr kumimoji="1" lang="en-US" altLang="zh-CN" sz="1100" dirty="0" err="1"/>
              <a:t>sklearn.pipeline.Pipeline.html</a:t>
            </a:r>
            <a:endParaRPr kumimoji="1" lang="zh-CN" altLang="en-US" sz="1100" dirty="0"/>
          </a:p>
        </p:txBody>
      </p:sp>
      <p:pic>
        <p:nvPicPr>
          <p:cNvPr id="11" name="图片 10">
            <a:extLst>
              <a:ext uri="{FF2B5EF4-FFF2-40B4-BE49-F238E27FC236}">
                <a16:creationId xmlns:a16="http://schemas.microsoft.com/office/drawing/2014/main" id="{4C90BA01-6C79-1C42-81C8-831A82252730}"/>
              </a:ext>
            </a:extLst>
          </p:cNvPr>
          <p:cNvPicPr>
            <a:picLocks noChangeAspect="1"/>
          </p:cNvPicPr>
          <p:nvPr/>
        </p:nvPicPr>
        <p:blipFill>
          <a:blip r:embed="rId5"/>
          <a:stretch>
            <a:fillRect/>
          </a:stretch>
        </p:blipFill>
        <p:spPr>
          <a:xfrm>
            <a:off x="4712988" y="2373111"/>
            <a:ext cx="4136870" cy="1578344"/>
          </a:xfrm>
          <a:prstGeom prst="rect">
            <a:avLst/>
          </a:prstGeom>
        </p:spPr>
      </p:pic>
      <p:pic>
        <p:nvPicPr>
          <p:cNvPr id="12" name="图片 11">
            <a:extLst>
              <a:ext uri="{FF2B5EF4-FFF2-40B4-BE49-F238E27FC236}">
                <a16:creationId xmlns:a16="http://schemas.microsoft.com/office/drawing/2014/main" id="{7A8B626A-AA0F-694C-BF20-D1FEA75A4529}"/>
              </a:ext>
            </a:extLst>
          </p:cNvPr>
          <p:cNvPicPr>
            <a:picLocks noChangeAspect="1"/>
          </p:cNvPicPr>
          <p:nvPr/>
        </p:nvPicPr>
        <p:blipFill>
          <a:blip r:embed="rId6"/>
          <a:stretch>
            <a:fillRect/>
          </a:stretch>
        </p:blipFill>
        <p:spPr>
          <a:xfrm>
            <a:off x="4712988" y="3990943"/>
            <a:ext cx="5096781" cy="2314153"/>
          </a:xfrm>
          <a:prstGeom prst="rect">
            <a:avLst/>
          </a:prstGeom>
        </p:spPr>
      </p:pic>
    </p:spTree>
    <p:extLst>
      <p:ext uri="{BB962C8B-B14F-4D97-AF65-F5344CB8AC3E}">
        <p14:creationId xmlns:p14="http://schemas.microsoft.com/office/powerpoint/2010/main" val="1375231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3</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pPr algn="just"/>
            <a:r>
              <a:rPr lang="zh-CN" altLang="en-US" sz="4400" dirty="0">
                <a:latin typeface="FZZhengHeiS-DB-GB" panose="02000000000000000000" pitchFamily="2" charset="0"/>
                <a:ea typeface="FZZhengHeiS-DB-GB" panose="02000000000000000000" pitchFamily="2" charset="0"/>
              </a:rPr>
              <a:t>代码实现</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pPr algn="l">
              <a:buClrTx/>
              <a:buSzTx/>
              <a:buFontTx/>
            </a:pPr>
            <a:r>
              <a:rPr lang="en-US" altLang="zh-CN" sz="1600" b="0" i="0" dirty="0">
                <a:latin typeface="FuturaBookC" charset="-52"/>
              </a:rPr>
              <a:t>Code implementation</a:t>
            </a: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261487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代码实现</a:t>
            </a:r>
          </a:p>
        </p:txBody>
      </p:sp>
      <p:sp>
        <p:nvSpPr>
          <p:cNvPr id="5" name="文本框 4"/>
          <p:cNvSpPr txBox="1"/>
          <p:nvPr/>
        </p:nvSpPr>
        <p:spPr>
          <a:xfrm>
            <a:off x="904649" y="840662"/>
            <a:ext cx="1975393"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369332"/>
          </a:xfrm>
          <a:prstGeom prst="rect">
            <a:avLst/>
          </a:prstGeom>
          <a:noFill/>
        </p:spPr>
        <p:txBody>
          <a:bodyPr wrap="square">
            <a:spAutoFit/>
          </a:bodyPr>
          <a:lstStyle/>
          <a:p>
            <a:r>
              <a:rPr lang="zh-CN" altLang="en-US" dirty="0"/>
              <a:t>完成读取停用词的代码</a:t>
            </a:r>
            <a:endParaRPr lang="en-US" altLang="zh-CN" dirty="0"/>
          </a:p>
        </p:txBody>
      </p:sp>
      <p:pic>
        <p:nvPicPr>
          <p:cNvPr id="10" name="图片 9">
            <a:extLst>
              <a:ext uri="{FF2B5EF4-FFF2-40B4-BE49-F238E27FC236}">
                <a16:creationId xmlns:a16="http://schemas.microsoft.com/office/drawing/2014/main" id="{B549D685-5D13-C002-EEF7-9E8C4797A808}"/>
              </a:ext>
            </a:extLst>
          </p:cNvPr>
          <p:cNvPicPr>
            <a:picLocks noChangeAspect="1"/>
          </p:cNvPicPr>
          <p:nvPr/>
        </p:nvPicPr>
        <p:blipFill>
          <a:blip r:embed="rId4"/>
          <a:stretch>
            <a:fillRect/>
          </a:stretch>
        </p:blipFill>
        <p:spPr>
          <a:xfrm>
            <a:off x="796411" y="1679331"/>
            <a:ext cx="8063809" cy="4713241"/>
          </a:xfrm>
          <a:prstGeom prst="rect">
            <a:avLst/>
          </a:prstGeom>
        </p:spPr>
      </p:pic>
    </p:spTree>
    <p:extLst>
      <p:ext uri="{BB962C8B-B14F-4D97-AF65-F5344CB8AC3E}">
        <p14:creationId xmlns:p14="http://schemas.microsoft.com/office/powerpoint/2010/main" val="312136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代码实现</a:t>
            </a:r>
          </a:p>
        </p:txBody>
      </p:sp>
      <p:sp>
        <p:nvSpPr>
          <p:cNvPr id="5" name="文本框 4"/>
          <p:cNvSpPr txBox="1"/>
          <p:nvPr/>
        </p:nvSpPr>
        <p:spPr>
          <a:xfrm>
            <a:off x="904649" y="840662"/>
            <a:ext cx="1975393"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369332"/>
          </a:xfrm>
          <a:prstGeom prst="rect">
            <a:avLst/>
          </a:prstGeom>
          <a:noFill/>
        </p:spPr>
        <p:txBody>
          <a:bodyPr wrap="square">
            <a:spAutoFit/>
          </a:bodyPr>
          <a:lstStyle/>
          <a:p>
            <a:r>
              <a:rPr lang="zh-CN" altLang="en-US" dirty="0"/>
              <a:t>完成读取停用词的代码之后，实现</a:t>
            </a:r>
            <a:r>
              <a:rPr lang="en-US" altLang="zh-CN" dirty="0" err="1"/>
              <a:t>pipline_list</a:t>
            </a:r>
            <a:r>
              <a:rPr lang="zh-CN" altLang="en-US" dirty="0"/>
              <a:t>，并最终在测试集上进行评估</a:t>
            </a:r>
            <a:endParaRPr lang="en-US" altLang="zh-CN" dirty="0"/>
          </a:p>
        </p:txBody>
      </p:sp>
      <p:pic>
        <p:nvPicPr>
          <p:cNvPr id="3" name="图片 2">
            <a:extLst>
              <a:ext uri="{FF2B5EF4-FFF2-40B4-BE49-F238E27FC236}">
                <a16:creationId xmlns:a16="http://schemas.microsoft.com/office/drawing/2014/main" id="{A35F2F8B-E883-531D-C2D8-753FF9935E1D}"/>
              </a:ext>
            </a:extLst>
          </p:cNvPr>
          <p:cNvPicPr>
            <a:picLocks noChangeAspect="1"/>
          </p:cNvPicPr>
          <p:nvPr/>
        </p:nvPicPr>
        <p:blipFill>
          <a:blip r:embed="rId4"/>
          <a:stretch>
            <a:fillRect/>
          </a:stretch>
        </p:blipFill>
        <p:spPr>
          <a:xfrm>
            <a:off x="904649" y="1899885"/>
            <a:ext cx="8703922" cy="4267672"/>
          </a:xfrm>
          <a:prstGeom prst="rect">
            <a:avLst/>
          </a:prstGeom>
        </p:spPr>
      </p:pic>
    </p:spTree>
    <p:extLst>
      <p:ext uri="{BB962C8B-B14F-4D97-AF65-F5344CB8AC3E}">
        <p14:creationId xmlns:p14="http://schemas.microsoft.com/office/powerpoint/2010/main" val="2547550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4</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模型训练与预测</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679435" cy="338554"/>
          </a:xfrm>
          <a:prstGeom prst="rect">
            <a:avLst/>
          </a:prstGeom>
          <a:noFill/>
        </p:spPr>
        <p:txBody>
          <a:bodyPr wrap="square" rtlCol="0">
            <a:spAutoFit/>
          </a:bodyPr>
          <a:lstStyle/>
          <a:p>
            <a:r>
              <a:rPr lang="en-US" altLang="zh-CN" sz="1600" b="0" i="0" dirty="0">
                <a:solidFill>
                  <a:srgbClr val="202124"/>
                </a:solidFill>
                <a:effectLst/>
                <a:latin typeface="arial" panose="020B0604020202020204" pitchFamily="34" charset="0"/>
              </a:rPr>
              <a:t>Model training and prediction</a:t>
            </a:r>
            <a:endParaRPr lang="zh-CN" altLang="en-US" sz="1600" dirty="0">
              <a:latin typeface="FuturaBookC" pitchFamily="2" charset="-52"/>
            </a:endParaRPr>
          </a:p>
        </p:txBody>
      </p:sp>
      <p:pic>
        <p:nvPicPr>
          <p:cNvPr id="11" name="图片 10">
            <a:extLst>
              <a:ext uri="{FF2B5EF4-FFF2-40B4-BE49-F238E27FC236}">
                <a16:creationId xmlns:a16="http://schemas.microsoft.com/office/drawing/2014/main" id="{4189100E-4BD7-46F5-81F5-B8E2C5F21A4F}"/>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2391779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模型训练</a:t>
            </a:r>
          </a:p>
        </p:txBody>
      </p:sp>
      <p:sp>
        <p:nvSpPr>
          <p:cNvPr id="5" name="文本框 4"/>
          <p:cNvSpPr txBox="1"/>
          <p:nvPr/>
        </p:nvSpPr>
        <p:spPr>
          <a:xfrm>
            <a:off x="904651" y="840662"/>
            <a:ext cx="1098320" cy="307777"/>
          </a:xfrm>
          <a:prstGeom prst="rect">
            <a:avLst/>
          </a:prstGeom>
          <a:noFill/>
        </p:spPr>
        <p:txBody>
          <a:bodyPr wrap="square" rtlCol="0">
            <a:spAutoFit/>
          </a:bodyPr>
          <a:lstStyle/>
          <a:p>
            <a:pPr algn="dist"/>
            <a:r>
              <a:rPr lang="en-US" altLang="zh-CN" sz="1400" dirty="0">
                <a:latin typeface="FuturaBookC" pitchFamily="2" charset="-52"/>
              </a:rPr>
              <a:t>model train </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sp>
        <p:nvSpPr>
          <p:cNvPr id="7" name="文本框 6">
            <a:extLst>
              <a:ext uri="{FF2B5EF4-FFF2-40B4-BE49-F238E27FC236}">
                <a16:creationId xmlns:a16="http://schemas.microsoft.com/office/drawing/2014/main" id="{4844800B-C00E-92BA-426E-F34C65C42742}"/>
              </a:ext>
            </a:extLst>
          </p:cNvPr>
          <p:cNvSpPr txBox="1"/>
          <p:nvPr/>
        </p:nvSpPr>
        <p:spPr>
          <a:xfrm>
            <a:off x="796412" y="1701261"/>
            <a:ext cx="8841571" cy="1754326"/>
          </a:xfrm>
          <a:prstGeom prst="rect">
            <a:avLst/>
          </a:prstGeom>
          <a:noFill/>
        </p:spPr>
        <p:txBody>
          <a:bodyPr wrap="square">
            <a:spAutoFit/>
          </a:bodyPr>
          <a:lstStyle/>
          <a:p>
            <a:r>
              <a:rPr lang="zh-CN" altLang="en-US" dirty="0"/>
              <a:t>可以尝试从以下几个方面去优化模型：</a:t>
            </a:r>
          </a:p>
          <a:p>
            <a:r>
              <a:rPr lang="zh-CN" altLang="en-US" dirty="0"/>
              <a:t>1. 文本向量化可以选择 CountVectorizer 或者 TfidfVectorizer，适当调节里面的参数，如 ngram_range</a:t>
            </a:r>
          </a:p>
          <a:p>
            <a:r>
              <a:rPr lang="zh-CN" altLang="en-US" dirty="0"/>
              <a:t>2. 更换更好的停用词库，请放在 results 目录下</a:t>
            </a:r>
          </a:p>
          <a:p>
            <a:r>
              <a:rPr lang="zh-CN" altLang="en-US" dirty="0"/>
              <a:t>2. 尝试进行数据进行归一化，可以采用 StandardScaler 或者 MaxAbsScaler</a:t>
            </a:r>
          </a:p>
          <a:p>
            <a:r>
              <a:rPr lang="zh-CN" altLang="en-US" dirty="0"/>
              <a:t>3. 适当调节分类器的参数，提高模型的表现</a:t>
            </a:r>
          </a:p>
        </p:txBody>
      </p:sp>
    </p:spTree>
    <p:extLst>
      <p:ext uri="{BB962C8B-B14F-4D97-AF65-F5344CB8AC3E}">
        <p14:creationId xmlns:p14="http://schemas.microsoft.com/office/powerpoint/2010/main" val="41745638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8282" y="1533116"/>
            <a:ext cx="2325946" cy="830997"/>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目录</a:t>
            </a:r>
          </a:p>
        </p:txBody>
      </p:sp>
      <p:sp>
        <p:nvSpPr>
          <p:cNvPr id="8" name="文本框 7"/>
          <p:cNvSpPr txBox="1"/>
          <p:nvPr/>
        </p:nvSpPr>
        <p:spPr>
          <a:xfrm>
            <a:off x="1908283" y="1152768"/>
            <a:ext cx="2325945" cy="400110"/>
          </a:xfrm>
          <a:prstGeom prst="rect">
            <a:avLst/>
          </a:prstGeom>
          <a:noFill/>
        </p:spPr>
        <p:txBody>
          <a:bodyPr wrap="square" rtlCol="0">
            <a:spAutoFit/>
          </a:bodyPr>
          <a:lstStyle/>
          <a:p>
            <a:pPr algn="dist"/>
            <a:r>
              <a:rPr lang="en-US" altLang="zh-CN" sz="2000" dirty="0">
                <a:solidFill>
                  <a:srgbClr val="1C4885"/>
                </a:solidFill>
                <a:latin typeface="FuturaBookC" charset="-52"/>
                <a:ea typeface="微软雅黑" panose="020B0503020204020204" pitchFamily="34" charset="-122"/>
              </a:rPr>
              <a:t>CONTENT</a:t>
            </a:r>
            <a:endParaRPr lang="zh-CN" altLang="en-US" sz="2000" dirty="0">
              <a:solidFill>
                <a:srgbClr val="1C4885"/>
              </a:solidFill>
              <a:latin typeface="FuturaBookC" charset="-52"/>
              <a:ea typeface="微软雅黑" panose="020B0503020204020204" pitchFamily="34" charset="-122"/>
            </a:endParaRPr>
          </a:p>
        </p:txBody>
      </p:sp>
      <p:sp>
        <p:nvSpPr>
          <p:cNvPr id="9" name="椭圆 8"/>
          <p:cNvSpPr/>
          <p:nvPr/>
        </p:nvSpPr>
        <p:spPr>
          <a:xfrm>
            <a:off x="2485152" y="297278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01</a:t>
            </a:r>
            <a:endParaRPr lang="zh-CN" altLang="en-US" sz="1200" b="1" dirty="0">
              <a:solidFill>
                <a:schemeClr val="bg1"/>
              </a:solidFill>
              <a:latin typeface="FuturaBookC" charset="-52"/>
            </a:endParaRPr>
          </a:p>
        </p:txBody>
      </p:sp>
      <p:sp>
        <p:nvSpPr>
          <p:cNvPr id="10" name="文本框 9"/>
          <p:cNvSpPr txBox="1"/>
          <p:nvPr/>
        </p:nvSpPr>
        <p:spPr>
          <a:xfrm>
            <a:off x="3249648" y="296545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问题描述</a:t>
            </a:r>
          </a:p>
        </p:txBody>
      </p:sp>
      <p:sp>
        <p:nvSpPr>
          <p:cNvPr id="11" name="文本框 10"/>
          <p:cNvSpPr txBox="1"/>
          <p:nvPr/>
        </p:nvSpPr>
        <p:spPr>
          <a:xfrm>
            <a:off x="3249648" y="3405851"/>
            <a:ext cx="2680886" cy="307777"/>
          </a:xfrm>
          <a:prstGeom prst="rect">
            <a:avLst/>
          </a:prstGeom>
          <a:noFill/>
        </p:spPr>
        <p:txBody>
          <a:bodyPr wrap="square" rtlCol="0">
            <a:spAutoFit/>
          </a:bodyPr>
          <a:lstStyle/>
          <a:p>
            <a:r>
              <a:rPr lang="en-US" altLang="zh-CN" sz="1400" dirty="0">
                <a:latin typeface="FuturaBookC" charset="-52"/>
              </a:rPr>
              <a:t>Problem description</a:t>
            </a:r>
          </a:p>
        </p:txBody>
      </p:sp>
      <p:sp>
        <p:nvSpPr>
          <p:cNvPr id="12" name="椭圆 11"/>
          <p:cNvSpPr/>
          <p:nvPr/>
        </p:nvSpPr>
        <p:spPr>
          <a:xfrm>
            <a:off x="7134562" y="2974672"/>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02</a:t>
            </a:r>
            <a:endParaRPr lang="zh-CN" altLang="en-US" sz="1200" b="1" dirty="0">
              <a:solidFill>
                <a:schemeClr val="bg1"/>
              </a:solidFill>
              <a:latin typeface="FuturaBookC" charset="-52"/>
            </a:endParaRPr>
          </a:p>
        </p:txBody>
      </p:sp>
      <p:sp>
        <p:nvSpPr>
          <p:cNvPr id="13" name="文本框 12"/>
          <p:cNvSpPr txBox="1"/>
          <p:nvPr/>
        </p:nvSpPr>
        <p:spPr>
          <a:xfrm>
            <a:off x="7899058" y="2967335"/>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实验内容</a:t>
            </a:r>
          </a:p>
        </p:txBody>
      </p:sp>
      <p:sp>
        <p:nvSpPr>
          <p:cNvPr id="14" name="文本框 13"/>
          <p:cNvSpPr txBox="1"/>
          <p:nvPr/>
        </p:nvSpPr>
        <p:spPr>
          <a:xfrm>
            <a:off x="7899058" y="3399124"/>
            <a:ext cx="2680572"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sp>
        <p:nvSpPr>
          <p:cNvPr id="15" name="椭圆 14"/>
          <p:cNvSpPr/>
          <p:nvPr/>
        </p:nvSpPr>
        <p:spPr>
          <a:xfrm>
            <a:off x="2485152" y="4002628"/>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03</a:t>
            </a:r>
            <a:endParaRPr lang="zh-CN" altLang="en-US" sz="1200" b="1" dirty="0">
              <a:solidFill>
                <a:schemeClr val="bg1"/>
              </a:solidFill>
              <a:latin typeface="FuturaBookC" charset="-52"/>
            </a:endParaRPr>
          </a:p>
        </p:txBody>
      </p:sp>
      <p:sp>
        <p:nvSpPr>
          <p:cNvPr id="16" name="文本框 15"/>
          <p:cNvSpPr txBox="1"/>
          <p:nvPr/>
        </p:nvSpPr>
        <p:spPr>
          <a:xfrm>
            <a:off x="3249648" y="3995291"/>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代码实现</a:t>
            </a:r>
          </a:p>
        </p:txBody>
      </p:sp>
      <p:sp>
        <p:nvSpPr>
          <p:cNvPr id="17" name="文本框 16"/>
          <p:cNvSpPr txBox="1"/>
          <p:nvPr/>
        </p:nvSpPr>
        <p:spPr>
          <a:xfrm>
            <a:off x="3249648" y="4427747"/>
            <a:ext cx="3370960" cy="307777"/>
          </a:xfrm>
          <a:prstGeom prst="rect">
            <a:avLst/>
          </a:prstGeom>
          <a:noFill/>
        </p:spPr>
        <p:txBody>
          <a:bodyPr wrap="square" rtlCol="0">
            <a:spAutoFit/>
          </a:bodyPr>
          <a:lstStyle/>
          <a:p>
            <a:pPr algn="l">
              <a:buClrTx/>
              <a:buSzTx/>
              <a:buFontTx/>
            </a:pPr>
            <a:r>
              <a:rPr lang="en-US" altLang="zh-CN" sz="1400" b="0" i="0" dirty="0">
                <a:latin typeface="FuturaBookC" charset="-52"/>
              </a:rPr>
              <a:t>Code implementation</a:t>
            </a:r>
          </a:p>
        </p:txBody>
      </p:sp>
      <p:pic>
        <p:nvPicPr>
          <p:cNvPr id="2" name="图片 1">
            <a:extLst>
              <a:ext uri="{FF2B5EF4-FFF2-40B4-BE49-F238E27FC236}">
                <a16:creationId xmlns:a16="http://schemas.microsoft.com/office/drawing/2014/main" id="{009B4208-C389-49C5-AA67-9AF11DE1DF7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18" name="椭圆 17">
            <a:extLst>
              <a:ext uri="{FF2B5EF4-FFF2-40B4-BE49-F238E27FC236}">
                <a16:creationId xmlns:a16="http://schemas.microsoft.com/office/drawing/2014/main" id="{450F00AB-8DCD-45FC-BFDC-F3F48FC4DB34}"/>
              </a:ext>
            </a:extLst>
          </p:cNvPr>
          <p:cNvSpPr/>
          <p:nvPr/>
        </p:nvSpPr>
        <p:spPr>
          <a:xfrm>
            <a:off x="7134562" y="4009965"/>
            <a:ext cx="643774" cy="643774"/>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FuturaBookC" charset="-52"/>
              </a:rPr>
              <a:t>04</a:t>
            </a:r>
            <a:endParaRPr lang="zh-CN" altLang="en-US" sz="1200" b="1" dirty="0">
              <a:solidFill>
                <a:schemeClr val="bg1"/>
              </a:solidFill>
              <a:latin typeface="FuturaBookC" charset="-52"/>
            </a:endParaRPr>
          </a:p>
        </p:txBody>
      </p:sp>
      <p:sp>
        <p:nvSpPr>
          <p:cNvPr id="19" name="文本框 18">
            <a:extLst>
              <a:ext uri="{FF2B5EF4-FFF2-40B4-BE49-F238E27FC236}">
                <a16:creationId xmlns:a16="http://schemas.microsoft.com/office/drawing/2014/main" id="{21651518-F237-484B-BB26-3DEE31B37420}"/>
              </a:ext>
            </a:extLst>
          </p:cNvPr>
          <p:cNvSpPr txBox="1"/>
          <p:nvPr/>
        </p:nvSpPr>
        <p:spPr>
          <a:xfrm>
            <a:off x="7899058" y="4002628"/>
            <a:ext cx="3701845" cy="461665"/>
          </a:xfrm>
          <a:prstGeom prst="rect">
            <a:avLst/>
          </a:prstGeom>
          <a:noFill/>
        </p:spPr>
        <p:txBody>
          <a:bodyPr wrap="square" rtlCol="0">
            <a:spAutoFit/>
          </a:bodyPr>
          <a:lstStyle/>
          <a:p>
            <a:pPr algn="just"/>
            <a:r>
              <a:rPr lang="zh-CN" altLang="en-US" sz="2400" dirty="0">
                <a:latin typeface="FZZhengHeiS-DB-GB" panose="02000000000000000000" pitchFamily="2" charset="0"/>
                <a:ea typeface="FZZhengHeiS-DB-GB" panose="02000000000000000000" pitchFamily="2" charset="0"/>
              </a:rPr>
              <a:t>模型训练和预测</a:t>
            </a:r>
          </a:p>
        </p:txBody>
      </p:sp>
      <p:sp>
        <p:nvSpPr>
          <p:cNvPr id="20" name="文本框 19">
            <a:extLst>
              <a:ext uri="{FF2B5EF4-FFF2-40B4-BE49-F238E27FC236}">
                <a16:creationId xmlns:a16="http://schemas.microsoft.com/office/drawing/2014/main" id="{0CC1CCCD-0A95-4F31-AE2A-0978EEEF1750}"/>
              </a:ext>
            </a:extLst>
          </p:cNvPr>
          <p:cNvSpPr txBox="1"/>
          <p:nvPr/>
        </p:nvSpPr>
        <p:spPr>
          <a:xfrm>
            <a:off x="7899058" y="4435084"/>
            <a:ext cx="3370960" cy="523220"/>
          </a:xfrm>
          <a:prstGeom prst="rect">
            <a:avLst/>
          </a:prstGeom>
          <a:noFill/>
        </p:spPr>
        <p:txBody>
          <a:bodyPr wrap="square" rtlCol="0">
            <a:spAutoFit/>
          </a:bodyPr>
          <a:lstStyle/>
          <a:p>
            <a:r>
              <a:rPr lang="en-US" altLang="zh-CN" sz="1400" b="0" i="0" dirty="0">
                <a:solidFill>
                  <a:srgbClr val="202124"/>
                </a:solidFill>
                <a:effectLst/>
                <a:latin typeface="arial" panose="020B0604020202020204" pitchFamily="34" charset="0"/>
              </a:rPr>
              <a:t>Model training and prediction</a:t>
            </a:r>
            <a:endParaRPr lang="zh-CN" altLang="en-US" sz="1400" dirty="0">
              <a:latin typeface="FuturaBookC" pitchFamily="2" charset="-52"/>
            </a:endParaRPr>
          </a:p>
          <a:p>
            <a:endParaRPr lang="en-US" altLang="zh-CN" sz="1400" dirty="0">
              <a:latin typeface="FuturaBookC" charset="-52"/>
            </a:endParaRPr>
          </a:p>
        </p:txBody>
      </p:sp>
    </p:spTree>
    <p:extLst>
      <p:ext uri="{BB962C8B-B14F-4D97-AF65-F5344CB8AC3E}">
        <p14:creationId xmlns:p14="http://schemas.microsoft.com/office/powerpoint/2010/main" val="2602993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409927"/>
            <a:ext cx="2952005"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注意事项</a:t>
            </a:r>
          </a:p>
        </p:txBody>
      </p:sp>
      <p:sp>
        <p:nvSpPr>
          <p:cNvPr id="5" name="文本框 4"/>
          <p:cNvSpPr txBox="1"/>
          <p:nvPr/>
        </p:nvSpPr>
        <p:spPr>
          <a:xfrm>
            <a:off x="904650" y="840662"/>
            <a:ext cx="1757685" cy="307777"/>
          </a:xfrm>
          <a:prstGeom prst="rect">
            <a:avLst/>
          </a:prstGeom>
          <a:noFill/>
        </p:spPr>
        <p:txBody>
          <a:bodyPr wrap="square" rtlCol="0">
            <a:spAutoFit/>
          </a:bodyPr>
          <a:lstStyle/>
          <a:p>
            <a:pPr algn="dist"/>
            <a:r>
              <a:rPr lang="en-US" altLang="zh-CN" sz="1400" dirty="0">
                <a:latin typeface="FuturaBookC" pitchFamily="2" charset="-52"/>
              </a:rPr>
              <a:t>Notifications</a:t>
            </a:r>
            <a:endParaRPr lang="zh-CN" altLang="en-US" sz="1400" dirty="0">
              <a:solidFill>
                <a:schemeClr val="tx1">
                  <a:lumMod val="85000"/>
                  <a:lumOff val="15000"/>
                </a:schemeClr>
              </a:solidFill>
              <a:latin typeface="FuturaBookC" charset="-52"/>
              <a:ea typeface="微软雅黑" panose="020B0503020204020204" pitchFamily="34" charset="-12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208D3079-7C71-40EE-82D1-34124EE95467}"/>
              </a:ext>
            </a:extLst>
          </p:cNvPr>
          <p:cNvPicPr>
            <a:picLocks noChangeAspect="1"/>
          </p:cNvPicPr>
          <p:nvPr/>
        </p:nvPicPr>
        <p:blipFill>
          <a:blip r:embed="rId3"/>
          <a:stretch>
            <a:fillRect/>
          </a:stretch>
        </p:blipFill>
        <p:spPr>
          <a:xfrm>
            <a:off x="10673193" y="471151"/>
            <a:ext cx="851929" cy="881672"/>
          </a:xfrm>
          <a:prstGeom prst="rect">
            <a:avLst/>
          </a:prstGeom>
        </p:spPr>
      </p:pic>
      <p:pic>
        <p:nvPicPr>
          <p:cNvPr id="3" name="图片 2">
            <a:extLst>
              <a:ext uri="{FF2B5EF4-FFF2-40B4-BE49-F238E27FC236}">
                <a16:creationId xmlns:a16="http://schemas.microsoft.com/office/drawing/2014/main" id="{FEF081F6-DC17-6DD3-0FC0-447381474352}"/>
              </a:ext>
            </a:extLst>
          </p:cNvPr>
          <p:cNvPicPr>
            <a:picLocks noChangeAspect="1"/>
          </p:cNvPicPr>
          <p:nvPr/>
        </p:nvPicPr>
        <p:blipFill>
          <a:blip r:embed="rId4"/>
          <a:stretch>
            <a:fillRect/>
          </a:stretch>
        </p:blipFill>
        <p:spPr>
          <a:xfrm>
            <a:off x="700540" y="1579174"/>
            <a:ext cx="9683557" cy="2698536"/>
          </a:xfrm>
          <a:prstGeom prst="rect">
            <a:avLst/>
          </a:prstGeom>
        </p:spPr>
      </p:pic>
    </p:spTree>
    <p:extLst>
      <p:ext uri="{BB962C8B-B14F-4D97-AF65-F5344CB8AC3E}">
        <p14:creationId xmlns:p14="http://schemas.microsoft.com/office/powerpoint/2010/main" val="1332745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51B335BA-BD35-4B2D-A195-73F97F204BDA}"/>
              </a:ext>
            </a:extLst>
          </p:cNvPr>
          <p:cNvPicPr>
            <a:picLocks noChangeAspect="1"/>
          </p:cNvPicPr>
          <p:nvPr/>
        </p:nvPicPr>
        <p:blipFill>
          <a:blip r:embed="rId3"/>
          <a:stretch>
            <a:fillRect/>
          </a:stretch>
        </p:blipFill>
        <p:spPr>
          <a:xfrm>
            <a:off x="10673193" y="471151"/>
            <a:ext cx="851929" cy="881672"/>
          </a:xfrm>
          <a:prstGeom prst="rect">
            <a:avLst/>
          </a:prstGeom>
        </p:spPr>
      </p:pic>
      <p:sp>
        <p:nvSpPr>
          <p:cNvPr id="7" name="文本框 6">
            <a:extLst>
              <a:ext uri="{FF2B5EF4-FFF2-40B4-BE49-F238E27FC236}">
                <a16:creationId xmlns:a16="http://schemas.microsoft.com/office/drawing/2014/main" id="{22ACF6B1-C939-49F1-BB22-FA02ACC16316}"/>
              </a:ext>
            </a:extLst>
          </p:cNvPr>
          <p:cNvSpPr txBox="1"/>
          <p:nvPr/>
        </p:nvSpPr>
        <p:spPr>
          <a:xfrm>
            <a:off x="4520582" y="2497976"/>
            <a:ext cx="3150835" cy="1862048"/>
          </a:xfrm>
          <a:prstGeom prst="rect">
            <a:avLst/>
          </a:prstGeom>
          <a:noFill/>
        </p:spPr>
        <p:txBody>
          <a:bodyPr wrap="square" rtlCol="0">
            <a:spAutoFit/>
          </a:bodyPr>
          <a:lstStyle/>
          <a:p>
            <a:r>
              <a:rPr lang="zh-CN" altLang="en-US" sz="11500" dirty="0">
                <a:latin typeface="+mj-ea"/>
                <a:ea typeface="+mj-ea"/>
              </a:rPr>
              <a:t>谢谢</a:t>
            </a:r>
            <a:endParaRPr lang="zh-CN" altLang="en-US" sz="16600" dirty="0">
              <a:latin typeface="+mj-ea"/>
              <a:ea typeface="+mj-ea"/>
            </a:endParaRPr>
          </a:p>
        </p:txBody>
      </p:sp>
    </p:spTree>
    <p:extLst>
      <p:ext uri="{BB962C8B-B14F-4D97-AF65-F5344CB8AC3E}">
        <p14:creationId xmlns:p14="http://schemas.microsoft.com/office/powerpoint/2010/main" val="26260456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1</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宋体" panose="02010600030101010101" pitchFamily="2" charset="-122"/>
              </a:rPr>
              <a:t>问题描述</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7" y="3843713"/>
            <a:ext cx="2120660" cy="338554"/>
          </a:xfrm>
          <a:prstGeom prst="rect">
            <a:avLst/>
          </a:prstGeom>
          <a:noFill/>
        </p:spPr>
        <p:txBody>
          <a:bodyPr wrap="square" rtlCol="0">
            <a:spAutoFit/>
          </a:bodyPr>
          <a:lstStyle/>
          <a:p>
            <a:pPr algn="l"/>
            <a:r>
              <a:rPr lang="en-US" altLang="zh-CN" sz="1600" dirty="0">
                <a:latin typeface="FuturaBookC" charset="-52"/>
                <a:sym typeface="+mn-ea"/>
              </a:rPr>
              <a:t>Problem description</a:t>
            </a:r>
            <a:endParaRPr lang="zh-CN" altLang="en-US" sz="1600" dirty="0">
              <a:latin typeface="FuturaBookC" charset="-52"/>
            </a:endParaRPr>
          </a:p>
        </p:txBody>
      </p:sp>
      <p:pic>
        <p:nvPicPr>
          <p:cNvPr id="13" name="图片 12">
            <a:extLst>
              <a:ext uri="{FF2B5EF4-FFF2-40B4-BE49-F238E27FC236}">
                <a16:creationId xmlns:a16="http://schemas.microsoft.com/office/drawing/2014/main" id="{8278C6A8-4ABA-469F-8EAB-C8A7E00A8D83}"/>
              </a:ext>
            </a:extLst>
          </p:cNvPr>
          <p:cNvPicPr>
            <a:picLocks noChangeAspect="1"/>
          </p:cNvPicPr>
          <p:nvPr/>
        </p:nvPicPr>
        <p:blipFill>
          <a:blip r:embed="rId3"/>
          <a:stretch>
            <a:fillRect/>
          </a:stretch>
        </p:blipFill>
        <p:spPr>
          <a:xfrm>
            <a:off x="10673193" y="471151"/>
            <a:ext cx="851929" cy="881672"/>
          </a:xfrm>
          <a:prstGeom prst="rect">
            <a:avLst/>
          </a:prstGeom>
        </p:spPr>
      </p:pic>
    </p:spTree>
    <p:extLst>
      <p:ext uri="{BB962C8B-B14F-4D97-AF65-F5344CB8AC3E}">
        <p14:creationId xmlns:p14="http://schemas.microsoft.com/office/powerpoint/2010/main" val="397632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pPr algn="just"/>
            <a:r>
              <a:rPr lang="zh-CN" altLang="en-US" sz="2800" dirty="0">
                <a:latin typeface="FZZhengHeiS-DB-GB" panose="02000000000000000000" pitchFamily="2" charset="0"/>
                <a:ea typeface="FZZhengHeiS-DB-GB" panose="02000000000000000000" pitchFamily="2" charset="0"/>
              </a:rPr>
              <a:t>问题描述</a:t>
            </a:r>
          </a:p>
        </p:txBody>
      </p:sp>
      <p:sp>
        <p:nvSpPr>
          <p:cNvPr id="5" name="文本框 4"/>
          <p:cNvSpPr txBox="1"/>
          <p:nvPr/>
        </p:nvSpPr>
        <p:spPr>
          <a:xfrm>
            <a:off x="904649" y="840662"/>
            <a:ext cx="2111819" cy="307777"/>
          </a:xfrm>
          <a:prstGeom prst="rect">
            <a:avLst/>
          </a:prstGeom>
          <a:noFill/>
        </p:spPr>
        <p:txBody>
          <a:bodyPr wrap="square" rtlCol="0">
            <a:spAutoFit/>
          </a:bodyPr>
          <a:lstStyle/>
          <a:p>
            <a:pPr algn="l"/>
            <a:r>
              <a:rPr lang="en-US" altLang="zh-CN" sz="1400" dirty="0">
                <a:latin typeface="FuturaBookC" charset="-52"/>
                <a:sym typeface="+mn-ea"/>
              </a:rPr>
              <a:t>Problem description</a:t>
            </a:r>
            <a:endParaRPr lang="zh-CN" altLang="en-US" sz="1400" dirty="0">
              <a:latin typeface="FuturaBookC"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9" name="文本框 8">
            <a:extLst>
              <a:ext uri="{FF2B5EF4-FFF2-40B4-BE49-F238E27FC236}">
                <a16:creationId xmlns:a16="http://schemas.microsoft.com/office/drawing/2014/main" id="{FE3CA70B-9962-01BD-D501-A27BBAD5B437}"/>
              </a:ext>
            </a:extLst>
          </p:cNvPr>
          <p:cNvSpPr txBox="1"/>
          <p:nvPr/>
        </p:nvSpPr>
        <p:spPr>
          <a:xfrm>
            <a:off x="796413" y="1530552"/>
            <a:ext cx="9876780" cy="1754326"/>
          </a:xfrm>
          <a:prstGeom prst="rect">
            <a:avLst/>
          </a:prstGeom>
          <a:noFill/>
        </p:spPr>
        <p:txBody>
          <a:bodyPr wrap="square">
            <a:spAutoFit/>
          </a:bodyPr>
          <a:lstStyle/>
          <a:p>
            <a:r>
              <a:rPr lang="zh-CN" altLang="en-US" dirty="0"/>
              <a:t>垃圾短信 (Spam Messages，SM) 是指未经过用户同意向用户发送不愿接收的商业广告或者不符合法律规范的短信。</a:t>
            </a:r>
            <a:endParaRPr lang="en-US" altLang="zh-CN" dirty="0"/>
          </a:p>
          <a:p>
            <a:r>
              <a:rPr lang="zh-CN" altLang="en-US" dirty="0"/>
              <a:t>大数据时代的到来使得大量个人信息数据得以沉淀和积累，但是庞大的数据量缺乏有效的整理规范。</a:t>
            </a:r>
            <a:endParaRPr lang="en-US" altLang="zh-CN" dirty="0"/>
          </a:p>
          <a:p>
            <a:r>
              <a:rPr lang="zh-CN" altLang="en-US" dirty="0"/>
              <a:t>在面对巨大的短信数据时，为了保证更良好的用户体验，如何从数据中挖掘出更多有意义的信息为人们免受垃圾短信骚扰成为当前亟待解决的问题。</a:t>
            </a:r>
          </a:p>
        </p:txBody>
      </p:sp>
      <p:sp>
        <p:nvSpPr>
          <p:cNvPr id="13" name="文本框 12">
            <a:extLst>
              <a:ext uri="{FF2B5EF4-FFF2-40B4-BE49-F238E27FC236}">
                <a16:creationId xmlns:a16="http://schemas.microsoft.com/office/drawing/2014/main" id="{C1347D14-8353-C524-4AB2-C7A9275156BE}"/>
              </a:ext>
            </a:extLst>
          </p:cNvPr>
          <p:cNvSpPr txBox="1"/>
          <p:nvPr/>
        </p:nvSpPr>
        <p:spPr>
          <a:xfrm>
            <a:off x="796413" y="3910649"/>
            <a:ext cx="4385187" cy="1754326"/>
          </a:xfrm>
          <a:prstGeom prst="rect">
            <a:avLst/>
          </a:prstGeom>
          <a:noFill/>
        </p:spPr>
        <p:txBody>
          <a:bodyPr wrap="square">
            <a:spAutoFit/>
          </a:bodyPr>
          <a:lstStyle/>
          <a:p>
            <a:r>
              <a:rPr lang="zh-CN" altLang="en-US" dirty="0"/>
              <a:t>实验要求：</a:t>
            </a:r>
          </a:p>
          <a:p>
            <a:r>
              <a:rPr lang="zh-CN" altLang="en-US" dirty="0"/>
              <a:t>1) 任务提供包括数据读取、基础模型、模型训练等基本代码  </a:t>
            </a:r>
          </a:p>
          <a:p>
            <a:r>
              <a:rPr lang="zh-CN" altLang="en-US" dirty="0"/>
              <a:t>2) 参赛选手需完成核心模型构建代码，并尽可能将模型调到最佳状态  </a:t>
            </a:r>
          </a:p>
          <a:p>
            <a:r>
              <a:rPr lang="zh-CN" altLang="en-US" dirty="0"/>
              <a:t>3) 模型单次推理时间不超过 10 秒</a:t>
            </a:r>
          </a:p>
        </p:txBody>
      </p:sp>
      <p:sp>
        <p:nvSpPr>
          <p:cNvPr id="15" name="文本框 14">
            <a:extLst>
              <a:ext uri="{FF2B5EF4-FFF2-40B4-BE49-F238E27FC236}">
                <a16:creationId xmlns:a16="http://schemas.microsoft.com/office/drawing/2014/main" id="{67D83CCC-3276-3455-D95D-7B194A6249FB}"/>
              </a:ext>
            </a:extLst>
          </p:cNvPr>
          <p:cNvSpPr txBox="1"/>
          <p:nvPr/>
        </p:nvSpPr>
        <p:spPr>
          <a:xfrm>
            <a:off x="5429122" y="3284878"/>
            <a:ext cx="6096000" cy="3416320"/>
          </a:xfrm>
          <a:prstGeom prst="rect">
            <a:avLst/>
          </a:prstGeom>
          <a:noFill/>
        </p:spPr>
        <p:txBody>
          <a:bodyPr wrap="square">
            <a:spAutoFit/>
          </a:bodyPr>
          <a:lstStyle/>
          <a:p>
            <a:r>
              <a:rPr lang="zh-CN" altLang="en-US" dirty="0"/>
              <a:t>参考资料：</a:t>
            </a:r>
            <a:endParaRPr lang="en-US" altLang="zh-CN" dirty="0"/>
          </a:p>
          <a:p>
            <a:r>
              <a:rPr lang="zh-CN" altLang="en-US" dirty="0"/>
              <a:t>- Numpy：</a:t>
            </a:r>
            <a:r>
              <a:rPr lang="zh-CN" altLang="en-US" dirty="0">
                <a:hlinkClick r:id="rId4"/>
              </a:rPr>
              <a:t>https://www.numpy.org/</a:t>
            </a:r>
            <a:r>
              <a:rPr lang="zh-CN" altLang="en-US" dirty="0"/>
              <a:t> </a:t>
            </a:r>
            <a:endParaRPr lang="en-US" altLang="zh-CN" dirty="0"/>
          </a:p>
          <a:p>
            <a:r>
              <a:rPr lang="zh-CN" altLang="en-US" dirty="0"/>
              <a:t>数值计算相关的开源库</a:t>
            </a:r>
          </a:p>
          <a:p>
            <a:pPr marL="285750" indent="-285750">
              <a:buFontTx/>
              <a:buChar char="-"/>
            </a:pPr>
            <a:r>
              <a:rPr lang="zh-CN" altLang="en-US" dirty="0"/>
              <a:t>Pandas: </a:t>
            </a:r>
            <a:r>
              <a:rPr lang="zh-CN" altLang="en-US" dirty="0">
                <a:hlinkClick r:id="rId5"/>
              </a:rPr>
              <a:t>https://pandas.pydata.org/</a:t>
            </a:r>
            <a:endParaRPr lang="en-US" altLang="zh-CN" dirty="0"/>
          </a:p>
          <a:p>
            <a:r>
              <a:rPr lang="zh-CN" altLang="en-US" dirty="0"/>
              <a:t>数据分析的开源库</a:t>
            </a:r>
          </a:p>
          <a:p>
            <a:pPr marL="285750" indent="-285750">
              <a:buFontTx/>
              <a:buChar char="-"/>
            </a:pPr>
            <a:r>
              <a:rPr lang="zh-CN" altLang="en-US" dirty="0"/>
              <a:t>Sklearn: </a:t>
            </a:r>
            <a:r>
              <a:rPr lang="zh-CN" altLang="en-US" dirty="0">
                <a:hlinkClick r:id="rId6"/>
              </a:rPr>
              <a:t>https://scikit-learn.org/</a:t>
            </a:r>
            <a:endParaRPr lang="en-US" altLang="zh-CN" dirty="0"/>
          </a:p>
          <a:p>
            <a:r>
              <a:rPr lang="zh-CN" altLang="en-US" dirty="0"/>
              <a:t>机器学习算法库</a:t>
            </a:r>
            <a:r>
              <a:rPr lang="en-US" altLang="zh-CN" dirty="0"/>
              <a:t>(</a:t>
            </a:r>
            <a:r>
              <a:rPr lang="zh-CN" altLang="en-US" dirty="0"/>
              <a:t>基于</a:t>
            </a:r>
            <a:r>
              <a:rPr lang="en-US" altLang="zh-CN" dirty="0" err="1"/>
              <a:t>Numpy</a:t>
            </a:r>
            <a:r>
              <a:rPr lang="en-US" altLang="zh-CN" dirty="0"/>
              <a:t> </a:t>
            </a:r>
            <a:r>
              <a:rPr lang="zh-CN" altLang="en-US" dirty="0"/>
              <a:t>和 </a:t>
            </a:r>
            <a:r>
              <a:rPr lang="en-US" altLang="zh-CN" dirty="0"/>
              <a:t>Python)</a:t>
            </a:r>
            <a:endParaRPr lang="zh-CN" altLang="en-US" dirty="0"/>
          </a:p>
          <a:p>
            <a:pPr marL="285750" indent="-285750">
              <a:buFontTx/>
              <a:buChar char="-"/>
            </a:pPr>
            <a:r>
              <a:rPr lang="zh-CN" altLang="en-US" dirty="0"/>
              <a:t>jieba: </a:t>
            </a:r>
            <a:r>
              <a:rPr lang="zh-CN" altLang="en-US" dirty="0">
                <a:hlinkClick r:id="rId7"/>
              </a:rPr>
              <a:t>https://github.com/fxsjy/jieba</a:t>
            </a:r>
            <a:endParaRPr lang="en-US" altLang="zh-CN" dirty="0"/>
          </a:p>
          <a:p>
            <a:r>
              <a:rPr lang="zh-CN" altLang="en-US" dirty="0"/>
              <a:t>中文分词组件，本次实验的主要工具</a:t>
            </a:r>
          </a:p>
          <a:p>
            <a:r>
              <a:rPr lang="zh-CN" altLang="en-US" dirty="0"/>
              <a:t>- 四川大学机器智能实验室停用词库：https://github.com/goto456/stopwords/blob/master/scu_stopwords.txt</a:t>
            </a:r>
          </a:p>
        </p:txBody>
      </p:sp>
    </p:spTree>
    <p:extLst>
      <p:ext uri="{BB962C8B-B14F-4D97-AF65-F5344CB8AC3E}">
        <p14:creationId xmlns:p14="http://schemas.microsoft.com/office/powerpoint/2010/main" val="257360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03122" y="449825"/>
            <a:ext cx="11385755" cy="5958349"/>
          </a:xfrm>
          <a:prstGeom prst="roundRect">
            <a:avLst>
              <a:gd name="adj" fmla="val 1568"/>
            </a:avLst>
          </a:prstGeom>
          <a:solidFill>
            <a:schemeClr val="bg1"/>
          </a:solidFill>
          <a:ln>
            <a:noFill/>
          </a:ln>
          <a:effectLst>
            <a:glow rad="228600">
              <a:srgbClr val="02615A">
                <a:alpha val="3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87301" y="2420811"/>
            <a:ext cx="1592179" cy="1592179"/>
          </a:xfrm>
          <a:prstGeom prst="ellipse">
            <a:avLst/>
          </a:prstGeom>
          <a:solidFill>
            <a:srgbClr val="1C48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800" b="1" dirty="0">
                <a:solidFill>
                  <a:schemeClr val="bg1"/>
                </a:solidFill>
                <a:latin typeface="FuturaBookC" pitchFamily="2" charset="-52"/>
              </a:rPr>
              <a:t>2</a:t>
            </a:r>
            <a:endParaRPr lang="zh-CN" altLang="en-US" sz="13800" b="1" dirty="0">
              <a:solidFill>
                <a:schemeClr val="bg1"/>
              </a:solidFill>
              <a:latin typeface="FuturaBookC" pitchFamily="2" charset="-52"/>
            </a:endParaRPr>
          </a:p>
        </p:txBody>
      </p:sp>
      <p:sp>
        <p:nvSpPr>
          <p:cNvPr id="8" name="文本框 7"/>
          <p:cNvSpPr txBox="1"/>
          <p:nvPr/>
        </p:nvSpPr>
        <p:spPr>
          <a:xfrm>
            <a:off x="4476985" y="2420811"/>
            <a:ext cx="5760360" cy="769441"/>
          </a:xfrm>
          <a:prstGeom prst="rect">
            <a:avLst/>
          </a:prstGeom>
          <a:noFill/>
        </p:spPr>
        <p:txBody>
          <a:bodyPr wrap="square" rtlCol="0">
            <a:spAutoFit/>
          </a:bodyPr>
          <a:lstStyle/>
          <a:p>
            <a:r>
              <a:rPr lang="zh-CN" altLang="en-US" sz="4400" dirty="0">
                <a:solidFill>
                  <a:srgbClr val="1C4885"/>
                </a:solidFill>
                <a:latin typeface="FZZhengHeiS-DB-GB" panose="02000000000000000000" pitchFamily="2" charset="0"/>
                <a:ea typeface="FZZhengHeiS-DB-GB" panose="02000000000000000000" pitchFamily="2" charset="0"/>
              </a:rPr>
              <a:t>实验内容</a:t>
            </a:r>
          </a:p>
        </p:txBody>
      </p:sp>
      <p:cxnSp>
        <p:nvCxnSpPr>
          <p:cNvPr id="9" name="直接连接符 8"/>
          <p:cNvCxnSpPr/>
          <p:nvPr/>
        </p:nvCxnSpPr>
        <p:spPr>
          <a:xfrm>
            <a:off x="4663554" y="3428999"/>
            <a:ext cx="11124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66766" y="3843713"/>
            <a:ext cx="3268262" cy="338554"/>
          </a:xfrm>
          <a:prstGeom prst="rect">
            <a:avLst/>
          </a:prstGeom>
          <a:noFill/>
        </p:spPr>
        <p:txBody>
          <a:bodyPr wrap="square" rtlCol="0">
            <a:spAutoFit/>
          </a:bodyPr>
          <a:lstStyle/>
          <a:p>
            <a:r>
              <a:rPr lang="en-US" altLang="zh-CN" sz="1600" dirty="0">
                <a:latin typeface="FuturaBookC" charset="-52"/>
                <a:sym typeface="+mn-ea"/>
              </a:rPr>
              <a:t>Experimental Content</a:t>
            </a:r>
          </a:p>
        </p:txBody>
      </p:sp>
      <p:pic>
        <p:nvPicPr>
          <p:cNvPr id="11" name="图片 10">
            <a:extLst>
              <a:ext uri="{FF2B5EF4-FFF2-40B4-BE49-F238E27FC236}">
                <a16:creationId xmlns:a16="http://schemas.microsoft.com/office/drawing/2014/main" id="{0CF8E651-A21A-472B-9D3C-3E7F50B8BC6E}"/>
              </a:ext>
            </a:extLst>
          </p:cNvPr>
          <p:cNvPicPr>
            <a:picLocks noChangeAspect="1"/>
          </p:cNvPicPr>
          <p:nvPr/>
        </p:nvPicPr>
        <p:blipFill>
          <a:blip r:embed="rId3"/>
          <a:stretch>
            <a:fillRect/>
          </a:stretch>
        </p:blipFill>
        <p:spPr>
          <a:xfrm>
            <a:off x="10673193" y="471151"/>
            <a:ext cx="851929" cy="881672"/>
          </a:xfrm>
          <a:prstGeom prst="rect">
            <a:avLst/>
          </a:prstGeom>
        </p:spPr>
      </p:pic>
      <p:sp>
        <p:nvSpPr>
          <p:cNvPr id="2" name="文本框 1">
            <a:extLst>
              <a:ext uri="{FF2B5EF4-FFF2-40B4-BE49-F238E27FC236}">
                <a16:creationId xmlns:a16="http://schemas.microsoft.com/office/drawing/2014/main" id="{303336EE-CA2C-F366-43C6-3A39759BCB04}"/>
              </a:ext>
            </a:extLst>
          </p:cNvPr>
          <p:cNvSpPr txBox="1"/>
          <p:nvPr/>
        </p:nvSpPr>
        <p:spPr>
          <a:xfrm>
            <a:off x="2885315" y="4627881"/>
            <a:ext cx="6421367" cy="461665"/>
          </a:xfrm>
          <a:prstGeom prst="rect">
            <a:avLst/>
          </a:prstGeom>
          <a:noFill/>
        </p:spPr>
        <p:txBody>
          <a:bodyPr wrap="square" rtlCol="0">
            <a:spAutoFit/>
          </a:bodyPr>
          <a:lstStyle/>
          <a:p>
            <a:r>
              <a:rPr lang="zh-CN" altLang="en-US" sz="2400" dirty="0">
                <a:latin typeface="FuturaBookC" charset="-52"/>
                <a:sym typeface="+mn-ea"/>
              </a:rPr>
              <a:t>数据集</a:t>
            </a:r>
            <a:r>
              <a:rPr lang="en-US" altLang="zh-CN" sz="2400" dirty="0">
                <a:latin typeface="FuturaBookC" charset="-52"/>
                <a:sym typeface="+mn-ea"/>
              </a:rPr>
              <a:t>	</a:t>
            </a:r>
            <a:r>
              <a:rPr lang="zh-CN" altLang="en-US" sz="2400" dirty="0">
                <a:latin typeface="FuturaBookC" charset="-52"/>
                <a:sym typeface="+mn-ea"/>
              </a:rPr>
              <a:t>数据处理</a:t>
            </a:r>
            <a:r>
              <a:rPr lang="en-US" altLang="zh-CN" sz="2400" dirty="0">
                <a:latin typeface="FuturaBookC" charset="-52"/>
                <a:sym typeface="+mn-ea"/>
              </a:rPr>
              <a:t>	</a:t>
            </a:r>
            <a:r>
              <a:rPr lang="zh-CN" altLang="en-US" sz="2400" dirty="0">
                <a:latin typeface="FuturaBookC" charset="-52"/>
                <a:sym typeface="+mn-ea"/>
              </a:rPr>
              <a:t>模型搭建</a:t>
            </a:r>
            <a:endParaRPr lang="en-US" altLang="zh-CN" sz="2400" dirty="0">
              <a:latin typeface="FuturaBookC" charset="-52"/>
              <a:sym typeface="+mn-ea"/>
            </a:endParaRPr>
          </a:p>
        </p:txBody>
      </p:sp>
    </p:spTree>
    <p:extLst>
      <p:ext uri="{BB962C8B-B14F-4D97-AF65-F5344CB8AC3E}">
        <p14:creationId xmlns:p14="http://schemas.microsoft.com/office/powerpoint/2010/main" val="17341027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3" y="1530553"/>
            <a:ext cx="6096000" cy="2062103"/>
          </a:xfrm>
          <a:prstGeom prst="rect">
            <a:avLst/>
          </a:prstGeom>
          <a:noFill/>
        </p:spPr>
        <p:txBody>
          <a:bodyPr wrap="square">
            <a:spAutoFit/>
          </a:bodyPr>
          <a:lstStyle/>
          <a:p>
            <a:r>
              <a:rPr lang="zh-CN" altLang="en-US" sz="2000" b="1" dirty="0"/>
              <a:t>数据集：</a:t>
            </a:r>
          </a:p>
          <a:p>
            <a:r>
              <a:rPr lang="zh-CN" altLang="en-US" dirty="0"/>
              <a:t>- 该数据集包括了约 7.87 万条数据，有 3 个字段 label、 message 和 msg_new， 分别代表了短信的类别、短信的内容和分词后的短信</a:t>
            </a:r>
          </a:p>
          <a:p>
            <a:r>
              <a:rPr lang="zh-CN" altLang="en-US" dirty="0"/>
              <a:t>- 中文分词工具 [jieba](https://github.com/fxsjy/jieba)</a:t>
            </a:r>
          </a:p>
          <a:p>
            <a:r>
              <a:rPr lang="zh-CN" altLang="en-US" dirty="0"/>
              <a:t>- 0 代表正常的短信，1 代表恶意的短信</a:t>
            </a:r>
          </a:p>
          <a:p>
            <a:r>
              <a:rPr lang="zh-CN" altLang="en-US" dirty="0"/>
              <a:t>- 正常短信和恶意短信举例：</a:t>
            </a:r>
          </a:p>
        </p:txBody>
      </p:sp>
      <p:pic>
        <p:nvPicPr>
          <p:cNvPr id="11" name="图片 10">
            <a:extLst>
              <a:ext uri="{FF2B5EF4-FFF2-40B4-BE49-F238E27FC236}">
                <a16:creationId xmlns:a16="http://schemas.microsoft.com/office/drawing/2014/main" id="{0C1FC7FD-AD7A-9EEE-29C0-9ACA54C844DD}"/>
              </a:ext>
            </a:extLst>
          </p:cNvPr>
          <p:cNvPicPr>
            <a:picLocks noChangeAspect="1"/>
          </p:cNvPicPr>
          <p:nvPr/>
        </p:nvPicPr>
        <p:blipFill>
          <a:blip r:embed="rId4"/>
          <a:stretch>
            <a:fillRect/>
          </a:stretch>
        </p:blipFill>
        <p:spPr>
          <a:xfrm>
            <a:off x="738394" y="3674705"/>
            <a:ext cx="5022965" cy="1178649"/>
          </a:xfrm>
          <a:prstGeom prst="rect">
            <a:avLst/>
          </a:prstGeom>
        </p:spPr>
      </p:pic>
      <p:pic>
        <p:nvPicPr>
          <p:cNvPr id="12" name="图片 11">
            <a:extLst>
              <a:ext uri="{FF2B5EF4-FFF2-40B4-BE49-F238E27FC236}">
                <a16:creationId xmlns:a16="http://schemas.microsoft.com/office/drawing/2014/main" id="{47BEC0F3-2D6C-7742-8030-EB3787028E02}"/>
              </a:ext>
            </a:extLst>
          </p:cNvPr>
          <p:cNvPicPr>
            <a:picLocks noChangeAspect="1"/>
          </p:cNvPicPr>
          <p:nvPr/>
        </p:nvPicPr>
        <p:blipFill>
          <a:blip r:embed="rId5"/>
          <a:stretch>
            <a:fillRect/>
          </a:stretch>
        </p:blipFill>
        <p:spPr>
          <a:xfrm>
            <a:off x="7058668" y="2632609"/>
            <a:ext cx="4699000" cy="190500"/>
          </a:xfrm>
          <a:prstGeom prst="rect">
            <a:avLst/>
          </a:prstGeom>
        </p:spPr>
      </p:pic>
      <p:sp>
        <p:nvSpPr>
          <p:cNvPr id="13" name="文本框 12">
            <a:extLst>
              <a:ext uri="{FF2B5EF4-FFF2-40B4-BE49-F238E27FC236}">
                <a16:creationId xmlns:a16="http://schemas.microsoft.com/office/drawing/2014/main" id="{6D76ADA0-2FAF-6F46-90EF-3E29C20AE83B}"/>
              </a:ext>
            </a:extLst>
          </p:cNvPr>
          <p:cNvSpPr txBox="1"/>
          <p:nvPr/>
        </p:nvSpPr>
        <p:spPr>
          <a:xfrm>
            <a:off x="7058668" y="1530553"/>
            <a:ext cx="2865449" cy="923330"/>
          </a:xfrm>
          <a:prstGeom prst="rect">
            <a:avLst/>
          </a:prstGeom>
          <a:noFill/>
        </p:spPr>
        <p:txBody>
          <a:bodyPr wrap="square" rtlCol="0">
            <a:spAutoFit/>
          </a:bodyPr>
          <a:lstStyle/>
          <a:p>
            <a:r>
              <a:rPr kumimoji="1" lang="zh-CN" altLang="en-US" dirty="0"/>
              <a:t>根据 </a:t>
            </a:r>
            <a:r>
              <a:rPr kumimoji="1" lang="en-US" altLang="zh-CN" dirty="0"/>
              <a:t>data</a:t>
            </a:r>
            <a:r>
              <a:rPr kumimoji="1" lang="zh-CN" altLang="en-US" dirty="0"/>
              <a:t> </a:t>
            </a:r>
            <a:r>
              <a:rPr kumimoji="1" lang="en-US" altLang="zh-CN" dirty="0"/>
              <a:t>path</a:t>
            </a:r>
            <a:r>
              <a:rPr kumimoji="1" lang="zh-CN" altLang="en-US" dirty="0"/>
              <a:t> 利用 </a:t>
            </a:r>
            <a:r>
              <a:rPr kumimoji="1" lang="en-US" altLang="zh-CN" dirty="0"/>
              <a:t>pandas</a:t>
            </a:r>
            <a:r>
              <a:rPr kumimoji="1" lang="zh-CN" altLang="en-US" dirty="0"/>
              <a:t> 库读取 </a:t>
            </a:r>
            <a:r>
              <a:rPr kumimoji="1" lang="en-US" altLang="zh-CN" dirty="0"/>
              <a:t>csv</a:t>
            </a:r>
            <a:r>
              <a:rPr kumimoji="1" lang="zh-CN" altLang="en-US" dirty="0"/>
              <a:t> 格式的数据集</a:t>
            </a:r>
          </a:p>
        </p:txBody>
      </p:sp>
      <p:pic>
        <p:nvPicPr>
          <p:cNvPr id="14" name="图片 13">
            <a:extLst>
              <a:ext uri="{FF2B5EF4-FFF2-40B4-BE49-F238E27FC236}">
                <a16:creationId xmlns:a16="http://schemas.microsoft.com/office/drawing/2014/main" id="{9A0421EA-78BE-A641-AD96-5AD966BBAC2F}"/>
              </a:ext>
            </a:extLst>
          </p:cNvPr>
          <p:cNvPicPr>
            <a:picLocks noChangeAspect="1"/>
          </p:cNvPicPr>
          <p:nvPr/>
        </p:nvPicPr>
        <p:blipFill>
          <a:blip r:embed="rId6"/>
          <a:stretch>
            <a:fillRect/>
          </a:stretch>
        </p:blipFill>
        <p:spPr>
          <a:xfrm>
            <a:off x="6201817" y="2909454"/>
            <a:ext cx="2919248" cy="3887799"/>
          </a:xfrm>
          <a:prstGeom prst="rect">
            <a:avLst/>
          </a:prstGeom>
        </p:spPr>
      </p:pic>
      <p:pic>
        <p:nvPicPr>
          <p:cNvPr id="15" name="图片 14">
            <a:extLst>
              <a:ext uri="{FF2B5EF4-FFF2-40B4-BE49-F238E27FC236}">
                <a16:creationId xmlns:a16="http://schemas.microsoft.com/office/drawing/2014/main" id="{8A04A04B-E261-2B46-A4CC-EA63A3250810}"/>
              </a:ext>
            </a:extLst>
          </p:cNvPr>
          <p:cNvPicPr>
            <a:picLocks noChangeAspect="1"/>
          </p:cNvPicPr>
          <p:nvPr/>
        </p:nvPicPr>
        <p:blipFill>
          <a:blip r:embed="rId7"/>
          <a:stretch>
            <a:fillRect/>
          </a:stretch>
        </p:blipFill>
        <p:spPr>
          <a:xfrm>
            <a:off x="9045102" y="2928636"/>
            <a:ext cx="2712566" cy="3887799"/>
          </a:xfrm>
          <a:prstGeom prst="rect">
            <a:avLst/>
          </a:prstGeom>
        </p:spPr>
      </p:pic>
    </p:spTree>
    <p:extLst>
      <p:ext uri="{BB962C8B-B14F-4D97-AF65-F5344CB8AC3E}">
        <p14:creationId xmlns:p14="http://schemas.microsoft.com/office/powerpoint/2010/main" val="1968172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530553"/>
            <a:ext cx="9514233" cy="2062103"/>
          </a:xfrm>
          <a:prstGeom prst="rect">
            <a:avLst/>
          </a:prstGeom>
          <a:noFill/>
        </p:spPr>
        <p:txBody>
          <a:bodyPr wrap="square">
            <a:spAutoFit/>
          </a:bodyPr>
          <a:lstStyle/>
          <a:p>
            <a:r>
              <a:rPr lang="zh-CN" altLang="en-US" sz="2000" b="1" dirty="0"/>
              <a:t>数据处理：</a:t>
            </a:r>
            <a:endParaRPr lang="en-US" altLang="zh-CN" sz="2000" b="1" dirty="0"/>
          </a:p>
          <a:p>
            <a:r>
              <a:rPr lang="zh-CN" altLang="en-US" dirty="0"/>
              <a:t>停用词：</a:t>
            </a:r>
            <a:endParaRPr lang="en-US" altLang="zh-CN" dirty="0"/>
          </a:p>
          <a:p>
            <a:r>
              <a:rPr lang="zh-CN" altLang="en-US" dirty="0"/>
              <a:t>停用词是指在信息检索中，为节省存储空间和提高搜索效率，在处理自然语言数据（或文本）之前或之后会自动过滤掉某些字或词，这些字或词即被称为 </a:t>
            </a:r>
            <a:r>
              <a:rPr lang="en-US" altLang="zh-CN" dirty="0"/>
              <a:t>Stop Words</a:t>
            </a:r>
            <a:r>
              <a:rPr lang="zh-CN" altLang="en-US" dirty="0"/>
              <a:t>（停用词）。      </a:t>
            </a:r>
          </a:p>
          <a:p>
            <a:r>
              <a:rPr lang="zh-CN" altLang="en-US" dirty="0"/>
              <a:t>这些停用词都是人工输入、非自动化生成的，生成后的停用词会形成一个停用词库。 </a:t>
            </a:r>
            <a:endParaRPr lang="en-US" altLang="zh-CN" dirty="0"/>
          </a:p>
          <a:p>
            <a:r>
              <a:rPr lang="zh-CN" altLang="en-US" dirty="0"/>
              <a:t>本次实验中采用的是</a:t>
            </a:r>
            <a:r>
              <a:rPr lang="en-US" altLang="zh-CN" dirty="0"/>
              <a:t>[</a:t>
            </a:r>
            <a:r>
              <a:rPr lang="zh-CN" altLang="en-US" dirty="0"/>
              <a:t>四川大学机器智能实验室停用词库</a:t>
            </a:r>
            <a:r>
              <a:rPr lang="en-US" altLang="zh-CN" dirty="0"/>
              <a:t>](https://github.com/goto456/stopwords/blob/master/scu_stopwords.txt)</a:t>
            </a:r>
            <a:endParaRPr lang="zh-CN" altLang="en-US" dirty="0"/>
          </a:p>
        </p:txBody>
      </p:sp>
      <p:pic>
        <p:nvPicPr>
          <p:cNvPr id="3" name="图片 2">
            <a:extLst>
              <a:ext uri="{FF2B5EF4-FFF2-40B4-BE49-F238E27FC236}">
                <a16:creationId xmlns:a16="http://schemas.microsoft.com/office/drawing/2014/main" id="{54884B80-C152-B366-FD85-3D94830CD0D6}"/>
              </a:ext>
            </a:extLst>
          </p:cNvPr>
          <p:cNvPicPr>
            <a:picLocks noChangeAspect="1"/>
          </p:cNvPicPr>
          <p:nvPr/>
        </p:nvPicPr>
        <p:blipFill rotWithShape="1">
          <a:blip r:embed="rId4"/>
          <a:srcRect t="71775"/>
          <a:stretch/>
        </p:blipFill>
        <p:spPr>
          <a:xfrm>
            <a:off x="904649" y="4637556"/>
            <a:ext cx="7396492" cy="689891"/>
          </a:xfrm>
          <a:prstGeom prst="rect">
            <a:avLst/>
          </a:prstGeom>
        </p:spPr>
      </p:pic>
      <p:sp>
        <p:nvSpPr>
          <p:cNvPr id="7" name="文本框 6">
            <a:extLst>
              <a:ext uri="{FF2B5EF4-FFF2-40B4-BE49-F238E27FC236}">
                <a16:creationId xmlns:a16="http://schemas.microsoft.com/office/drawing/2014/main" id="{EDF461DC-75A9-7D38-289C-FC8F1A6F16EB}"/>
              </a:ext>
            </a:extLst>
          </p:cNvPr>
          <p:cNvSpPr txBox="1"/>
          <p:nvPr/>
        </p:nvSpPr>
        <p:spPr>
          <a:xfrm>
            <a:off x="904649" y="4033762"/>
            <a:ext cx="9514233" cy="400110"/>
          </a:xfrm>
          <a:prstGeom prst="rect">
            <a:avLst/>
          </a:prstGeom>
          <a:noFill/>
        </p:spPr>
        <p:txBody>
          <a:bodyPr wrap="square">
            <a:spAutoFit/>
          </a:bodyPr>
          <a:lstStyle/>
          <a:p>
            <a:r>
              <a:rPr lang="zh-CN" altLang="en-US" sz="2000" b="1" dirty="0"/>
              <a:t>下面是一些停用词：</a:t>
            </a:r>
            <a:endParaRPr lang="en-US" altLang="zh-CN" sz="2000" b="1" dirty="0"/>
          </a:p>
        </p:txBody>
      </p:sp>
      <p:sp>
        <p:nvSpPr>
          <p:cNvPr id="2" name="文本框 1">
            <a:extLst>
              <a:ext uri="{FF2B5EF4-FFF2-40B4-BE49-F238E27FC236}">
                <a16:creationId xmlns:a16="http://schemas.microsoft.com/office/drawing/2014/main" id="{F401D8A3-31B3-5E43-82ED-8E019342737C}"/>
              </a:ext>
            </a:extLst>
          </p:cNvPr>
          <p:cNvSpPr txBox="1"/>
          <p:nvPr/>
        </p:nvSpPr>
        <p:spPr>
          <a:xfrm>
            <a:off x="8622061" y="3199634"/>
            <a:ext cx="2903061" cy="1200329"/>
          </a:xfrm>
          <a:prstGeom prst="rect">
            <a:avLst/>
          </a:prstGeom>
          <a:noFill/>
        </p:spPr>
        <p:txBody>
          <a:bodyPr wrap="square" rtlCol="0">
            <a:spAutoFit/>
          </a:bodyPr>
          <a:lstStyle/>
          <a:p>
            <a:r>
              <a:rPr kumimoji="1" lang="zh-CN" altLang="en-US" dirty="0">
                <a:solidFill>
                  <a:srgbClr val="FF0000"/>
                </a:solidFill>
              </a:rPr>
              <a:t>注意：所给出的停词库为</a:t>
            </a:r>
            <a:r>
              <a:rPr kumimoji="1" lang="en-US" altLang="zh-CN" dirty="0">
                <a:solidFill>
                  <a:srgbClr val="FF0000"/>
                </a:solidFill>
              </a:rPr>
              <a:t>txt</a:t>
            </a:r>
            <a:r>
              <a:rPr kumimoji="1" lang="zh-CN" altLang="en-US" dirty="0">
                <a:solidFill>
                  <a:srgbClr val="FF0000"/>
                </a:solidFill>
              </a:rPr>
              <a:t> 形式，故需要用</a:t>
            </a:r>
            <a:r>
              <a:rPr kumimoji="1" lang="en-US" altLang="zh-CN" dirty="0">
                <a:solidFill>
                  <a:srgbClr val="FF0000"/>
                </a:solidFill>
              </a:rPr>
              <a:t>python</a:t>
            </a:r>
            <a:r>
              <a:rPr kumimoji="1" lang="zh-CN" altLang="en-US" dirty="0">
                <a:solidFill>
                  <a:srgbClr val="FF0000"/>
                </a:solidFill>
              </a:rPr>
              <a:t>的文件读取对数据集进行载入。</a:t>
            </a:r>
          </a:p>
        </p:txBody>
      </p:sp>
      <p:pic>
        <p:nvPicPr>
          <p:cNvPr id="9" name="图片 8">
            <a:extLst>
              <a:ext uri="{FF2B5EF4-FFF2-40B4-BE49-F238E27FC236}">
                <a16:creationId xmlns:a16="http://schemas.microsoft.com/office/drawing/2014/main" id="{56F17129-1D92-554F-89E5-2B3D963F625D}"/>
              </a:ext>
            </a:extLst>
          </p:cNvPr>
          <p:cNvPicPr>
            <a:picLocks noChangeAspect="1"/>
          </p:cNvPicPr>
          <p:nvPr/>
        </p:nvPicPr>
        <p:blipFill>
          <a:blip r:embed="rId5"/>
          <a:stretch>
            <a:fillRect/>
          </a:stretch>
        </p:blipFill>
        <p:spPr>
          <a:xfrm>
            <a:off x="8219688" y="4425857"/>
            <a:ext cx="898734" cy="2024291"/>
          </a:xfrm>
          <a:prstGeom prst="rect">
            <a:avLst/>
          </a:prstGeom>
        </p:spPr>
      </p:pic>
      <p:pic>
        <p:nvPicPr>
          <p:cNvPr id="10" name="图片 9">
            <a:extLst>
              <a:ext uri="{FF2B5EF4-FFF2-40B4-BE49-F238E27FC236}">
                <a16:creationId xmlns:a16="http://schemas.microsoft.com/office/drawing/2014/main" id="{54F8E051-090B-9C40-AF77-1AF344D22FE2}"/>
              </a:ext>
            </a:extLst>
          </p:cNvPr>
          <p:cNvPicPr>
            <a:picLocks noChangeAspect="1"/>
          </p:cNvPicPr>
          <p:nvPr/>
        </p:nvPicPr>
        <p:blipFill>
          <a:blip r:embed="rId6"/>
          <a:stretch>
            <a:fillRect/>
          </a:stretch>
        </p:blipFill>
        <p:spPr>
          <a:xfrm>
            <a:off x="8790549" y="4459766"/>
            <a:ext cx="3136297" cy="220091"/>
          </a:xfrm>
          <a:prstGeom prst="rect">
            <a:avLst/>
          </a:prstGeom>
        </p:spPr>
      </p:pic>
      <p:sp>
        <p:nvSpPr>
          <p:cNvPr id="11" name="文本框 10">
            <a:extLst>
              <a:ext uri="{FF2B5EF4-FFF2-40B4-BE49-F238E27FC236}">
                <a16:creationId xmlns:a16="http://schemas.microsoft.com/office/drawing/2014/main" id="{50B16375-B47E-E74B-9583-B363A7BB59E7}"/>
              </a:ext>
            </a:extLst>
          </p:cNvPr>
          <p:cNvSpPr txBox="1"/>
          <p:nvPr/>
        </p:nvSpPr>
        <p:spPr>
          <a:xfrm>
            <a:off x="8856591" y="4825967"/>
            <a:ext cx="2031325" cy="646331"/>
          </a:xfrm>
          <a:prstGeom prst="rect">
            <a:avLst/>
          </a:prstGeom>
          <a:noFill/>
        </p:spPr>
        <p:txBody>
          <a:bodyPr wrap="none" rtlCol="0">
            <a:spAutoFit/>
          </a:bodyPr>
          <a:lstStyle/>
          <a:p>
            <a:r>
              <a:rPr lang="en" altLang="zh-CN" dirty="0"/>
              <a:t>.</a:t>
            </a:r>
            <a:r>
              <a:rPr lang="en" altLang="zh-CN" dirty="0" err="1"/>
              <a:t>splitlines</a:t>
            </a:r>
            <a:r>
              <a:rPr lang="en" altLang="zh-CN" dirty="0"/>
              <a:t>()</a:t>
            </a:r>
          </a:p>
          <a:p>
            <a:r>
              <a:rPr kumimoji="1" lang="zh-CN" altLang="en" dirty="0"/>
              <a:t>可能</a:t>
            </a:r>
            <a:r>
              <a:rPr kumimoji="1" lang="zh-CN" altLang="en-US" dirty="0"/>
              <a:t>会用到的函数</a:t>
            </a:r>
          </a:p>
        </p:txBody>
      </p:sp>
    </p:spTree>
    <p:extLst>
      <p:ext uri="{BB962C8B-B14F-4D97-AF65-F5344CB8AC3E}">
        <p14:creationId xmlns:p14="http://schemas.microsoft.com/office/powerpoint/2010/main" val="2928539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3"/>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2062103"/>
          </a:xfrm>
          <a:prstGeom prst="rect">
            <a:avLst/>
          </a:prstGeom>
          <a:noFill/>
        </p:spPr>
        <p:txBody>
          <a:bodyPr wrap="square">
            <a:spAutoFit/>
          </a:bodyPr>
          <a:lstStyle/>
          <a:p>
            <a:r>
              <a:rPr lang="zh-CN" altLang="en-US" sz="2000" b="1" dirty="0"/>
              <a:t>数据处理：</a:t>
            </a:r>
            <a:endParaRPr lang="en-US" altLang="zh-CN" sz="2000" b="1" dirty="0"/>
          </a:p>
          <a:p>
            <a:r>
              <a:rPr lang="zh-CN" altLang="en-US" dirty="0"/>
              <a:t>文本向量化：</a:t>
            </a:r>
            <a:r>
              <a:rPr lang="en-US" altLang="zh-CN" dirty="0" err="1"/>
              <a:t>CountVectorizer</a:t>
            </a:r>
            <a:r>
              <a:rPr lang="zh-CN" altLang="en-US" dirty="0"/>
              <a:t>和</a:t>
            </a:r>
            <a:r>
              <a:rPr lang="en-US" altLang="zh-CN" dirty="0" err="1"/>
              <a:t>TfidfVectorizer</a:t>
            </a:r>
            <a:endParaRPr lang="en-US" altLang="zh-CN" dirty="0"/>
          </a:p>
          <a:p>
            <a:endParaRPr lang="en-US" altLang="zh-CN" dirty="0"/>
          </a:p>
          <a:p>
            <a:r>
              <a:rPr lang="en-US" altLang="zh-CN" dirty="0" err="1"/>
              <a:t>CountVectorizer</a:t>
            </a:r>
            <a:r>
              <a:rPr lang="zh-CN" altLang="en-US" dirty="0"/>
              <a:t>：目前拥有的数据是长度不统一的文本数据，而绝大多数机器学习算法需要的输入是向量，因此文本类型的数据需要经过处理得到向量。    </a:t>
            </a:r>
          </a:p>
          <a:p>
            <a:r>
              <a:rPr lang="zh-CN" altLang="en-US" dirty="0"/>
              <a:t>我们可以借助 </a:t>
            </a:r>
            <a:r>
              <a:rPr lang="en-US" altLang="zh-CN" dirty="0" err="1"/>
              <a:t>sklearn</a:t>
            </a:r>
            <a:r>
              <a:rPr lang="en-US" altLang="zh-CN" dirty="0"/>
              <a:t> </a:t>
            </a:r>
            <a:r>
              <a:rPr lang="zh-CN" altLang="en-US" dirty="0"/>
              <a:t>中 </a:t>
            </a:r>
            <a:r>
              <a:rPr lang="en-US" altLang="zh-CN" dirty="0" err="1"/>
              <a:t>CountVectorizer</a:t>
            </a:r>
            <a:r>
              <a:rPr lang="en-US" altLang="zh-CN" dirty="0"/>
              <a:t> </a:t>
            </a:r>
            <a:r>
              <a:rPr lang="zh-CN" altLang="en-US" dirty="0"/>
              <a:t>来实现文本的向量化，</a:t>
            </a:r>
            <a:r>
              <a:rPr lang="en-US" altLang="zh-CN" dirty="0" err="1"/>
              <a:t>CountVectorizer</a:t>
            </a:r>
            <a:r>
              <a:rPr lang="en-US" altLang="zh-CN" dirty="0"/>
              <a:t> </a:t>
            </a:r>
            <a:r>
              <a:rPr lang="zh-CN" altLang="en-US" dirty="0"/>
              <a:t>实际上是在统计每个词出现的次数，这样的模型也叫做词袋模型。</a:t>
            </a:r>
            <a:endParaRPr lang="en-US" altLang="zh-CN" dirty="0"/>
          </a:p>
        </p:txBody>
      </p:sp>
    </p:spTree>
    <p:extLst>
      <p:ext uri="{BB962C8B-B14F-4D97-AF65-F5344CB8AC3E}">
        <p14:creationId xmlns:p14="http://schemas.microsoft.com/office/powerpoint/2010/main" val="19481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AD390F6-6362-BB43-BD25-A784F0BA3D48}"/>
              </a:ext>
            </a:extLst>
          </p:cNvPr>
          <p:cNvPicPr>
            <a:picLocks noChangeAspect="1"/>
          </p:cNvPicPr>
          <p:nvPr/>
        </p:nvPicPr>
        <p:blipFill>
          <a:blip r:embed="rId3"/>
          <a:stretch>
            <a:fillRect/>
          </a:stretch>
        </p:blipFill>
        <p:spPr>
          <a:xfrm>
            <a:off x="7495425" y="1089447"/>
            <a:ext cx="3597762" cy="1402295"/>
          </a:xfrm>
          <a:prstGeom prst="rect">
            <a:avLst/>
          </a:prstGeom>
        </p:spPr>
      </p:pic>
      <p:sp>
        <p:nvSpPr>
          <p:cNvPr id="4" name="文本框 3"/>
          <p:cNvSpPr txBox="1"/>
          <p:nvPr/>
        </p:nvSpPr>
        <p:spPr>
          <a:xfrm>
            <a:off x="904649" y="399556"/>
            <a:ext cx="2839450"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实验内容</a:t>
            </a:r>
          </a:p>
        </p:txBody>
      </p:sp>
      <p:sp>
        <p:nvSpPr>
          <p:cNvPr id="5" name="文本框 4"/>
          <p:cNvSpPr txBox="1"/>
          <p:nvPr/>
        </p:nvSpPr>
        <p:spPr>
          <a:xfrm>
            <a:off x="904649" y="840662"/>
            <a:ext cx="1975393" cy="307777"/>
          </a:xfrm>
          <a:prstGeom prst="rect">
            <a:avLst/>
          </a:prstGeom>
          <a:noFill/>
        </p:spPr>
        <p:txBody>
          <a:bodyPr wrap="square" rtlCol="0">
            <a:spAutoFit/>
          </a:bodyPr>
          <a:lstStyle/>
          <a:p>
            <a:r>
              <a:rPr lang="en-US" altLang="zh-CN" sz="1400" dirty="0">
                <a:latin typeface="FuturaBookC" charset="-52"/>
                <a:sym typeface="+mn-ea"/>
              </a:rPr>
              <a:t>Experimental Content</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a:extLst>
              <a:ext uri="{FF2B5EF4-FFF2-40B4-BE49-F238E27FC236}">
                <a16:creationId xmlns:a16="http://schemas.microsoft.com/office/drawing/2014/main" id="{2C75B6B4-34D6-431E-AD71-D6DE6D0CF603}"/>
              </a:ext>
            </a:extLst>
          </p:cNvPr>
          <p:cNvPicPr>
            <a:picLocks noChangeAspect="1"/>
          </p:cNvPicPr>
          <p:nvPr/>
        </p:nvPicPr>
        <p:blipFill>
          <a:blip r:embed="rId4"/>
          <a:stretch>
            <a:fillRect/>
          </a:stretch>
        </p:blipFill>
        <p:spPr>
          <a:xfrm>
            <a:off x="10673193" y="471151"/>
            <a:ext cx="851929" cy="881672"/>
          </a:xfrm>
          <a:prstGeom prst="rect">
            <a:avLst/>
          </a:prstGeom>
        </p:spPr>
      </p:pic>
      <p:sp>
        <p:nvSpPr>
          <p:cNvPr id="8" name="文本框 7">
            <a:extLst>
              <a:ext uri="{FF2B5EF4-FFF2-40B4-BE49-F238E27FC236}">
                <a16:creationId xmlns:a16="http://schemas.microsoft.com/office/drawing/2014/main" id="{093185FF-F13C-1319-9DB6-E1D418E87B4B}"/>
              </a:ext>
            </a:extLst>
          </p:cNvPr>
          <p:cNvSpPr txBox="1"/>
          <p:nvPr/>
        </p:nvSpPr>
        <p:spPr>
          <a:xfrm>
            <a:off x="796412" y="1310000"/>
            <a:ext cx="9514233" cy="861774"/>
          </a:xfrm>
          <a:prstGeom prst="rect">
            <a:avLst/>
          </a:prstGeom>
          <a:noFill/>
        </p:spPr>
        <p:txBody>
          <a:bodyPr wrap="square">
            <a:spAutoFit/>
          </a:bodyPr>
          <a:lstStyle/>
          <a:p>
            <a:r>
              <a:rPr lang="en-US" altLang="zh-CN" sz="2000" b="1" dirty="0" err="1"/>
              <a:t>CountVectorizer</a:t>
            </a:r>
            <a:r>
              <a:rPr lang="en-US" altLang="zh-CN" sz="2000" b="1" dirty="0"/>
              <a:t>:</a:t>
            </a:r>
          </a:p>
          <a:p>
            <a:r>
              <a:rPr lang="en-US" altLang="zh-CN" sz="1000" dirty="0"/>
              <a:t>Reference: </a:t>
            </a:r>
            <a:r>
              <a:rPr lang="en-US" altLang="zh-CN" sz="1000" dirty="0">
                <a:hlinkClick r:id="rId5"/>
              </a:rPr>
              <a:t>https://scikit-learn.org/stable/modules/generated/sklearn.feature_extraction.text.CountVectorizer.html</a:t>
            </a:r>
            <a:endParaRPr lang="en-US" altLang="zh-CN" sz="1000" dirty="0"/>
          </a:p>
          <a:p>
            <a:endParaRPr lang="en-US" altLang="zh-CN" sz="1000" dirty="0"/>
          </a:p>
          <a:p>
            <a:endParaRPr lang="zh-CN" altLang="en-US" sz="1000" dirty="0"/>
          </a:p>
        </p:txBody>
      </p:sp>
      <p:pic>
        <p:nvPicPr>
          <p:cNvPr id="2" name="图片 1">
            <a:extLst>
              <a:ext uri="{FF2B5EF4-FFF2-40B4-BE49-F238E27FC236}">
                <a16:creationId xmlns:a16="http://schemas.microsoft.com/office/drawing/2014/main" id="{BF806543-FE33-C84F-BEEB-DC4B9EE4CA1C}"/>
              </a:ext>
            </a:extLst>
          </p:cNvPr>
          <p:cNvPicPr>
            <a:picLocks noChangeAspect="1"/>
          </p:cNvPicPr>
          <p:nvPr/>
        </p:nvPicPr>
        <p:blipFill>
          <a:blip r:embed="rId6"/>
          <a:stretch>
            <a:fillRect/>
          </a:stretch>
        </p:blipFill>
        <p:spPr>
          <a:xfrm>
            <a:off x="195338" y="2017656"/>
            <a:ext cx="3684000" cy="4274830"/>
          </a:xfrm>
          <a:prstGeom prst="rect">
            <a:avLst/>
          </a:prstGeom>
        </p:spPr>
      </p:pic>
      <p:sp>
        <p:nvSpPr>
          <p:cNvPr id="3" name="椭圆 2">
            <a:extLst>
              <a:ext uri="{FF2B5EF4-FFF2-40B4-BE49-F238E27FC236}">
                <a16:creationId xmlns:a16="http://schemas.microsoft.com/office/drawing/2014/main" id="{C213D0B4-6AF9-4D40-B66C-69CC3FAB1CDC}"/>
              </a:ext>
            </a:extLst>
          </p:cNvPr>
          <p:cNvSpPr/>
          <p:nvPr/>
        </p:nvSpPr>
        <p:spPr>
          <a:xfrm>
            <a:off x="1158227" y="4776622"/>
            <a:ext cx="1468236" cy="3580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a:extLst>
              <a:ext uri="{FF2B5EF4-FFF2-40B4-BE49-F238E27FC236}">
                <a16:creationId xmlns:a16="http://schemas.microsoft.com/office/drawing/2014/main" id="{EB129505-D680-0945-83D2-4B7718E7E890}"/>
              </a:ext>
            </a:extLst>
          </p:cNvPr>
          <p:cNvPicPr>
            <a:picLocks noChangeAspect="1"/>
          </p:cNvPicPr>
          <p:nvPr/>
        </p:nvPicPr>
        <p:blipFill>
          <a:blip r:embed="rId7"/>
          <a:stretch>
            <a:fillRect/>
          </a:stretch>
        </p:blipFill>
        <p:spPr>
          <a:xfrm>
            <a:off x="7495425" y="2491742"/>
            <a:ext cx="3617804" cy="1706511"/>
          </a:xfrm>
          <a:prstGeom prst="rect">
            <a:avLst/>
          </a:prstGeom>
        </p:spPr>
      </p:pic>
      <p:pic>
        <p:nvPicPr>
          <p:cNvPr id="13" name="图片 12">
            <a:extLst>
              <a:ext uri="{FF2B5EF4-FFF2-40B4-BE49-F238E27FC236}">
                <a16:creationId xmlns:a16="http://schemas.microsoft.com/office/drawing/2014/main" id="{50FB2019-7DBF-0F4A-9381-6C145E88E27E}"/>
              </a:ext>
            </a:extLst>
          </p:cNvPr>
          <p:cNvPicPr>
            <a:picLocks noChangeAspect="1"/>
          </p:cNvPicPr>
          <p:nvPr/>
        </p:nvPicPr>
        <p:blipFill>
          <a:blip r:embed="rId8"/>
          <a:stretch>
            <a:fillRect/>
          </a:stretch>
        </p:blipFill>
        <p:spPr>
          <a:xfrm>
            <a:off x="3993190" y="2017656"/>
            <a:ext cx="3502235" cy="4012268"/>
          </a:xfrm>
          <a:prstGeom prst="rect">
            <a:avLst/>
          </a:prstGeom>
        </p:spPr>
      </p:pic>
      <p:pic>
        <p:nvPicPr>
          <p:cNvPr id="10" name="图片 9">
            <a:extLst>
              <a:ext uri="{FF2B5EF4-FFF2-40B4-BE49-F238E27FC236}">
                <a16:creationId xmlns:a16="http://schemas.microsoft.com/office/drawing/2014/main" id="{3E5279EB-4FD0-7A4D-BE4B-248EA9530389}"/>
              </a:ext>
            </a:extLst>
          </p:cNvPr>
          <p:cNvPicPr>
            <a:picLocks noChangeAspect="1"/>
          </p:cNvPicPr>
          <p:nvPr/>
        </p:nvPicPr>
        <p:blipFill>
          <a:blip r:embed="rId9"/>
          <a:stretch>
            <a:fillRect/>
          </a:stretch>
        </p:blipFill>
        <p:spPr>
          <a:xfrm>
            <a:off x="3043144" y="2347926"/>
            <a:ext cx="5595530" cy="3476588"/>
          </a:xfrm>
          <a:prstGeom prst="rect">
            <a:avLst/>
          </a:prstGeom>
        </p:spPr>
      </p:pic>
    </p:spTree>
    <p:extLst>
      <p:ext uri="{BB962C8B-B14F-4D97-AF65-F5344CB8AC3E}">
        <p14:creationId xmlns:p14="http://schemas.microsoft.com/office/powerpoint/2010/main" val="4048479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17879</TotalTime>
  <Words>1279</Words>
  <Application>Microsoft Office PowerPoint</Application>
  <PresentationFormat>宽屏</PresentationFormat>
  <Paragraphs>147</Paragraphs>
  <Slides>21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-apple-system</vt:lpstr>
      <vt:lpstr>Arial Unicode MS</vt:lpstr>
      <vt:lpstr>FuturaBookC</vt:lpstr>
      <vt:lpstr>FZZhengHeiS-DB-GB</vt:lpstr>
      <vt:lpstr>Monospaced Number</vt:lpstr>
      <vt:lpstr>等线</vt:lpstr>
      <vt:lpstr>等线 Light</vt:lpstr>
      <vt:lpstr>Arial</vt:lpstr>
      <vt:lpstr>Arial</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晋宇 田</cp:lastModifiedBy>
  <cp:revision>91</cp:revision>
  <dcterms:created xsi:type="dcterms:W3CDTF">2018-02-27T12:12:58Z</dcterms:created>
  <dcterms:modified xsi:type="dcterms:W3CDTF">2025-04-15T10:51:52Z</dcterms:modified>
</cp:coreProperties>
</file>