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316" r:id="rId3"/>
    <p:sldId id="342" r:id="rId4"/>
    <p:sldId id="262" r:id="rId5"/>
    <p:sldId id="343" r:id="rId6"/>
    <p:sldId id="344" r:id="rId7"/>
    <p:sldId id="324" r:id="rId8"/>
    <p:sldId id="345" r:id="rId9"/>
    <p:sldId id="334" r:id="rId10"/>
    <p:sldId id="346" r:id="rId11"/>
    <p:sldId id="347" r:id="rId12"/>
    <p:sldId id="317" r:id="rId13"/>
    <p:sldId id="318" r:id="rId14"/>
    <p:sldId id="319" r:id="rId15"/>
    <p:sldId id="321" r:id="rId16"/>
    <p:sldId id="360" r:id="rId17"/>
    <p:sldId id="361" r:id="rId18"/>
    <p:sldId id="362" r:id="rId19"/>
    <p:sldId id="366" r:id="rId20"/>
    <p:sldId id="367" r:id="rId21"/>
    <p:sldId id="359" r:id="rId22"/>
    <p:sldId id="322" r:id="rId23"/>
    <p:sldId id="368" r:id="rId24"/>
    <p:sldId id="370" r:id="rId25"/>
    <p:sldId id="295" r:id="rId26"/>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62" userDrawn="1">
          <p15:clr>
            <a:srgbClr val="A4A3A4"/>
          </p15:clr>
        </p15:guide>
        <p15:guide id="2" pos="38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4885"/>
    <a:srgbClr val="20B3A1"/>
    <a:srgbClr val="D64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79" autoAdjust="0"/>
    <p:restoredTop sz="96170" autoAdjust="0"/>
  </p:normalViewPr>
  <p:slideViewPr>
    <p:cSldViewPr snapToGrid="0" showGuides="1">
      <p:cViewPr varScale="1">
        <p:scale>
          <a:sx n="105" d="100"/>
          <a:sy n="105" d="100"/>
        </p:scale>
        <p:origin x="68" y="84"/>
      </p:cViewPr>
      <p:guideLst>
        <p:guide orient="horz" pos="1162"/>
        <p:guide pos="387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B725A-BFDD-44D0-A8D3-61766B07B7F1}" type="datetimeFigureOut">
              <a:rPr lang="zh-CN" altLang="en-US" smtClean="0"/>
              <a:t>2025/5/27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CC932-0C1F-4C94-8B9A-3944ABBB4E3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25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9BCC932-0C1F-4C94-8B9A-3944ABBB4E30}"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2025/5/27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2025/5/27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2025/5/27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2025/5/27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8AF6F278-ABF0-48CA-ADF0-1D43CCA8A181}" type="datetimeFigureOut">
              <a:rPr lang="zh-CN" altLang="en-US" smtClean="0"/>
              <a:t>2025/5/27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46799FB-52B8-4698-BECF-01ADD9E846B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2025/5/27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AF6F278-ABF0-48CA-ADF0-1D43CCA8A181}" type="datetimeFigureOut">
              <a:rPr lang="zh-CN" altLang="en-US" smtClean="0"/>
              <a:t>2025/5/27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46799FB-52B8-4698-BECF-01ADD9E846B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AF6F278-ABF0-48CA-ADF0-1D43CCA8A181}" type="datetimeFigureOut">
              <a:rPr lang="zh-CN" altLang="en-US" smtClean="0"/>
              <a:t>2025/5/27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46799FB-52B8-4698-BECF-01ADD9E846B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F6F278-ABF0-48CA-ADF0-1D43CCA8A181}" type="datetimeFigureOut">
              <a:rPr lang="zh-CN" altLang="en-US" smtClean="0"/>
              <a:t>2025/5/27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46799FB-52B8-4698-BECF-01ADD9E846B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2025/5/27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8AF6F278-ABF0-48CA-ADF0-1D43CCA8A181}" type="datetimeFigureOut">
              <a:rPr lang="zh-CN" altLang="en-US" smtClean="0"/>
              <a:t>2025/5/27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46799FB-52B8-4698-BECF-01ADD9E846BE}"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6F278-ABF0-48CA-ADF0-1D43CCA8A181}" type="datetimeFigureOut">
              <a:rPr lang="zh-CN" altLang="en-US" smtClean="0"/>
              <a:t>2025/5/27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799FB-52B8-4698-BECF-01ADD9E846B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Tm="3000"/>
    </mc:Choice>
    <mc:Fallback xmlns="">
      <p:transition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430636" y="471151"/>
            <a:ext cx="11385755" cy="5958349"/>
          </a:xfrm>
          <a:prstGeom prst="roundRect">
            <a:avLst>
              <a:gd name="adj" fmla="val 1568"/>
            </a:avLst>
          </a:prstGeom>
          <a:solidFill>
            <a:schemeClr val="bg1"/>
          </a:solidFill>
          <a:ln>
            <a:noFill/>
          </a:ln>
          <a:effectLst>
            <a:glow rad="228600">
              <a:schemeClr val="tx1">
                <a:alpha val="3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747135" y="2237740"/>
            <a:ext cx="5247005" cy="829945"/>
          </a:xfrm>
          <a:prstGeom prst="rect">
            <a:avLst/>
          </a:prstGeom>
          <a:noFill/>
        </p:spPr>
        <p:txBody>
          <a:bodyPr wrap="square" rtlCol="0">
            <a:spAutoFit/>
          </a:bodyPr>
          <a:lstStyle/>
          <a:p>
            <a:pPr algn="dist"/>
            <a:r>
              <a:rPr lang="zh-CN" altLang="en-US" sz="4800" dirty="0">
                <a:solidFill>
                  <a:srgbClr val="1C4885"/>
                </a:solidFill>
                <a:latin typeface="FZZhengHeiS-DB-GB" panose="02000000000000000000" pitchFamily="2" charset="0"/>
                <a:ea typeface="FZZhengHeiS-DB-GB" panose="02000000000000000000" pitchFamily="2" charset="0"/>
              </a:rPr>
              <a:t>机器人自动走迷宫</a:t>
            </a:r>
          </a:p>
        </p:txBody>
      </p:sp>
      <p:sp>
        <p:nvSpPr>
          <p:cNvPr id="17" name="文本框 16"/>
          <p:cNvSpPr txBox="1"/>
          <p:nvPr/>
        </p:nvSpPr>
        <p:spPr>
          <a:xfrm>
            <a:off x="4443430" y="4768212"/>
            <a:ext cx="3329940" cy="1200329"/>
          </a:xfrm>
          <a:prstGeom prst="rect">
            <a:avLst/>
          </a:prstGeom>
          <a:noFill/>
        </p:spPr>
        <p:txBody>
          <a:bodyPr wrap="square" rtlCol="0">
            <a:spAutoFit/>
          </a:bodyPr>
          <a:lstStyle/>
          <a:p>
            <a:pPr algn="ct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主讲人：田晋宇    </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开始时间：</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2025</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5</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27</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日</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截止时间： </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2025</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6</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月</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15</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日</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18" name="直接连接符 17"/>
          <p:cNvCxnSpPr/>
          <p:nvPr/>
        </p:nvCxnSpPr>
        <p:spPr>
          <a:xfrm>
            <a:off x="5413997" y="3346095"/>
            <a:ext cx="1388806" cy="0"/>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3"/>
          <a:stretch>
            <a:fillRect/>
          </a:stretch>
        </p:blipFill>
        <p:spPr>
          <a:xfrm>
            <a:off x="10673193" y="471151"/>
            <a:ext cx="851929" cy="88167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399556"/>
            <a:ext cx="3446577" cy="953135"/>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强化学习算法</a:t>
            </a:r>
          </a:p>
          <a:p>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5" name="文本框 4"/>
          <p:cNvSpPr txBox="1"/>
          <p:nvPr/>
        </p:nvSpPr>
        <p:spPr>
          <a:xfrm>
            <a:off x="904649" y="922776"/>
            <a:ext cx="2719697" cy="307777"/>
          </a:xfrm>
          <a:prstGeom prst="rect">
            <a:avLst/>
          </a:prstGeom>
          <a:noFill/>
        </p:spPr>
        <p:txBody>
          <a:bodyPr wrap="square" rtlCol="0">
            <a:spAutoFit/>
          </a:bodyPr>
          <a:lstStyle/>
          <a:p>
            <a:pPr algn="dist"/>
            <a:r>
              <a:rPr lang="en-US" altLang="zh-CN" sz="1400" dirty="0">
                <a:latin typeface="FuturaBookC" pitchFamily="2" charset="-52"/>
              </a:rPr>
              <a:t>The steps of experiment</a:t>
            </a:r>
            <a:endParaRPr lang="zh-CN" altLang="en-US" sz="1400" dirty="0">
              <a:latin typeface="FuturaBookC" pitchFamily="2"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3"/>
          <a:stretch>
            <a:fillRect/>
          </a:stretch>
        </p:blipFill>
        <p:spPr>
          <a:xfrm>
            <a:off x="10673193" y="471151"/>
            <a:ext cx="851929" cy="881672"/>
          </a:xfrm>
          <a:prstGeom prst="rect">
            <a:avLst/>
          </a:prstGeom>
        </p:spPr>
      </p:pic>
      <p:sp>
        <p:nvSpPr>
          <p:cNvPr id="7" name="文本框 6"/>
          <p:cNvSpPr txBox="1"/>
          <p:nvPr/>
        </p:nvSpPr>
        <p:spPr>
          <a:xfrm>
            <a:off x="796290" y="1444625"/>
            <a:ext cx="10801985" cy="3830955"/>
          </a:xfrm>
          <a:prstGeom prst="rect">
            <a:avLst/>
          </a:prstGeom>
          <a:noFill/>
        </p:spPr>
        <p:txBody>
          <a:bodyPr wrap="square" rtlCol="0">
            <a:spAutoFit/>
          </a:bodyPr>
          <a:lstStyle/>
          <a:p>
            <a:pPr>
              <a:lnSpc>
                <a:spcPct val="150000"/>
              </a:lnSpc>
            </a:pPr>
            <a:r>
              <a:rPr lang="zh-CN" altLang="en-US"/>
              <a:t>强化学习与监督学习和无监督学习不同，强化学习并不依赖于数据，并不是数据驱动的学习方法，其旨在与发挥智能体(Agent)的主观能动性，在当前的状态(state)下，通过与环境的交互，通过对应的策略，采用对应的行动(action)，获得一定的奖赏(reward)，通过奖赏来决定自己下一步的状态。</a:t>
            </a:r>
          </a:p>
          <a:p>
            <a:pPr>
              <a:lnSpc>
                <a:spcPct val="150000"/>
              </a:lnSpc>
            </a:pPr>
            <a:endParaRPr lang="zh-CN" altLang="en-US"/>
          </a:p>
          <a:p>
            <a:pPr marL="285750" indent="-285750">
              <a:lnSpc>
                <a:spcPct val="150000"/>
              </a:lnSpc>
              <a:buFont typeface="Arial" panose="020B0604020202020204" pitchFamily="34" charset="0"/>
              <a:buChar char="•"/>
            </a:pPr>
            <a:r>
              <a:rPr lang="zh-CN" altLang="en-US"/>
              <a:t>智能体：智能体是强化学习中的学习和决策主体，他可以通过与环境的交互来学习改进其在当前环境下采取的决策策略。</a:t>
            </a:r>
          </a:p>
          <a:p>
            <a:pPr marL="285750" indent="-285750">
              <a:lnSpc>
                <a:spcPct val="150000"/>
              </a:lnSpc>
              <a:buFont typeface="Arial" panose="020B0604020202020204" pitchFamily="34" charset="0"/>
              <a:buChar char="•"/>
            </a:pPr>
            <a:r>
              <a:rPr lang="zh-CN" altLang="en-US"/>
              <a:t>状态：用于描述当前环境与智能体的情况，或者所观测的具体的变量。</a:t>
            </a:r>
          </a:p>
          <a:p>
            <a:pPr marL="285750" indent="-285750">
              <a:lnSpc>
                <a:spcPct val="150000"/>
              </a:lnSpc>
              <a:buFont typeface="Arial" panose="020B0604020202020204" pitchFamily="34" charset="0"/>
              <a:buChar char="•"/>
            </a:pPr>
            <a:r>
              <a:rPr lang="zh-CN" altLang="en-US"/>
              <a:t>行动：智能体基于观察到的状态所采取的操作或者决策</a:t>
            </a:r>
          </a:p>
          <a:p>
            <a:pPr marL="285750" indent="-285750">
              <a:lnSpc>
                <a:spcPct val="150000"/>
              </a:lnSpc>
              <a:buFont typeface="Arial" panose="020B0604020202020204" pitchFamily="34" charset="0"/>
              <a:buChar char="•"/>
            </a:pPr>
            <a:r>
              <a:rPr lang="zh-CN" altLang="en-US"/>
              <a:t>奖励：环境根据智能体所采取的行动和当前的状态给与其的反馈。</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399556"/>
            <a:ext cx="3446577" cy="953135"/>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强化学习算法</a:t>
            </a:r>
          </a:p>
          <a:p>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5" name="文本框 4"/>
          <p:cNvSpPr txBox="1"/>
          <p:nvPr/>
        </p:nvSpPr>
        <p:spPr>
          <a:xfrm>
            <a:off x="904649" y="922776"/>
            <a:ext cx="2719697" cy="307777"/>
          </a:xfrm>
          <a:prstGeom prst="rect">
            <a:avLst/>
          </a:prstGeom>
          <a:noFill/>
        </p:spPr>
        <p:txBody>
          <a:bodyPr wrap="square" rtlCol="0">
            <a:spAutoFit/>
          </a:bodyPr>
          <a:lstStyle/>
          <a:p>
            <a:pPr algn="dist"/>
            <a:r>
              <a:rPr lang="en-US" altLang="zh-CN" sz="1400" dirty="0">
                <a:latin typeface="FuturaBookC" pitchFamily="2" charset="-52"/>
              </a:rPr>
              <a:t>The steps of experiment</a:t>
            </a:r>
            <a:endParaRPr lang="zh-CN" altLang="en-US" sz="1400" dirty="0">
              <a:latin typeface="FuturaBookC" pitchFamily="2"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3"/>
          <a:stretch>
            <a:fillRect/>
          </a:stretch>
        </p:blipFill>
        <p:spPr>
          <a:xfrm>
            <a:off x="10673193" y="471151"/>
            <a:ext cx="851929" cy="881672"/>
          </a:xfrm>
          <a:prstGeom prst="rect">
            <a:avLst/>
          </a:prstGeom>
        </p:spPr>
      </p:pic>
      <p:sp>
        <p:nvSpPr>
          <p:cNvPr id="7" name="文本框 6"/>
          <p:cNvSpPr txBox="1"/>
          <p:nvPr/>
        </p:nvSpPr>
        <p:spPr>
          <a:xfrm>
            <a:off x="796290" y="1444625"/>
            <a:ext cx="10801985" cy="424624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t>强化学习的目标是通过学习，不断优化自己的决策策略。一个策略是最优策略当且仅当使得对于任意一个状态下，智能体所采取的行动，都能够获得最大的奖励。</a:t>
            </a:r>
          </a:p>
          <a:p>
            <a:pPr marL="285750" indent="-285750">
              <a:lnSpc>
                <a:spcPct val="150000"/>
              </a:lnSpc>
              <a:buFont typeface="Arial" panose="020B0604020202020204" pitchFamily="34" charset="0"/>
              <a:buChar char="•"/>
            </a:pPr>
            <a:r>
              <a:rPr lang="zh-CN" altLang="en-US" dirty="0"/>
              <a:t>这种奖励是长期奖励，而非眼前奖励。我们为了实现这一目标，通常会引入</a:t>
            </a:r>
            <a:r>
              <a:rPr lang="zh-CN" altLang="en-US" dirty="0">
                <a:highlight>
                  <a:srgbClr val="FFFF00"/>
                </a:highlight>
              </a:rPr>
              <a:t>价值函数</a:t>
            </a:r>
            <a:r>
              <a:rPr lang="en-US" altLang="zh-CN" dirty="0">
                <a:highlight>
                  <a:srgbClr val="FFFF00"/>
                </a:highlight>
              </a:rPr>
              <a:t>V(s)</a:t>
            </a:r>
            <a:r>
              <a:rPr lang="zh-CN" altLang="en-US" dirty="0">
                <a:highlight>
                  <a:srgbClr val="FFFF00"/>
                </a:highlight>
              </a:rPr>
              <a:t>和动作-价值函数</a:t>
            </a:r>
            <a:r>
              <a:rPr lang="en-US" altLang="zh-CN" dirty="0">
                <a:highlight>
                  <a:srgbClr val="FFFF00"/>
                </a:highlight>
              </a:rPr>
              <a:t>Q(</a:t>
            </a:r>
            <a:r>
              <a:rPr lang="en-US" altLang="zh-CN" dirty="0" err="1">
                <a:highlight>
                  <a:srgbClr val="FFFF00"/>
                </a:highlight>
              </a:rPr>
              <a:t>s,a</a:t>
            </a:r>
            <a:r>
              <a:rPr lang="en-US" altLang="zh-CN" dirty="0">
                <a:highlight>
                  <a:srgbClr val="FFFF00"/>
                </a:highlight>
              </a:rPr>
              <a:t>)</a:t>
            </a:r>
            <a:r>
              <a:rPr lang="zh-CN" altLang="en-US" dirty="0"/>
              <a:t>来评估行为的好坏，同时</a:t>
            </a:r>
            <a:r>
              <a:rPr lang="zh-CN" altLang="en-US" dirty="0">
                <a:highlight>
                  <a:srgbClr val="FFFF00"/>
                </a:highlight>
              </a:rPr>
              <a:t>使用一定的算法和方法来不断迭代价值函数或动作价值函数</a:t>
            </a:r>
            <a:r>
              <a:rPr lang="zh-CN" altLang="en-US" dirty="0"/>
              <a:t>，在优化迭代价值函数同时，我们实际上就是在优化智能体的决策策略，这是因为事实上</a:t>
            </a:r>
            <a:r>
              <a:rPr lang="zh-CN" altLang="en-US" dirty="0">
                <a:highlight>
                  <a:srgbClr val="FFFF00"/>
                </a:highlight>
              </a:rPr>
              <a:t>价值函数就是表示智能体在时刻t处于状态s时，按照策略π采取行动时所获得回报的期望。</a:t>
            </a:r>
          </a:p>
          <a:p>
            <a:pPr marL="285750" indent="-285750">
              <a:lnSpc>
                <a:spcPct val="150000"/>
              </a:lnSpc>
              <a:buFont typeface="Arial" panose="020B0604020202020204" pitchFamily="34" charset="0"/>
              <a:buChar char="•"/>
            </a:pPr>
            <a:r>
              <a:rPr lang="zh-CN" altLang="en-US" dirty="0"/>
              <a:t>价值函数</a:t>
            </a:r>
            <a:r>
              <a:rPr lang="en-US" altLang="zh-CN" dirty="0"/>
              <a:t>V(s)</a:t>
            </a:r>
            <a:r>
              <a:rPr lang="zh-CN" altLang="en-US" dirty="0"/>
              <a:t>衡量了某个状态的好坏程度，反映了智能体从当前状态转移到该状态时能够为目标完成带来多大“好处”。我们通过迭代价值函数，就可以不断的迭代自己的行动策略π。</a:t>
            </a:r>
          </a:p>
          <a:p>
            <a:pPr marL="285750" indent="-285750">
              <a:lnSpc>
                <a:spcPct val="150000"/>
              </a:lnSpc>
              <a:buFont typeface="Arial" panose="020B0604020202020204" pitchFamily="34" charset="0"/>
              <a:buChar char="•"/>
            </a:pPr>
            <a:r>
              <a:rPr lang="zh-CN" altLang="en-US" dirty="0"/>
              <a:t>动作价值函数</a:t>
            </a:r>
            <a:r>
              <a:rPr lang="en-US" altLang="zh-CN" dirty="0"/>
              <a:t>Q(</a:t>
            </a:r>
            <a:r>
              <a:rPr lang="en-US" altLang="zh-CN" dirty="0" err="1"/>
              <a:t>s,a</a:t>
            </a:r>
            <a:r>
              <a:rPr lang="en-US" altLang="zh-CN" dirty="0"/>
              <a:t>)</a:t>
            </a:r>
            <a:r>
              <a:rPr lang="zh-CN" altLang="en-US" dirty="0"/>
              <a:t>衡量了在状态</a:t>
            </a:r>
            <a:r>
              <a:rPr lang="en-US" altLang="zh-CN" dirty="0"/>
              <a:t>s</a:t>
            </a:r>
            <a:r>
              <a:rPr lang="zh-CN" altLang="en-US" dirty="0"/>
              <a:t>下，采取动作</a:t>
            </a:r>
            <a:r>
              <a:rPr lang="en-US" altLang="zh-CN" dirty="0"/>
              <a:t>a</a:t>
            </a:r>
            <a:r>
              <a:rPr lang="zh-CN" altLang="en-US" dirty="0"/>
              <a:t>所得到的长期奖励是多少。</a:t>
            </a:r>
          </a:p>
          <a:p>
            <a:pPr marL="285750" indent="-285750">
              <a:lnSpc>
                <a:spcPct val="150000"/>
              </a:lnSpc>
              <a:buFont typeface="Arial" panose="020B0604020202020204" pitchFamily="34" charset="0"/>
              <a:buChar char="•"/>
            </a:pPr>
            <a:r>
              <a:rPr lang="zh-CN" altLang="en-US" dirty="0">
                <a:highlight>
                  <a:srgbClr val="FFFF00"/>
                </a:highlight>
              </a:rPr>
              <a:t>强化学习最终目的：学到最优策略，可以在某个状态下采取最优动作以获得最大化奖励。</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399556"/>
            <a:ext cx="3446577"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实验思路</a:t>
            </a:r>
          </a:p>
        </p:txBody>
      </p:sp>
      <p:sp>
        <p:nvSpPr>
          <p:cNvPr id="5" name="文本框 4"/>
          <p:cNvSpPr txBox="1"/>
          <p:nvPr/>
        </p:nvSpPr>
        <p:spPr>
          <a:xfrm>
            <a:off x="904649" y="922776"/>
            <a:ext cx="2719697" cy="307777"/>
          </a:xfrm>
          <a:prstGeom prst="rect">
            <a:avLst/>
          </a:prstGeom>
          <a:noFill/>
        </p:spPr>
        <p:txBody>
          <a:bodyPr wrap="square" rtlCol="0">
            <a:spAutoFit/>
          </a:bodyPr>
          <a:lstStyle/>
          <a:p>
            <a:pPr algn="dist"/>
            <a:r>
              <a:rPr lang="en-US" altLang="zh-CN" sz="1400" dirty="0">
                <a:latin typeface="FuturaBookC" pitchFamily="2" charset="-52"/>
              </a:rPr>
              <a:t>The steps of experiment</a:t>
            </a:r>
            <a:endParaRPr lang="zh-CN" altLang="en-US" sz="1400" dirty="0">
              <a:latin typeface="FuturaBookC" pitchFamily="2"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3"/>
          <a:stretch>
            <a:fillRect/>
          </a:stretch>
        </p:blipFill>
        <p:spPr>
          <a:xfrm>
            <a:off x="10673193" y="471151"/>
            <a:ext cx="851929" cy="881672"/>
          </a:xfrm>
          <a:prstGeom prst="rect">
            <a:avLst/>
          </a:prstGeom>
        </p:spPr>
      </p:pic>
      <p:sp>
        <p:nvSpPr>
          <p:cNvPr id="3" name="文本框 2"/>
          <p:cNvSpPr txBox="1"/>
          <p:nvPr/>
        </p:nvSpPr>
        <p:spPr>
          <a:xfrm>
            <a:off x="799465" y="1296670"/>
            <a:ext cx="9900920" cy="3415030"/>
          </a:xfrm>
          <a:prstGeom prst="rect">
            <a:avLst/>
          </a:prstGeom>
          <a:noFill/>
        </p:spPr>
        <p:txBody>
          <a:bodyPr wrap="square" rtlCol="0">
            <a:spAutoFit/>
          </a:bodyPr>
          <a:lstStyle/>
          <a:p>
            <a:pPr>
              <a:lnSpc>
                <a:spcPct val="150000"/>
              </a:lnSpc>
            </a:pPr>
            <a:r>
              <a:rPr lang="en-US" altLang="zh-CN" dirty="0">
                <a:sym typeface="+mn-ea"/>
              </a:rPr>
              <a:t>Q-Learning</a:t>
            </a:r>
            <a:r>
              <a:rPr lang="zh-CN" altLang="en-US" dirty="0">
                <a:sym typeface="+mn-ea"/>
              </a:rPr>
              <a:t>算法：存储</a:t>
            </a:r>
            <a:r>
              <a:rPr lang="en-US" altLang="zh-CN" dirty="0">
                <a:sym typeface="+mn-ea"/>
              </a:rPr>
              <a:t>Q</a:t>
            </a:r>
            <a:r>
              <a:rPr lang="zh-CN" altLang="en-US" dirty="0">
                <a:sym typeface="+mn-ea"/>
              </a:rPr>
              <a:t>表格，行为状态，列动作，即二维数据</a:t>
            </a:r>
            <a:r>
              <a:rPr lang="en-US" altLang="zh-CN" dirty="0">
                <a:sym typeface="+mn-ea"/>
              </a:rPr>
              <a:t>Q[s][a]</a:t>
            </a:r>
            <a:r>
              <a:rPr lang="zh-CN" altLang="en-US" dirty="0">
                <a:sym typeface="+mn-ea"/>
              </a:rPr>
              <a:t>代表在状态</a:t>
            </a:r>
            <a:r>
              <a:rPr lang="en-US" altLang="zh-CN" dirty="0">
                <a:sym typeface="+mn-ea"/>
              </a:rPr>
              <a:t>s</a:t>
            </a:r>
            <a:r>
              <a:rPr lang="zh-CN" altLang="en-US" dirty="0">
                <a:sym typeface="+mn-ea"/>
              </a:rPr>
              <a:t>下采取动作</a:t>
            </a:r>
            <a:r>
              <a:rPr lang="en-US" altLang="zh-CN" dirty="0">
                <a:sym typeface="+mn-ea"/>
              </a:rPr>
              <a:t>a</a:t>
            </a:r>
            <a:r>
              <a:rPr lang="zh-CN" altLang="en-US" dirty="0">
                <a:sym typeface="+mn-ea"/>
              </a:rPr>
              <a:t>可以获得多大的奖励。更新方式为动态规划。意为当前状态下采取动作</a:t>
            </a:r>
            <a:r>
              <a:rPr lang="en-US" altLang="zh-CN" dirty="0">
                <a:sym typeface="+mn-ea"/>
              </a:rPr>
              <a:t>a</a:t>
            </a:r>
            <a:r>
              <a:rPr lang="zh-CN" altLang="en-US" dirty="0">
                <a:sym typeface="+mn-ea"/>
              </a:rPr>
              <a:t>的价值为获得的即时奖励和进入下一个状态下所获得的长期奖励（最高的回报）。</a:t>
            </a:r>
            <a:endParaRPr lang="zh-CN" altLang="en-US" dirty="0"/>
          </a:p>
          <a:p>
            <a:pPr>
              <a:lnSpc>
                <a:spcPct val="150000"/>
              </a:lnSpc>
            </a:pPr>
            <a:endParaRPr lang="zh-CN" altLang="en-US" dirty="0"/>
          </a:p>
          <a:p>
            <a:pPr>
              <a:lnSpc>
                <a:spcPct val="150000"/>
              </a:lnSpc>
            </a:pPr>
            <a:endParaRPr lang="zh-CN" altLang="en-US" dirty="0"/>
          </a:p>
          <a:p>
            <a:pPr>
              <a:lnSpc>
                <a:spcPct val="150000"/>
              </a:lnSpc>
            </a:pPr>
            <a:endParaRPr lang="zh-CN" altLang="en-US" dirty="0"/>
          </a:p>
          <a:p>
            <a:pPr>
              <a:lnSpc>
                <a:spcPct val="150000"/>
              </a:lnSpc>
            </a:pPr>
            <a:endParaRPr lang="zh-CN" altLang="en-US" dirty="0"/>
          </a:p>
          <a:p>
            <a:pPr>
              <a:lnSpc>
                <a:spcPct val="150000"/>
              </a:lnSpc>
            </a:pPr>
            <a:r>
              <a:rPr lang="zh-CN" altLang="en-US" dirty="0"/>
              <a:t>更新太过激进，导致出现震荡的现象，引入松弛变量。</a:t>
            </a:r>
          </a:p>
        </p:txBody>
      </p:sp>
      <p:pic>
        <p:nvPicPr>
          <p:cNvPr id="9" name="图片 8"/>
          <p:cNvPicPr>
            <a:picLocks noChangeAspect="1"/>
          </p:cNvPicPr>
          <p:nvPr/>
        </p:nvPicPr>
        <p:blipFill>
          <a:blip r:embed="rId4"/>
          <a:stretch>
            <a:fillRect/>
          </a:stretch>
        </p:blipFill>
        <p:spPr>
          <a:xfrm>
            <a:off x="2720975" y="3038475"/>
            <a:ext cx="6057900" cy="781050"/>
          </a:xfrm>
          <a:prstGeom prst="rect">
            <a:avLst/>
          </a:prstGeom>
        </p:spPr>
      </p:pic>
      <p:pic>
        <p:nvPicPr>
          <p:cNvPr id="10" name="图片 9"/>
          <p:cNvPicPr>
            <a:picLocks noChangeAspect="1"/>
          </p:cNvPicPr>
          <p:nvPr/>
        </p:nvPicPr>
        <p:blipFill>
          <a:blip r:embed="rId5"/>
          <a:stretch>
            <a:fillRect/>
          </a:stretch>
        </p:blipFill>
        <p:spPr>
          <a:xfrm>
            <a:off x="1042670" y="4777740"/>
            <a:ext cx="10325100" cy="78105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399556"/>
            <a:ext cx="3446577"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实验思路</a:t>
            </a:r>
          </a:p>
        </p:txBody>
      </p:sp>
      <p:sp>
        <p:nvSpPr>
          <p:cNvPr id="5" name="文本框 4"/>
          <p:cNvSpPr txBox="1"/>
          <p:nvPr/>
        </p:nvSpPr>
        <p:spPr>
          <a:xfrm>
            <a:off x="904649" y="922776"/>
            <a:ext cx="2719697" cy="307777"/>
          </a:xfrm>
          <a:prstGeom prst="rect">
            <a:avLst/>
          </a:prstGeom>
          <a:noFill/>
        </p:spPr>
        <p:txBody>
          <a:bodyPr wrap="square" rtlCol="0">
            <a:spAutoFit/>
          </a:bodyPr>
          <a:lstStyle/>
          <a:p>
            <a:pPr algn="dist"/>
            <a:r>
              <a:rPr lang="en-US" altLang="zh-CN" sz="1400" dirty="0">
                <a:latin typeface="FuturaBookC" pitchFamily="2" charset="-52"/>
              </a:rPr>
              <a:t>The steps of experiment</a:t>
            </a:r>
            <a:endParaRPr lang="zh-CN" altLang="en-US" sz="1400" dirty="0">
              <a:latin typeface="FuturaBookC" pitchFamily="2"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3"/>
          <a:stretch>
            <a:fillRect/>
          </a:stretch>
        </p:blipFill>
        <p:spPr>
          <a:xfrm>
            <a:off x="10673193" y="471151"/>
            <a:ext cx="851929" cy="881672"/>
          </a:xfrm>
          <a:prstGeom prst="rect">
            <a:avLst/>
          </a:prstGeom>
        </p:spPr>
      </p:pic>
      <p:pic>
        <p:nvPicPr>
          <p:cNvPr id="3" name="图片 2"/>
          <p:cNvPicPr>
            <a:picLocks noChangeAspect="1"/>
          </p:cNvPicPr>
          <p:nvPr/>
        </p:nvPicPr>
        <p:blipFill>
          <a:blip r:embed="rId4"/>
          <a:stretch>
            <a:fillRect/>
          </a:stretch>
        </p:blipFill>
        <p:spPr>
          <a:xfrm>
            <a:off x="904875" y="2855595"/>
            <a:ext cx="7877175" cy="2486025"/>
          </a:xfrm>
          <a:prstGeom prst="rect">
            <a:avLst/>
          </a:prstGeom>
        </p:spPr>
      </p:pic>
      <p:sp>
        <p:nvSpPr>
          <p:cNvPr id="2" name="文本框 1"/>
          <p:cNvSpPr txBox="1"/>
          <p:nvPr/>
        </p:nvSpPr>
        <p:spPr>
          <a:xfrm>
            <a:off x="1172210" y="1517650"/>
            <a:ext cx="9768840" cy="1337945"/>
          </a:xfrm>
          <a:prstGeom prst="rect">
            <a:avLst/>
          </a:prstGeom>
          <a:noFill/>
        </p:spPr>
        <p:txBody>
          <a:bodyPr wrap="square" rtlCol="0">
            <a:spAutoFit/>
          </a:bodyPr>
          <a:lstStyle/>
          <a:p>
            <a:pPr>
              <a:lnSpc>
                <a:spcPct val="150000"/>
              </a:lnSpc>
            </a:pPr>
            <a:r>
              <a:rPr lang="en-US" altLang="zh-CN" dirty="0"/>
              <a:t>epsilon-greedy: </a:t>
            </a:r>
            <a:r>
              <a:rPr lang="zh-CN" altLang="en-US" dirty="0"/>
              <a:t>训练过程动作的选择并不是通过简单的贪心找最大实现的，我们通常会使用</a:t>
            </a:r>
            <a:r>
              <a:rPr lang="en-US" altLang="zh-CN" dirty="0"/>
              <a:t>epsilon-</a:t>
            </a:r>
            <a:r>
              <a:rPr lang="zh-CN" altLang="en-US" dirty="0"/>
              <a:t>贪心策略，即在某一个状态下，有</a:t>
            </a:r>
            <a:r>
              <a:rPr lang="en-US" altLang="zh-CN" dirty="0">
                <a:sym typeface="+mn-ea"/>
              </a:rPr>
              <a:t>epsilon</a:t>
            </a:r>
            <a:r>
              <a:rPr lang="zh-CN" altLang="en-US" dirty="0"/>
              <a:t>的概率选择其余的部分进行探索，有1-</a:t>
            </a:r>
            <a:r>
              <a:rPr lang="en-US" altLang="zh-CN" dirty="0"/>
              <a:t>epsilon</a:t>
            </a:r>
            <a:r>
              <a:rPr lang="zh-CN" altLang="en-US" dirty="0"/>
              <a:t>的概率选择最高的奖赏进行迭代，是超参数，为了平衡利用和探索，类似于MCT中的超参数c。</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399556"/>
            <a:ext cx="3446577"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实验思路</a:t>
            </a: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3"/>
          <a:stretch>
            <a:fillRect/>
          </a:stretch>
        </p:blipFill>
        <p:spPr>
          <a:xfrm>
            <a:off x="10673193" y="471151"/>
            <a:ext cx="851929" cy="881672"/>
          </a:xfrm>
          <a:prstGeom prst="rect">
            <a:avLst/>
          </a:prstGeom>
        </p:spPr>
      </p:pic>
      <p:pic>
        <p:nvPicPr>
          <p:cNvPr id="2" name="图片 1"/>
          <p:cNvPicPr>
            <a:picLocks noChangeAspect="1"/>
          </p:cNvPicPr>
          <p:nvPr/>
        </p:nvPicPr>
        <p:blipFill>
          <a:blip r:embed="rId4"/>
          <a:stretch>
            <a:fillRect/>
          </a:stretch>
        </p:blipFill>
        <p:spPr>
          <a:xfrm>
            <a:off x="2820035" y="547370"/>
            <a:ext cx="7241540" cy="576389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399556"/>
            <a:ext cx="3446577"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实验思路</a:t>
            </a:r>
          </a:p>
        </p:txBody>
      </p:sp>
      <p:sp>
        <p:nvSpPr>
          <p:cNvPr id="5" name="文本框 4"/>
          <p:cNvSpPr txBox="1"/>
          <p:nvPr/>
        </p:nvSpPr>
        <p:spPr>
          <a:xfrm>
            <a:off x="904649" y="922776"/>
            <a:ext cx="2719697" cy="307777"/>
          </a:xfrm>
          <a:prstGeom prst="rect">
            <a:avLst/>
          </a:prstGeom>
          <a:noFill/>
        </p:spPr>
        <p:txBody>
          <a:bodyPr wrap="square" rtlCol="0">
            <a:spAutoFit/>
          </a:bodyPr>
          <a:lstStyle/>
          <a:p>
            <a:pPr algn="dist"/>
            <a:r>
              <a:rPr lang="en-US" altLang="zh-CN" sz="1400" dirty="0">
                <a:latin typeface="FuturaBookC" pitchFamily="2" charset="-52"/>
              </a:rPr>
              <a:t>The steps of experiment</a:t>
            </a:r>
            <a:endParaRPr lang="zh-CN" altLang="en-US" sz="1400" dirty="0">
              <a:latin typeface="FuturaBookC" pitchFamily="2"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3"/>
          <a:stretch>
            <a:fillRect/>
          </a:stretch>
        </p:blipFill>
        <p:spPr>
          <a:xfrm>
            <a:off x="10673193" y="471151"/>
            <a:ext cx="851929" cy="881672"/>
          </a:xfrm>
          <a:prstGeom prst="rect">
            <a:avLst/>
          </a:prstGeom>
        </p:spPr>
      </p:pic>
      <p:sp>
        <p:nvSpPr>
          <p:cNvPr id="2" name="文本框 1"/>
          <p:cNvSpPr txBox="1"/>
          <p:nvPr/>
        </p:nvSpPr>
        <p:spPr>
          <a:xfrm>
            <a:off x="1952625" y="1230630"/>
            <a:ext cx="8394700" cy="5077460"/>
          </a:xfrm>
          <a:prstGeom prst="rect">
            <a:avLst/>
          </a:prstGeom>
          <a:noFill/>
        </p:spPr>
        <p:txBody>
          <a:bodyPr wrap="square" rtlCol="0">
            <a:spAutoFit/>
          </a:bodyPr>
          <a:lstStyle/>
          <a:p>
            <a:pPr>
              <a:lnSpc>
                <a:spcPct val="150000"/>
              </a:lnSpc>
            </a:pPr>
            <a:r>
              <a:rPr lang="zh-CN" altLang="en-US" dirty="0">
                <a:highlight>
                  <a:srgbClr val="FFFF00"/>
                </a:highlight>
              </a:rPr>
              <a:t>神经网络是万能的函数逼近器，可以使用深度网络来进一步拟合</a:t>
            </a:r>
            <a:r>
              <a:rPr lang="en-US" altLang="zh-CN" dirty="0">
                <a:highlight>
                  <a:srgbClr val="FFFF00"/>
                </a:highlight>
              </a:rPr>
              <a:t>Q-Function.</a:t>
            </a:r>
          </a:p>
          <a:p>
            <a:pPr>
              <a:lnSpc>
                <a:spcPct val="150000"/>
              </a:lnSpc>
            </a:pPr>
            <a:endParaRPr lang="en-US" altLang="zh-CN" dirty="0">
              <a:highlight>
                <a:srgbClr val="FFFF00"/>
              </a:highlight>
            </a:endParaRPr>
          </a:p>
          <a:p>
            <a:pPr>
              <a:lnSpc>
                <a:spcPct val="150000"/>
              </a:lnSpc>
            </a:pPr>
            <a:r>
              <a:rPr lang="zh-CN" altLang="en-US" dirty="0"/>
              <a:t>考虑如何进行</a:t>
            </a:r>
            <a:r>
              <a:rPr lang="en-US" altLang="zh-CN" dirty="0"/>
              <a:t>Deep Q-Learning</a:t>
            </a:r>
            <a:r>
              <a:rPr lang="zh-CN" altLang="en-US" dirty="0"/>
              <a:t>？</a:t>
            </a:r>
          </a:p>
          <a:p>
            <a:pPr>
              <a:lnSpc>
                <a:spcPct val="150000"/>
              </a:lnSpc>
            </a:pPr>
            <a:endParaRPr lang="zh-CN" altLang="en-US" dirty="0"/>
          </a:p>
          <a:p>
            <a:pPr>
              <a:lnSpc>
                <a:spcPct val="150000"/>
              </a:lnSpc>
            </a:pPr>
            <a:r>
              <a:rPr lang="en-US" altLang="zh-CN" dirty="0"/>
              <a:t>Original DQN</a:t>
            </a:r>
            <a:r>
              <a:rPr lang="zh-CN" altLang="en-US" dirty="0"/>
              <a:t>：</a:t>
            </a:r>
          </a:p>
          <a:p>
            <a:pPr indent="457200">
              <a:lnSpc>
                <a:spcPct val="150000"/>
              </a:lnSpc>
            </a:pPr>
            <a:r>
              <a:rPr lang="en-US" altLang="zh-CN" dirty="0"/>
              <a:t>1. </a:t>
            </a:r>
            <a:r>
              <a:rPr lang="zh-CN" altLang="en-US" dirty="0"/>
              <a:t>采用</a:t>
            </a:r>
            <a:r>
              <a:rPr lang="en-US" altLang="zh-CN" dirty="0"/>
              <a:t>MLP</a:t>
            </a:r>
            <a:r>
              <a:rPr lang="zh-CN" altLang="en-US" dirty="0"/>
              <a:t>拟合</a:t>
            </a:r>
            <a:r>
              <a:rPr lang="en-US" altLang="zh-CN" dirty="0"/>
              <a:t>Q-Function</a:t>
            </a:r>
            <a:r>
              <a:rPr lang="zh-CN" altLang="en-US" dirty="0"/>
              <a:t>。考虑</a:t>
            </a:r>
            <a:r>
              <a:rPr lang="en-US" altLang="zh-CN" dirty="0"/>
              <a:t>Q-Function</a:t>
            </a:r>
            <a:r>
              <a:rPr lang="zh-CN" altLang="en-US" dirty="0"/>
              <a:t>的输入输出？为了拟合</a:t>
            </a:r>
            <a:r>
              <a:rPr lang="en-US" altLang="zh-CN" dirty="0"/>
              <a:t>Q</a:t>
            </a:r>
            <a:r>
              <a:rPr lang="zh-CN" altLang="en-US" dirty="0"/>
              <a:t>函数，或者叫做</a:t>
            </a:r>
            <a:r>
              <a:rPr lang="en-US" altLang="zh-CN" dirty="0"/>
              <a:t>Q-Table</a:t>
            </a:r>
            <a:r>
              <a:rPr lang="zh-CN" altLang="en-US" dirty="0"/>
              <a:t>，输入为状态，输出当前状态下所有动作的奖励，网络可设计为</a:t>
            </a:r>
            <a:r>
              <a:rPr lang="en-US" altLang="zh-CN" dirty="0" err="1"/>
              <a:t>input_dim</a:t>
            </a:r>
            <a:r>
              <a:rPr lang="en-US" altLang="zh-CN" dirty="0"/>
              <a:t>=</a:t>
            </a:r>
            <a:r>
              <a:rPr lang="en-US" altLang="zh-CN" dirty="0" err="1"/>
              <a:t>state_space</a:t>
            </a:r>
            <a:r>
              <a:rPr lang="en-US" altLang="zh-CN" dirty="0"/>
              <a:t>; </a:t>
            </a:r>
            <a:r>
              <a:rPr lang="en-US" altLang="zh-CN" dirty="0" err="1"/>
              <a:t>output_dim</a:t>
            </a:r>
            <a:r>
              <a:rPr lang="en-US" altLang="zh-CN" dirty="0"/>
              <a:t>=</a:t>
            </a:r>
            <a:r>
              <a:rPr lang="en-US" altLang="zh-CN" dirty="0" err="1"/>
              <a:t>action_space</a:t>
            </a:r>
            <a:r>
              <a:rPr lang="zh-CN" altLang="en-US" dirty="0"/>
              <a:t>的形式。</a:t>
            </a:r>
          </a:p>
          <a:p>
            <a:pPr indent="457200">
              <a:lnSpc>
                <a:spcPct val="150000"/>
              </a:lnSpc>
            </a:pPr>
            <a:r>
              <a:rPr lang="en-US" altLang="zh-CN" dirty="0"/>
              <a:t>2. </a:t>
            </a:r>
            <a:r>
              <a:rPr lang="zh-CN" altLang="en-US" dirty="0"/>
              <a:t>考虑损失函数？如何设计损失函数？根据任务设定，目的为拟合一个函数，所以考察使用</a:t>
            </a:r>
            <a:r>
              <a:rPr lang="en-US" altLang="zh-CN" dirty="0"/>
              <a:t>MSE</a:t>
            </a:r>
            <a:r>
              <a:rPr lang="zh-CN" altLang="en-US" dirty="0"/>
              <a:t>损失函数。</a:t>
            </a:r>
          </a:p>
          <a:p>
            <a:pPr indent="457200">
              <a:lnSpc>
                <a:spcPct val="150000"/>
              </a:lnSpc>
            </a:pPr>
            <a:r>
              <a:rPr lang="en-US" altLang="zh-CN" dirty="0"/>
              <a:t>3. Deep Learning</a:t>
            </a:r>
            <a:r>
              <a:rPr lang="zh-CN" altLang="en-US" dirty="0"/>
              <a:t>是数据驱动算法，</a:t>
            </a:r>
            <a:r>
              <a:rPr lang="en-US" altLang="zh-CN" dirty="0"/>
              <a:t>RL</a:t>
            </a:r>
            <a:r>
              <a:rPr lang="zh-CN" altLang="en-US" dirty="0"/>
              <a:t>与环境交互</a:t>
            </a:r>
            <a:r>
              <a:rPr lang="en-US" altLang="zh-CN" dirty="0"/>
              <a:t> ----&gt; Agent</a:t>
            </a:r>
            <a:r>
              <a:rPr lang="zh-CN" altLang="en-US" dirty="0"/>
              <a:t>与环境交互获得训练数据，使用</a:t>
            </a:r>
            <a:r>
              <a:rPr lang="en-US" altLang="zh-CN" dirty="0"/>
              <a:t>DL</a:t>
            </a:r>
            <a:r>
              <a:rPr lang="zh-CN" altLang="en-US" dirty="0"/>
              <a:t>方法训练</a:t>
            </a:r>
          </a:p>
        </p:txBody>
      </p:sp>
      <p:pic>
        <p:nvPicPr>
          <p:cNvPr id="3" name="图片 2"/>
          <p:cNvPicPr>
            <a:picLocks noChangeAspect="1"/>
          </p:cNvPicPr>
          <p:nvPr/>
        </p:nvPicPr>
        <p:blipFill>
          <a:blip r:embed="rId4"/>
          <a:stretch>
            <a:fillRect/>
          </a:stretch>
        </p:blipFill>
        <p:spPr>
          <a:xfrm>
            <a:off x="5484495" y="2486660"/>
            <a:ext cx="4933950" cy="85725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399556"/>
            <a:ext cx="3446577"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实验思路</a:t>
            </a:r>
          </a:p>
        </p:txBody>
      </p:sp>
      <p:sp>
        <p:nvSpPr>
          <p:cNvPr id="5" name="文本框 4"/>
          <p:cNvSpPr txBox="1"/>
          <p:nvPr/>
        </p:nvSpPr>
        <p:spPr>
          <a:xfrm>
            <a:off x="904649" y="922776"/>
            <a:ext cx="2719697" cy="307777"/>
          </a:xfrm>
          <a:prstGeom prst="rect">
            <a:avLst/>
          </a:prstGeom>
          <a:noFill/>
        </p:spPr>
        <p:txBody>
          <a:bodyPr wrap="square" rtlCol="0">
            <a:spAutoFit/>
          </a:bodyPr>
          <a:lstStyle/>
          <a:p>
            <a:pPr algn="dist"/>
            <a:r>
              <a:rPr lang="en-US" altLang="zh-CN" sz="1400" dirty="0">
                <a:latin typeface="FuturaBookC" pitchFamily="2" charset="-52"/>
              </a:rPr>
              <a:t>The steps of experiment</a:t>
            </a:r>
            <a:endParaRPr lang="zh-CN" altLang="en-US" sz="1400" dirty="0">
              <a:latin typeface="FuturaBookC" pitchFamily="2"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3"/>
          <a:stretch>
            <a:fillRect/>
          </a:stretch>
        </p:blipFill>
        <p:spPr>
          <a:xfrm>
            <a:off x="10673193" y="471151"/>
            <a:ext cx="851929" cy="881672"/>
          </a:xfrm>
          <a:prstGeom prst="rect">
            <a:avLst/>
          </a:prstGeom>
        </p:spPr>
      </p:pic>
      <p:sp>
        <p:nvSpPr>
          <p:cNvPr id="2" name="文本框 1"/>
          <p:cNvSpPr txBox="1"/>
          <p:nvPr/>
        </p:nvSpPr>
        <p:spPr>
          <a:xfrm>
            <a:off x="1952625" y="1230630"/>
            <a:ext cx="8394700" cy="549275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a:t>Original DQN</a:t>
            </a:r>
            <a:r>
              <a:rPr lang="zh-CN" altLang="en-US"/>
              <a:t>好不好？</a:t>
            </a:r>
          </a:p>
          <a:p>
            <a:pPr marL="742950" lvl="1" indent="-285750">
              <a:lnSpc>
                <a:spcPct val="150000"/>
              </a:lnSpc>
              <a:buFont typeface="Arial" panose="020B0604020202020204" pitchFamily="34" charset="0"/>
              <a:buChar char="•"/>
            </a:pPr>
            <a:r>
              <a:rPr lang="zh-CN" altLang="en-US"/>
              <a:t>优点：结构简单。</a:t>
            </a:r>
          </a:p>
          <a:p>
            <a:pPr marL="742950" lvl="1" indent="-285750">
              <a:lnSpc>
                <a:spcPct val="150000"/>
              </a:lnSpc>
              <a:buFont typeface="Arial" panose="020B0604020202020204" pitchFamily="34" charset="0"/>
              <a:buChar char="•"/>
            </a:pPr>
            <a:r>
              <a:rPr lang="zh-CN" altLang="en-US"/>
              <a:t>缺点：考察我们使用一个网络结构拟合</a:t>
            </a:r>
            <a:r>
              <a:rPr lang="en-US" altLang="zh-CN"/>
              <a:t>Q-Function</a:t>
            </a:r>
            <a:r>
              <a:rPr lang="zh-CN" altLang="en-US"/>
              <a:t>，并且采用同一个网络进行动作选择及评估，相当于</a:t>
            </a:r>
            <a:r>
              <a:rPr lang="en-US" altLang="zh-CN"/>
              <a:t>“</a:t>
            </a:r>
            <a:r>
              <a:rPr lang="zh-CN" altLang="en-US"/>
              <a:t>运动员下场当裁判</a:t>
            </a:r>
            <a:r>
              <a:rPr lang="en-US" altLang="zh-CN"/>
              <a:t>”</a:t>
            </a:r>
            <a:r>
              <a:rPr lang="zh-CN" altLang="en-US"/>
              <a:t>，</a:t>
            </a:r>
            <a:r>
              <a:rPr lang="zh-CN" altLang="en-US">
                <a:highlight>
                  <a:srgbClr val="FFFF00"/>
                </a:highlight>
              </a:rPr>
              <a:t>出现过高估计的现象</a:t>
            </a:r>
            <a:r>
              <a:rPr lang="zh-CN" altLang="en-US"/>
              <a:t>。</a:t>
            </a:r>
          </a:p>
          <a:p>
            <a:pPr marL="742950" lvl="1" indent="-285750">
              <a:lnSpc>
                <a:spcPct val="150000"/>
              </a:lnSpc>
              <a:buFont typeface="Arial" panose="020B0604020202020204" pitchFamily="34" charset="0"/>
              <a:buChar char="•"/>
            </a:pPr>
            <a:endParaRPr lang="zh-CN" altLang="en-US"/>
          </a:p>
          <a:p>
            <a:pPr marL="742950" lvl="1" indent="-285750">
              <a:lnSpc>
                <a:spcPct val="150000"/>
              </a:lnSpc>
              <a:buFont typeface="Arial" panose="020B0604020202020204" pitchFamily="34" charset="0"/>
              <a:buChar char="•"/>
            </a:pPr>
            <a:endParaRPr lang="zh-CN" altLang="en-US"/>
          </a:p>
          <a:p>
            <a:pPr marL="1200150" lvl="2" indent="-285750">
              <a:lnSpc>
                <a:spcPct val="150000"/>
              </a:lnSpc>
              <a:buFont typeface="Arial" panose="020B0604020202020204" pitchFamily="34" charset="0"/>
              <a:buChar char="•"/>
            </a:pPr>
            <a:r>
              <a:rPr lang="zh-CN" altLang="en-US"/>
              <a:t>在网络更新初期，对</a:t>
            </a:r>
            <a:r>
              <a:rPr lang="en-US" altLang="zh-CN"/>
              <a:t>Q-Function</a:t>
            </a:r>
            <a:r>
              <a:rPr lang="zh-CN" altLang="en-US"/>
              <a:t>估计不准确，并且后续取</a:t>
            </a:r>
            <a:r>
              <a:rPr lang="en-US" altLang="zh-CN"/>
              <a:t>max</a:t>
            </a:r>
            <a:r>
              <a:rPr lang="zh-CN" altLang="en-US"/>
              <a:t>会误差随时间累计，最终导致整体估计不准确。</a:t>
            </a:r>
          </a:p>
          <a:p>
            <a:pPr marL="1200150" lvl="2" indent="-285750">
              <a:lnSpc>
                <a:spcPct val="150000"/>
              </a:lnSpc>
              <a:buFont typeface="Arial" panose="020B0604020202020204" pitchFamily="34" charset="0"/>
              <a:buChar char="•"/>
            </a:pPr>
            <a:r>
              <a:rPr lang="en-US" altLang="zh-CN"/>
              <a:t>Online RL</a:t>
            </a:r>
            <a:r>
              <a:rPr lang="zh-CN" altLang="en-US"/>
              <a:t>和</a:t>
            </a:r>
            <a:r>
              <a:rPr lang="en-US" altLang="zh-CN"/>
              <a:t>Offline RL</a:t>
            </a:r>
            <a:r>
              <a:rPr lang="zh-CN" altLang="en-US"/>
              <a:t>很相似，都是在一个</a:t>
            </a:r>
            <a:r>
              <a:rPr lang="en-US" altLang="zh-CN"/>
              <a:t>Batch</a:t>
            </a:r>
            <a:r>
              <a:rPr lang="zh-CN" altLang="en-US"/>
              <a:t>内学习。学习数据是一条连续的轨迹，</a:t>
            </a:r>
            <a:r>
              <a:rPr lang="en-US" altLang="zh-CN">
                <a:highlight>
                  <a:srgbClr val="FFFF00"/>
                </a:highlight>
              </a:rPr>
              <a:t>DQN</a:t>
            </a:r>
            <a:r>
              <a:rPr lang="zh-CN" altLang="en-US">
                <a:highlight>
                  <a:srgbClr val="FFFF00"/>
                </a:highlight>
              </a:rPr>
              <a:t>很容易学习到样本中的时序特征导致估计不准</a:t>
            </a:r>
            <a:r>
              <a:rPr lang="zh-CN" altLang="en-US"/>
              <a:t>。</a:t>
            </a:r>
          </a:p>
          <a:p>
            <a:pPr marL="1200150" lvl="2" indent="-285750">
              <a:lnSpc>
                <a:spcPct val="150000"/>
              </a:lnSpc>
              <a:buFont typeface="Arial" panose="020B0604020202020204" pitchFamily="34" charset="0"/>
              <a:buChar char="•"/>
            </a:pPr>
            <a:r>
              <a:rPr lang="zh-CN" altLang="en-US"/>
              <a:t>每一个</a:t>
            </a:r>
            <a:r>
              <a:rPr lang="en-US" altLang="zh-CN"/>
              <a:t>transition</a:t>
            </a:r>
            <a:r>
              <a:rPr lang="zh-CN" altLang="en-US"/>
              <a:t>只会利用一次，</a:t>
            </a:r>
            <a:r>
              <a:rPr lang="zh-CN" altLang="en-US">
                <a:highlight>
                  <a:srgbClr val="FFFF00"/>
                </a:highlight>
              </a:rPr>
              <a:t>导致数据利用效率低</a:t>
            </a:r>
            <a:r>
              <a:rPr lang="zh-CN" altLang="en-US"/>
              <a:t>。</a:t>
            </a:r>
          </a:p>
          <a:p>
            <a:pPr marL="742950" lvl="1" indent="-285750">
              <a:lnSpc>
                <a:spcPct val="150000"/>
              </a:lnSpc>
              <a:buFont typeface="Arial" panose="020B0604020202020204" pitchFamily="34" charset="0"/>
              <a:buChar char="•"/>
            </a:pPr>
            <a:endParaRPr lang="zh-CN" altLang="en-US"/>
          </a:p>
          <a:p>
            <a:pPr marL="742950" lvl="1" indent="-285750">
              <a:lnSpc>
                <a:spcPct val="150000"/>
              </a:lnSpc>
              <a:buFont typeface="Arial" panose="020B0604020202020204" pitchFamily="34" charset="0"/>
              <a:buChar char="•"/>
            </a:pPr>
            <a:endParaRPr lang="en-US" altLang="zh-CN"/>
          </a:p>
        </p:txBody>
      </p:sp>
      <p:pic>
        <p:nvPicPr>
          <p:cNvPr id="10" name="图片 9"/>
          <p:cNvPicPr>
            <a:picLocks noChangeAspect="1"/>
          </p:cNvPicPr>
          <p:nvPr/>
        </p:nvPicPr>
        <p:blipFill>
          <a:blip r:embed="rId4"/>
          <a:stretch>
            <a:fillRect/>
          </a:stretch>
        </p:blipFill>
        <p:spPr>
          <a:xfrm>
            <a:off x="1136015" y="3092450"/>
            <a:ext cx="10325100" cy="78105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399556"/>
            <a:ext cx="3446577"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实验思路</a:t>
            </a:r>
          </a:p>
        </p:txBody>
      </p:sp>
      <p:sp>
        <p:nvSpPr>
          <p:cNvPr id="5" name="文本框 4"/>
          <p:cNvSpPr txBox="1"/>
          <p:nvPr/>
        </p:nvSpPr>
        <p:spPr>
          <a:xfrm>
            <a:off x="904649" y="922776"/>
            <a:ext cx="2719697" cy="307777"/>
          </a:xfrm>
          <a:prstGeom prst="rect">
            <a:avLst/>
          </a:prstGeom>
          <a:noFill/>
        </p:spPr>
        <p:txBody>
          <a:bodyPr wrap="square" rtlCol="0">
            <a:spAutoFit/>
          </a:bodyPr>
          <a:lstStyle/>
          <a:p>
            <a:pPr algn="dist"/>
            <a:r>
              <a:rPr lang="en-US" altLang="zh-CN" sz="1400" dirty="0">
                <a:latin typeface="FuturaBookC" pitchFamily="2" charset="-52"/>
              </a:rPr>
              <a:t>The steps of experiment</a:t>
            </a:r>
            <a:endParaRPr lang="zh-CN" altLang="en-US" sz="1400" dirty="0">
              <a:latin typeface="FuturaBookC" pitchFamily="2"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3"/>
          <a:stretch>
            <a:fillRect/>
          </a:stretch>
        </p:blipFill>
        <p:spPr>
          <a:xfrm>
            <a:off x="10673193" y="471151"/>
            <a:ext cx="851929" cy="881672"/>
          </a:xfrm>
          <a:prstGeom prst="rect">
            <a:avLst/>
          </a:prstGeom>
        </p:spPr>
      </p:pic>
      <p:sp>
        <p:nvSpPr>
          <p:cNvPr id="2" name="文本框 1"/>
          <p:cNvSpPr txBox="1"/>
          <p:nvPr/>
        </p:nvSpPr>
        <p:spPr>
          <a:xfrm>
            <a:off x="1655445" y="1230630"/>
            <a:ext cx="8394700" cy="3415030"/>
          </a:xfrm>
          <a:prstGeom prst="rect">
            <a:avLst/>
          </a:prstGeom>
          <a:noFill/>
        </p:spPr>
        <p:txBody>
          <a:bodyPr wrap="square" rtlCol="0">
            <a:spAutoFit/>
          </a:bodyPr>
          <a:lstStyle/>
          <a:p>
            <a:pPr marL="742950" lvl="1" indent="-285750">
              <a:lnSpc>
                <a:spcPct val="150000"/>
              </a:lnSpc>
              <a:buFont typeface="Arial" panose="020B0604020202020204" pitchFamily="34" charset="0"/>
              <a:buChar char="•"/>
            </a:pPr>
            <a:r>
              <a:rPr lang="en-US" altLang="zh-CN" dirty="0"/>
              <a:t>How to Improve</a:t>
            </a:r>
            <a:r>
              <a:rPr lang="zh-CN" altLang="en-US" dirty="0"/>
              <a:t>？</a:t>
            </a:r>
          </a:p>
          <a:p>
            <a:pPr marL="742950" lvl="1" indent="-285750">
              <a:lnSpc>
                <a:spcPct val="150000"/>
              </a:lnSpc>
              <a:buFont typeface="Arial" panose="020B0604020202020204" pitchFamily="34" charset="0"/>
              <a:buChar char="•"/>
            </a:pPr>
            <a:r>
              <a:rPr lang="zh-CN" altLang="en-US" dirty="0"/>
              <a:t>对于过高估计问题：</a:t>
            </a:r>
          </a:p>
          <a:p>
            <a:pPr marL="1200150" lvl="2" indent="-285750">
              <a:lnSpc>
                <a:spcPct val="150000"/>
              </a:lnSpc>
              <a:buFont typeface="Arial" panose="020B0604020202020204" pitchFamily="34" charset="0"/>
              <a:buChar char="•"/>
            </a:pPr>
            <a:r>
              <a:rPr lang="zh-CN" altLang="en-US" dirty="0"/>
              <a:t>既然是运动员下场当裁判会犯规，那就同时使用运动员和裁判。</a:t>
            </a:r>
          </a:p>
          <a:p>
            <a:pPr marL="1200150" lvl="2" indent="-285750">
              <a:lnSpc>
                <a:spcPct val="150000"/>
              </a:lnSpc>
              <a:buFont typeface="Arial" panose="020B0604020202020204" pitchFamily="34" charset="0"/>
              <a:buChar char="•"/>
            </a:pPr>
            <a:r>
              <a:rPr lang="zh-CN" altLang="en-US" dirty="0"/>
              <a:t>使用</a:t>
            </a:r>
            <a:r>
              <a:rPr lang="zh-CN" altLang="en-US" dirty="0">
                <a:highlight>
                  <a:srgbClr val="FFFF00"/>
                </a:highlight>
              </a:rPr>
              <a:t>两个结构相同但参数不完全相同的网络</a:t>
            </a:r>
            <a:r>
              <a:rPr lang="zh-CN" altLang="en-US" dirty="0"/>
              <a:t>来解决这个问题。一个网络用于选择最佳动作（行为网络），另一个网络用于评估该动作的价值（目标网络）。使评价和选择分开，避免出现犯规。</a:t>
            </a:r>
          </a:p>
          <a:p>
            <a:pPr marL="1200150" lvl="2" indent="-285750">
              <a:lnSpc>
                <a:spcPct val="150000"/>
              </a:lnSpc>
              <a:buFont typeface="Arial" panose="020B0604020202020204" pitchFamily="34" charset="0"/>
              <a:buChar char="•"/>
            </a:pPr>
            <a:r>
              <a:rPr lang="zh-CN" altLang="en-US" dirty="0">
                <a:highlight>
                  <a:srgbClr val="FFFF00"/>
                </a:highlight>
              </a:rPr>
              <a:t>目标网络：</a:t>
            </a:r>
            <a:r>
              <a:rPr lang="en-US" altLang="zh-CN" dirty="0" err="1">
                <a:highlight>
                  <a:srgbClr val="FFFF00"/>
                </a:highlight>
              </a:rPr>
              <a:t>Q_target</a:t>
            </a:r>
            <a:r>
              <a:rPr lang="zh-CN" altLang="en-US" dirty="0">
                <a:highlight>
                  <a:srgbClr val="FFFF00"/>
                </a:highlight>
              </a:rPr>
              <a:t>用于计算拟合最优</a:t>
            </a:r>
            <a:r>
              <a:rPr lang="en-US" altLang="zh-CN" dirty="0" err="1">
                <a:highlight>
                  <a:srgbClr val="FFFF00"/>
                </a:highlight>
              </a:rPr>
              <a:t>Q_function</a:t>
            </a:r>
            <a:r>
              <a:rPr lang="zh-CN" altLang="en-US" dirty="0">
                <a:highlight>
                  <a:srgbClr val="FFFF00"/>
                </a:highlight>
              </a:rPr>
              <a:t>。</a:t>
            </a:r>
            <a:endParaRPr lang="en-US" altLang="zh-CN" dirty="0">
              <a:highlight>
                <a:srgbClr val="FFFF00"/>
              </a:highlight>
            </a:endParaRPr>
          </a:p>
          <a:p>
            <a:pPr marL="1200150" lvl="2" indent="-285750">
              <a:lnSpc>
                <a:spcPct val="150000"/>
              </a:lnSpc>
              <a:buFont typeface="Arial" panose="020B0604020202020204" pitchFamily="34" charset="0"/>
              <a:buChar char="•"/>
            </a:pPr>
            <a:r>
              <a:rPr lang="zh-CN" altLang="en-US" dirty="0">
                <a:highlight>
                  <a:srgbClr val="FFFF00"/>
                </a:highlight>
              </a:rPr>
              <a:t>行为网络：</a:t>
            </a:r>
            <a:r>
              <a:rPr lang="en-US" altLang="zh-CN" dirty="0" err="1">
                <a:highlight>
                  <a:srgbClr val="FFFF00"/>
                </a:highlight>
              </a:rPr>
              <a:t>Q_behavior</a:t>
            </a:r>
            <a:r>
              <a:rPr lang="zh-CN" altLang="en-US" dirty="0">
                <a:highlight>
                  <a:srgbClr val="FFFF00"/>
                </a:highlight>
              </a:rPr>
              <a:t>用于选择下一步执行的动作。</a:t>
            </a:r>
          </a:p>
        </p:txBody>
      </p:sp>
      <p:pic>
        <p:nvPicPr>
          <p:cNvPr id="3" name="图片 2"/>
          <p:cNvPicPr>
            <a:picLocks noChangeAspect="1"/>
          </p:cNvPicPr>
          <p:nvPr/>
        </p:nvPicPr>
        <p:blipFill>
          <a:blip r:embed="rId4"/>
          <a:stretch>
            <a:fillRect/>
          </a:stretch>
        </p:blipFill>
        <p:spPr>
          <a:xfrm>
            <a:off x="2327910" y="4645660"/>
            <a:ext cx="7536180" cy="607695"/>
          </a:xfrm>
          <a:prstGeom prst="rect">
            <a:avLst/>
          </a:prstGeom>
        </p:spPr>
      </p:pic>
      <p:pic>
        <p:nvPicPr>
          <p:cNvPr id="9" name="图片 8"/>
          <p:cNvPicPr>
            <a:picLocks noChangeAspect="1"/>
          </p:cNvPicPr>
          <p:nvPr/>
        </p:nvPicPr>
        <p:blipFill>
          <a:blip r:embed="rId5"/>
          <a:stretch>
            <a:fillRect/>
          </a:stretch>
        </p:blipFill>
        <p:spPr>
          <a:xfrm>
            <a:off x="2736215" y="5183505"/>
            <a:ext cx="6719570" cy="779145"/>
          </a:xfrm>
          <a:prstGeom prst="rect">
            <a:avLst/>
          </a:prstGeom>
        </p:spPr>
      </p:pic>
      <p:pic>
        <p:nvPicPr>
          <p:cNvPr id="11" name="图片 10"/>
          <p:cNvPicPr>
            <a:picLocks noChangeAspect="1"/>
          </p:cNvPicPr>
          <p:nvPr/>
        </p:nvPicPr>
        <p:blipFill>
          <a:blip r:embed="rId6"/>
          <a:stretch>
            <a:fillRect/>
          </a:stretch>
        </p:blipFill>
        <p:spPr>
          <a:xfrm>
            <a:off x="1348105" y="5904865"/>
            <a:ext cx="9495790" cy="71628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399556"/>
            <a:ext cx="3446577"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实验思路</a:t>
            </a:r>
          </a:p>
        </p:txBody>
      </p:sp>
      <p:sp>
        <p:nvSpPr>
          <p:cNvPr id="5" name="文本框 4"/>
          <p:cNvSpPr txBox="1"/>
          <p:nvPr/>
        </p:nvSpPr>
        <p:spPr>
          <a:xfrm>
            <a:off x="904649" y="922776"/>
            <a:ext cx="2719697" cy="307777"/>
          </a:xfrm>
          <a:prstGeom prst="rect">
            <a:avLst/>
          </a:prstGeom>
          <a:noFill/>
        </p:spPr>
        <p:txBody>
          <a:bodyPr wrap="square" rtlCol="0">
            <a:spAutoFit/>
          </a:bodyPr>
          <a:lstStyle/>
          <a:p>
            <a:pPr algn="dist"/>
            <a:r>
              <a:rPr lang="en-US" altLang="zh-CN" sz="1400" dirty="0">
                <a:latin typeface="FuturaBookC" pitchFamily="2" charset="-52"/>
              </a:rPr>
              <a:t>The steps of experiment</a:t>
            </a:r>
            <a:endParaRPr lang="zh-CN" altLang="en-US" sz="1400" dirty="0">
              <a:latin typeface="FuturaBookC" pitchFamily="2"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3"/>
          <a:stretch>
            <a:fillRect/>
          </a:stretch>
        </p:blipFill>
        <p:spPr>
          <a:xfrm>
            <a:off x="10673193" y="471151"/>
            <a:ext cx="851929" cy="881672"/>
          </a:xfrm>
          <a:prstGeom prst="rect">
            <a:avLst/>
          </a:prstGeom>
        </p:spPr>
      </p:pic>
      <p:sp>
        <p:nvSpPr>
          <p:cNvPr id="2" name="文本框 1"/>
          <p:cNvSpPr txBox="1"/>
          <p:nvPr/>
        </p:nvSpPr>
        <p:spPr>
          <a:xfrm>
            <a:off x="1952625" y="1230630"/>
            <a:ext cx="8394700" cy="2999740"/>
          </a:xfrm>
          <a:prstGeom prst="rect">
            <a:avLst/>
          </a:prstGeom>
          <a:noFill/>
        </p:spPr>
        <p:txBody>
          <a:bodyPr wrap="square" rtlCol="0">
            <a:spAutoFit/>
          </a:bodyPr>
          <a:lstStyle/>
          <a:p>
            <a:pPr lvl="1" indent="0">
              <a:lnSpc>
                <a:spcPct val="150000"/>
              </a:lnSpc>
              <a:buFont typeface="Arial" panose="020B0604020202020204" pitchFamily="34" charset="0"/>
              <a:buNone/>
            </a:pPr>
            <a:r>
              <a:rPr lang="zh-CN" altLang="en-US"/>
              <a:t>如何更新网络参数？</a:t>
            </a:r>
          </a:p>
          <a:p>
            <a:pPr marL="742950" lvl="1" indent="-285750">
              <a:lnSpc>
                <a:spcPct val="150000"/>
              </a:lnSpc>
              <a:buFont typeface="Arial" panose="020B0604020202020204" pitchFamily="34" charset="0"/>
              <a:buChar char="•"/>
            </a:pPr>
            <a:r>
              <a:rPr lang="en-US" altLang="zh-CN"/>
              <a:t>Behavior</a:t>
            </a:r>
            <a:r>
              <a:rPr lang="zh-CN" altLang="en-US"/>
              <a:t>网络用于选择动作，我们希望尽快迭代出能有效选择最大价值的网络，所以</a:t>
            </a:r>
            <a:r>
              <a:rPr lang="zh-CN" altLang="en-US">
                <a:highlight>
                  <a:srgbClr val="FFFF00"/>
                </a:highlight>
              </a:rPr>
              <a:t>主要更新</a:t>
            </a:r>
            <a:r>
              <a:rPr lang="en-US" altLang="zh-CN">
                <a:highlight>
                  <a:srgbClr val="FFFF00"/>
                </a:highlight>
              </a:rPr>
              <a:t>Behavior</a:t>
            </a:r>
            <a:r>
              <a:rPr lang="zh-CN" altLang="en-US">
                <a:highlight>
                  <a:srgbClr val="FFFF00"/>
                </a:highlight>
              </a:rPr>
              <a:t>网络。</a:t>
            </a:r>
            <a:endParaRPr lang="zh-CN" altLang="en-US"/>
          </a:p>
          <a:p>
            <a:pPr marL="742950" lvl="1" indent="-285750">
              <a:lnSpc>
                <a:spcPct val="150000"/>
              </a:lnSpc>
              <a:buFont typeface="Arial" panose="020B0604020202020204" pitchFamily="34" charset="0"/>
              <a:buChar char="•"/>
            </a:pPr>
            <a:r>
              <a:rPr lang="en-US" altLang="zh-CN"/>
              <a:t>Target</a:t>
            </a:r>
            <a:r>
              <a:rPr lang="zh-CN" altLang="en-US"/>
              <a:t>网络不需更新，提供稳定的</a:t>
            </a:r>
            <a:r>
              <a:rPr lang="en-US" altLang="zh-CN"/>
              <a:t>Q</a:t>
            </a:r>
            <a:r>
              <a:rPr lang="zh-CN" altLang="en-US"/>
              <a:t>值估计。</a:t>
            </a:r>
          </a:p>
          <a:p>
            <a:pPr marL="742950" lvl="1" indent="-285750">
              <a:lnSpc>
                <a:spcPct val="150000"/>
              </a:lnSpc>
              <a:buFont typeface="Arial" panose="020B0604020202020204" pitchFamily="34" charset="0"/>
              <a:buChar char="•"/>
            </a:pPr>
            <a:r>
              <a:rPr lang="zh-CN" altLang="en-US">
                <a:highlight>
                  <a:srgbClr val="FFFF00"/>
                </a:highlight>
              </a:rPr>
              <a:t>每隔若干个时间步，对两个网络的参数进行同步，将</a:t>
            </a:r>
            <a:r>
              <a:rPr lang="en-US" altLang="zh-CN">
                <a:highlight>
                  <a:srgbClr val="FFFF00"/>
                </a:highlight>
              </a:rPr>
              <a:t>Behavior</a:t>
            </a:r>
            <a:r>
              <a:rPr lang="zh-CN" altLang="en-US">
                <a:highlight>
                  <a:srgbClr val="FFFF00"/>
                </a:highlight>
              </a:rPr>
              <a:t>网络直接复制到</a:t>
            </a:r>
            <a:r>
              <a:rPr lang="en-US" altLang="zh-CN">
                <a:highlight>
                  <a:srgbClr val="FFFF00"/>
                </a:highlight>
              </a:rPr>
              <a:t>Target</a:t>
            </a:r>
            <a:r>
              <a:rPr lang="zh-CN" altLang="en-US">
                <a:highlight>
                  <a:srgbClr val="FFFF00"/>
                </a:highlight>
              </a:rPr>
              <a:t>网络即可。直到两个网络参数相同，即收敛。</a:t>
            </a:r>
          </a:p>
          <a:p>
            <a:pPr marL="742950" lvl="1" indent="-285750">
              <a:lnSpc>
                <a:spcPct val="150000"/>
              </a:lnSpc>
              <a:buFont typeface="Arial" panose="020B0604020202020204" pitchFamily="34" charset="0"/>
              <a:buChar char="•"/>
            </a:pPr>
            <a:r>
              <a:rPr lang="zh-CN" altLang="en-US"/>
              <a:t>故</a:t>
            </a:r>
            <a:r>
              <a:rPr lang="en-US" altLang="zh-CN"/>
              <a:t>loss</a:t>
            </a:r>
            <a:r>
              <a:rPr lang="zh-CN" altLang="en-US"/>
              <a:t>中最后我们最后一项考虑优化的是</a:t>
            </a:r>
            <a:r>
              <a:rPr lang="en-US" altLang="zh-CN"/>
              <a:t>Q_behavior.</a:t>
            </a:r>
          </a:p>
        </p:txBody>
      </p:sp>
      <p:pic>
        <p:nvPicPr>
          <p:cNvPr id="9" name="图片 8"/>
          <p:cNvPicPr>
            <a:picLocks noChangeAspect="1"/>
          </p:cNvPicPr>
          <p:nvPr/>
        </p:nvPicPr>
        <p:blipFill>
          <a:blip r:embed="rId4"/>
          <a:stretch>
            <a:fillRect/>
          </a:stretch>
        </p:blipFill>
        <p:spPr>
          <a:xfrm>
            <a:off x="2736215" y="5183505"/>
            <a:ext cx="6719570" cy="779145"/>
          </a:xfrm>
          <a:prstGeom prst="rect">
            <a:avLst/>
          </a:prstGeom>
        </p:spPr>
      </p:pic>
      <p:pic>
        <p:nvPicPr>
          <p:cNvPr id="11" name="图片 10"/>
          <p:cNvPicPr>
            <a:picLocks noChangeAspect="1"/>
          </p:cNvPicPr>
          <p:nvPr/>
        </p:nvPicPr>
        <p:blipFill>
          <a:blip r:embed="rId5"/>
          <a:stretch>
            <a:fillRect/>
          </a:stretch>
        </p:blipFill>
        <p:spPr>
          <a:xfrm>
            <a:off x="1348105" y="5904865"/>
            <a:ext cx="9495790" cy="716280"/>
          </a:xfrm>
          <a:prstGeom prst="rect">
            <a:avLst/>
          </a:prstGeom>
        </p:spPr>
      </p:pic>
      <p:pic>
        <p:nvPicPr>
          <p:cNvPr id="7" name="图片 6"/>
          <p:cNvPicPr>
            <a:picLocks noChangeAspect="1"/>
          </p:cNvPicPr>
          <p:nvPr/>
        </p:nvPicPr>
        <p:blipFill>
          <a:blip r:embed="rId6"/>
          <a:stretch>
            <a:fillRect/>
          </a:stretch>
        </p:blipFill>
        <p:spPr>
          <a:xfrm>
            <a:off x="4126865" y="4465955"/>
            <a:ext cx="3938270" cy="66865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399556"/>
            <a:ext cx="3446577"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实验思路</a:t>
            </a:r>
          </a:p>
        </p:txBody>
      </p:sp>
      <p:sp>
        <p:nvSpPr>
          <p:cNvPr id="5" name="文本框 4"/>
          <p:cNvSpPr txBox="1"/>
          <p:nvPr/>
        </p:nvSpPr>
        <p:spPr>
          <a:xfrm>
            <a:off x="904649" y="922776"/>
            <a:ext cx="2719697" cy="307777"/>
          </a:xfrm>
          <a:prstGeom prst="rect">
            <a:avLst/>
          </a:prstGeom>
          <a:noFill/>
        </p:spPr>
        <p:txBody>
          <a:bodyPr wrap="square" rtlCol="0">
            <a:spAutoFit/>
          </a:bodyPr>
          <a:lstStyle/>
          <a:p>
            <a:pPr algn="dist"/>
            <a:r>
              <a:rPr lang="en-US" altLang="zh-CN" sz="1400" dirty="0">
                <a:latin typeface="FuturaBookC" pitchFamily="2" charset="-52"/>
              </a:rPr>
              <a:t>The steps of experiment</a:t>
            </a:r>
            <a:endParaRPr lang="zh-CN" altLang="en-US" sz="1400" dirty="0">
              <a:latin typeface="FuturaBookC" pitchFamily="2"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3"/>
          <a:stretch>
            <a:fillRect/>
          </a:stretch>
        </p:blipFill>
        <p:spPr>
          <a:xfrm>
            <a:off x="10673193" y="471151"/>
            <a:ext cx="851929" cy="881672"/>
          </a:xfrm>
          <a:prstGeom prst="rect">
            <a:avLst/>
          </a:prstGeom>
        </p:spPr>
      </p:pic>
      <p:sp>
        <p:nvSpPr>
          <p:cNvPr id="2" name="文本框 1"/>
          <p:cNvSpPr txBox="1"/>
          <p:nvPr/>
        </p:nvSpPr>
        <p:spPr>
          <a:xfrm>
            <a:off x="1952625" y="1230630"/>
            <a:ext cx="8394700" cy="4661535"/>
          </a:xfrm>
          <a:prstGeom prst="rect">
            <a:avLst/>
          </a:prstGeom>
          <a:noFill/>
        </p:spPr>
        <p:txBody>
          <a:bodyPr wrap="square" rtlCol="0">
            <a:spAutoFit/>
          </a:bodyPr>
          <a:lstStyle/>
          <a:p>
            <a:pPr marL="742950" lvl="1" indent="-285750">
              <a:lnSpc>
                <a:spcPct val="150000"/>
              </a:lnSpc>
              <a:buFont typeface="Arial" panose="020B0604020202020204" pitchFamily="34" charset="0"/>
              <a:buChar char="•"/>
            </a:pPr>
            <a:r>
              <a:rPr lang="en-US" altLang="zh-CN" dirty="0"/>
              <a:t>How to Improve</a:t>
            </a:r>
            <a:r>
              <a:rPr lang="zh-CN" altLang="en-US" dirty="0"/>
              <a:t>？</a:t>
            </a:r>
          </a:p>
          <a:p>
            <a:pPr marL="742950" lvl="1" indent="-285750">
              <a:lnSpc>
                <a:spcPct val="150000"/>
              </a:lnSpc>
              <a:buFont typeface="Arial" panose="020B0604020202020204" pitchFamily="34" charset="0"/>
              <a:buChar char="•"/>
            </a:pPr>
            <a:r>
              <a:rPr lang="zh-CN" altLang="en-US" dirty="0"/>
              <a:t>训练数据利用率不足问题：</a:t>
            </a:r>
          </a:p>
          <a:p>
            <a:pPr marL="1200150" lvl="2" indent="-285750">
              <a:lnSpc>
                <a:spcPct val="150000"/>
              </a:lnSpc>
              <a:buFont typeface="Arial" panose="020B0604020202020204" pitchFamily="34" charset="0"/>
              <a:buChar char="•"/>
            </a:pPr>
            <a:r>
              <a:rPr lang="zh-CN" altLang="en-US" dirty="0"/>
              <a:t>采用</a:t>
            </a:r>
            <a:r>
              <a:rPr lang="zh-CN" altLang="en-US" dirty="0">
                <a:highlight>
                  <a:srgbClr val="FFFF00"/>
                </a:highlight>
              </a:rPr>
              <a:t>经验缓冲区技术</a:t>
            </a:r>
            <a:r>
              <a:rPr lang="en-US" altLang="zh-CN" dirty="0">
                <a:highlight>
                  <a:srgbClr val="FFFF00"/>
                </a:highlight>
              </a:rPr>
              <a:t>(Replay)</a:t>
            </a:r>
            <a:r>
              <a:rPr lang="zh-CN" altLang="en-US" dirty="0"/>
              <a:t>缓解该问题（</a:t>
            </a:r>
            <a:r>
              <a:rPr lang="en-US" altLang="zh-CN" dirty="0"/>
              <a:t>ReplayDataSet.py</a:t>
            </a:r>
            <a:r>
              <a:rPr lang="zh-CN" altLang="en-US" dirty="0"/>
              <a:t>）</a:t>
            </a:r>
          </a:p>
          <a:p>
            <a:pPr marL="1200150" lvl="2" indent="-285750">
              <a:lnSpc>
                <a:spcPct val="150000"/>
              </a:lnSpc>
              <a:buFont typeface="Arial" panose="020B0604020202020204" pitchFamily="34" charset="0"/>
              <a:buChar char="•"/>
            </a:pPr>
            <a:r>
              <a:rPr lang="zh-CN" altLang="en-US" dirty="0"/>
              <a:t>将</a:t>
            </a:r>
            <a:r>
              <a:rPr lang="en-US" altLang="zh-CN" dirty="0"/>
              <a:t>transition</a:t>
            </a:r>
            <a:r>
              <a:rPr lang="zh-CN" altLang="en-US" dirty="0"/>
              <a:t>存储在</a:t>
            </a:r>
            <a:r>
              <a:rPr lang="en-US" altLang="zh-CN" dirty="0"/>
              <a:t>dataset</a:t>
            </a:r>
            <a:r>
              <a:rPr lang="zh-CN" altLang="en-US" dirty="0"/>
              <a:t>中，</a:t>
            </a:r>
            <a:r>
              <a:rPr lang="en-US" altLang="zh-CN" dirty="0"/>
              <a:t>transition: (s,a,s’,</a:t>
            </a:r>
            <a:r>
              <a:rPr lang="en-US" altLang="zh-CN" dirty="0" err="1"/>
              <a:t>r,done</a:t>
            </a:r>
            <a:r>
              <a:rPr lang="en-US" altLang="zh-CN" dirty="0"/>
              <a:t>)</a:t>
            </a:r>
          </a:p>
          <a:p>
            <a:pPr marL="1200150" lvl="2" indent="-285750">
              <a:lnSpc>
                <a:spcPct val="150000"/>
              </a:lnSpc>
              <a:buFont typeface="Arial" panose="020B0604020202020204" pitchFamily="34" charset="0"/>
              <a:buChar char="•"/>
            </a:pPr>
            <a:r>
              <a:rPr lang="en-US" altLang="zh-CN" dirty="0"/>
              <a:t>done</a:t>
            </a:r>
            <a:r>
              <a:rPr lang="zh-CN" altLang="en-US" dirty="0"/>
              <a:t>判断轨迹是否终止</a:t>
            </a:r>
          </a:p>
          <a:p>
            <a:pPr marL="1200150" lvl="2" indent="-285750">
              <a:lnSpc>
                <a:spcPct val="150000"/>
              </a:lnSpc>
              <a:buFont typeface="Arial" panose="020B0604020202020204" pitchFamily="34" charset="0"/>
              <a:buChar char="•"/>
            </a:pPr>
            <a:r>
              <a:rPr lang="zh-CN" altLang="en-US" dirty="0">
                <a:highlight>
                  <a:srgbClr val="FFFF00"/>
                </a:highlight>
              </a:rPr>
              <a:t>训练过程中每次随机选取</a:t>
            </a:r>
            <a:r>
              <a:rPr lang="en-US" altLang="zh-CN" dirty="0">
                <a:highlight>
                  <a:srgbClr val="FFFF00"/>
                </a:highlight>
              </a:rPr>
              <a:t>dataset</a:t>
            </a:r>
            <a:r>
              <a:rPr lang="zh-CN" altLang="en-US" dirty="0">
                <a:highlight>
                  <a:srgbClr val="FFFF00"/>
                </a:highlight>
              </a:rPr>
              <a:t>中的一个</a:t>
            </a:r>
            <a:r>
              <a:rPr lang="en-US" altLang="zh-CN" dirty="0">
                <a:highlight>
                  <a:srgbClr val="FFFF00"/>
                </a:highlight>
              </a:rPr>
              <a:t>Batch</a:t>
            </a:r>
            <a:r>
              <a:rPr lang="zh-CN" altLang="en-US" dirty="0">
                <a:highlight>
                  <a:srgbClr val="FFFF00"/>
                </a:highlight>
              </a:rPr>
              <a:t>更新网络参数，然后将与环境交互得到的新</a:t>
            </a:r>
            <a:r>
              <a:rPr lang="en-US" altLang="zh-CN" dirty="0">
                <a:highlight>
                  <a:srgbClr val="FFFF00"/>
                </a:highlight>
              </a:rPr>
              <a:t>transition</a:t>
            </a:r>
            <a:r>
              <a:rPr lang="zh-CN" altLang="en-US" dirty="0">
                <a:highlight>
                  <a:srgbClr val="FFFF00"/>
                </a:highlight>
              </a:rPr>
              <a:t>存储到</a:t>
            </a:r>
            <a:r>
              <a:rPr lang="en-US" altLang="zh-CN" dirty="0">
                <a:highlight>
                  <a:srgbClr val="FFFF00"/>
                </a:highlight>
              </a:rPr>
              <a:t>dataset</a:t>
            </a:r>
            <a:r>
              <a:rPr lang="zh-CN" altLang="en-US" dirty="0">
                <a:highlight>
                  <a:srgbClr val="FFFF00"/>
                </a:highlight>
              </a:rPr>
              <a:t>中。</a:t>
            </a:r>
          </a:p>
          <a:p>
            <a:pPr marL="1200150" lvl="2" indent="-285750">
              <a:lnSpc>
                <a:spcPct val="150000"/>
              </a:lnSpc>
              <a:buFont typeface="Arial" panose="020B0604020202020204" pitchFamily="34" charset="0"/>
              <a:buChar char="•"/>
            </a:pPr>
            <a:r>
              <a:rPr lang="zh-CN" altLang="en-US" dirty="0"/>
              <a:t>经验缓冲区容量有限，超过限制需要删除对应数据。删除策略？考虑先进先出，队列。有效提高数据利用率。</a:t>
            </a:r>
          </a:p>
          <a:p>
            <a:pPr marL="1200150" lvl="2" indent="-285750">
              <a:lnSpc>
                <a:spcPct val="150000"/>
              </a:lnSpc>
              <a:buFont typeface="Arial" panose="020B0604020202020204" pitchFamily="34" charset="0"/>
              <a:buChar char="•"/>
            </a:pPr>
            <a:endParaRPr lang="zh-CN" altLang="en-US" dirty="0"/>
          </a:p>
          <a:p>
            <a:pPr marL="1200150" lvl="2" indent="-285750">
              <a:lnSpc>
                <a:spcPct val="150000"/>
              </a:lnSpc>
              <a:buFont typeface="Arial" panose="020B0604020202020204" pitchFamily="34" charset="0"/>
              <a:buChar char="•"/>
            </a:pP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399556"/>
            <a:ext cx="3446577"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实验思路</a:t>
            </a:r>
          </a:p>
        </p:txBody>
      </p:sp>
      <p:sp>
        <p:nvSpPr>
          <p:cNvPr id="5" name="文本框 4"/>
          <p:cNvSpPr txBox="1"/>
          <p:nvPr/>
        </p:nvSpPr>
        <p:spPr>
          <a:xfrm>
            <a:off x="904649" y="922776"/>
            <a:ext cx="2719697" cy="307777"/>
          </a:xfrm>
          <a:prstGeom prst="rect">
            <a:avLst/>
          </a:prstGeom>
          <a:noFill/>
        </p:spPr>
        <p:txBody>
          <a:bodyPr wrap="square" rtlCol="0">
            <a:spAutoFit/>
          </a:bodyPr>
          <a:lstStyle/>
          <a:p>
            <a:pPr algn="dist"/>
            <a:r>
              <a:rPr lang="en-US" altLang="zh-CN" sz="1400" dirty="0">
                <a:latin typeface="FuturaBookC" pitchFamily="2" charset="-52"/>
              </a:rPr>
              <a:t>The steps of experiment</a:t>
            </a:r>
            <a:endParaRPr lang="zh-CN" altLang="en-US" sz="1400" dirty="0">
              <a:latin typeface="FuturaBookC" pitchFamily="2"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3"/>
          <a:stretch>
            <a:fillRect/>
          </a:stretch>
        </p:blipFill>
        <p:spPr>
          <a:xfrm>
            <a:off x="10673193" y="471151"/>
            <a:ext cx="851929" cy="881672"/>
          </a:xfrm>
          <a:prstGeom prst="rect">
            <a:avLst/>
          </a:prstGeom>
        </p:spPr>
      </p:pic>
      <p:sp>
        <p:nvSpPr>
          <p:cNvPr id="2" name="文本框 1"/>
          <p:cNvSpPr txBox="1"/>
          <p:nvPr/>
        </p:nvSpPr>
        <p:spPr>
          <a:xfrm>
            <a:off x="746760" y="1352550"/>
            <a:ext cx="9602470" cy="368300"/>
          </a:xfrm>
          <a:prstGeom prst="rect">
            <a:avLst/>
          </a:prstGeom>
          <a:noFill/>
        </p:spPr>
        <p:txBody>
          <a:bodyPr wrap="square" rtlCol="0" anchor="t">
            <a:spAutoFit/>
          </a:bodyPr>
          <a:lstStyle/>
          <a:p>
            <a:r>
              <a:rPr lang="zh-CN" altLang="en-US"/>
              <a:t>在本实验中，要求分别使用基础搜索算法和 Deep QLearning 算法，完成机器人自动走迷宫。</a:t>
            </a:r>
          </a:p>
        </p:txBody>
      </p:sp>
      <p:pic>
        <p:nvPicPr>
          <p:cNvPr id="8" name="图片 7"/>
          <p:cNvPicPr>
            <a:picLocks noChangeAspect="1"/>
          </p:cNvPicPr>
          <p:nvPr/>
        </p:nvPicPr>
        <p:blipFill>
          <a:blip r:embed="rId4"/>
          <a:stretch>
            <a:fillRect/>
          </a:stretch>
        </p:blipFill>
        <p:spPr>
          <a:xfrm>
            <a:off x="904875" y="1983740"/>
            <a:ext cx="6276975" cy="4133850"/>
          </a:xfrm>
          <a:prstGeom prst="rect">
            <a:avLst/>
          </a:prstGeom>
        </p:spPr>
      </p:pic>
      <p:sp>
        <p:nvSpPr>
          <p:cNvPr id="9" name="文本框 8"/>
          <p:cNvSpPr txBox="1"/>
          <p:nvPr/>
        </p:nvSpPr>
        <p:spPr>
          <a:xfrm>
            <a:off x="7367270" y="2150745"/>
            <a:ext cx="4257040" cy="3538220"/>
          </a:xfrm>
          <a:prstGeom prst="rect">
            <a:avLst/>
          </a:prstGeom>
          <a:noFill/>
        </p:spPr>
        <p:txBody>
          <a:bodyPr wrap="square" rtlCol="0" anchor="t">
            <a:spAutoFit/>
          </a:bodyPr>
          <a:lstStyle/>
          <a:p>
            <a:r>
              <a:rPr lang="zh-CN" altLang="en-US" sz="1400"/>
              <a:t>如上图所示，左上角的红色椭圆既是起点也是机器人的初始位置，右下角的绿色方块是出口。</a:t>
            </a:r>
          </a:p>
          <a:p>
            <a:r>
              <a:rPr lang="zh-CN" altLang="en-US" sz="1400"/>
              <a:t>游戏规则为：从起点开始，通过错综复杂的迷宫，到达目标点(出口)。</a:t>
            </a:r>
          </a:p>
          <a:p>
            <a:endParaRPr lang="zh-CN" altLang="en-US" sz="1400"/>
          </a:p>
          <a:p>
            <a:r>
              <a:rPr lang="zh-CN" altLang="en-US" sz="1400"/>
              <a:t>在任一位置可执行动作包括：向上走 'u'、向右走 'r'、向下走 'd'、向左走 'l'。</a:t>
            </a:r>
          </a:p>
          <a:p>
            <a:endParaRPr lang="zh-CN" altLang="en-US" sz="1400"/>
          </a:p>
          <a:p>
            <a:r>
              <a:rPr lang="zh-CN" altLang="en-US" sz="1400"/>
              <a:t>执行不同的动作后，根据不同的情况会获得不同的奖励，具体而言，有以下几种情况。</a:t>
            </a:r>
          </a:p>
          <a:p>
            <a:pPr marL="285750" indent="-285750">
              <a:buFont typeface="Arial" panose="020B0604020202020204" pitchFamily="34" charset="0"/>
              <a:buChar char="•"/>
            </a:pPr>
            <a:r>
              <a:rPr lang="zh-CN" altLang="en-US" sz="1400"/>
              <a:t>撞墙</a:t>
            </a:r>
          </a:p>
          <a:p>
            <a:pPr marL="285750" indent="-285750">
              <a:buFont typeface="Arial" panose="020B0604020202020204" pitchFamily="34" charset="0"/>
              <a:buChar char="•"/>
            </a:pPr>
            <a:r>
              <a:rPr lang="zh-CN" altLang="en-US" sz="1400"/>
              <a:t>走到出口</a:t>
            </a:r>
          </a:p>
          <a:p>
            <a:pPr marL="285750" indent="-285750">
              <a:buFont typeface="Arial" panose="020B0604020202020204" pitchFamily="34" charset="0"/>
              <a:buChar char="•"/>
            </a:pPr>
            <a:r>
              <a:rPr lang="zh-CN" altLang="en-US" sz="1400"/>
              <a:t>其余情况</a:t>
            </a:r>
          </a:p>
          <a:p>
            <a:pPr indent="0">
              <a:buFont typeface="Arial" panose="020B0604020202020204" pitchFamily="34" charset="0"/>
              <a:buNone/>
            </a:pPr>
            <a:endParaRPr lang="zh-CN" altLang="en-US" sz="1400"/>
          </a:p>
          <a:p>
            <a:pPr indent="0">
              <a:buFont typeface="Arial" panose="020B0604020202020204" pitchFamily="34" charset="0"/>
              <a:buNone/>
            </a:pPr>
            <a:r>
              <a:rPr lang="zh-CN" altLang="en-US" sz="1400"/>
              <a:t>分别实现基于</a:t>
            </a:r>
            <a:r>
              <a:rPr lang="zh-CN" altLang="en-US" sz="1400" b="1"/>
              <a:t>基础搜索算法</a:t>
            </a:r>
            <a:r>
              <a:rPr lang="zh-CN" altLang="en-US" sz="1400"/>
              <a:t>和 </a:t>
            </a:r>
            <a:r>
              <a:rPr lang="zh-CN" altLang="en-US" sz="1400" b="1"/>
              <a:t>Deep QLearning</a:t>
            </a:r>
            <a:r>
              <a:rPr lang="zh-CN" altLang="en-US" sz="1400"/>
              <a:t> 算法的机器人，使机器人自动走到迷宫的出口。</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399556"/>
            <a:ext cx="3446577"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实验思路</a:t>
            </a:r>
          </a:p>
        </p:txBody>
      </p:sp>
      <p:sp>
        <p:nvSpPr>
          <p:cNvPr id="5" name="文本框 4"/>
          <p:cNvSpPr txBox="1"/>
          <p:nvPr/>
        </p:nvSpPr>
        <p:spPr>
          <a:xfrm>
            <a:off x="904649" y="922776"/>
            <a:ext cx="2719697" cy="307777"/>
          </a:xfrm>
          <a:prstGeom prst="rect">
            <a:avLst/>
          </a:prstGeom>
          <a:noFill/>
        </p:spPr>
        <p:txBody>
          <a:bodyPr wrap="square" rtlCol="0">
            <a:spAutoFit/>
          </a:bodyPr>
          <a:lstStyle/>
          <a:p>
            <a:pPr algn="dist"/>
            <a:r>
              <a:rPr lang="en-US" altLang="zh-CN" sz="1400" dirty="0">
                <a:latin typeface="FuturaBookC" pitchFamily="2" charset="-52"/>
              </a:rPr>
              <a:t>The steps of experiment</a:t>
            </a:r>
            <a:endParaRPr lang="zh-CN" altLang="en-US" sz="1400" dirty="0">
              <a:latin typeface="FuturaBookC" pitchFamily="2"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3"/>
          <a:stretch>
            <a:fillRect/>
          </a:stretch>
        </p:blipFill>
        <p:spPr>
          <a:xfrm>
            <a:off x="10673193" y="471151"/>
            <a:ext cx="851929" cy="881672"/>
          </a:xfrm>
          <a:prstGeom prst="rect">
            <a:avLst/>
          </a:prstGeom>
        </p:spPr>
      </p:pic>
      <p:pic>
        <p:nvPicPr>
          <p:cNvPr id="3" name="图片 2"/>
          <p:cNvPicPr>
            <a:picLocks noChangeAspect="1"/>
          </p:cNvPicPr>
          <p:nvPr/>
        </p:nvPicPr>
        <p:blipFill>
          <a:blip r:embed="rId4"/>
          <a:stretch>
            <a:fillRect/>
          </a:stretch>
        </p:blipFill>
        <p:spPr>
          <a:xfrm>
            <a:off x="1800860" y="1230630"/>
            <a:ext cx="8223250" cy="527812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399556"/>
            <a:ext cx="3446577"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实验思路</a:t>
            </a:r>
          </a:p>
        </p:txBody>
      </p:sp>
      <p:sp>
        <p:nvSpPr>
          <p:cNvPr id="5" name="文本框 4"/>
          <p:cNvSpPr txBox="1"/>
          <p:nvPr/>
        </p:nvSpPr>
        <p:spPr>
          <a:xfrm>
            <a:off x="904649" y="922776"/>
            <a:ext cx="2719697" cy="307777"/>
          </a:xfrm>
          <a:prstGeom prst="rect">
            <a:avLst/>
          </a:prstGeom>
          <a:noFill/>
        </p:spPr>
        <p:txBody>
          <a:bodyPr wrap="square" rtlCol="0">
            <a:spAutoFit/>
          </a:bodyPr>
          <a:lstStyle/>
          <a:p>
            <a:pPr algn="dist"/>
            <a:r>
              <a:rPr lang="en-US" altLang="zh-CN" sz="1400" dirty="0">
                <a:latin typeface="FuturaBookC" pitchFamily="2" charset="-52"/>
              </a:rPr>
              <a:t>The steps of experiment</a:t>
            </a:r>
            <a:endParaRPr lang="zh-CN" altLang="en-US" sz="1400" dirty="0">
              <a:latin typeface="FuturaBookC" pitchFamily="2"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3"/>
          <a:stretch>
            <a:fillRect/>
          </a:stretch>
        </p:blipFill>
        <p:spPr>
          <a:xfrm>
            <a:off x="10673193" y="471151"/>
            <a:ext cx="851929" cy="881672"/>
          </a:xfrm>
          <a:prstGeom prst="rect">
            <a:avLst/>
          </a:prstGeom>
        </p:spPr>
      </p:pic>
      <p:pic>
        <p:nvPicPr>
          <p:cNvPr id="7" name="图片 6"/>
          <p:cNvPicPr>
            <a:picLocks noChangeAspect="1"/>
          </p:cNvPicPr>
          <p:nvPr/>
        </p:nvPicPr>
        <p:blipFill>
          <a:blip r:embed="rId4"/>
          <a:stretch>
            <a:fillRect/>
          </a:stretch>
        </p:blipFill>
        <p:spPr>
          <a:xfrm>
            <a:off x="1003935" y="1518285"/>
            <a:ext cx="7751445" cy="4565650"/>
          </a:xfrm>
          <a:prstGeom prst="rect">
            <a:avLst/>
          </a:prstGeom>
        </p:spPr>
      </p:pic>
      <p:sp>
        <p:nvSpPr>
          <p:cNvPr id="2" name="文本框 1"/>
          <p:cNvSpPr txBox="1"/>
          <p:nvPr/>
        </p:nvSpPr>
        <p:spPr>
          <a:xfrm>
            <a:off x="1350645" y="1257935"/>
            <a:ext cx="8394700" cy="368300"/>
          </a:xfrm>
          <a:prstGeom prst="rect">
            <a:avLst/>
          </a:prstGeom>
          <a:noFill/>
        </p:spPr>
        <p:txBody>
          <a:bodyPr wrap="square" rtlCol="0">
            <a:spAutoFit/>
          </a:bodyPr>
          <a:lstStyle/>
          <a:p>
            <a:r>
              <a:rPr lang="zh-CN" altLang="en-US"/>
              <a:t>整体</a:t>
            </a:r>
            <a:r>
              <a:rPr lang="en-US" altLang="zh-CN"/>
              <a:t>Pipeline</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399556"/>
            <a:ext cx="3446577"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实验思路</a:t>
            </a:r>
          </a:p>
        </p:txBody>
      </p:sp>
      <p:sp>
        <p:nvSpPr>
          <p:cNvPr id="5" name="文本框 4"/>
          <p:cNvSpPr txBox="1"/>
          <p:nvPr/>
        </p:nvSpPr>
        <p:spPr>
          <a:xfrm>
            <a:off x="904649" y="922776"/>
            <a:ext cx="2719697" cy="307777"/>
          </a:xfrm>
          <a:prstGeom prst="rect">
            <a:avLst/>
          </a:prstGeom>
          <a:noFill/>
        </p:spPr>
        <p:txBody>
          <a:bodyPr wrap="square" rtlCol="0">
            <a:spAutoFit/>
          </a:bodyPr>
          <a:lstStyle/>
          <a:p>
            <a:pPr algn="dist"/>
            <a:r>
              <a:rPr lang="en-US" altLang="zh-CN" sz="1400" dirty="0">
                <a:latin typeface="FuturaBookC" pitchFamily="2" charset="-52"/>
              </a:rPr>
              <a:t>The steps of experiment</a:t>
            </a:r>
            <a:endParaRPr lang="zh-CN" altLang="en-US" sz="1400" dirty="0">
              <a:latin typeface="FuturaBookC" pitchFamily="2"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3"/>
          <a:stretch>
            <a:fillRect/>
          </a:stretch>
        </p:blipFill>
        <p:spPr>
          <a:xfrm>
            <a:off x="10673193" y="471151"/>
            <a:ext cx="851929" cy="881672"/>
          </a:xfrm>
          <a:prstGeom prst="rect">
            <a:avLst/>
          </a:prstGeom>
        </p:spPr>
      </p:pic>
      <p:pic>
        <p:nvPicPr>
          <p:cNvPr id="2" name="图片 1"/>
          <p:cNvPicPr>
            <a:picLocks noChangeAspect="1"/>
          </p:cNvPicPr>
          <p:nvPr/>
        </p:nvPicPr>
        <p:blipFill>
          <a:blip r:embed="rId4"/>
          <a:srcRect r="53422"/>
          <a:stretch>
            <a:fillRect/>
          </a:stretch>
        </p:blipFill>
        <p:spPr>
          <a:xfrm>
            <a:off x="904875" y="1656080"/>
            <a:ext cx="5678805" cy="4658995"/>
          </a:xfrm>
          <a:prstGeom prst="rect">
            <a:avLst/>
          </a:prstGeom>
        </p:spPr>
      </p:pic>
      <p:sp>
        <p:nvSpPr>
          <p:cNvPr id="8" name="文本框 7"/>
          <p:cNvSpPr txBox="1"/>
          <p:nvPr/>
        </p:nvSpPr>
        <p:spPr>
          <a:xfrm>
            <a:off x="904875" y="1287780"/>
            <a:ext cx="1097280" cy="368300"/>
          </a:xfrm>
          <a:prstGeom prst="rect">
            <a:avLst/>
          </a:prstGeom>
          <a:noFill/>
        </p:spPr>
        <p:txBody>
          <a:bodyPr wrap="none" rtlCol="0">
            <a:spAutoFit/>
          </a:bodyPr>
          <a:lstStyle/>
          <a:p>
            <a:r>
              <a:rPr lang="zh-CN" altLang="en-US"/>
              <a:t>代码实现</a:t>
            </a:r>
          </a:p>
        </p:txBody>
      </p:sp>
      <p:sp>
        <p:nvSpPr>
          <p:cNvPr id="3" name="文本框 2"/>
          <p:cNvSpPr txBox="1"/>
          <p:nvPr/>
        </p:nvSpPr>
        <p:spPr>
          <a:xfrm>
            <a:off x="7089140" y="1289050"/>
            <a:ext cx="4511040" cy="5354320"/>
          </a:xfrm>
          <a:prstGeom prst="rect">
            <a:avLst/>
          </a:prstGeom>
          <a:noFill/>
        </p:spPr>
        <p:txBody>
          <a:bodyPr wrap="square" rtlCol="0">
            <a:spAutoFit/>
          </a:bodyPr>
          <a:lstStyle/>
          <a:p>
            <a:r>
              <a:rPr lang="en-US" altLang="zh-CN" dirty="0"/>
              <a:t>What we need to do ?</a:t>
            </a:r>
          </a:p>
          <a:p>
            <a:endParaRPr lang="en-US" altLang="zh-CN" dirty="0"/>
          </a:p>
          <a:p>
            <a:r>
              <a:rPr lang="zh-CN" altLang="en-US" dirty="0"/>
              <a:t>编程实现</a:t>
            </a:r>
            <a:r>
              <a:rPr lang="en-US" altLang="zh-CN" dirty="0"/>
              <a:t>DDQN/DQN</a:t>
            </a:r>
            <a:r>
              <a:rPr lang="zh-CN" altLang="en-US" dirty="0"/>
              <a:t>得到</a:t>
            </a:r>
            <a:r>
              <a:rPr lang="en-US" altLang="zh-CN" dirty="0"/>
              <a:t>Agent</a:t>
            </a:r>
            <a:r>
              <a:rPr lang="zh-CN" altLang="en-US" dirty="0"/>
              <a:t>。</a:t>
            </a:r>
          </a:p>
          <a:p>
            <a:endParaRPr lang="zh-CN" altLang="en-US" dirty="0"/>
          </a:p>
          <a:p>
            <a:r>
              <a:rPr lang="zh-CN" altLang="en-US" dirty="0"/>
              <a:t>几个选择：</a:t>
            </a:r>
          </a:p>
          <a:p>
            <a:endParaRPr lang="zh-CN" altLang="en-US" dirty="0"/>
          </a:p>
          <a:p>
            <a:r>
              <a:rPr lang="en-US" altLang="zh-CN" dirty="0"/>
              <a:t>1. </a:t>
            </a:r>
            <a:r>
              <a:rPr lang="zh-CN" altLang="en-US" dirty="0"/>
              <a:t>参考</a:t>
            </a:r>
            <a:r>
              <a:rPr lang="en-US" altLang="zh-CN" dirty="0"/>
              <a:t>torch/</a:t>
            </a:r>
            <a:r>
              <a:rPr lang="en-US" altLang="zh-CN" dirty="0" err="1"/>
              <a:t>keras</a:t>
            </a:r>
            <a:r>
              <a:rPr lang="zh-CN" altLang="en-US" dirty="0"/>
              <a:t>框架，自行实现</a:t>
            </a:r>
            <a:r>
              <a:rPr lang="en-US" altLang="zh-CN" dirty="0"/>
              <a:t>DQN(</a:t>
            </a:r>
            <a:r>
              <a:rPr lang="zh-CN" altLang="en-US" dirty="0"/>
              <a:t>网络结构</a:t>
            </a:r>
            <a:r>
              <a:rPr lang="en-US" altLang="zh-CN" dirty="0"/>
              <a:t>)</a:t>
            </a:r>
            <a:r>
              <a:rPr lang="zh-CN" altLang="en-US" dirty="0"/>
              <a:t>，并参考</a:t>
            </a:r>
            <a:r>
              <a:rPr lang="en-US" altLang="zh-CN" dirty="0" err="1"/>
              <a:t>QRobot</a:t>
            </a:r>
            <a:r>
              <a:rPr lang="zh-CN" altLang="en-US" dirty="0"/>
              <a:t>类的相关函数写出</a:t>
            </a:r>
            <a:r>
              <a:rPr lang="en-US" altLang="zh-CN" dirty="0" err="1"/>
              <a:t>train_update</a:t>
            </a:r>
            <a:r>
              <a:rPr lang="zh-CN" altLang="en-US" dirty="0"/>
              <a:t>以及</a:t>
            </a:r>
            <a:r>
              <a:rPr lang="en-US" altLang="zh-CN" dirty="0" err="1"/>
              <a:t>test_update</a:t>
            </a:r>
            <a:r>
              <a:rPr lang="en-US" altLang="zh-CN" dirty="0"/>
              <a:t>.</a:t>
            </a:r>
          </a:p>
          <a:p>
            <a:endParaRPr lang="en-US" altLang="zh-CN" dirty="0"/>
          </a:p>
          <a:p>
            <a:r>
              <a:rPr lang="en-US" altLang="zh-CN" dirty="0"/>
              <a:t>2. </a:t>
            </a:r>
            <a:r>
              <a:rPr lang="zh-CN" altLang="en-US" dirty="0"/>
              <a:t>微调</a:t>
            </a:r>
            <a:r>
              <a:rPr lang="en-US" altLang="zh-CN" dirty="0" err="1"/>
              <a:t>QRobot</a:t>
            </a:r>
            <a:r>
              <a:rPr lang="zh-CN" altLang="en-US" dirty="0"/>
              <a:t>类，并考虑调整超参数。</a:t>
            </a:r>
          </a:p>
          <a:p>
            <a:endParaRPr lang="en-US" altLang="zh-CN" dirty="0"/>
          </a:p>
          <a:p>
            <a:r>
              <a:rPr lang="zh-CN" altLang="en-US" dirty="0"/>
              <a:t>目前的</a:t>
            </a:r>
            <a:r>
              <a:rPr lang="en-US" altLang="zh-CN" dirty="0" err="1"/>
              <a:t>DQNRobot</a:t>
            </a:r>
            <a:r>
              <a:rPr lang="zh-CN" altLang="en-US" dirty="0"/>
              <a:t>仅使用两层全连接进行拟合</a:t>
            </a:r>
            <a:r>
              <a:rPr lang="en-US" altLang="zh-CN" dirty="0"/>
              <a:t>Q-Function</a:t>
            </a:r>
            <a:r>
              <a:rPr lang="zh-CN" altLang="en-US" dirty="0"/>
              <a:t>，主要功能函数与给定代码完全类似，只需要调节参数和重新设计网络结构即可。</a:t>
            </a:r>
          </a:p>
          <a:p>
            <a:endParaRPr lang="zh-CN" altLang="en-US" dirty="0"/>
          </a:p>
          <a:p>
            <a:r>
              <a:rPr lang="en-US" altLang="zh-CN" dirty="0"/>
              <a:t>Tips</a:t>
            </a:r>
            <a:r>
              <a:rPr lang="zh-CN" altLang="en-US" dirty="0"/>
              <a:t>：</a:t>
            </a:r>
            <a:r>
              <a:rPr lang="en-US" altLang="zh-CN" dirty="0"/>
              <a:t>RL</a:t>
            </a:r>
            <a:r>
              <a:rPr lang="zh-CN" altLang="en-US" dirty="0"/>
              <a:t>是超参数极为敏感的算法需要谨慎调节参数。</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399556"/>
            <a:ext cx="3446577"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实验思路</a:t>
            </a:r>
          </a:p>
        </p:txBody>
      </p:sp>
      <p:sp>
        <p:nvSpPr>
          <p:cNvPr id="5" name="文本框 4"/>
          <p:cNvSpPr txBox="1"/>
          <p:nvPr/>
        </p:nvSpPr>
        <p:spPr>
          <a:xfrm>
            <a:off x="904649" y="922776"/>
            <a:ext cx="2719697" cy="307777"/>
          </a:xfrm>
          <a:prstGeom prst="rect">
            <a:avLst/>
          </a:prstGeom>
          <a:noFill/>
        </p:spPr>
        <p:txBody>
          <a:bodyPr wrap="square" rtlCol="0">
            <a:spAutoFit/>
          </a:bodyPr>
          <a:lstStyle/>
          <a:p>
            <a:pPr algn="dist"/>
            <a:r>
              <a:rPr lang="en-US" altLang="zh-CN" sz="1400" dirty="0">
                <a:latin typeface="FuturaBookC" pitchFamily="2" charset="-52"/>
              </a:rPr>
              <a:t>The steps of experiment</a:t>
            </a:r>
            <a:endParaRPr lang="zh-CN" altLang="en-US" sz="1400" dirty="0">
              <a:latin typeface="FuturaBookC" pitchFamily="2"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3"/>
          <a:stretch>
            <a:fillRect/>
          </a:stretch>
        </p:blipFill>
        <p:spPr>
          <a:xfrm>
            <a:off x="10673193" y="471151"/>
            <a:ext cx="851929" cy="881672"/>
          </a:xfrm>
          <a:prstGeom prst="rect">
            <a:avLst/>
          </a:prstGeom>
        </p:spPr>
      </p:pic>
      <p:sp>
        <p:nvSpPr>
          <p:cNvPr id="7" name="文本框 6"/>
          <p:cNvSpPr txBox="1"/>
          <p:nvPr/>
        </p:nvSpPr>
        <p:spPr>
          <a:xfrm>
            <a:off x="1374140" y="1412875"/>
            <a:ext cx="9520555" cy="4246245"/>
          </a:xfrm>
          <a:prstGeom prst="rect">
            <a:avLst/>
          </a:prstGeom>
          <a:noFill/>
        </p:spPr>
        <p:txBody>
          <a:bodyPr wrap="square" rtlCol="0">
            <a:spAutoFit/>
          </a:bodyPr>
          <a:lstStyle/>
          <a:p>
            <a:r>
              <a:rPr lang="zh-CN" altLang="en-US"/>
              <a:t>需要调节哪些参数</a:t>
            </a:r>
            <a:r>
              <a:rPr lang="en-US" altLang="zh-CN"/>
              <a:t>or</a:t>
            </a:r>
            <a:r>
              <a:rPr lang="zh-CN" altLang="en-US"/>
              <a:t>结构？</a:t>
            </a:r>
          </a:p>
          <a:p>
            <a:endParaRPr lang="zh-CN" altLang="en-US"/>
          </a:p>
          <a:p>
            <a:r>
              <a:rPr lang="en-US" altLang="zh-CN"/>
              <a:t>1. </a:t>
            </a:r>
            <a:r>
              <a:rPr lang="en-US" altLang="zh-CN">
                <a:highlight>
                  <a:srgbClr val="FFFF00"/>
                </a:highlight>
              </a:rPr>
              <a:t>QNetwork.py</a:t>
            </a:r>
            <a:r>
              <a:rPr lang="zh-CN" altLang="en-US">
                <a:highlight>
                  <a:srgbClr val="FFFF00"/>
                </a:highlight>
              </a:rPr>
              <a:t>的</a:t>
            </a:r>
            <a:r>
              <a:rPr lang="en-US" altLang="zh-CN">
                <a:highlight>
                  <a:srgbClr val="FFFF00"/>
                </a:highlight>
              </a:rPr>
              <a:t>QNetwork</a:t>
            </a:r>
            <a:r>
              <a:rPr lang="zh-CN" altLang="en-US">
                <a:highlight>
                  <a:srgbClr val="FFFF00"/>
                </a:highlight>
              </a:rPr>
              <a:t>类</a:t>
            </a:r>
            <a:r>
              <a:rPr lang="zh-CN" altLang="en-US"/>
              <a:t>，其网络结构极为简单，可以调节为相对复杂的结构。增加其表征能力。</a:t>
            </a:r>
          </a:p>
          <a:p>
            <a:endParaRPr lang="zh-CN" altLang="en-US"/>
          </a:p>
          <a:p>
            <a:r>
              <a:rPr lang="en-US" altLang="zh-CN"/>
              <a:t>2. </a:t>
            </a:r>
            <a:r>
              <a:rPr lang="en-US" altLang="zh-CN">
                <a:highlight>
                  <a:srgbClr val="FFFF00"/>
                </a:highlight>
              </a:rPr>
              <a:t>epoch</a:t>
            </a:r>
            <a:r>
              <a:rPr lang="zh-CN" altLang="en-US">
                <a:highlight>
                  <a:srgbClr val="FFFF00"/>
                </a:highlight>
              </a:rPr>
              <a:t>训练轮数</a:t>
            </a:r>
          </a:p>
          <a:p>
            <a:endParaRPr lang="zh-CN" altLang="en-US"/>
          </a:p>
          <a:p>
            <a:r>
              <a:rPr lang="en-US" altLang="zh-CN"/>
              <a:t>3. </a:t>
            </a:r>
            <a:r>
              <a:rPr lang="en-US" altLang="zh-CN">
                <a:highlight>
                  <a:srgbClr val="FFFF00"/>
                </a:highlight>
              </a:rPr>
              <a:t>epsilong-greedy</a:t>
            </a:r>
            <a:r>
              <a:rPr lang="zh-CN" altLang="en-US">
                <a:highlight>
                  <a:srgbClr val="FFFF00"/>
                </a:highlight>
              </a:rPr>
              <a:t>中</a:t>
            </a:r>
            <a:r>
              <a:rPr lang="en-US" altLang="zh-CN">
                <a:highlight>
                  <a:srgbClr val="FFFF00"/>
                </a:highlight>
              </a:rPr>
              <a:t>epsilon</a:t>
            </a:r>
            <a:r>
              <a:rPr lang="zh-CN" altLang="en-US"/>
              <a:t>，平衡探索与利用。</a:t>
            </a:r>
          </a:p>
          <a:p>
            <a:endParaRPr lang="zh-CN" altLang="en-US"/>
          </a:p>
          <a:p>
            <a:r>
              <a:rPr lang="en-US" altLang="zh-CN"/>
              <a:t>4. </a:t>
            </a:r>
            <a:r>
              <a:rPr lang="zh-CN" altLang="en-US"/>
              <a:t>设计的</a:t>
            </a:r>
            <a:r>
              <a:rPr lang="en-US" altLang="zh-CN">
                <a:highlight>
                  <a:srgbClr val="FFFF00"/>
                </a:highlight>
              </a:rPr>
              <a:t>reward</a:t>
            </a:r>
            <a:r>
              <a:rPr lang="zh-CN" altLang="en-US"/>
              <a:t>，使用</a:t>
            </a:r>
            <a:r>
              <a:rPr lang="en-US" altLang="zh-CN"/>
              <a:t>maze.set_reward</a:t>
            </a:r>
            <a:r>
              <a:rPr lang="zh-CN" altLang="en-US"/>
              <a:t>方法。考虑到达终点的</a:t>
            </a:r>
            <a:r>
              <a:rPr lang="en-US" altLang="zh-CN"/>
              <a:t>reward</a:t>
            </a:r>
            <a:r>
              <a:rPr lang="zh-CN" altLang="en-US"/>
              <a:t>；在轨迹中的</a:t>
            </a:r>
            <a:r>
              <a:rPr lang="en-US" altLang="zh-CN"/>
              <a:t>reward</a:t>
            </a:r>
            <a:r>
              <a:rPr lang="zh-CN" altLang="en-US"/>
              <a:t>，撞墙的</a:t>
            </a:r>
            <a:r>
              <a:rPr lang="en-US" altLang="zh-CN"/>
              <a:t>reward</a:t>
            </a:r>
            <a:r>
              <a:rPr lang="zh-CN" altLang="en-US"/>
              <a:t>。</a:t>
            </a:r>
            <a:r>
              <a:rPr lang="en-US" altLang="zh-CN"/>
              <a:t>Reward Penalty</a:t>
            </a:r>
            <a:r>
              <a:rPr lang="zh-CN" altLang="en-US"/>
              <a:t>：可以考虑将撞墙的</a:t>
            </a:r>
            <a:r>
              <a:rPr lang="en-US" altLang="zh-CN"/>
              <a:t>reward</a:t>
            </a:r>
            <a:r>
              <a:rPr lang="zh-CN" altLang="en-US"/>
              <a:t>调节相对小很多，给</a:t>
            </a:r>
            <a:r>
              <a:rPr lang="en-US" altLang="zh-CN"/>
              <a:t>model</a:t>
            </a:r>
            <a:r>
              <a:rPr lang="zh-CN" altLang="en-US"/>
              <a:t>较大的惩罚，使其避免撞墙。</a:t>
            </a:r>
          </a:p>
          <a:p>
            <a:endParaRPr lang="zh-CN" altLang="en-US"/>
          </a:p>
          <a:p>
            <a:r>
              <a:rPr lang="en-US" altLang="zh-CN"/>
              <a:t>5. </a:t>
            </a:r>
            <a:r>
              <a:rPr lang="en-US" altLang="zh-CN">
                <a:highlight>
                  <a:srgbClr val="FFFF00"/>
                </a:highlight>
              </a:rPr>
              <a:t>reward discount</a:t>
            </a:r>
            <a:r>
              <a:rPr lang="zh-CN" altLang="en-US"/>
              <a:t>：奖励折扣因子，在</a:t>
            </a:r>
            <a:r>
              <a:rPr lang="en-US" altLang="zh-CN"/>
              <a:t>0-1</a:t>
            </a:r>
            <a:r>
              <a:rPr lang="zh-CN" altLang="en-US"/>
              <a:t>之间，考虑长期奖励与短期奖励之间的关系。</a:t>
            </a:r>
          </a:p>
          <a:p>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399556"/>
            <a:ext cx="3446577"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实验思路</a:t>
            </a:r>
          </a:p>
        </p:txBody>
      </p:sp>
      <p:sp>
        <p:nvSpPr>
          <p:cNvPr id="5" name="文本框 4"/>
          <p:cNvSpPr txBox="1"/>
          <p:nvPr/>
        </p:nvSpPr>
        <p:spPr>
          <a:xfrm>
            <a:off x="904649" y="922776"/>
            <a:ext cx="2719697" cy="307777"/>
          </a:xfrm>
          <a:prstGeom prst="rect">
            <a:avLst/>
          </a:prstGeom>
          <a:noFill/>
        </p:spPr>
        <p:txBody>
          <a:bodyPr wrap="square" rtlCol="0">
            <a:spAutoFit/>
          </a:bodyPr>
          <a:lstStyle/>
          <a:p>
            <a:pPr algn="dist"/>
            <a:r>
              <a:rPr lang="en-US" altLang="zh-CN" sz="1400" dirty="0">
                <a:latin typeface="FuturaBookC" pitchFamily="2" charset="-52"/>
              </a:rPr>
              <a:t>The steps of experiment</a:t>
            </a:r>
            <a:endParaRPr lang="zh-CN" altLang="en-US" sz="1400" dirty="0">
              <a:latin typeface="FuturaBookC" pitchFamily="2"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3"/>
          <a:stretch>
            <a:fillRect/>
          </a:stretch>
        </p:blipFill>
        <p:spPr>
          <a:xfrm>
            <a:off x="10673193" y="471151"/>
            <a:ext cx="851929" cy="881672"/>
          </a:xfrm>
          <a:prstGeom prst="rect">
            <a:avLst/>
          </a:prstGeom>
        </p:spPr>
      </p:pic>
      <p:sp>
        <p:nvSpPr>
          <p:cNvPr id="7" name="文本框 6"/>
          <p:cNvSpPr txBox="1"/>
          <p:nvPr/>
        </p:nvSpPr>
        <p:spPr>
          <a:xfrm>
            <a:off x="1374140" y="1412875"/>
            <a:ext cx="9520555" cy="368300"/>
          </a:xfrm>
          <a:prstGeom prst="rect">
            <a:avLst/>
          </a:prstGeom>
          <a:noFill/>
        </p:spPr>
        <p:txBody>
          <a:bodyPr wrap="square" rtlCol="0">
            <a:spAutoFit/>
          </a:bodyPr>
          <a:lstStyle/>
          <a:p>
            <a:r>
              <a:rPr lang="zh-CN" altLang="en-US"/>
              <a:t>实验提交：</a:t>
            </a:r>
          </a:p>
        </p:txBody>
      </p:sp>
      <p:pic>
        <p:nvPicPr>
          <p:cNvPr id="2" name="图片 1"/>
          <p:cNvPicPr>
            <a:picLocks noChangeAspect="1"/>
          </p:cNvPicPr>
          <p:nvPr/>
        </p:nvPicPr>
        <p:blipFill>
          <a:blip r:embed="rId4"/>
          <a:stretch>
            <a:fillRect/>
          </a:stretch>
        </p:blipFill>
        <p:spPr>
          <a:xfrm>
            <a:off x="1119505" y="3753485"/>
            <a:ext cx="10729595" cy="2397760"/>
          </a:xfrm>
          <a:prstGeom prst="rect">
            <a:avLst/>
          </a:prstGeom>
        </p:spPr>
      </p:pic>
      <p:pic>
        <p:nvPicPr>
          <p:cNvPr id="3" name="图片 2"/>
          <p:cNvPicPr>
            <a:picLocks noChangeAspect="1"/>
          </p:cNvPicPr>
          <p:nvPr/>
        </p:nvPicPr>
        <p:blipFill>
          <a:blip r:embed="rId5"/>
          <a:stretch>
            <a:fillRect/>
          </a:stretch>
        </p:blipFill>
        <p:spPr>
          <a:xfrm>
            <a:off x="701040" y="2078355"/>
            <a:ext cx="10789920" cy="137795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a:stretch>
            <a:fillRect/>
          </a:stretch>
        </p:blipFill>
        <p:spPr>
          <a:xfrm>
            <a:off x="10673193" y="471151"/>
            <a:ext cx="851929" cy="881672"/>
          </a:xfrm>
          <a:prstGeom prst="rect">
            <a:avLst/>
          </a:prstGeom>
        </p:spPr>
      </p:pic>
      <p:sp>
        <p:nvSpPr>
          <p:cNvPr id="7" name="文本框 6"/>
          <p:cNvSpPr txBox="1"/>
          <p:nvPr/>
        </p:nvSpPr>
        <p:spPr>
          <a:xfrm>
            <a:off x="4520582" y="2497976"/>
            <a:ext cx="3150835" cy="1862048"/>
          </a:xfrm>
          <a:prstGeom prst="rect">
            <a:avLst/>
          </a:prstGeom>
          <a:noFill/>
        </p:spPr>
        <p:txBody>
          <a:bodyPr wrap="square" rtlCol="0">
            <a:spAutoFit/>
          </a:bodyPr>
          <a:lstStyle/>
          <a:p>
            <a:r>
              <a:rPr lang="zh-CN" altLang="en-US" sz="11500" dirty="0">
                <a:latin typeface="+mj-ea"/>
                <a:ea typeface="+mj-ea"/>
              </a:rPr>
              <a:t>谢谢</a:t>
            </a:r>
            <a:endParaRPr lang="zh-CN" altLang="en-US" sz="16600" dirty="0">
              <a:latin typeface="+mj-ea"/>
              <a:ea typeface="+mj-ea"/>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399556"/>
            <a:ext cx="3446577"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实验思路</a:t>
            </a:r>
          </a:p>
        </p:txBody>
      </p:sp>
      <p:sp>
        <p:nvSpPr>
          <p:cNvPr id="5" name="文本框 4"/>
          <p:cNvSpPr txBox="1"/>
          <p:nvPr/>
        </p:nvSpPr>
        <p:spPr>
          <a:xfrm>
            <a:off x="904649" y="922776"/>
            <a:ext cx="2719697" cy="307777"/>
          </a:xfrm>
          <a:prstGeom prst="rect">
            <a:avLst/>
          </a:prstGeom>
          <a:noFill/>
        </p:spPr>
        <p:txBody>
          <a:bodyPr wrap="square" rtlCol="0">
            <a:spAutoFit/>
          </a:bodyPr>
          <a:lstStyle/>
          <a:p>
            <a:pPr algn="dist"/>
            <a:r>
              <a:rPr lang="en-US" altLang="zh-CN" sz="1400" dirty="0">
                <a:latin typeface="FuturaBookC" pitchFamily="2" charset="-52"/>
              </a:rPr>
              <a:t>The steps of experiment</a:t>
            </a:r>
            <a:endParaRPr lang="zh-CN" altLang="en-US" sz="1400" dirty="0">
              <a:latin typeface="FuturaBookC" pitchFamily="2"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3"/>
          <a:stretch>
            <a:fillRect/>
          </a:stretch>
        </p:blipFill>
        <p:spPr>
          <a:xfrm>
            <a:off x="10673193" y="471151"/>
            <a:ext cx="851929" cy="881672"/>
          </a:xfrm>
          <a:prstGeom prst="rect">
            <a:avLst/>
          </a:prstGeom>
        </p:spPr>
      </p:pic>
      <p:pic>
        <p:nvPicPr>
          <p:cNvPr id="3" name="图片 2"/>
          <p:cNvPicPr>
            <a:picLocks noChangeAspect="1"/>
          </p:cNvPicPr>
          <p:nvPr/>
        </p:nvPicPr>
        <p:blipFill>
          <a:blip r:embed="rId4"/>
          <a:stretch>
            <a:fillRect/>
          </a:stretch>
        </p:blipFill>
        <p:spPr>
          <a:xfrm>
            <a:off x="796290" y="1668145"/>
            <a:ext cx="4652010" cy="4476750"/>
          </a:xfrm>
          <a:prstGeom prst="rect">
            <a:avLst/>
          </a:prstGeom>
        </p:spPr>
      </p:pic>
      <p:sp>
        <p:nvSpPr>
          <p:cNvPr id="10" name="文本框 9"/>
          <p:cNvSpPr txBox="1"/>
          <p:nvPr/>
        </p:nvSpPr>
        <p:spPr>
          <a:xfrm>
            <a:off x="6002655" y="1878965"/>
            <a:ext cx="5669280" cy="3830955"/>
          </a:xfrm>
          <a:prstGeom prst="rect">
            <a:avLst/>
          </a:prstGeom>
          <a:noFill/>
        </p:spPr>
        <p:txBody>
          <a:bodyPr wrap="square" rtlCol="0">
            <a:spAutoFit/>
          </a:bodyPr>
          <a:lstStyle/>
          <a:p>
            <a:pPr>
              <a:lnSpc>
                <a:spcPct val="150000"/>
              </a:lnSpc>
            </a:pPr>
            <a:r>
              <a:rPr lang="zh-CN" altLang="en-US"/>
              <a:t>同样的，本次实验给出</a:t>
            </a:r>
            <a:r>
              <a:rPr lang="en-US" altLang="zh-CN"/>
              <a:t>torch</a:t>
            </a:r>
            <a:r>
              <a:rPr lang="zh-CN" altLang="en-US"/>
              <a:t>框架和</a:t>
            </a:r>
            <a:r>
              <a:rPr lang="en-US" altLang="zh-CN"/>
              <a:t>keras</a:t>
            </a:r>
            <a:r>
              <a:rPr lang="zh-CN" altLang="en-US"/>
              <a:t>框架，可以任选一种实现即可。</a:t>
            </a:r>
          </a:p>
          <a:p>
            <a:pPr marL="285750" indent="-285750">
              <a:lnSpc>
                <a:spcPct val="150000"/>
              </a:lnSpc>
              <a:buFont typeface="Arial" panose="020B0604020202020204" pitchFamily="34" charset="0"/>
              <a:buChar char="•"/>
            </a:pPr>
            <a:r>
              <a:rPr lang="en-US" altLang="zh-CN"/>
              <a:t>DQNTrain</a:t>
            </a:r>
            <a:r>
              <a:rPr lang="zh-CN" altLang="en-US"/>
              <a:t>：训练代码，需要根据所选框架修改robot = KerasRobot(maze=maze</a:t>
            </a:r>
            <a:r>
              <a:rPr lang="en-US" altLang="zh-CN"/>
              <a:t>) </a:t>
            </a:r>
            <a:r>
              <a:rPr lang="zh-CN" altLang="en-US"/>
              <a:t>或者robot = TorchRobot(maze=maze)</a:t>
            </a:r>
          </a:p>
          <a:p>
            <a:pPr marL="285750" indent="-285750">
              <a:lnSpc>
                <a:spcPct val="150000"/>
              </a:lnSpc>
              <a:buFont typeface="Arial" panose="020B0604020202020204" pitchFamily="34" charset="0"/>
              <a:buChar char="•"/>
            </a:pPr>
            <a:r>
              <a:rPr lang="en-US" altLang="zh-CN"/>
              <a:t>Maze</a:t>
            </a:r>
            <a:r>
              <a:rPr lang="zh-CN" altLang="en-US"/>
              <a:t>：迷宫类定义</a:t>
            </a:r>
          </a:p>
          <a:p>
            <a:pPr marL="285750" indent="-285750">
              <a:lnSpc>
                <a:spcPct val="150000"/>
              </a:lnSpc>
              <a:buFont typeface="Arial" panose="020B0604020202020204" pitchFamily="34" charset="0"/>
              <a:buChar char="•"/>
            </a:pPr>
            <a:r>
              <a:rPr lang="en-US" altLang="zh-CN"/>
              <a:t>QRobot</a:t>
            </a:r>
            <a:r>
              <a:rPr lang="zh-CN" altLang="en-US"/>
              <a:t>：</a:t>
            </a:r>
            <a:r>
              <a:rPr lang="en-US" altLang="zh-CN"/>
              <a:t>Agent</a:t>
            </a:r>
            <a:r>
              <a:rPr lang="zh-CN" altLang="en-US"/>
              <a:t>类，定义智能体主要功能函数。</a:t>
            </a:r>
          </a:p>
          <a:p>
            <a:pPr marL="285750" indent="-285750">
              <a:lnSpc>
                <a:spcPct val="150000"/>
              </a:lnSpc>
              <a:buFont typeface="Arial" panose="020B0604020202020204" pitchFamily="34" charset="0"/>
              <a:buChar char="•"/>
            </a:pPr>
            <a:r>
              <a:rPr lang="en-US" altLang="zh-CN"/>
              <a:t>ReplayDataset</a:t>
            </a:r>
            <a:r>
              <a:rPr lang="zh-CN" altLang="en-US"/>
              <a:t>：经验缓冲区，存储需要回放的经验</a:t>
            </a:r>
          </a:p>
          <a:p>
            <a:pPr marL="285750" indent="-285750">
              <a:lnSpc>
                <a:spcPct val="150000"/>
              </a:lnSpc>
              <a:buFont typeface="Arial" panose="020B0604020202020204" pitchFamily="34" charset="0"/>
              <a:buChar char="•"/>
            </a:pPr>
            <a:r>
              <a:rPr lang="en-US" altLang="zh-CN"/>
              <a:t>Runner: </a:t>
            </a:r>
            <a:r>
              <a:rPr lang="zh-CN" altLang="en-US"/>
              <a:t>用于</a:t>
            </a:r>
            <a:r>
              <a:rPr lang="en-US" altLang="zh-CN"/>
              <a:t>Agent</a:t>
            </a:r>
            <a:r>
              <a:rPr lang="zh-CN" altLang="en-US"/>
              <a:t>的训练和可视化。</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399556"/>
            <a:ext cx="3446577"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实验思路</a:t>
            </a:r>
          </a:p>
        </p:txBody>
      </p:sp>
      <p:sp>
        <p:nvSpPr>
          <p:cNvPr id="5" name="文本框 4"/>
          <p:cNvSpPr txBox="1"/>
          <p:nvPr/>
        </p:nvSpPr>
        <p:spPr>
          <a:xfrm>
            <a:off x="904649" y="922776"/>
            <a:ext cx="2719697" cy="307777"/>
          </a:xfrm>
          <a:prstGeom prst="rect">
            <a:avLst/>
          </a:prstGeom>
          <a:noFill/>
        </p:spPr>
        <p:txBody>
          <a:bodyPr wrap="square" rtlCol="0">
            <a:spAutoFit/>
          </a:bodyPr>
          <a:lstStyle/>
          <a:p>
            <a:pPr algn="dist"/>
            <a:r>
              <a:rPr lang="en-US" altLang="zh-CN" sz="1400" dirty="0">
                <a:latin typeface="FuturaBookC" pitchFamily="2" charset="-52"/>
              </a:rPr>
              <a:t>The steps of experiment</a:t>
            </a:r>
            <a:endParaRPr lang="zh-CN" altLang="en-US" sz="1400" dirty="0">
              <a:latin typeface="FuturaBookC" pitchFamily="2"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3"/>
          <a:stretch>
            <a:fillRect/>
          </a:stretch>
        </p:blipFill>
        <p:spPr>
          <a:xfrm>
            <a:off x="10673193" y="471151"/>
            <a:ext cx="851929" cy="881672"/>
          </a:xfrm>
          <a:prstGeom prst="rect">
            <a:avLst/>
          </a:prstGeom>
        </p:spPr>
      </p:pic>
      <p:sp>
        <p:nvSpPr>
          <p:cNvPr id="3" name="文本框 2"/>
          <p:cNvSpPr txBox="1"/>
          <p:nvPr/>
        </p:nvSpPr>
        <p:spPr>
          <a:xfrm>
            <a:off x="1176655" y="1352550"/>
            <a:ext cx="9288780" cy="5354320"/>
          </a:xfrm>
          <a:prstGeom prst="rect">
            <a:avLst/>
          </a:prstGeom>
          <a:noFill/>
        </p:spPr>
        <p:txBody>
          <a:bodyPr wrap="none" rtlCol="0">
            <a:spAutoFit/>
          </a:bodyPr>
          <a:lstStyle/>
          <a:p>
            <a:pPr algn="l">
              <a:lnSpc>
                <a:spcPct val="100000"/>
              </a:lnSpc>
            </a:pPr>
            <a:r>
              <a:t>Maze 类中重要的成员方法如下：</a:t>
            </a:r>
          </a:p>
          <a:p>
            <a:pPr algn="l">
              <a:lnSpc>
                <a:spcPct val="150000"/>
              </a:lnSpc>
            </a:pPr>
            <a:r>
              <a:t>1. sense_robot() ：获取机器人在迷宫中目前的位置。</a:t>
            </a:r>
          </a:p>
          <a:p>
            <a:pPr lvl="1" algn="l">
              <a:lnSpc>
                <a:spcPct val="150000"/>
              </a:lnSpc>
            </a:pPr>
            <a:r>
              <a:t>&gt; return：机器人在迷宫中目前的位置。</a:t>
            </a:r>
          </a:p>
          <a:p>
            <a:pPr algn="l">
              <a:lnSpc>
                <a:spcPct val="150000"/>
              </a:lnSpc>
            </a:pPr>
            <a:r>
              <a:t>2. move_robot(direction) ：根据输入方向移动默认机器人，若方向不合法则返回错误信息。</a:t>
            </a:r>
          </a:p>
          <a:p>
            <a:pPr lvl="1" algn="l">
              <a:lnSpc>
                <a:spcPct val="150000"/>
              </a:lnSpc>
            </a:pPr>
            <a:r>
              <a:t>&gt; direction：移动方向, 如:"u", 合法值为： ['u', 'r', 'd', 'l']</a:t>
            </a:r>
          </a:p>
          <a:p>
            <a:pPr lvl="1" algn="l">
              <a:lnSpc>
                <a:spcPct val="150000"/>
              </a:lnSpc>
            </a:pPr>
            <a:r>
              <a:t>&gt; return：执行动作的奖励值</a:t>
            </a:r>
          </a:p>
          <a:p>
            <a:pPr algn="l">
              <a:lnSpc>
                <a:spcPct val="150000"/>
              </a:lnSpc>
            </a:pPr>
            <a:r>
              <a:t>3. can_move_actions(position)：获取当前机器人可以移动的方向</a:t>
            </a:r>
          </a:p>
          <a:p>
            <a:pPr lvl="1" algn="l">
              <a:lnSpc>
                <a:spcPct val="150000"/>
              </a:lnSpc>
            </a:pPr>
            <a:r>
              <a:t>&gt; position：迷宫中任一处的坐标点 </a:t>
            </a:r>
          </a:p>
          <a:p>
            <a:pPr lvl="1" algn="l">
              <a:lnSpc>
                <a:spcPct val="150000"/>
              </a:lnSpc>
            </a:pPr>
            <a:r>
              <a:t>&gt; return：该点可执行的动作，如：['u','r','d']</a:t>
            </a:r>
          </a:p>
          <a:p>
            <a:pPr algn="l">
              <a:lnSpc>
                <a:spcPct val="150000"/>
              </a:lnSpc>
            </a:pPr>
            <a:r>
              <a:t>4. is_hit_wall(self, location, direction)：判断该移动方向是否撞墙</a:t>
            </a:r>
          </a:p>
          <a:p>
            <a:pPr lvl="1" algn="l">
              <a:lnSpc>
                <a:spcPct val="150000"/>
              </a:lnSpc>
            </a:pPr>
            <a:r>
              <a:t>&gt; location, direction：当前位置和要移动的方向，如(0,0) , "u"</a:t>
            </a:r>
          </a:p>
          <a:p>
            <a:pPr lvl="1" algn="l">
              <a:lnSpc>
                <a:spcPct val="150000"/>
              </a:lnSpc>
            </a:pPr>
            <a:r>
              <a:t>&gt; return：True(撞墙) / False(不撞墙)</a:t>
            </a:r>
          </a:p>
          <a:p>
            <a:pPr algn="l">
              <a:lnSpc>
                <a:spcPct val="150000"/>
              </a:lnSpc>
            </a:pPr>
            <a:r>
              <a:t>5. draw_maze()：画出当前的迷宫</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399556"/>
            <a:ext cx="3446577"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实验思路</a:t>
            </a:r>
          </a:p>
        </p:txBody>
      </p:sp>
      <p:sp>
        <p:nvSpPr>
          <p:cNvPr id="5" name="文本框 4"/>
          <p:cNvSpPr txBox="1"/>
          <p:nvPr/>
        </p:nvSpPr>
        <p:spPr>
          <a:xfrm>
            <a:off x="904649" y="922776"/>
            <a:ext cx="2719697" cy="307777"/>
          </a:xfrm>
          <a:prstGeom prst="rect">
            <a:avLst/>
          </a:prstGeom>
          <a:noFill/>
        </p:spPr>
        <p:txBody>
          <a:bodyPr wrap="square" rtlCol="0">
            <a:spAutoFit/>
          </a:bodyPr>
          <a:lstStyle/>
          <a:p>
            <a:pPr algn="dist"/>
            <a:r>
              <a:rPr lang="en-US" altLang="zh-CN" sz="1400" dirty="0">
                <a:latin typeface="FuturaBookC" pitchFamily="2" charset="-52"/>
              </a:rPr>
              <a:t>The steps of experiment</a:t>
            </a:r>
            <a:endParaRPr lang="zh-CN" altLang="en-US" sz="1400" dirty="0">
              <a:latin typeface="FuturaBookC" pitchFamily="2"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3"/>
          <a:stretch>
            <a:fillRect/>
          </a:stretch>
        </p:blipFill>
        <p:spPr>
          <a:xfrm>
            <a:off x="10673193" y="471151"/>
            <a:ext cx="851929" cy="881672"/>
          </a:xfrm>
          <a:prstGeom prst="rect">
            <a:avLst/>
          </a:prstGeom>
        </p:spPr>
      </p:pic>
      <p:sp>
        <p:nvSpPr>
          <p:cNvPr id="2" name="文本框 1"/>
          <p:cNvSpPr txBox="1"/>
          <p:nvPr/>
        </p:nvSpPr>
        <p:spPr>
          <a:xfrm>
            <a:off x="1290320" y="1296670"/>
            <a:ext cx="10234930" cy="5354320"/>
          </a:xfrm>
          <a:prstGeom prst="rect">
            <a:avLst/>
          </a:prstGeom>
          <a:noFill/>
        </p:spPr>
        <p:txBody>
          <a:bodyPr wrap="square" rtlCol="0">
            <a:spAutoFit/>
          </a:bodyPr>
          <a:lstStyle/>
          <a:p>
            <a:r>
              <a:rPr lang="zh-CN" altLang="en-US" b="1"/>
              <a:t>QRobot 类的核心成员方法</a:t>
            </a:r>
          </a:p>
          <a:p>
            <a:endParaRPr lang="zh-CN" altLang="en-US"/>
          </a:p>
          <a:p>
            <a:r>
              <a:rPr lang="zh-CN" altLang="en-US"/>
              <a:t>1. sense_state()：获取当前机器人所处位置</a:t>
            </a:r>
          </a:p>
          <a:p>
            <a:endParaRPr lang="zh-CN" altLang="en-US"/>
          </a:p>
          <a:p>
            <a:pPr lvl="1"/>
            <a:r>
              <a:rPr lang="zh-CN" altLang="en-US"/>
              <a:t>&gt; return：机器人所处的位置坐标，如： (0, 0)</a:t>
            </a:r>
          </a:p>
          <a:p>
            <a:endParaRPr lang="zh-CN" altLang="en-US"/>
          </a:p>
          <a:p>
            <a:r>
              <a:rPr lang="zh-CN" altLang="en-US"/>
              <a:t>2. current_state_valid_actions()：获取当前机器人可以合法移动的动作</a:t>
            </a:r>
          </a:p>
          <a:p>
            <a:endParaRPr lang="zh-CN" altLang="en-US"/>
          </a:p>
          <a:p>
            <a:pPr lvl="1"/>
            <a:r>
              <a:rPr lang="zh-CN" altLang="en-US"/>
              <a:t>&gt; return：由当前合法动作组成的列表，如： ['u','r']</a:t>
            </a:r>
          </a:p>
          <a:p>
            <a:endParaRPr lang="zh-CN" altLang="en-US"/>
          </a:p>
          <a:p>
            <a:r>
              <a:rPr lang="zh-CN" altLang="en-US"/>
              <a:t>3. train_update()：以训练状态，根据 QLearning 算法策略执行动作</a:t>
            </a:r>
          </a:p>
          <a:p>
            <a:endParaRPr lang="zh-CN" altLang="en-US"/>
          </a:p>
          <a:p>
            <a:pPr lvl="1"/>
            <a:r>
              <a:rPr lang="zh-CN" altLang="en-US"/>
              <a:t>&gt; return：当前选择的动作，以及执行当前动作获得的回报, 如： 'u', -1</a:t>
            </a:r>
          </a:p>
          <a:p>
            <a:endParaRPr lang="zh-CN" altLang="en-US"/>
          </a:p>
          <a:p>
            <a:r>
              <a:rPr lang="zh-CN" altLang="en-US"/>
              <a:t>4. test_update()：以测试状态，根据 QLearning 算法策略执行动作</a:t>
            </a:r>
          </a:p>
          <a:p>
            <a:endParaRPr lang="zh-CN" altLang="en-US"/>
          </a:p>
          <a:p>
            <a:pPr lvl="1"/>
            <a:r>
              <a:rPr lang="zh-CN" altLang="en-US"/>
              <a:t>&gt; return：当前选择的动作，以及执行当前动作获得的回报, 如：'u', -1</a:t>
            </a:r>
          </a:p>
          <a:p>
            <a:endParaRPr lang="zh-CN" altLang="en-US"/>
          </a:p>
          <a:p>
            <a:r>
              <a:rPr lang="zh-CN" altLang="en-US"/>
              <a:t>5. reset()： return：重置机器人在迷宫中的位置</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399556"/>
            <a:ext cx="3446577" cy="52322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实验思路</a:t>
            </a:r>
          </a:p>
        </p:txBody>
      </p:sp>
      <p:sp>
        <p:nvSpPr>
          <p:cNvPr id="5" name="文本框 4"/>
          <p:cNvSpPr txBox="1"/>
          <p:nvPr/>
        </p:nvSpPr>
        <p:spPr>
          <a:xfrm>
            <a:off x="904649" y="922776"/>
            <a:ext cx="2719697" cy="307777"/>
          </a:xfrm>
          <a:prstGeom prst="rect">
            <a:avLst/>
          </a:prstGeom>
          <a:noFill/>
        </p:spPr>
        <p:txBody>
          <a:bodyPr wrap="square" rtlCol="0">
            <a:spAutoFit/>
          </a:bodyPr>
          <a:lstStyle/>
          <a:p>
            <a:pPr algn="dist"/>
            <a:r>
              <a:rPr lang="en-US" altLang="zh-CN" sz="1400" dirty="0">
                <a:latin typeface="FuturaBookC" pitchFamily="2" charset="-52"/>
              </a:rPr>
              <a:t>The steps of experiment</a:t>
            </a:r>
            <a:endParaRPr lang="zh-CN" altLang="en-US" sz="1400" dirty="0">
              <a:latin typeface="FuturaBookC" pitchFamily="2"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3"/>
          <a:stretch>
            <a:fillRect/>
          </a:stretch>
        </p:blipFill>
        <p:spPr>
          <a:xfrm>
            <a:off x="10673193" y="471151"/>
            <a:ext cx="851929" cy="881672"/>
          </a:xfrm>
          <a:prstGeom prst="rect">
            <a:avLst/>
          </a:prstGeom>
        </p:spPr>
      </p:pic>
      <p:sp>
        <p:nvSpPr>
          <p:cNvPr id="2" name="文本框 1"/>
          <p:cNvSpPr txBox="1"/>
          <p:nvPr/>
        </p:nvSpPr>
        <p:spPr>
          <a:xfrm>
            <a:off x="796290" y="1521460"/>
            <a:ext cx="11127740" cy="4523105"/>
          </a:xfrm>
          <a:prstGeom prst="rect">
            <a:avLst/>
          </a:prstGeom>
          <a:noFill/>
        </p:spPr>
        <p:txBody>
          <a:bodyPr wrap="square" rtlCol="0">
            <a:spAutoFit/>
          </a:bodyPr>
          <a:lstStyle/>
          <a:p>
            <a:pPr algn="l"/>
            <a:r>
              <a:rPr lang="en-US" b="1">
                <a:sym typeface="+mn-ea"/>
              </a:rPr>
              <a:t>Runner 类的核心成员方法</a:t>
            </a:r>
            <a:endParaRPr lang="en-US" b="1"/>
          </a:p>
          <a:p>
            <a:pPr algn="l"/>
            <a:endParaRPr lang="en-US"/>
          </a:p>
          <a:p>
            <a:pPr algn="l"/>
            <a:r>
              <a:rPr lang="en-US">
                <a:sym typeface="+mn-ea"/>
              </a:rPr>
              <a:t>1. run_training(training_epoch, training_per_epoch=150): 训练机器人，不断更新 Q 表，并</a:t>
            </a:r>
            <a:r>
              <a:rPr lang="zh-CN" altLang="en-US">
                <a:sym typeface="+mn-ea"/>
              </a:rPr>
              <a:t>把</a:t>
            </a:r>
            <a:r>
              <a:rPr lang="en-US">
                <a:sym typeface="+mn-ea"/>
              </a:rPr>
              <a:t>训练结果保存在成员变量 train_robot_record 中</a:t>
            </a:r>
            <a:endParaRPr lang="en-US"/>
          </a:p>
          <a:p>
            <a:pPr algn="l"/>
            <a:endParaRPr lang="en-US"/>
          </a:p>
          <a:p>
            <a:pPr lvl="1" algn="l"/>
            <a:r>
              <a:rPr lang="en-US">
                <a:sym typeface="+mn-ea"/>
              </a:rPr>
              <a:t>&gt; training_epoch, training_per_epoch: 总共的训练次数、每次训练机器人最多移动的步数</a:t>
            </a:r>
            <a:endParaRPr lang="en-US"/>
          </a:p>
          <a:p>
            <a:pPr algn="l"/>
            <a:endParaRPr lang="en-US"/>
          </a:p>
          <a:p>
            <a:pPr algn="l"/>
            <a:r>
              <a:rPr lang="en-US">
                <a:sym typeface="+mn-ea"/>
              </a:rPr>
              <a:t>2. run_testing()：测试机器人能否走出迷宫</a:t>
            </a:r>
            <a:endParaRPr lang="en-US"/>
          </a:p>
          <a:p>
            <a:pPr algn="l"/>
            <a:endParaRPr lang="en-US"/>
          </a:p>
          <a:p>
            <a:pPr algn="l"/>
            <a:r>
              <a:rPr lang="en-US">
                <a:sym typeface="+mn-ea"/>
              </a:rPr>
              <a:t>3. generate_gif(filename)：将训练结果输出到指定的 gif 图片中</a:t>
            </a:r>
            <a:endParaRPr lang="en-US"/>
          </a:p>
          <a:p>
            <a:pPr algn="l"/>
            <a:endParaRPr lang="en-US"/>
          </a:p>
          <a:p>
            <a:pPr lvl="1" algn="l"/>
            <a:r>
              <a:rPr lang="en-US">
                <a:sym typeface="+mn-ea"/>
              </a:rPr>
              <a:t>&gt; filename：合法的文件路径,文件名需以 `.gif` 为后缀</a:t>
            </a:r>
            <a:endParaRPr lang="en-US"/>
          </a:p>
          <a:p>
            <a:pPr indent="457200" algn="l"/>
            <a:endParaRPr lang="en-US"/>
          </a:p>
          <a:p>
            <a:pPr algn="l"/>
            <a:r>
              <a:rPr lang="en-US">
                <a:sym typeface="+mn-ea"/>
              </a:rPr>
              <a:t>4. plot_results()：以图表展示训练过程中的指标：Success Times、Accumulated Rewards、Runing Times per Epoch</a:t>
            </a:r>
            <a:endParaRPr lang="en-US"/>
          </a:p>
          <a:p>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399556"/>
            <a:ext cx="3446577" cy="52197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宋体" panose="02010600030101010101" pitchFamily="2" charset="-122"/>
              </a:rPr>
              <a:t>搜索算法</a:t>
            </a:r>
          </a:p>
        </p:txBody>
      </p:sp>
      <p:sp>
        <p:nvSpPr>
          <p:cNvPr id="5" name="文本框 4"/>
          <p:cNvSpPr txBox="1"/>
          <p:nvPr/>
        </p:nvSpPr>
        <p:spPr>
          <a:xfrm>
            <a:off x="904649" y="922776"/>
            <a:ext cx="2719697" cy="307777"/>
          </a:xfrm>
          <a:prstGeom prst="rect">
            <a:avLst/>
          </a:prstGeom>
          <a:noFill/>
        </p:spPr>
        <p:txBody>
          <a:bodyPr wrap="square" rtlCol="0">
            <a:spAutoFit/>
          </a:bodyPr>
          <a:lstStyle/>
          <a:p>
            <a:pPr algn="dist"/>
            <a:r>
              <a:rPr lang="en-US" altLang="zh-CN" sz="1400" dirty="0">
                <a:latin typeface="FuturaBookC" pitchFamily="2" charset="-52"/>
              </a:rPr>
              <a:t>The steps of experiment</a:t>
            </a:r>
            <a:endParaRPr lang="zh-CN" altLang="en-US" sz="1400" dirty="0">
              <a:latin typeface="FuturaBookC" pitchFamily="2"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3"/>
          <a:stretch>
            <a:fillRect/>
          </a:stretch>
        </p:blipFill>
        <p:spPr>
          <a:xfrm>
            <a:off x="10673193" y="471151"/>
            <a:ext cx="851929" cy="881672"/>
          </a:xfrm>
          <a:prstGeom prst="rect">
            <a:avLst/>
          </a:prstGeom>
        </p:spPr>
      </p:pic>
      <p:sp>
        <p:nvSpPr>
          <p:cNvPr id="3" name="文本框 2"/>
          <p:cNvSpPr txBox="1"/>
          <p:nvPr/>
        </p:nvSpPr>
        <p:spPr>
          <a:xfrm>
            <a:off x="1007745" y="1405890"/>
            <a:ext cx="7040880" cy="368300"/>
          </a:xfrm>
          <a:prstGeom prst="rect">
            <a:avLst/>
          </a:prstGeom>
          <a:noFill/>
        </p:spPr>
        <p:txBody>
          <a:bodyPr wrap="none" rtlCol="0">
            <a:spAutoFit/>
          </a:bodyPr>
          <a:lstStyle/>
          <a:p>
            <a:r>
              <a:rPr lang="zh-CN" altLang="en-US"/>
              <a:t>广度优先搜索</a:t>
            </a:r>
            <a:r>
              <a:rPr lang="en-US" altLang="zh-CN"/>
              <a:t>——</a:t>
            </a:r>
            <a:r>
              <a:rPr lang="zh-CN" altLang="en-US"/>
              <a:t>使用队列实现，先进先出。对应搜索树层次遍历。</a:t>
            </a:r>
          </a:p>
        </p:txBody>
      </p:sp>
      <p:pic>
        <p:nvPicPr>
          <p:cNvPr id="7" name="图片 6"/>
          <p:cNvPicPr>
            <a:picLocks noChangeAspect="1"/>
          </p:cNvPicPr>
          <p:nvPr/>
        </p:nvPicPr>
        <p:blipFill>
          <a:blip r:embed="rId4"/>
          <a:stretch>
            <a:fillRect/>
          </a:stretch>
        </p:blipFill>
        <p:spPr>
          <a:xfrm>
            <a:off x="1310640" y="1949450"/>
            <a:ext cx="6153150" cy="1276350"/>
          </a:xfrm>
          <a:prstGeom prst="rect">
            <a:avLst/>
          </a:prstGeom>
        </p:spPr>
      </p:pic>
      <p:sp>
        <p:nvSpPr>
          <p:cNvPr id="10" name="文本框 9"/>
          <p:cNvSpPr txBox="1"/>
          <p:nvPr/>
        </p:nvSpPr>
        <p:spPr>
          <a:xfrm>
            <a:off x="1007745" y="3719195"/>
            <a:ext cx="10403205" cy="1753235"/>
          </a:xfrm>
          <a:prstGeom prst="rect">
            <a:avLst/>
          </a:prstGeom>
          <a:noFill/>
        </p:spPr>
        <p:txBody>
          <a:bodyPr wrap="square" rtlCol="0" anchor="t">
            <a:spAutoFit/>
          </a:bodyPr>
          <a:lstStyle/>
          <a:p>
            <a:pPr>
              <a:lnSpc>
                <a:spcPct val="150000"/>
              </a:lnSpc>
            </a:pPr>
            <a:r>
              <a:rPr lang="zh-CN" altLang="en-US" dirty="0"/>
              <a:t>（1）从入口元素开始，判断它上下左右的邻边元素是否满足条件，如果满足条件就入队列；</a:t>
            </a:r>
          </a:p>
          <a:p>
            <a:pPr>
              <a:lnSpc>
                <a:spcPct val="150000"/>
              </a:lnSpc>
            </a:pPr>
            <a:r>
              <a:rPr lang="zh-CN" altLang="en-US" dirty="0"/>
              <a:t>（2）取队首元素并出队列。寻找其相邻未被访问的元素，将其进入队列并标记元素的前驱节点为队首元素；</a:t>
            </a:r>
          </a:p>
          <a:p>
            <a:pPr>
              <a:lnSpc>
                <a:spcPct val="150000"/>
              </a:lnSpc>
            </a:pPr>
            <a:r>
              <a:rPr lang="zh-CN" altLang="en-US" dirty="0"/>
              <a:t>（3）重复步骤（2）直到找到终点。最后从终点开始，根据节点的前驱节点找出一条最短的可行路径。</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399556"/>
            <a:ext cx="3446577" cy="521970"/>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宋体" panose="02010600030101010101" pitchFamily="2" charset="-122"/>
              </a:rPr>
              <a:t>搜索算法</a:t>
            </a:r>
          </a:p>
        </p:txBody>
      </p:sp>
      <p:sp>
        <p:nvSpPr>
          <p:cNvPr id="5" name="文本框 4"/>
          <p:cNvSpPr txBox="1"/>
          <p:nvPr/>
        </p:nvSpPr>
        <p:spPr>
          <a:xfrm>
            <a:off x="904649" y="922776"/>
            <a:ext cx="2719697" cy="307777"/>
          </a:xfrm>
          <a:prstGeom prst="rect">
            <a:avLst/>
          </a:prstGeom>
          <a:noFill/>
        </p:spPr>
        <p:txBody>
          <a:bodyPr wrap="square" rtlCol="0">
            <a:spAutoFit/>
          </a:bodyPr>
          <a:lstStyle/>
          <a:p>
            <a:pPr algn="dist"/>
            <a:r>
              <a:rPr lang="en-US" altLang="zh-CN" sz="1400" dirty="0">
                <a:latin typeface="FuturaBookC" pitchFamily="2" charset="-52"/>
              </a:rPr>
              <a:t>The steps of experiment</a:t>
            </a:r>
            <a:endParaRPr lang="zh-CN" altLang="en-US" sz="1400" dirty="0">
              <a:latin typeface="FuturaBookC" pitchFamily="2"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3"/>
          <a:stretch>
            <a:fillRect/>
          </a:stretch>
        </p:blipFill>
        <p:spPr>
          <a:xfrm>
            <a:off x="10673193" y="471151"/>
            <a:ext cx="851929" cy="881672"/>
          </a:xfrm>
          <a:prstGeom prst="rect">
            <a:avLst/>
          </a:prstGeom>
        </p:spPr>
      </p:pic>
      <p:sp>
        <p:nvSpPr>
          <p:cNvPr id="3" name="文本框 2"/>
          <p:cNvSpPr txBox="1"/>
          <p:nvPr/>
        </p:nvSpPr>
        <p:spPr>
          <a:xfrm>
            <a:off x="904875" y="1405890"/>
            <a:ext cx="9954260" cy="5169535"/>
          </a:xfrm>
          <a:prstGeom prst="rect">
            <a:avLst/>
          </a:prstGeom>
          <a:noFill/>
        </p:spPr>
        <p:txBody>
          <a:bodyPr wrap="square" rtlCol="0">
            <a:spAutoFit/>
          </a:bodyPr>
          <a:lstStyle/>
          <a:p>
            <a:pPr>
              <a:lnSpc>
                <a:spcPct val="150000"/>
              </a:lnSpc>
            </a:pPr>
            <a:r>
              <a:rPr lang="zh-CN" altLang="en-US" sz="2000" dirty="0"/>
              <a:t>深度优先搜索</a:t>
            </a:r>
            <a:r>
              <a:rPr lang="en-US" altLang="zh-CN" sz="2000" dirty="0"/>
              <a:t>——</a:t>
            </a:r>
            <a:r>
              <a:rPr lang="zh-CN" altLang="en-US" sz="2000" dirty="0"/>
              <a:t>对应栈，先进先出结构，对应搜索树的后序遍历。</a:t>
            </a:r>
          </a:p>
          <a:p>
            <a:pPr>
              <a:lnSpc>
                <a:spcPct val="150000"/>
              </a:lnSpc>
            </a:pPr>
            <a:endParaRPr lang="zh-CN" altLang="en-US" sz="2000" dirty="0"/>
          </a:p>
          <a:p>
            <a:pPr>
              <a:lnSpc>
                <a:spcPct val="150000"/>
              </a:lnSpc>
            </a:pPr>
            <a:r>
              <a:rPr lang="zh-CN" altLang="en-US" sz="2000" dirty="0"/>
              <a:t>搜索考虑几点：</a:t>
            </a:r>
          </a:p>
          <a:p>
            <a:pPr>
              <a:lnSpc>
                <a:spcPct val="150000"/>
              </a:lnSpc>
            </a:pPr>
            <a:endParaRPr lang="zh-CN" altLang="en-US" sz="2000" dirty="0"/>
          </a:p>
          <a:p>
            <a:pPr>
              <a:lnSpc>
                <a:spcPct val="150000"/>
              </a:lnSpc>
            </a:pPr>
            <a:r>
              <a:rPr lang="en-US" altLang="zh-CN" sz="2000" dirty="0"/>
              <a:t>1. </a:t>
            </a:r>
            <a:r>
              <a:rPr lang="zh-CN" altLang="en-US" sz="2000" dirty="0"/>
              <a:t>递归实现</a:t>
            </a:r>
            <a:r>
              <a:rPr lang="en-US" altLang="zh-CN" sz="2000" dirty="0"/>
              <a:t>or</a:t>
            </a:r>
            <a:r>
              <a:rPr lang="zh-CN" altLang="en-US" sz="2000" dirty="0"/>
              <a:t>使用栈实现？</a:t>
            </a:r>
            <a:r>
              <a:rPr lang="en-US" altLang="zh-CN" sz="2000" dirty="0"/>
              <a:t>——</a:t>
            </a:r>
            <a:r>
              <a:rPr lang="zh-CN" altLang="en-US" sz="2000" dirty="0"/>
              <a:t>显然递归实现要简单。</a:t>
            </a:r>
          </a:p>
          <a:p>
            <a:pPr>
              <a:lnSpc>
                <a:spcPct val="150000"/>
              </a:lnSpc>
            </a:pPr>
            <a:r>
              <a:rPr lang="en-US" altLang="zh-CN" sz="2000" dirty="0"/>
              <a:t>2. </a:t>
            </a:r>
            <a:r>
              <a:rPr lang="zh-CN" altLang="en-US" sz="2000" dirty="0"/>
              <a:t>递归出口是什么？</a:t>
            </a:r>
            <a:r>
              <a:rPr lang="en-US" altLang="zh-CN" sz="2000" dirty="0"/>
              <a:t>——</a:t>
            </a:r>
            <a:r>
              <a:rPr lang="zh-CN" altLang="en-US" sz="2000" dirty="0"/>
              <a:t>到达终点。</a:t>
            </a:r>
          </a:p>
          <a:p>
            <a:pPr>
              <a:lnSpc>
                <a:spcPct val="150000"/>
              </a:lnSpc>
            </a:pPr>
            <a:r>
              <a:rPr lang="en-US" altLang="zh-CN" sz="2000" dirty="0"/>
              <a:t>3. DFS</a:t>
            </a:r>
            <a:r>
              <a:rPr lang="zh-CN" altLang="en-US" sz="2000" dirty="0"/>
              <a:t>传递的参数是什么？</a:t>
            </a:r>
            <a:r>
              <a:rPr lang="en-US" altLang="zh-CN" sz="2000" dirty="0"/>
              <a:t>——location</a:t>
            </a:r>
            <a:r>
              <a:rPr lang="zh-CN" altLang="en-US" sz="2000" dirty="0"/>
              <a:t>，当前位置。</a:t>
            </a:r>
          </a:p>
          <a:p>
            <a:pPr>
              <a:lnSpc>
                <a:spcPct val="150000"/>
              </a:lnSpc>
            </a:pPr>
            <a:r>
              <a:rPr lang="en-US" altLang="zh-CN" sz="2000" dirty="0"/>
              <a:t>4. </a:t>
            </a:r>
            <a:r>
              <a:rPr lang="zh-CN" altLang="en-US" sz="2000" dirty="0"/>
              <a:t>每次搜索都会有一定的影响，如何消除这种影响？换言之，如何回溯？</a:t>
            </a:r>
            <a:r>
              <a:rPr lang="en-US" altLang="zh-CN" sz="2000" dirty="0"/>
              <a:t>——</a:t>
            </a:r>
            <a:r>
              <a:rPr lang="zh-CN" altLang="en-US" sz="2000" dirty="0"/>
              <a:t>建立全局变量存储路径，在调用下一次</a:t>
            </a:r>
            <a:r>
              <a:rPr lang="en-US" altLang="zh-CN" sz="2000" dirty="0"/>
              <a:t>DFS</a:t>
            </a:r>
            <a:r>
              <a:rPr lang="zh-CN" altLang="en-US" sz="2000" dirty="0"/>
              <a:t>后进行回溯，将路径栈中存储的元素</a:t>
            </a:r>
            <a:r>
              <a:rPr lang="en-US" altLang="zh-CN" sz="2000" dirty="0"/>
              <a:t>pop</a:t>
            </a:r>
            <a:r>
              <a:rPr lang="zh-CN" altLang="en-US" sz="2000" dirty="0"/>
              <a:t>掉。</a:t>
            </a:r>
          </a:p>
          <a:p>
            <a:pPr>
              <a:lnSpc>
                <a:spcPct val="150000"/>
              </a:lnSpc>
            </a:pPr>
            <a:r>
              <a:rPr lang="en-US" altLang="zh-CN" sz="2000" dirty="0">
                <a:highlight>
                  <a:srgbClr val="FFFF00"/>
                </a:highlight>
              </a:rPr>
              <a:t>Tips: 因为我们希望的是每次搜索都是基于其前驱结点状态的延伸，而不想其余兄弟节点对搜索产生干扰，所以我们该如何回溯，这个是算法中最为重要的问题。</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04648" y="399556"/>
            <a:ext cx="3446577" cy="953135"/>
          </a:xfrm>
          <a:prstGeom prst="rect">
            <a:avLst/>
          </a:prstGeom>
          <a:noFill/>
        </p:spPr>
        <p:txBody>
          <a:bodyPr wrap="square" rtlCol="0">
            <a:spAutoFit/>
          </a:bodyPr>
          <a:lstStyle/>
          <a:p>
            <a:r>
              <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rPr>
              <a:t>搜索算法</a:t>
            </a:r>
          </a:p>
          <a:p>
            <a:endParaRPr lang="zh-CN" altLang="en-US" sz="2800" dirty="0">
              <a:solidFill>
                <a:schemeClr val="tx1">
                  <a:lumMod val="85000"/>
                  <a:lumOff val="15000"/>
                </a:schemeClr>
              </a:solidFill>
              <a:latin typeface="FZZhengHeiS-DB-GB" panose="02000000000000000000" pitchFamily="2" charset="0"/>
              <a:ea typeface="FZZhengHeiS-DB-GB" panose="02000000000000000000" pitchFamily="2" charset="0"/>
            </a:endParaRPr>
          </a:p>
        </p:txBody>
      </p:sp>
      <p:sp>
        <p:nvSpPr>
          <p:cNvPr id="5" name="文本框 4"/>
          <p:cNvSpPr txBox="1"/>
          <p:nvPr/>
        </p:nvSpPr>
        <p:spPr>
          <a:xfrm>
            <a:off x="904649" y="922776"/>
            <a:ext cx="2719697" cy="307777"/>
          </a:xfrm>
          <a:prstGeom prst="rect">
            <a:avLst/>
          </a:prstGeom>
          <a:noFill/>
        </p:spPr>
        <p:txBody>
          <a:bodyPr wrap="square" rtlCol="0">
            <a:spAutoFit/>
          </a:bodyPr>
          <a:lstStyle/>
          <a:p>
            <a:pPr algn="dist"/>
            <a:r>
              <a:rPr lang="en-US" altLang="zh-CN" sz="1400" dirty="0">
                <a:latin typeface="FuturaBookC" pitchFamily="2" charset="-52"/>
              </a:rPr>
              <a:t>The steps of experiment</a:t>
            </a:r>
            <a:endParaRPr lang="zh-CN" altLang="en-US" sz="1400" dirty="0">
              <a:latin typeface="FuturaBookC" pitchFamily="2" charset="-52"/>
            </a:endParaRPr>
          </a:p>
        </p:txBody>
      </p:sp>
      <p:cxnSp>
        <p:nvCxnSpPr>
          <p:cNvPr id="6" name="直接连接符 5"/>
          <p:cNvCxnSpPr/>
          <p:nvPr/>
        </p:nvCxnSpPr>
        <p:spPr>
          <a:xfrm>
            <a:off x="796413" y="457203"/>
            <a:ext cx="0" cy="632244"/>
          </a:xfrm>
          <a:prstGeom prst="line">
            <a:avLst/>
          </a:prstGeom>
          <a:ln w="76200">
            <a:solidFill>
              <a:srgbClr val="1C4885"/>
            </a:solidFill>
          </a:ln>
        </p:spPr>
        <p:style>
          <a:lnRef idx="1">
            <a:schemeClr val="accent1"/>
          </a:lnRef>
          <a:fillRef idx="0">
            <a:schemeClr val="accent1"/>
          </a:fillRef>
          <a:effectRef idx="0">
            <a:schemeClr val="accent1"/>
          </a:effectRef>
          <a:fontRef idx="minor">
            <a:schemeClr val="tx1"/>
          </a:fontRef>
        </p:style>
      </p:cxnSp>
      <p:pic>
        <p:nvPicPr>
          <p:cNvPr id="65" name="图片 64"/>
          <p:cNvPicPr>
            <a:picLocks noChangeAspect="1"/>
          </p:cNvPicPr>
          <p:nvPr/>
        </p:nvPicPr>
        <p:blipFill>
          <a:blip r:embed="rId3"/>
          <a:stretch>
            <a:fillRect/>
          </a:stretch>
        </p:blipFill>
        <p:spPr>
          <a:xfrm>
            <a:off x="10673193" y="471151"/>
            <a:ext cx="851929" cy="881672"/>
          </a:xfrm>
          <a:prstGeom prst="rect">
            <a:avLst/>
          </a:prstGeom>
        </p:spPr>
      </p:pic>
      <p:sp>
        <p:nvSpPr>
          <p:cNvPr id="7" name="文本框 6"/>
          <p:cNvSpPr txBox="1"/>
          <p:nvPr/>
        </p:nvSpPr>
        <p:spPr>
          <a:xfrm>
            <a:off x="1055370" y="1522095"/>
            <a:ext cx="10801985" cy="5077460"/>
          </a:xfrm>
          <a:prstGeom prst="rect">
            <a:avLst/>
          </a:prstGeom>
          <a:noFill/>
        </p:spPr>
        <p:txBody>
          <a:bodyPr wrap="square" rtlCol="0">
            <a:spAutoFit/>
          </a:bodyPr>
          <a:lstStyle/>
          <a:p>
            <a:pPr>
              <a:lnSpc>
                <a:spcPct val="150000"/>
              </a:lnSpc>
            </a:pPr>
            <a:r>
              <a:rPr lang="en-US" altLang="zh-CN" dirty="0"/>
              <a:t>DFS</a:t>
            </a:r>
            <a:r>
              <a:rPr lang="zh-CN" altLang="en-US" dirty="0"/>
              <a:t>和</a:t>
            </a:r>
            <a:r>
              <a:rPr lang="en-US" altLang="zh-CN" dirty="0"/>
              <a:t>BFS</a:t>
            </a:r>
            <a:r>
              <a:rPr lang="zh-CN" altLang="en-US" dirty="0"/>
              <a:t>无法保证搜索路径最优。A</a:t>
            </a:r>
            <a:r>
              <a:rPr lang="en-US" altLang="zh-CN" dirty="0"/>
              <a:t>*</a:t>
            </a:r>
            <a:r>
              <a:rPr lang="zh-CN" altLang="en-US" dirty="0"/>
              <a:t>算法的核心思想是基于每个节点的成本函数 f(n) 来进行路径的搜索，这个成本函数是两部分的和：g(n) </a:t>
            </a:r>
            <a:r>
              <a:rPr lang="en-US" altLang="zh-CN" dirty="0"/>
              <a:t>+</a:t>
            </a:r>
            <a:r>
              <a:rPr lang="zh-CN" altLang="en-US" dirty="0"/>
              <a:t> h(n)。其中，g(n) 是从起点到当前节点 n 的实际距离成本，而 h(n) 是从节点 n 到终点的预估距离成本（启发式）。这个启发式函数是 A算法的关键，它帮助算法估算哪些路径可能是最优的。</a:t>
            </a:r>
          </a:p>
          <a:p>
            <a:pPr marL="342900" indent="-342900">
              <a:lnSpc>
                <a:spcPct val="150000"/>
              </a:lnSpc>
              <a:buAutoNum type="arabicPeriod"/>
            </a:pPr>
            <a:r>
              <a:rPr lang="zh-CN" altLang="en-US" dirty="0"/>
              <a:t>初始化开放列表：存放待考察的节点。起始时，只把起始节点放入开放列表。</a:t>
            </a:r>
          </a:p>
          <a:p>
            <a:pPr marL="342900" indent="-342900">
              <a:lnSpc>
                <a:spcPct val="150000"/>
              </a:lnSpc>
              <a:buAutoNum type="arabicPeriod"/>
            </a:pPr>
            <a:r>
              <a:rPr lang="zh-CN" altLang="en-US" dirty="0"/>
              <a:t>从开放列表中找出成本最低的节点，我们称之为当前节点。</a:t>
            </a:r>
          </a:p>
          <a:p>
            <a:pPr marL="342900" indent="-342900">
              <a:lnSpc>
                <a:spcPct val="150000"/>
              </a:lnSpc>
              <a:buAutoNum type="arabicPeriod"/>
            </a:pPr>
            <a:r>
              <a:rPr lang="zh-CN" altLang="en-US" dirty="0"/>
              <a:t>把这个节点从开放列表移除，同时把它加入到关闭列表中，表示这个节点已经被处理过。</a:t>
            </a:r>
          </a:p>
          <a:p>
            <a:pPr marL="342900" indent="-342900">
              <a:lnSpc>
                <a:spcPct val="150000"/>
              </a:lnSpc>
              <a:buAutoNum type="arabicPeriod"/>
            </a:pPr>
            <a:r>
              <a:rPr lang="zh-CN" altLang="en-US" dirty="0"/>
              <a:t>对当前节点的每一个邻接节点进行考察：计算每个邻接节点的成本 f(n)，并判断每个节点是否已经在开放列表或关闭列表中。如果已经在关闭列表中，则忽略；如果已经在开放列表中，检查通过当前节点到达它的路径是否更优，如果更优，则更新其成本和路径；如果这个邻接节点不在开放列表中，加入开放列表，并标记当前节点为最优路径的前越节点。</a:t>
            </a:r>
          </a:p>
          <a:p>
            <a:pPr marL="342900" indent="-342900">
              <a:lnSpc>
                <a:spcPct val="150000"/>
              </a:lnSpc>
              <a:buAutoNum type="arabicPeriod"/>
            </a:pPr>
            <a:r>
              <a:rPr lang="zh-CN" altLang="en-US" dirty="0"/>
              <a:t>如果目标节点被加入到开放列表中，根据具体情况（比如路径找到或者开放列表为空），算法终止。</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简洁毕业答辩PPT模板"/>
  <p:tag name="COMMONDATA" val="eyJoZGlkIjoiNzRkZDBlYzFiMzUyMDJhM2E2ODZlNmI3NGNjN2Y4MW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2739</Words>
  <Application>Microsoft Office PowerPoint</Application>
  <PresentationFormat>宽屏</PresentationFormat>
  <Paragraphs>236</Paragraphs>
  <Slides>25</Slides>
  <Notes>25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FuturaBookC</vt:lpstr>
      <vt:lpstr>FZZhengHeiS-DB-GB</vt: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kan</dc:creator>
  <dc:description>http://www.ypppt.com/</dc:description>
  <cp:lastModifiedBy>晋宇 田</cp:lastModifiedBy>
  <cp:revision>115</cp:revision>
  <dcterms:created xsi:type="dcterms:W3CDTF">2023-05-25T19:29:00Z</dcterms:created>
  <dcterms:modified xsi:type="dcterms:W3CDTF">2025-05-27T10:53:50Z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BA5F2544C1364D5D9F44F7310A41762C_12</vt:lpwstr>
  </property>
  <property fmtid="{D5CDD505-2E9C-101B-9397-08002B2CF9AE}" pid="3" name="KSOProductBuildVer">
    <vt:lpwstr>2052-12.1.0.16729</vt:lpwstr>
  </property>
</Properties>
</file>