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62" r:id="rId2"/>
    <p:sldId id="256"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58"/>
    <p:restoredTop sz="81831"/>
  </p:normalViewPr>
  <p:slideViewPr>
    <p:cSldViewPr snapToGrid="0">
      <p:cViewPr varScale="1">
        <p:scale>
          <a:sx n="98" d="100"/>
          <a:sy n="98" d="100"/>
        </p:scale>
        <p:origin x="9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656BE-7512-264B-9C0C-D063ABC45EC7}" type="datetimeFigureOut">
              <a:rPr kumimoji="1" lang="zh-CN" altLang="en-US" smtClean="0"/>
              <a:t>2025/10/21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CB2E01-8071-4D4A-9979-7271A7A67A1D}" type="slidenum">
              <a:rPr kumimoji="1" lang="zh-CN" altLang="en-US" smtClean="0"/>
              <a:t>‹#›</a:t>
            </a:fld>
            <a:endParaRPr kumimoji="1" lang="zh-CN" altLang="en-US"/>
          </a:p>
        </p:txBody>
      </p:sp>
    </p:spTree>
    <p:extLst>
      <p:ext uri="{BB962C8B-B14F-4D97-AF65-F5344CB8AC3E}">
        <p14:creationId xmlns:p14="http://schemas.microsoft.com/office/powerpoint/2010/main" val="2298472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4C431-6D0F-D8D6-D726-D25C4DE94DA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3CEA1CA-C579-FC9C-0878-6914F1E1664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0811182-E2F1-5547-BCE0-6FF5F1010EB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solidFill>
                  <a:srgbClr val="1B1C1D"/>
                </a:solidFill>
                <a:effectLst/>
                <a:latin typeface="Arial" panose="020B0604020202020204" pitchFamily="34" charset="0"/>
                <a:ea typeface="宋体" panose="02010600030101010101" pitchFamily="2" charset="-122"/>
                <a:cs typeface="Arial" panose="020B0604020202020204" pitchFamily="34" charset="0"/>
              </a:rPr>
              <a:t>实际生活中，给出数据，需要根据特征来预测价值</a:t>
            </a:r>
            <a:endParaRPr lang="en-US" altLang="zh-CN" sz="1200" kern="0" dirty="0">
              <a:solidFill>
                <a:srgbClr val="1B1C1D"/>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kern="0" dirty="0">
                <a:solidFill>
                  <a:srgbClr val="1B1C1D"/>
                </a:solidFill>
                <a:effectLst/>
                <a:latin typeface="Arial" panose="020B0604020202020204" pitchFamily="34" charset="0"/>
                <a:ea typeface="宋体" panose="02010600030101010101" pitchFamily="2" charset="-122"/>
                <a:cs typeface="Arial" panose="020B0604020202020204" pitchFamily="34" charset="0"/>
              </a:rPr>
              <a:t>如何评价，借助</a:t>
            </a:r>
            <a:r>
              <a:rPr kumimoji="1" lang="en-US" altLang="zh-CN" sz="1200" kern="0">
                <a:solidFill>
                  <a:srgbClr val="1B1C1D"/>
                </a:solidFill>
                <a:effectLst/>
                <a:latin typeface="Arial" panose="020B0604020202020204" pitchFamily="34" charset="0"/>
                <a:ea typeface="宋体" panose="02010600030101010101" pitchFamily="2" charset="-122"/>
                <a:cs typeface="Arial" panose="020B0604020202020204" pitchFamily="34" charset="0"/>
              </a:rPr>
              <a:t>loss</a:t>
            </a:r>
            <a:endParaRPr kumimoji="1" lang="zh-CN" altLang="en-US" dirty="0"/>
          </a:p>
        </p:txBody>
      </p:sp>
      <p:sp>
        <p:nvSpPr>
          <p:cNvPr id="4" name="灯片编号占位符 3">
            <a:extLst>
              <a:ext uri="{FF2B5EF4-FFF2-40B4-BE49-F238E27FC236}">
                <a16:creationId xmlns:a16="http://schemas.microsoft.com/office/drawing/2014/main" id="{C401D72B-B508-4208-7BD2-6D64D3D26684}"/>
              </a:ext>
            </a:extLst>
          </p:cNvPr>
          <p:cNvSpPr>
            <a:spLocks noGrp="1"/>
          </p:cNvSpPr>
          <p:nvPr>
            <p:ph type="sldNum" sz="quarter" idx="5"/>
          </p:nvPr>
        </p:nvSpPr>
        <p:spPr/>
        <p:txBody>
          <a:bodyPr/>
          <a:lstStyle/>
          <a:p>
            <a:fld id="{C3CB2E01-8071-4D4A-9979-7271A7A67A1D}" type="slidenum">
              <a:rPr kumimoji="1" lang="zh-CN" altLang="en-US" smtClean="0"/>
              <a:t>1</a:t>
            </a:fld>
            <a:endParaRPr kumimoji="1" lang="zh-CN" altLang="en-US"/>
          </a:p>
        </p:txBody>
      </p:sp>
    </p:spTree>
    <p:extLst>
      <p:ext uri="{BB962C8B-B14F-4D97-AF65-F5344CB8AC3E}">
        <p14:creationId xmlns:p14="http://schemas.microsoft.com/office/powerpoint/2010/main" val="897128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0" dirty="0">
                <a:solidFill>
                  <a:srgbClr val="1B1C1D"/>
                </a:solidFill>
                <a:effectLst/>
                <a:latin typeface="Arial" panose="020B0604020202020204" pitchFamily="34" charset="0"/>
                <a:ea typeface="宋体" panose="02010600030101010101" pitchFamily="2" charset="-122"/>
                <a:cs typeface="Arial" panose="020B0604020202020204" pitchFamily="34" charset="0"/>
              </a:rPr>
              <a:t>正规方程是一种求解线性回归参数的解析方法。它通过最小化损失函数</a:t>
            </a:r>
            <a:r>
              <a:rPr lang="en-US" altLang="zh-CN" sz="1200" kern="0" dirty="0">
                <a:solidFill>
                  <a:srgbClr val="1B1C1D"/>
                </a:solidFill>
                <a:effectLst/>
                <a:latin typeface="Arial" panose="020B0604020202020204" pitchFamily="34" charset="0"/>
                <a:ea typeface="宋体" panose="02010600030101010101" pitchFamily="2" charset="-122"/>
                <a:cs typeface="Times New Roman" panose="02020603050405020304" pitchFamily="18" charset="0"/>
              </a:rPr>
              <a:t> J(β)=(y−Xβ)T(y−Xβ)</a:t>
            </a:r>
            <a:r>
              <a:rPr lang="zh-CN" altLang="zh-CN" sz="1200" kern="0" dirty="0">
                <a:solidFill>
                  <a:srgbClr val="1B1C1D"/>
                </a:solidFill>
                <a:effectLst/>
                <a:latin typeface="Arial" panose="020B0604020202020204" pitchFamily="34" charset="0"/>
                <a:ea typeface="宋体" panose="02010600030101010101" pitchFamily="2" charset="-122"/>
                <a:cs typeface="Arial" panose="020B0604020202020204" pitchFamily="34" charset="0"/>
              </a:rPr>
              <a:t>，对其求导并令导数为零，直接解出最优参数</a:t>
            </a:r>
            <a:r>
              <a:rPr lang="en-US" altLang="zh-CN" sz="1200" kern="0" dirty="0">
                <a:solidFill>
                  <a:srgbClr val="1B1C1D"/>
                </a:solidFill>
                <a:effectLst/>
                <a:latin typeface="Arial" panose="020B0604020202020204" pitchFamily="34" charset="0"/>
                <a:ea typeface="宋体" panose="02010600030101010101" pitchFamily="2" charset="-122"/>
                <a:cs typeface="Times New Roman" panose="02020603050405020304" pitchFamily="18" charset="0"/>
              </a:rPr>
              <a:t> β</a:t>
            </a:r>
            <a:r>
              <a:rPr lang="zh-CN" altLang="zh-CN" sz="1200" kern="0" dirty="0">
                <a:solidFill>
                  <a:srgbClr val="1B1C1D"/>
                </a:solidFill>
                <a:effectLst/>
                <a:latin typeface="Arial" panose="020B0604020202020204" pitchFamily="34" charset="0"/>
                <a:ea typeface="宋体" panose="02010600030101010101" pitchFamily="2" charset="-122"/>
                <a:cs typeface="Arial" panose="020B0604020202020204" pitchFamily="34" charset="0"/>
              </a:rPr>
              <a:t>。</a:t>
            </a:r>
            <a:endParaRPr lang="en-US" altLang="zh-CN" sz="1200" kern="0" dirty="0">
              <a:solidFill>
                <a:srgbClr val="1B1C1D"/>
              </a:solidFill>
              <a:effectLst/>
              <a:latin typeface="Arial" panose="020B0604020202020204" pitchFamily="34" charset="0"/>
              <a:ea typeface="宋体"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0" dirty="0">
                <a:solidFill>
                  <a:srgbClr val="1B1C1D"/>
                </a:solidFill>
                <a:effectLst/>
                <a:latin typeface="Arial" panose="020B0604020202020204" pitchFamily="34" charset="0"/>
                <a:ea typeface="宋体" panose="02010600030101010101" pitchFamily="2" charset="-122"/>
                <a:cs typeface="Arial" panose="020B0604020202020204" pitchFamily="34" charset="0"/>
              </a:rPr>
              <a:t>其优点是一步到位，无需迭代和设置学习率，但缺点是当特征数量巨大时，矩阵求逆的计算成本非常高（复杂度为</a:t>
            </a:r>
            <a:r>
              <a:rPr lang="en-US" altLang="zh-CN" sz="1200" kern="0" dirty="0">
                <a:solidFill>
                  <a:srgbClr val="1B1C1D"/>
                </a:solidFill>
                <a:effectLst/>
                <a:latin typeface="Arial" panose="020B0604020202020204" pitchFamily="34" charset="0"/>
                <a:ea typeface="宋体" panose="02010600030101010101" pitchFamily="2" charset="-122"/>
                <a:cs typeface="Times New Roman" panose="02020603050405020304" pitchFamily="18" charset="0"/>
              </a:rPr>
              <a:t> O(n3)</a:t>
            </a:r>
            <a:r>
              <a:rPr lang="zh-CN" altLang="zh-CN" sz="1200" kern="0" dirty="0">
                <a:solidFill>
                  <a:srgbClr val="1B1C1D"/>
                </a:solidFill>
                <a:effectLst/>
                <a:latin typeface="Arial" panose="020B0604020202020204" pitchFamily="34" charset="0"/>
                <a:ea typeface="宋体" panose="02010600030101010101" pitchFamily="2" charset="-122"/>
                <a:cs typeface="Arial" panose="020B0604020202020204" pitchFamily="34" charset="0"/>
              </a:rPr>
              <a:t>）。</a:t>
            </a:r>
            <a:endParaRPr lang="zh-CN" altLang="zh-CN" sz="1050" kern="100" dirty="0">
              <a:solidFill>
                <a:srgbClr val="1B1C1D"/>
              </a:solidFill>
              <a:effectLst/>
              <a:latin typeface="DengXian" panose="02010600030101010101" pitchFamily="2" charset="-122"/>
              <a:ea typeface="DengXian" panose="02010600030101010101" pitchFamily="2" charset="-122"/>
              <a:cs typeface="Times New Roman" panose="02020603050405020304" pitchFamily="18" charset="0"/>
            </a:endParaRPr>
          </a:p>
          <a:p>
            <a:endParaRPr kumimoji="1" lang="zh-CN" altLang="en-US" dirty="0"/>
          </a:p>
        </p:txBody>
      </p:sp>
      <p:sp>
        <p:nvSpPr>
          <p:cNvPr id="4" name="灯片编号占位符 3"/>
          <p:cNvSpPr>
            <a:spLocks noGrp="1"/>
          </p:cNvSpPr>
          <p:nvPr>
            <p:ph type="sldNum" sz="quarter" idx="5"/>
          </p:nvPr>
        </p:nvSpPr>
        <p:spPr/>
        <p:txBody>
          <a:bodyPr/>
          <a:lstStyle/>
          <a:p>
            <a:fld id="{C3CB2E01-8071-4D4A-9979-7271A7A67A1D}" type="slidenum">
              <a:rPr kumimoji="1" lang="zh-CN" altLang="en-US" smtClean="0"/>
              <a:t>2</a:t>
            </a:fld>
            <a:endParaRPr kumimoji="1" lang="zh-CN" altLang="en-US"/>
          </a:p>
        </p:txBody>
      </p:sp>
    </p:spTree>
    <p:extLst>
      <p:ext uri="{BB962C8B-B14F-4D97-AF65-F5344CB8AC3E}">
        <p14:creationId xmlns:p14="http://schemas.microsoft.com/office/powerpoint/2010/main" val="2862340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r>
              <a:rPr lang="zh-CN" altLang="zh-CN" sz="1200" kern="1200" dirty="0">
                <a:solidFill>
                  <a:schemeClr val="tx1"/>
                </a:solidFill>
                <a:effectLst/>
                <a:latin typeface="+mn-lt"/>
                <a:ea typeface="+mn-ea"/>
                <a:cs typeface="+mn-cs"/>
              </a:rPr>
              <a:t>梯度下降是一种迭代优化算法。它首先随机初始化参数</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θ</a:t>
            </a:r>
            <a:r>
              <a:rPr lang="zh-CN" altLang="zh-CN" sz="1200" kern="1200" dirty="0">
                <a:solidFill>
                  <a:schemeClr val="tx1"/>
                </a:solidFill>
                <a:effectLst/>
                <a:latin typeface="+mn-lt"/>
                <a:ea typeface="+mn-ea"/>
                <a:cs typeface="+mn-cs"/>
              </a:rPr>
              <a:t>，然后不断地沿着损失函数梯度的反方向小步更新参数，直到收敛到最小值。</a:t>
            </a:r>
            <a:endParaRPr lang="en-US" altLang="zh-CN" sz="1200" kern="1200" dirty="0">
              <a:solidFill>
                <a:schemeClr val="tx1"/>
              </a:solidFill>
              <a:effectLst/>
              <a:latin typeface="+mn-lt"/>
              <a:ea typeface="+mn-ea"/>
              <a:cs typeface="+mn-cs"/>
            </a:endParaRPr>
          </a:p>
          <a:p>
            <a:pPr lvl="1"/>
            <a:r>
              <a:rPr lang="zh-CN" altLang="zh-CN" sz="1200" kern="1200" dirty="0">
                <a:solidFill>
                  <a:schemeClr val="tx1"/>
                </a:solidFill>
                <a:effectLst/>
                <a:latin typeface="+mn-lt"/>
                <a:ea typeface="+mn-ea"/>
                <a:cs typeface="+mn-cs"/>
              </a:rPr>
              <a:t>梯度下降法中</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梯度</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的含义是什么？为什么我们要沿着梯度的反方向更新参数？</a:t>
            </a:r>
            <a:endParaRPr lang="en-US" altLang="zh-CN" sz="1200" kern="1200" dirty="0">
              <a:solidFill>
                <a:schemeClr val="tx1"/>
              </a:solidFill>
              <a:effectLst/>
              <a:latin typeface="+mn-lt"/>
              <a:ea typeface="+mn-ea"/>
              <a:cs typeface="+mn-cs"/>
            </a:endParaRPr>
          </a:p>
          <a:p>
            <a:pPr lvl="1"/>
            <a:r>
              <a:rPr lang="zh-CN" altLang="zh-CN" sz="1200" kern="1200" dirty="0">
                <a:solidFill>
                  <a:schemeClr val="tx1"/>
                </a:solidFill>
                <a:effectLst/>
                <a:latin typeface="+mn-lt"/>
                <a:ea typeface="+mn-ea"/>
                <a:cs typeface="+mn-cs"/>
              </a:rPr>
              <a:t>对比批量梯度下降（</a:t>
            </a:r>
            <a:r>
              <a:rPr lang="en-US" altLang="zh-CN" sz="1200" kern="1200" dirty="0">
                <a:solidFill>
                  <a:schemeClr val="tx1"/>
                </a:solidFill>
                <a:effectLst/>
                <a:latin typeface="+mn-lt"/>
                <a:ea typeface="+mn-ea"/>
                <a:cs typeface="+mn-cs"/>
              </a:rPr>
              <a:t>BGD</a:t>
            </a:r>
            <a:r>
              <a:rPr lang="zh-CN" altLang="zh-CN" sz="1200" kern="1200" dirty="0">
                <a:solidFill>
                  <a:schemeClr val="tx1"/>
                </a:solidFill>
                <a:effectLst/>
                <a:latin typeface="+mn-lt"/>
                <a:ea typeface="+mn-ea"/>
                <a:cs typeface="+mn-cs"/>
              </a:rPr>
              <a:t>）和随机梯度下降（</a:t>
            </a:r>
            <a:r>
              <a:rPr lang="en-US" altLang="zh-CN" sz="1200" kern="1200" dirty="0">
                <a:solidFill>
                  <a:schemeClr val="tx1"/>
                </a:solidFill>
                <a:effectLst/>
                <a:latin typeface="+mn-lt"/>
                <a:ea typeface="+mn-ea"/>
                <a:cs typeface="+mn-cs"/>
              </a:rPr>
              <a:t>SGD</a:t>
            </a:r>
            <a:r>
              <a:rPr lang="zh-CN" altLang="zh-CN" sz="1200" kern="1200" dirty="0">
                <a:solidFill>
                  <a:schemeClr val="tx1"/>
                </a:solidFill>
                <a:effectLst/>
                <a:latin typeface="+mn-lt"/>
                <a:ea typeface="+mn-ea"/>
                <a:cs typeface="+mn-cs"/>
              </a:rPr>
              <a:t>），它们的计算效率和收敛路径可能有什么不同？</a:t>
            </a:r>
            <a:endParaRPr lang="en-US" altLang="zh-CN" sz="1200" kern="1200" dirty="0">
              <a:solidFill>
                <a:schemeClr val="tx1"/>
              </a:solidFill>
              <a:effectLst/>
              <a:latin typeface="+mn-lt"/>
              <a:ea typeface="+mn-ea"/>
              <a:cs typeface="+mn-cs"/>
            </a:endParaRPr>
          </a:p>
          <a:p>
            <a:pPr lvl="1"/>
            <a:endParaRPr lang="en-US" altLang="zh-CN" sz="1200" kern="1200" dirty="0">
              <a:solidFill>
                <a:schemeClr val="tx1"/>
              </a:solidFill>
              <a:effectLst/>
              <a:latin typeface="+mn-lt"/>
              <a:ea typeface="+mn-ea"/>
              <a:cs typeface="+mn-cs"/>
            </a:endParaRPr>
          </a:p>
          <a:p>
            <a:pPr lvl="1"/>
            <a:r>
              <a:rPr lang="zh-CN" altLang="en-US" sz="1200" kern="1200" dirty="0">
                <a:solidFill>
                  <a:schemeClr val="tx1"/>
                </a:solidFill>
                <a:effectLst/>
                <a:latin typeface="+mn-lt"/>
                <a:ea typeface="+mn-ea"/>
                <a:cs typeface="+mn-cs"/>
              </a:rPr>
              <a:t>思考：</a:t>
            </a:r>
            <a:endParaRPr lang="en-US" altLang="zh-CN" sz="1200" kern="1200" dirty="0">
              <a:solidFill>
                <a:schemeClr val="tx1"/>
              </a:solidFill>
              <a:effectLst/>
              <a:latin typeface="+mn-lt"/>
              <a:ea typeface="+mn-ea"/>
              <a:cs typeface="+mn-cs"/>
            </a:endParaRPr>
          </a:p>
          <a:p>
            <a:pPr lvl="1"/>
            <a:r>
              <a:rPr lang="zh-CN" altLang="zh-CN" sz="1200" kern="1200" dirty="0">
                <a:solidFill>
                  <a:schemeClr val="tx1"/>
                </a:solidFill>
                <a:effectLst/>
                <a:latin typeface="+mn-lt"/>
                <a:ea typeface="+mn-ea"/>
                <a:cs typeface="+mn-cs"/>
              </a:rPr>
              <a:t>如果</a:t>
            </a:r>
            <a:r>
              <a:rPr lang="en-US" altLang="zh-CN" sz="1200" kern="1200" dirty="0">
                <a:solidFill>
                  <a:schemeClr val="tx1"/>
                </a:solidFill>
                <a:effectLst/>
                <a:latin typeface="+mn-lt"/>
                <a:ea typeface="+mn-ea"/>
                <a:cs typeface="+mn-cs"/>
              </a:rPr>
              <a:t>MSE</a:t>
            </a:r>
            <a:r>
              <a:rPr lang="zh-CN" altLang="zh-CN" sz="1200" kern="1200" dirty="0">
                <a:solidFill>
                  <a:schemeClr val="tx1"/>
                </a:solidFill>
                <a:effectLst/>
                <a:latin typeface="+mn-lt"/>
                <a:ea typeface="+mn-ea"/>
                <a:cs typeface="+mn-cs"/>
              </a:rPr>
              <a:t>曲线在训练过程中剧烈震荡甚至不降反升，最可能的原因是什么？</a:t>
            </a:r>
            <a:endParaRPr lang="zh-CN" altLang="zh-CN" sz="1050" kern="1200" dirty="0">
              <a:solidFill>
                <a:schemeClr val="tx1"/>
              </a:solidFill>
              <a:effectLst/>
              <a:latin typeface="+mn-lt"/>
              <a:ea typeface="+mn-ea"/>
              <a:cs typeface="+mn-cs"/>
            </a:endParaRPr>
          </a:p>
          <a:p>
            <a:pPr lvl="1"/>
            <a:r>
              <a:rPr lang="zh-CN" altLang="zh-CN" sz="1200" kern="1200" dirty="0">
                <a:solidFill>
                  <a:schemeClr val="tx1"/>
                </a:solidFill>
                <a:effectLst/>
                <a:latin typeface="+mn-lt"/>
                <a:ea typeface="+mn-ea"/>
                <a:cs typeface="+mn-cs"/>
              </a:rPr>
              <a:t>除了观察</a:t>
            </a:r>
            <a:r>
              <a:rPr lang="en-US" altLang="zh-CN" sz="1200" kern="1200" dirty="0">
                <a:solidFill>
                  <a:schemeClr val="tx1"/>
                </a:solidFill>
                <a:effectLst/>
                <a:latin typeface="+mn-lt"/>
                <a:ea typeface="+mn-ea"/>
                <a:cs typeface="+mn-cs"/>
              </a:rPr>
              <a:t>MSE</a:t>
            </a:r>
            <a:r>
              <a:rPr lang="zh-CN" altLang="zh-CN" sz="1200" kern="1200" dirty="0">
                <a:solidFill>
                  <a:schemeClr val="tx1"/>
                </a:solidFill>
                <a:effectLst/>
                <a:latin typeface="+mn-lt"/>
                <a:ea typeface="+mn-ea"/>
                <a:cs typeface="+mn-cs"/>
              </a:rPr>
              <a:t>曲线，还有什么方法可以帮助我们判断梯度下降是否在正常工作？</a:t>
            </a:r>
            <a:endParaRPr lang="zh-CN" altLang="zh-CN" sz="1050" kern="1200" dirty="0">
              <a:solidFill>
                <a:schemeClr val="tx1"/>
              </a:solidFill>
              <a:effectLst/>
              <a:latin typeface="+mn-lt"/>
              <a:ea typeface="+mn-ea"/>
              <a:cs typeface="+mn-cs"/>
            </a:endParaRPr>
          </a:p>
          <a:p>
            <a:pPr lvl="1"/>
            <a:endParaRPr lang="zh-CN" altLang="zh-CN" sz="105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C3CB2E01-8071-4D4A-9979-7271A7A67A1D}" type="slidenum">
              <a:rPr kumimoji="1" lang="zh-CN" altLang="en-US" smtClean="0"/>
              <a:t>3</a:t>
            </a:fld>
            <a:endParaRPr kumimoji="1" lang="zh-CN" altLang="en-US"/>
          </a:p>
        </p:txBody>
      </p:sp>
    </p:spTree>
    <p:extLst>
      <p:ext uri="{BB962C8B-B14F-4D97-AF65-F5344CB8AC3E}">
        <p14:creationId xmlns:p14="http://schemas.microsoft.com/office/powerpoint/2010/main" val="3043151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最小二乘法的问题：病态矩阵、不可逆</a:t>
            </a:r>
            <a:br>
              <a:rPr kumimoji="1" lang="en-US" altLang="zh-CN" dirty="0"/>
            </a:br>
            <a:r>
              <a:rPr kumimoji="1" lang="zh-CN" altLang="en-US" dirty="0"/>
              <a:t>正则化，正则化与保证可逆的关系</a:t>
            </a:r>
          </a:p>
        </p:txBody>
      </p:sp>
      <p:sp>
        <p:nvSpPr>
          <p:cNvPr id="4" name="灯片编号占位符 3"/>
          <p:cNvSpPr>
            <a:spLocks noGrp="1"/>
          </p:cNvSpPr>
          <p:nvPr>
            <p:ph type="sldNum" sz="quarter" idx="5"/>
          </p:nvPr>
        </p:nvSpPr>
        <p:spPr/>
        <p:txBody>
          <a:bodyPr/>
          <a:lstStyle/>
          <a:p>
            <a:fld id="{C3CB2E01-8071-4D4A-9979-7271A7A67A1D}" type="slidenum">
              <a:rPr kumimoji="1" lang="zh-CN" altLang="en-US" smtClean="0"/>
              <a:t>4</a:t>
            </a:fld>
            <a:endParaRPr kumimoji="1" lang="zh-CN" altLang="en-US"/>
          </a:p>
        </p:txBody>
      </p:sp>
    </p:spTree>
    <p:extLst>
      <p:ext uri="{BB962C8B-B14F-4D97-AF65-F5344CB8AC3E}">
        <p14:creationId xmlns:p14="http://schemas.microsoft.com/office/powerpoint/2010/main" val="556704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通常情况下试过过高的维度对数据进行拟合，在训练集上会有很好的表现，但是测试集可能就不那么理想了，划分训练集和测试集也正是解决过拟合的一种办法</a:t>
            </a:r>
            <a:endParaRPr kumimoji="1" lang="zh-CN" altLang="en-US" dirty="0"/>
          </a:p>
        </p:txBody>
      </p:sp>
      <p:sp>
        <p:nvSpPr>
          <p:cNvPr id="4" name="灯片编号占位符 3"/>
          <p:cNvSpPr>
            <a:spLocks noGrp="1"/>
          </p:cNvSpPr>
          <p:nvPr>
            <p:ph type="sldNum" sz="quarter" idx="5"/>
          </p:nvPr>
        </p:nvSpPr>
        <p:spPr/>
        <p:txBody>
          <a:bodyPr/>
          <a:lstStyle/>
          <a:p>
            <a:fld id="{C3CB2E01-8071-4D4A-9979-7271A7A67A1D}" type="slidenum">
              <a:rPr kumimoji="1" lang="zh-CN" altLang="en-US" smtClean="0"/>
              <a:t>5</a:t>
            </a:fld>
            <a:endParaRPr kumimoji="1" lang="zh-CN" altLang="en-US"/>
          </a:p>
        </p:txBody>
      </p:sp>
    </p:spTree>
    <p:extLst>
      <p:ext uri="{BB962C8B-B14F-4D97-AF65-F5344CB8AC3E}">
        <p14:creationId xmlns:p14="http://schemas.microsoft.com/office/powerpoint/2010/main" val="2206468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B3CE19-E937-B1FE-709D-E3DEFCDA7DF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275AB3C-BCD3-CC16-275E-7AF355ACEF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8B9966C5-AC90-5B0A-BB18-034280316F29}"/>
              </a:ext>
            </a:extLst>
          </p:cNvPr>
          <p:cNvSpPr>
            <a:spLocks noGrp="1"/>
          </p:cNvSpPr>
          <p:nvPr>
            <p:ph type="dt" sz="half" idx="10"/>
          </p:nvPr>
        </p:nvSpPr>
        <p:spPr/>
        <p:txBody>
          <a:bodyPr/>
          <a:lstStyle/>
          <a:p>
            <a:fld id="{A3591991-A403-DB4B-965E-D4D6D9BE1C6C}" type="datetimeFigureOut">
              <a:rPr kumimoji="1" lang="zh-CN" altLang="en-US" smtClean="0"/>
              <a:t>2025/10/21</a:t>
            </a:fld>
            <a:endParaRPr kumimoji="1" lang="zh-CN" altLang="en-US"/>
          </a:p>
        </p:txBody>
      </p:sp>
      <p:sp>
        <p:nvSpPr>
          <p:cNvPr id="5" name="页脚占位符 4">
            <a:extLst>
              <a:ext uri="{FF2B5EF4-FFF2-40B4-BE49-F238E27FC236}">
                <a16:creationId xmlns:a16="http://schemas.microsoft.com/office/drawing/2014/main" id="{BB8739E8-3BF4-4C89-1BB5-5A9B19ED2AD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5FFB463-0A8F-B1A7-3DE3-027C043A18CA}"/>
              </a:ext>
            </a:extLst>
          </p:cNvPr>
          <p:cNvSpPr>
            <a:spLocks noGrp="1"/>
          </p:cNvSpPr>
          <p:nvPr>
            <p:ph type="sldNum" sz="quarter" idx="12"/>
          </p:nvPr>
        </p:nvSpPr>
        <p:spPr/>
        <p:txBody>
          <a:bodyPr/>
          <a:lstStyle/>
          <a:p>
            <a:fld id="{C4C65DB9-85A2-EE4E-8F51-E53F55D2AAC2}" type="slidenum">
              <a:rPr kumimoji="1" lang="zh-CN" altLang="en-US" smtClean="0"/>
              <a:t>‹#›</a:t>
            </a:fld>
            <a:endParaRPr kumimoji="1" lang="zh-CN" altLang="en-US"/>
          </a:p>
        </p:txBody>
      </p:sp>
    </p:spTree>
    <p:extLst>
      <p:ext uri="{BB962C8B-B14F-4D97-AF65-F5344CB8AC3E}">
        <p14:creationId xmlns:p14="http://schemas.microsoft.com/office/powerpoint/2010/main" val="1111770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F5CFE-5C4E-A436-0E9B-58472FE9570E}"/>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758F9CF-18E1-7F94-34C1-BAC6FF311704}"/>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6C0993B-4F01-8D3F-84BF-3BF395D6DFA7}"/>
              </a:ext>
            </a:extLst>
          </p:cNvPr>
          <p:cNvSpPr>
            <a:spLocks noGrp="1"/>
          </p:cNvSpPr>
          <p:nvPr>
            <p:ph type="dt" sz="half" idx="10"/>
          </p:nvPr>
        </p:nvSpPr>
        <p:spPr/>
        <p:txBody>
          <a:bodyPr/>
          <a:lstStyle/>
          <a:p>
            <a:fld id="{A3591991-A403-DB4B-965E-D4D6D9BE1C6C}" type="datetimeFigureOut">
              <a:rPr kumimoji="1" lang="zh-CN" altLang="en-US" smtClean="0"/>
              <a:t>2025/10/21</a:t>
            </a:fld>
            <a:endParaRPr kumimoji="1" lang="zh-CN" altLang="en-US"/>
          </a:p>
        </p:txBody>
      </p:sp>
      <p:sp>
        <p:nvSpPr>
          <p:cNvPr id="5" name="页脚占位符 4">
            <a:extLst>
              <a:ext uri="{FF2B5EF4-FFF2-40B4-BE49-F238E27FC236}">
                <a16:creationId xmlns:a16="http://schemas.microsoft.com/office/drawing/2014/main" id="{5EB218F1-DDAD-3DE7-9E03-4ED3F7C28E1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9AE32FE-BBEA-6D6E-8E0B-A98DC39E63BB}"/>
              </a:ext>
            </a:extLst>
          </p:cNvPr>
          <p:cNvSpPr>
            <a:spLocks noGrp="1"/>
          </p:cNvSpPr>
          <p:nvPr>
            <p:ph type="sldNum" sz="quarter" idx="12"/>
          </p:nvPr>
        </p:nvSpPr>
        <p:spPr/>
        <p:txBody>
          <a:bodyPr/>
          <a:lstStyle/>
          <a:p>
            <a:fld id="{C4C65DB9-85A2-EE4E-8F51-E53F55D2AAC2}" type="slidenum">
              <a:rPr kumimoji="1" lang="zh-CN" altLang="en-US" smtClean="0"/>
              <a:t>‹#›</a:t>
            </a:fld>
            <a:endParaRPr kumimoji="1" lang="zh-CN" altLang="en-US"/>
          </a:p>
        </p:txBody>
      </p:sp>
    </p:spTree>
    <p:extLst>
      <p:ext uri="{BB962C8B-B14F-4D97-AF65-F5344CB8AC3E}">
        <p14:creationId xmlns:p14="http://schemas.microsoft.com/office/powerpoint/2010/main" val="78739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72E8388-B381-A6DE-F03D-AE6D51F7BED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9D8D68E-7B65-030A-FC7D-2E9599B003F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6A2DC9C-7257-7E50-484C-0936CA294259}"/>
              </a:ext>
            </a:extLst>
          </p:cNvPr>
          <p:cNvSpPr>
            <a:spLocks noGrp="1"/>
          </p:cNvSpPr>
          <p:nvPr>
            <p:ph type="dt" sz="half" idx="10"/>
          </p:nvPr>
        </p:nvSpPr>
        <p:spPr/>
        <p:txBody>
          <a:bodyPr/>
          <a:lstStyle/>
          <a:p>
            <a:fld id="{A3591991-A403-DB4B-965E-D4D6D9BE1C6C}" type="datetimeFigureOut">
              <a:rPr kumimoji="1" lang="zh-CN" altLang="en-US" smtClean="0"/>
              <a:t>2025/10/21</a:t>
            </a:fld>
            <a:endParaRPr kumimoji="1" lang="zh-CN" altLang="en-US"/>
          </a:p>
        </p:txBody>
      </p:sp>
      <p:sp>
        <p:nvSpPr>
          <p:cNvPr id="5" name="页脚占位符 4">
            <a:extLst>
              <a:ext uri="{FF2B5EF4-FFF2-40B4-BE49-F238E27FC236}">
                <a16:creationId xmlns:a16="http://schemas.microsoft.com/office/drawing/2014/main" id="{47A89F67-8A02-2377-0CAB-C32388DBB7B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942D749-89E7-0338-9268-5073ED9ED6D9}"/>
              </a:ext>
            </a:extLst>
          </p:cNvPr>
          <p:cNvSpPr>
            <a:spLocks noGrp="1"/>
          </p:cNvSpPr>
          <p:nvPr>
            <p:ph type="sldNum" sz="quarter" idx="12"/>
          </p:nvPr>
        </p:nvSpPr>
        <p:spPr/>
        <p:txBody>
          <a:bodyPr/>
          <a:lstStyle/>
          <a:p>
            <a:fld id="{C4C65DB9-85A2-EE4E-8F51-E53F55D2AAC2}" type="slidenum">
              <a:rPr kumimoji="1" lang="zh-CN" altLang="en-US" smtClean="0"/>
              <a:t>‹#›</a:t>
            </a:fld>
            <a:endParaRPr kumimoji="1" lang="zh-CN" altLang="en-US"/>
          </a:p>
        </p:txBody>
      </p:sp>
    </p:spTree>
    <p:extLst>
      <p:ext uri="{BB962C8B-B14F-4D97-AF65-F5344CB8AC3E}">
        <p14:creationId xmlns:p14="http://schemas.microsoft.com/office/powerpoint/2010/main" val="550566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A5A21-ADAF-28CB-3ADE-36F6D68D237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CCD7160-4AA6-164F-A1F6-D27CFAC5FC7B}"/>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FAF0B3F-CC75-1C06-BCCB-0B35CE4F045A}"/>
              </a:ext>
            </a:extLst>
          </p:cNvPr>
          <p:cNvSpPr>
            <a:spLocks noGrp="1"/>
          </p:cNvSpPr>
          <p:nvPr>
            <p:ph type="dt" sz="half" idx="10"/>
          </p:nvPr>
        </p:nvSpPr>
        <p:spPr/>
        <p:txBody>
          <a:bodyPr/>
          <a:lstStyle/>
          <a:p>
            <a:fld id="{A3591991-A403-DB4B-965E-D4D6D9BE1C6C}" type="datetimeFigureOut">
              <a:rPr kumimoji="1" lang="zh-CN" altLang="en-US" smtClean="0"/>
              <a:t>2025/10/21</a:t>
            </a:fld>
            <a:endParaRPr kumimoji="1" lang="zh-CN" altLang="en-US"/>
          </a:p>
        </p:txBody>
      </p:sp>
      <p:sp>
        <p:nvSpPr>
          <p:cNvPr id="5" name="页脚占位符 4">
            <a:extLst>
              <a:ext uri="{FF2B5EF4-FFF2-40B4-BE49-F238E27FC236}">
                <a16:creationId xmlns:a16="http://schemas.microsoft.com/office/drawing/2014/main" id="{25573E04-8477-3FD0-7DDE-183C57B360E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58D478F-BDD9-F41C-292B-CC65E4A7BD8C}"/>
              </a:ext>
            </a:extLst>
          </p:cNvPr>
          <p:cNvSpPr>
            <a:spLocks noGrp="1"/>
          </p:cNvSpPr>
          <p:nvPr>
            <p:ph type="sldNum" sz="quarter" idx="12"/>
          </p:nvPr>
        </p:nvSpPr>
        <p:spPr/>
        <p:txBody>
          <a:bodyPr/>
          <a:lstStyle/>
          <a:p>
            <a:fld id="{C4C65DB9-85A2-EE4E-8F51-E53F55D2AAC2}" type="slidenum">
              <a:rPr kumimoji="1" lang="zh-CN" altLang="en-US" smtClean="0"/>
              <a:t>‹#›</a:t>
            </a:fld>
            <a:endParaRPr kumimoji="1" lang="zh-CN" altLang="en-US"/>
          </a:p>
        </p:txBody>
      </p:sp>
    </p:spTree>
    <p:extLst>
      <p:ext uri="{BB962C8B-B14F-4D97-AF65-F5344CB8AC3E}">
        <p14:creationId xmlns:p14="http://schemas.microsoft.com/office/powerpoint/2010/main" val="1202364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7B1680-CEC5-C864-C1E3-42992EFB2E79}"/>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ECAD08B2-5756-C5D1-0C6A-55E10C5114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7B8D8FF-48C8-87E3-88C4-9F2CE7228AB3}"/>
              </a:ext>
            </a:extLst>
          </p:cNvPr>
          <p:cNvSpPr>
            <a:spLocks noGrp="1"/>
          </p:cNvSpPr>
          <p:nvPr>
            <p:ph type="dt" sz="half" idx="10"/>
          </p:nvPr>
        </p:nvSpPr>
        <p:spPr/>
        <p:txBody>
          <a:bodyPr/>
          <a:lstStyle/>
          <a:p>
            <a:fld id="{A3591991-A403-DB4B-965E-D4D6D9BE1C6C}" type="datetimeFigureOut">
              <a:rPr kumimoji="1" lang="zh-CN" altLang="en-US" smtClean="0"/>
              <a:t>2025/10/21</a:t>
            </a:fld>
            <a:endParaRPr kumimoji="1" lang="zh-CN" altLang="en-US"/>
          </a:p>
        </p:txBody>
      </p:sp>
      <p:sp>
        <p:nvSpPr>
          <p:cNvPr id="5" name="页脚占位符 4">
            <a:extLst>
              <a:ext uri="{FF2B5EF4-FFF2-40B4-BE49-F238E27FC236}">
                <a16:creationId xmlns:a16="http://schemas.microsoft.com/office/drawing/2014/main" id="{BD19155E-B56F-587A-C48A-C18658AC7B8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647D58F-13CC-2C2A-BA20-614F52FBAA60}"/>
              </a:ext>
            </a:extLst>
          </p:cNvPr>
          <p:cNvSpPr>
            <a:spLocks noGrp="1"/>
          </p:cNvSpPr>
          <p:nvPr>
            <p:ph type="sldNum" sz="quarter" idx="12"/>
          </p:nvPr>
        </p:nvSpPr>
        <p:spPr/>
        <p:txBody>
          <a:bodyPr/>
          <a:lstStyle/>
          <a:p>
            <a:fld id="{C4C65DB9-85A2-EE4E-8F51-E53F55D2AAC2}" type="slidenum">
              <a:rPr kumimoji="1" lang="zh-CN" altLang="en-US" smtClean="0"/>
              <a:t>‹#›</a:t>
            </a:fld>
            <a:endParaRPr kumimoji="1" lang="zh-CN" altLang="en-US"/>
          </a:p>
        </p:txBody>
      </p:sp>
    </p:spTree>
    <p:extLst>
      <p:ext uri="{BB962C8B-B14F-4D97-AF65-F5344CB8AC3E}">
        <p14:creationId xmlns:p14="http://schemas.microsoft.com/office/powerpoint/2010/main" val="1547373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6E2F4D-AF3D-3094-673C-8CA39DEC682A}"/>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B44742B-949E-861E-AB91-D4A9AB3FD9DB}"/>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1B35C63-E146-588B-8337-53D4B28704C1}"/>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95E8BF26-7489-31DA-465D-B05230D55423}"/>
              </a:ext>
            </a:extLst>
          </p:cNvPr>
          <p:cNvSpPr>
            <a:spLocks noGrp="1"/>
          </p:cNvSpPr>
          <p:nvPr>
            <p:ph type="dt" sz="half" idx="10"/>
          </p:nvPr>
        </p:nvSpPr>
        <p:spPr/>
        <p:txBody>
          <a:bodyPr/>
          <a:lstStyle/>
          <a:p>
            <a:fld id="{A3591991-A403-DB4B-965E-D4D6D9BE1C6C}" type="datetimeFigureOut">
              <a:rPr kumimoji="1" lang="zh-CN" altLang="en-US" smtClean="0"/>
              <a:t>2025/10/21</a:t>
            </a:fld>
            <a:endParaRPr kumimoji="1" lang="zh-CN" altLang="en-US"/>
          </a:p>
        </p:txBody>
      </p:sp>
      <p:sp>
        <p:nvSpPr>
          <p:cNvPr id="6" name="页脚占位符 5">
            <a:extLst>
              <a:ext uri="{FF2B5EF4-FFF2-40B4-BE49-F238E27FC236}">
                <a16:creationId xmlns:a16="http://schemas.microsoft.com/office/drawing/2014/main" id="{B50902FB-015C-63B5-3850-EA570CC3ABF7}"/>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CE0BB0D-5DFA-9BC3-26FD-78010BC3B06C}"/>
              </a:ext>
            </a:extLst>
          </p:cNvPr>
          <p:cNvSpPr>
            <a:spLocks noGrp="1"/>
          </p:cNvSpPr>
          <p:nvPr>
            <p:ph type="sldNum" sz="quarter" idx="12"/>
          </p:nvPr>
        </p:nvSpPr>
        <p:spPr/>
        <p:txBody>
          <a:bodyPr/>
          <a:lstStyle/>
          <a:p>
            <a:fld id="{C4C65DB9-85A2-EE4E-8F51-E53F55D2AAC2}" type="slidenum">
              <a:rPr kumimoji="1" lang="zh-CN" altLang="en-US" smtClean="0"/>
              <a:t>‹#›</a:t>
            </a:fld>
            <a:endParaRPr kumimoji="1" lang="zh-CN" altLang="en-US"/>
          </a:p>
        </p:txBody>
      </p:sp>
    </p:spTree>
    <p:extLst>
      <p:ext uri="{BB962C8B-B14F-4D97-AF65-F5344CB8AC3E}">
        <p14:creationId xmlns:p14="http://schemas.microsoft.com/office/powerpoint/2010/main" val="4020727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46F583-4451-39C9-088B-EBF1DE4BA955}"/>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6498FA9-039E-9449-CCC4-ED2A3CF6CC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2D17320B-B82E-443B-BD3D-7BB188E2D921}"/>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841A6B4-3BFB-03A4-4780-182D7BA307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A68D1960-D596-E37B-C704-94067D066F3E}"/>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6F3C51BE-C25D-041A-EA7A-105FF1F81689}"/>
              </a:ext>
            </a:extLst>
          </p:cNvPr>
          <p:cNvSpPr>
            <a:spLocks noGrp="1"/>
          </p:cNvSpPr>
          <p:nvPr>
            <p:ph type="dt" sz="half" idx="10"/>
          </p:nvPr>
        </p:nvSpPr>
        <p:spPr/>
        <p:txBody>
          <a:bodyPr/>
          <a:lstStyle/>
          <a:p>
            <a:fld id="{A3591991-A403-DB4B-965E-D4D6D9BE1C6C}" type="datetimeFigureOut">
              <a:rPr kumimoji="1" lang="zh-CN" altLang="en-US" smtClean="0"/>
              <a:t>2025/10/21</a:t>
            </a:fld>
            <a:endParaRPr kumimoji="1" lang="zh-CN" altLang="en-US"/>
          </a:p>
        </p:txBody>
      </p:sp>
      <p:sp>
        <p:nvSpPr>
          <p:cNvPr id="8" name="页脚占位符 7">
            <a:extLst>
              <a:ext uri="{FF2B5EF4-FFF2-40B4-BE49-F238E27FC236}">
                <a16:creationId xmlns:a16="http://schemas.microsoft.com/office/drawing/2014/main" id="{1A2E7F4C-9091-7EDE-12C9-7BEAB92995F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573750F-D599-3716-88E3-5FA0C25E0A22}"/>
              </a:ext>
            </a:extLst>
          </p:cNvPr>
          <p:cNvSpPr>
            <a:spLocks noGrp="1"/>
          </p:cNvSpPr>
          <p:nvPr>
            <p:ph type="sldNum" sz="quarter" idx="12"/>
          </p:nvPr>
        </p:nvSpPr>
        <p:spPr/>
        <p:txBody>
          <a:bodyPr/>
          <a:lstStyle/>
          <a:p>
            <a:fld id="{C4C65DB9-85A2-EE4E-8F51-E53F55D2AAC2}" type="slidenum">
              <a:rPr kumimoji="1" lang="zh-CN" altLang="en-US" smtClean="0"/>
              <a:t>‹#›</a:t>
            </a:fld>
            <a:endParaRPr kumimoji="1" lang="zh-CN" altLang="en-US"/>
          </a:p>
        </p:txBody>
      </p:sp>
    </p:spTree>
    <p:extLst>
      <p:ext uri="{BB962C8B-B14F-4D97-AF65-F5344CB8AC3E}">
        <p14:creationId xmlns:p14="http://schemas.microsoft.com/office/powerpoint/2010/main" val="1927005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5C10BC-9DA4-09BE-B624-64531CB30ACB}"/>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232F9A1B-CD02-3570-4068-3AA8F3DE3DE2}"/>
              </a:ext>
            </a:extLst>
          </p:cNvPr>
          <p:cNvSpPr>
            <a:spLocks noGrp="1"/>
          </p:cNvSpPr>
          <p:nvPr>
            <p:ph type="dt" sz="half" idx="10"/>
          </p:nvPr>
        </p:nvSpPr>
        <p:spPr/>
        <p:txBody>
          <a:bodyPr/>
          <a:lstStyle/>
          <a:p>
            <a:fld id="{A3591991-A403-DB4B-965E-D4D6D9BE1C6C}" type="datetimeFigureOut">
              <a:rPr kumimoji="1" lang="zh-CN" altLang="en-US" smtClean="0"/>
              <a:t>2025/10/21</a:t>
            </a:fld>
            <a:endParaRPr kumimoji="1" lang="zh-CN" altLang="en-US"/>
          </a:p>
        </p:txBody>
      </p:sp>
      <p:sp>
        <p:nvSpPr>
          <p:cNvPr id="4" name="页脚占位符 3">
            <a:extLst>
              <a:ext uri="{FF2B5EF4-FFF2-40B4-BE49-F238E27FC236}">
                <a16:creationId xmlns:a16="http://schemas.microsoft.com/office/drawing/2014/main" id="{A310362B-3DF0-CD33-618C-C68A86724131}"/>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DB9BF1E-8365-2E93-5904-B350E106210A}"/>
              </a:ext>
            </a:extLst>
          </p:cNvPr>
          <p:cNvSpPr>
            <a:spLocks noGrp="1"/>
          </p:cNvSpPr>
          <p:nvPr>
            <p:ph type="sldNum" sz="quarter" idx="12"/>
          </p:nvPr>
        </p:nvSpPr>
        <p:spPr/>
        <p:txBody>
          <a:bodyPr/>
          <a:lstStyle/>
          <a:p>
            <a:fld id="{C4C65DB9-85A2-EE4E-8F51-E53F55D2AAC2}" type="slidenum">
              <a:rPr kumimoji="1" lang="zh-CN" altLang="en-US" smtClean="0"/>
              <a:t>‹#›</a:t>
            </a:fld>
            <a:endParaRPr kumimoji="1" lang="zh-CN" altLang="en-US"/>
          </a:p>
        </p:txBody>
      </p:sp>
    </p:spTree>
    <p:extLst>
      <p:ext uri="{BB962C8B-B14F-4D97-AF65-F5344CB8AC3E}">
        <p14:creationId xmlns:p14="http://schemas.microsoft.com/office/powerpoint/2010/main" val="18400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BFC6F2-7D7A-A1F7-BB62-AD102A17ED4F}"/>
              </a:ext>
            </a:extLst>
          </p:cNvPr>
          <p:cNvSpPr>
            <a:spLocks noGrp="1"/>
          </p:cNvSpPr>
          <p:nvPr>
            <p:ph type="dt" sz="half" idx="10"/>
          </p:nvPr>
        </p:nvSpPr>
        <p:spPr/>
        <p:txBody>
          <a:bodyPr/>
          <a:lstStyle/>
          <a:p>
            <a:fld id="{A3591991-A403-DB4B-965E-D4D6D9BE1C6C}" type="datetimeFigureOut">
              <a:rPr kumimoji="1" lang="zh-CN" altLang="en-US" smtClean="0"/>
              <a:t>2025/10/21</a:t>
            </a:fld>
            <a:endParaRPr kumimoji="1" lang="zh-CN" altLang="en-US"/>
          </a:p>
        </p:txBody>
      </p:sp>
      <p:sp>
        <p:nvSpPr>
          <p:cNvPr id="3" name="页脚占位符 2">
            <a:extLst>
              <a:ext uri="{FF2B5EF4-FFF2-40B4-BE49-F238E27FC236}">
                <a16:creationId xmlns:a16="http://schemas.microsoft.com/office/drawing/2014/main" id="{1E9B6036-EBA5-29CD-3D1F-859C32884A5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219CFC36-AF18-3EBD-AB1B-537E665C5856}"/>
              </a:ext>
            </a:extLst>
          </p:cNvPr>
          <p:cNvSpPr>
            <a:spLocks noGrp="1"/>
          </p:cNvSpPr>
          <p:nvPr>
            <p:ph type="sldNum" sz="quarter" idx="12"/>
          </p:nvPr>
        </p:nvSpPr>
        <p:spPr/>
        <p:txBody>
          <a:bodyPr/>
          <a:lstStyle/>
          <a:p>
            <a:fld id="{C4C65DB9-85A2-EE4E-8F51-E53F55D2AAC2}" type="slidenum">
              <a:rPr kumimoji="1" lang="zh-CN" altLang="en-US" smtClean="0"/>
              <a:t>‹#›</a:t>
            </a:fld>
            <a:endParaRPr kumimoji="1" lang="zh-CN" altLang="en-US"/>
          </a:p>
        </p:txBody>
      </p:sp>
    </p:spTree>
    <p:extLst>
      <p:ext uri="{BB962C8B-B14F-4D97-AF65-F5344CB8AC3E}">
        <p14:creationId xmlns:p14="http://schemas.microsoft.com/office/powerpoint/2010/main" val="3344287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AD200D-B038-6851-F5DE-E50A7620C10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BD999E0F-7F42-9E23-232B-EB9564299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9956CFAB-942A-4BE4-8053-3680B38991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6B9846B7-0C6B-1635-EAA3-2D94351BEFC6}"/>
              </a:ext>
            </a:extLst>
          </p:cNvPr>
          <p:cNvSpPr>
            <a:spLocks noGrp="1"/>
          </p:cNvSpPr>
          <p:nvPr>
            <p:ph type="dt" sz="half" idx="10"/>
          </p:nvPr>
        </p:nvSpPr>
        <p:spPr/>
        <p:txBody>
          <a:bodyPr/>
          <a:lstStyle/>
          <a:p>
            <a:fld id="{A3591991-A403-DB4B-965E-D4D6D9BE1C6C}" type="datetimeFigureOut">
              <a:rPr kumimoji="1" lang="zh-CN" altLang="en-US" smtClean="0"/>
              <a:t>2025/10/21</a:t>
            </a:fld>
            <a:endParaRPr kumimoji="1" lang="zh-CN" altLang="en-US"/>
          </a:p>
        </p:txBody>
      </p:sp>
      <p:sp>
        <p:nvSpPr>
          <p:cNvPr id="6" name="页脚占位符 5">
            <a:extLst>
              <a:ext uri="{FF2B5EF4-FFF2-40B4-BE49-F238E27FC236}">
                <a16:creationId xmlns:a16="http://schemas.microsoft.com/office/drawing/2014/main" id="{8DE9675D-8B3C-9010-3AAE-DF29151CBE6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7709E97-863E-007C-C253-2EE4D2847187}"/>
              </a:ext>
            </a:extLst>
          </p:cNvPr>
          <p:cNvSpPr>
            <a:spLocks noGrp="1"/>
          </p:cNvSpPr>
          <p:nvPr>
            <p:ph type="sldNum" sz="quarter" idx="12"/>
          </p:nvPr>
        </p:nvSpPr>
        <p:spPr/>
        <p:txBody>
          <a:bodyPr/>
          <a:lstStyle/>
          <a:p>
            <a:fld id="{C4C65DB9-85A2-EE4E-8F51-E53F55D2AAC2}" type="slidenum">
              <a:rPr kumimoji="1" lang="zh-CN" altLang="en-US" smtClean="0"/>
              <a:t>‹#›</a:t>
            </a:fld>
            <a:endParaRPr kumimoji="1" lang="zh-CN" altLang="en-US"/>
          </a:p>
        </p:txBody>
      </p:sp>
    </p:spTree>
    <p:extLst>
      <p:ext uri="{BB962C8B-B14F-4D97-AF65-F5344CB8AC3E}">
        <p14:creationId xmlns:p14="http://schemas.microsoft.com/office/powerpoint/2010/main" val="1192051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7E535E-7C73-AFC1-07C3-13BB0BD4943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08E64D48-2565-2981-A7D2-D64CBAA8D3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5FA87F1-EBB3-702C-D09F-CE5163F72F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391EE73-7C18-8D69-4182-84099DA3CDF8}"/>
              </a:ext>
            </a:extLst>
          </p:cNvPr>
          <p:cNvSpPr>
            <a:spLocks noGrp="1"/>
          </p:cNvSpPr>
          <p:nvPr>
            <p:ph type="dt" sz="half" idx="10"/>
          </p:nvPr>
        </p:nvSpPr>
        <p:spPr/>
        <p:txBody>
          <a:bodyPr/>
          <a:lstStyle/>
          <a:p>
            <a:fld id="{A3591991-A403-DB4B-965E-D4D6D9BE1C6C}" type="datetimeFigureOut">
              <a:rPr kumimoji="1" lang="zh-CN" altLang="en-US" smtClean="0"/>
              <a:t>2025/10/21</a:t>
            </a:fld>
            <a:endParaRPr kumimoji="1" lang="zh-CN" altLang="en-US"/>
          </a:p>
        </p:txBody>
      </p:sp>
      <p:sp>
        <p:nvSpPr>
          <p:cNvPr id="6" name="页脚占位符 5">
            <a:extLst>
              <a:ext uri="{FF2B5EF4-FFF2-40B4-BE49-F238E27FC236}">
                <a16:creationId xmlns:a16="http://schemas.microsoft.com/office/drawing/2014/main" id="{22E2FA9F-654C-9FE3-8836-671ADA83E84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C98B1F8-6E8A-827C-E28D-3AD942BBAEFE}"/>
              </a:ext>
            </a:extLst>
          </p:cNvPr>
          <p:cNvSpPr>
            <a:spLocks noGrp="1"/>
          </p:cNvSpPr>
          <p:nvPr>
            <p:ph type="sldNum" sz="quarter" idx="12"/>
          </p:nvPr>
        </p:nvSpPr>
        <p:spPr/>
        <p:txBody>
          <a:bodyPr/>
          <a:lstStyle/>
          <a:p>
            <a:fld id="{C4C65DB9-85A2-EE4E-8F51-E53F55D2AAC2}" type="slidenum">
              <a:rPr kumimoji="1" lang="zh-CN" altLang="en-US" smtClean="0"/>
              <a:t>‹#›</a:t>
            </a:fld>
            <a:endParaRPr kumimoji="1" lang="zh-CN" altLang="en-US"/>
          </a:p>
        </p:txBody>
      </p:sp>
    </p:spTree>
    <p:extLst>
      <p:ext uri="{BB962C8B-B14F-4D97-AF65-F5344CB8AC3E}">
        <p14:creationId xmlns:p14="http://schemas.microsoft.com/office/powerpoint/2010/main" val="2983836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C87D601-F80C-3D12-AB86-96848A3620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B29C79A-3D49-6842-EDE4-83FC657673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820E963-DC6D-00F0-A6AC-936995D918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91991-A403-DB4B-965E-D4D6D9BE1C6C}" type="datetimeFigureOut">
              <a:rPr kumimoji="1" lang="zh-CN" altLang="en-US" smtClean="0"/>
              <a:t>2025/10/21</a:t>
            </a:fld>
            <a:endParaRPr kumimoji="1" lang="zh-CN" altLang="en-US"/>
          </a:p>
        </p:txBody>
      </p:sp>
      <p:sp>
        <p:nvSpPr>
          <p:cNvPr id="5" name="页脚占位符 4">
            <a:extLst>
              <a:ext uri="{FF2B5EF4-FFF2-40B4-BE49-F238E27FC236}">
                <a16:creationId xmlns:a16="http://schemas.microsoft.com/office/drawing/2014/main" id="{92417874-BA04-0AA5-F2B3-9A61A886FB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F6E8569-5F46-E3BE-8E51-196B5A4371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65DB9-85A2-EE4E-8F51-E53F55D2AAC2}" type="slidenum">
              <a:rPr kumimoji="1" lang="zh-CN" altLang="en-US" smtClean="0"/>
              <a:t>‹#›</a:t>
            </a:fld>
            <a:endParaRPr kumimoji="1" lang="zh-CN" altLang="en-US"/>
          </a:p>
        </p:txBody>
      </p:sp>
    </p:spTree>
    <p:extLst>
      <p:ext uri="{BB962C8B-B14F-4D97-AF65-F5344CB8AC3E}">
        <p14:creationId xmlns:p14="http://schemas.microsoft.com/office/powerpoint/2010/main" val="506117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50E99-B5F6-4792-D760-92AD39D2C888}"/>
            </a:ext>
          </a:extLst>
        </p:cNvPr>
        <p:cNvGrpSpPr/>
        <p:nvPr/>
      </p:nvGrpSpPr>
      <p:grpSpPr>
        <a:xfrm>
          <a:off x="0" y="0"/>
          <a:ext cx="0" cy="0"/>
          <a:chOff x="0" y="0"/>
          <a:chExt cx="0" cy="0"/>
        </a:xfrm>
      </p:grpSpPr>
      <p:sp>
        <p:nvSpPr>
          <p:cNvPr id="10" name="标题 1">
            <a:extLst>
              <a:ext uri="{FF2B5EF4-FFF2-40B4-BE49-F238E27FC236}">
                <a16:creationId xmlns:a16="http://schemas.microsoft.com/office/drawing/2014/main" id="{50B2826E-B3E5-F65B-7BA6-928883BD7060}"/>
              </a:ext>
            </a:extLst>
          </p:cNvPr>
          <p:cNvSpPr>
            <a:spLocks noGrp="1"/>
          </p:cNvSpPr>
          <p:nvPr>
            <p:ph type="ctrTitle"/>
          </p:nvPr>
        </p:nvSpPr>
        <p:spPr>
          <a:xfrm>
            <a:off x="1523999" y="676314"/>
            <a:ext cx="10006361" cy="672984"/>
          </a:xfrm>
        </p:spPr>
        <p:txBody>
          <a:bodyPr>
            <a:normAutofit/>
          </a:bodyPr>
          <a:lstStyle/>
          <a:p>
            <a:pPr algn="l"/>
            <a:r>
              <a:rPr kumimoji="1" lang="zh-CN" altLang="en-US" sz="4000" dirty="0"/>
              <a:t>实验二：线性分析</a:t>
            </a:r>
          </a:p>
        </p:txBody>
      </p:sp>
      <p:sp>
        <p:nvSpPr>
          <p:cNvPr id="16" name="文本框 15">
            <a:extLst>
              <a:ext uri="{FF2B5EF4-FFF2-40B4-BE49-F238E27FC236}">
                <a16:creationId xmlns:a16="http://schemas.microsoft.com/office/drawing/2014/main" id="{5268D1D9-FD80-5FEB-6593-F040C94A02CB}"/>
              </a:ext>
            </a:extLst>
          </p:cNvPr>
          <p:cNvSpPr txBox="1"/>
          <p:nvPr/>
        </p:nvSpPr>
        <p:spPr>
          <a:xfrm>
            <a:off x="1523999" y="1584862"/>
            <a:ext cx="9448801" cy="1477328"/>
          </a:xfrm>
          <a:prstGeom prst="rect">
            <a:avLst/>
          </a:prstGeom>
          <a:noFill/>
        </p:spPr>
        <p:txBody>
          <a:bodyPr wrap="square" rtlCol="0">
            <a:spAutoFit/>
          </a:bodyPr>
          <a:lstStyle/>
          <a:p>
            <a:r>
              <a:rPr lang="zh-CN" altLang="en-US" b="1" dirty="0"/>
              <a:t>线性回归</a:t>
            </a:r>
            <a:r>
              <a:rPr lang="zh-CN" altLang="en-US" dirty="0"/>
              <a:t>（</a:t>
            </a:r>
            <a:r>
              <a:rPr lang="en" altLang="zh-CN" dirty="0"/>
              <a:t>linear regression</a:t>
            </a:r>
            <a:r>
              <a:rPr lang="zh-CN" altLang="en" dirty="0"/>
              <a:t>）</a:t>
            </a:r>
            <a:r>
              <a:rPr lang="zh-CN" altLang="en-US" dirty="0"/>
              <a:t>利用线性回归方程对一个或多个自变量和因变量之间关系进行建模的一种回归分析。</a:t>
            </a:r>
            <a:endParaRPr lang="en-US" altLang="zh-CN" dirty="0"/>
          </a:p>
          <a:p>
            <a:endParaRPr kumimoji="1" lang="en-US" altLang="zh-CN" dirty="0"/>
          </a:p>
          <a:p>
            <a:r>
              <a:rPr kumimoji="1" lang="zh-CN" altLang="en-US" dirty="0"/>
              <a:t>实际生活中的例子：构造回归模型，假设房屋其他条件相同，根据面积来预测房价。</a:t>
            </a:r>
            <a:endParaRPr kumimoji="1" lang="en-US" altLang="zh-CN" dirty="0"/>
          </a:p>
          <a:p>
            <a:r>
              <a:rPr kumimoji="1" lang="zh-CN" altLang="en-US" dirty="0"/>
              <a:t>如何评价回归模型的好坏？</a:t>
            </a:r>
            <a:endParaRPr kumimoji="1" lang="en-US" altLang="zh-CN" dirty="0"/>
          </a:p>
        </p:txBody>
      </p:sp>
      <p:pic>
        <p:nvPicPr>
          <p:cNvPr id="2" name="内容占位符 3">
            <a:extLst>
              <a:ext uri="{FF2B5EF4-FFF2-40B4-BE49-F238E27FC236}">
                <a16:creationId xmlns:a16="http://schemas.microsoft.com/office/drawing/2014/main" id="{8F404D4C-A448-B0A4-140E-E959706B1061}"/>
              </a:ext>
            </a:extLst>
          </p:cNvPr>
          <p:cNvPicPr>
            <a:picLocks noChangeAspect="1"/>
          </p:cNvPicPr>
          <p:nvPr/>
        </p:nvPicPr>
        <p:blipFill>
          <a:blip r:embed="rId3"/>
          <a:stretch>
            <a:fillRect/>
          </a:stretch>
        </p:blipFill>
        <p:spPr>
          <a:xfrm>
            <a:off x="3957719" y="3297754"/>
            <a:ext cx="7781289" cy="2514600"/>
          </a:xfrm>
          <a:prstGeom prst="rect">
            <a:avLst/>
          </a:prstGeom>
        </p:spPr>
      </p:pic>
      <p:pic>
        <p:nvPicPr>
          <p:cNvPr id="3" name="图片 2">
            <a:extLst>
              <a:ext uri="{FF2B5EF4-FFF2-40B4-BE49-F238E27FC236}">
                <a16:creationId xmlns:a16="http://schemas.microsoft.com/office/drawing/2014/main" id="{3BA1C2AD-A73D-B1D8-6AA6-61DE04E6AF9D}"/>
              </a:ext>
            </a:extLst>
          </p:cNvPr>
          <p:cNvPicPr>
            <a:picLocks noChangeAspect="1"/>
          </p:cNvPicPr>
          <p:nvPr/>
        </p:nvPicPr>
        <p:blipFill>
          <a:blip r:embed="rId4"/>
          <a:stretch>
            <a:fillRect/>
          </a:stretch>
        </p:blipFill>
        <p:spPr>
          <a:xfrm>
            <a:off x="1379619" y="3297754"/>
            <a:ext cx="2578100" cy="2514600"/>
          </a:xfrm>
          <a:prstGeom prst="rect">
            <a:avLst/>
          </a:prstGeom>
        </p:spPr>
      </p:pic>
      <p:sp>
        <p:nvSpPr>
          <p:cNvPr id="4" name="文本框 3">
            <a:extLst>
              <a:ext uri="{FF2B5EF4-FFF2-40B4-BE49-F238E27FC236}">
                <a16:creationId xmlns:a16="http://schemas.microsoft.com/office/drawing/2014/main" id="{F9332F71-CA62-04EC-AA5C-CEAAA7B47FBC}"/>
              </a:ext>
            </a:extLst>
          </p:cNvPr>
          <p:cNvSpPr txBox="1"/>
          <p:nvPr/>
        </p:nvSpPr>
        <p:spPr>
          <a:xfrm>
            <a:off x="4976952" y="5812354"/>
            <a:ext cx="2319866" cy="369332"/>
          </a:xfrm>
          <a:prstGeom prst="rect">
            <a:avLst/>
          </a:prstGeom>
          <a:noFill/>
        </p:spPr>
        <p:txBody>
          <a:bodyPr wrap="none" rtlCol="0">
            <a:spAutoFit/>
          </a:bodyPr>
          <a:lstStyle/>
          <a:p>
            <a:r>
              <a:rPr kumimoji="1" lang="zh-CN" altLang="en-US" dirty="0"/>
              <a:t>房屋面积与价格关系</a:t>
            </a:r>
          </a:p>
        </p:txBody>
      </p:sp>
    </p:spTree>
    <p:extLst>
      <p:ext uri="{BB962C8B-B14F-4D97-AF65-F5344CB8AC3E}">
        <p14:creationId xmlns:p14="http://schemas.microsoft.com/office/powerpoint/2010/main" val="3286610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0BC505E-14CE-2500-901D-91BC927A3B76}"/>
              </a:ext>
            </a:extLst>
          </p:cNvPr>
          <p:cNvPicPr>
            <a:picLocks noChangeAspect="1"/>
          </p:cNvPicPr>
          <p:nvPr/>
        </p:nvPicPr>
        <p:blipFill>
          <a:blip r:embed="rId3"/>
          <a:stretch>
            <a:fillRect/>
          </a:stretch>
        </p:blipFill>
        <p:spPr>
          <a:xfrm>
            <a:off x="7680255" y="984460"/>
            <a:ext cx="3264408" cy="2556220"/>
          </a:xfrm>
          <a:prstGeom prst="rect">
            <a:avLst/>
          </a:prstGeom>
        </p:spPr>
      </p:pic>
      <p:pic>
        <p:nvPicPr>
          <p:cNvPr id="6" name="图片 5">
            <a:extLst>
              <a:ext uri="{FF2B5EF4-FFF2-40B4-BE49-F238E27FC236}">
                <a16:creationId xmlns:a16="http://schemas.microsoft.com/office/drawing/2014/main" id="{068C76CD-318A-25FD-0977-ECEBEDACAE85}"/>
              </a:ext>
            </a:extLst>
          </p:cNvPr>
          <p:cNvPicPr>
            <a:picLocks noChangeAspect="1"/>
          </p:cNvPicPr>
          <p:nvPr/>
        </p:nvPicPr>
        <p:blipFill>
          <a:blip r:embed="rId4"/>
          <a:stretch>
            <a:fillRect/>
          </a:stretch>
        </p:blipFill>
        <p:spPr>
          <a:xfrm>
            <a:off x="2879541" y="2116025"/>
            <a:ext cx="2946400" cy="901700"/>
          </a:xfrm>
          <a:prstGeom prst="rect">
            <a:avLst/>
          </a:prstGeom>
        </p:spPr>
      </p:pic>
      <p:pic>
        <p:nvPicPr>
          <p:cNvPr id="7" name="图片 6">
            <a:extLst>
              <a:ext uri="{FF2B5EF4-FFF2-40B4-BE49-F238E27FC236}">
                <a16:creationId xmlns:a16="http://schemas.microsoft.com/office/drawing/2014/main" id="{B2765276-6E1C-ABFD-2B82-98C3B0428134}"/>
              </a:ext>
            </a:extLst>
          </p:cNvPr>
          <p:cNvPicPr>
            <a:picLocks noChangeAspect="1"/>
          </p:cNvPicPr>
          <p:nvPr/>
        </p:nvPicPr>
        <p:blipFill>
          <a:blip r:embed="rId5"/>
          <a:stretch>
            <a:fillRect/>
          </a:stretch>
        </p:blipFill>
        <p:spPr>
          <a:xfrm>
            <a:off x="3065801" y="2976409"/>
            <a:ext cx="1562100" cy="723900"/>
          </a:xfrm>
          <a:prstGeom prst="rect">
            <a:avLst/>
          </a:prstGeom>
        </p:spPr>
      </p:pic>
      <p:pic>
        <p:nvPicPr>
          <p:cNvPr id="8" name="图片 7">
            <a:extLst>
              <a:ext uri="{FF2B5EF4-FFF2-40B4-BE49-F238E27FC236}">
                <a16:creationId xmlns:a16="http://schemas.microsoft.com/office/drawing/2014/main" id="{0BCB7ADF-B964-CA90-A0B2-0D04355CF7AC}"/>
              </a:ext>
            </a:extLst>
          </p:cNvPr>
          <p:cNvPicPr>
            <a:picLocks noChangeAspect="1"/>
          </p:cNvPicPr>
          <p:nvPr/>
        </p:nvPicPr>
        <p:blipFill>
          <a:blip r:embed="rId6"/>
          <a:stretch>
            <a:fillRect/>
          </a:stretch>
        </p:blipFill>
        <p:spPr>
          <a:xfrm>
            <a:off x="2879541" y="3693731"/>
            <a:ext cx="6616700" cy="812800"/>
          </a:xfrm>
          <a:prstGeom prst="rect">
            <a:avLst/>
          </a:prstGeom>
        </p:spPr>
      </p:pic>
      <p:sp>
        <p:nvSpPr>
          <p:cNvPr id="10" name="标题 1">
            <a:extLst>
              <a:ext uri="{FF2B5EF4-FFF2-40B4-BE49-F238E27FC236}">
                <a16:creationId xmlns:a16="http://schemas.microsoft.com/office/drawing/2014/main" id="{6B70F935-B4E2-8FEA-A9A7-9502A4AF1B08}"/>
              </a:ext>
            </a:extLst>
          </p:cNvPr>
          <p:cNvSpPr>
            <a:spLocks noGrp="1"/>
          </p:cNvSpPr>
          <p:nvPr>
            <p:ph type="ctrTitle"/>
          </p:nvPr>
        </p:nvSpPr>
        <p:spPr>
          <a:xfrm>
            <a:off x="1523999" y="676314"/>
            <a:ext cx="10006361" cy="672984"/>
          </a:xfrm>
        </p:spPr>
        <p:txBody>
          <a:bodyPr>
            <a:normAutofit/>
          </a:bodyPr>
          <a:lstStyle/>
          <a:p>
            <a:pPr algn="l"/>
            <a:r>
              <a:rPr kumimoji="1" lang="zh-CN" altLang="en-US" sz="4000" dirty="0"/>
              <a:t>最小二乘法</a:t>
            </a:r>
          </a:p>
        </p:txBody>
      </p:sp>
      <p:sp>
        <p:nvSpPr>
          <p:cNvPr id="13" name="文本框 12">
            <a:extLst>
              <a:ext uri="{FF2B5EF4-FFF2-40B4-BE49-F238E27FC236}">
                <a16:creationId xmlns:a16="http://schemas.microsoft.com/office/drawing/2014/main" id="{A2724E4D-875A-897C-62ED-47C6CDF81D7C}"/>
              </a:ext>
            </a:extLst>
          </p:cNvPr>
          <p:cNvSpPr txBox="1"/>
          <p:nvPr/>
        </p:nvSpPr>
        <p:spPr>
          <a:xfrm>
            <a:off x="1628078" y="1449740"/>
            <a:ext cx="5386411" cy="307777"/>
          </a:xfrm>
          <a:prstGeom prst="rect">
            <a:avLst/>
          </a:prstGeom>
          <a:noFill/>
        </p:spPr>
        <p:txBody>
          <a:bodyPr wrap="none" rtlCol="0">
            <a:spAutoFit/>
          </a:bodyPr>
          <a:lstStyle/>
          <a:p>
            <a:r>
              <a:rPr kumimoji="1" lang="zh-CN" altLang="en" sz="1400" dirty="0"/>
              <a:t>参考</a:t>
            </a:r>
            <a:r>
              <a:rPr kumimoji="1" lang="zh-CN" altLang="en-US" sz="1400" dirty="0"/>
              <a:t>：</a:t>
            </a:r>
            <a:r>
              <a:rPr kumimoji="1" lang="en" altLang="zh-CN" sz="1400" dirty="0"/>
              <a:t>https://</a:t>
            </a:r>
            <a:r>
              <a:rPr kumimoji="1" lang="en" altLang="zh-CN" sz="1400" dirty="0" err="1"/>
              <a:t>blog.csdn.net</a:t>
            </a:r>
            <a:r>
              <a:rPr kumimoji="1" lang="en" altLang="zh-CN" sz="1400" dirty="0"/>
              <a:t>/</a:t>
            </a:r>
            <a:r>
              <a:rPr kumimoji="1" lang="en" altLang="zh-CN" sz="1400" dirty="0" err="1"/>
              <a:t>MoreAction</a:t>
            </a:r>
            <a:r>
              <a:rPr kumimoji="1" lang="en" altLang="zh-CN" sz="1400" dirty="0"/>
              <a:t>_/article/details/106443383</a:t>
            </a:r>
            <a:endParaRPr kumimoji="1" lang="zh-CN" altLang="en-US" sz="1400" dirty="0"/>
          </a:p>
        </p:txBody>
      </p:sp>
      <p:sp>
        <p:nvSpPr>
          <p:cNvPr id="16" name="文本框 15">
            <a:extLst>
              <a:ext uri="{FF2B5EF4-FFF2-40B4-BE49-F238E27FC236}">
                <a16:creationId xmlns:a16="http://schemas.microsoft.com/office/drawing/2014/main" id="{2163756C-DD85-DCD5-B7E7-ED5FA2EDB0D7}"/>
              </a:ext>
            </a:extLst>
          </p:cNvPr>
          <p:cNvSpPr txBox="1"/>
          <p:nvPr/>
        </p:nvSpPr>
        <p:spPr>
          <a:xfrm>
            <a:off x="1628078" y="2262570"/>
            <a:ext cx="4594302" cy="2862322"/>
          </a:xfrm>
          <a:prstGeom prst="rect">
            <a:avLst/>
          </a:prstGeom>
          <a:noFill/>
        </p:spPr>
        <p:txBody>
          <a:bodyPr wrap="square" rtlCol="0">
            <a:spAutoFit/>
          </a:bodyPr>
          <a:lstStyle/>
          <a:p>
            <a:r>
              <a:rPr kumimoji="1" lang="en-US" altLang="zh-CN" dirty="0"/>
              <a:t>Loss</a:t>
            </a:r>
          </a:p>
          <a:p>
            <a:endParaRPr kumimoji="1" lang="en-US" altLang="zh-CN" dirty="0"/>
          </a:p>
          <a:p>
            <a:endParaRPr kumimoji="1" lang="en-US" altLang="zh-CN" dirty="0"/>
          </a:p>
          <a:p>
            <a:r>
              <a:rPr kumimoji="1" lang="zh-CN" altLang="en-US" dirty="0"/>
              <a:t>矩阵公式</a:t>
            </a:r>
            <a:endParaRPr kumimoji="1" lang="en-US" altLang="zh-CN" dirty="0"/>
          </a:p>
          <a:p>
            <a:endParaRPr kumimoji="1" lang="en-US" altLang="zh-CN" dirty="0"/>
          </a:p>
          <a:p>
            <a:endParaRPr kumimoji="1" lang="en-US" altLang="zh-CN" dirty="0"/>
          </a:p>
          <a:p>
            <a:r>
              <a:rPr kumimoji="1" lang="en-US" altLang="zh-CN" dirty="0"/>
              <a:t>Loss</a:t>
            </a:r>
            <a:r>
              <a:rPr kumimoji="1" lang="zh-CN" altLang="en-US" dirty="0"/>
              <a:t>矩阵形式</a:t>
            </a:r>
            <a:endParaRPr kumimoji="1" lang="en-US" altLang="zh-CN" dirty="0"/>
          </a:p>
          <a:p>
            <a:endParaRPr kumimoji="1" lang="en-US" altLang="zh-CN" dirty="0"/>
          </a:p>
          <a:p>
            <a:endParaRPr kumimoji="1" lang="en-US" altLang="zh-CN" dirty="0"/>
          </a:p>
          <a:p>
            <a:r>
              <a:rPr lang="el-GR" altLang="zh-CN" dirty="0"/>
              <a:t>Θ</a:t>
            </a:r>
            <a:r>
              <a:rPr lang="zh-CN" altLang="el-GR" dirty="0"/>
              <a:t>求解</a:t>
            </a:r>
            <a:r>
              <a:rPr lang="zh-CN" altLang="en-US" dirty="0"/>
              <a:t>公式</a:t>
            </a:r>
            <a:endParaRPr kumimoji="1" lang="en-US" altLang="zh-CN" dirty="0"/>
          </a:p>
        </p:txBody>
      </p:sp>
      <p:pic>
        <p:nvPicPr>
          <p:cNvPr id="20" name="图片 19">
            <a:extLst>
              <a:ext uri="{FF2B5EF4-FFF2-40B4-BE49-F238E27FC236}">
                <a16:creationId xmlns:a16="http://schemas.microsoft.com/office/drawing/2014/main" id="{368377EC-F568-4C65-D010-C70F3902012B}"/>
              </a:ext>
            </a:extLst>
          </p:cNvPr>
          <p:cNvPicPr>
            <a:picLocks noChangeAspect="1"/>
          </p:cNvPicPr>
          <p:nvPr/>
        </p:nvPicPr>
        <p:blipFill>
          <a:blip r:embed="rId7"/>
          <a:srcRect l="1766" b="2076"/>
          <a:stretch>
            <a:fillRect/>
          </a:stretch>
        </p:blipFill>
        <p:spPr>
          <a:xfrm>
            <a:off x="3224463" y="4560717"/>
            <a:ext cx="2183256" cy="621820"/>
          </a:xfrm>
          <a:prstGeom prst="rect">
            <a:avLst/>
          </a:prstGeom>
        </p:spPr>
      </p:pic>
    </p:spTree>
    <p:extLst>
      <p:ext uri="{BB962C8B-B14F-4D97-AF65-F5344CB8AC3E}">
        <p14:creationId xmlns:p14="http://schemas.microsoft.com/office/powerpoint/2010/main" val="198600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84E09-616F-9C2A-FF24-A7AC10770B1D}"/>
            </a:ext>
          </a:extLst>
        </p:cNvPr>
        <p:cNvGrpSpPr/>
        <p:nvPr/>
      </p:nvGrpSpPr>
      <p:grpSpPr>
        <a:xfrm>
          <a:off x="0" y="0"/>
          <a:ext cx="0" cy="0"/>
          <a:chOff x="0" y="0"/>
          <a:chExt cx="0" cy="0"/>
        </a:xfrm>
      </p:grpSpPr>
      <p:sp>
        <p:nvSpPr>
          <p:cNvPr id="10" name="标题 1">
            <a:extLst>
              <a:ext uri="{FF2B5EF4-FFF2-40B4-BE49-F238E27FC236}">
                <a16:creationId xmlns:a16="http://schemas.microsoft.com/office/drawing/2014/main" id="{4C7246D8-9710-CE36-0AE3-839B91BE77C7}"/>
              </a:ext>
            </a:extLst>
          </p:cNvPr>
          <p:cNvSpPr>
            <a:spLocks noGrp="1"/>
          </p:cNvSpPr>
          <p:nvPr>
            <p:ph type="ctrTitle"/>
          </p:nvPr>
        </p:nvSpPr>
        <p:spPr>
          <a:xfrm>
            <a:off x="1422401" y="676314"/>
            <a:ext cx="10006361" cy="672984"/>
          </a:xfrm>
        </p:spPr>
        <p:txBody>
          <a:bodyPr>
            <a:normAutofit/>
          </a:bodyPr>
          <a:lstStyle/>
          <a:p>
            <a:pPr algn="l"/>
            <a:r>
              <a:rPr lang="zh-CN" altLang="zh-CN" sz="4000" dirty="0"/>
              <a:t>批量梯度</a:t>
            </a:r>
            <a:r>
              <a:rPr lang="zh-CN" altLang="zh-CN" sz="4000"/>
              <a:t>下降</a:t>
            </a:r>
            <a:r>
              <a:rPr lang="zh-CN" altLang="en-US" sz="4000"/>
              <a:t>和随机</a:t>
            </a:r>
            <a:r>
              <a:rPr kumimoji="1" lang="zh-CN" altLang="en-US" sz="4000"/>
              <a:t>梯度</a:t>
            </a:r>
            <a:r>
              <a:rPr kumimoji="1" lang="zh-CN" altLang="en-US" sz="4000" dirty="0"/>
              <a:t>下降</a:t>
            </a:r>
            <a:r>
              <a:rPr kumimoji="1" lang="en-US" altLang="zh-CN" sz="4000" dirty="0"/>
              <a:t>BGD/SGD</a:t>
            </a:r>
            <a:endParaRPr kumimoji="1" lang="zh-CN" altLang="en-US" sz="4000" dirty="0"/>
          </a:p>
        </p:txBody>
      </p:sp>
      <p:pic>
        <p:nvPicPr>
          <p:cNvPr id="15" name="图片 14">
            <a:extLst>
              <a:ext uri="{FF2B5EF4-FFF2-40B4-BE49-F238E27FC236}">
                <a16:creationId xmlns:a16="http://schemas.microsoft.com/office/drawing/2014/main" id="{7513EEE8-9A56-B09E-9424-7DDD558D0B49}"/>
              </a:ext>
            </a:extLst>
          </p:cNvPr>
          <p:cNvPicPr>
            <a:picLocks noChangeAspect="1"/>
          </p:cNvPicPr>
          <p:nvPr/>
        </p:nvPicPr>
        <p:blipFill>
          <a:blip r:embed="rId3"/>
          <a:stretch>
            <a:fillRect/>
          </a:stretch>
        </p:blipFill>
        <p:spPr>
          <a:xfrm>
            <a:off x="8924355" y="1349298"/>
            <a:ext cx="3059149" cy="2421826"/>
          </a:xfrm>
          <a:prstGeom prst="rect">
            <a:avLst/>
          </a:prstGeom>
        </p:spPr>
      </p:pic>
      <p:pic>
        <p:nvPicPr>
          <p:cNvPr id="16" name="图片 15">
            <a:extLst>
              <a:ext uri="{FF2B5EF4-FFF2-40B4-BE49-F238E27FC236}">
                <a16:creationId xmlns:a16="http://schemas.microsoft.com/office/drawing/2014/main" id="{C588BB7A-8C3B-16CE-BD39-1CFF78243E13}"/>
              </a:ext>
            </a:extLst>
          </p:cNvPr>
          <p:cNvPicPr>
            <a:picLocks noChangeAspect="1"/>
          </p:cNvPicPr>
          <p:nvPr/>
        </p:nvPicPr>
        <p:blipFill>
          <a:blip r:embed="rId4"/>
          <a:stretch>
            <a:fillRect/>
          </a:stretch>
        </p:blipFill>
        <p:spPr>
          <a:xfrm>
            <a:off x="8832253" y="3910724"/>
            <a:ext cx="3221591" cy="2421826"/>
          </a:xfrm>
          <a:prstGeom prst="rect">
            <a:avLst/>
          </a:prstGeom>
        </p:spPr>
      </p:pic>
      <p:sp>
        <p:nvSpPr>
          <p:cNvPr id="17" name="文本框 16">
            <a:extLst>
              <a:ext uri="{FF2B5EF4-FFF2-40B4-BE49-F238E27FC236}">
                <a16:creationId xmlns:a16="http://schemas.microsoft.com/office/drawing/2014/main" id="{10937EE3-4F59-DF5C-678B-70BDCD6C7273}"/>
              </a:ext>
            </a:extLst>
          </p:cNvPr>
          <p:cNvSpPr txBox="1"/>
          <p:nvPr/>
        </p:nvSpPr>
        <p:spPr>
          <a:xfrm>
            <a:off x="7029708" y="6401832"/>
            <a:ext cx="3464410" cy="369332"/>
          </a:xfrm>
          <a:prstGeom prst="rect">
            <a:avLst/>
          </a:prstGeom>
          <a:noFill/>
        </p:spPr>
        <p:txBody>
          <a:bodyPr wrap="none" rtlCol="0">
            <a:spAutoFit/>
          </a:bodyPr>
          <a:lstStyle/>
          <a:p>
            <a:r>
              <a:rPr kumimoji="1" lang="en-US" altLang="zh-CN" dirty="0"/>
              <a:t>BGD</a:t>
            </a:r>
            <a:r>
              <a:rPr kumimoji="1" lang="zh-CN" altLang="en-US" dirty="0"/>
              <a:t>和</a:t>
            </a:r>
            <a:r>
              <a:rPr kumimoji="1" lang="en-US" altLang="zh-CN" dirty="0"/>
              <a:t>SGD</a:t>
            </a:r>
            <a:r>
              <a:rPr kumimoji="1" lang="zh-CN" altLang="en-US" dirty="0"/>
              <a:t>优化过程对比示意图</a:t>
            </a:r>
          </a:p>
        </p:txBody>
      </p:sp>
      <p:sp>
        <p:nvSpPr>
          <p:cNvPr id="19" name="文本框 18">
            <a:extLst>
              <a:ext uri="{FF2B5EF4-FFF2-40B4-BE49-F238E27FC236}">
                <a16:creationId xmlns:a16="http://schemas.microsoft.com/office/drawing/2014/main" id="{CF364BB8-E822-8A12-94D1-6944067572BC}"/>
              </a:ext>
            </a:extLst>
          </p:cNvPr>
          <p:cNvSpPr txBox="1"/>
          <p:nvPr/>
        </p:nvSpPr>
        <p:spPr>
          <a:xfrm>
            <a:off x="1456264" y="1534339"/>
            <a:ext cx="6099716" cy="307777"/>
          </a:xfrm>
          <a:prstGeom prst="rect">
            <a:avLst/>
          </a:prstGeom>
          <a:noFill/>
        </p:spPr>
        <p:txBody>
          <a:bodyPr wrap="square">
            <a:spAutoFit/>
          </a:bodyPr>
          <a:lstStyle/>
          <a:p>
            <a:r>
              <a:rPr lang="zh-CN" altLang="en-US" sz="1400" dirty="0"/>
              <a:t>参考：https://zhuanlan.zhihu.com/p/25765735</a:t>
            </a:r>
          </a:p>
        </p:txBody>
      </p:sp>
      <p:pic>
        <p:nvPicPr>
          <p:cNvPr id="20" name="图片 19">
            <a:extLst>
              <a:ext uri="{FF2B5EF4-FFF2-40B4-BE49-F238E27FC236}">
                <a16:creationId xmlns:a16="http://schemas.microsoft.com/office/drawing/2014/main" id="{9DA74199-EE6B-0324-0935-22B39528252C}"/>
              </a:ext>
            </a:extLst>
          </p:cNvPr>
          <p:cNvPicPr>
            <a:picLocks noChangeAspect="1"/>
          </p:cNvPicPr>
          <p:nvPr/>
        </p:nvPicPr>
        <p:blipFill>
          <a:blip r:embed="rId5"/>
          <a:stretch>
            <a:fillRect/>
          </a:stretch>
        </p:blipFill>
        <p:spPr>
          <a:xfrm>
            <a:off x="2836894" y="2099717"/>
            <a:ext cx="3059149" cy="794845"/>
          </a:xfrm>
          <a:prstGeom prst="rect">
            <a:avLst/>
          </a:prstGeom>
        </p:spPr>
      </p:pic>
      <p:pic>
        <p:nvPicPr>
          <p:cNvPr id="21" name="图片 20">
            <a:extLst>
              <a:ext uri="{FF2B5EF4-FFF2-40B4-BE49-F238E27FC236}">
                <a16:creationId xmlns:a16="http://schemas.microsoft.com/office/drawing/2014/main" id="{9D6546D2-9AF4-B7DE-D294-8F55D362ACCD}"/>
              </a:ext>
            </a:extLst>
          </p:cNvPr>
          <p:cNvPicPr>
            <a:picLocks noChangeAspect="1"/>
          </p:cNvPicPr>
          <p:nvPr/>
        </p:nvPicPr>
        <p:blipFill>
          <a:blip r:embed="rId6"/>
          <a:stretch>
            <a:fillRect/>
          </a:stretch>
        </p:blipFill>
        <p:spPr>
          <a:xfrm>
            <a:off x="2790082" y="3167800"/>
            <a:ext cx="2780413" cy="669470"/>
          </a:xfrm>
          <a:prstGeom prst="rect">
            <a:avLst/>
          </a:prstGeom>
        </p:spPr>
      </p:pic>
      <p:pic>
        <p:nvPicPr>
          <p:cNvPr id="23" name="图片 22">
            <a:extLst>
              <a:ext uri="{FF2B5EF4-FFF2-40B4-BE49-F238E27FC236}">
                <a16:creationId xmlns:a16="http://schemas.microsoft.com/office/drawing/2014/main" id="{0D3378BD-DBD4-CBF2-5BD9-3196E4C81460}"/>
              </a:ext>
            </a:extLst>
          </p:cNvPr>
          <p:cNvPicPr>
            <a:picLocks noChangeAspect="1"/>
          </p:cNvPicPr>
          <p:nvPr/>
        </p:nvPicPr>
        <p:blipFill>
          <a:blip r:embed="rId7"/>
          <a:stretch>
            <a:fillRect/>
          </a:stretch>
        </p:blipFill>
        <p:spPr>
          <a:xfrm>
            <a:off x="6043398" y="1771778"/>
            <a:ext cx="2915533" cy="1519017"/>
          </a:xfrm>
          <a:prstGeom prst="rect">
            <a:avLst/>
          </a:prstGeom>
        </p:spPr>
      </p:pic>
      <p:pic>
        <p:nvPicPr>
          <p:cNvPr id="24" name="图片 23">
            <a:extLst>
              <a:ext uri="{FF2B5EF4-FFF2-40B4-BE49-F238E27FC236}">
                <a16:creationId xmlns:a16="http://schemas.microsoft.com/office/drawing/2014/main" id="{DC0D036E-4B73-04AB-5BE1-1BB4718F085D}"/>
              </a:ext>
            </a:extLst>
          </p:cNvPr>
          <p:cNvPicPr>
            <a:picLocks noChangeAspect="1"/>
          </p:cNvPicPr>
          <p:nvPr/>
        </p:nvPicPr>
        <p:blipFill>
          <a:blip r:embed="rId8"/>
          <a:stretch>
            <a:fillRect/>
          </a:stretch>
        </p:blipFill>
        <p:spPr>
          <a:xfrm>
            <a:off x="5758140" y="3837270"/>
            <a:ext cx="2780412" cy="2424962"/>
          </a:xfrm>
          <a:prstGeom prst="rect">
            <a:avLst/>
          </a:prstGeom>
        </p:spPr>
      </p:pic>
      <p:sp>
        <p:nvSpPr>
          <p:cNvPr id="25" name="文本框 24">
            <a:extLst>
              <a:ext uri="{FF2B5EF4-FFF2-40B4-BE49-F238E27FC236}">
                <a16:creationId xmlns:a16="http://schemas.microsoft.com/office/drawing/2014/main" id="{31F5B295-FBFC-C0C0-D62D-025446F3A58E}"/>
              </a:ext>
            </a:extLst>
          </p:cNvPr>
          <p:cNvSpPr txBox="1"/>
          <p:nvPr/>
        </p:nvSpPr>
        <p:spPr>
          <a:xfrm>
            <a:off x="1628078" y="2262570"/>
            <a:ext cx="4594302" cy="1477328"/>
          </a:xfrm>
          <a:prstGeom prst="rect">
            <a:avLst/>
          </a:prstGeom>
          <a:noFill/>
        </p:spPr>
        <p:txBody>
          <a:bodyPr wrap="square" rtlCol="0">
            <a:spAutoFit/>
          </a:bodyPr>
          <a:lstStyle/>
          <a:p>
            <a:r>
              <a:rPr lang="zh-CN" altLang="en-US" dirty="0"/>
              <a:t>梯度计算：</a:t>
            </a:r>
            <a:endParaRPr lang="en-US" altLang="zh-CN" dirty="0"/>
          </a:p>
          <a:p>
            <a:endParaRPr lang="en-US" altLang="zh-CN" dirty="0"/>
          </a:p>
          <a:p>
            <a:endParaRPr lang="en-US" altLang="zh-CN" dirty="0"/>
          </a:p>
          <a:p>
            <a:endParaRPr lang="en-US" altLang="zh-CN" dirty="0"/>
          </a:p>
          <a:p>
            <a:r>
              <a:rPr lang="zh-CN" altLang="en-US" dirty="0"/>
              <a:t>梯度更新</a:t>
            </a:r>
            <a:r>
              <a:rPr lang="zh-CN" altLang="en-US" sz="1400" dirty="0"/>
              <a:t>：</a:t>
            </a:r>
          </a:p>
        </p:txBody>
      </p:sp>
    </p:spTree>
    <p:extLst>
      <p:ext uri="{BB962C8B-B14F-4D97-AF65-F5344CB8AC3E}">
        <p14:creationId xmlns:p14="http://schemas.microsoft.com/office/powerpoint/2010/main" val="12422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1587F-B4F5-CE70-E508-2EE5E49EFB68}"/>
            </a:ext>
          </a:extLst>
        </p:cNvPr>
        <p:cNvGrpSpPr/>
        <p:nvPr/>
      </p:nvGrpSpPr>
      <p:grpSpPr>
        <a:xfrm>
          <a:off x="0" y="0"/>
          <a:ext cx="0" cy="0"/>
          <a:chOff x="0" y="0"/>
          <a:chExt cx="0" cy="0"/>
        </a:xfrm>
      </p:grpSpPr>
      <p:sp>
        <p:nvSpPr>
          <p:cNvPr id="10" name="标题 1">
            <a:extLst>
              <a:ext uri="{FF2B5EF4-FFF2-40B4-BE49-F238E27FC236}">
                <a16:creationId xmlns:a16="http://schemas.microsoft.com/office/drawing/2014/main" id="{BD9438A9-B34C-CB1D-74A2-3CE4FFB72934}"/>
              </a:ext>
            </a:extLst>
          </p:cNvPr>
          <p:cNvSpPr>
            <a:spLocks noGrp="1"/>
          </p:cNvSpPr>
          <p:nvPr>
            <p:ph type="ctrTitle"/>
          </p:nvPr>
        </p:nvSpPr>
        <p:spPr>
          <a:xfrm>
            <a:off x="1523999" y="676314"/>
            <a:ext cx="10006361" cy="672984"/>
          </a:xfrm>
        </p:spPr>
        <p:txBody>
          <a:bodyPr>
            <a:normAutofit/>
          </a:bodyPr>
          <a:lstStyle/>
          <a:p>
            <a:pPr algn="l"/>
            <a:r>
              <a:rPr kumimoji="1" lang="zh-CN" altLang="en-US" sz="4000" dirty="0"/>
              <a:t>岭回归</a:t>
            </a:r>
          </a:p>
        </p:txBody>
      </p:sp>
      <p:pic>
        <p:nvPicPr>
          <p:cNvPr id="4" name="图片 3">
            <a:extLst>
              <a:ext uri="{FF2B5EF4-FFF2-40B4-BE49-F238E27FC236}">
                <a16:creationId xmlns:a16="http://schemas.microsoft.com/office/drawing/2014/main" id="{A1EC3E46-9360-A8FC-9CBB-3F05A058168F}"/>
              </a:ext>
            </a:extLst>
          </p:cNvPr>
          <p:cNvPicPr>
            <a:picLocks noChangeAspect="1"/>
          </p:cNvPicPr>
          <p:nvPr/>
        </p:nvPicPr>
        <p:blipFill>
          <a:blip r:embed="rId3"/>
          <a:stretch>
            <a:fillRect/>
          </a:stretch>
        </p:blipFill>
        <p:spPr>
          <a:xfrm>
            <a:off x="6794650" y="4521173"/>
            <a:ext cx="2500685" cy="572844"/>
          </a:xfrm>
          <a:prstGeom prst="rect">
            <a:avLst/>
          </a:prstGeom>
        </p:spPr>
      </p:pic>
      <p:sp>
        <p:nvSpPr>
          <p:cNvPr id="3" name="文本框 2">
            <a:extLst>
              <a:ext uri="{FF2B5EF4-FFF2-40B4-BE49-F238E27FC236}">
                <a16:creationId xmlns:a16="http://schemas.microsoft.com/office/drawing/2014/main" id="{AE221CCC-D600-2B70-23B1-F48C7C4BC474}"/>
              </a:ext>
            </a:extLst>
          </p:cNvPr>
          <p:cNvSpPr txBox="1"/>
          <p:nvPr/>
        </p:nvSpPr>
        <p:spPr>
          <a:xfrm>
            <a:off x="1523999" y="1480017"/>
            <a:ext cx="6099716" cy="307777"/>
          </a:xfrm>
          <a:prstGeom prst="rect">
            <a:avLst/>
          </a:prstGeom>
          <a:noFill/>
        </p:spPr>
        <p:txBody>
          <a:bodyPr wrap="square">
            <a:spAutoFit/>
          </a:bodyPr>
          <a:lstStyle/>
          <a:p>
            <a:r>
              <a:rPr lang="zh-CN" altLang="en-US" sz="1400" dirty="0"/>
              <a:t>参考：https://zhuanlan.zhihu.com/p/77555547</a:t>
            </a:r>
          </a:p>
        </p:txBody>
      </p:sp>
      <p:sp>
        <p:nvSpPr>
          <p:cNvPr id="6" name="文本框 5">
            <a:extLst>
              <a:ext uri="{FF2B5EF4-FFF2-40B4-BE49-F238E27FC236}">
                <a16:creationId xmlns:a16="http://schemas.microsoft.com/office/drawing/2014/main" id="{7302A84F-01CC-0447-9B1A-00F1B5DF1045}"/>
              </a:ext>
            </a:extLst>
          </p:cNvPr>
          <p:cNvSpPr txBox="1"/>
          <p:nvPr/>
        </p:nvSpPr>
        <p:spPr>
          <a:xfrm>
            <a:off x="1476127" y="1918513"/>
            <a:ext cx="4001684" cy="4154984"/>
          </a:xfrm>
          <a:prstGeom prst="rect">
            <a:avLst/>
          </a:prstGeom>
          <a:noFill/>
        </p:spPr>
        <p:txBody>
          <a:bodyPr wrap="square">
            <a:spAutoFit/>
          </a:bodyPr>
          <a:lstStyle/>
          <a:p>
            <a:r>
              <a:rPr lang="zh-CN" altLang="en-US" dirty="0"/>
              <a:t> </a:t>
            </a:r>
            <a:r>
              <a:rPr lang="en-US" altLang="zh-CN" dirty="0"/>
              <a:t>1.</a:t>
            </a:r>
            <a:r>
              <a:rPr lang="zh-CN" altLang="en-US" dirty="0"/>
              <a:t> 最小二乘法中的问题：病态矩阵、不可逆</a:t>
            </a:r>
            <a:endParaRPr lang="en-US" altLang="zh-CN"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endParaRPr lang="en-US" altLang="zh-CN" sz="1400" dirty="0"/>
          </a:p>
          <a:p>
            <a:r>
              <a:rPr lang="en-US" altLang="zh-CN" dirty="0"/>
              <a:t>2.</a:t>
            </a:r>
            <a:r>
              <a:rPr lang="zh-CN" altLang="en-US" dirty="0"/>
              <a:t> 不可逆：参数维度大于样本数</a:t>
            </a:r>
            <a:endParaRPr lang="en-US" altLang="zh-CN" dirty="0"/>
          </a:p>
          <a:p>
            <a:endParaRPr lang="en-US" altLang="zh-CN" sz="1400" dirty="0"/>
          </a:p>
          <a:p>
            <a:endParaRPr lang="zh-CN" altLang="en-US" sz="1400" dirty="0"/>
          </a:p>
        </p:txBody>
      </p:sp>
      <p:pic>
        <p:nvPicPr>
          <p:cNvPr id="21" name="图片 20">
            <a:extLst>
              <a:ext uri="{FF2B5EF4-FFF2-40B4-BE49-F238E27FC236}">
                <a16:creationId xmlns:a16="http://schemas.microsoft.com/office/drawing/2014/main" id="{9D0932BF-D07C-266C-F834-122679AFA005}"/>
              </a:ext>
            </a:extLst>
          </p:cNvPr>
          <p:cNvPicPr>
            <a:picLocks noChangeAspect="1"/>
          </p:cNvPicPr>
          <p:nvPr/>
        </p:nvPicPr>
        <p:blipFill>
          <a:blip r:embed="rId4"/>
          <a:stretch>
            <a:fillRect/>
          </a:stretch>
        </p:blipFill>
        <p:spPr>
          <a:xfrm>
            <a:off x="1476127" y="4117351"/>
            <a:ext cx="3581173" cy="773772"/>
          </a:xfrm>
          <a:prstGeom prst="rect">
            <a:avLst/>
          </a:prstGeom>
        </p:spPr>
      </p:pic>
      <p:pic>
        <p:nvPicPr>
          <p:cNvPr id="22" name="图片 21">
            <a:extLst>
              <a:ext uri="{FF2B5EF4-FFF2-40B4-BE49-F238E27FC236}">
                <a16:creationId xmlns:a16="http://schemas.microsoft.com/office/drawing/2014/main" id="{6618B8F9-872A-70E5-C582-F03555A4BB13}"/>
              </a:ext>
            </a:extLst>
          </p:cNvPr>
          <p:cNvPicPr>
            <a:picLocks noChangeAspect="1"/>
          </p:cNvPicPr>
          <p:nvPr/>
        </p:nvPicPr>
        <p:blipFill>
          <a:blip r:embed="rId5"/>
          <a:stretch>
            <a:fillRect/>
          </a:stretch>
        </p:blipFill>
        <p:spPr>
          <a:xfrm>
            <a:off x="1518907" y="3136252"/>
            <a:ext cx="3427105" cy="711100"/>
          </a:xfrm>
          <a:prstGeom prst="rect">
            <a:avLst/>
          </a:prstGeom>
        </p:spPr>
      </p:pic>
      <p:sp>
        <p:nvSpPr>
          <p:cNvPr id="23" name="文本框 22">
            <a:extLst>
              <a:ext uri="{FF2B5EF4-FFF2-40B4-BE49-F238E27FC236}">
                <a16:creationId xmlns:a16="http://schemas.microsoft.com/office/drawing/2014/main" id="{D45011E6-E65D-9FCD-D216-F28C4665AA03}"/>
              </a:ext>
            </a:extLst>
          </p:cNvPr>
          <p:cNvSpPr txBox="1"/>
          <p:nvPr/>
        </p:nvSpPr>
        <p:spPr>
          <a:xfrm>
            <a:off x="1616803" y="3814339"/>
            <a:ext cx="2226259" cy="307777"/>
          </a:xfrm>
          <a:prstGeom prst="rect">
            <a:avLst/>
          </a:prstGeom>
          <a:noFill/>
        </p:spPr>
        <p:txBody>
          <a:bodyPr wrap="square">
            <a:spAutoFit/>
          </a:bodyPr>
          <a:lstStyle/>
          <a:p>
            <a:r>
              <a:rPr lang="en" altLang="zh-CN" sz="1400" b="0" i="0" dirty="0">
                <a:solidFill>
                  <a:srgbClr val="4D4D4D"/>
                </a:solidFill>
                <a:effectLst/>
                <a:latin typeface="KaTeX_Main"/>
              </a:rPr>
              <a:t>x1​=−100,x2​=−200</a:t>
            </a:r>
            <a:endParaRPr lang="zh-CN" altLang="en-US" sz="1400" dirty="0"/>
          </a:p>
        </p:txBody>
      </p:sp>
      <p:sp>
        <p:nvSpPr>
          <p:cNvPr id="24" name="文本框 23">
            <a:extLst>
              <a:ext uri="{FF2B5EF4-FFF2-40B4-BE49-F238E27FC236}">
                <a16:creationId xmlns:a16="http://schemas.microsoft.com/office/drawing/2014/main" id="{E1179DEC-C452-8C57-AFA9-268DE3896D65}"/>
              </a:ext>
            </a:extLst>
          </p:cNvPr>
          <p:cNvSpPr txBox="1"/>
          <p:nvPr/>
        </p:nvSpPr>
        <p:spPr>
          <a:xfrm>
            <a:off x="1616803" y="4802807"/>
            <a:ext cx="2455627" cy="307777"/>
          </a:xfrm>
          <a:prstGeom prst="rect">
            <a:avLst/>
          </a:prstGeom>
          <a:noFill/>
        </p:spPr>
        <p:txBody>
          <a:bodyPr wrap="square">
            <a:spAutoFit/>
          </a:bodyPr>
          <a:lstStyle/>
          <a:p>
            <a:r>
              <a:rPr lang="zh-CN" altLang="en-US" sz="1400" dirty="0">
                <a:solidFill>
                  <a:srgbClr val="4D4D4D"/>
                </a:solidFill>
                <a:latin typeface="KaTeX_Main"/>
              </a:rPr>
              <a:t>x 1 = 40000 , x 2 = 79800</a:t>
            </a:r>
          </a:p>
        </p:txBody>
      </p:sp>
      <p:sp>
        <p:nvSpPr>
          <p:cNvPr id="25" name="文本框 24">
            <a:extLst>
              <a:ext uri="{FF2B5EF4-FFF2-40B4-BE49-F238E27FC236}">
                <a16:creationId xmlns:a16="http://schemas.microsoft.com/office/drawing/2014/main" id="{01F3849B-702D-2FB0-BB1C-BF6CB4431DDC}"/>
              </a:ext>
            </a:extLst>
          </p:cNvPr>
          <p:cNvSpPr txBox="1"/>
          <p:nvPr/>
        </p:nvSpPr>
        <p:spPr>
          <a:xfrm>
            <a:off x="1488541" y="2843744"/>
            <a:ext cx="1723549" cy="276999"/>
          </a:xfrm>
          <a:prstGeom prst="rect">
            <a:avLst/>
          </a:prstGeom>
          <a:noFill/>
        </p:spPr>
        <p:txBody>
          <a:bodyPr wrap="none" rtlCol="0">
            <a:spAutoFit/>
          </a:bodyPr>
          <a:lstStyle/>
          <a:p>
            <a:r>
              <a:rPr kumimoji="1" lang="zh-CN" altLang="en-US" sz="1200" dirty="0"/>
              <a:t>病态矩阵：条件数过大</a:t>
            </a:r>
          </a:p>
        </p:txBody>
      </p:sp>
      <p:pic>
        <p:nvPicPr>
          <p:cNvPr id="26" name="图片 25">
            <a:extLst>
              <a:ext uri="{FF2B5EF4-FFF2-40B4-BE49-F238E27FC236}">
                <a16:creationId xmlns:a16="http://schemas.microsoft.com/office/drawing/2014/main" id="{EE136812-090E-9E76-7D76-3FB30576427C}"/>
              </a:ext>
            </a:extLst>
          </p:cNvPr>
          <p:cNvPicPr>
            <a:picLocks noChangeAspect="1"/>
          </p:cNvPicPr>
          <p:nvPr/>
        </p:nvPicPr>
        <p:blipFill>
          <a:blip r:embed="rId6"/>
          <a:stretch>
            <a:fillRect/>
          </a:stretch>
        </p:blipFill>
        <p:spPr>
          <a:xfrm>
            <a:off x="3224503" y="2820172"/>
            <a:ext cx="1937294" cy="389151"/>
          </a:xfrm>
          <a:prstGeom prst="rect">
            <a:avLst/>
          </a:prstGeom>
        </p:spPr>
      </p:pic>
      <p:pic>
        <p:nvPicPr>
          <p:cNvPr id="33" name="图片 32">
            <a:extLst>
              <a:ext uri="{FF2B5EF4-FFF2-40B4-BE49-F238E27FC236}">
                <a16:creationId xmlns:a16="http://schemas.microsoft.com/office/drawing/2014/main" id="{1D327CE2-019F-C03C-F66A-CCBD44B577CC}"/>
              </a:ext>
            </a:extLst>
          </p:cNvPr>
          <p:cNvPicPr>
            <a:picLocks noChangeAspect="1"/>
          </p:cNvPicPr>
          <p:nvPr/>
        </p:nvPicPr>
        <p:blipFill>
          <a:blip r:embed="rId7"/>
          <a:stretch>
            <a:fillRect/>
          </a:stretch>
        </p:blipFill>
        <p:spPr>
          <a:xfrm>
            <a:off x="6867393" y="2493092"/>
            <a:ext cx="3561857" cy="829328"/>
          </a:xfrm>
          <a:prstGeom prst="rect">
            <a:avLst/>
          </a:prstGeom>
        </p:spPr>
      </p:pic>
      <p:sp>
        <p:nvSpPr>
          <p:cNvPr id="34" name="文本框 33">
            <a:extLst>
              <a:ext uri="{FF2B5EF4-FFF2-40B4-BE49-F238E27FC236}">
                <a16:creationId xmlns:a16="http://schemas.microsoft.com/office/drawing/2014/main" id="{B3108930-4560-49ED-F10E-A83EC98333C6}"/>
              </a:ext>
            </a:extLst>
          </p:cNvPr>
          <p:cNvSpPr txBox="1"/>
          <p:nvPr/>
        </p:nvSpPr>
        <p:spPr>
          <a:xfrm>
            <a:off x="6794650" y="1916661"/>
            <a:ext cx="4001684" cy="2585323"/>
          </a:xfrm>
          <a:prstGeom prst="rect">
            <a:avLst/>
          </a:prstGeom>
          <a:noFill/>
        </p:spPr>
        <p:txBody>
          <a:bodyPr wrap="square">
            <a:spAutoFit/>
          </a:bodyPr>
          <a:lstStyle/>
          <a:p>
            <a:r>
              <a:rPr lang="zh-CN" altLang="en-US" dirty="0"/>
              <a:t>解决方法：正则化</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保证可逆：正定</a:t>
            </a:r>
            <a:r>
              <a:rPr lang="en-US" altLang="zh-CN" dirty="0"/>
              <a:t>+</a:t>
            </a:r>
            <a:r>
              <a:rPr lang="zh-CN" altLang="en-US" dirty="0"/>
              <a:t>对称</a:t>
            </a:r>
            <a:endParaRPr lang="en-US" altLang="zh-CN" dirty="0"/>
          </a:p>
        </p:txBody>
      </p:sp>
    </p:spTree>
    <p:extLst>
      <p:ext uri="{BB962C8B-B14F-4D97-AF65-F5344CB8AC3E}">
        <p14:creationId xmlns:p14="http://schemas.microsoft.com/office/powerpoint/2010/main" val="1184845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ACF73-6DF6-95D8-0D31-52D9FB57CAED}"/>
            </a:ext>
          </a:extLst>
        </p:cNvPr>
        <p:cNvGrpSpPr/>
        <p:nvPr/>
      </p:nvGrpSpPr>
      <p:grpSpPr>
        <a:xfrm>
          <a:off x="0" y="0"/>
          <a:ext cx="0" cy="0"/>
          <a:chOff x="0" y="0"/>
          <a:chExt cx="0" cy="0"/>
        </a:xfrm>
      </p:grpSpPr>
      <p:sp>
        <p:nvSpPr>
          <p:cNvPr id="10" name="标题 1">
            <a:extLst>
              <a:ext uri="{FF2B5EF4-FFF2-40B4-BE49-F238E27FC236}">
                <a16:creationId xmlns:a16="http://schemas.microsoft.com/office/drawing/2014/main" id="{3E43F43D-D718-2A39-7236-21DA665C27BF}"/>
              </a:ext>
            </a:extLst>
          </p:cNvPr>
          <p:cNvSpPr>
            <a:spLocks noGrp="1"/>
          </p:cNvSpPr>
          <p:nvPr>
            <p:ph type="ctrTitle"/>
          </p:nvPr>
        </p:nvSpPr>
        <p:spPr>
          <a:xfrm>
            <a:off x="1523999" y="676314"/>
            <a:ext cx="10006361" cy="672984"/>
          </a:xfrm>
        </p:spPr>
        <p:txBody>
          <a:bodyPr>
            <a:normAutofit/>
          </a:bodyPr>
          <a:lstStyle/>
          <a:p>
            <a:pPr algn="l"/>
            <a:r>
              <a:rPr kumimoji="1" lang="zh-CN" altLang="en-US" sz="4000" dirty="0"/>
              <a:t>多项式回归</a:t>
            </a:r>
          </a:p>
        </p:txBody>
      </p:sp>
      <p:pic>
        <p:nvPicPr>
          <p:cNvPr id="2" name="图片 1">
            <a:extLst>
              <a:ext uri="{FF2B5EF4-FFF2-40B4-BE49-F238E27FC236}">
                <a16:creationId xmlns:a16="http://schemas.microsoft.com/office/drawing/2014/main" id="{83F9E12A-E7B5-59CB-38D4-62A21DB7EAE6}"/>
              </a:ext>
            </a:extLst>
          </p:cNvPr>
          <p:cNvPicPr>
            <a:picLocks noChangeAspect="1"/>
          </p:cNvPicPr>
          <p:nvPr/>
        </p:nvPicPr>
        <p:blipFill>
          <a:blip r:embed="rId3"/>
          <a:stretch>
            <a:fillRect/>
          </a:stretch>
        </p:blipFill>
        <p:spPr>
          <a:xfrm>
            <a:off x="2232438" y="3303483"/>
            <a:ext cx="3763716" cy="2518794"/>
          </a:xfrm>
          <a:prstGeom prst="rect">
            <a:avLst/>
          </a:prstGeom>
        </p:spPr>
      </p:pic>
      <p:pic>
        <p:nvPicPr>
          <p:cNvPr id="3" name="图片 2">
            <a:extLst>
              <a:ext uri="{FF2B5EF4-FFF2-40B4-BE49-F238E27FC236}">
                <a16:creationId xmlns:a16="http://schemas.microsoft.com/office/drawing/2014/main" id="{FC9B3981-BB78-ECDB-CE1C-E6D701B20DBD}"/>
              </a:ext>
            </a:extLst>
          </p:cNvPr>
          <p:cNvPicPr>
            <a:picLocks noChangeAspect="1"/>
          </p:cNvPicPr>
          <p:nvPr/>
        </p:nvPicPr>
        <p:blipFill>
          <a:blip r:embed="rId4"/>
          <a:stretch>
            <a:fillRect/>
          </a:stretch>
        </p:blipFill>
        <p:spPr>
          <a:xfrm>
            <a:off x="6832008" y="3307243"/>
            <a:ext cx="3763716" cy="2515034"/>
          </a:xfrm>
          <a:prstGeom prst="rect">
            <a:avLst/>
          </a:prstGeom>
        </p:spPr>
      </p:pic>
      <p:sp>
        <p:nvSpPr>
          <p:cNvPr id="5" name="文本框 4">
            <a:extLst>
              <a:ext uri="{FF2B5EF4-FFF2-40B4-BE49-F238E27FC236}">
                <a16:creationId xmlns:a16="http://schemas.microsoft.com/office/drawing/2014/main" id="{0927D77C-4E6B-7547-C265-B3F6579F0669}"/>
              </a:ext>
            </a:extLst>
          </p:cNvPr>
          <p:cNvSpPr txBox="1"/>
          <p:nvPr/>
        </p:nvSpPr>
        <p:spPr>
          <a:xfrm>
            <a:off x="1650854" y="1349298"/>
            <a:ext cx="3817071" cy="307777"/>
          </a:xfrm>
          <a:prstGeom prst="rect">
            <a:avLst/>
          </a:prstGeom>
          <a:noFill/>
        </p:spPr>
        <p:txBody>
          <a:bodyPr wrap="none" rtlCol="0">
            <a:spAutoFit/>
          </a:bodyPr>
          <a:lstStyle/>
          <a:p>
            <a:r>
              <a:rPr kumimoji="1" lang="zh-CN" altLang="en" sz="1400" dirty="0"/>
              <a:t>参考</a:t>
            </a:r>
            <a:r>
              <a:rPr kumimoji="1" lang="zh-CN" altLang="en-US" sz="1400" dirty="0"/>
              <a:t>：</a:t>
            </a:r>
            <a:r>
              <a:rPr kumimoji="1" lang="en" altLang="zh-CN" sz="1400" dirty="0"/>
              <a:t>https://</a:t>
            </a:r>
            <a:r>
              <a:rPr kumimoji="1" lang="en" altLang="zh-CN" sz="1400" dirty="0" err="1"/>
              <a:t>zhuanlan.zhihu.com</a:t>
            </a:r>
            <a:r>
              <a:rPr kumimoji="1" lang="en" altLang="zh-CN" sz="1400" dirty="0"/>
              <a:t>/p/77555547</a:t>
            </a:r>
            <a:endParaRPr kumimoji="1" lang="zh-CN" altLang="en-US" sz="1400" dirty="0"/>
          </a:p>
        </p:txBody>
      </p:sp>
      <p:sp>
        <p:nvSpPr>
          <p:cNvPr id="6" name="文本框 5">
            <a:extLst>
              <a:ext uri="{FF2B5EF4-FFF2-40B4-BE49-F238E27FC236}">
                <a16:creationId xmlns:a16="http://schemas.microsoft.com/office/drawing/2014/main" id="{2229847D-C061-862E-41EA-B4033E6D95DE}"/>
              </a:ext>
            </a:extLst>
          </p:cNvPr>
          <p:cNvSpPr txBox="1"/>
          <p:nvPr/>
        </p:nvSpPr>
        <p:spPr>
          <a:xfrm>
            <a:off x="4919308" y="5822277"/>
            <a:ext cx="3249608" cy="369332"/>
          </a:xfrm>
          <a:prstGeom prst="rect">
            <a:avLst/>
          </a:prstGeom>
          <a:noFill/>
        </p:spPr>
        <p:txBody>
          <a:bodyPr wrap="none" rtlCol="0">
            <a:spAutoFit/>
          </a:bodyPr>
          <a:lstStyle/>
          <a:p>
            <a:r>
              <a:rPr kumimoji="1" lang="zh-CN" altLang="en-US" dirty="0"/>
              <a:t>线性回归与多项式回归示意图</a:t>
            </a:r>
          </a:p>
        </p:txBody>
      </p:sp>
      <p:sp>
        <p:nvSpPr>
          <p:cNvPr id="7" name="文本框 6">
            <a:extLst>
              <a:ext uri="{FF2B5EF4-FFF2-40B4-BE49-F238E27FC236}">
                <a16:creationId xmlns:a16="http://schemas.microsoft.com/office/drawing/2014/main" id="{645BF43F-4D7D-B55A-00B9-CDE3B5FCCD38}"/>
              </a:ext>
            </a:extLst>
          </p:cNvPr>
          <p:cNvSpPr txBox="1"/>
          <p:nvPr/>
        </p:nvSpPr>
        <p:spPr>
          <a:xfrm>
            <a:off x="1650854" y="1868393"/>
            <a:ext cx="8609024" cy="923330"/>
          </a:xfrm>
          <a:prstGeom prst="rect">
            <a:avLst/>
          </a:prstGeom>
          <a:noFill/>
        </p:spPr>
        <p:txBody>
          <a:bodyPr wrap="square">
            <a:spAutoFit/>
          </a:bodyPr>
          <a:lstStyle/>
          <a:p>
            <a:r>
              <a:rPr lang="zh-CN" altLang="en-US" dirty="0"/>
              <a:t>增加特征维度来拟合参数</a:t>
            </a:r>
            <a:endParaRPr lang="en-US" altLang="zh-CN" dirty="0"/>
          </a:p>
          <a:p>
            <a:endParaRPr lang="en-US" altLang="zh-CN" dirty="0"/>
          </a:p>
          <a:p>
            <a:r>
              <a:rPr lang="zh-CN" altLang="en-US" dirty="0"/>
              <a:t>过拟合问题：测试不同维度拟合后，在测试集上的效果，观察是否过拟合</a:t>
            </a:r>
            <a:r>
              <a:rPr lang="en-US" altLang="zh-CN" dirty="0"/>
              <a:t>/</a:t>
            </a:r>
            <a:r>
              <a:rPr lang="zh-CN" altLang="en-US" dirty="0"/>
              <a:t>欠拟合</a:t>
            </a:r>
          </a:p>
        </p:txBody>
      </p:sp>
    </p:spTree>
    <p:extLst>
      <p:ext uri="{BB962C8B-B14F-4D97-AF65-F5344CB8AC3E}">
        <p14:creationId xmlns:p14="http://schemas.microsoft.com/office/powerpoint/2010/main" val="26422783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583</Words>
  <Application>Microsoft Macintosh PowerPoint</Application>
  <PresentationFormat>宽屏</PresentationFormat>
  <Paragraphs>80</Paragraphs>
  <Slides>5</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等线</vt:lpstr>
      <vt:lpstr>等线</vt:lpstr>
      <vt:lpstr>等线 Light</vt:lpstr>
      <vt:lpstr>KaTeX_Main</vt:lpstr>
      <vt:lpstr>Arial</vt:lpstr>
      <vt:lpstr>Office 主题​​</vt:lpstr>
      <vt:lpstr>实验二：线性分析</vt:lpstr>
      <vt:lpstr>最小二乘法</vt:lpstr>
      <vt:lpstr>批量梯度下降和随机梯度下降BGD/SGD</vt:lpstr>
      <vt:lpstr>岭回归</vt:lpstr>
      <vt:lpstr>多项式回归</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Microsoft Office User</cp:lastModifiedBy>
  <cp:revision>119</cp:revision>
  <dcterms:created xsi:type="dcterms:W3CDTF">2025-10-21T04:23:43Z</dcterms:created>
  <dcterms:modified xsi:type="dcterms:W3CDTF">2025-10-21T12:03:29Z</dcterms:modified>
</cp:coreProperties>
</file>