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5715000" cy="9144000" type="screen16x10"/>
  <p:notesSz cx="6858000" cy="9144000"/>
  <p:defaultTextStyle>
    <a:defPPr>
      <a:defRPr lang="zh-CN"/>
    </a:defPPr>
    <a:lvl1pPr marL="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48"/>
  </p:normalViewPr>
  <p:slideViewPr>
    <p:cSldViewPr snapToGrid="0">
      <p:cViewPr varScale="1">
        <p:scale>
          <a:sx n="91" d="100"/>
          <a:sy n="91" d="100"/>
        </p:scale>
        <p:origin x="3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D1822C-7403-4131-BD72-C5E056A274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</a:p>
        </p:txBody>
      </p:sp>
    </p:spTree>
    <p:extLst>
      <p:ext uri="{BB962C8B-B14F-4D97-AF65-F5344CB8AC3E}">
        <p14:creationId xmlns:p14="http://schemas.microsoft.com/office/powerpoint/2010/main" val="1961784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7262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5485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385763" rtl="0" eaLnBrk="1" latinLnBrk="0" hangingPunct="1">
        <a:lnSpc>
          <a:spcPct val="90000"/>
        </a:lnSpc>
        <a:spcBef>
          <a:spcPct val="0"/>
        </a:spcBef>
        <a:buNone/>
        <a:defRPr sz="185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441" indent="-96441" algn="l" defTabSz="385763" rtl="0" eaLnBrk="1" latinLnBrk="0" hangingPunct="1">
        <a:lnSpc>
          <a:spcPct val="90000"/>
        </a:lnSpc>
        <a:spcBef>
          <a:spcPts val="422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1pPr>
      <a:lvl2pPr marL="289322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482204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4" kern="1200">
          <a:solidFill>
            <a:schemeClr val="tx1"/>
          </a:solidFill>
          <a:latin typeface="+mn-lt"/>
          <a:ea typeface="+mn-ea"/>
          <a:cs typeface="+mn-cs"/>
        </a:defRPr>
      </a:lvl3pPr>
      <a:lvl4pPr marL="675085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867966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1060847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253729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446610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639491" indent="-96441" algn="l" defTabSz="385763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1pPr>
      <a:lvl2pPr marL="192881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2pPr>
      <a:lvl3pPr marL="385763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3pPr>
      <a:lvl4pPr marL="578644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4pPr>
      <a:lvl5pPr marL="771525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5pPr>
      <a:lvl6pPr marL="964406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6pPr>
      <a:lvl7pPr marL="1157288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7pPr>
      <a:lvl8pPr marL="1350169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8pPr>
      <a:lvl9pPr marL="1543050" algn="l" defTabSz="385763" rtl="0" eaLnBrk="1" latinLnBrk="0" hangingPunct="1">
        <a:defRPr sz="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tags" Target="../tags/tag15.xml"/><Relationship Id="rId18" Type="http://schemas.openxmlformats.org/officeDocument/2006/relationships/image" Target="../media/image1.tmp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tags" Target="../tags/tag14.xml"/><Relationship Id="rId17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6" Type="http://schemas.openxmlformats.org/officeDocument/2006/relationships/tags" Target="../tags/tag18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tags" Target="../tags/tag17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E69F9-6B9D-41C3-8482-4D5D712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/>
              <a:t>MPI</a:t>
            </a:r>
            <a:r>
              <a:rPr lang="zh-CN" altLang="zh-CN" dirty="0"/>
              <a:t>编程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2C1760D-74E7-48BB-9E02-82097326799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1841500" y="5842000"/>
            <a:ext cx="2032000" cy="5080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</a14:hiddenLine>
            </a:ext>
          </a:extLst>
        </p:spPr>
        <p:txBody>
          <a:bodyPr vert="horz" wrap="square" rtlCol="0" anchor="ctr" anchorCtr="1">
            <a:no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</a:rPr>
              <a:t>总分</a:t>
            </a:r>
            <a:r>
              <a:rPr lang="en-US" altLang="zh-CN" sz="2000" dirty="0">
                <a:solidFill>
                  <a:srgbClr val="000000"/>
                </a:solidFill>
              </a:rPr>
              <a:t>: 15</a:t>
            </a:r>
            <a:endParaRPr lang="zh-CN" altLang="en-US" sz="2000" dirty="0">
              <a:solidFill>
                <a:srgbClr val="0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0B5FE55-C2F3-4FF3-80DC-0AEF06A93098}"/>
              </a:ext>
            </a:extLst>
          </p:cNvPr>
          <p:cNvSpPr txBox="1"/>
          <p:nvPr/>
        </p:nvSpPr>
        <p:spPr>
          <a:xfrm>
            <a:off x="127000" y="7874000"/>
            <a:ext cx="5461000" cy="1016000"/>
          </a:xfrm>
          <a:prstGeom prst="rect">
            <a:avLst/>
          </a:prstGeom>
          <a:solidFill>
            <a:srgbClr val="FFFFFF"/>
          </a:solidFill>
          <a:ln w="12700">
            <a:solidFill>
              <a:schemeClr val="tx1"/>
            </a:solidFill>
          </a:ln>
        </p:spPr>
        <p:txBody>
          <a:bodyPr vert="horz" wrap="square" rtlCol="0" anchor="ctr">
            <a:no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*此封面页请勿删除，删除后将无法上传至试卷库，添加菜单栏任意题型即可制作试卷。本提示将在上传时自动隐藏。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2555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EB4949F-D931-4B68-A33B-D26EE16EA9A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0" y="634999"/>
            <a:ext cx="5715000" cy="7572375"/>
          </a:xfrm>
          <a:prstGeom prst="rect">
            <a:avLst/>
          </a:prstGeom>
          <a:noFill/>
        </p:spPr>
        <p:txBody>
          <a:bodyPr vert="horz" wrap="square" rtlCol="0" anchor="t" anchorCtr="0">
            <a:noAutofit/>
          </a:bodyPr>
          <a:lstStyle/>
          <a:p>
            <a:r>
              <a:rPr lang="zh-CN" altLang="zh-CN" b="1" dirty="0"/>
              <a:t>一、选题</a:t>
            </a:r>
            <a:endParaRPr lang="zh-CN" altLang="zh-CN" dirty="0"/>
          </a:p>
          <a:p>
            <a:r>
              <a:rPr lang="zh-CN" altLang="en-US" dirty="0"/>
              <a:t>同</a:t>
            </a:r>
            <a:r>
              <a:rPr lang="en-US" altLang="zh-CN" dirty="0"/>
              <a:t>SIMD</a:t>
            </a:r>
            <a:r>
              <a:rPr lang="zh-CN" altLang="en-US" dirty="0"/>
              <a:t>编程作业</a:t>
            </a:r>
            <a:r>
              <a:rPr lang="zh-CN" altLang="zh-CN" dirty="0"/>
              <a:t>。</a:t>
            </a:r>
          </a:p>
          <a:p>
            <a:endParaRPr lang="en-US" altLang="zh-CN" dirty="0"/>
          </a:p>
          <a:p>
            <a:r>
              <a:rPr lang="zh-CN" altLang="zh-CN" b="1" dirty="0"/>
              <a:t>二、作业要求</a:t>
            </a:r>
            <a:endParaRPr lang="zh-CN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默认选题要求</a:t>
            </a:r>
            <a:r>
              <a:rPr lang="zh-CN" altLang="en-US" dirty="0"/>
              <a:t>（最高获得</a:t>
            </a:r>
            <a:r>
              <a:rPr lang="en-US" altLang="zh-CN" dirty="0"/>
              <a:t>90%</a:t>
            </a:r>
            <a:r>
              <a:rPr lang="zh-CN" altLang="en-US" dirty="0"/>
              <a:t>分数）：</a:t>
            </a:r>
            <a:r>
              <a:rPr lang="en-US" altLang="zh-CN" dirty="0"/>
              <a:t>ARM</a:t>
            </a:r>
            <a:r>
              <a:rPr lang="zh-CN" altLang="en-US" dirty="0"/>
              <a:t>平台（华为服务器）或</a:t>
            </a:r>
            <a:r>
              <a:rPr lang="en-US" altLang="zh-CN" dirty="0"/>
              <a:t>x86</a:t>
            </a:r>
            <a:r>
              <a:rPr lang="zh-CN" altLang="en-US" dirty="0"/>
              <a:t>平台（自行安装）上普通高斯消去计算的</a:t>
            </a:r>
            <a:r>
              <a:rPr lang="en-US" altLang="zh-CN" dirty="0"/>
              <a:t>MPI</a:t>
            </a:r>
            <a:r>
              <a:rPr lang="zh-CN" altLang="en-US" dirty="0"/>
              <a:t>并行化实验：</a:t>
            </a:r>
            <a:endParaRPr lang="en-US" altLang="zh-CN" dirty="0"/>
          </a:p>
          <a:p>
            <a:pPr marL="699516" lvl="1" indent="-342900">
              <a:buFont typeface="+mj-lt"/>
              <a:buAutoNum type="alphaLcParenR"/>
            </a:pPr>
            <a:r>
              <a:rPr lang="zh-CN" altLang="en-US" dirty="0"/>
              <a:t>设计</a:t>
            </a:r>
            <a:r>
              <a:rPr lang="zh-CN" altLang="zh-CN" dirty="0"/>
              <a:t>实现适合的任务分配算法，分析其性能</a:t>
            </a:r>
            <a:r>
              <a:rPr lang="zh-CN" altLang="en-US" dirty="0"/>
              <a:t>；</a:t>
            </a:r>
            <a:endParaRPr lang="en-US" altLang="zh-CN" dirty="0"/>
          </a:p>
          <a:p>
            <a:pPr marL="699516" lvl="1" indent="-342900">
              <a:buFont typeface="+mj-lt"/>
              <a:buAutoNum type="alphaLcParenR"/>
            </a:pPr>
            <a:r>
              <a:rPr lang="zh-CN" altLang="en-US" dirty="0"/>
              <a:t>在</a:t>
            </a:r>
            <a:r>
              <a:rPr lang="en-US" altLang="zh-CN" dirty="0"/>
              <a:t>ARM</a:t>
            </a:r>
            <a:r>
              <a:rPr lang="zh-CN" altLang="en-US" dirty="0"/>
              <a:t>平台或</a:t>
            </a:r>
            <a:r>
              <a:rPr lang="en-US" altLang="zh-CN" dirty="0"/>
              <a:t>x86</a:t>
            </a:r>
            <a:r>
              <a:rPr lang="zh-CN" altLang="en-US" dirty="0"/>
              <a:t>平台上编程实现、进行实验，测试不同问题规模、不同节点数</a:t>
            </a:r>
            <a:r>
              <a:rPr lang="en-US" altLang="zh-CN" dirty="0"/>
              <a:t>/</a:t>
            </a:r>
            <a:r>
              <a:rPr lang="zh-CN" altLang="en-US" dirty="0"/>
              <a:t>线程数下的算法性能（串行和并行对比），讨论一些基本的算法</a:t>
            </a:r>
            <a:r>
              <a:rPr lang="en-US" altLang="zh-CN" dirty="0"/>
              <a:t>/</a:t>
            </a:r>
            <a:r>
              <a:rPr lang="zh-CN" altLang="en-US" dirty="0"/>
              <a:t>编程策略对性能的影响；</a:t>
            </a:r>
            <a:endParaRPr lang="en-US" altLang="zh-CN" dirty="0"/>
          </a:p>
          <a:p>
            <a:pPr marL="699516" lvl="1" indent="-342900">
              <a:buFont typeface="+mj-lt"/>
              <a:buAutoNum type="alphaLcParenR"/>
            </a:pPr>
            <a:r>
              <a:rPr lang="zh-CN" altLang="en-US" dirty="0"/>
              <a:t>探讨与多线程（</a:t>
            </a:r>
            <a:r>
              <a:rPr lang="en-US" altLang="zh-CN" dirty="0" err="1"/>
              <a:t>Pthread</a:t>
            </a:r>
            <a:r>
              <a:rPr lang="zh-CN" altLang="en-US" dirty="0"/>
              <a:t>或</a:t>
            </a:r>
            <a:r>
              <a:rPr lang="en-US" altLang="zh-CN" dirty="0"/>
              <a:t>OpenMP</a:t>
            </a:r>
            <a:r>
              <a:rPr lang="zh-CN" altLang="en-US" dirty="0"/>
              <a:t>）和</a:t>
            </a:r>
            <a:r>
              <a:rPr lang="en-US" altLang="zh-CN" dirty="0"/>
              <a:t>SIMD</a:t>
            </a:r>
            <a:r>
              <a:rPr lang="zh-CN" altLang="en-US" dirty="0"/>
              <a:t>的结合；</a:t>
            </a:r>
            <a:endParaRPr lang="en-US" altLang="zh-CN" dirty="0"/>
          </a:p>
          <a:p>
            <a:pPr marL="699516" lvl="1" indent="-342900">
              <a:buFont typeface="+mj-lt"/>
              <a:buAutoNum type="alphaLcParenR"/>
            </a:pPr>
            <a:r>
              <a:rPr lang="en-US" altLang="zh-CN" dirty="0"/>
              <a:t>MPI</a:t>
            </a:r>
            <a:r>
              <a:rPr lang="zh-CN" altLang="en-US" dirty="0"/>
              <a:t>并行化的不同算法策略（如块划分、循环划分等不同任务划分方法，流水线算法等）及其复杂性分析、不同</a:t>
            </a:r>
            <a:r>
              <a:rPr lang="en-US" altLang="zh-CN" dirty="0"/>
              <a:t>MPI</a:t>
            </a:r>
            <a:r>
              <a:rPr lang="zh-CN" altLang="en-US" dirty="0"/>
              <a:t>编程方法（阻塞通信 </a:t>
            </a:r>
            <a:r>
              <a:rPr lang="en-US" altLang="zh-CN" dirty="0"/>
              <a:t>vs.</a:t>
            </a:r>
            <a:r>
              <a:rPr lang="zh-CN" altLang="en-US" dirty="0"/>
              <a:t> 非阻塞通信双边通信 </a:t>
            </a:r>
            <a:r>
              <a:rPr lang="en-US" altLang="zh-CN" dirty="0"/>
              <a:t>vs. </a:t>
            </a:r>
            <a:r>
              <a:rPr lang="zh-CN" altLang="en-US" dirty="0"/>
              <a:t>单边通信、</a:t>
            </a:r>
            <a:r>
              <a:rPr lang="en-US" altLang="zh-CN" dirty="0"/>
              <a:t>MPI</a:t>
            </a:r>
            <a:r>
              <a:rPr lang="zh-CN" altLang="en-US" dirty="0"/>
              <a:t>自身的多线程支持等）、</a:t>
            </a:r>
            <a:r>
              <a:rPr lang="en-US" altLang="zh-CN" dirty="0"/>
              <a:t>profiling</a:t>
            </a:r>
            <a:r>
              <a:rPr lang="zh-CN" altLang="en-US" dirty="0"/>
              <a:t>及体系结构相关优化（如</a:t>
            </a:r>
            <a:r>
              <a:rPr lang="en-US" altLang="zh-CN" dirty="0"/>
              <a:t>cache</a:t>
            </a:r>
            <a:r>
              <a:rPr lang="zh-CN" altLang="en-US" dirty="0"/>
              <a:t>优化）等。</a:t>
            </a:r>
            <a:endParaRPr lang="en-US" altLang="zh-CN" dirty="0"/>
          </a:p>
          <a:p>
            <a:pPr marL="699516" lvl="1" indent="-342900">
              <a:buFont typeface="+mj-lt"/>
              <a:buAutoNum type="alphaLcParenR"/>
            </a:pPr>
            <a:r>
              <a:rPr lang="zh-CN" altLang="en-US" dirty="0"/>
              <a:t>研究深入、有很好的自由发挥等都可能突破满分的</a:t>
            </a:r>
            <a:r>
              <a:rPr lang="en-US" altLang="zh-CN" dirty="0"/>
              <a:t>90%</a:t>
            </a:r>
            <a:r>
              <a:rPr lang="zh-CN" altLang="en-US" dirty="0"/>
              <a:t>，但给分超出</a:t>
            </a:r>
            <a:r>
              <a:rPr lang="en-US" altLang="zh-CN" dirty="0"/>
              <a:t>90%</a:t>
            </a:r>
            <a:r>
              <a:rPr lang="zh-CN" altLang="en-US" dirty="0"/>
              <a:t>会很严格。注意，并不是做的内容越多越好，每个内容浅尝辄止、或是重复工作（例如不同平台上基本一致的</a:t>
            </a:r>
            <a:r>
              <a:rPr lang="en-US" altLang="zh-CN" dirty="0"/>
              <a:t>MPI</a:t>
            </a:r>
            <a:r>
              <a:rPr lang="zh-CN" altLang="en-US" dirty="0"/>
              <a:t>并行化实验）的话，并不会得到很高分数。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b="1" dirty="0"/>
              <a:t>进阶选题要求（分数最高为满分） </a:t>
            </a:r>
            <a:r>
              <a:rPr lang="zh-CN" altLang="en-US" dirty="0"/>
              <a:t>：</a:t>
            </a:r>
            <a:r>
              <a:rPr lang="en-US" altLang="zh-CN" dirty="0"/>
              <a:t>ANN</a:t>
            </a:r>
            <a:r>
              <a:rPr lang="zh-CN" altLang="en-US" dirty="0"/>
              <a:t>、</a:t>
            </a:r>
            <a:r>
              <a:rPr lang="en-US" altLang="zh-CN" dirty="0"/>
              <a:t>NTT</a:t>
            </a:r>
            <a:r>
              <a:rPr lang="zh-CN" altLang="en-US" dirty="0"/>
              <a:t>和口令猜测三个题目选择其一进行</a:t>
            </a:r>
            <a:r>
              <a:rPr lang="en-US" altLang="zh-CN" dirty="0"/>
              <a:t>MPI</a:t>
            </a:r>
            <a:r>
              <a:rPr lang="zh-CN" altLang="en-US" dirty="0"/>
              <a:t>编程实验，内容类似默认选题要求。注意，分数上限高于默认选题并不意味着实际得分必然高，视实际完成情况而定。</a:t>
            </a:r>
            <a:endParaRPr lang="en-US" altLang="zh-CN" dirty="0"/>
          </a:p>
          <a:p>
            <a:pPr marL="342900" indent="-342900">
              <a:buFont typeface="+mj-lt"/>
              <a:buAutoNum type="arabicPeriod"/>
            </a:pPr>
            <a:r>
              <a:rPr lang="zh-CN" altLang="en-US" dirty="0"/>
              <a:t>撰写并提交研究报告，要求类似</a:t>
            </a:r>
            <a:r>
              <a:rPr lang="en-US" altLang="zh-CN" dirty="0"/>
              <a:t>SIMD</a:t>
            </a:r>
            <a:r>
              <a:rPr lang="zh-CN" altLang="en-US" dirty="0"/>
              <a:t>编程作业，篇幅不超过</a:t>
            </a:r>
            <a:r>
              <a:rPr lang="en-US" altLang="zh-CN" dirty="0"/>
              <a:t>20</a:t>
            </a:r>
            <a:r>
              <a:rPr lang="zh-CN" altLang="en-US" dirty="0"/>
              <a:t>页。</a:t>
            </a:r>
            <a:endParaRPr lang="en-US" altLang="zh-CN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BAAD9DE-EB78-4700-A73F-C2061EC1FF9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8270875"/>
            <a:ext cx="5715000" cy="47625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rtlCol="0" anchor="ctr" anchorCtr="1">
            <a:noAutofit/>
          </a:bodyPr>
          <a:lstStyle/>
          <a:p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正常使用主观题需</a:t>
            </a:r>
            <a:r>
              <a:rPr lang="en-US" altLang="zh-CN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2.0</a:t>
            </a:r>
            <a:r>
              <a:rPr lang="zh-CN" altLang="en-US" sz="15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以上版本雨课堂</a:t>
            </a:r>
          </a:p>
        </p:txBody>
      </p:sp>
      <p:sp>
        <p:nvSpPr>
          <p:cNvPr id="12" name="矩形 11" hidden="1">
            <a:extLst>
              <a:ext uri="{FF2B5EF4-FFF2-40B4-BE49-F238E27FC236}">
                <a16:creationId xmlns:a16="http://schemas.microsoft.com/office/drawing/2014/main" id="{7A532EE4-4327-46BD-BB9E-53F7E23F915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096000" y="0"/>
            <a:ext cx="5120640" cy="9144000"/>
          </a:xfrm>
          <a:prstGeom prst="rect">
            <a:avLst/>
          </a:prstGeom>
          <a:solidFill>
            <a:srgbClr val="FFFFFF"/>
          </a:solidFill>
          <a:ln w="12700" cmpd="sng">
            <a:solidFill>
              <a:srgbClr val="9B9B9B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文本框 16" hidden="1">
            <a:extLst>
              <a:ext uri="{FF2B5EF4-FFF2-40B4-BE49-F238E27FC236}">
                <a16:creationId xmlns:a16="http://schemas.microsoft.com/office/drawing/2014/main" id="{1DC77BFC-C8B6-4964-B43B-DCB46B4513E9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184900" y="8413419"/>
            <a:ext cx="4942840" cy="461665"/>
          </a:xfrm>
          <a:prstGeom prst="rect">
            <a:avLst/>
          </a:prstGeom>
          <a:solidFill>
            <a:srgbClr val="FBFAEF"/>
          </a:solidFill>
          <a:ln w="12700"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</a14:hiddenLine>
            </a:ext>
          </a:extLst>
        </p:spPr>
        <p:txBody>
          <a:bodyPr vert="horz" rtlCol="0" anchor="ctr">
            <a:spAutoFit/>
          </a:bodyPr>
          <a:lstStyle/>
          <a:p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可为此题添加文本、图片、公式等解析，且需将内容全部放在本区域内。正常使用需</a:t>
            </a:r>
            <a:r>
              <a:rPr lang="en-US" altLang="zh-CN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3.0</a:t>
            </a:r>
            <a:r>
              <a:rPr lang="zh-CN" altLang="en-US" sz="1200">
                <a:solidFill>
                  <a:srgbClr val="F84F4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以上版本</a:t>
            </a:r>
          </a:p>
        </p:txBody>
      </p:sp>
      <p:sp>
        <p:nvSpPr>
          <p:cNvPr id="18" name="文本框 17" hidden="1">
            <a:extLst>
              <a:ext uri="{FF2B5EF4-FFF2-40B4-BE49-F238E27FC236}">
                <a16:creationId xmlns:a16="http://schemas.microsoft.com/office/drawing/2014/main" id="{2F3BA613-906C-4F7E-9545-5B4E18EE5932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350000" y="1270000"/>
            <a:ext cx="4612640" cy="1905000"/>
          </a:xfrm>
          <a:prstGeom prst="rect">
            <a:avLst/>
          </a:prstGeom>
          <a:noFill/>
        </p:spPr>
        <p:txBody>
          <a:bodyPr vert="horz" rtlCol="0" anchor="t" anchorCtr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sym typeface="Microsoft Yahei" panose="020B0503020204020204" pitchFamily="34" charset="-122"/>
              </a:rPr>
              <a:t>此处添加答案解析</a:t>
            </a:r>
          </a:p>
        </p:txBody>
      </p:sp>
      <p:grpSp>
        <p:nvGrpSpPr>
          <p:cNvPr id="16" name="组合 15" hidden="1">
            <a:extLst>
              <a:ext uri="{FF2B5EF4-FFF2-40B4-BE49-F238E27FC236}">
                <a16:creationId xmlns:a16="http://schemas.microsoft.com/office/drawing/2014/main" id="{8094A5E6-38E2-421E-9349-DAD6344CA4F6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6108700" y="0"/>
            <a:ext cx="5095240" cy="647700"/>
            <a:chOff x="6108700" y="0"/>
            <a:chExt cx="5095240" cy="647700"/>
          </a:xfrm>
        </p:grpSpPr>
        <p:sp>
          <p:nvSpPr>
            <p:cNvPr id="13" name="RemarkBack" hidden="1">
              <a:extLst>
                <a:ext uri="{FF2B5EF4-FFF2-40B4-BE49-F238E27FC236}">
                  <a16:creationId xmlns:a16="http://schemas.microsoft.com/office/drawing/2014/main" id="{E151523A-162A-4DC7-8B3A-4E8646C6824D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6108700" y="12700"/>
              <a:ext cx="509524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RemarkBlock" hidden="1">
              <a:extLst>
                <a:ext uri="{FF2B5EF4-FFF2-40B4-BE49-F238E27FC236}">
                  <a16:creationId xmlns:a16="http://schemas.microsoft.com/office/drawing/2014/main" id="{46CB9BE8-ABF5-476E-AEF1-0A391167ED5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6108700" y="1270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RemarkTitleText" hidden="1">
              <a:extLst>
                <a:ext uri="{FF2B5EF4-FFF2-40B4-BE49-F238E27FC236}">
                  <a16:creationId xmlns:a16="http://schemas.microsoft.com/office/drawing/2014/main" id="{DE3F1CD5-B80D-44A8-9477-23D015EAB726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6350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18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答案解析</a:t>
              </a: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F90F35-0C7F-426F-8EAB-71862230F6D9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6" name="TitleBackground">
              <a:extLst>
                <a:ext uri="{FF2B5EF4-FFF2-40B4-BE49-F238E27FC236}">
                  <a16:creationId xmlns:a16="http://schemas.microsoft.com/office/drawing/2014/main" id="{DF222A90-94AC-4E86-8347-C91EF71E85A7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ColorBlock">
              <a:extLst>
                <a:ext uri="{FF2B5EF4-FFF2-40B4-BE49-F238E27FC236}">
                  <a16:creationId xmlns:a16="http://schemas.microsoft.com/office/drawing/2014/main" id="{0ADDDE70-69FC-43F6-8995-F5149CF5ECB1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ypeText">
              <a:extLst>
                <a:ext uri="{FF2B5EF4-FFF2-40B4-BE49-F238E27FC236}">
                  <a16:creationId xmlns:a16="http://schemas.microsoft.com/office/drawing/2014/main" id="{BFBDE1A9-C343-4924-BF9E-8B9BE6BF2BD8}"/>
                </a:ext>
              </a:extLst>
            </p:cNvPr>
            <p:cNvSpPr txBox="1"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>
                  <a:solidFill>
                    <a:srgbClr val="00000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主观题</a:t>
              </a:r>
            </a:p>
          </p:txBody>
        </p:sp>
        <p:sp>
          <p:nvSpPr>
            <p:cNvPr id="9" name="TipText">
              <a:extLst>
                <a:ext uri="{FF2B5EF4-FFF2-40B4-BE49-F238E27FC236}">
                  <a16:creationId xmlns:a16="http://schemas.microsoft.com/office/drawing/2014/main" id="{400DF923-22EE-45B8-B11F-B69D1BBF1255}"/>
                </a:ext>
              </a:extLst>
            </p:cNvPr>
            <p:cNvSpPr txBox="1"/>
            <p:nvPr>
              <p:custDataLst>
                <p:tags r:id="rId13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  <a:sym typeface="Microsoft Yahei" panose="020B0503020204020204" pitchFamily="34" charset="-122"/>
                </a:rPr>
                <a:t>分</a:t>
              </a:r>
            </a:p>
          </p:txBody>
        </p: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8EC1FD1B-47AE-4EDD-A64E-A87102C7E234}"/>
              </a:ext>
            </a:extLst>
          </p:cNvPr>
          <p:cNvPicPr>
            <a:picLocks/>
          </p:cNvPicPr>
          <p:nvPr>
            <p:custDataLst>
              <p:tags r:id="rId9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026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Titl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APER" val="PaperScor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HASREMARK" val="False"/>
  <p:tag name="PROBLEMSCORE" val="10.0"/>
  <p:tag name="PROBLEMVOICEALLOWED" val="Fals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Board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p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Remark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BLEMREMARKTITLE" val="ProblemRemarkBoardTitle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411</Words>
  <Application>Microsoft Office PowerPoint</Application>
  <PresentationFormat>全屏显示(16:10)</PresentationFormat>
  <Paragraphs>21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Microsoft Yahei</vt:lpstr>
      <vt:lpstr>Arial</vt:lpstr>
      <vt:lpstr>Office 主题​​</vt:lpstr>
      <vt:lpstr>MPI编程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预备工作2 定义你的编译器功能 &amp; 汇编编程</dc:title>
  <dc:creator>王 刚</dc:creator>
  <cp:lastModifiedBy>刚 王</cp:lastModifiedBy>
  <cp:revision>35</cp:revision>
  <dcterms:created xsi:type="dcterms:W3CDTF">2019-09-29T04:07:54Z</dcterms:created>
  <dcterms:modified xsi:type="dcterms:W3CDTF">2025-05-27T01:56:53Z</dcterms:modified>
</cp:coreProperties>
</file>