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174"/>
  </p:notesMasterIdLst>
  <p:handoutMasterIdLst>
    <p:handoutMasterId r:id="rId175"/>
  </p:handoutMasterIdLst>
  <p:sldIdLst>
    <p:sldId id="446" r:id="rId2"/>
    <p:sldId id="539" r:id="rId3"/>
    <p:sldId id="540" r:id="rId4"/>
    <p:sldId id="258" r:id="rId5"/>
    <p:sldId id="259" r:id="rId6"/>
    <p:sldId id="530" r:id="rId7"/>
    <p:sldId id="390" r:id="rId8"/>
    <p:sldId id="396" r:id="rId9"/>
    <p:sldId id="260" r:id="rId10"/>
    <p:sldId id="391" r:id="rId11"/>
    <p:sldId id="392" r:id="rId12"/>
    <p:sldId id="393" r:id="rId13"/>
    <p:sldId id="541" r:id="rId14"/>
    <p:sldId id="265" r:id="rId15"/>
    <p:sldId id="397" r:id="rId16"/>
    <p:sldId id="267" r:id="rId17"/>
    <p:sldId id="268" r:id="rId18"/>
    <p:sldId id="287" r:id="rId19"/>
    <p:sldId id="447" r:id="rId20"/>
    <p:sldId id="531" r:id="rId21"/>
    <p:sldId id="532" r:id="rId22"/>
    <p:sldId id="450" r:id="rId23"/>
    <p:sldId id="451" r:id="rId24"/>
    <p:sldId id="455" r:id="rId25"/>
    <p:sldId id="533" r:id="rId26"/>
    <p:sldId id="453" r:id="rId27"/>
    <p:sldId id="454" r:id="rId28"/>
    <p:sldId id="456" r:id="rId29"/>
    <p:sldId id="457" r:id="rId30"/>
    <p:sldId id="458" r:id="rId31"/>
    <p:sldId id="452" r:id="rId32"/>
    <p:sldId id="534" r:id="rId33"/>
    <p:sldId id="535" r:id="rId34"/>
    <p:sldId id="536" r:id="rId35"/>
    <p:sldId id="537" r:id="rId36"/>
    <p:sldId id="621" r:id="rId37"/>
    <p:sldId id="542" r:id="rId38"/>
    <p:sldId id="587" r:id="rId39"/>
    <p:sldId id="538" r:id="rId40"/>
    <p:sldId id="543" r:id="rId41"/>
    <p:sldId id="544" r:id="rId42"/>
    <p:sldId id="545" r:id="rId43"/>
    <p:sldId id="546" r:id="rId44"/>
    <p:sldId id="582" r:id="rId45"/>
    <p:sldId id="547" r:id="rId46"/>
    <p:sldId id="548" r:id="rId47"/>
    <p:sldId id="549" r:id="rId48"/>
    <p:sldId id="550" r:id="rId49"/>
    <p:sldId id="551" r:id="rId50"/>
    <p:sldId id="552" r:id="rId51"/>
    <p:sldId id="553" r:id="rId52"/>
    <p:sldId id="554" r:id="rId53"/>
    <p:sldId id="555" r:id="rId54"/>
    <p:sldId id="559" r:id="rId55"/>
    <p:sldId id="556" r:id="rId56"/>
    <p:sldId id="558" r:id="rId57"/>
    <p:sldId id="557" r:id="rId58"/>
    <p:sldId id="560" r:id="rId59"/>
    <p:sldId id="561" r:id="rId60"/>
    <p:sldId id="562" r:id="rId61"/>
    <p:sldId id="564" r:id="rId62"/>
    <p:sldId id="563" r:id="rId63"/>
    <p:sldId id="567" r:id="rId64"/>
    <p:sldId id="568" r:id="rId65"/>
    <p:sldId id="565" r:id="rId66"/>
    <p:sldId id="566" r:id="rId67"/>
    <p:sldId id="569" r:id="rId68"/>
    <p:sldId id="570" r:id="rId69"/>
    <p:sldId id="622" r:id="rId70"/>
    <p:sldId id="588" r:id="rId71"/>
    <p:sldId id="589" r:id="rId72"/>
    <p:sldId id="590" r:id="rId73"/>
    <p:sldId id="620" r:id="rId74"/>
    <p:sldId id="593" r:id="rId75"/>
    <p:sldId id="594" r:id="rId76"/>
    <p:sldId id="595" r:id="rId77"/>
    <p:sldId id="599" r:id="rId78"/>
    <p:sldId id="600" r:id="rId79"/>
    <p:sldId id="601" r:id="rId80"/>
    <p:sldId id="602" r:id="rId81"/>
    <p:sldId id="603" r:id="rId82"/>
    <p:sldId id="596" r:id="rId83"/>
    <p:sldId id="597" r:id="rId84"/>
    <p:sldId id="610" r:id="rId85"/>
    <p:sldId id="611" r:id="rId86"/>
    <p:sldId id="613" r:id="rId87"/>
    <p:sldId id="623" r:id="rId88"/>
    <p:sldId id="626" r:id="rId89"/>
    <p:sldId id="614" r:id="rId90"/>
    <p:sldId id="625" r:id="rId91"/>
    <p:sldId id="615" r:id="rId92"/>
    <p:sldId id="617" r:id="rId93"/>
    <p:sldId id="618" r:id="rId94"/>
    <p:sldId id="591" r:id="rId95"/>
    <p:sldId id="629" r:id="rId96"/>
    <p:sldId id="592" r:id="rId97"/>
    <p:sldId id="624" r:id="rId98"/>
    <p:sldId id="627" r:id="rId99"/>
    <p:sldId id="572" r:id="rId100"/>
    <p:sldId id="573" r:id="rId101"/>
    <p:sldId id="574" r:id="rId102"/>
    <p:sldId id="612" r:id="rId103"/>
    <p:sldId id="628" r:id="rId104"/>
    <p:sldId id="631" r:id="rId105"/>
    <p:sldId id="630" r:id="rId106"/>
    <p:sldId id="576" r:id="rId107"/>
    <p:sldId id="583" r:id="rId108"/>
    <p:sldId id="577" r:id="rId109"/>
    <p:sldId id="578" r:id="rId110"/>
    <p:sldId id="584" r:id="rId111"/>
    <p:sldId id="585" r:id="rId112"/>
    <p:sldId id="586" r:id="rId113"/>
    <p:sldId id="579" r:id="rId114"/>
    <p:sldId id="581" r:id="rId115"/>
    <p:sldId id="580" r:id="rId116"/>
    <p:sldId id="604" r:id="rId117"/>
    <p:sldId id="605" r:id="rId118"/>
    <p:sldId id="606" r:id="rId119"/>
    <p:sldId id="607" r:id="rId120"/>
    <p:sldId id="608" r:id="rId121"/>
    <p:sldId id="609" r:id="rId122"/>
    <p:sldId id="637" r:id="rId123"/>
    <p:sldId id="638" r:id="rId124"/>
    <p:sldId id="639" r:id="rId125"/>
    <p:sldId id="640" r:id="rId126"/>
    <p:sldId id="641" r:id="rId127"/>
    <p:sldId id="642" r:id="rId128"/>
    <p:sldId id="643" r:id="rId129"/>
    <p:sldId id="644" r:id="rId130"/>
    <p:sldId id="645" r:id="rId131"/>
    <p:sldId id="646" r:id="rId132"/>
    <p:sldId id="647" r:id="rId133"/>
    <p:sldId id="648" r:id="rId134"/>
    <p:sldId id="649" r:id="rId135"/>
    <p:sldId id="650" r:id="rId136"/>
    <p:sldId id="651" r:id="rId137"/>
    <p:sldId id="652" r:id="rId138"/>
    <p:sldId id="653" r:id="rId139"/>
    <p:sldId id="654" r:id="rId140"/>
    <p:sldId id="655" r:id="rId141"/>
    <p:sldId id="656" r:id="rId142"/>
    <p:sldId id="657" r:id="rId143"/>
    <p:sldId id="658" r:id="rId144"/>
    <p:sldId id="659" r:id="rId145"/>
    <p:sldId id="660" r:id="rId146"/>
    <p:sldId id="661" r:id="rId147"/>
    <p:sldId id="662" r:id="rId148"/>
    <p:sldId id="663" r:id="rId149"/>
    <p:sldId id="664" r:id="rId150"/>
    <p:sldId id="665" r:id="rId151"/>
    <p:sldId id="666" r:id="rId152"/>
    <p:sldId id="667" r:id="rId153"/>
    <p:sldId id="668" r:id="rId154"/>
    <p:sldId id="669" r:id="rId155"/>
    <p:sldId id="670" r:id="rId156"/>
    <p:sldId id="671" r:id="rId157"/>
    <p:sldId id="672" r:id="rId158"/>
    <p:sldId id="673" r:id="rId159"/>
    <p:sldId id="674" r:id="rId160"/>
    <p:sldId id="675" r:id="rId161"/>
    <p:sldId id="676" r:id="rId162"/>
    <p:sldId id="677" r:id="rId163"/>
    <p:sldId id="678" r:id="rId164"/>
    <p:sldId id="679" r:id="rId165"/>
    <p:sldId id="680" r:id="rId166"/>
    <p:sldId id="681" r:id="rId167"/>
    <p:sldId id="682" r:id="rId168"/>
    <p:sldId id="683" r:id="rId169"/>
    <p:sldId id="684" r:id="rId170"/>
    <p:sldId id="685" r:id="rId171"/>
    <p:sldId id="686" r:id="rId172"/>
    <p:sldId id="575" r:id="rId173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4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  <a:srgbClr val="FF00FF"/>
    <a:srgbClr val="FFCF01"/>
    <a:srgbClr val="996633"/>
    <a:srgbClr val="009900"/>
    <a:srgbClr val="CC00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98" autoAdjust="0"/>
    <p:restoredTop sz="90979"/>
  </p:normalViewPr>
  <p:slideViewPr>
    <p:cSldViewPr>
      <p:cViewPr varScale="1">
        <p:scale>
          <a:sx n="115" d="100"/>
          <a:sy n="115" d="100"/>
        </p:scale>
        <p:origin x="1062" y="114"/>
      </p:cViewPr>
      <p:guideLst>
        <p:guide orient="horz" pos="219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64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592AE40-3689-4E53-9207-EFE0B82E0302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D3144B-A49A-4D53-ABDD-C6BB4084132B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fld id="{36A6118B-F719-47E2-9FA9-F01AC929B7D4}" type="slidenum">
              <a:rPr lang="en-US" altLang="zh-CN" sz="1200" smtClean="0"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D3144B-A49A-4D53-ABDD-C6BB4084132B}" type="slidenum">
              <a:rPr lang="en-US" altLang="zh-CN" smtClean="0"/>
              <a:t>86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fld id="{888B81EF-84D5-4B82-9795-CC9B9B374C19}" type="slidenum">
              <a:rPr lang="en-US" altLang="zh-CN" sz="1200" smtClean="0"/>
              <a:t>110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fld id="{FDE2C661-6B3F-47B2-A621-38E231F9B72C}" type="slidenum">
              <a:rPr lang="en-US" altLang="zh-CN" sz="1200" smtClean="0"/>
              <a:t>113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6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fld id="{97ACA563-E0BB-4177-926D-90B0AE7F6789}" type="slidenum">
              <a:rPr lang="en-US" altLang="zh-CN" sz="1200" smtClean="0"/>
              <a:t>114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D3144B-A49A-4D53-ABDD-C6BB4084132B}" type="slidenum">
              <a:rPr lang="en-US" altLang="zh-CN" smtClean="0"/>
              <a:t>138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DD3144B-A49A-4D53-ABDD-C6BB4084132B}" type="slidenum">
              <a:rPr lang="en-US" altLang="zh-CN" smtClean="0"/>
              <a:t>171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F8068EB-063F-4504-8495-221757C3CECC}" type="slidenum">
              <a:rPr lang="en-US" altLang="zh-CN"/>
              <a:t>‹#›</a:t>
            </a:fld>
            <a:fld id="{CE6B242E-6298-4294-BA52-9260C3627F0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B8F976-1EF2-4959-A242-177EF6BB144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2FC4E-04CB-4AD0-AFCB-56DA66465C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95EDC-7682-4F1D-88C2-8EF8A206435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A133F-3A49-4F34-8A93-DAE0A01003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F36A9D-C990-4CFC-8298-9B212ADEDC8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5ED116-8913-4D94-9A99-5964725CD27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4452C-5524-4321-9DD9-BCE4C823E73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4D16F0-7491-455E-9281-59FA0F1173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05EB0-73FF-44CF-B532-CEFE9FAEAAB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45EC3F-C57A-4F03-A444-2EB384148C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96E5F927-9724-4898-84FE-CC0D3E8C4F5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>
          <a:solidFill>
            <a:srgbClr val="3333C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>
          <a:solidFill>
            <a:srgbClr val="FF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architectures/instruction-sets/simd-isas/neon/intrinsics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743200"/>
            <a:ext cx="7793037" cy="1143000"/>
          </a:xfrm>
        </p:spPr>
        <p:txBody>
          <a:bodyPr/>
          <a:lstStyle/>
          <a:p>
            <a:pPr algn="ctr" eaLnBrk="1" hangingPunct="1"/>
            <a:r>
              <a:rPr lang="en-US" altLang="zh-CN"/>
              <a:t>SIMD</a:t>
            </a:r>
            <a:r>
              <a:rPr lang="zh-CN" altLang="en-US"/>
              <a:t>编程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适合应用的特点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规律的数据访问模式</a:t>
            </a:r>
            <a:endParaRPr lang="en-US" altLang="zh-CN"/>
          </a:p>
          <a:p>
            <a:pPr lvl="1" eaLnBrk="1" hangingPunct="1"/>
            <a:r>
              <a:rPr lang="zh-CN" altLang="en-US"/>
              <a:t>数据项在内存中连续存储</a:t>
            </a:r>
            <a:endParaRPr lang="en-US" altLang="zh-CN"/>
          </a:p>
          <a:p>
            <a:pPr eaLnBrk="1" hangingPunct="1"/>
            <a:r>
              <a:rPr lang="zh-CN" altLang="en-US"/>
              <a:t>短数据类型：</a:t>
            </a:r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16</a:t>
            </a:r>
            <a:r>
              <a:rPr lang="zh-CN" altLang="en-US"/>
              <a:t>、</a:t>
            </a:r>
            <a:r>
              <a:rPr lang="en-US" altLang="zh-CN"/>
              <a:t>32</a:t>
            </a:r>
            <a:r>
              <a:rPr lang="zh-CN" altLang="en-US"/>
              <a:t>位</a:t>
            </a:r>
            <a:endParaRPr lang="en-US" altLang="zh-CN"/>
          </a:p>
          <a:p>
            <a:pPr eaLnBrk="1" hangingPunct="1"/>
            <a:r>
              <a:rPr lang="zh-CN" altLang="en-US"/>
              <a:t>流式数据处理，一系列处理阶段</a:t>
            </a:r>
            <a:endParaRPr lang="en-US" altLang="zh-CN"/>
          </a:p>
          <a:p>
            <a:pPr lvl="1" eaLnBrk="1" hangingPunct="1"/>
            <a:r>
              <a:rPr lang="zh-CN" altLang="en-US"/>
              <a:t>时间局部性，数据流重用</a:t>
            </a:r>
            <a:endParaRPr lang="en-US" altLang="zh-CN"/>
          </a:p>
          <a:p>
            <a:pPr eaLnBrk="1" hangingPunct="1"/>
            <a:r>
              <a:rPr lang="zh-CN" altLang="en-US"/>
              <a:t>有些情况下</a:t>
            </a:r>
            <a:endParaRPr lang="en-US" altLang="zh-CN"/>
          </a:p>
          <a:p>
            <a:pPr lvl="1" eaLnBrk="1" hangingPunct="1"/>
            <a:r>
              <a:rPr lang="zh-CN" altLang="en-US"/>
              <a:t>很多常量</a:t>
            </a:r>
            <a:endParaRPr lang="en-US" altLang="zh-CN"/>
          </a:p>
          <a:p>
            <a:pPr lvl="1" eaLnBrk="1" hangingPunct="1"/>
            <a:r>
              <a:rPr lang="zh-CN" altLang="en-US"/>
              <a:t>循环迭代短</a:t>
            </a:r>
            <a:endParaRPr lang="en-US" altLang="zh-CN"/>
          </a:p>
          <a:p>
            <a:pPr lvl="1" eaLnBrk="1" hangingPunct="1"/>
            <a:r>
              <a:rPr lang="zh-CN" altLang="en-US"/>
              <a:t>算术运算饱和</a:t>
            </a:r>
            <a:endParaRPr lang="zh-CN" altLang="zh-CN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例：矩阵乘法</a:t>
            </a:r>
            <a:r>
              <a:rPr lang="en-US" altLang="zh-CN"/>
              <a:t>——Neon</a:t>
            </a:r>
            <a:r>
              <a:rPr lang="zh-CN" altLang="en-US"/>
              <a:t>版本</a:t>
            </a:r>
            <a:r>
              <a:rPr lang="en-US" altLang="zh-CN"/>
              <a:t>(2)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</a:t>
            </a: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s1 = vget_low</a:t>
            </a:r>
            <a:r>
              <a:rPr lang="it-IT" altLang="zh-CN" sz="2000" kern="100">
                <a:solidFill>
                  <a:srgbClr val="FF0000"/>
                </a:solidFill>
                <a:latin typeface="Arial" panose="020B0604020202020204" pitchFamily="34" charset="0"/>
              </a:rPr>
              <a:t>_f32</a:t>
            </a: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(sum);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      s2 = vget_high</a:t>
            </a:r>
            <a:r>
              <a:rPr lang="it-IT" altLang="zh-CN" sz="2000" kern="100">
                <a:solidFill>
                  <a:srgbClr val="FF0000"/>
                </a:solidFill>
                <a:latin typeface="Arial" panose="020B0604020202020204" pitchFamily="34" charset="0"/>
              </a:rPr>
              <a:t>_f32</a:t>
            </a: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(sum);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      s1 = vpadd</a:t>
            </a:r>
            <a:r>
              <a:rPr lang="it-IT" altLang="zh-CN" sz="2000" kern="100">
                <a:solidFill>
                  <a:srgbClr val="FF0000"/>
                </a:solidFill>
                <a:latin typeface="Arial" panose="020B0604020202020204" pitchFamily="34" charset="0"/>
              </a:rPr>
              <a:t>_f32</a:t>
            </a: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(s1, s2);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      s1 = vpadd</a:t>
            </a:r>
            <a:r>
              <a:rPr lang="it-IT" altLang="zh-CN" sz="2000" kern="100">
                <a:solidFill>
                  <a:srgbClr val="FF0000"/>
                </a:solidFill>
                <a:latin typeface="Arial" panose="020B0604020202020204" pitchFamily="34" charset="0"/>
              </a:rPr>
              <a:t>_f32</a:t>
            </a: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(s1, s1);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      vst1_lane</a:t>
            </a:r>
            <a:r>
              <a:rPr lang="it-IT" altLang="zh-CN" sz="2000" kern="100">
                <a:solidFill>
                  <a:srgbClr val="FF0000"/>
                </a:solidFill>
                <a:latin typeface="Arial" panose="020B0604020202020204" pitchFamily="34" charset="0"/>
              </a:rPr>
              <a:t>_f32</a:t>
            </a: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(c[i] + j, s1, 0);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for (int k = (n % 4) - 1; k &gt;= 0; --k) {    //handle the last n%4 elements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c[i][j] += a[i][k] * b[j][k];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(int i = 0; i &lt; n; ++i) for (int j = 0; j &lt; i; ++j)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tmp = b[i][j]; b[i][j] = b[j][i]; b[j][i] = tmp;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例：矩阵乘法</a:t>
            </a:r>
            <a:r>
              <a:rPr lang="en-US" altLang="zh-CN" dirty="0"/>
              <a:t>——Neon</a:t>
            </a:r>
            <a:r>
              <a:rPr lang="zh-CN" altLang="en-US" dirty="0"/>
              <a:t>版本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zh-CN" altLang="en-US" sz="2800" dirty="0">
                <a:solidFill>
                  <a:srgbClr val="000000"/>
                </a:solidFill>
              </a:rPr>
              <a:t>安卓手机运行结果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Seq: 18687.131000ms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Trans: 3046.320000ms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Neon: 2071.477000ms</a:t>
            </a:r>
          </a:p>
          <a:p>
            <a:pPr lvl="0" eaLnBrk="1" hangingPunct="1"/>
            <a:r>
              <a:rPr lang="zh-CN" altLang="en-US" sz="2800" dirty="0">
                <a:solidFill>
                  <a:srgbClr val="000000"/>
                </a:solidFill>
              </a:rPr>
              <a:t>英伟达</a:t>
            </a:r>
            <a:r>
              <a:rPr lang="en-US" altLang="zh-CN" sz="2800" dirty="0">
                <a:solidFill>
                  <a:srgbClr val="000000"/>
                </a:solidFill>
              </a:rPr>
              <a:t>Jetson Nano</a:t>
            </a:r>
            <a:r>
              <a:rPr lang="zh-CN" altLang="en-US" sz="2800" dirty="0">
                <a:solidFill>
                  <a:srgbClr val="000000"/>
                </a:solidFill>
              </a:rPr>
              <a:t>运行结果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None/>
              <a:defRPr/>
            </a:pPr>
            <a:r>
              <a:rPr lang="it-IT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Seq: 26645.571000ms</a:t>
            </a:r>
          </a:p>
          <a:p>
            <a:pPr marL="0" indent="0" eaLnBrk="1" hangingPunct="1">
              <a:spcBef>
                <a:spcPts val="100"/>
              </a:spcBef>
              <a:buNone/>
              <a:defRPr/>
            </a:pPr>
            <a:r>
              <a:rPr lang="it-IT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Trans: 2951.571000ms</a:t>
            </a:r>
          </a:p>
          <a:p>
            <a:pPr marL="0" indent="0" eaLnBrk="1" hangingPunct="1">
              <a:spcBef>
                <a:spcPts val="100"/>
              </a:spcBef>
              <a:buNone/>
              <a:defRPr/>
            </a:pPr>
            <a:r>
              <a:rPr lang="it-IT" altLang="zh-CN" sz="2400" kern="100" dirty="0">
                <a:solidFill>
                  <a:srgbClr val="0000FF"/>
                </a:solidFill>
                <a:latin typeface="Arial" panose="020B0604020202020204" pitchFamily="34" charset="0"/>
              </a:rPr>
              <a:t>Neon: 1100.916000ms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概念</a:t>
            </a:r>
            <a:endParaRPr lang="en-US" altLang="zh-CN" dirty="0"/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并行的问题</a:t>
            </a:r>
            <a:endParaRPr lang="en-US" altLang="zh-CN" dirty="0"/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x86</a:t>
            </a:r>
            <a:r>
              <a:rPr lang="zh-CN" altLang="en-US" dirty="0"/>
              <a:t>平台</a:t>
            </a:r>
            <a:r>
              <a:rPr lang="en-US" altLang="zh-CN" dirty="0"/>
              <a:t>SSE/AVX</a:t>
            </a:r>
          </a:p>
          <a:p>
            <a:pPr lvl="1" eaLnBrk="1" hangingPunct="1"/>
            <a:r>
              <a:rPr lang="en-US" altLang="zh-CN" dirty="0"/>
              <a:t>ARM</a:t>
            </a:r>
            <a:r>
              <a:rPr lang="zh-CN" altLang="en-US" dirty="0"/>
              <a:t>平台</a:t>
            </a:r>
            <a:r>
              <a:rPr lang="en-US" altLang="zh-CN" dirty="0"/>
              <a:t>Neon/SVE</a:t>
            </a:r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SIMD</a:t>
            </a:r>
            <a:r>
              <a:rPr lang="zh-CN" altLang="en-US" dirty="0">
                <a:solidFill>
                  <a:srgbClr val="FF0000"/>
                </a:solidFill>
              </a:rPr>
              <a:t>编程进阶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</a:t>
            </a:r>
            <a:r>
              <a:rPr lang="zh-CN" altLang="en-US" dirty="0"/>
              <a:t>优化技巧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去除数据依赖：充分利用流水线</a:t>
            </a:r>
            <a:endParaRPr lang="en-US" altLang="zh-CN" sz="2800" dirty="0"/>
          </a:p>
          <a:p>
            <a:r>
              <a:rPr lang="zh-CN" altLang="en-US" sz="2800" dirty="0"/>
              <a:t>减少分支指令：</a:t>
            </a:r>
            <a:endParaRPr lang="en-US" altLang="zh-CN" sz="2800" dirty="0"/>
          </a:p>
          <a:p>
            <a:pPr lvl="1"/>
            <a:r>
              <a:rPr lang="zh-CN" altLang="en-US" sz="2400" dirty="0"/>
              <a:t>改用比较运算</a:t>
            </a:r>
            <a:r>
              <a:rPr lang="en-US" altLang="zh-CN" sz="2400" dirty="0"/>
              <a:t>VCEQ</a:t>
            </a:r>
            <a:r>
              <a:rPr lang="zh-CN" altLang="en-US" sz="2400" dirty="0"/>
              <a:t>、</a:t>
            </a:r>
            <a:r>
              <a:rPr lang="en-US" altLang="zh-CN" sz="2400" dirty="0"/>
              <a:t>VBIT</a:t>
            </a:r>
            <a:r>
              <a:rPr lang="zh-CN" altLang="en-US" sz="2400" dirty="0"/>
              <a:t>、</a:t>
            </a:r>
            <a:r>
              <a:rPr lang="en-US" altLang="zh-CN" sz="2400" dirty="0"/>
              <a:t>… </a:t>
            </a:r>
            <a:r>
              <a:rPr lang="zh-CN" altLang="en-US" sz="2400" dirty="0"/>
              <a:t>结合条件运算指令</a:t>
            </a:r>
            <a:r>
              <a:rPr lang="en-US" altLang="zh-CN" sz="2400" dirty="0"/>
              <a:t>ADDGT</a:t>
            </a:r>
            <a:r>
              <a:rPr lang="zh-CN" altLang="en-US" sz="2400" dirty="0"/>
              <a:t>、</a:t>
            </a:r>
            <a:r>
              <a:rPr lang="en-US" altLang="zh-CN" sz="2400" dirty="0"/>
              <a:t>…</a:t>
            </a:r>
            <a:r>
              <a:rPr lang="zh-CN" altLang="en-US" sz="2400" dirty="0"/>
              <a:t>（</a:t>
            </a:r>
            <a:r>
              <a:rPr lang="en-US" altLang="zh-CN" sz="2400" dirty="0"/>
              <a:t> ARM</a:t>
            </a:r>
            <a:r>
              <a:rPr lang="zh-CN" altLang="en-US" sz="2400" dirty="0"/>
              <a:t>），谓词（掩码）指令</a:t>
            </a:r>
            <a:endParaRPr lang="en-US" altLang="zh-CN" sz="2400" dirty="0"/>
          </a:p>
          <a:p>
            <a:r>
              <a:rPr lang="zh-CN" altLang="en-US" sz="2800" dirty="0"/>
              <a:t>使用预取指令（不同架构上支持不同）</a:t>
            </a:r>
            <a:endParaRPr lang="en-US" altLang="zh-CN" sz="2800" dirty="0"/>
          </a:p>
          <a:p>
            <a:r>
              <a:rPr lang="zh-CN" altLang="en-US" sz="2800" dirty="0"/>
              <a:t>利用丰富指令集，并关注指令延迟</a:t>
            </a:r>
            <a:endParaRPr lang="en-US" altLang="zh-CN" sz="2800" dirty="0"/>
          </a:p>
          <a:p>
            <a:pPr lvl="1">
              <a:spcBef>
                <a:spcPct val="0"/>
              </a:spcBef>
            </a:pPr>
            <a:r>
              <a:rPr lang="en-US" altLang="zh-CN" sz="2400" dirty="0"/>
              <a:t>VMUL+VADD </a:t>
            </a:r>
            <a:r>
              <a:rPr lang="en-US" altLang="zh-CN" sz="2400" dirty="0">
                <a:sym typeface="Wingdings" panose="05000000000000000000" pitchFamily="2" charset="2"/>
              </a:rPr>
              <a:t>VFMA</a:t>
            </a:r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Shuffle</a:t>
            </a:r>
            <a:r>
              <a:rPr lang="zh-CN" altLang="en-US" sz="2400" dirty="0">
                <a:sym typeface="Wingdings" panose="05000000000000000000" pitchFamily="2" charset="2"/>
              </a:rPr>
              <a:t>类指令</a:t>
            </a:r>
            <a:endParaRPr lang="en-US" altLang="zh-CN" sz="2400" dirty="0"/>
          </a:p>
          <a:p>
            <a:r>
              <a:rPr lang="zh-CN" altLang="en-US" sz="2800" dirty="0"/>
              <a:t>汇编总是可以保证预期性能</a:t>
            </a:r>
            <a:br>
              <a:rPr lang="en-US" altLang="zh-CN" sz="2800" dirty="0"/>
            </a:br>
            <a:r>
              <a:rPr lang="en-US" altLang="zh-CN" sz="2800" dirty="0"/>
              <a:t>Intrinsic</a:t>
            </a:r>
            <a:r>
              <a:rPr lang="zh-CN" altLang="en-US" sz="2800" dirty="0"/>
              <a:t>的性能还取决于编译器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指令集丰富性</a:t>
            </a:r>
            <a:r>
              <a:rPr lang="en-US" altLang="zh-CN" dirty="0">
                <a:solidFill>
                  <a:srgbClr val="000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融合乘加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00"/>
              </a:spcBef>
              <a:defRPr/>
            </a:pPr>
            <a:r>
              <a:rPr lang="en-US" altLang="zh-CN" sz="2800" dirty="0">
                <a:solidFill>
                  <a:srgbClr val="000000"/>
                </a:solidFill>
              </a:rPr>
              <a:t>AVX</a:t>
            </a:r>
            <a:r>
              <a:rPr lang="zh-CN" altLang="en-US" sz="2800" dirty="0">
                <a:solidFill>
                  <a:srgbClr val="000000"/>
                </a:solidFill>
              </a:rPr>
              <a:t>版本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        t1 = _mm256_mul_ps(t1, t2);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        sum = _mm256_add_ps(sum, t1);</a:t>
            </a: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    </a:t>
            </a:r>
            <a:r>
              <a:rPr lang="en-US" altLang="zh-CN" sz="20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sum = _mm256_fmadd_ps(t1, t2, sum);</a:t>
            </a:r>
          </a:p>
          <a:p>
            <a:pPr lvl="0"/>
            <a:r>
              <a:rPr lang="en-US" altLang="zh-CN" sz="2800" dirty="0">
                <a:solidFill>
                  <a:srgbClr val="000000"/>
                </a:solidFill>
              </a:rPr>
              <a:t>Neon</a:t>
            </a:r>
            <a:r>
              <a:rPr lang="zh-CN" altLang="en-US" sz="2800" dirty="0">
                <a:solidFill>
                  <a:srgbClr val="000000"/>
                </a:solidFill>
              </a:rPr>
              <a:t>版本</a:t>
            </a:r>
            <a:endParaRPr lang="zh-CN" altLang="en-US" sz="20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        t1 = vmulq_f32(t1, t2);</a:t>
            </a:r>
          </a:p>
          <a:p>
            <a:pPr marL="0" indent="0" eaLnBrk="1" hangingPunct="1">
              <a:spcBef>
                <a:spcPts val="100"/>
              </a:spcBef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        sum = vaddq_f32(sum, t1);</a:t>
            </a:r>
          </a:p>
          <a:p>
            <a:pPr marL="0" indent="0" eaLnBrk="1" hangingPunct="1">
              <a:spcBef>
                <a:spcPts val="100"/>
              </a:spcBef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    </a:t>
            </a:r>
            <a:r>
              <a:rPr lang="de-DE" altLang="zh-CN" sz="20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sum = vfmaq_f32(sum, t1, t2);</a:t>
            </a:r>
          </a:p>
          <a:p>
            <a:pPr lvl="0" eaLnBrk="1" hangingPunct="1">
              <a:spcBef>
                <a:spcPts val="100"/>
              </a:spcBef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有什么问题？</a:t>
            </a:r>
            <a:endParaRPr lang="it-IT" altLang="zh-CN" sz="2000" kern="1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 eaLnBrk="1" hangingPunct="1">
              <a:spcBef>
                <a:spcPts val="100"/>
              </a:spcBef>
              <a:defRPr/>
            </a:pPr>
            <a:r>
              <a:rPr lang="zh-CN" altLang="en-US" sz="2800" dirty="0">
                <a:solidFill>
                  <a:srgbClr val="000000"/>
                </a:solidFill>
              </a:rPr>
              <a:t>指令延迟大（</a:t>
            </a:r>
            <a:r>
              <a:rPr lang="en-US" altLang="zh-CN" sz="2800" dirty="0">
                <a:solidFill>
                  <a:srgbClr val="000000"/>
                </a:solidFill>
              </a:rPr>
              <a:t>4-6</a:t>
            </a:r>
            <a:r>
              <a:rPr lang="zh-CN" altLang="en-US" sz="2800" dirty="0">
                <a:solidFill>
                  <a:srgbClr val="000000"/>
                </a:solidFill>
              </a:rPr>
              <a:t>，乘、加</a:t>
            </a:r>
            <a:r>
              <a:rPr lang="en-US" altLang="zh-CN" sz="2800" dirty="0">
                <a:solidFill>
                  <a:srgbClr val="000000"/>
                </a:solidFill>
              </a:rPr>
              <a:t>3-4</a:t>
            </a:r>
            <a:r>
              <a:rPr lang="zh-CN" altLang="en-US" sz="2800" dirty="0">
                <a:solidFill>
                  <a:srgbClr val="000000"/>
                </a:solidFill>
              </a:rPr>
              <a:t>），连续循环步之间有依赖关系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不能充分利用多流水线</a:t>
            </a:r>
            <a:endParaRPr lang="en-US" altLang="zh-CN" sz="2800" dirty="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0" eaLnBrk="1" hangingPunct="1">
              <a:spcBef>
                <a:spcPts val="1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解决方法：循环展开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一个循环步内多个无关的数据加载</a:t>
            </a:r>
            <a:r>
              <a:rPr lang="en-US" altLang="zh-CN" sz="2800" dirty="0">
                <a:solidFill>
                  <a:srgbClr val="000000"/>
                </a:solidFill>
                <a:sym typeface="Wingdings" panose="05000000000000000000" pitchFamily="2" charset="2"/>
              </a:rPr>
              <a:t>/</a:t>
            </a:r>
            <a:r>
              <a:rPr lang="zh-CN" altLang="en-US" sz="2800" dirty="0">
                <a:solidFill>
                  <a:srgbClr val="000000"/>
                </a:solidFill>
                <a:sym typeface="Wingdings" panose="05000000000000000000" pitchFamily="2" charset="2"/>
              </a:rPr>
              <a:t>计算指令</a:t>
            </a:r>
            <a:endParaRPr lang="de-DE" altLang="zh-CN" sz="2000" kern="100" dirty="0">
              <a:solidFill>
                <a:srgbClr val="FF0000"/>
              </a:solidFill>
              <a:latin typeface="Arial" panose="020B0604020202020204" pitchFamily="34" charset="0"/>
              <a:sym typeface="Wingdings" panose="05000000000000000000" pitchFamily="2" charset="2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融合乘加性能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CN" sz="2800" dirty="0">
                <a:solidFill>
                  <a:srgbClr val="000000"/>
                </a:solidFill>
              </a:rPr>
              <a:t>AVX</a:t>
            </a:r>
            <a:r>
              <a:rPr lang="zh-CN" altLang="en-US" sz="2800" dirty="0">
                <a:solidFill>
                  <a:srgbClr val="000000"/>
                </a:solidFill>
              </a:rPr>
              <a:t>运行结果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	</a:t>
            </a: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四代酷睿</a:t>
            </a:r>
            <a:r>
              <a:rPr lang="zh-CN" altLang="en-US" sz="2400" b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高端</a:t>
            </a: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七代酷睿低压</a:t>
            </a:r>
            <a:endParaRPr lang="en-US" altLang="zh-CN" sz="2400" b="1" dirty="0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AVX	0.18s			0.7s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Unroll	0.1108s		0.66s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FMA	0.1092s		0.47s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前者</a:t>
            </a:r>
            <a:r>
              <a:rPr lang="en-US" altLang="zh-CN" sz="2400" dirty="0">
                <a:solidFill>
                  <a:srgbClr val="000000"/>
                </a:solidFill>
              </a:rPr>
              <a:t>FMA</a:t>
            </a:r>
            <a:r>
              <a:rPr lang="zh-CN" altLang="en-US" sz="2400" dirty="0">
                <a:solidFill>
                  <a:srgbClr val="000000"/>
                </a:solidFill>
              </a:rPr>
              <a:t>指令延迟</a:t>
            </a:r>
            <a:r>
              <a:rPr lang="en-US" altLang="zh-CN" sz="2400" dirty="0">
                <a:solidFill>
                  <a:srgbClr val="000000"/>
                </a:solidFill>
              </a:rPr>
              <a:t>5</a:t>
            </a:r>
            <a:r>
              <a:rPr lang="zh-CN" altLang="en-US" sz="2400" dirty="0">
                <a:solidFill>
                  <a:srgbClr val="000000"/>
                </a:solidFill>
              </a:rPr>
              <a:t>、吞吐</a:t>
            </a:r>
            <a:r>
              <a:rPr lang="en-US" altLang="zh-CN" sz="2400" dirty="0">
                <a:solidFill>
                  <a:srgbClr val="000000"/>
                </a:solidFill>
              </a:rPr>
              <a:t>0.5</a:t>
            </a:r>
            <a:r>
              <a:rPr lang="zh-CN" altLang="en-US" sz="2400" dirty="0">
                <a:solidFill>
                  <a:srgbClr val="000000"/>
                </a:solidFill>
              </a:rPr>
              <a:t>，后者延迟</a:t>
            </a:r>
            <a:r>
              <a:rPr lang="en-US" altLang="zh-CN" sz="2400" dirty="0">
                <a:solidFill>
                  <a:srgbClr val="000000"/>
                </a:solidFill>
              </a:rPr>
              <a:t>4</a:t>
            </a:r>
            <a:r>
              <a:rPr lang="zh-CN" altLang="en-US" sz="2400" dirty="0">
                <a:solidFill>
                  <a:srgbClr val="000000"/>
                </a:solidFill>
              </a:rPr>
              <a:t>、吞吐</a:t>
            </a:r>
            <a:r>
              <a:rPr lang="en-US" altLang="zh-CN" sz="2400" dirty="0">
                <a:solidFill>
                  <a:srgbClr val="000000"/>
                </a:solidFill>
              </a:rPr>
              <a:t>0.5</a:t>
            </a:r>
          </a:p>
          <a:p>
            <a:pPr lvl="0" eaLnBrk="1" hangingPunct="1"/>
            <a:r>
              <a:rPr lang="zh-CN" altLang="en-US" sz="2800" dirty="0">
                <a:solidFill>
                  <a:srgbClr val="000000"/>
                </a:solidFill>
              </a:rPr>
              <a:t>英伟达</a:t>
            </a:r>
            <a:r>
              <a:rPr lang="en-US" altLang="zh-CN" sz="2800" dirty="0">
                <a:solidFill>
                  <a:srgbClr val="000000"/>
                </a:solidFill>
              </a:rPr>
              <a:t>Jetson Nano</a:t>
            </a:r>
            <a:r>
              <a:rPr lang="zh-CN" altLang="en-US" sz="2800" dirty="0">
                <a:solidFill>
                  <a:srgbClr val="000000"/>
                </a:solidFill>
              </a:rPr>
              <a:t>运行结果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marL="0" indent="0" eaLnBrk="1" hangingPunct="1">
              <a:spcBef>
                <a:spcPts val="100"/>
              </a:spcBef>
              <a:buNone/>
              <a:defRPr/>
            </a:pPr>
            <a:r>
              <a:rPr lang="it-IT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Neon</a:t>
            </a: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：</a:t>
            </a:r>
            <a:r>
              <a:rPr lang="it-IT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1100.916000ms</a:t>
            </a:r>
          </a:p>
          <a:p>
            <a:pPr marL="0" indent="0" eaLnBrk="1" hangingPunct="1">
              <a:spcBef>
                <a:spcPts val="100"/>
              </a:spcBef>
              <a:buNone/>
              <a:defRPr/>
            </a:pPr>
            <a:r>
              <a:rPr lang="it-IT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U</a:t>
            </a:r>
            <a:r>
              <a:rPr lang="en-US" altLang="zh-CN" sz="2400" b="1" dirty="0" err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nroll</a:t>
            </a: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1101.801000ms</a:t>
            </a:r>
          </a:p>
          <a:p>
            <a:pPr marL="0" indent="0" eaLnBrk="1" hangingPunct="1">
              <a:spcBef>
                <a:spcPts val="100"/>
              </a:spcBef>
              <a:buNone/>
              <a:defRPr/>
            </a:pP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FMA</a:t>
            </a: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999.820000ms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shuffle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sz="2400" dirty="0">
                <a:solidFill>
                  <a:srgbClr val="000000"/>
                </a:solidFill>
              </a:rPr>
              <a:t>快速实现向量内的元素重排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SSE</a:t>
            </a:r>
            <a:r>
              <a:rPr lang="zh-CN" altLang="en-US" sz="2400" dirty="0">
                <a:solidFill>
                  <a:srgbClr val="000000"/>
                </a:solidFill>
              </a:rPr>
              <a:t>中的</a:t>
            </a:r>
            <a:r>
              <a:rPr lang="en-US" altLang="zh-CN" sz="2400" dirty="0">
                <a:solidFill>
                  <a:srgbClr val="000000"/>
                </a:solidFill>
              </a:rPr>
              <a:t>shuffle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__m128 _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mm_shuffle_ps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(__m128 a, __m128 b, unsigned int imm8)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SELECT4(src, control){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CASE(control[1:0])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0:	tmp[31:0] := src[31:0]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1:	tmp[31:0] := src[63:32]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2:	tmp[31:0] := src[95:64]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3:	tmp[31:0] := src[127:96]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ESAC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RETURN tmp[31:0]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82688" y="5335041"/>
            <a:ext cx="66479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control</a:t>
            </a:r>
            <a:r>
              <a:rPr lang="zh-CN" altLang="en-US" kern="100" dirty="0">
                <a:solidFill>
                  <a:srgbClr val="FF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2-bit</a:t>
            </a:r>
            <a:r>
              <a:rPr lang="zh-CN" altLang="en-US" kern="100" dirty="0">
                <a:solidFill>
                  <a:srgbClr val="FF0000"/>
                </a:solidFill>
                <a:latin typeface="Arial" panose="020B0604020202020204" pitchFamily="34" charset="0"/>
              </a:rPr>
              <a:t>整数）的值指出</a:t>
            </a:r>
            <a:endParaRPr lang="en-US" altLang="zh-CN" kern="1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defRPr/>
            </a:pPr>
            <a:r>
              <a:rPr lang="zh-CN" altLang="en-US" kern="100" dirty="0">
                <a:solidFill>
                  <a:srgbClr val="FF0000"/>
                </a:solidFill>
                <a:latin typeface="Arial" panose="020B0604020202020204" pitchFamily="34" charset="0"/>
              </a:rPr>
              <a:t>源寄存器的哪个元素（四个之一）放在目标位置</a:t>
            </a:r>
            <a:endParaRPr lang="en-US" altLang="zh-CN" kern="1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shuffle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dst[31:0] := SELECT4(a[127:0], imm8[1:0])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dst[63:32] := SELECT4(a[127:0], imm8[3:2])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dst[95:64] := SELECT4(b[127:0], imm8[5:4])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dst[127:96] := SELECT4(b[127:0], imm8[7:6])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各取两个元素（由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imm8</a:t>
            </a: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中数值指出）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放入结果寄存器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个位置</a:t>
            </a:r>
            <a:endParaRPr lang="en-US" altLang="zh-CN" sz="2400" kern="1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None/>
              <a:defRPr/>
            </a:pP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延迟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、吞吐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17963" y="5505450"/>
          <a:ext cx="174307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09925" y="5414963"/>
            <a:ext cx="59531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dst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7841" name="直接箭头连接符 7"/>
          <p:cNvCxnSpPr>
            <a:cxnSpLocks noChangeShapeType="1"/>
          </p:cNvCxnSpPr>
          <p:nvPr/>
        </p:nvCxnSpPr>
        <p:spPr bwMode="auto">
          <a:xfrm>
            <a:off x="3924300" y="4708525"/>
            <a:ext cx="1177925" cy="7969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2" name="直接箭头连接符 7"/>
          <p:cNvCxnSpPr>
            <a:cxnSpLocks noChangeShapeType="1"/>
          </p:cNvCxnSpPr>
          <p:nvPr/>
        </p:nvCxnSpPr>
        <p:spPr bwMode="auto">
          <a:xfrm>
            <a:off x="3463925" y="4708525"/>
            <a:ext cx="2143125" cy="7969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43213" y="4337050"/>
          <a:ext cx="174307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468563" y="4246563"/>
            <a:ext cx="3556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349875" y="4341813"/>
          <a:ext cx="174307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003800" y="4251325"/>
            <a:ext cx="3571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7869" name="直接箭头连接符 7"/>
          <p:cNvCxnSpPr>
            <a:cxnSpLocks noChangeShapeType="1"/>
          </p:cNvCxnSpPr>
          <p:nvPr/>
        </p:nvCxnSpPr>
        <p:spPr bwMode="auto">
          <a:xfrm flipH="1">
            <a:off x="4202113" y="4708525"/>
            <a:ext cx="1812925" cy="7969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70" name="直接箭头连接符 7"/>
          <p:cNvCxnSpPr>
            <a:cxnSpLocks noChangeShapeType="1"/>
          </p:cNvCxnSpPr>
          <p:nvPr/>
        </p:nvCxnSpPr>
        <p:spPr bwMode="auto">
          <a:xfrm flipH="1">
            <a:off x="4606925" y="4713288"/>
            <a:ext cx="2197100" cy="79216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矩形 1"/>
          <p:cNvSpPr/>
          <p:nvPr/>
        </p:nvSpPr>
        <p:spPr>
          <a:xfrm>
            <a:off x="471488" y="4713288"/>
            <a:ext cx="171291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本例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imm8</a:t>
            </a:r>
            <a:r>
              <a:rPr lang="zh-CN" altLang="en-US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的值？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84188" y="5076825"/>
            <a:ext cx="1658937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10001001=0x89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shuffle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__m128 _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mm_blend_ps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(__m128 a, __m128 b,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imm8)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FOR j := 0 to 3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i := j*32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IF imm8[j%8]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	dst[i+31:i] := b[i+31:i]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ELSE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	dst[i+31:i] := a[i+31:i]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	FI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ENDFOR</a:t>
            </a:r>
          </a:p>
          <a:p>
            <a:pPr marL="0" indent="0" eaLnBrk="1" hangingPunct="1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imm8</a:t>
            </a: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中数值用作掩码，指出将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）还是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kern="100" dirty="0">
                <a:solidFill>
                  <a:srgbClr val="FF0000"/>
                </a:solidFill>
                <a:latin typeface="Arial" panose="020B0604020202020204" pitchFamily="34" charset="0"/>
              </a:rPr>
              <a:t>）的元素放入结果寄存器的相同位置</a:t>
            </a:r>
            <a:endParaRPr lang="it-IT" altLang="zh-CN" sz="2400" kern="1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17963" y="6226175"/>
          <a:ext cx="174307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209925" y="6135688"/>
            <a:ext cx="59531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dst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8865" name="直接箭头连接符 7"/>
          <p:cNvCxnSpPr>
            <a:cxnSpLocks noChangeShapeType="1"/>
          </p:cNvCxnSpPr>
          <p:nvPr/>
        </p:nvCxnSpPr>
        <p:spPr bwMode="auto">
          <a:xfrm>
            <a:off x="3541713" y="5727700"/>
            <a:ext cx="1065212" cy="48736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66" name="直接箭头连接符 7"/>
          <p:cNvCxnSpPr>
            <a:cxnSpLocks noChangeShapeType="1"/>
          </p:cNvCxnSpPr>
          <p:nvPr/>
        </p:nvCxnSpPr>
        <p:spPr bwMode="auto">
          <a:xfrm>
            <a:off x="4411663" y="5727700"/>
            <a:ext cx="1195387" cy="4984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843213" y="5356225"/>
          <a:ext cx="174307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2468563" y="5265738"/>
            <a:ext cx="3556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349875" y="5360988"/>
          <a:ext cx="1743076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511" marR="91511" marT="45798" marB="4579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003800" y="5272088"/>
            <a:ext cx="35718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8893" name="直接箭头连接符 7"/>
          <p:cNvCxnSpPr>
            <a:cxnSpLocks noChangeShapeType="1"/>
          </p:cNvCxnSpPr>
          <p:nvPr/>
        </p:nvCxnSpPr>
        <p:spPr bwMode="auto">
          <a:xfrm>
            <a:off x="3121025" y="5727700"/>
            <a:ext cx="1081088" cy="4984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894" name="直接箭头连接符 7"/>
          <p:cNvCxnSpPr>
            <a:cxnSpLocks noChangeShapeType="1"/>
          </p:cNvCxnSpPr>
          <p:nvPr/>
        </p:nvCxnSpPr>
        <p:spPr bwMode="auto">
          <a:xfrm flipH="1">
            <a:off x="5141913" y="5727700"/>
            <a:ext cx="1219200" cy="48736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矩形 13"/>
          <p:cNvSpPr/>
          <p:nvPr/>
        </p:nvSpPr>
        <p:spPr>
          <a:xfrm>
            <a:off x="407988" y="5403850"/>
            <a:ext cx="1712912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本例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imm8</a:t>
            </a:r>
            <a:r>
              <a:rPr lang="zh-CN" altLang="en-US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的值？</a:t>
            </a:r>
            <a:endParaRPr lang="zh-CN" altLang="en-US" sz="1600" dirty="0"/>
          </a:p>
        </p:txBody>
      </p:sp>
      <p:sp>
        <p:nvSpPr>
          <p:cNvPr id="15" name="矩形 14"/>
          <p:cNvSpPr/>
          <p:nvPr/>
        </p:nvSpPr>
        <p:spPr>
          <a:xfrm>
            <a:off x="420688" y="5765800"/>
            <a:ext cx="1204912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0010=0x02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输入两向量</a:t>
            </a:r>
            <a:r>
              <a:rPr lang="en-US" altLang="zh-CN" dirty="0"/>
              <a:t>A4 A3 A2 A1</a:t>
            </a:r>
            <a:r>
              <a:rPr lang="zh-CN" altLang="en-US" dirty="0"/>
              <a:t>和</a:t>
            </a:r>
            <a:r>
              <a:rPr lang="en-US" altLang="zh-CN" dirty="0"/>
              <a:t>B4 B3 B2 B1</a:t>
            </a:r>
          </a:p>
          <a:p>
            <a:pPr>
              <a:defRPr/>
            </a:pPr>
            <a:r>
              <a:rPr lang="zh-CN" altLang="en-US" dirty="0"/>
              <a:t>希望比较</a:t>
            </a:r>
            <a:r>
              <a:rPr lang="en-US" altLang="zh-CN" dirty="0"/>
              <a:t>A1 A2</a:t>
            </a:r>
            <a:r>
              <a:rPr lang="zh-CN" altLang="en-US" dirty="0"/>
              <a:t>、</a:t>
            </a:r>
            <a:r>
              <a:rPr lang="en-US" altLang="zh-CN" dirty="0"/>
              <a:t>A3 A4</a:t>
            </a:r>
            <a:r>
              <a:rPr lang="zh-CN" altLang="en-US" dirty="0"/>
              <a:t>、</a:t>
            </a:r>
            <a:r>
              <a:rPr lang="en-US" altLang="zh-CN" dirty="0"/>
              <a:t>B1 B2</a:t>
            </a:r>
            <a:r>
              <a:rPr lang="zh-CN" altLang="en-US" dirty="0"/>
              <a:t>、</a:t>
            </a:r>
            <a:r>
              <a:rPr lang="en-US" altLang="zh-CN" dirty="0"/>
              <a:t>B3 B4</a:t>
            </a:r>
          </a:p>
          <a:p>
            <a:pPr>
              <a:defRPr/>
            </a:pPr>
            <a:r>
              <a:rPr lang="zh-CN" altLang="en-US" dirty="0"/>
              <a:t>则向量应是</a:t>
            </a:r>
            <a:r>
              <a:rPr lang="en-US" altLang="zh-CN" dirty="0"/>
              <a:t>B4 A3 B2 A1</a:t>
            </a:r>
            <a:r>
              <a:rPr lang="zh-CN" altLang="en-US" dirty="0"/>
              <a:t>和</a:t>
            </a:r>
            <a:r>
              <a:rPr lang="en-US" altLang="zh-CN" dirty="0"/>
              <a:t>B3 A4 B1 A2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C = Blend (A, B, 0xA ) // gives : B4 A3 B2 A1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D = Blend (B, A, 0xA ) // gives : A4 B3 A2 B1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D = Shuﬄe (D, D, 0xB1) // gives : B3 A4 B1 A2</a:t>
            </a: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924300" y="3068638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1010</a:t>
            </a:r>
          </a:p>
        </p:txBody>
      </p:sp>
      <p:cxnSp>
        <p:nvCxnSpPr>
          <p:cNvPr id="5" name="直接箭头连接符 4"/>
          <p:cNvCxnSpPr>
            <a:cxnSpLocks noChangeShapeType="1"/>
            <a:stCxn id="4" idx="1"/>
          </p:cNvCxnSpPr>
          <p:nvPr/>
        </p:nvCxnSpPr>
        <p:spPr bwMode="auto">
          <a:xfrm flipH="1">
            <a:off x="3348038" y="3268663"/>
            <a:ext cx="576262" cy="4476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851275" y="4770438"/>
            <a:ext cx="1584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10 11 00 01</a:t>
            </a:r>
          </a:p>
        </p:txBody>
      </p:sp>
      <p:cxnSp>
        <p:nvCxnSpPr>
          <p:cNvPr id="9" name="直接箭头连接符 8"/>
          <p:cNvCxnSpPr>
            <a:cxnSpLocks noChangeShapeType="1"/>
            <a:stCxn id="8" idx="1"/>
          </p:cNvCxnSpPr>
          <p:nvPr/>
        </p:nvCxnSpPr>
        <p:spPr bwMode="auto">
          <a:xfrm flipH="1" flipV="1">
            <a:off x="3419475" y="4457700"/>
            <a:ext cx="431800" cy="512763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为什么采用</a:t>
            </a:r>
            <a:r>
              <a:rPr lang="en-US" altLang="zh-CN"/>
              <a:t>SIMD</a:t>
            </a:r>
            <a:r>
              <a:rPr lang="zh-CN" altLang="en-US"/>
              <a:t>？</a:t>
            </a:r>
            <a:endParaRPr lang="zh-CN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+</a:t>
            </a:r>
            <a:r>
              <a:rPr lang="zh-CN" altLang="en-US"/>
              <a:t>更大的并发度</a:t>
            </a:r>
            <a:endParaRPr lang="en-US" altLang="zh-CN"/>
          </a:p>
          <a:p>
            <a:pPr lvl="1" eaLnBrk="1" hangingPunct="1"/>
            <a:r>
              <a:rPr lang="zh-CN" altLang="en-US"/>
              <a:t>当并发度足够时，是</a:t>
            </a:r>
            <a:r>
              <a:rPr lang="en-US" altLang="zh-CN"/>
              <a:t>ILP</a:t>
            </a:r>
            <a:r>
              <a:rPr lang="zh-CN" altLang="en-US"/>
              <a:t>的很好补充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+</a:t>
            </a:r>
            <a:r>
              <a:rPr lang="zh-CN" altLang="en-US"/>
              <a:t>设计简单：重复功能单元即可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+</a:t>
            </a:r>
            <a:r>
              <a:rPr lang="zh-CN" altLang="en-US"/>
              <a:t>更小的芯片尺寸</a:t>
            </a: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-</a:t>
            </a:r>
            <a:r>
              <a:rPr lang="zh-CN" altLang="en-US"/>
              <a:t>必须显式接触硬件</a:t>
            </a:r>
            <a:br>
              <a:rPr lang="en-US" altLang="zh-CN"/>
            </a:br>
            <a:r>
              <a:rPr lang="zh-CN" altLang="en-US"/>
              <a:t>通过编译器，或程序员自己</a:t>
            </a:r>
            <a:endParaRPr lang="en-US" altLang="zh-CN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向量重排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输入两向量</a:t>
            </a:r>
            <a:r>
              <a:rPr lang="en-US" altLang="zh-CN"/>
              <a:t>A4 A3 </a:t>
            </a:r>
            <a:r>
              <a:rPr lang="en-US" altLang="zh-CN" dirty="0"/>
              <a:t>A2 A1</a:t>
            </a:r>
            <a:r>
              <a:rPr lang="zh-CN" altLang="en-US" dirty="0"/>
              <a:t>和</a:t>
            </a:r>
            <a:r>
              <a:rPr lang="en-US" altLang="zh-CN"/>
              <a:t>B4 B3 </a:t>
            </a:r>
            <a:r>
              <a:rPr lang="en-US" altLang="zh-CN" dirty="0"/>
              <a:t>B2 B1</a:t>
            </a:r>
          </a:p>
          <a:p>
            <a:pPr>
              <a:defRPr/>
            </a:pPr>
            <a:r>
              <a:rPr lang="zh-CN" altLang="en-US" dirty="0"/>
              <a:t>希望比较</a:t>
            </a:r>
            <a:r>
              <a:rPr lang="en-US" altLang="zh-CN" dirty="0"/>
              <a:t>A1 A2</a:t>
            </a:r>
            <a:r>
              <a:rPr lang="zh-CN" altLang="en-US"/>
              <a:t>、</a:t>
            </a:r>
            <a:r>
              <a:rPr lang="en-US" altLang="zh-CN"/>
              <a:t>A3 </a:t>
            </a:r>
            <a:r>
              <a:rPr lang="en-US" altLang="zh-CN" dirty="0"/>
              <a:t>A4</a:t>
            </a:r>
            <a:r>
              <a:rPr lang="zh-CN" altLang="en-US" dirty="0"/>
              <a:t>、</a:t>
            </a:r>
            <a:r>
              <a:rPr lang="en-US" altLang="zh-CN" dirty="0"/>
              <a:t>B1 B2</a:t>
            </a:r>
            <a:r>
              <a:rPr lang="zh-CN" altLang="en-US"/>
              <a:t>、</a:t>
            </a:r>
            <a:r>
              <a:rPr lang="en-US" altLang="zh-CN"/>
              <a:t>B3 </a:t>
            </a:r>
            <a:r>
              <a:rPr lang="en-US" altLang="zh-CN" dirty="0"/>
              <a:t>B4</a:t>
            </a:r>
          </a:p>
          <a:p>
            <a:pPr>
              <a:defRPr/>
            </a:pPr>
            <a:r>
              <a:rPr lang="zh-CN" altLang="en-US" dirty="0"/>
              <a:t>则向量应是</a:t>
            </a:r>
            <a:r>
              <a:rPr lang="en-US" altLang="zh-CN"/>
              <a:t>B4 A3 </a:t>
            </a:r>
            <a:r>
              <a:rPr lang="en-US" altLang="zh-CN" dirty="0"/>
              <a:t>B2 A1</a:t>
            </a:r>
            <a:r>
              <a:rPr lang="zh-CN" altLang="en-US"/>
              <a:t>和</a:t>
            </a:r>
            <a:r>
              <a:rPr lang="en-US" altLang="zh-CN"/>
              <a:t>B3 </a:t>
            </a:r>
            <a:r>
              <a:rPr lang="en-US" altLang="zh-CN" dirty="0"/>
              <a:t>A4 B1 A2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C = Blend (A, B, 0xA ) // gives : A1 </a:t>
            </a:r>
            <a:r>
              <a:rPr lang="en-US" altLang="zh-CN" sz="1800" kern="100">
                <a:solidFill>
                  <a:srgbClr val="0000FF"/>
                </a:solidFill>
                <a:latin typeface="Arial" panose="020B0604020202020204" pitchFamily="34" charset="0"/>
              </a:rPr>
              <a:t>B2 A3 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B4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924300" y="3068638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1010</a:t>
            </a:r>
          </a:p>
        </p:txBody>
      </p:sp>
      <p:cxnSp>
        <p:nvCxnSpPr>
          <p:cNvPr id="5" name="直接箭头连接符 4"/>
          <p:cNvCxnSpPr>
            <a:cxnSpLocks noChangeShapeType="1"/>
            <a:stCxn id="4" idx="1"/>
          </p:cNvCxnSpPr>
          <p:nvPr/>
        </p:nvCxnSpPr>
        <p:spPr bwMode="auto">
          <a:xfrm flipH="1">
            <a:off x="3348038" y="3268663"/>
            <a:ext cx="576262" cy="4476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6" name="直接箭头连接符 7"/>
          <p:cNvCxnSpPr>
            <a:cxnSpLocks noChangeShapeType="1"/>
          </p:cNvCxnSpPr>
          <p:nvPr/>
        </p:nvCxnSpPr>
        <p:spPr bwMode="auto">
          <a:xfrm flipH="1">
            <a:off x="4230688" y="4891088"/>
            <a:ext cx="1662112" cy="5984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7" name="直接箭头连接符 7"/>
          <p:cNvCxnSpPr>
            <a:cxnSpLocks noChangeShapeType="1"/>
          </p:cNvCxnSpPr>
          <p:nvPr/>
        </p:nvCxnSpPr>
        <p:spPr bwMode="auto">
          <a:xfrm>
            <a:off x="4303713" y="4933950"/>
            <a:ext cx="1589087" cy="5318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54250" y="4456113"/>
          <a:ext cx="2332040" cy="4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1839913" y="4456113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0261" name="直接箭头连接符 7"/>
          <p:cNvCxnSpPr>
            <a:cxnSpLocks noChangeShapeType="1"/>
          </p:cNvCxnSpPr>
          <p:nvPr/>
        </p:nvCxnSpPr>
        <p:spPr bwMode="auto">
          <a:xfrm>
            <a:off x="3119438" y="4929188"/>
            <a:ext cx="1668462" cy="57943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直接箭头连接符 7"/>
          <p:cNvCxnSpPr>
            <a:cxnSpLocks noChangeShapeType="1"/>
          </p:cNvCxnSpPr>
          <p:nvPr/>
        </p:nvCxnSpPr>
        <p:spPr bwMode="auto">
          <a:xfrm flipH="1">
            <a:off x="5397500" y="4929188"/>
            <a:ext cx="1622425" cy="5556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635625" y="4452938"/>
          <a:ext cx="2332040" cy="4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0"/>
          <p:cNvSpPr/>
          <p:nvPr/>
        </p:nvSpPr>
        <p:spPr>
          <a:xfrm>
            <a:off x="5219700" y="4454525"/>
            <a:ext cx="35718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924300" y="5508625"/>
          <a:ext cx="2332040" cy="4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3481388" y="5508625"/>
            <a:ext cx="369887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16" name="直接箭头连接符 15"/>
          <p:cNvCxnSpPr>
            <a:cxnSpLocks noChangeShapeType="1"/>
          </p:cNvCxnSpPr>
          <p:nvPr/>
        </p:nvCxnSpPr>
        <p:spPr bwMode="auto">
          <a:xfrm flipH="1">
            <a:off x="4519613" y="3413125"/>
            <a:ext cx="100012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/>
          <p:cNvCxnSpPr>
            <a:cxnSpLocks noChangeShapeType="1"/>
          </p:cNvCxnSpPr>
          <p:nvPr/>
        </p:nvCxnSpPr>
        <p:spPr bwMode="auto">
          <a:xfrm flipH="1">
            <a:off x="4383088" y="3413125"/>
            <a:ext cx="101600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箭头连接符 23"/>
          <p:cNvCxnSpPr>
            <a:cxnSpLocks noChangeShapeType="1"/>
          </p:cNvCxnSpPr>
          <p:nvPr/>
        </p:nvCxnSpPr>
        <p:spPr bwMode="auto">
          <a:xfrm flipH="1">
            <a:off x="4235450" y="3413125"/>
            <a:ext cx="100013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flipH="1">
            <a:off x="4090988" y="3413125"/>
            <a:ext cx="101600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向量重排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输入两向量</a:t>
            </a:r>
            <a:r>
              <a:rPr lang="en-US" altLang="zh-CN"/>
              <a:t>A4 A3 </a:t>
            </a:r>
            <a:r>
              <a:rPr lang="en-US" altLang="zh-CN" dirty="0"/>
              <a:t>A2 A1</a:t>
            </a:r>
            <a:r>
              <a:rPr lang="zh-CN" altLang="en-US" dirty="0"/>
              <a:t>和</a:t>
            </a:r>
            <a:r>
              <a:rPr lang="en-US" altLang="zh-CN"/>
              <a:t>B4 B3 </a:t>
            </a:r>
            <a:r>
              <a:rPr lang="en-US" altLang="zh-CN" dirty="0"/>
              <a:t>B2 B1</a:t>
            </a:r>
          </a:p>
          <a:p>
            <a:pPr>
              <a:defRPr/>
            </a:pPr>
            <a:r>
              <a:rPr lang="zh-CN" altLang="en-US" dirty="0"/>
              <a:t>希望比较</a:t>
            </a:r>
            <a:r>
              <a:rPr lang="en-US" altLang="zh-CN" dirty="0"/>
              <a:t>A1 A2</a:t>
            </a:r>
            <a:r>
              <a:rPr lang="zh-CN" altLang="en-US"/>
              <a:t>、</a:t>
            </a:r>
            <a:r>
              <a:rPr lang="en-US" altLang="zh-CN"/>
              <a:t>A3 </a:t>
            </a:r>
            <a:r>
              <a:rPr lang="en-US" altLang="zh-CN" dirty="0"/>
              <a:t>A4</a:t>
            </a:r>
            <a:r>
              <a:rPr lang="zh-CN" altLang="en-US" dirty="0"/>
              <a:t>、</a:t>
            </a:r>
            <a:r>
              <a:rPr lang="en-US" altLang="zh-CN" dirty="0"/>
              <a:t>B1 B2</a:t>
            </a:r>
            <a:r>
              <a:rPr lang="zh-CN" altLang="en-US"/>
              <a:t>、</a:t>
            </a:r>
            <a:r>
              <a:rPr lang="en-US" altLang="zh-CN"/>
              <a:t>B3 </a:t>
            </a:r>
            <a:r>
              <a:rPr lang="en-US" altLang="zh-CN" dirty="0"/>
              <a:t>B4</a:t>
            </a:r>
          </a:p>
          <a:p>
            <a:pPr>
              <a:defRPr/>
            </a:pPr>
            <a:r>
              <a:rPr lang="zh-CN" altLang="en-US" dirty="0"/>
              <a:t>则向量应是</a:t>
            </a:r>
            <a:r>
              <a:rPr lang="en-US" altLang="zh-CN"/>
              <a:t>B4 A3 </a:t>
            </a:r>
            <a:r>
              <a:rPr lang="en-US" altLang="zh-CN" dirty="0"/>
              <a:t>B2 A1</a:t>
            </a:r>
            <a:r>
              <a:rPr lang="zh-CN" altLang="en-US"/>
              <a:t>和</a:t>
            </a:r>
            <a:r>
              <a:rPr lang="en-US" altLang="zh-CN"/>
              <a:t>B3 </a:t>
            </a:r>
            <a:r>
              <a:rPr lang="en-US" altLang="zh-CN" dirty="0"/>
              <a:t>A4 B1 A2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D = Blend (B, A, 0xA ) // gives : B1 </a:t>
            </a:r>
            <a:r>
              <a:rPr lang="en-US" altLang="zh-CN" sz="1800" kern="100">
                <a:solidFill>
                  <a:srgbClr val="0000FF"/>
                </a:solidFill>
                <a:latin typeface="Arial" panose="020B0604020202020204" pitchFamily="34" charset="0"/>
              </a:rPr>
              <a:t>A2 B3 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A4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924300" y="3068638"/>
            <a:ext cx="863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1010</a:t>
            </a:r>
          </a:p>
        </p:txBody>
      </p:sp>
      <p:cxnSp>
        <p:nvCxnSpPr>
          <p:cNvPr id="5" name="直接箭头连接符 4"/>
          <p:cNvCxnSpPr>
            <a:cxnSpLocks noChangeShapeType="1"/>
            <a:stCxn id="4" idx="1"/>
          </p:cNvCxnSpPr>
          <p:nvPr/>
        </p:nvCxnSpPr>
        <p:spPr bwMode="auto">
          <a:xfrm flipH="1">
            <a:off x="3348038" y="3268663"/>
            <a:ext cx="576262" cy="4476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4" name="直接箭头连接符 7"/>
          <p:cNvCxnSpPr>
            <a:cxnSpLocks noChangeShapeType="1"/>
          </p:cNvCxnSpPr>
          <p:nvPr/>
        </p:nvCxnSpPr>
        <p:spPr bwMode="auto">
          <a:xfrm flipH="1">
            <a:off x="4230688" y="4891088"/>
            <a:ext cx="1662112" cy="5984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5" name="直接箭头连接符 7"/>
          <p:cNvCxnSpPr>
            <a:cxnSpLocks noChangeShapeType="1"/>
          </p:cNvCxnSpPr>
          <p:nvPr/>
        </p:nvCxnSpPr>
        <p:spPr bwMode="auto">
          <a:xfrm>
            <a:off x="4303713" y="4933950"/>
            <a:ext cx="1589087" cy="531813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254250" y="4456113"/>
          <a:ext cx="2332040" cy="4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39913" y="4456113"/>
            <a:ext cx="3556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2309" name="直接箭头连接符 7"/>
          <p:cNvCxnSpPr>
            <a:cxnSpLocks noChangeShapeType="1"/>
          </p:cNvCxnSpPr>
          <p:nvPr/>
        </p:nvCxnSpPr>
        <p:spPr bwMode="auto">
          <a:xfrm>
            <a:off x="3119438" y="4929188"/>
            <a:ext cx="1668462" cy="57943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0" name="直接箭头连接符 7"/>
          <p:cNvCxnSpPr>
            <a:cxnSpLocks noChangeShapeType="1"/>
          </p:cNvCxnSpPr>
          <p:nvPr/>
        </p:nvCxnSpPr>
        <p:spPr bwMode="auto">
          <a:xfrm flipH="1">
            <a:off x="5397500" y="4929188"/>
            <a:ext cx="1622425" cy="5556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635625" y="4452938"/>
          <a:ext cx="2332040" cy="4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5219700" y="4454525"/>
            <a:ext cx="35718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24300" y="5491163"/>
          <a:ext cx="233204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941" marB="45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941" marB="45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941" marB="45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941" marB="45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492500" y="5508625"/>
            <a:ext cx="369888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 flipH="1">
            <a:off x="4519613" y="3413125"/>
            <a:ext cx="100012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flipH="1">
            <a:off x="4383088" y="3413125"/>
            <a:ext cx="101600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4235450" y="3413125"/>
            <a:ext cx="100013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 flipH="1">
            <a:off x="4090988" y="3413125"/>
            <a:ext cx="101600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935413" y="6062663"/>
          <a:ext cx="2332036" cy="4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3492500" y="6064250"/>
            <a:ext cx="3698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向量重排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输入两向量</a:t>
            </a:r>
            <a:r>
              <a:rPr lang="en-US" altLang="zh-CN"/>
              <a:t>A4 A3 </a:t>
            </a:r>
            <a:r>
              <a:rPr lang="en-US" altLang="zh-CN" dirty="0"/>
              <a:t>A2 A1</a:t>
            </a:r>
            <a:r>
              <a:rPr lang="zh-CN" altLang="en-US" dirty="0"/>
              <a:t>和</a:t>
            </a:r>
            <a:r>
              <a:rPr lang="en-US" altLang="zh-CN"/>
              <a:t>B4 B3 </a:t>
            </a:r>
            <a:r>
              <a:rPr lang="en-US" altLang="zh-CN" dirty="0"/>
              <a:t>B2 B1</a:t>
            </a:r>
          </a:p>
          <a:p>
            <a:pPr>
              <a:defRPr/>
            </a:pPr>
            <a:r>
              <a:rPr lang="zh-CN" altLang="en-US" dirty="0"/>
              <a:t>希望比较</a:t>
            </a:r>
            <a:r>
              <a:rPr lang="en-US" altLang="zh-CN" dirty="0"/>
              <a:t>A1 A2</a:t>
            </a:r>
            <a:r>
              <a:rPr lang="zh-CN" altLang="en-US"/>
              <a:t>、</a:t>
            </a:r>
            <a:r>
              <a:rPr lang="en-US" altLang="zh-CN"/>
              <a:t>A3 </a:t>
            </a:r>
            <a:r>
              <a:rPr lang="en-US" altLang="zh-CN" dirty="0"/>
              <a:t>A4</a:t>
            </a:r>
            <a:r>
              <a:rPr lang="zh-CN" altLang="en-US" dirty="0"/>
              <a:t>、</a:t>
            </a:r>
            <a:r>
              <a:rPr lang="en-US" altLang="zh-CN" dirty="0"/>
              <a:t>B1 B2</a:t>
            </a:r>
            <a:r>
              <a:rPr lang="zh-CN" altLang="en-US"/>
              <a:t>、</a:t>
            </a:r>
            <a:r>
              <a:rPr lang="en-US" altLang="zh-CN"/>
              <a:t>B3 </a:t>
            </a:r>
            <a:r>
              <a:rPr lang="en-US" altLang="zh-CN" dirty="0"/>
              <a:t>B4</a:t>
            </a:r>
          </a:p>
          <a:p>
            <a:pPr>
              <a:defRPr/>
            </a:pPr>
            <a:r>
              <a:rPr lang="zh-CN" altLang="en-US" dirty="0"/>
              <a:t>则向量应是</a:t>
            </a:r>
            <a:r>
              <a:rPr lang="en-US" altLang="zh-CN"/>
              <a:t>B4 A3 </a:t>
            </a:r>
            <a:r>
              <a:rPr lang="en-US" altLang="zh-CN" dirty="0"/>
              <a:t>B2 A1</a:t>
            </a:r>
            <a:r>
              <a:rPr lang="zh-CN" altLang="en-US"/>
              <a:t>和</a:t>
            </a:r>
            <a:r>
              <a:rPr lang="en-US" altLang="zh-CN"/>
              <a:t>B3 </a:t>
            </a:r>
            <a:r>
              <a:rPr lang="en-US" altLang="zh-CN" dirty="0"/>
              <a:t>A4 B1 A2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D = Shuﬄe (D, D, 0xB1) // gives : A2 B1 </a:t>
            </a:r>
            <a:r>
              <a:rPr lang="en-US" altLang="zh-CN" sz="1800" kern="100">
                <a:solidFill>
                  <a:srgbClr val="0000FF"/>
                </a:solidFill>
                <a:latin typeface="Arial" panose="020B0604020202020204" pitchFamily="34" charset="0"/>
              </a:rPr>
              <a:t>A4 B3</a:t>
            </a: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924300" y="3068638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10 11 00 01</a:t>
            </a:r>
          </a:p>
        </p:txBody>
      </p:sp>
      <p:cxnSp>
        <p:nvCxnSpPr>
          <p:cNvPr id="5" name="直接箭头连接符 4"/>
          <p:cNvCxnSpPr>
            <a:cxnSpLocks noChangeShapeType="1"/>
            <a:stCxn id="4" idx="1"/>
          </p:cNvCxnSpPr>
          <p:nvPr/>
        </p:nvCxnSpPr>
        <p:spPr bwMode="auto">
          <a:xfrm flipH="1">
            <a:off x="3348038" y="3268663"/>
            <a:ext cx="576262" cy="447675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8" name="直接箭头连接符 7"/>
          <p:cNvCxnSpPr>
            <a:cxnSpLocks noChangeShapeType="1"/>
          </p:cNvCxnSpPr>
          <p:nvPr/>
        </p:nvCxnSpPr>
        <p:spPr bwMode="auto">
          <a:xfrm flipH="1">
            <a:off x="4230688" y="4910138"/>
            <a:ext cx="2227262" cy="57943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19" name="直接箭头连接符 7"/>
          <p:cNvCxnSpPr>
            <a:cxnSpLocks noChangeShapeType="1"/>
          </p:cNvCxnSpPr>
          <p:nvPr/>
        </p:nvCxnSpPr>
        <p:spPr bwMode="auto">
          <a:xfrm>
            <a:off x="3708400" y="4910138"/>
            <a:ext cx="2184400" cy="5556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254250" y="4456113"/>
          <a:ext cx="2332040" cy="4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1839913" y="4456113"/>
            <a:ext cx="4064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3333" name="直接箭头连接符 7"/>
          <p:cNvCxnSpPr>
            <a:cxnSpLocks noChangeShapeType="1"/>
          </p:cNvCxnSpPr>
          <p:nvPr/>
        </p:nvCxnSpPr>
        <p:spPr bwMode="auto">
          <a:xfrm flipH="1">
            <a:off x="4787900" y="4891088"/>
            <a:ext cx="1133475" cy="61753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直接箭头连接符 7"/>
          <p:cNvCxnSpPr>
            <a:cxnSpLocks noChangeShapeType="1"/>
          </p:cNvCxnSpPr>
          <p:nvPr/>
        </p:nvCxnSpPr>
        <p:spPr bwMode="auto">
          <a:xfrm>
            <a:off x="4356100" y="4891088"/>
            <a:ext cx="1041400" cy="59372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5635625" y="4452938"/>
          <a:ext cx="2332040" cy="4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矩形 16"/>
          <p:cNvSpPr/>
          <p:nvPr/>
        </p:nvSpPr>
        <p:spPr>
          <a:xfrm>
            <a:off x="5219700" y="4454525"/>
            <a:ext cx="407988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3924300" y="5491163"/>
          <a:ext cx="2332040" cy="458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8787"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941" marB="45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941" marB="45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941" marB="45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941" marB="459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3481388" y="5516563"/>
            <a:ext cx="44291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935413" y="6062663"/>
          <a:ext cx="2332036" cy="4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98" marR="91498" marT="45770" marB="457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3492500" y="6064250"/>
            <a:ext cx="369888" cy="46037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kern="1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</a:p>
        </p:txBody>
      </p:sp>
      <p:cxnSp>
        <p:nvCxnSpPr>
          <p:cNvPr id="20" name="直接箭头连接符 19"/>
          <p:cNvCxnSpPr>
            <a:cxnSpLocks noChangeShapeType="1"/>
          </p:cNvCxnSpPr>
          <p:nvPr/>
        </p:nvCxnSpPr>
        <p:spPr bwMode="auto">
          <a:xfrm flipH="1">
            <a:off x="5235575" y="3413125"/>
            <a:ext cx="100013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flipH="1">
            <a:off x="4887913" y="3413125"/>
            <a:ext cx="101600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箭头连接符 21"/>
          <p:cNvCxnSpPr>
            <a:cxnSpLocks noChangeShapeType="1"/>
          </p:cNvCxnSpPr>
          <p:nvPr/>
        </p:nvCxnSpPr>
        <p:spPr bwMode="auto">
          <a:xfrm flipH="1">
            <a:off x="4527550" y="3413125"/>
            <a:ext cx="101600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箭头连接符 24"/>
          <p:cNvCxnSpPr>
            <a:cxnSpLocks noChangeShapeType="1"/>
          </p:cNvCxnSpPr>
          <p:nvPr/>
        </p:nvCxnSpPr>
        <p:spPr bwMode="auto">
          <a:xfrm flipH="1">
            <a:off x="4167188" y="3413125"/>
            <a:ext cx="101600" cy="0"/>
          </a:xfrm>
          <a:prstGeom prst="straightConnector1">
            <a:avLst/>
          </a:prstGeom>
          <a:noFill/>
          <a:ln w="25400" algn="ctr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排序网络</a:t>
            </a:r>
          </a:p>
        </p:txBody>
      </p:sp>
      <p:sp>
        <p:nvSpPr>
          <p:cNvPr id="788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双调排序</a:t>
            </a:r>
            <a:endParaRPr lang="en-US" altLang="zh-CN" dirty="0"/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双调合并：</a:t>
            </a:r>
            <a:endParaRPr lang="en-US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一个升序序列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一个降序序列合并</a:t>
            </a:r>
            <a:endParaRPr lang="en-US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B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sse_shuffle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(B, B, imm1);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92D050"/>
                </a:solidFill>
                <a:latin typeface="Arial" panose="020B0604020202020204" pitchFamily="34" charset="0"/>
              </a:rPr>
              <a:t>// </a:t>
            </a:r>
            <a:r>
              <a:rPr lang="zh-CN" altLang="en-US" sz="1800" kern="100" dirty="0">
                <a:solidFill>
                  <a:srgbClr val="92D050"/>
                </a:solidFill>
                <a:latin typeface="Arial" panose="020B0604020202020204" pitchFamily="34" charset="0"/>
              </a:rPr>
              <a:t>下面代码重复三次</a:t>
            </a:r>
            <a:endParaRPr lang="en-US" altLang="zh-CN" sz="1800" kern="100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L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sse_min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(A, B);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H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sse_max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(A, B);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Lp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sse_shuffle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(L, H, imm2);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Hp = 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sse_shuffle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(L, H, imm3);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dirty="0"/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pic>
        <p:nvPicPr>
          <p:cNvPr id="84996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1336675"/>
            <a:ext cx="4014787" cy="304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546100" y="4294188"/>
            <a:ext cx="9207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imm1=?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5795963" y="1909763"/>
            <a:ext cx="3841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Arial" panose="020B0604020202020204" pitchFamily="34" charset="0"/>
              </a:rPr>
              <a:t>L1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6300788" y="1909763"/>
            <a:ext cx="4127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H1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64325" y="1909763"/>
            <a:ext cx="3841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Arial" panose="020B0604020202020204" pitchFamily="34" charset="0"/>
              </a:rPr>
              <a:t>L2</a:t>
            </a:r>
            <a:endParaRPr lang="zh-CN" altLang="en-US" sz="1400" dirty="0"/>
          </a:p>
        </p:txBody>
      </p:sp>
      <p:sp>
        <p:nvSpPr>
          <p:cNvPr id="11" name="矩形 10"/>
          <p:cNvSpPr/>
          <p:nvPr/>
        </p:nvSpPr>
        <p:spPr>
          <a:xfrm>
            <a:off x="7169150" y="1909763"/>
            <a:ext cx="41275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H2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56488" y="1909763"/>
            <a:ext cx="3841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Arial" panose="020B0604020202020204" pitchFamily="34" charset="0"/>
              </a:rPr>
              <a:t>L3</a:t>
            </a:r>
            <a:endParaRPr lang="zh-CN" altLang="en-US" sz="1400" dirty="0"/>
          </a:p>
        </p:txBody>
      </p:sp>
      <p:sp>
        <p:nvSpPr>
          <p:cNvPr id="13" name="矩形 12"/>
          <p:cNvSpPr/>
          <p:nvPr/>
        </p:nvSpPr>
        <p:spPr>
          <a:xfrm>
            <a:off x="7961313" y="1909763"/>
            <a:ext cx="4143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H3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07388" y="1909763"/>
            <a:ext cx="38258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Arial" panose="020B0604020202020204" pitchFamily="34" charset="0"/>
              </a:rPr>
              <a:t>L4</a:t>
            </a:r>
            <a:endParaRPr lang="zh-CN" altLang="en-US" sz="1400" dirty="0"/>
          </a:p>
        </p:txBody>
      </p:sp>
      <p:sp>
        <p:nvSpPr>
          <p:cNvPr id="15" name="矩形 14"/>
          <p:cNvSpPr/>
          <p:nvPr/>
        </p:nvSpPr>
        <p:spPr>
          <a:xfrm>
            <a:off x="8810625" y="1909763"/>
            <a:ext cx="4143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H4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73338" y="4292600"/>
            <a:ext cx="39687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11</a:t>
            </a:r>
            <a:endParaRPr lang="zh-CN" altLang="en-US" sz="1600" dirty="0"/>
          </a:p>
        </p:txBody>
      </p:sp>
      <p:sp>
        <p:nvSpPr>
          <p:cNvPr id="17" name="矩形 16"/>
          <p:cNvSpPr/>
          <p:nvPr/>
        </p:nvSpPr>
        <p:spPr>
          <a:xfrm>
            <a:off x="2284413" y="4292600"/>
            <a:ext cx="4127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10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2012950" y="4292600"/>
            <a:ext cx="411163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01</a:t>
            </a:r>
            <a:endParaRPr lang="zh-CN" altLang="en-US" sz="1600" dirty="0"/>
          </a:p>
        </p:txBody>
      </p:sp>
      <p:sp>
        <p:nvSpPr>
          <p:cNvPr id="19" name="矩形 18"/>
          <p:cNvSpPr/>
          <p:nvPr/>
        </p:nvSpPr>
        <p:spPr>
          <a:xfrm>
            <a:off x="1708150" y="4292600"/>
            <a:ext cx="4127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00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550863" y="4625975"/>
            <a:ext cx="920750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imm2=?</a:t>
            </a:r>
            <a:endParaRPr lang="zh-CN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5795963" y="2257425"/>
            <a:ext cx="3841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Arial" panose="020B0604020202020204" pitchFamily="34" charset="0"/>
              </a:rPr>
              <a:t>L1</a:t>
            </a:r>
            <a:endParaRPr lang="zh-CN" altLang="en-US" sz="1400" dirty="0"/>
          </a:p>
        </p:txBody>
      </p:sp>
      <p:sp>
        <p:nvSpPr>
          <p:cNvPr id="22" name="矩形 21"/>
          <p:cNvSpPr/>
          <p:nvPr/>
        </p:nvSpPr>
        <p:spPr>
          <a:xfrm>
            <a:off x="6315075" y="2251075"/>
            <a:ext cx="384175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L3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664325" y="2251075"/>
            <a:ext cx="384175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Arial" panose="020B0604020202020204" pitchFamily="34" charset="0"/>
              </a:rPr>
              <a:t>L2</a:t>
            </a:r>
            <a:endParaRPr lang="zh-CN" altLang="en-US" sz="1400" dirty="0"/>
          </a:p>
        </p:txBody>
      </p:sp>
      <p:sp>
        <p:nvSpPr>
          <p:cNvPr id="24" name="矩形 23"/>
          <p:cNvSpPr/>
          <p:nvPr/>
        </p:nvSpPr>
        <p:spPr>
          <a:xfrm>
            <a:off x="7183438" y="2230438"/>
            <a:ext cx="3841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L4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442200" y="2235200"/>
            <a:ext cx="4143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Arial" panose="020B0604020202020204" pitchFamily="34" charset="0"/>
              </a:rPr>
              <a:t>H1</a:t>
            </a:r>
            <a:endParaRPr lang="zh-CN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7961313" y="2230438"/>
            <a:ext cx="4143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H3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05800" y="2225675"/>
            <a:ext cx="4143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FF0000"/>
                </a:solidFill>
                <a:latin typeface="Arial" panose="020B0604020202020204" pitchFamily="34" charset="0"/>
              </a:rPr>
              <a:t>H2</a:t>
            </a:r>
            <a:endParaRPr lang="zh-CN" altLang="en-US" sz="1400" dirty="0"/>
          </a:p>
        </p:txBody>
      </p:sp>
      <p:sp>
        <p:nvSpPr>
          <p:cNvPr id="30" name="矩形 29"/>
          <p:cNvSpPr/>
          <p:nvPr/>
        </p:nvSpPr>
        <p:spPr>
          <a:xfrm>
            <a:off x="8810625" y="2208213"/>
            <a:ext cx="414338" cy="306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kern="100" dirty="0">
                <a:solidFill>
                  <a:srgbClr val="0000FF"/>
                </a:solidFill>
                <a:latin typeface="Arial" panose="020B0604020202020204" pitchFamily="34" charset="0"/>
              </a:rPr>
              <a:t>H4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708150" y="4625975"/>
            <a:ext cx="1652588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[H2 H1 L2 L1]</a:t>
            </a:r>
            <a:endParaRPr lang="zh-CN" altLang="en-US" sz="1600" dirty="0"/>
          </a:p>
        </p:txBody>
      </p:sp>
      <p:sp>
        <p:nvSpPr>
          <p:cNvPr id="33" name="矩形 32"/>
          <p:cNvSpPr/>
          <p:nvPr/>
        </p:nvSpPr>
        <p:spPr>
          <a:xfrm>
            <a:off x="3640138" y="4625975"/>
            <a:ext cx="1268412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01 00 01 00</a:t>
            </a:r>
            <a:endParaRPr lang="zh-CN" altLang="en-US" sz="1600" dirty="0"/>
          </a:p>
        </p:txBody>
      </p:sp>
      <p:sp>
        <p:nvSpPr>
          <p:cNvPr id="34" name="矩形 33"/>
          <p:cNvSpPr/>
          <p:nvPr/>
        </p:nvSpPr>
        <p:spPr>
          <a:xfrm>
            <a:off x="546100" y="4891088"/>
            <a:ext cx="92075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>
                <a:solidFill>
                  <a:srgbClr val="FF0000"/>
                </a:solidFill>
                <a:latin typeface="Arial" panose="020B0604020202020204" pitchFamily="34" charset="0"/>
              </a:rPr>
              <a:t>imm3=?</a:t>
            </a:r>
            <a:endParaRPr lang="zh-CN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1704975" y="4891088"/>
            <a:ext cx="1651000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[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H4 H3 L4 L3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]</a:t>
            </a:r>
            <a:endParaRPr lang="zh-CN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3635375" y="4891088"/>
            <a:ext cx="126841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11 10 11 10</a:t>
            </a:r>
            <a:endParaRPr lang="zh-CN" altLang="en-US" sz="1600" dirty="0"/>
          </a:p>
        </p:txBody>
      </p:sp>
      <p:sp>
        <p:nvSpPr>
          <p:cNvPr id="37" name="矩形 36"/>
          <p:cNvSpPr/>
          <p:nvPr/>
        </p:nvSpPr>
        <p:spPr>
          <a:xfrm>
            <a:off x="546100" y="5251450"/>
            <a:ext cx="901700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Level2?</a:t>
            </a:r>
            <a:endParaRPr lang="zh-CN" altLang="en-US" sz="1600" dirty="0"/>
          </a:p>
        </p:txBody>
      </p:sp>
      <p:sp>
        <p:nvSpPr>
          <p:cNvPr id="38" name="矩形 37"/>
          <p:cNvSpPr/>
          <p:nvPr/>
        </p:nvSpPr>
        <p:spPr>
          <a:xfrm>
            <a:off x="1704975" y="5251450"/>
            <a:ext cx="3179763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[H3 L3 H1 L1]</a:t>
            </a:r>
            <a:r>
              <a:rPr lang="zh-CN" altLang="en-US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、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[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H4 L4 H2 L2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]</a:t>
            </a:r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4787900" y="5232400"/>
            <a:ext cx="4292600" cy="8572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ts val="100"/>
              </a:spcBef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C = </a:t>
            </a:r>
            <a:r>
              <a:rPr lang="en-US" altLang="zh-CN" sz="1600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unpacklo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(L, H)		[H2 L2 H1 L1]</a:t>
            </a:r>
          </a:p>
          <a:p>
            <a:pPr eaLnBrk="1" hangingPunct="1">
              <a:spcBef>
                <a:spcPts val="100"/>
              </a:spcBef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D = </a:t>
            </a:r>
            <a:r>
              <a:rPr lang="en-US" altLang="zh-CN" sz="1600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unpackhi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(L, H )		[H4 L4 H3 L3]</a:t>
            </a:r>
          </a:p>
          <a:p>
            <a:pPr eaLnBrk="1" hangingPunct="1">
              <a:spcBef>
                <a:spcPts val="100"/>
              </a:spcBef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shuffle(C, D, 01 00 01 00/11 10 11 10)</a:t>
            </a:r>
            <a:endParaRPr lang="it-IT" altLang="zh-CN" sz="1600" kern="1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47688" y="6067425"/>
            <a:ext cx="915987" cy="3381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Output?</a:t>
            </a:r>
            <a:endParaRPr lang="zh-CN" altLang="en-US" sz="1600" dirty="0"/>
          </a:p>
        </p:txBody>
      </p:sp>
      <p:sp>
        <p:nvSpPr>
          <p:cNvPr id="52" name="矩形 51"/>
          <p:cNvSpPr/>
          <p:nvPr/>
        </p:nvSpPr>
        <p:spPr>
          <a:xfrm>
            <a:off x="1704975" y="6062663"/>
            <a:ext cx="3179763" cy="3381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[H2 L2 H1 L1]</a:t>
            </a:r>
            <a:r>
              <a:rPr lang="zh-CN" altLang="en-US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、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[</a:t>
            </a:r>
            <a:r>
              <a:rPr lang="en-US" altLang="zh-CN" sz="1600" kern="100" dirty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H4 L4 H3 L3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]</a:t>
            </a:r>
            <a:endParaRPr lang="zh-CN" altLang="en-US" sz="1600" dirty="0"/>
          </a:p>
        </p:txBody>
      </p:sp>
      <p:sp>
        <p:nvSpPr>
          <p:cNvPr id="54" name="矩形 53"/>
          <p:cNvSpPr/>
          <p:nvPr/>
        </p:nvSpPr>
        <p:spPr>
          <a:xfrm>
            <a:off x="4787900" y="6053138"/>
            <a:ext cx="4292600" cy="33813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ts val="100"/>
              </a:spcBef>
              <a:defRPr/>
            </a:pPr>
            <a:r>
              <a:rPr lang="en-US" altLang="zh-CN" sz="1600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unpacklo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(L, H)</a:t>
            </a:r>
            <a:r>
              <a:rPr lang="zh-CN" altLang="en-US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600" kern="100" dirty="0" err="1">
                <a:solidFill>
                  <a:srgbClr val="FF0000"/>
                </a:solidFill>
                <a:latin typeface="Arial" panose="020B0604020202020204" pitchFamily="34" charset="0"/>
              </a:rPr>
              <a:t>unpackhi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</a:rPr>
              <a:t>(L, H)</a:t>
            </a:r>
          </a:p>
        </p:txBody>
      </p:sp>
      <p:sp>
        <p:nvSpPr>
          <p:cNvPr id="55" name="矩形 54"/>
          <p:cNvSpPr/>
          <p:nvPr/>
        </p:nvSpPr>
        <p:spPr>
          <a:xfrm>
            <a:off x="5143500" y="4625975"/>
            <a:ext cx="1360488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 err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movelh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(L, H)</a:t>
            </a:r>
            <a:endParaRPr lang="zh-CN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5156200" y="4892675"/>
            <a:ext cx="1393825" cy="3397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600" kern="100" dirty="0" err="1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movehl</a:t>
            </a:r>
            <a:r>
              <a:rPr lang="en-US" altLang="zh-CN" sz="1600" kern="100" dirty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(H, L)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" grpId="0"/>
      <p:bldP spid="51" grpId="0"/>
      <p:bldP spid="52" grpId="0"/>
      <p:bldP spid="54" grpId="0"/>
      <p:bldP spid="55" grpId="0"/>
      <p:bldP spid="56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寄存器内排序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323850" y="1371600"/>
            <a:ext cx="8631238" cy="5297488"/>
          </a:xfrm>
        </p:spPr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_MM_TRANSPOSE4_PS (__m128 row0, </a:t>
            </a:r>
            <a:b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</a:b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__m128 row1, __m128 row2, __m128 row3)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__m128 tmp3, tmp2, tmp1, tmp0;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tmp0 = _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mm_unpacklo_ps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(row0, row1);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tmp2 = _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mm_unpacklo_ps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(row2, row3);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tmp1 = _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mm_unpackhi_ps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(row0, row1);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tmp3 = _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mm_unpackhi_ps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(row2, row3);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row0 = _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mm_movelh_ps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(tmp0, tmp2);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row1 = _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mm_movehl_ps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(tmp2, tmp0);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row2 = _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mm_movelh_ps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(tmp1, tmp3);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row3 = _</a:t>
            </a:r>
            <a:r>
              <a:rPr lang="en-US" altLang="zh-CN" sz="1800" kern="100" dirty="0" err="1">
                <a:solidFill>
                  <a:srgbClr val="0000FF"/>
                </a:solidFill>
                <a:latin typeface="Arial" panose="020B0604020202020204" pitchFamily="34" charset="0"/>
              </a:rPr>
              <a:t>mm_movehl_ps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(tmp3, tmp1);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en-US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tmp0           tmp2              tmp1         tmp3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[1 5 8 11]</a:t>
            </a:r>
            <a:r>
              <a:rPr lang="zh-CN" altLang="en-US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[9 12 14 21]</a:t>
            </a:r>
            <a:r>
              <a:rPr lang="zh-CN" altLang="en-US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[3 4 0 7]</a:t>
            </a:r>
            <a:r>
              <a:rPr lang="zh-CN" altLang="en-US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[6 15 10 13]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[1 5 9 12]</a:t>
            </a:r>
            <a:r>
              <a:rPr lang="zh-CN" altLang="en-US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[8 11 14 21]</a:t>
            </a:r>
            <a:r>
              <a:rPr lang="zh-CN" altLang="en-US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[3 4 6 15]</a:t>
            </a:r>
            <a:r>
              <a:rPr lang="zh-CN" altLang="en-US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800" kern="100" dirty="0">
                <a:solidFill>
                  <a:srgbClr val="FF0000"/>
                </a:solidFill>
                <a:latin typeface="Arial" panose="020B0604020202020204" pitchFamily="34" charset="0"/>
              </a:rPr>
              <a:t>[0 7 10 13]</a:t>
            </a:r>
          </a:p>
        </p:txBody>
      </p:sp>
      <p:pic>
        <p:nvPicPr>
          <p:cNvPr id="8704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5286375" y="1268413"/>
            <a:ext cx="38576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倒排索引压缩</a:t>
            </a:r>
          </a:p>
        </p:txBody>
      </p:sp>
      <p:sp>
        <p:nvSpPr>
          <p:cNvPr id="890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每个</a:t>
            </a:r>
            <a:r>
              <a:rPr lang="en-US" altLang="zh-CN" sz="2400"/>
              <a:t>32</a:t>
            </a:r>
            <a:r>
              <a:rPr lang="zh-CN" altLang="en-US" sz="2400"/>
              <a:t>位整数压缩成</a:t>
            </a:r>
            <a:r>
              <a:rPr lang="en-US" altLang="zh-CN" sz="2400"/>
              <a:t>11</a:t>
            </a:r>
            <a:r>
              <a:rPr lang="zh-CN" altLang="en-US" sz="2400"/>
              <a:t>位存储</a:t>
            </a:r>
            <a:endParaRPr lang="en-US" altLang="zh-CN" sz="2400"/>
          </a:p>
          <a:p>
            <a:r>
              <a:rPr lang="zh-CN" altLang="en-US" sz="2400"/>
              <a:t>解压操作采用</a:t>
            </a:r>
            <a:r>
              <a:rPr lang="en-US" altLang="zh-CN" sz="2400"/>
              <a:t>SSE</a:t>
            </a:r>
            <a:r>
              <a:rPr lang="zh-CN" altLang="en-US" sz="2400"/>
              <a:t>并行</a:t>
            </a:r>
            <a:endParaRPr lang="en-US" altLang="zh-CN" sz="2400"/>
          </a:p>
          <a:p>
            <a:pPr lvl="1"/>
            <a:r>
              <a:rPr lang="zh-CN" altLang="en-US" sz="2000"/>
              <a:t>将</a:t>
            </a:r>
            <a:r>
              <a:rPr lang="en-US" altLang="zh-CN" sz="2000"/>
              <a:t>4</a:t>
            </a:r>
            <a:r>
              <a:rPr lang="zh-CN" altLang="en-US" sz="2000"/>
              <a:t>个数</a:t>
            </a:r>
            <a:r>
              <a:rPr lang="en-US" altLang="zh-CN" sz="2000"/>
              <a:t>shuffle</a:t>
            </a:r>
            <a:r>
              <a:rPr lang="zh-CN" altLang="en-US" sz="2000"/>
              <a:t>（</a:t>
            </a:r>
            <a:r>
              <a:rPr lang="en-US" altLang="zh-CN" sz="2000"/>
              <a:t>_epi8</a:t>
            </a:r>
            <a:r>
              <a:rPr lang="zh-CN" altLang="en-US" sz="2000"/>
              <a:t>）到</a:t>
            </a:r>
            <a:r>
              <a:rPr lang="en-US" altLang="zh-CN" sz="2000"/>
              <a:t>4</a:t>
            </a:r>
            <a:r>
              <a:rPr lang="zh-CN" altLang="en-US" sz="2000"/>
              <a:t>个</a:t>
            </a:r>
            <a:r>
              <a:rPr lang="en-US" altLang="zh-CN" sz="2000"/>
              <a:t>32</a:t>
            </a:r>
            <a:r>
              <a:rPr lang="zh-CN" altLang="en-US" sz="2000"/>
              <a:t>整数的区域</a:t>
            </a:r>
            <a:endParaRPr lang="en-US" altLang="zh-CN" sz="2000"/>
          </a:p>
          <a:p>
            <a:pPr lvl="1"/>
            <a:r>
              <a:rPr lang="zh-CN" altLang="en-US" sz="2000"/>
              <a:t>进行移位对齐，实际采用除法</a:t>
            </a:r>
            <a:endParaRPr lang="en-US" altLang="zh-CN" sz="2000"/>
          </a:p>
          <a:p>
            <a:pPr lvl="1"/>
            <a:r>
              <a:rPr lang="zh-CN" altLang="en-US" sz="2000"/>
              <a:t>清除掉多余的位</a:t>
            </a:r>
          </a:p>
        </p:txBody>
      </p:sp>
      <p:pic>
        <p:nvPicPr>
          <p:cNvPr id="8909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63" y="3644900"/>
            <a:ext cx="8118475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</a:t>
            </a:r>
            <a:r>
              <a:rPr lang="zh-CN" altLang="en-US" dirty="0"/>
              <a:t>中的</a:t>
            </a:r>
            <a:r>
              <a:rPr lang="en-US" altLang="zh-CN" dirty="0"/>
              <a:t>shuffle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1371600"/>
            <a:ext cx="7772400" cy="4724400"/>
          </a:xfrm>
        </p:spPr>
        <p:txBody>
          <a:bodyPr/>
          <a:lstStyle/>
          <a:p>
            <a:r>
              <a:rPr lang="zh-CN" altLang="en-US" sz="2400" dirty="0"/>
              <a:t>元素反转：</a:t>
            </a:r>
            <a:r>
              <a:rPr lang="en-US" altLang="zh-CN" sz="2400" dirty="0"/>
              <a:t>VREV</a:t>
            </a:r>
          </a:p>
          <a:p>
            <a:r>
              <a:rPr lang="en-US" altLang="zh-CN" sz="2400" dirty="0"/>
              <a:t>VREV16</a:t>
            </a:r>
            <a:r>
              <a:rPr lang="zh-CN" altLang="en-US" sz="2400" dirty="0"/>
              <a:t>：反转每对</a:t>
            </a:r>
            <a:r>
              <a:rPr lang="en-US" altLang="zh-CN" sz="2400" dirty="0"/>
              <a:t>16-bit</a:t>
            </a:r>
            <a:r>
              <a:rPr lang="zh-CN" altLang="en-US" sz="2400" dirty="0"/>
              <a:t>元素</a:t>
            </a:r>
            <a:endParaRPr lang="en-US" altLang="zh-CN" sz="2400" dirty="0"/>
          </a:p>
          <a:p>
            <a:r>
              <a:rPr lang="en-US" altLang="zh-CN" sz="2400" dirty="0"/>
              <a:t>VREV32</a:t>
            </a:r>
            <a:r>
              <a:rPr lang="zh-CN" altLang="en-US" sz="2400" dirty="0"/>
              <a:t>：在每</a:t>
            </a:r>
            <a:r>
              <a:rPr lang="en-US" altLang="zh-CN" sz="2400" dirty="0"/>
              <a:t>32-bit</a:t>
            </a:r>
            <a:r>
              <a:rPr lang="zh-CN" altLang="en-US" sz="2400" dirty="0"/>
              <a:t>内进行两两</a:t>
            </a:r>
            <a:r>
              <a:rPr lang="en-US" altLang="zh-CN" sz="2400" dirty="0"/>
              <a:t>16-bit</a:t>
            </a:r>
            <a:r>
              <a:rPr lang="zh-CN" altLang="en-US" sz="2400" dirty="0"/>
              <a:t>元素反转或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en-US" altLang="zh-CN" sz="2400" dirty="0"/>
              <a:t>8-bit</a:t>
            </a:r>
            <a:r>
              <a:rPr lang="zh-CN" altLang="en-US" sz="2400" dirty="0"/>
              <a:t>元素反转</a:t>
            </a:r>
            <a:endParaRPr lang="en-US" altLang="zh-CN" sz="2400" dirty="0"/>
          </a:p>
          <a:p>
            <a:r>
              <a:rPr lang="en-US" altLang="zh-CN" sz="2400" dirty="0"/>
              <a:t>VREV64</a:t>
            </a:r>
            <a:r>
              <a:rPr lang="zh-CN" altLang="en-US" sz="2400" dirty="0"/>
              <a:t>：在整个寄存器内进行两个</a:t>
            </a:r>
            <a:r>
              <a:rPr lang="en-US" altLang="zh-CN" sz="2400" dirty="0"/>
              <a:t>32-bit</a:t>
            </a:r>
            <a:r>
              <a:rPr lang="zh-CN" altLang="en-US" sz="2400" dirty="0"/>
              <a:t>或</a:t>
            </a:r>
            <a:r>
              <a:rPr lang="en-US" altLang="zh-CN" sz="2400" dirty="0"/>
              <a:t>4</a:t>
            </a:r>
            <a:r>
              <a:rPr lang="zh-CN" altLang="en-US" sz="2400" dirty="0"/>
              <a:t>个</a:t>
            </a:r>
            <a:r>
              <a:rPr lang="en-US" altLang="zh-CN" sz="2400" dirty="0"/>
              <a:t>16-bit</a:t>
            </a:r>
            <a:r>
              <a:rPr lang="zh-CN" altLang="en-US" sz="2400" dirty="0"/>
              <a:t>或</a:t>
            </a:r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8-bit</a:t>
            </a:r>
            <a:r>
              <a:rPr lang="zh-CN" altLang="en-US" sz="2400" dirty="0"/>
              <a:t>元素反转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Intrinsic</a:t>
            </a:r>
          </a:p>
          <a:p>
            <a:pPr lvl="1"/>
            <a:r>
              <a:rPr lang="en-US" altLang="zh-CN" sz="2000" dirty="0" err="1"/>
              <a:t>Result_t</a:t>
            </a:r>
            <a:r>
              <a:rPr lang="en-US" altLang="zh-CN" sz="2000" dirty="0"/>
              <a:t> vrev64_type(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N)</a:t>
            </a:r>
          </a:p>
          <a:p>
            <a:pPr lvl="1"/>
            <a:r>
              <a:rPr lang="en-US" altLang="zh-CN" sz="2000" dirty="0" err="1"/>
              <a:t>Result_t</a:t>
            </a:r>
            <a:r>
              <a:rPr lang="en-US" altLang="zh-CN" sz="2000" dirty="0"/>
              <a:t> vrev64q_type(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N)</a:t>
            </a:r>
            <a:endParaRPr lang="zh-CN" altLang="en-US" sz="2000" dirty="0"/>
          </a:p>
        </p:txBody>
      </p:sp>
      <p:pic>
        <p:nvPicPr>
          <p:cNvPr id="9218" name="Picture 2" descr=" VREV reversing endianness of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05225"/>
            <a:ext cx="476250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寄存器元素抽取</a:t>
            </a:r>
            <a:r>
              <a:rPr lang="en-US" altLang="zh-CN" dirty="0"/>
              <a:t>VEXT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Intrinsic</a:t>
            </a:r>
          </a:p>
          <a:p>
            <a:pPr lvl="1"/>
            <a:r>
              <a:rPr lang="en-US" altLang="zh-CN" sz="2400" dirty="0" err="1"/>
              <a:t>Result_t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vext_type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Vector_t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N,Vector_t</a:t>
            </a:r>
            <a:r>
              <a:rPr lang="en-US" altLang="zh-CN" sz="2400" dirty="0"/>
              <a:t> M, int n)</a:t>
            </a:r>
          </a:p>
          <a:p>
            <a:pPr lvl="1"/>
            <a:r>
              <a:rPr lang="en-US" altLang="zh-CN" sz="2400" dirty="0" err="1"/>
              <a:t>Result_t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vextq_type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Vector_t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N,Vector_t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M,int</a:t>
            </a:r>
            <a:r>
              <a:rPr lang="en-US" altLang="zh-CN" sz="2400" dirty="0"/>
              <a:t> n)</a:t>
            </a:r>
            <a:endParaRPr lang="zh-CN" altLang="en-US" sz="2400" dirty="0"/>
          </a:p>
        </p:txBody>
      </p:sp>
      <p:pic>
        <p:nvPicPr>
          <p:cNvPr id="10242" name="Picture 2" descr=" VEXT extracing new vector of by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206" y="1383748"/>
            <a:ext cx="47625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转置</a:t>
            </a:r>
            <a:r>
              <a:rPr lang="en-US" altLang="zh-CN" dirty="0"/>
              <a:t>VTRN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将两个寄存器中元素看作</a:t>
            </a:r>
            <a:r>
              <a:rPr lang="en-US" altLang="zh-CN" sz="2800" dirty="0"/>
              <a:t>2*2</a:t>
            </a:r>
            <a:r>
              <a:rPr lang="zh-CN" altLang="en-US" sz="2800" dirty="0"/>
              <a:t>的矩阵，</a:t>
            </a:r>
            <a:br>
              <a:rPr lang="en-US" altLang="zh-CN" sz="2800" dirty="0"/>
            </a:br>
            <a:r>
              <a:rPr lang="zh-CN" altLang="en-US" sz="2800" dirty="0"/>
              <a:t>对每个矩阵进行转置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Intrinsic</a:t>
            </a:r>
          </a:p>
          <a:p>
            <a:pPr lvl="1"/>
            <a:r>
              <a:rPr lang="en-US" altLang="zh-CN" sz="2400" dirty="0" err="1"/>
              <a:t>Result_t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vtrn_type</a:t>
            </a:r>
            <a:r>
              <a:rPr lang="en-US" altLang="zh-CN" sz="2400" dirty="0"/>
              <a:t>(Vector1_t N, Vector2_t M)</a:t>
            </a:r>
          </a:p>
          <a:p>
            <a:pPr lvl="1"/>
            <a:r>
              <a:rPr lang="en-US" altLang="zh-CN" sz="2400" dirty="0" err="1"/>
              <a:t>Result_t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vtrnq_type</a:t>
            </a:r>
            <a:r>
              <a:rPr lang="en-US" altLang="zh-CN" sz="2400" dirty="0"/>
              <a:t>(Vector1_t N, Vector2_t M)</a:t>
            </a:r>
            <a:endParaRPr lang="zh-CN" altLang="en-US" sz="2400" dirty="0"/>
          </a:p>
        </p:txBody>
      </p:sp>
      <p:pic>
        <p:nvPicPr>
          <p:cNvPr id="11266" name="Picture 2" descr=" VTRN transposes element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038" y="2324100"/>
            <a:ext cx="44577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转置更大矩阵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2290" name="Picture 2" descr="Multiple VTRN instruc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484784"/>
            <a:ext cx="47625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多媒体扩展编程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语言</a:t>
            </a:r>
            <a:r>
              <a:rPr lang="en-US" altLang="zh-CN"/>
              <a:t>/</a:t>
            </a:r>
            <a:r>
              <a:rPr lang="zh-CN" altLang="en-US"/>
              <a:t>指令集扩展</a:t>
            </a:r>
            <a:endParaRPr lang="en-US" altLang="zh-CN"/>
          </a:p>
          <a:p>
            <a:pPr lvl="1" eaLnBrk="1" hangingPunct="1"/>
            <a:r>
              <a:rPr lang="zh-CN" altLang="en-US"/>
              <a:t>编程接口类似函数调用</a:t>
            </a:r>
            <a:endParaRPr lang="en-US" altLang="zh-CN"/>
          </a:p>
          <a:p>
            <a:pPr lvl="1" eaLnBrk="1" hangingPunct="1"/>
            <a:r>
              <a:rPr lang="en-US" altLang="zh-CN"/>
              <a:t>C/C++</a:t>
            </a:r>
            <a:r>
              <a:rPr lang="zh-CN" altLang="en-US"/>
              <a:t>：内置函数、</a:t>
            </a:r>
            <a:r>
              <a:rPr lang="en-US" altLang="zh-CN">
                <a:ea typeface="MS PGothic" panose="020B0600070205080204" pitchFamily="34" charset="-128"/>
              </a:rPr>
              <a:t> intrinsics</a:t>
            </a:r>
          </a:p>
          <a:p>
            <a:pPr lvl="1" eaLnBrk="1" hangingPunct="1"/>
            <a:r>
              <a:rPr lang="zh-CN" altLang="en-US"/>
              <a:t>大多数编译器支持多媒体扩展</a:t>
            </a:r>
            <a:endParaRPr lang="en-US" altLang="zh-CN"/>
          </a:p>
          <a:p>
            <a:pPr lvl="2" eaLnBrk="1" hangingPunct="1"/>
            <a:r>
              <a:rPr lang="en-US" altLang="zh-CN"/>
              <a:t>gcc</a:t>
            </a:r>
            <a:r>
              <a:rPr lang="zh-CN" altLang="en-US"/>
              <a:t>：</a:t>
            </a:r>
            <a:r>
              <a:rPr lang="en-US" altLang="zh-CN"/>
              <a:t>-march=corei7, </a:t>
            </a:r>
            <a:r>
              <a:rPr lang="en-US" altLang="zh-CN">
                <a:ea typeface="MS PGothic" panose="020B0600070205080204" pitchFamily="34" charset="-128"/>
              </a:rPr>
              <a:t>-faltivec</a:t>
            </a:r>
            <a:br>
              <a:rPr lang="en-US" altLang="zh-CN">
                <a:ea typeface="MS PGothic" panose="020B0600070205080204" pitchFamily="34" charset="-128"/>
              </a:rPr>
            </a:br>
            <a:r>
              <a:rPr lang="en-US" altLang="zh-CN">
                <a:ea typeface="MS PGothic" panose="020B0600070205080204" pitchFamily="34" charset="-128"/>
              </a:rPr>
              <a:t>SSE2: dst= _mm_add_ps(src1, src2);</a:t>
            </a:r>
            <a:br>
              <a:rPr lang="en-US" altLang="zh-CN">
                <a:ea typeface="MS PGothic" panose="020B0600070205080204" pitchFamily="34" charset="-128"/>
              </a:rPr>
            </a:br>
            <a:r>
              <a:rPr lang="en-US" altLang="zh-CN">
                <a:ea typeface="MS PGothic" panose="020B0600070205080204" pitchFamily="34" charset="-128"/>
              </a:rPr>
              <a:t>AltiVec: dst= vec_add(src1, src2);</a:t>
            </a:r>
            <a:br>
              <a:rPr lang="en-US" altLang="zh-CN">
                <a:ea typeface="MS PGothic" panose="020B0600070205080204" pitchFamily="34" charset="-128"/>
              </a:rPr>
            </a:br>
            <a:r>
              <a:rPr lang="en-US" altLang="zh-CN">
                <a:ea typeface="MS PGothic" panose="020B0600070205080204" pitchFamily="34" charset="-128"/>
              </a:rPr>
              <a:t>Neon</a:t>
            </a:r>
            <a:r>
              <a:rPr lang="zh-CN" altLang="en-US">
                <a:ea typeface="MS PGothic" panose="020B0600070205080204" pitchFamily="34" charset="-128"/>
              </a:rPr>
              <a:t>： </a:t>
            </a:r>
            <a:r>
              <a:rPr lang="en-US" altLang="zh-CN">
                <a:ea typeface="MS PGothic" panose="020B0600070205080204" pitchFamily="34" charset="-128"/>
              </a:rPr>
              <a:t>dst = vaddq_f32(src1, src2)</a:t>
            </a:r>
          </a:p>
          <a:p>
            <a:pPr lvl="2" eaLnBrk="1" hangingPunct="1"/>
            <a:r>
              <a:rPr lang="zh-CN" altLang="en-US"/>
              <a:t>无统一标准</a:t>
            </a:r>
            <a:endParaRPr lang="en-US" altLang="zh-CN"/>
          </a:p>
          <a:p>
            <a:pPr eaLnBrk="1" hangingPunct="1"/>
            <a:r>
              <a:rPr lang="zh-CN" altLang="en-US"/>
              <a:t>很多编译器支持自动编译</a:t>
            </a:r>
            <a:endParaRPr lang="en-US" altLang="zh-CN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压缩和解压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Intrinsic</a:t>
            </a:r>
          </a:p>
          <a:p>
            <a:pPr lvl="1"/>
            <a:r>
              <a:rPr lang="en-US" altLang="zh-CN" sz="2400" dirty="0" err="1"/>
              <a:t>Result_t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vzip_type</a:t>
            </a:r>
            <a:r>
              <a:rPr lang="en-US" altLang="zh-CN" sz="2400" dirty="0"/>
              <a:t>(Vector1_t N, Vector2_t M)</a:t>
            </a:r>
          </a:p>
          <a:p>
            <a:pPr lvl="1"/>
            <a:r>
              <a:rPr lang="en-US" altLang="zh-CN" sz="2400" dirty="0" err="1"/>
              <a:t>Result_t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vuzp_type</a:t>
            </a:r>
            <a:r>
              <a:rPr lang="en-US" altLang="zh-CN" sz="2400" dirty="0"/>
              <a:t>(Vector1_t N, Vector2_t M);</a:t>
            </a:r>
            <a:endParaRPr lang="zh-CN" altLang="en-US" sz="2400" dirty="0"/>
          </a:p>
        </p:txBody>
      </p:sp>
      <p:pic>
        <p:nvPicPr>
          <p:cNvPr id="13314" name="Picture 2" descr=" VZIP and VUZP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15" y="1601762"/>
            <a:ext cx="3810532" cy="179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443" y="1601762"/>
            <a:ext cx="3810532" cy="179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索引表提取</a:t>
            </a:r>
            <a:r>
              <a:rPr lang="en-US" altLang="zh-CN" dirty="0"/>
              <a:t>VTBL(X)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VTBL</a:t>
            </a:r>
            <a:r>
              <a:rPr lang="zh-CN" altLang="en-US" sz="2800" dirty="0"/>
              <a:t>：超出范围填</a:t>
            </a:r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VTBLX</a:t>
            </a:r>
            <a:r>
              <a:rPr lang="zh-CN" altLang="en-US" sz="2800" dirty="0"/>
              <a:t>：不变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Intrinsic</a:t>
            </a:r>
          </a:p>
          <a:p>
            <a:pPr lvl="1"/>
            <a:r>
              <a:rPr lang="en-US" altLang="zh-CN" sz="2400" dirty="0" err="1"/>
              <a:t>Result_t</a:t>
            </a:r>
            <a:r>
              <a:rPr lang="en-US" altLang="zh-CN" sz="2400" dirty="0"/>
              <a:t> vtbl2_type(Vector1_t N, Vector2_t M);</a:t>
            </a:r>
            <a:endParaRPr lang="zh-CN" altLang="en-US" sz="2400" dirty="0"/>
          </a:p>
        </p:txBody>
      </p:sp>
      <p:pic>
        <p:nvPicPr>
          <p:cNvPr id="14338" name="Picture 2" descr=" VTBL, VTB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655" y="1844824"/>
            <a:ext cx="4048690" cy="31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AVX-512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每周期指令数加倍</a:t>
            </a:r>
            <a:r>
              <a:rPr lang="en-US" altLang="zh-CN" sz="2800" dirty="0"/>
              <a:t>——256b</a:t>
            </a:r>
            <a:r>
              <a:rPr lang="en-US" altLang="zh-CN" sz="2800" dirty="0">
                <a:sym typeface="Wingdings" panose="05000000000000000000" pitchFamily="2" charset="2"/>
              </a:rPr>
              <a:t>512b</a:t>
            </a:r>
          </a:p>
          <a:p>
            <a:r>
              <a:rPr lang="zh-CN" altLang="en-US" sz="2800" dirty="0"/>
              <a:t>寄存器空间提高</a:t>
            </a:r>
            <a:r>
              <a:rPr lang="en-US" altLang="zh-CN" sz="2800" dirty="0"/>
              <a:t>4</a:t>
            </a:r>
            <a:r>
              <a:rPr lang="zh-CN" altLang="en-US" sz="2800" dirty="0"/>
              <a:t>倍（数目</a:t>
            </a:r>
            <a:r>
              <a:rPr lang="en-US" altLang="zh-CN" sz="2800" dirty="0"/>
              <a:t>2x</a:t>
            </a:r>
            <a:r>
              <a:rPr lang="zh-CN" altLang="en-US" sz="2800" dirty="0"/>
              <a:t>、宽度</a:t>
            </a:r>
            <a:r>
              <a:rPr lang="en-US" altLang="zh-CN" sz="2800" dirty="0"/>
              <a:t>2x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400" dirty="0"/>
              <a:t>一些数据结构可直接装入一个寄存器（</a:t>
            </a:r>
            <a:r>
              <a:rPr lang="en-US" altLang="zh-CN" sz="2400" dirty="0"/>
              <a:t>8x8</a:t>
            </a:r>
            <a:r>
              <a:rPr lang="zh-CN" altLang="en-US" sz="2400" dirty="0"/>
              <a:t>复数矩阵）</a:t>
            </a:r>
            <a:r>
              <a:rPr lang="en-US" altLang="zh-CN" sz="2400" dirty="0"/>
              <a:t>——</a:t>
            </a:r>
            <a:r>
              <a:rPr lang="zh-CN" altLang="en-US" sz="2400" dirty="0"/>
              <a:t>避免内存访问</a:t>
            </a:r>
            <a:endParaRPr lang="en-US" altLang="zh-CN" sz="2400" dirty="0"/>
          </a:p>
          <a:p>
            <a:pPr lvl="1"/>
            <a:r>
              <a:rPr lang="zh-CN" altLang="en-US" sz="2400" dirty="0"/>
              <a:t>更多寄存器也意味着编译器优化余地更大</a:t>
            </a:r>
            <a:endParaRPr lang="en-US" altLang="zh-CN" sz="2400" dirty="0"/>
          </a:p>
          <a:p>
            <a:r>
              <a:rPr lang="zh-CN" altLang="en-US" sz="2800" dirty="0"/>
              <a:t>新指令（如多输入</a:t>
            </a:r>
            <a:r>
              <a:rPr lang="en-US" altLang="zh-CN" sz="2800" dirty="0"/>
              <a:t>blend</a:t>
            </a:r>
            <a:r>
              <a:rPr lang="zh-CN" altLang="en-US" sz="2800" dirty="0"/>
              <a:t>）优化特定算法</a:t>
            </a:r>
            <a:endParaRPr lang="en-US" altLang="zh-CN" sz="2800" dirty="0"/>
          </a:p>
          <a:p>
            <a:r>
              <a:rPr lang="zh-CN" altLang="en-US" sz="2800" dirty="0"/>
              <a:t>微架构增强（如更宽内存访问）以支持</a:t>
            </a:r>
            <a:r>
              <a:rPr lang="en-US" altLang="zh-CN" sz="2800" dirty="0"/>
              <a:t>AVX-512</a:t>
            </a:r>
            <a:r>
              <a:rPr lang="zh-CN" altLang="en-US" sz="2800" dirty="0"/>
              <a:t>的新需求</a:t>
            </a:r>
            <a:endParaRPr lang="en-US" altLang="zh-CN" sz="2800" dirty="0"/>
          </a:p>
          <a:p>
            <a:r>
              <a:rPr lang="zh-CN" altLang="en-US" sz="2800" dirty="0"/>
              <a:t>几乎所有指令都提供了掩码模式（谓词）</a:t>
            </a:r>
            <a:r>
              <a:rPr lang="en-US" altLang="zh-CN" sz="2800" dirty="0"/>
              <a:t>——</a:t>
            </a:r>
            <a:r>
              <a:rPr lang="zh-CN" altLang="en-US" sz="2800" dirty="0"/>
              <a:t>允许处理单个元素而不影响寄存器其他部分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AVX-512</a:t>
            </a:r>
            <a:r>
              <a:rPr lang="zh-CN" altLang="en-US" dirty="0"/>
              <a:t>的支持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Table 7"/>
          <p:cNvGraphicFramePr>
            <a:graphicFrameLocks noGrp="1"/>
          </p:cNvGraphicFramePr>
          <p:nvPr/>
        </p:nvGraphicFramePr>
        <p:xfrm>
          <a:off x="377729" y="1916832"/>
          <a:ext cx="8388542" cy="3268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80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4098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Process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Server</a:t>
                      </a:r>
                      <a:endParaRPr lang="en-US" sz="10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AVX512 ISA</a:t>
                      </a:r>
                      <a:endParaRPr lang="en-US" sz="105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50" dirty="0"/>
                        <a:t>Description</a:t>
                      </a:r>
                      <a:endParaRPr lang="en-US" sz="105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4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Sky</a:t>
                      </a:r>
                      <a:r>
                        <a:rPr lang="en-GB" sz="105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Lake / </a:t>
                      </a:r>
                      <a:r>
                        <a:rPr lang="en-GB" sz="1050" baseline="0" dirty="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Kaby</a:t>
                      </a:r>
                      <a:r>
                        <a:rPr lang="en-GB" sz="105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Lake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46" marR="29092" marT="11637" marB="1163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14nm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Sky Lake</a:t>
                      </a:r>
                      <a:endParaRPr 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AVX512{F,CD,DQ,BW,VL}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Base AVX-512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10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Coffee Lake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46" marR="29092" marT="11637" marB="1163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14nm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Cascade Lake/ Cooper Lake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AVX512_VNNI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Vector Neural Network Instructions</a:t>
                      </a:r>
                      <a:endParaRPr 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234"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 Cove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46" marR="29092" marT="11637" marB="11637" anchor="ctr"/>
                </a:tc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10nm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/>
                </a:tc>
                <a:tc row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Ice Lake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AVX512_VBMI*</a:t>
                      </a:r>
                    </a:p>
                  </a:txBody>
                  <a:tcPr marL="47625" marR="95250" marT="38100" marB="381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Vector Byte Manipulation Instructions</a:t>
                      </a:r>
                      <a:endParaRPr 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921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GB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AVX512_VBMI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7625" marR="95250" marT="38100" marB="381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Vector Byte Manipulation Instructions 2</a:t>
                      </a:r>
                    </a:p>
                  </a:txBody>
                  <a:tcPr marL="47625" marR="95250" marT="38100" marB="38100"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6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AVX512_BITALG </a:t>
                      </a:r>
                    </a:p>
                  </a:txBody>
                  <a:tcPr marL="47625" marR="95250" marT="38100" marB="381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 Algorithms</a:t>
                      </a:r>
                    </a:p>
                  </a:txBody>
                  <a:tcPr marL="47625" marR="95250" marT="38100" marB="38100"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92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AVX512+GFNI</a:t>
                      </a:r>
                    </a:p>
                  </a:txBody>
                  <a:tcPr marL="47625" marR="95250" marT="38100" marB="381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Galois Field New Instructions</a:t>
                      </a:r>
                      <a:endParaRPr 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92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AVX512+VPCLMULQDQ</a:t>
                      </a:r>
                    </a:p>
                  </a:txBody>
                  <a:tcPr marL="47625" marR="95250" marT="38100" marB="381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Carry-less multiplication </a:t>
                      </a:r>
                      <a:r>
                        <a:rPr lang="en-US" sz="105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quadword</a:t>
                      </a:r>
                      <a:endParaRPr 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92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AVX512_VPOPCNTDQ</a:t>
                      </a:r>
                    </a:p>
                  </a:txBody>
                  <a:tcPr marL="47625" marR="95250" marT="38100" marB="381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Vector Population Count</a:t>
                      </a:r>
                    </a:p>
                  </a:txBody>
                  <a:tcPr marL="47625" marR="95250" marT="38100" marB="3810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92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AVX512_IFMA</a:t>
                      </a:r>
                    </a:p>
                  </a:txBody>
                  <a:tcPr marL="47625" marR="95250" marT="38100" marB="381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Integer Fused Multiply Add</a:t>
                      </a:r>
                      <a:endParaRPr lang="en-US" sz="105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366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14546" marR="29092" marT="11637" marB="11637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47625" marR="95250" marT="38100" marB="38100" anchor="ctr"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47625" marR="9525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AV512_VAES</a:t>
                      </a:r>
                    </a:p>
                  </a:txBody>
                  <a:tcPr marL="47625" marR="95250" marT="38100" marB="3810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Vector Advanced Encryption Standard</a:t>
                      </a:r>
                    </a:p>
                  </a:txBody>
                  <a:tcPr marL="47625" marR="95250" marT="38100" marB="38100" anchor="ctr"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Golden Cove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546" marR="29092" marT="11637" marB="11637" anchor="ctr">
                    <a:solidFill>
                      <a:srgbClr val="E7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10nm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>
                    <a:solidFill>
                      <a:srgbClr val="E7EBF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Sapphire Rapids</a:t>
                      </a:r>
                      <a:endParaRPr lang="en-US" sz="105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05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AVX512_FP16</a:t>
                      </a:r>
                    </a:p>
                  </a:txBody>
                  <a:tcPr marL="47625" marR="95250" marT="38100" marB="38100"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5GISA</a:t>
                      </a:r>
                    </a:p>
                  </a:txBody>
                  <a:tcPr marL="47625" marR="95250" marT="38100" marB="38100" anchor="ctr"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AVX512_VP2INTERSECT</a:t>
                      </a:r>
                    </a:p>
                  </a:txBody>
                  <a:tcPr marL="47625" marR="95250" marT="38100" marB="3810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GB" sz="1050" b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 Intersection</a:t>
                      </a:r>
                      <a:endParaRPr lang="en-US" sz="105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625" marR="95250" marT="38100" marB="38100" anchor="ctr"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通过谓词去掉分支？</a:t>
            </a:r>
            <a:endParaRPr lang="en-US" altLang="zh-CN" dirty="0"/>
          </a:p>
          <a:p>
            <a:pPr lvl="1"/>
            <a:r>
              <a:rPr lang="en-US" altLang="zh-CN" dirty="0"/>
              <a:t>SIMD</a:t>
            </a:r>
            <a:r>
              <a:rPr lang="zh-CN" altLang="en-US" dirty="0"/>
              <a:t>在同一时刻处理多个数据值</a:t>
            </a:r>
            <a:endParaRPr lang="en-US" altLang="zh-CN" dirty="0"/>
          </a:p>
          <a:p>
            <a:pPr lvl="1"/>
            <a:r>
              <a:rPr lang="en-US" altLang="zh-CN" dirty="0"/>
              <a:t>AVX-512</a:t>
            </a:r>
            <a:r>
              <a:rPr lang="zh-CN" altLang="en-US" dirty="0"/>
              <a:t>的并行度变得非常宽</a:t>
            </a:r>
            <a:endParaRPr lang="en-US" altLang="zh-CN" dirty="0"/>
          </a:p>
          <a:p>
            <a:pPr lvl="1"/>
            <a:r>
              <a:rPr lang="zh-CN" altLang="en-US" dirty="0"/>
              <a:t>需要某种在向量内条件处理数据的方法，既可以整向量处理，也可以单独元素处理</a:t>
            </a:r>
            <a:endParaRPr lang="en-US" altLang="zh-CN" dirty="0"/>
          </a:p>
          <a:p>
            <a:r>
              <a:rPr lang="en-US" altLang="zh-CN" dirty="0"/>
              <a:t>AVX-512</a:t>
            </a:r>
            <a:r>
              <a:rPr lang="zh-CN" altLang="en-US" dirty="0"/>
              <a:t>提供了强大的谓词机制</a:t>
            </a:r>
            <a:endParaRPr lang="en-US" altLang="zh-CN" dirty="0"/>
          </a:p>
          <a:p>
            <a:pPr lvl="1"/>
            <a:r>
              <a:rPr lang="zh-CN" altLang="en-US" dirty="0"/>
              <a:t>单独元素处理能力</a:t>
            </a:r>
            <a:endParaRPr lang="en-US" altLang="zh-CN" dirty="0"/>
          </a:p>
          <a:p>
            <a:pPr lvl="1"/>
            <a:r>
              <a:rPr lang="zh-CN" altLang="en-US" dirty="0"/>
              <a:t>特殊目的指令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谓词（掩码）的概念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在执行指令时，可提供一个谓词</a:t>
            </a:r>
            <a:r>
              <a:rPr lang="en-US" altLang="zh-CN" sz="2800" dirty="0"/>
              <a:t>/</a:t>
            </a:r>
            <a:r>
              <a:rPr lang="zh-CN" altLang="en-US" sz="2800" dirty="0"/>
              <a:t>掩码寄存器指出指令作用于哪些元素，每个元素对应谓词的一个</a:t>
            </a:r>
            <a:r>
              <a:rPr lang="en-US" altLang="zh-CN" sz="2800" dirty="0"/>
              <a:t>bit</a:t>
            </a:r>
            <a:r>
              <a:rPr lang="zh-CN" altLang="en-US" sz="2800" dirty="0"/>
              <a:t>（最多</a:t>
            </a:r>
            <a:r>
              <a:rPr lang="en-US" altLang="zh-CN" sz="2800" dirty="0"/>
              <a:t>64bit</a:t>
            </a:r>
            <a:r>
              <a:rPr lang="zh-CN" altLang="en-US" sz="2800" dirty="0"/>
              <a:t>来掩码每个字节）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一个问题：对于被谓词禁止的元素，指令执行结果是什么？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094" y="2957591"/>
            <a:ext cx="6693588" cy="1191489"/>
          </a:xfrm>
          <a:prstGeom prst="rect">
            <a:avLst/>
          </a:prstGeom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清零方式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最简单的方式是将禁止的元素填上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</a:t>
            </a:r>
            <a:r>
              <a:rPr lang="zh-CN" altLang="en-US" dirty="0"/>
              <a:t>是一个很好的全能的表示“什么也不做”的值</a:t>
            </a:r>
            <a:endParaRPr lang="en-US" altLang="zh-CN" dirty="0"/>
          </a:p>
          <a:p>
            <a:r>
              <a:rPr lang="zh-CN" altLang="en-US" dirty="0"/>
              <a:t>更重要的是，这是一种“打破依赖关系”方式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62" y="2060848"/>
            <a:ext cx="6896787" cy="1292175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外部源方式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用来自一个额外源寄存器的元素来填入被禁止的元素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但要注意依赖性，在满足依赖关系后指令本身才能执行，这可能导致延迟</a:t>
            </a:r>
            <a:endParaRPr lang="en-US" altLang="zh-CN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99" y="2563748"/>
            <a:ext cx="6251002" cy="1730503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谓词指令的风格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每个指令有三种风格</a:t>
            </a:r>
            <a:endParaRPr lang="en-US" altLang="zh-CN" sz="2800" dirty="0"/>
          </a:p>
          <a:p>
            <a:pPr lvl="1"/>
            <a:r>
              <a:rPr lang="zh-CN" altLang="en-US" sz="2400" dirty="0"/>
              <a:t>无掩码：对整个寄存器进行操作（如</a:t>
            </a:r>
            <a:r>
              <a:rPr lang="en-GB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_mm512_abs_epi16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清零掩码（如</a:t>
            </a:r>
            <a:r>
              <a:rPr lang="en-GB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__m512_maskz_abs_epi16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/>
            <a:r>
              <a:rPr lang="zh-CN" altLang="en-US" sz="2400" dirty="0"/>
              <a:t>外部源掩码（如</a:t>
            </a:r>
            <a:r>
              <a:rPr lang="en-GB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_mm512_mask_abs_epi16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800" dirty="0"/>
              <a:t>基于外部源方式能构造一些很聪明的指令组合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谓词依赖示例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1371600"/>
            <a:ext cx="7772400" cy="4724400"/>
          </a:xfrm>
        </p:spPr>
        <p:txBody>
          <a:bodyPr/>
          <a:lstStyle/>
          <a:p>
            <a:r>
              <a:rPr lang="zh-CN" altLang="en-US" sz="2800" dirty="0"/>
              <a:t>可构造条件加</a:t>
            </a:r>
            <a:r>
              <a:rPr lang="en-US" altLang="zh-CN" sz="2800" dirty="0"/>
              <a:t>/</a:t>
            </a:r>
            <a:r>
              <a:rPr lang="zh-CN" altLang="en-US" sz="2800" dirty="0"/>
              <a:t>减指令序列如下：</a:t>
            </a:r>
            <a:endParaRPr lang="en-US" altLang="zh-CN" sz="2800" dirty="0"/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6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_mm512_add_ps(x, y);</a:t>
            </a:r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6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=_mm512_mask_sub_ps(v, mask, x, y);</a:t>
            </a:r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6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use(result);</a:t>
            </a:r>
            <a:endParaRPr lang="en-US" altLang="zh-CN" sz="2400" dirty="0"/>
          </a:p>
          <a:p>
            <a:r>
              <a:rPr lang="zh-CN" altLang="en-US" sz="2800" dirty="0"/>
              <a:t>第一条指令构造了一个加法</a:t>
            </a:r>
            <a:br>
              <a:rPr lang="en-US" altLang="zh-CN" sz="2800" dirty="0"/>
            </a:br>
            <a:r>
              <a:rPr lang="zh-CN" altLang="en-US" sz="2800" dirty="0"/>
              <a:t>然后第二条指令有条件地用</a:t>
            </a:r>
            <a:br>
              <a:rPr lang="en-US" altLang="zh-CN" sz="2800" dirty="0"/>
            </a:br>
            <a:r>
              <a:rPr lang="zh-CN" altLang="en-US" sz="2800" dirty="0"/>
              <a:t>减法结果替换某些元素</a:t>
            </a:r>
            <a:endParaRPr lang="en-US" altLang="zh-CN" sz="2800" dirty="0"/>
          </a:p>
          <a:p>
            <a:r>
              <a:rPr lang="zh-CN" altLang="en-US" sz="2800" dirty="0"/>
              <a:t>如右图所示，直至第一条指令</a:t>
            </a:r>
            <a:br>
              <a:rPr lang="en-US" altLang="zh-CN" sz="2800" dirty="0"/>
            </a:br>
            <a:r>
              <a:rPr lang="zh-CN" altLang="en-US" sz="2800" dirty="0"/>
              <a:t>执行完毕，第二条指令方可</a:t>
            </a:r>
            <a:br>
              <a:rPr lang="en-US" altLang="zh-CN" sz="2800" dirty="0"/>
            </a:br>
            <a:r>
              <a:rPr lang="zh-CN" altLang="en-US" sz="2800" dirty="0"/>
              <a:t>开始执行</a:t>
            </a:r>
          </a:p>
        </p:txBody>
      </p:sp>
      <p:graphicFrame>
        <p:nvGraphicFramePr>
          <p:cNvPr id="8" name="Table 4"/>
          <p:cNvGraphicFramePr>
            <a:graphicFrameLocks noGrp="1"/>
          </p:cNvGraphicFramePr>
          <p:nvPr/>
        </p:nvGraphicFramePr>
        <p:xfrm>
          <a:off x="6536268" y="1345093"/>
          <a:ext cx="2607732" cy="3708400"/>
        </p:xfrm>
        <a:graphic>
          <a:graphicData uri="http://schemas.openxmlformats.org/drawingml/2006/table">
            <a:tbl>
              <a:tblPr firstRow="1" bandRow="1"/>
              <a:tblGrid>
                <a:gridCol w="81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Cycle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Port 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Port 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概念</a:t>
            </a:r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SIMD</a:t>
            </a:r>
            <a:r>
              <a:rPr lang="zh-CN" altLang="en-US" dirty="0">
                <a:solidFill>
                  <a:srgbClr val="FF0000"/>
                </a:solidFill>
              </a:rPr>
              <a:t>并行的问题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x86</a:t>
            </a:r>
            <a:r>
              <a:rPr lang="zh-CN" altLang="en-US" dirty="0"/>
              <a:t>平台</a:t>
            </a:r>
            <a:r>
              <a:rPr lang="en-US" altLang="zh-CN" dirty="0"/>
              <a:t>SSE/AVX</a:t>
            </a:r>
          </a:p>
          <a:p>
            <a:pPr lvl="1" eaLnBrk="1" hangingPunct="1"/>
            <a:r>
              <a:rPr lang="en-US" altLang="zh-CN" dirty="0"/>
              <a:t>ARM</a:t>
            </a:r>
            <a:r>
              <a:rPr lang="zh-CN" altLang="en-US" dirty="0"/>
              <a:t>平台</a:t>
            </a:r>
            <a:r>
              <a:rPr lang="en-US" altLang="zh-CN" dirty="0"/>
              <a:t>Neon/SVE</a:t>
            </a:r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编程进阶</a:t>
            </a:r>
            <a:endParaRPr lang="en-US" altLang="zh-CN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另一种依赖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另一种方式如下所示：</a:t>
            </a:r>
            <a:endParaRPr lang="en-US" altLang="zh-CN" sz="2800" dirty="0"/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6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kumimoji="0" lang="en-GB" altLang="zh-CN" sz="16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_mm512_add_ps(x, y);</a:t>
            </a:r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6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 = _mm512_sub_ps(x, y);</a:t>
            </a:r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6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=_mm512_mask_blend_ps(</a:t>
            </a:r>
            <a:r>
              <a:rPr kumimoji="0" lang="en-GB" altLang="zh-CN" sz="16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va,mask,vs</a:t>
            </a:r>
            <a:r>
              <a:rPr kumimoji="0" lang="en-GB" altLang="zh-CN" sz="16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6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use(result);</a:t>
            </a:r>
            <a:endParaRPr lang="en-US" altLang="zh-CN" sz="2400" dirty="0"/>
          </a:p>
          <a:p>
            <a:r>
              <a:rPr lang="zh-CN" altLang="en-US" sz="2800" dirty="0"/>
              <a:t>加法和减法都是独立执行</a:t>
            </a:r>
            <a:br>
              <a:rPr lang="en-US" altLang="zh-CN" sz="2800" dirty="0"/>
            </a:br>
            <a:r>
              <a:rPr lang="zh-CN" altLang="en-US" sz="2800" dirty="0"/>
              <a:t>当两个结果就绪，将它们组合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36268" y="1371600"/>
          <a:ext cx="2607732" cy="3708400"/>
        </p:xfrm>
        <a:graphic>
          <a:graphicData uri="http://schemas.openxmlformats.org/drawingml/2006/table">
            <a:tbl>
              <a:tblPr firstRow="1" bandRow="1"/>
              <a:tblGrid>
                <a:gridCol w="819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Cycle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Port 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Port 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BLEND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endParaRPr lang="en-GB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两种方式比较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左边的版本只使用了两条指令，右边的版本使用了三条指令</a:t>
            </a:r>
            <a:endParaRPr lang="en-US" altLang="zh-CN" sz="2800" dirty="0"/>
          </a:p>
          <a:p>
            <a:pPr lvl="1"/>
            <a:r>
              <a:rPr lang="zh-CN" altLang="en-US" sz="2400" dirty="0"/>
              <a:t>对于持续的程序执行（追求吞吐率），左边版本使用了更少的指令，意味着更少的资源消耗、因而更高的吞吐率</a:t>
            </a:r>
            <a:endParaRPr lang="en-US" altLang="zh-CN" sz="2400" dirty="0"/>
          </a:p>
          <a:p>
            <a:pPr lvl="1"/>
            <a:r>
              <a:rPr lang="zh-CN" altLang="en-US" sz="2400" dirty="0"/>
              <a:t>对于关键执行路径，右边版本完成更快</a:t>
            </a:r>
            <a:endParaRPr lang="en-US" altLang="zh-CN" sz="2400" dirty="0"/>
          </a:p>
          <a:p>
            <a:r>
              <a:rPr lang="zh-CN" altLang="en-US" sz="2800" dirty="0"/>
              <a:t>选择哪种方式取决于场景，也取决于使用了什么指令</a:t>
            </a:r>
          </a:p>
        </p:txBody>
      </p:sp>
      <p:sp>
        <p:nvSpPr>
          <p:cNvPr id="4" name="矩形 3"/>
          <p:cNvSpPr/>
          <p:nvPr/>
        </p:nvSpPr>
        <p:spPr>
          <a:xfrm>
            <a:off x="481082" y="1556792"/>
            <a:ext cx="42954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 = _mm512_add_ps(x, y);</a:t>
            </a:r>
          </a:p>
          <a:p>
            <a:pPr marL="0" lvl="0" indent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=_mm512_mask_sub_ps(v, mask, x, y);</a:t>
            </a:r>
          </a:p>
          <a:p>
            <a:pPr marL="0" lvl="0" indent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use(result);</a:t>
            </a:r>
            <a:endParaRPr lang="en-US" altLang="zh-CN" sz="1800" dirty="0"/>
          </a:p>
        </p:txBody>
      </p:sp>
      <p:sp>
        <p:nvSpPr>
          <p:cNvPr id="5" name="矩形 4"/>
          <p:cNvSpPr/>
          <p:nvPr/>
        </p:nvSpPr>
        <p:spPr>
          <a:xfrm>
            <a:off x="4776537" y="1556792"/>
            <a:ext cx="3971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kumimoji="0" lang="en-GB" altLang="zh-CN" sz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_mm512_add_ps(x, y);</a:t>
            </a:r>
          </a:p>
          <a:p>
            <a:pPr marL="0" lvl="0" indent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 = _mm512_sub_ps(x, y);</a:t>
            </a:r>
          </a:p>
          <a:p>
            <a:pPr marL="0" lvl="0" indent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=_mm512_mask_blend_ps(</a:t>
            </a:r>
            <a:r>
              <a:rPr kumimoji="0" lang="en-GB" altLang="zh-CN" sz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va,mask,vs</a:t>
            </a:r>
            <a:r>
              <a:rPr kumimoji="0" lang="en-GB" altLang="zh-CN" sz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use(result);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编译器可能自动改写代码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第二种方式的源码被编译为第一种方式的目标代码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9" y="2596232"/>
            <a:ext cx="9120747" cy="1768872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生成谓词掩码寄存器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指令谓词中使用的掩码寄存器是单独的，共</a:t>
            </a:r>
            <a:r>
              <a:rPr lang="en-US" altLang="zh-CN" sz="2800" dirty="0"/>
              <a:t>7</a:t>
            </a:r>
            <a:r>
              <a:rPr lang="zh-CN" altLang="en-US" sz="2800" dirty="0"/>
              <a:t>个（第八个是一个特殊掩码），有两种主要的生成方法</a:t>
            </a:r>
            <a:endParaRPr lang="en-US" altLang="zh-CN" sz="2800" dirty="0"/>
          </a:p>
          <a:p>
            <a:pPr lvl="1"/>
            <a:r>
              <a:rPr lang="zh-CN" altLang="en-US" sz="2400" dirty="0"/>
              <a:t>从一个标量源地址（寄存器或内存）读取</a:t>
            </a:r>
            <a:endParaRPr lang="en-US" altLang="zh-CN" sz="2400" dirty="0"/>
          </a:p>
          <a:p>
            <a:pPr lvl="1"/>
            <a:r>
              <a:rPr lang="zh-CN" altLang="en-US" sz="2400" dirty="0"/>
              <a:t>使用向量比较，每个元素生成一个</a:t>
            </a:r>
            <a:r>
              <a:rPr lang="en-US" altLang="zh-CN" sz="2400" dirty="0"/>
              <a:t>bit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50" y="3712116"/>
            <a:ext cx="4102100" cy="1893803"/>
          </a:xfrm>
          <a:prstGeom prst="rect">
            <a:avLst/>
          </a:prstGeom>
        </p:spPr>
      </p:pic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生成掩码用于谓词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比较指令输出的掩码可自然地与任意谓词指令组合</a:t>
            </a:r>
            <a:endParaRPr lang="en-US" altLang="zh-CN" dirty="0"/>
          </a:p>
          <a:p>
            <a:r>
              <a:rPr lang="zh-CN" altLang="en-US" dirty="0"/>
              <a:t>例如，将小于某个阈值的数清零：</a:t>
            </a:r>
            <a:endParaRPr lang="en-US" altLang="zh-CN" dirty="0"/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6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mask = _mm512_cmp_ps_mask(x, threshold, _CMP_LT);</a:t>
            </a:r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6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_mm512_maskz_mov_ps(mask, x);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循环剥离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1371600"/>
            <a:ext cx="7772400" cy="4724400"/>
          </a:xfrm>
        </p:spPr>
        <p:txBody>
          <a:bodyPr/>
          <a:lstStyle/>
          <a:p>
            <a:r>
              <a:rPr lang="zh-CN" altLang="en-US" sz="2800" dirty="0"/>
              <a:t>循环次数并不一定是向量长度整数倍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使用</a:t>
            </a:r>
            <a:r>
              <a:rPr lang="en-US" altLang="zh-CN" sz="2800" dirty="0"/>
              <a:t>AVX-512</a:t>
            </a:r>
            <a:r>
              <a:rPr lang="zh-CN" altLang="en-US" sz="2800" dirty="0"/>
              <a:t>，每</a:t>
            </a:r>
            <a:r>
              <a:rPr lang="en-US" altLang="zh-CN" sz="2800" dirty="0"/>
              <a:t>16</a:t>
            </a:r>
            <a:r>
              <a:rPr lang="zh-CN" altLang="en-US" sz="2800" dirty="0"/>
              <a:t>个元素一组进行向量化，会剩下</a:t>
            </a:r>
            <a:r>
              <a:rPr lang="en-US" altLang="zh-CN" sz="2800" dirty="0"/>
              <a:t>4</a:t>
            </a:r>
            <a:r>
              <a:rPr lang="zh-CN" altLang="en-US" sz="2800" dirty="0"/>
              <a:t>个元素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6832"/>
            <a:ext cx="2667000" cy="485775"/>
          </a:xfrm>
          <a:prstGeom prst="rect">
            <a:avLst/>
          </a:prstGeom>
        </p:spPr>
      </p:pic>
      <p:pic>
        <p:nvPicPr>
          <p:cNvPr id="1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729822"/>
            <a:ext cx="4428533" cy="1805262"/>
          </a:xfrm>
          <a:prstGeom prst="rect">
            <a:avLst/>
          </a:prstGeom>
        </p:spPr>
      </p:pic>
      <p:sp>
        <p:nvSpPr>
          <p:cNvPr id="20" name="TextBox 6"/>
          <p:cNvSpPr txBox="1"/>
          <p:nvPr/>
        </p:nvSpPr>
        <p:spPr>
          <a:xfrm>
            <a:off x="5772150" y="3354004"/>
            <a:ext cx="2470225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dirty="0">
                <a:solidFill>
                  <a:srgbClr val="003C71"/>
                </a:solidFill>
                <a:latin typeface="Intel Clear"/>
                <a:ea typeface="+mn-ea"/>
              </a:rPr>
              <a:t>准备按向量访问数据</a:t>
            </a:r>
            <a:endParaRPr kumimoji="0" lang="en-GB" sz="1600" dirty="0">
              <a:solidFill>
                <a:srgbClr val="003C71"/>
              </a:solidFill>
              <a:latin typeface="Intel Clear"/>
              <a:ea typeface="+mn-ea"/>
            </a:endParaRPr>
          </a:p>
        </p:txBody>
      </p:sp>
      <p:sp>
        <p:nvSpPr>
          <p:cNvPr id="21" name="TextBox 8"/>
          <p:cNvSpPr txBox="1"/>
          <p:nvPr/>
        </p:nvSpPr>
        <p:spPr>
          <a:xfrm>
            <a:off x="6084899" y="4005064"/>
            <a:ext cx="2470225" cy="73866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dirty="0">
                <a:solidFill>
                  <a:srgbClr val="003C71"/>
                </a:solidFill>
                <a:latin typeface="Intel Clear"/>
                <a:ea typeface="+mn-ea"/>
              </a:rPr>
              <a:t>使用</a:t>
            </a:r>
            <a:r>
              <a:rPr kumimoji="0" lang="en-GB" sz="1600" dirty="0" err="1">
                <a:solidFill>
                  <a:srgbClr val="003C71"/>
                </a:solidFill>
                <a:latin typeface="Intel Clear"/>
                <a:ea typeface="+mn-ea"/>
              </a:rPr>
              <a:t>intrinsics</a:t>
            </a:r>
            <a:r>
              <a:rPr kumimoji="0" lang="zh-CN" altLang="en-US" sz="1600" dirty="0">
                <a:solidFill>
                  <a:srgbClr val="003C71"/>
                </a:solidFill>
                <a:latin typeface="Intel Clear"/>
                <a:ea typeface="+mn-ea"/>
              </a:rPr>
              <a:t>处理完整向量，</a:t>
            </a:r>
            <a:r>
              <a:rPr kumimoji="0" lang="en-US" altLang="zh-CN" sz="1600" dirty="0">
                <a:solidFill>
                  <a:srgbClr val="003C71"/>
                </a:solidFill>
                <a:latin typeface="Intel Clear"/>
                <a:ea typeface="+mn-ea"/>
              </a:rPr>
              <a:t>C++</a:t>
            </a:r>
            <a:r>
              <a:rPr kumimoji="0" lang="zh-CN" altLang="en-US" sz="1600" dirty="0">
                <a:solidFill>
                  <a:srgbClr val="003C71"/>
                </a:solidFill>
                <a:latin typeface="Intel Clear"/>
                <a:ea typeface="+mn-ea"/>
              </a:rPr>
              <a:t>中可能是：</a:t>
            </a:r>
            <a:br>
              <a:rPr kumimoji="0" lang="en-US" altLang="zh-CN" sz="1600" dirty="0">
                <a:solidFill>
                  <a:srgbClr val="003C71"/>
                </a:solidFill>
                <a:latin typeface="Intel Clear"/>
                <a:ea typeface="+mn-ea"/>
              </a:rPr>
            </a:br>
            <a:r>
              <a:rPr kumimoji="0" lang="en-GB" sz="1600" dirty="0" err="1">
                <a:solidFill>
                  <a:srgbClr val="003C7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simd</a:t>
            </a:r>
            <a:r>
              <a:rPr kumimoji="0" lang="en-GB" sz="1600" dirty="0">
                <a:solidFill>
                  <a:srgbClr val="003C7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[i] += 1.0f</a:t>
            </a:r>
            <a:endParaRPr kumimoji="0" lang="en-GB" sz="1600" dirty="0">
              <a:solidFill>
                <a:srgbClr val="003C71"/>
              </a:solidFill>
              <a:latin typeface="Intel Clear"/>
              <a:ea typeface="+mn-ea"/>
            </a:endParaRPr>
          </a:p>
        </p:txBody>
      </p:sp>
      <p:sp>
        <p:nvSpPr>
          <p:cNvPr id="22" name="TextBox 9"/>
          <p:cNvSpPr txBox="1"/>
          <p:nvPr/>
        </p:nvSpPr>
        <p:spPr>
          <a:xfrm>
            <a:off x="6113997" y="5196530"/>
            <a:ext cx="2470225" cy="98488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600" dirty="0">
                <a:solidFill>
                  <a:srgbClr val="003C71"/>
                </a:solidFill>
                <a:latin typeface="Intel Clear"/>
                <a:ea typeface="+mn-ea"/>
              </a:rPr>
              <a:t>使用“循环剥离”处理尾部剩余元素。</a:t>
            </a:r>
            <a:r>
              <a:rPr kumimoji="0" lang="en-GB" sz="1600" dirty="0">
                <a:solidFill>
                  <a:srgbClr val="003C71"/>
                </a:solidFill>
                <a:latin typeface="Intel Clear"/>
                <a:ea typeface="+mn-ea"/>
              </a:rPr>
              <a:t> </a:t>
            </a:r>
            <a:r>
              <a:rPr kumimoji="0" lang="zh-CN" altLang="en-US" sz="1600" dirty="0">
                <a:solidFill>
                  <a:srgbClr val="003C71"/>
                </a:solidFill>
                <a:latin typeface="Intel Clear"/>
                <a:ea typeface="+mn-ea"/>
              </a:rPr>
              <a:t>本例中使用了标量操作，也可使用</a:t>
            </a:r>
            <a:r>
              <a:rPr kumimoji="0" lang="en-GB" sz="1600" dirty="0">
                <a:solidFill>
                  <a:srgbClr val="003C71"/>
                </a:solidFill>
                <a:latin typeface="Intel Clear"/>
                <a:ea typeface="+mn-ea"/>
              </a:rPr>
              <a:t> SSE </a:t>
            </a:r>
            <a:r>
              <a:rPr kumimoji="0" lang="en-GB" sz="1600" dirty="0" err="1">
                <a:solidFill>
                  <a:srgbClr val="003C71"/>
                </a:solidFill>
                <a:latin typeface="Intel Clear"/>
                <a:ea typeface="+mn-ea"/>
              </a:rPr>
              <a:t>intrinsics</a:t>
            </a:r>
            <a:r>
              <a:rPr kumimoji="0" lang="zh-CN" altLang="en-US" sz="1600" dirty="0">
                <a:solidFill>
                  <a:srgbClr val="003C71"/>
                </a:solidFill>
                <a:latin typeface="Intel Clear"/>
                <a:ea typeface="+mn-ea"/>
              </a:rPr>
              <a:t>进行</a:t>
            </a:r>
            <a:r>
              <a:rPr kumimoji="0" lang="en-US" altLang="zh-CN" sz="1600" dirty="0">
                <a:solidFill>
                  <a:srgbClr val="003C71"/>
                </a:solidFill>
                <a:latin typeface="Intel Clear"/>
                <a:ea typeface="+mn-ea"/>
              </a:rPr>
              <a:t>4</a:t>
            </a:r>
            <a:r>
              <a:rPr kumimoji="0" lang="zh-CN" altLang="en-US" sz="1600" dirty="0">
                <a:solidFill>
                  <a:srgbClr val="003C71"/>
                </a:solidFill>
                <a:latin typeface="Intel Clear"/>
                <a:ea typeface="+mn-ea"/>
              </a:rPr>
              <a:t>路向量化。</a:t>
            </a:r>
            <a:endParaRPr kumimoji="0" lang="en-GB" sz="1600" dirty="0">
              <a:solidFill>
                <a:srgbClr val="003C71"/>
              </a:solidFill>
              <a:latin typeface="Intel Clear"/>
              <a:ea typeface="+mn-ea"/>
            </a:endParaRPr>
          </a:p>
        </p:txBody>
      </p:sp>
      <p:cxnSp>
        <p:nvCxnSpPr>
          <p:cNvPr id="23" name="Straight Arrow Connector 11"/>
          <p:cNvCxnSpPr>
            <a:stCxn id="22" idx="1"/>
          </p:cNvCxnSpPr>
          <p:nvPr/>
        </p:nvCxnSpPr>
        <p:spPr>
          <a:xfrm flipH="1" flipV="1">
            <a:off x="3185867" y="5224416"/>
            <a:ext cx="2928130" cy="464557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24" name="Straight Arrow Connector 13"/>
          <p:cNvCxnSpPr/>
          <p:nvPr/>
        </p:nvCxnSpPr>
        <p:spPr>
          <a:xfrm flipH="1" flipV="1">
            <a:off x="4882557" y="4392136"/>
            <a:ext cx="1129603" cy="98223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25" name="Straight Arrow Connector 15"/>
          <p:cNvCxnSpPr/>
          <p:nvPr/>
        </p:nvCxnSpPr>
        <p:spPr>
          <a:xfrm flipH="1">
            <a:off x="3276663" y="3534508"/>
            <a:ext cx="2422869" cy="239543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循环剥离优化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如果循环体计算量较大，优化剥离的代码也是有意义的，可采用动态调度：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存在问题：很多条件分支、冷条件可能导致</a:t>
            </a:r>
            <a:r>
              <a:rPr lang="en-US" altLang="zh-CN" sz="2800" dirty="0"/>
              <a:t>cache miss</a:t>
            </a:r>
            <a:r>
              <a:rPr lang="zh-CN" altLang="en-US" sz="2800" dirty="0"/>
              <a:t>、重复代码（高维护代价）、有更多代码路径需要验证、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76872"/>
            <a:ext cx="2669522" cy="209296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5637843" y="2479124"/>
            <a:ext cx="3063531" cy="147732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zh-CN" altLang="en-US" sz="1600" dirty="0">
                <a:solidFill>
                  <a:srgbClr val="003C71"/>
                </a:solidFill>
              </a:rPr>
              <a:t>循环长度</a:t>
            </a:r>
            <a:r>
              <a:rPr lang="en-GB" sz="1600" dirty="0">
                <a:solidFill>
                  <a:srgbClr val="003C71"/>
                </a:solidFill>
              </a:rPr>
              <a:t>42</a:t>
            </a:r>
            <a:r>
              <a:rPr lang="zh-CN" altLang="en-US" sz="1600" dirty="0">
                <a:solidFill>
                  <a:srgbClr val="003C71"/>
                </a:solidFill>
              </a:rPr>
              <a:t>时的处理过程：</a:t>
            </a:r>
            <a:endParaRPr lang="en-GB" sz="1600" dirty="0">
              <a:solidFill>
                <a:srgbClr val="003C71"/>
              </a:solidFill>
            </a:endParaRPr>
          </a:p>
          <a:p>
            <a:endParaRPr lang="en-GB" sz="1600" dirty="0">
              <a:solidFill>
                <a:srgbClr val="003C71"/>
              </a:solidFill>
            </a:endParaRPr>
          </a:p>
          <a:p>
            <a:r>
              <a:rPr lang="zh-CN" altLang="en-US" sz="1600" dirty="0">
                <a:solidFill>
                  <a:srgbClr val="003C71"/>
                </a:solidFill>
              </a:rPr>
              <a:t>运行</a:t>
            </a:r>
            <a:r>
              <a:rPr lang="en-GB" sz="1600" dirty="0">
                <a:solidFill>
                  <a:srgbClr val="003C71"/>
                </a:solidFill>
              </a:rPr>
              <a:t>avx512Processing</a:t>
            </a:r>
            <a:r>
              <a:rPr lang="zh-CN" altLang="en-US" sz="1600" dirty="0">
                <a:solidFill>
                  <a:srgbClr val="003C71"/>
                </a:solidFill>
              </a:rPr>
              <a:t>两次</a:t>
            </a:r>
            <a:r>
              <a:rPr lang="en-GB" sz="1600" dirty="0">
                <a:solidFill>
                  <a:srgbClr val="003C71"/>
                </a:solidFill>
              </a:rPr>
              <a:t>(32)</a:t>
            </a:r>
          </a:p>
          <a:p>
            <a:r>
              <a:rPr lang="zh-CN" altLang="en-US" sz="1600" dirty="0">
                <a:solidFill>
                  <a:srgbClr val="003C71"/>
                </a:solidFill>
              </a:rPr>
              <a:t>运行</a:t>
            </a:r>
            <a:r>
              <a:rPr lang="en-GB" sz="1600" dirty="0">
                <a:solidFill>
                  <a:srgbClr val="003C71"/>
                </a:solidFill>
              </a:rPr>
              <a:t>avx2Processing</a:t>
            </a:r>
            <a:r>
              <a:rPr lang="zh-CN" altLang="en-US" sz="1600" dirty="0">
                <a:solidFill>
                  <a:srgbClr val="003C71"/>
                </a:solidFill>
              </a:rPr>
              <a:t>一次</a:t>
            </a:r>
            <a:r>
              <a:rPr lang="en-GB" sz="1600" dirty="0">
                <a:solidFill>
                  <a:srgbClr val="003C71"/>
                </a:solidFill>
              </a:rPr>
              <a:t>(32+8)</a:t>
            </a:r>
          </a:p>
          <a:p>
            <a:r>
              <a:rPr lang="zh-CN" altLang="en-US" sz="1600" dirty="0">
                <a:solidFill>
                  <a:srgbClr val="003C71"/>
                </a:solidFill>
              </a:rPr>
              <a:t>跳过</a:t>
            </a:r>
            <a:r>
              <a:rPr lang="en-GB" sz="1600" dirty="0" err="1">
                <a:solidFill>
                  <a:srgbClr val="003C71"/>
                </a:solidFill>
              </a:rPr>
              <a:t>sseProcessing</a:t>
            </a:r>
            <a:r>
              <a:rPr lang="en-GB" sz="1600" dirty="0">
                <a:solidFill>
                  <a:srgbClr val="003C71"/>
                </a:solidFill>
              </a:rPr>
              <a:t> (2 &lt; 4)</a:t>
            </a:r>
          </a:p>
          <a:p>
            <a:r>
              <a:rPr lang="zh-CN" altLang="en-US" sz="1600" dirty="0">
                <a:solidFill>
                  <a:srgbClr val="003C71"/>
                </a:solidFill>
              </a:rPr>
              <a:t>用</a:t>
            </a:r>
            <a:r>
              <a:rPr lang="en-GB" sz="1600" dirty="0" err="1">
                <a:solidFill>
                  <a:srgbClr val="003C71"/>
                </a:solidFill>
              </a:rPr>
              <a:t>scalarProcessing</a:t>
            </a:r>
            <a:r>
              <a:rPr lang="en-GB" sz="1600" dirty="0">
                <a:solidFill>
                  <a:srgbClr val="003C71"/>
                </a:solidFill>
              </a:rPr>
              <a:t>()</a:t>
            </a:r>
            <a:r>
              <a:rPr lang="zh-CN" altLang="en-US" sz="1600" dirty="0">
                <a:solidFill>
                  <a:srgbClr val="003C71"/>
                </a:solidFill>
              </a:rPr>
              <a:t>处理最后两个</a:t>
            </a:r>
            <a:endParaRPr lang="en-GB" sz="1600" dirty="0">
              <a:solidFill>
                <a:srgbClr val="003C71"/>
              </a:solidFill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使用掩码处理剥离代码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Content Placeholder 3"/>
          <p:cNvSpPr txBox="1"/>
          <p:nvPr/>
        </p:nvSpPr>
        <p:spPr>
          <a:xfrm>
            <a:off x="671642" y="3377200"/>
            <a:ext cx="3743660" cy="5230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7028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530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dirty="0">
                <a:latin typeface="Intel Clear"/>
              </a:rPr>
              <a:t>主循环不用掩码，剥离的剩余部分用掩码处理。</a:t>
            </a:r>
            <a:endParaRPr kumimoji="0" lang="en-US" altLang="zh-CN" sz="1600" dirty="0">
              <a:latin typeface="Intel Clear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1600" dirty="0">
                <a:latin typeface="Intel Clear"/>
              </a:rPr>
              <a:t>循环体比较简单的情况下是一种好的处理方式（或者使用</a:t>
            </a:r>
            <a:r>
              <a:rPr kumimoji="0" lang="en-US" altLang="zh-CN" sz="1600" dirty="0">
                <a:latin typeface="Intel Clear"/>
              </a:rPr>
              <a:t>lambda</a:t>
            </a:r>
            <a:r>
              <a:rPr kumimoji="0" lang="zh-CN" altLang="en-US" sz="1600" dirty="0">
                <a:latin typeface="Intel Clear"/>
              </a:rPr>
              <a:t>）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71C5"/>
              </a:solidFill>
              <a:effectLst/>
              <a:uLnTx/>
              <a:uFillTx/>
              <a:latin typeface="Intel Clear"/>
              <a:ea typeface="+mn-ea"/>
            </a:endParaRPr>
          </a:p>
        </p:txBody>
      </p:sp>
      <p:pic>
        <p:nvPicPr>
          <p:cNvPr id="1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9505" y="1373314"/>
            <a:ext cx="3388660" cy="1966730"/>
          </a:xfrm>
          <a:prstGeom prst="rect">
            <a:avLst/>
          </a:prstGeom>
        </p:spPr>
      </p:pic>
      <p:pic>
        <p:nvPicPr>
          <p:cNvPr id="1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96" y="1373314"/>
            <a:ext cx="3473579" cy="1850359"/>
          </a:xfrm>
          <a:prstGeom prst="rect">
            <a:avLst/>
          </a:prstGeom>
        </p:spPr>
      </p:pic>
      <p:sp>
        <p:nvSpPr>
          <p:cNvPr id="17" name="Content Placeholder 3"/>
          <p:cNvSpPr txBox="1"/>
          <p:nvPr/>
        </p:nvSpPr>
        <p:spPr>
          <a:xfrm>
            <a:off x="5211576" y="3377201"/>
            <a:ext cx="3743660" cy="5230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7028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530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kumimoji="0" lang="zh-CN" altLang="en-US" sz="1600" dirty="0">
                <a:latin typeface="Intel Clear"/>
              </a:rPr>
              <a:t>循环内就使用掩码（由于是条件执行，没有分支开销）。</a:t>
            </a:r>
            <a:endParaRPr kumimoji="0" lang="en-US" altLang="zh-CN" sz="1600" dirty="0">
              <a:latin typeface="Intel Clear"/>
            </a:endParaRPr>
          </a:p>
          <a:p>
            <a:pPr fontAlgn="auto"/>
            <a:r>
              <a:rPr kumimoji="0" lang="zh-CN" altLang="en-US" sz="1600" dirty="0">
                <a:latin typeface="Intel Clear"/>
              </a:rPr>
              <a:t>循环体比较复杂时是一种好的处理方式。通常只有有副作用的指令（如</a:t>
            </a:r>
            <a:r>
              <a:rPr kumimoji="0" lang="en-US" altLang="zh-CN" sz="1600" dirty="0">
                <a:latin typeface="Intel Clear"/>
              </a:rPr>
              <a:t>store</a:t>
            </a:r>
            <a:r>
              <a:rPr kumimoji="0" lang="zh-CN" altLang="en-US" sz="1600" dirty="0">
                <a:latin typeface="Intel Clear"/>
              </a:rPr>
              <a:t>）才需要使用掩码。</a:t>
            </a:r>
            <a:endParaRPr kumimoji="0" lang="en-GB" sz="1600" dirty="0">
              <a:latin typeface="Intel Clear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使用掩码的元素压缩</a:t>
            </a:r>
            <a:endParaRPr lang="en-US" altLang="zh-CN" sz="2800" dirty="0"/>
          </a:p>
          <a:p>
            <a:pPr lvl="1"/>
            <a:r>
              <a:rPr lang="zh-CN" altLang="en-US" sz="2400" dirty="0"/>
              <a:t>将谓词</a:t>
            </a:r>
            <a:r>
              <a:rPr lang="en-US" altLang="zh-CN" sz="2400" dirty="0"/>
              <a:t>bit</a:t>
            </a:r>
            <a:r>
              <a:rPr lang="zh-CN" altLang="en-US" sz="2400" dirty="0"/>
              <a:t>置位的元素</a:t>
            </a:r>
            <a:br>
              <a:rPr lang="en-US" altLang="zh-CN" sz="2400" dirty="0"/>
            </a:br>
            <a:r>
              <a:rPr lang="zh-CN" altLang="en-US" sz="2400" dirty="0"/>
              <a:t>收集到寄存器的开始</a:t>
            </a:r>
            <a:br>
              <a:rPr lang="en-US" altLang="zh-CN" sz="2400" dirty="0"/>
            </a:br>
            <a:r>
              <a:rPr lang="zh-CN" altLang="en-US" sz="2400" dirty="0"/>
              <a:t>（低位）</a:t>
            </a:r>
            <a:endParaRPr lang="en-US" altLang="zh-CN" sz="2400" dirty="0"/>
          </a:p>
          <a:p>
            <a:pPr lvl="1"/>
            <a:r>
              <a:rPr lang="zh-CN" altLang="en-US" sz="2400" dirty="0"/>
              <a:t>没有这种特殊指令的话</a:t>
            </a:r>
            <a:br>
              <a:rPr lang="en-US" altLang="zh-CN" sz="2400" dirty="0"/>
            </a:br>
            <a:r>
              <a:rPr lang="zh-CN" altLang="en-US" sz="2400" dirty="0"/>
              <a:t>很难实现</a:t>
            </a:r>
            <a:endParaRPr lang="en-US" altLang="zh-CN" sz="2400" dirty="0"/>
          </a:p>
          <a:p>
            <a:r>
              <a:rPr lang="zh-CN" altLang="en-US" sz="2800" dirty="0"/>
              <a:t>例如，提取小于阈值的所有元素</a:t>
            </a:r>
            <a:endParaRPr lang="en-US" altLang="zh-CN" sz="2800" dirty="0"/>
          </a:p>
          <a:p>
            <a:pPr marL="0" lvl="0" indent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_mm512_cmp_ps(x, threshold, _CMP_LT)</a:t>
            </a:r>
          </a:p>
          <a:p>
            <a:pPr marL="0" lvl="0" indent="0" defTabSz="4572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= _mm512_maskz_compress_ps(mask, x);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573" y="1371600"/>
            <a:ext cx="3816427" cy="2334970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使用掩码的元素展开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将连续的元素散开到</a:t>
            </a:r>
            <a:br>
              <a:rPr lang="en-US" altLang="zh-CN" sz="2800" dirty="0"/>
            </a:br>
            <a:r>
              <a:rPr lang="zh-CN" altLang="en-US" sz="2800" dirty="0"/>
              <a:t>置位的掩码</a:t>
            </a:r>
            <a:r>
              <a:rPr lang="en-US" altLang="zh-CN" sz="2800" dirty="0"/>
              <a:t>bit</a:t>
            </a:r>
            <a:r>
              <a:rPr lang="zh-CN" altLang="en-US" sz="2800" dirty="0"/>
              <a:t>指定的</a:t>
            </a:r>
            <a:br>
              <a:rPr lang="en-US" altLang="zh-CN" sz="2800" dirty="0"/>
            </a:br>
            <a:r>
              <a:rPr lang="zh-CN" altLang="en-US" sz="2800" dirty="0"/>
              <a:t>位置</a:t>
            </a:r>
            <a:endParaRPr lang="en-US" altLang="zh-CN" sz="2800" dirty="0"/>
          </a:p>
          <a:p>
            <a:r>
              <a:rPr lang="zh-CN" altLang="en-US" sz="2800" dirty="0"/>
              <a:t>类似压缩，没有其他</a:t>
            </a:r>
            <a:br>
              <a:rPr lang="en-US" altLang="zh-CN" sz="2800" dirty="0"/>
            </a:br>
            <a:r>
              <a:rPr lang="zh-CN" altLang="en-US" sz="2800" dirty="0"/>
              <a:t>容易的实现方法</a:t>
            </a:r>
            <a:endParaRPr lang="en-US" altLang="zh-CN" sz="2800" dirty="0"/>
          </a:p>
          <a:p>
            <a:r>
              <a:rPr lang="zh-CN" altLang="en-US" sz="2800" dirty="0"/>
              <a:t>和压缩一样，指令的</a:t>
            </a:r>
            <a:br>
              <a:rPr lang="en-US" altLang="zh-CN" sz="2800" dirty="0"/>
            </a:br>
            <a:r>
              <a:rPr lang="zh-CN" altLang="en-US" sz="2800" dirty="0"/>
              <a:t>开销很高，因为元素可以散布到寄存器任何位置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 rotWithShape="1">
          <a:blip r:embed="rId2"/>
          <a:srcRect l="54897" r="-3020"/>
          <a:stretch>
            <a:fillRect/>
          </a:stretch>
        </p:blipFill>
        <p:spPr>
          <a:xfrm>
            <a:off x="5184000" y="1484784"/>
            <a:ext cx="3960000" cy="23327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并行模式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4953000"/>
          </a:xfrm>
        </p:spPr>
        <p:txBody>
          <a:bodyPr/>
          <a:lstStyle/>
          <a:p>
            <a:pPr eaLnBrk="1" hangingPunct="1"/>
            <a:r>
              <a:rPr lang="zh-CN" altLang="en-US" sz="3600"/>
              <a:t>多个算术运算</a:t>
            </a:r>
            <a:r>
              <a:rPr lang="en-US" altLang="zh-CN" sz="3600">
                <a:sym typeface="Wingdings" panose="05000000000000000000" pitchFamily="2" charset="2"/>
              </a:rPr>
              <a:t></a:t>
            </a:r>
            <a:r>
              <a:rPr lang="zh-CN" altLang="en-US" sz="3600">
                <a:sym typeface="Wingdings" panose="05000000000000000000" pitchFamily="2" charset="2"/>
              </a:rPr>
              <a:t>一个</a:t>
            </a:r>
            <a:r>
              <a:rPr lang="en-US" altLang="zh-CN" sz="3600">
                <a:sym typeface="Wingdings" panose="05000000000000000000" pitchFamily="2" charset="2"/>
              </a:rPr>
              <a:t>SIMD</a:t>
            </a:r>
            <a:r>
              <a:rPr lang="zh-CN" altLang="en-US" sz="3600">
                <a:sym typeface="Wingdings" panose="05000000000000000000" pitchFamily="2" charset="2"/>
              </a:rPr>
              <a:t>操作</a:t>
            </a:r>
            <a:endParaRPr lang="zh-CN" altLang="en-US" sz="3600"/>
          </a:p>
          <a:p>
            <a:pPr eaLnBrk="1" hangingPunct="1"/>
            <a:r>
              <a:rPr lang="zh-CN" altLang="en-US"/>
              <a:t>多个取数</a:t>
            </a:r>
            <a:r>
              <a:rPr lang="en-US" altLang="zh-CN"/>
              <a:t>/</a:t>
            </a:r>
            <a:r>
              <a:rPr lang="zh-CN" altLang="en-US"/>
              <a:t>存结果操作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一个更宽的内存操作</a:t>
            </a:r>
            <a:endParaRPr lang="zh-CN" altLang="en-US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</a:t>
            </a:r>
            <a:r>
              <a:rPr lang="en-US" altLang="zh-CN" sz="2800" dirty="0"/>
              <a:t>AVX2</a:t>
            </a:r>
            <a:r>
              <a:rPr lang="zh-CN" altLang="en-US" sz="2800" dirty="0"/>
              <a:t>中，类型转换只能在相邻尺寸之间：</a:t>
            </a:r>
            <a:r>
              <a:rPr lang="en-US" altLang="zh-CN" sz="2800" dirty="0"/>
              <a:t>16</a:t>
            </a:r>
            <a:r>
              <a:rPr lang="en-US" altLang="zh-CN" sz="2800" dirty="0">
                <a:sym typeface="Wingdings" panose="05000000000000000000" pitchFamily="2" charset="2"/>
              </a:rPr>
              <a:t>8</a:t>
            </a:r>
            <a:r>
              <a:rPr lang="zh-CN" altLang="en-US" sz="2800" dirty="0">
                <a:sym typeface="Wingdings" panose="05000000000000000000" pitchFamily="2" charset="2"/>
              </a:rPr>
              <a:t>、</a:t>
            </a:r>
            <a:r>
              <a:rPr lang="en-US" altLang="zh-CN" sz="2800" dirty="0">
                <a:sym typeface="Wingdings" panose="05000000000000000000" pitchFamily="2" charset="2"/>
              </a:rPr>
              <a:t>6432</a:t>
            </a:r>
            <a:br>
              <a:rPr lang="en-US" altLang="zh-CN" sz="2800" dirty="0">
                <a:sym typeface="Wingdings" panose="05000000000000000000" pitchFamily="2" charset="2"/>
              </a:rPr>
            </a:br>
            <a:r>
              <a:rPr lang="zh-CN" altLang="en-US" sz="2800" dirty="0">
                <a:sym typeface="Wingdings" panose="05000000000000000000" pitchFamily="2" charset="2"/>
              </a:rPr>
              <a:t>“跳跃”的转换需要多步完成：</a:t>
            </a:r>
            <a:r>
              <a:rPr lang="en-US" altLang="zh-CN" sz="2800" dirty="0">
                <a:sym typeface="Wingdings" panose="05000000000000000000" pitchFamily="2" charset="2"/>
              </a:rPr>
              <a:t>816</a:t>
            </a:r>
            <a:r>
              <a:rPr lang="zh-CN" altLang="en-US" sz="2800" dirty="0">
                <a:sym typeface="Wingdings" panose="05000000000000000000" pitchFamily="2" charset="2"/>
              </a:rPr>
              <a:t>然后</a:t>
            </a:r>
            <a:r>
              <a:rPr lang="en-US" altLang="zh-CN" sz="2800" dirty="0">
                <a:sym typeface="Wingdings" panose="05000000000000000000" pitchFamily="2" charset="2"/>
              </a:rPr>
              <a:t>1632</a:t>
            </a:r>
          </a:p>
          <a:p>
            <a:r>
              <a:rPr lang="zh-CN" altLang="en-US" sz="2800" dirty="0"/>
              <a:t>在</a:t>
            </a:r>
            <a:r>
              <a:rPr lang="en-US" altLang="zh-CN" sz="2800" dirty="0"/>
              <a:t>AVX-512</a:t>
            </a:r>
            <a:r>
              <a:rPr lang="zh-CN" altLang="en-US" sz="2800" dirty="0"/>
              <a:t>中，可以一条指令完成任意尺寸间的转换</a:t>
            </a:r>
            <a:endParaRPr lang="en-US" altLang="zh-CN" sz="2800" dirty="0"/>
          </a:p>
          <a:p>
            <a:pPr lvl="1"/>
            <a:r>
              <a:rPr lang="zh-CN" altLang="en-US" sz="2400" dirty="0"/>
              <a:t>大多数向上转换（</a:t>
            </a:r>
            <a:r>
              <a:rPr lang="en-US" altLang="zh-CN" sz="2400" dirty="0"/>
              <a:t>8</a:t>
            </a:r>
            <a:r>
              <a:rPr lang="en-US" altLang="zh-CN" sz="2400" dirty="0">
                <a:sym typeface="Wingdings" panose="05000000000000000000" pitchFamily="2" charset="2"/>
              </a:rPr>
              <a:t>16</a:t>
            </a:r>
            <a:r>
              <a:rPr lang="zh-CN" altLang="en-US" sz="2400" dirty="0">
                <a:sym typeface="Wingdings" panose="05000000000000000000" pitchFamily="2" charset="2"/>
              </a:rPr>
              <a:t>、</a:t>
            </a:r>
            <a:r>
              <a:rPr lang="en-US" altLang="zh-CN" sz="2400" dirty="0">
                <a:sym typeface="Wingdings" panose="05000000000000000000" pitchFamily="2" charset="2"/>
              </a:rPr>
              <a:t>832</a:t>
            </a:r>
            <a:r>
              <a:rPr lang="zh-CN" altLang="en-US" sz="2400" dirty="0">
                <a:sym typeface="Wingdings" panose="05000000000000000000" pitchFamily="2" charset="2"/>
              </a:rPr>
              <a:t>、</a:t>
            </a:r>
            <a:r>
              <a:rPr lang="en-US" altLang="zh-CN" sz="2400" dirty="0">
                <a:sym typeface="Wingdings" panose="05000000000000000000" pitchFamily="2" charset="2"/>
              </a:rPr>
              <a:t>1664</a:t>
            </a:r>
            <a:r>
              <a:rPr lang="zh-CN" altLang="en-US" sz="2400" dirty="0">
                <a:sym typeface="Wingdings" panose="05000000000000000000" pitchFamily="2" charset="2"/>
              </a:rPr>
              <a:t>、</a:t>
            </a:r>
            <a:r>
              <a:rPr lang="en-US" altLang="zh-CN" sz="2400" dirty="0">
                <a:sym typeface="Wingdings" panose="05000000000000000000" pitchFamily="2" charset="2"/>
              </a:rPr>
              <a:t>…</a:t>
            </a:r>
            <a:r>
              <a:rPr lang="zh-CN" altLang="en-US" sz="2400" dirty="0">
                <a:sym typeface="Wingdings" panose="05000000000000000000" pitchFamily="2" charset="2"/>
              </a:rPr>
              <a:t>）开销很低（延迟</a:t>
            </a:r>
            <a:r>
              <a:rPr lang="en-US" altLang="zh-CN" sz="2400" dirty="0">
                <a:sym typeface="Wingdings" panose="05000000000000000000" pitchFamily="2" charset="2"/>
              </a:rPr>
              <a:t>3/</a:t>
            </a:r>
            <a:r>
              <a:rPr lang="zh-CN" altLang="en-US" sz="2400" dirty="0">
                <a:sym typeface="Wingdings" panose="05000000000000000000" pitchFamily="2" charset="2"/>
              </a:rPr>
              <a:t>吞吐</a:t>
            </a:r>
            <a:r>
              <a:rPr lang="en-US" altLang="zh-CN" sz="2400" dirty="0">
                <a:sym typeface="Wingdings" panose="05000000000000000000" pitchFamily="2" charset="2"/>
              </a:rPr>
              <a:t>1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/>
              <a:t>大多数向下转换开销更高，通常是通过一小段微操作实现的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三元逻辑运算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允许</a:t>
            </a:r>
            <a:r>
              <a:rPr lang="en-US" altLang="zh-CN" sz="2800" dirty="0"/>
              <a:t>3</a:t>
            </a:r>
            <a:r>
              <a:rPr lang="zh-CN" altLang="en-US" sz="2800" dirty="0"/>
              <a:t>个源寄存器的逐位布尔运算</a:t>
            </a:r>
            <a:endParaRPr lang="en-US" altLang="zh-CN" sz="2800" dirty="0"/>
          </a:p>
          <a:p>
            <a:pPr marL="0" indent="0">
              <a:buNone/>
            </a:pP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⦻ B ⦻ C	 ⦻</a:t>
            </a:r>
            <a:r>
              <a:rPr kumimoji="0" lang="zh-CN" altLang="en-US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是任意布尔运算符：与、或、非、异或、清零、置位</a:t>
            </a:r>
            <a:endParaRPr lang="en-US" altLang="zh-CN" sz="2800" dirty="0"/>
          </a:p>
          <a:p>
            <a:r>
              <a:rPr lang="zh-CN" altLang="en-US" sz="2800" dirty="0"/>
              <a:t>例如，将指令对</a:t>
            </a:r>
            <a:endParaRPr lang="en-US" altLang="zh-CN" sz="2800" dirty="0"/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v0 = </a:t>
            </a: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and(v0, c);</a:t>
            </a:r>
            <a:endParaRPr lang="en-US" altLang="zh-CN" sz="2800" dirty="0"/>
          </a:p>
          <a:p>
            <a:r>
              <a:rPr lang="zh-CN" altLang="en-US" sz="2800" dirty="0"/>
              <a:t>组合为一个非常快的单一指令（</a:t>
            </a:r>
            <a:r>
              <a:rPr lang="en-US" altLang="zh-CN" sz="2800" dirty="0"/>
              <a:t>1/0.3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>
              <a:buNone/>
            </a:pP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ternarylogic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b, c, </a:t>
            </a:r>
            <a:r>
              <a:rPr kumimoji="0" lang="en-GB" altLang="zh-CN" sz="1800" b="1" kern="12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0x28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三元逻辑运算执行方式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基于真值表，以</a:t>
            </a:r>
            <a:r>
              <a:rPr kumimoji="0" lang="en-GB" altLang="zh-CN" sz="2800" kern="1200" dirty="0">
                <a:solidFill>
                  <a:srgbClr val="0071C5"/>
                </a:solidFill>
                <a:latin typeface="Intel Clear"/>
              </a:rPr>
              <a:t>(a </a:t>
            </a:r>
            <a:r>
              <a:rPr kumimoji="0" lang="en-GB" altLang="zh-CN" sz="2800" kern="1200" dirty="0" err="1">
                <a:solidFill>
                  <a:srgbClr val="0071C5"/>
                </a:solidFill>
                <a:latin typeface="Intel Clear"/>
              </a:rPr>
              <a:t>xor</a:t>
            </a:r>
            <a:r>
              <a:rPr kumimoji="0" lang="en-GB" altLang="zh-CN" sz="2800" kern="1200" dirty="0">
                <a:solidFill>
                  <a:srgbClr val="0071C5"/>
                </a:solidFill>
                <a:latin typeface="Intel Clear"/>
              </a:rPr>
              <a:t> b) and c</a:t>
            </a:r>
            <a:r>
              <a:rPr lang="zh-CN" altLang="en-US" sz="2800" dirty="0"/>
              <a:t>为例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对所需三元运算，前三列运算对象取值顺序都一致，算出最后一列结果，拼成二进制数</a:t>
            </a:r>
            <a:r>
              <a:rPr lang="en-GB" altLang="zh-CN" sz="24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0b00101000</a:t>
            </a:r>
            <a:r>
              <a:rPr lang="zh-CN" altLang="en-US" sz="2800" dirty="0">
                <a:solidFill>
                  <a:srgbClr val="000000"/>
                </a:solidFill>
              </a:rPr>
              <a:t> ，十六进制表示</a:t>
            </a:r>
            <a:r>
              <a:rPr lang="en-GB" altLang="zh-CN" sz="2400" kern="120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0x28</a:t>
            </a:r>
            <a:endParaRPr lang="zh-CN" altLang="en-US" sz="1800" kern="1200" dirty="0">
              <a:solidFill>
                <a:srgbClr val="0071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72677" y="2065020"/>
          <a:ext cx="5598645" cy="3337560"/>
        </p:xfrm>
        <a:graphic>
          <a:graphicData uri="http://schemas.openxmlformats.org/drawingml/2006/table">
            <a:tbl>
              <a:tblPr firstRow="1" bandRow="1"/>
              <a:tblGrid>
                <a:gridCol w="439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3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3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A </a:t>
                      </a:r>
                      <a:r>
                        <a:rPr lang="en-GB" dirty="0" err="1"/>
                        <a:t>xor</a:t>
                      </a:r>
                      <a:r>
                        <a:rPr lang="en-GB" dirty="0"/>
                        <a:t> 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(A </a:t>
                      </a:r>
                      <a:r>
                        <a:rPr lang="en-GB" dirty="0" err="1"/>
                        <a:t>xor</a:t>
                      </a:r>
                      <a:r>
                        <a:rPr lang="en-GB" dirty="0"/>
                        <a:t> B) &amp; 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 (LSB)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dirty="0"/>
                        <a:t>0 (MSB)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三元逻辑运算的其他用途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可以组合任意位逻辑运算，可使用卡诺图推导出真值表</a:t>
            </a:r>
            <a:endParaRPr lang="en-US" altLang="zh-CN" sz="2800" dirty="0"/>
          </a:p>
          <a:p>
            <a:r>
              <a:rPr lang="zh-CN" altLang="en-US" sz="2800" dirty="0"/>
              <a:t>还可用来做其他有趣的事情，如</a:t>
            </a:r>
            <a:r>
              <a:rPr lang="en-US" altLang="zh-CN" sz="2800" dirty="0"/>
              <a:t>bit-blend</a:t>
            </a:r>
            <a:endParaRPr lang="zh-CN" altLang="en-US" sz="2800" dirty="0"/>
          </a:p>
        </p:txBody>
      </p:sp>
      <p:graphicFrame>
        <p:nvGraphicFramePr>
          <p:cNvPr id="6" name="Table 4"/>
          <p:cNvGraphicFramePr>
            <a:graphicFrameLocks noGrp="1"/>
          </p:cNvGraphicFramePr>
          <p:nvPr/>
        </p:nvGraphicFramePr>
        <p:xfrm>
          <a:off x="899592" y="2924944"/>
          <a:ext cx="2039160" cy="2699613"/>
        </p:xfrm>
        <a:graphic>
          <a:graphicData uri="http://schemas.openxmlformats.org/drawingml/2006/table">
            <a:tbl>
              <a:tblPr firstRow="1" bandRow="1"/>
              <a:tblGrid>
                <a:gridCol w="661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1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9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source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blend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9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9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9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9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99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99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C7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76" y="3212976"/>
            <a:ext cx="3238348" cy="1413423"/>
          </a:xfrm>
          <a:prstGeom prst="rect">
            <a:avLst/>
          </a:prstGeom>
        </p:spPr>
      </p:pic>
      <p:sp>
        <p:nvSpPr>
          <p:cNvPr id="10" name="Content Placeholder 3"/>
          <p:cNvSpPr txBox="1"/>
          <p:nvPr/>
        </p:nvSpPr>
        <p:spPr>
          <a:xfrm>
            <a:off x="3079965" y="4797152"/>
            <a:ext cx="5887719" cy="467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7028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530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_mm512_ternarylogic_epi32 (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sourceSelect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A, B, 0xAC);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内存相关指令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源自内存的标量广播，将</a:t>
            </a:r>
            <a:endParaRPr lang="en-US" altLang="zh-CN" sz="2800" dirty="0"/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vbroadcastss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zmm3, [</a:t>
            </a: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vmulps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zmm1, zmm2, zmm3</a:t>
            </a:r>
            <a:endParaRPr lang="en-US" altLang="zh-CN" sz="2800" dirty="0"/>
          </a:p>
          <a:p>
            <a:r>
              <a:rPr lang="zh-CN" altLang="en-US" sz="2800" dirty="0"/>
              <a:t>替换为：</a:t>
            </a:r>
            <a:endParaRPr lang="en-US" altLang="zh-CN" sz="2800" dirty="0"/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vmulps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zmm1, zmm2, [</a:t>
            </a: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{1to16}</a:t>
            </a:r>
            <a:endParaRPr lang="en-US" altLang="zh-CN" sz="2800" dirty="0"/>
          </a:p>
          <a:p>
            <a:r>
              <a:rPr lang="zh-CN" altLang="en-US" sz="2800" dirty="0"/>
              <a:t>编译器通常就是这样为你生成目标代码</a:t>
            </a:r>
            <a:endParaRPr lang="en-US" altLang="zh-CN" sz="2800" dirty="0"/>
          </a:p>
          <a:p>
            <a:r>
              <a:rPr lang="zh-CN" altLang="en-US" sz="2800" dirty="0"/>
              <a:t>在原</a:t>
            </a:r>
            <a:r>
              <a:rPr lang="en-US" altLang="zh-CN" sz="2800" dirty="0"/>
              <a:t>gather</a:t>
            </a:r>
            <a:r>
              <a:rPr lang="zh-CN" altLang="en-US" sz="2800" dirty="0"/>
              <a:t>指令之外，还补充了</a:t>
            </a:r>
            <a:r>
              <a:rPr lang="en-US" altLang="zh-CN" sz="2800" dirty="0"/>
              <a:t>scatter</a:t>
            </a:r>
            <a:r>
              <a:rPr lang="zh-CN" altLang="en-US" sz="2800" dirty="0"/>
              <a:t>指令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AVX-512</a:t>
            </a:r>
            <a:r>
              <a:rPr lang="zh-CN" altLang="en-US" dirty="0"/>
              <a:t>丰富的指令集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AVX-512</a:t>
            </a:r>
            <a:r>
              <a:rPr lang="zh-CN" altLang="en-US" dirty="0"/>
              <a:t>还提供其他很多新指令</a:t>
            </a:r>
            <a:endParaRPr lang="en-US" altLang="zh-CN" dirty="0"/>
          </a:p>
          <a:p>
            <a:r>
              <a:rPr lang="zh-CN" altLang="en-US" dirty="0"/>
              <a:t>替代了</a:t>
            </a:r>
            <a:r>
              <a:rPr lang="en-US" altLang="zh-CN" dirty="0"/>
              <a:t>AVX2</a:t>
            </a:r>
            <a:r>
              <a:rPr lang="zh-CN" altLang="en-US" dirty="0"/>
              <a:t>中需要的指令序列，提供了</a:t>
            </a:r>
            <a:r>
              <a:rPr lang="en-US" altLang="zh-CN" dirty="0"/>
              <a:t>2x</a:t>
            </a:r>
            <a:r>
              <a:rPr lang="zh-CN" altLang="en-US" dirty="0"/>
              <a:t>以上的加速</a:t>
            </a:r>
            <a:endParaRPr lang="en-US" altLang="zh-CN" dirty="0"/>
          </a:p>
          <a:p>
            <a:pPr lvl="1"/>
            <a:r>
              <a:rPr lang="zh-CN" altLang="en-US" dirty="0"/>
              <a:t>舍入（</a:t>
            </a:r>
            <a:r>
              <a:rPr lang="en-US" altLang="zh-CN" dirty="0"/>
              <a:t>Rounding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饱和（</a:t>
            </a:r>
            <a:r>
              <a:rPr lang="en-US" altLang="zh-CN" dirty="0"/>
              <a:t>Saturation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范围计算（如均值）</a:t>
            </a:r>
            <a:endParaRPr lang="en-US" altLang="zh-CN" dirty="0"/>
          </a:p>
          <a:p>
            <a:pPr lvl="1"/>
            <a:r>
              <a:rPr lang="zh-CN" altLang="en-US" dirty="0"/>
              <a:t>专门的浮点运算（尾数运算、指数运算）</a:t>
            </a:r>
            <a:endParaRPr lang="en-US" altLang="zh-CN" dirty="0"/>
          </a:p>
          <a:p>
            <a:r>
              <a:rPr lang="zh-CN" altLang="en-US" dirty="0"/>
              <a:t>还是向浮点计算、</a:t>
            </a:r>
            <a:r>
              <a:rPr lang="en-US" altLang="zh-CN" dirty="0"/>
              <a:t>HPC</a:t>
            </a:r>
            <a:r>
              <a:rPr lang="zh-CN" altLang="en-US" dirty="0"/>
              <a:t>高度倾斜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客户端模式 </a:t>
            </a:r>
            <a:r>
              <a:rPr lang="en-US" altLang="zh-CN" dirty="0"/>
              <a:t>vs. </a:t>
            </a:r>
            <a:r>
              <a:rPr lang="zh-CN" altLang="en-US" dirty="0"/>
              <a:t>服务器模式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并非所有核心是同等的</a:t>
            </a:r>
          </a:p>
        </p:txBody>
      </p:sp>
      <p:pic>
        <p:nvPicPr>
          <p:cNvPr id="1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493" y="1963522"/>
            <a:ext cx="5382294" cy="4129774"/>
          </a:xfrm>
          <a:prstGeom prst="rect">
            <a:avLst/>
          </a:prstGeom>
        </p:spPr>
      </p:pic>
      <p:sp>
        <p:nvSpPr>
          <p:cNvPr id="15" name="TextBox 6"/>
          <p:cNvSpPr txBox="1"/>
          <p:nvPr/>
        </p:nvSpPr>
        <p:spPr>
          <a:xfrm>
            <a:off x="630180" y="2499808"/>
            <a:ext cx="1986251" cy="422312"/>
          </a:xfrm>
          <a:prstGeom prst="rect">
            <a:avLst/>
          </a:prstGeom>
          <a:solidFill>
            <a:srgbClr val="B1BABF">
              <a:lumMod val="20000"/>
              <a:lumOff val="80000"/>
            </a:srgbClr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在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AVX2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模式中，所有端口都能发射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256-bit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指令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3C71"/>
              </a:solidFill>
              <a:effectLst/>
              <a:uLnTx/>
              <a:uFillTx/>
              <a:latin typeface="Intel Clear"/>
              <a:ea typeface="+mn-ea"/>
            </a:endParaRPr>
          </a:p>
        </p:txBody>
      </p:sp>
      <p:sp>
        <p:nvSpPr>
          <p:cNvPr id="16" name="TextBox 7"/>
          <p:cNvSpPr txBox="1"/>
          <p:nvPr/>
        </p:nvSpPr>
        <p:spPr>
          <a:xfrm>
            <a:off x="289804" y="3403738"/>
            <a:ext cx="2667001" cy="866601"/>
          </a:xfrm>
          <a:prstGeom prst="rect">
            <a:avLst/>
          </a:prstGeom>
          <a:solidFill>
            <a:srgbClr val="B1BABF">
              <a:lumMod val="20000"/>
              <a:lumOff val="80000"/>
            </a:srgbClr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kern="0" dirty="0">
                <a:solidFill>
                  <a:srgbClr val="003C71"/>
                </a:solidFill>
                <a:latin typeface="Intel Clear"/>
                <a:ea typeface="+mn-ea"/>
              </a:rPr>
              <a:t>在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AVX3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“客户端”模式中，端口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0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和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1</a:t>
            </a:r>
            <a:r>
              <a:rPr kumimoji="0" lang="zh-CN" altLang="en-US" sz="1400" kern="0" dirty="0">
                <a:solidFill>
                  <a:srgbClr val="003C71"/>
                </a:solidFill>
                <a:latin typeface="Intel Clear"/>
                <a:ea typeface="+mn-ea"/>
              </a:rPr>
              <a:t>中的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浮点单元（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FMA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）“融合”为一个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512-bit FMA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。所有其他端口是完全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512-bit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带宽</a:t>
            </a:r>
            <a:r>
              <a:rPr kumimoji="0" lang="zh-CN" altLang="en-US" sz="1400" kern="0" dirty="0">
                <a:solidFill>
                  <a:srgbClr val="003C71"/>
                </a:solidFill>
                <a:latin typeface="Intel Clear"/>
                <a:ea typeface="+mn-ea"/>
              </a:rPr>
              <a:t>。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3C71"/>
              </a:solidFill>
              <a:effectLst/>
              <a:uLnTx/>
              <a:uFillTx/>
              <a:latin typeface="Intel Clear"/>
              <a:ea typeface="+mn-ea"/>
            </a:endParaRPr>
          </a:p>
        </p:txBody>
      </p:sp>
      <p:sp>
        <p:nvSpPr>
          <p:cNvPr id="17" name="TextBox 8"/>
          <p:cNvSpPr txBox="1"/>
          <p:nvPr/>
        </p:nvSpPr>
        <p:spPr>
          <a:xfrm>
            <a:off x="399257" y="4677201"/>
            <a:ext cx="2448099" cy="866601"/>
          </a:xfrm>
          <a:prstGeom prst="rect">
            <a:avLst/>
          </a:prstGeom>
          <a:solidFill>
            <a:srgbClr val="B1BABF">
              <a:lumMod val="20000"/>
              <a:lumOff val="80000"/>
            </a:srgbClr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在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AVX3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“服务器”模式中，端口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5</a:t>
            </a:r>
            <a:r>
              <a:rPr kumimoji="0" lang="zh-CN" altLang="en-US" sz="1400" kern="0" dirty="0">
                <a:solidFill>
                  <a:srgbClr val="003C71"/>
                </a:solidFill>
                <a:latin typeface="Intel Clear"/>
                <a:ea typeface="+mn-ea"/>
              </a:rPr>
              <a:t>加入了一个额外的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512-bit FMA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。端口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0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和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1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C71"/>
                </a:solidFill>
                <a:effectLst/>
                <a:uLnTx/>
                <a:uFillTx/>
                <a:latin typeface="Intel Clear"/>
                <a:ea typeface="+mn-ea"/>
              </a:rPr>
              <a:t>仍是融合的。所有其他端口是完全带宽。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rgbClr val="003C71"/>
              </a:solidFill>
              <a:effectLst/>
              <a:uLnTx/>
              <a:uFillTx/>
              <a:latin typeface="Intel Clear"/>
              <a:ea typeface="+mn-ea"/>
            </a:endParaRPr>
          </a:p>
        </p:txBody>
      </p:sp>
      <p:cxnSp>
        <p:nvCxnSpPr>
          <p:cNvPr id="18" name="Straight Arrow Connector 10"/>
          <p:cNvCxnSpPr>
            <a:stCxn id="15" idx="3"/>
          </p:cNvCxnSpPr>
          <p:nvPr/>
        </p:nvCxnSpPr>
        <p:spPr>
          <a:xfrm>
            <a:off x="2616431" y="2710964"/>
            <a:ext cx="2776450" cy="1203074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9" name="Rectangle 13"/>
          <p:cNvSpPr/>
          <p:nvPr/>
        </p:nvSpPr>
        <p:spPr>
          <a:xfrm>
            <a:off x="5858354" y="4141834"/>
            <a:ext cx="1527464" cy="1310058"/>
          </a:xfrm>
          <a:prstGeom prst="rect">
            <a:avLst/>
          </a:prstGeom>
          <a:solidFill>
            <a:srgbClr val="00B0F0">
              <a:alpha val="53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ntel Clear"/>
                <a:ea typeface="+mn-ea"/>
                <a:cs typeface="+mn-cs"/>
              </a:rPr>
              <a:t>FMA 0</a:t>
            </a:r>
          </a:p>
        </p:txBody>
      </p:sp>
      <p:cxnSp>
        <p:nvCxnSpPr>
          <p:cNvPr id="20" name="Straight Arrow Connector 15"/>
          <p:cNvCxnSpPr>
            <a:stCxn id="16" idx="3"/>
          </p:cNvCxnSpPr>
          <p:nvPr/>
        </p:nvCxnSpPr>
        <p:spPr>
          <a:xfrm>
            <a:off x="2956805" y="3837039"/>
            <a:ext cx="2886349" cy="791573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17"/>
          <p:cNvCxnSpPr>
            <a:stCxn id="17" idx="3"/>
          </p:cNvCxnSpPr>
          <p:nvPr/>
        </p:nvCxnSpPr>
        <p:spPr>
          <a:xfrm>
            <a:off x="2847356" y="5110502"/>
            <a:ext cx="4742536" cy="80009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22" name="TextBox 18"/>
          <p:cNvSpPr txBox="1"/>
          <p:nvPr/>
        </p:nvSpPr>
        <p:spPr>
          <a:xfrm>
            <a:off x="7578170" y="4925412"/>
            <a:ext cx="584265" cy="526480"/>
          </a:xfrm>
          <a:prstGeom prst="rect">
            <a:avLst/>
          </a:prstGeom>
          <a:solidFill>
            <a:srgbClr val="F3D54E">
              <a:lumMod val="60000"/>
              <a:lumOff val="40000"/>
            </a:srgbClr>
          </a:solidFill>
        </p:spPr>
        <p:txBody>
          <a:bodyPr vert="horz" wrap="square" lIns="0" tIns="0" rIns="0" bIns="0" rtlCol="0" anchor="ctr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Intel Clear"/>
                <a:ea typeface="+mn-ea"/>
              </a:rPr>
              <a:t>FMA1</a:t>
            </a:r>
          </a:p>
        </p:txBody>
      </p:sp>
      <p:cxnSp>
        <p:nvCxnSpPr>
          <p:cNvPr id="23" name="Straight Arrow Connector 20"/>
          <p:cNvCxnSpPr>
            <a:stCxn id="17" idx="3"/>
          </p:cNvCxnSpPr>
          <p:nvPr/>
        </p:nvCxnSpPr>
        <p:spPr>
          <a:xfrm flipV="1">
            <a:off x="2847356" y="5009632"/>
            <a:ext cx="3072414" cy="10087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17" grpId="0" animBg="1"/>
      <p:bldP spid="19" grpId="0" animBg="1"/>
      <p:bldP spid="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Skylake-D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Skylake-D</a:t>
            </a:r>
            <a:r>
              <a:rPr lang="zh-CN" altLang="en-US" sz="2800" dirty="0"/>
              <a:t>浮点吞吐率未改变，但</a:t>
            </a:r>
            <a:r>
              <a:rPr lang="en-GB" altLang="zh-CN" sz="2800" dirty="0"/>
              <a:t>load</a:t>
            </a:r>
            <a:r>
              <a:rPr lang="zh-CN" altLang="en-US" sz="2800" dirty="0"/>
              <a:t>、</a:t>
            </a:r>
            <a:r>
              <a:rPr lang="en-GB" altLang="zh-CN" sz="2800" dirty="0"/>
              <a:t>store</a:t>
            </a:r>
            <a:r>
              <a:rPr lang="zh-CN" altLang="en-US" sz="2800" dirty="0"/>
              <a:t>、</a:t>
            </a:r>
            <a:r>
              <a:rPr lang="en-US" altLang="zh-CN" sz="2800" dirty="0"/>
              <a:t>s</a:t>
            </a:r>
            <a:r>
              <a:rPr lang="en-GB" altLang="zh-CN" sz="2800" dirty="0" err="1"/>
              <a:t>huffle</a:t>
            </a:r>
            <a:r>
              <a:rPr lang="zh-CN" altLang="en-US" sz="2800" dirty="0"/>
              <a:t>和整数运算吞吐率都翻倍</a:t>
            </a:r>
          </a:p>
        </p:txBody>
      </p:sp>
      <p:graphicFrame>
        <p:nvGraphicFramePr>
          <p:cNvPr id="5" name="Content Placeholder 4"/>
          <p:cNvGraphicFramePr/>
          <p:nvPr/>
        </p:nvGraphicFramePr>
        <p:xfrm>
          <a:off x="344091" y="2492896"/>
          <a:ext cx="8455817" cy="2804160"/>
        </p:xfrm>
        <a:graphic>
          <a:graphicData uri="http://schemas.openxmlformats.org/drawingml/2006/table">
            <a:tbl>
              <a:tblPr firstRow="1" bandRow="1"/>
              <a:tblGrid>
                <a:gridCol w="1004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4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6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5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745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zh-CN" altLang="en-US" sz="1400" dirty="0"/>
                        <a:t>架构名</a:t>
                      </a:r>
                      <a:endParaRPr lang="en-GB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Port 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Port 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Port 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Other ports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AVX</a:t>
                      </a:r>
                      <a:r>
                        <a:rPr lang="zh-CN" altLang="en-US" sz="1400" dirty="0"/>
                        <a:t>版本</a:t>
                      </a:r>
                      <a:endParaRPr lang="en-GB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FLOP/cycle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zh-CN" altLang="en-US" sz="1400" dirty="0"/>
                        <a:t>注释</a:t>
                      </a:r>
                      <a:endParaRPr lang="en-GB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Broadwell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256-bit FMA0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256-bit FMA1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256-bit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256-bit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zh-CN" altLang="en-US" sz="1400" dirty="0"/>
                        <a:t>基准</a:t>
                      </a:r>
                      <a:endParaRPr lang="en-GB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 err="1"/>
                        <a:t>Skylake</a:t>
                      </a:r>
                      <a:r>
                        <a:rPr lang="en-GB" sz="1400" dirty="0"/>
                        <a:t> Client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256-bit FMA0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256-bit FMA1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256-bit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256-bit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zh-CN" altLang="en-US" sz="1400" dirty="0"/>
                        <a:t>布局等同于</a:t>
                      </a:r>
                      <a:r>
                        <a:rPr lang="en-US" altLang="zh-CN" sz="1400" dirty="0"/>
                        <a:t>Broadwell</a:t>
                      </a:r>
                      <a:r>
                        <a:rPr lang="zh-CN" altLang="en-US" sz="1400" dirty="0"/>
                        <a:t>但微架构更好。</a:t>
                      </a:r>
                      <a:endParaRPr lang="en-GB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 err="1"/>
                        <a:t>Skylake</a:t>
                      </a:r>
                      <a:r>
                        <a:rPr lang="en-GB" sz="1400" dirty="0"/>
                        <a:t>-D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512-bit FMA0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512-bit basic ALU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512-bit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512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16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zh-CN" altLang="en-US" sz="1400" dirty="0"/>
                        <a:t>融合</a:t>
                      </a:r>
                      <a:r>
                        <a:rPr lang="en-GB" sz="1400" dirty="0"/>
                        <a:t>FMA</a:t>
                      </a:r>
                      <a:r>
                        <a:rPr lang="zh-CN" altLang="en-US" sz="1400" dirty="0"/>
                        <a:t>，浮点吞吐率相同，但其他方面吞吐率更高</a:t>
                      </a:r>
                      <a:endParaRPr lang="en-GB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 err="1"/>
                        <a:t>Skylake</a:t>
                      </a:r>
                      <a:r>
                        <a:rPr lang="en-GB" sz="1400" baseline="0" dirty="0"/>
                        <a:t> Server</a:t>
                      </a:r>
                      <a:endParaRPr lang="en-GB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512-bit FMA0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512-bit FMA1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512-bit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512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algn="ctr"/>
                      <a:r>
                        <a:rPr lang="en-GB" sz="1400" dirty="0"/>
                        <a:t>32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zh-CN" altLang="en-US" sz="1400" dirty="0"/>
                        <a:t>额外的</a:t>
                      </a:r>
                      <a:r>
                        <a:rPr lang="en-US" altLang="zh-CN" sz="1400" dirty="0"/>
                        <a:t>FMA</a:t>
                      </a:r>
                      <a:r>
                        <a:rPr lang="zh-CN" altLang="en-US" sz="1400" dirty="0"/>
                        <a:t>使浮点吞吐率翻倍。</a:t>
                      </a:r>
                      <a:r>
                        <a:rPr lang="en-GB" sz="1400" dirty="0"/>
                        <a:t> </a:t>
                      </a:r>
                      <a:r>
                        <a:rPr lang="zh-CN" altLang="en-US" sz="1400" dirty="0"/>
                        <a:t>单位面积功耗增加</a:t>
                      </a:r>
                      <a:r>
                        <a:rPr lang="en-GB" sz="1400" dirty="0"/>
                        <a:t>20%</a:t>
                      </a:r>
                      <a:r>
                        <a:rPr lang="zh-CN" altLang="en-US" sz="1400" dirty="0"/>
                        <a:t>。</a:t>
                      </a:r>
                      <a:endParaRPr lang="en-GB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内存子系统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916832"/>
            <a:ext cx="5164923" cy="3380185"/>
          </a:xfrm>
          <a:prstGeom prst="rect">
            <a:avLst/>
          </a:prstGeom>
        </p:spPr>
      </p:pic>
      <p:sp>
        <p:nvSpPr>
          <p:cNvPr id="20" name="TextBox 7"/>
          <p:cNvSpPr txBox="1"/>
          <p:nvPr/>
        </p:nvSpPr>
        <p:spPr>
          <a:xfrm>
            <a:off x="226768" y="2391579"/>
            <a:ext cx="1760142" cy="6463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2 load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单元，带集成的地址生成。</a:t>
            </a:r>
            <a:endParaRPr kumimoji="0" lang="en-US" altLang="zh-CN" sz="1400" dirty="0">
              <a:solidFill>
                <a:srgbClr val="003C71"/>
              </a:solidFill>
              <a:latin typeface="Intel Clear"/>
              <a:ea typeface="+mn-ea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2x 64B/cycle</a:t>
            </a:r>
          </a:p>
        </p:txBody>
      </p:sp>
      <p:sp>
        <p:nvSpPr>
          <p:cNvPr id="21" name="TextBox 8"/>
          <p:cNvSpPr txBox="1"/>
          <p:nvPr/>
        </p:nvSpPr>
        <p:spPr>
          <a:xfrm>
            <a:off x="6864898" y="1662917"/>
            <a:ext cx="1955574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1 store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单元，无地址生成。</a:t>
            </a:r>
            <a:endParaRPr kumimoji="0" lang="en-GB" sz="1400" dirty="0">
              <a:solidFill>
                <a:srgbClr val="003C71"/>
              </a:solidFill>
              <a:latin typeface="Intel Clear"/>
              <a:ea typeface="+mn-ea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1 x 64B/cycle </a:t>
            </a:r>
          </a:p>
        </p:txBody>
      </p:sp>
      <p:sp>
        <p:nvSpPr>
          <p:cNvPr id="22" name="TextBox 9"/>
          <p:cNvSpPr txBox="1"/>
          <p:nvPr/>
        </p:nvSpPr>
        <p:spPr>
          <a:xfrm>
            <a:off x="7529268" y="2805917"/>
            <a:ext cx="1394616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独立的地址生成单元。</a:t>
            </a:r>
            <a:endParaRPr kumimoji="0" lang="en-GB" sz="1400" dirty="0">
              <a:solidFill>
                <a:srgbClr val="003C71"/>
              </a:solidFill>
              <a:latin typeface="Intel Clear"/>
              <a:ea typeface="+mn-ea"/>
            </a:endParaRPr>
          </a:p>
        </p:txBody>
      </p:sp>
      <p:sp>
        <p:nvSpPr>
          <p:cNvPr id="23" name="TextBox 10"/>
          <p:cNvSpPr txBox="1"/>
          <p:nvPr/>
        </p:nvSpPr>
        <p:spPr>
          <a:xfrm>
            <a:off x="7150648" y="4263242"/>
            <a:ext cx="1394616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带转发的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Store buffer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。</a:t>
            </a:r>
            <a:endParaRPr kumimoji="0" lang="en-GB" sz="1400" dirty="0">
              <a:solidFill>
                <a:srgbClr val="003C71"/>
              </a:solidFill>
              <a:latin typeface="Intel Clear"/>
              <a:ea typeface="+mn-ea"/>
            </a:endParaRPr>
          </a:p>
        </p:txBody>
      </p:sp>
      <p:cxnSp>
        <p:nvCxnSpPr>
          <p:cNvPr id="24" name="Elbow Connector 12"/>
          <p:cNvCxnSpPr/>
          <p:nvPr/>
        </p:nvCxnSpPr>
        <p:spPr>
          <a:xfrm rot="16200000" flipH="1">
            <a:off x="3681382" y="3910237"/>
            <a:ext cx="1379109" cy="369888"/>
          </a:xfrm>
          <a:prstGeom prst="bentConnector3">
            <a:avLst>
              <a:gd name="adj1" fmla="val 99728"/>
            </a:avLst>
          </a:prstGeom>
          <a:noFill/>
          <a:ln w="57150" cap="flat" cmpd="sng" algn="ctr">
            <a:solidFill>
              <a:srgbClr val="FF0000"/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25" name="TextBox 14"/>
          <p:cNvSpPr txBox="1"/>
          <p:nvPr/>
        </p:nvSpPr>
        <p:spPr>
          <a:xfrm>
            <a:off x="1741254" y="4632023"/>
            <a:ext cx="2143125" cy="86177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延迟</a:t>
            </a:r>
            <a:endParaRPr kumimoji="0" lang="en-GB" sz="1400" dirty="0">
              <a:solidFill>
                <a:srgbClr val="003C71"/>
              </a:solidFill>
              <a:latin typeface="Intel Clear"/>
              <a:ea typeface="+mn-ea"/>
            </a:endParaRP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	L1: 4-6 cycles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	L2: 14 cycles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	L3: 50-70 cycles</a:t>
            </a:r>
          </a:p>
        </p:txBody>
      </p:sp>
      <p:cxnSp>
        <p:nvCxnSpPr>
          <p:cNvPr id="26" name="Elbow Connector 23"/>
          <p:cNvCxnSpPr/>
          <p:nvPr/>
        </p:nvCxnSpPr>
        <p:spPr>
          <a:xfrm rot="10800000">
            <a:off x="4370937" y="3491353"/>
            <a:ext cx="1579560" cy="1163579"/>
          </a:xfrm>
          <a:prstGeom prst="bentConnector3">
            <a:avLst>
              <a:gd name="adj1" fmla="val 98844"/>
            </a:avLst>
          </a:prstGeom>
          <a:noFill/>
          <a:ln w="5715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7" name="Straight Connector 27"/>
          <p:cNvCxnSpPr/>
          <p:nvPr/>
        </p:nvCxnSpPr>
        <p:spPr>
          <a:xfrm flipV="1">
            <a:off x="5950497" y="4209003"/>
            <a:ext cx="0" cy="44593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31"/>
          <p:cNvCxnSpPr/>
          <p:nvPr/>
        </p:nvCxnSpPr>
        <p:spPr>
          <a:xfrm>
            <a:off x="1195538" y="2899410"/>
            <a:ext cx="2990453" cy="393933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29" name="Straight Arrow Connector 33"/>
          <p:cNvCxnSpPr/>
          <p:nvPr/>
        </p:nvCxnSpPr>
        <p:spPr>
          <a:xfrm>
            <a:off x="1307048" y="2785512"/>
            <a:ext cx="3248832" cy="493707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30" name="Straight Arrow Connector 35"/>
          <p:cNvCxnSpPr/>
          <p:nvPr/>
        </p:nvCxnSpPr>
        <p:spPr>
          <a:xfrm flipH="1">
            <a:off x="5019031" y="1879298"/>
            <a:ext cx="1760142" cy="1322338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31" name="Straight Arrow Connector 37"/>
          <p:cNvCxnSpPr>
            <a:stCxn id="22" idx="1"/>
          </p:cNvCxnSpPr>
          <p:nvPr/>
        </p:nvCxnSpPr>
        <p:spPr>
          <a:xfrm flipH="1">
            <a:off x="5364712" y="3021361"/>
            <a:ext cx="2164556" cy="256044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32" name="Straight Arrow Connector 39"/>
          <p:cNvCxnSpPr/>
          <p:nvPr/>
        </p:nvCxnSpPr>
        <p:spPr>
          <a:xfrm flipH="1" flipV="1">
            <a:off x="5300417" y="4320407"/>
            <a:ext cx="1668860" cy="111561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33" name="Straight Arrow Connector 41"/>
          <p:cNvCxnSpPr/>
          <p:nvPr/>
        </p:nvCxnSpPr>
        <p:spPr>
          <a:xfrm flipV="1">
            <a:off x="3200756" y="4431968"/>
            <a:ext cx="985235" cy="352768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考虑处理器访问连续的内存块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每个块就是一个</a:t>
            </a:r>
            <a:r>
              <a:rPr lang="en-US" altLang="zh-CN" sz="2800" dirty="0"/>
              <a:t>64</a:t>
            </a:r>
            <a:r>
              <a:rPr lang="zh-CN" altLang="en-US" sz="2800" dirty="0"/>
              <a:t>字节</a:t>
            </a:r>
            <a:r>
              <a:rPr lang="en-US" altLang="zh-CN" sz="2800" dirty="0"/>
              <a:t>cache line</a:t>
            </a:r>
          </a:p>
          <a:p>
            <a:r>
              <a:rPr lang="zh-CN" altLang="en-US" sz="2800" dirty="0"/>
              <a:t>处理器的任何内存读写操作都是一个完整的</a:t>
            </a:r>
            <a:r>
              <a:rPr lang="en-US" altLang="zh-CN" sz="2800" dirty="0"/>
              <a:t>cache line</a:t>
            </a:r>
            <a:r>
              <a:rPr lang="zh-CN" altLang="en-US" sz="2800" dirty="0"/>
              <a:t>，且保证是原子操作</a:t>
            </a:r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988840"/>
            <a:ext cx="6591300" cy="66675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1501655" y="2505857"/>
            <a:ext cx="1389888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GB" sz="1100" dirty="0">
                <a:solidFill>
                  <a:srgbClr val="003C71"/>
                </a:solidFill>
                <a:latin typeface="Intel Clear"/>
                <a:ea typeface="+mn-ea"/>
              </a:rPr>
              <a:t>Smaller addresses</a:t>
            </a:r>
          </a:p>
        </p:txBody>
      </p:sp>
      <p:sp>
        <p:nvSpPr>
          <p:cNvPr id="9" name="TextBox 6"/>
          <p:cNvSpPr txBox="1"/>
          <p:nvPr/>
        </p:nvSpPr>
        <p:spPr>
          <a:xfrm>
            <a:off x="7536695" y="2542433"/>
            <a:ext cx="1353312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GB" sz="1100" dirty="0">
                <a:solidFill>
                  <a:srgbClr val="003C71"/>
                </a:solidFill>
                <a:latin typeface="Intel Clear"/>
                <a:ea typeface="+mn-ea"/>
              </a:rPr>
              <a:t>Larger addresses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独立的算术运算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651125" y="2232025"/>
            <a:ext cx="3871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R = R + XR * 1.08327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G = G + XG * 1.89234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B = B + XB * 1.29835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622550" y="4294188"/>
            <a:ext cx="3898900" cy="1225550"/>
            <a:chOff x="1652" y="2705"/>
            <a:chExt cx="2456" cy="772"/>
          </a:xfrm>
        </p:grpSpPr>
        <p:sp>
          <p:nvSpPr>
            <p:cNvPr id="20488" name="Rectangle 5"/>
            <p:cNvSpPr>
              <a:spLocks noChangeArrowheads="1"/>
            </p:cNvSpPr>
            <p:nvPr/>
          </p:nvSpPr>
          <p:spPr bwMode="auto">
            <a:xfrm>
              <a:off x="2112" y="2705"/>
              <a:ext cx="240" cy="76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89" name="Rectangle 6"/>
            <p:cNvSpPr>
              <a:spLocks noChangeArrowheads="1"/>
            </p:cNvSpPr>
            <p:nvPr/>
          </p:nvSpPr>
          <p:spPr bwMode="auto">
            <a:xfrm>
              <a:off x="1652" y="2705"/>
              <a:ext cx="240" cy="76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90" name="Rectangle 7"/>
            <p:cNvSpPr>
              <a:spLocks noChangeArrowheads="1"/>
            </p:cNvSpPr>
            <p:nvPr/>
          </p:nvSpPr>
          <p:spPr bwMode="auto">
            <a:xfrm>
              <a:off x="2572" y="2705"/>
              <a:ext cx="336" cy="76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91" name="Rectangle 8"/>
            <p:cNvSpPr>
              <a:spLocks noChangeArrowheads="1"/>
            </p:cNvSpPr>
            <p:nvPr/>
          </p:nvSpPr>
          <p:spPr bwMode="auto">
            <a:xfrm>
              <a:off x="3148" y="2705"/>
              <a:ext cx="960" cy="76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492" name="Text Box 9"/>
            <p:cNvSpPr txBox="1">
              <a:spLocks noChangeArrowheads="1"/>
            </p:cNvSpPr>
            <p:nvPr/>
          </p:nvSpPr>
          <p:spPr bwMode="auto">
            <a:xfrm>
              <a:off x="1660" y="2721"/>
              <a:ext cx="2439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R   R   XR   1.08327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G = G + XG * 1.89234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B   B   XB   1.29835</a:t>
              </a:r>
            </a:p>
          </p:txBody>
        </p:sp>
      </p:grp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4191000" y="3560763"/>
            <a:ext cx="7620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Tahoma" panose="020B0604030504040204" pitchFamily="34" charset="0"/>
            </a:endParaRPr>
          </a:p>
        </p:txBody>
      </p:sp>
      <p:sp>
        <p:nvSpPr>
          <p:cNvPr id="20487" name="TextBox 12"/>
          <p:cNvSpPr txBox="1">
            <a:spLocks noChangeArrowheads="1"/>
          </p:cNvSpPr>
          <p:nvPr/>
        </p:nvSpPr>
        <p:spPr bwMode="auto">
          <a:xfrm>
            <a:off x="685800" y="5943600"/>
            <a:ext cx="304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幻灯片来源：</a:t>
            </a:r>
            <a:r>
              <a:rPr lang="en-US" altLang="zh-CN" sz="2000">
                <a:latin typeface="Tahoma" panose="020B0604030504040204" pitchFamily="34" charset="0"/>
              </a:rPr>
              <a:t>Sam Larsen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未对齐访问的开销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load</a:t>
            </a:r>
            <a:r>
              <a:rPr lang="zh-CN" altLang="en-US" sz="2800" dirty="0"/>
              <a:t>操作的尺寸增大，不对齐的可能增大、额外开销也会更大</a:t>
            </a:r>
            <a:endParaRPr lang="en-US" altLang="zh-CN" sz="2800" dirty="0"/>
          </a:p>
          <a:p>
            <a:pPr lvl="1"/>
            <a:r>
              <a:rPr lang="en-US" altLang="zh-CN" sz="2400" dirty="0"/>
              <a:t>32B load</a:t>
            </a:r>
            <a:r>
              <a:rPr lang="zh-CN" altLang="en-US" sz="2400" dirty="0"/>
              <a:t>每两次就会跨越</a:t>
            </a:r>
            <a:r>
              <a:rPr lang="en-US" altLang="zh-CN" sz="2400" dirty="0"/>
              <a:t>cache line</a:t>
            </a:r>
            <a:r>
              <a:rPr lang="zh-CN" altLang="en-US" sz="2400" dirty="0"/>
              <a:t>一次</a:t>
            </a:r>
            <a:endParaRPr lang="en-US" altLang="zh-CN" sz="2400" dirty="0"/>
          </a:p>
          <a:p>
            <a:pPr lvl="1"/>
            <a:r>
              <a:rPr lang="en-US" altLang="zh-CN" sz="2400" dirty="0"/>
              <a:t>64B</a:t>
            </a:r>
            <a:r>
              <a:rPr lang="zh-CN" altLang="en-US" sz="2400" dirty="0"/>
              <a:t>情况，只要初始指针没对齐，每次都会跨越</a:t>
            </a:r>
            <a:endParaRPr lang="en-US" altLang="zh-CN" sz="2400" dirty="0"/>
          </a:p>
          <a:p>
            <a:endParaRPr lang="zh-CN" altLang="en-US" sz="2800" dirty="0"/>
          </a:p>
        </p:txBody>
      </p:sp>
      <p:pic>
        <p:nvPicPr>
          <p:cNvPr id="11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19" y="1372765"/>
            <a:ext cx="6781800" cy="809625"/>
          </a:xfrm>
          <a:prstGeom prst="rect">
            <a:avLst/>
          </a:prstGeom>
        </p:spPr>
      </p:pic>
      <p:sp>
        <p:nvSpPr>
          <p:cNvPr id="12" name="TextBox 7"/>
          <p:cNvSpPr txBox="1"/>
          <p:nvPr/>
        </p:nvSpPr>
        <p:spPr>
          <a:xfrm>
            <a:off x="395536" y="2426757"/>
            <a:ext cx="2068131" cy="6463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小的未对齐</a:t>
            </a:r>
            <a:r>
              <a:rPr kumimoji="0" lang="en-US" altLang="zh-CN" sz="1400" dirty="0">
                <a:solidFill>
                  <a:srgbClr val="003C71"/>
                </a:solidFill>
                <a:latin typeface="Intel Clear"/>
                <a:ea typeface="+mn-ea"/>
              </a:rPr>
              <a:t>load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，落在一个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cache line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内</a:t>
            </a:r>
            <a:r>
              <a:rPr kumimoji="0" lang="en-US" altLang="zh-CN" sz="1400" dirty="0">
                <a:solidFill>
                  <a:srgbClr val="003C71"/>
                </a:solidFill>
                <a:latin typeface="Intel Clear"/>
                <a:ea typeface="+mn-ea"/>
              </a:rPr>
              <a:t>——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单一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load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2171827" y="2905863"/>
            <a:ext cx="2157984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小的</a:t>
            </a:r>
            <a:r>
              <a:rPr kumimoji="0" lang="en-US" altLang="zh-CN" sz="1400" dirty="0">
                <a:solidFill>
                  <a:srgbClr val="003C71"/>
                </a:solidFill>
                <a:latin typeface="Intel Clear"/>
                <a:ea typeface="+mn-ea"/>
              </a:rPr>
              <a:t>load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，对齐在</a:t>
            </a:r>
            <a:r>
              <a:rPr kumimoji="0" lang="en-US" altLang="zh-CN" sz="1400" dirty="0">
                <a:solidFill>
                  <a:srgbClr val="003C71"/>
                </a:solidFill>
                <a:latin typeface="Intel Clear"/>
                <a:ea typeface="+mn-ea"/>
              </a:rPr>
              <a:t>64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字节边界</a:t>
            </a:r>
            <a:r>
              <a:rPr kumimoji="0" lang="en-US" altLang="zh-CN" sz="1400" dirty="0">
                <a:solidFill>
                  <a:srgbClr val="003C71"/>
                </a:solidFill>
                <a:latin typeface="Intel Clear"/>
                <a:ea typeface="+mn-ea"/>
              </a:rPr>
              <a:t>——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单一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load</a:t>
            </a:r>
          </a:p>
        </p:txBody>
      </p:sp>
      <p:sp>
        <p:nvSpPr>
          <p:cNvPr id="14" name="TextBox 9"/>
          <p:cNvSpPr txBox="1"/>
          <p:nvPr/>
        </p:nvSpPr>
        <p:spPr>
          <a:xfrm>
            <a:off x="5327045" y="2512278"/>
            <a:ext cx="2743200" cy="86177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小的未对齐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load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，跨越一个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cache line 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边界。发出的是一个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load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指令，但会转换为两个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load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操作，结果会合并。额外开销是周期数是两倍</a:t>
            </a:r>
            <a:endParaRPr kumimoji="0" lang="en-GB" sz="1400" dirty="0">
              <a:solidFill>
                <a:srgbClr val="003C71"/>
              </a:solidFill>
              <a:latin typeface="Intel Clear"/>
              <a:ea typeface="+mn-ea"/>
            </a:endParaRPr>
          </a:p>
        </p:txBody>
      </p:sp>
      <p:cxnSp>
        <p:nvCxnSpPr>
          <p:cNvPr id="15" name="Straight Arrow Connector 11"/>
          <p:cNvCxnSpPr>
            <a:stCxn id="13" idx="0"/>
          </p:cNvCxnSpPr>
          <p:nvPr/>
        </p:nvCxnSpPr>
        <p:spPr>
          <a:xfrm flipH="1" flipV="1">
            <a:off x="3203848" y="1926885"/>
            <a:ext cx="46971" cy="978978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3"/>
          <p:cNvCxnSpPr>
            <a:stCxn id="12" idx="0"/>
          </p:cNvCxnSpPr>
          <p:nvPr/>
        </p:nvCxnSpPr>
        <p:spPr>
          <a:xfrm flipV="1">
            <a:off x="1429602" y="1905490"/>
            <a:ext cx="985558" cy="521267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5"/>
          <p:cNvCxnSpPr>
            <a:stCxn id="14" idx="0"/>
          </p:cNvCxnSpPr>
          <p:nvPr/>
        </p:nvCxnSpPr>
        <p:spPr>
          <a:xfrm flipH="1" flipV="1">
            <a:off x="5220072" y="1926885"/>
            <a:ext cx="1478573" cy="585393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pic>
        <p:nvPicPr>
          <p:cNvPr id="24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371416"/>
            <a:ext cx="686752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Store</a:t>
            </a:r>
            <a:r>
              <a:rPr lang="zh-CN" altLang="en-US" dirty="0"/>
              <a:t>的原子性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如果一个</a:t>
            </a:r>
            <a:r>
              <a:rPr lang="en-US" altLang="zh-CN" sz="2800" dirty="0"/>
              <a:t>store</a:t>
            </a:r>
            <a:r>
              <a:rPr lang="zh-CN" altLang="en-US" sz="2800" dirty="0"/>
              <a:t>落在一个</a:t>
            </a:r>
            <a:r>
              <a:rPr lang="en-US" altLang="zh-CN" sz="2800" dirty="0"/>
              <a:t>cache line</a:t>
            </a:r>
            <a:r>
              <a:rPr lang="zh-CN" altLang="en-US" sz="2800" dirty="0"/>
              <a:t>内，就需要执行一个读</a:t>
            </a:r>
            <a:r>
              <a:rPr lang="en-US" altLang="zh-CN" sz="2800" dirty="0"/>
              <a:t>—</a:t>
            </a:r>
            <a:r>
              <a:rPr lang="zh-CN" altLang="en-US" sz="2800" dirty="0"/>
              <a:t>修改</a:t>
            </a:r>
            <a:r>
              <a:rPr lang="en-US" altLang="zh-CN" sz="2800" dirty="0"/>
              <a:t>—</a:t>
            </a:r>
            <a:r>
              <a:rPr lang="zh-CN" altLang="en-US" sz="2800" dirty="0"/>
              <a:t>写（</a:t>
            </a:r>
            <a:r>
              <a:rPr lang="en-US" altLang="zh-CN" sz="2800" dirty="0"/>
              <a:t>RMW</a:t>
            </a:r>
            <a:r>
              <a:rPr lang="zh-CN" altLang="en-US" sz="2800" dirty="0"/>
              <a:t>）来正确更新</a:t>
            </a:r>
            <a:r>
              <a:rPr lang="en-US" altLang="zh-CN" sz="2800" dirty="0"/>
              <a:t>cache 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21" y="2780928"/>
            <a:ext cx="5188934" cy="2347871"/>
          </a:xfrm>
          <a:prstGeom prst="rect">
            <a:avLst/>
          </a:prstGeom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StoreS</a:t>
            </a:r>
            <a:r>
              <a:rPr lang="zh-CN" altLang="en-US" dirty="0"/>
              <a:t>，写回且对齐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对小数据，读</a:t>
            </a:r>
            <a:r>
              <a:rPr lang="en-US" altLang="zh-CN" sz="2800" dirty="0"/>
              <a:t>—</a:t>
            </a:r>
            <a:r>
              <a:rPr lang="zh-CN" altLang="en-US" sz="2800" dirty="0"/>
              <a:t>修改</a:t>
            </a:r>
            <a:r>
              <a:rPr lang="en-US" altLang="zh-CN" sz="2800" dirty="0"/>
              <a:t>—</a:t>
            </a:r>
            <a:r>
              <a:rPr lang="zh-CN" altLang="en-US" sz="2800" dirty="0"/>
              <a:t>写开销很高</a:t>
            </a:r>
            <a:endParaRPr lang="en-US" altLang="zh-CN" sz="2800" dirty="0"/>
          </a:p>
          <a:p>
            <a:pPr lvl="1"/>
            <a:r>
              <a:rPr lang="zh-CN" altLang="en-US" sz="2400" dirty="0"/>
              <a:t>如果写操作跨越</a:t>
            </a:r>
            <a:r>
              <a:rPr lang="en-US" altLang="zh-CN" sz="2400" dirty="0"/>
              <a:t>cache line</a:t>
            </a:r>
            <a:r>
              <a:rPr lang="zh-CN" altLang="en-US" sz="2400" dirty="0"/>
              <a:t>，开销就会加倍</a:t>
            </a:r>
            <a:r>
              <a:rPr lang="en-US" altLang="zh-CN" sz="2400" dirty="0"/>
              <a:t>——</a:t>
            </a:r>
            <a:r>
              <a:rPr lang="zh-CN" altLang="en-US" sz="2400" dirty="0"/>
              <a:t>两个</a:t>
            </a:r>
            <a:r>
              <a:rPr lang="en-US" altLang="zh-CN" sz="2400" dirty="0"/>
              <a:t>cache lined</a:t>
            </a:r>
            <a:r>
              <a:rPr lang="zh-CN" altLang="en-US" sz="2400" dirty="0"/>
              <a:t>都需要</a:t>
            </a:r>
            <a:r>
              <a:rPr lang="en-US" altLang="zh-CN" sz="2400" dirty="0"/>
              <a:t>RMW</a:t>
            </a:r>
          </a:p>
          <a:p>
            <a:r>
              <a:rPr lang="en-US" altLang="zh-CN" sz="2800" dirty="0"/>
              <a:t>AVX-512</a:t>
            </a:r>
            <a:r>
              <a:rPr lang="zh-CN" altLang="en-US" sz="2800" dirty="0"/>
              <a:t>下，一定要避免很长的连续不对齐写</a:t>
            </a:r>
            <a:endParaRPr lang="en-US" altLang="zh-CN" sz="2800" dirty="0"/>
          </a:p>
          <a:p>
            <a:pPr lvl="1"/>
            <a:r>
              <a:rPr lang="zh-CN" altLang="en-US" sz="2400" dirty="0"/>
              <a:t>使用对齐写，写入整个</a:t>
            </a:r>
            <a:r>
              <a:rPr lang="en-US" altLang="zh-CN" sz="2400" dirty="0"/>
              <a:t>cache line</a:t>
            </a:r>
            <a:r>
              <a:rPr lang="zh-CN" altLang="en-US" sz="2400" dirty="0"/>
              <a:t>的话就不需要进行</a:t>
            </a:r>
            <a:r>
              <a:rPr lang="en-US" altLang="zh-CN" sz="2400" dirty="0"/>
              <a:t>RMW</a:t>
            </a:r>
          </a:p>
          <a:p>
            <a:pPr lvl="1"/>
            <a:r>
              <a:rPr lang="zh-CN" altLang="en-US" sz="2400" dirty="0"/>
              <a:t>或者采用写操作聚合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4509120"/>
            <a:ext cx="7134225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写聚合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注意</a:t>
            </a:r>
            <a:endParaRPr lang="en-US" altLang="zh-CN" sz="2800" dirty="0"/>
          </a:p>
          <a:p>
            <a:pPr lvl="1"/>
            <a:r>
              <a:rPr lang="zh-CN" altLang="en-US" sz="2400" dirty="0"/>
              <a:t>理想情况下，写聚合</a:t>
            </a:r>
            <a:r>
              <a:rPr lang="en-US" altLang="zh-CN" sz="2400" dirty="0"/>
              <a:t>buffer</a:t>
            </a:r>
            <a:r>
              <a:rPr lang="zh-CN" altLang="en-US" sz="2400" dirty="0"/>
              <a:t>正好是一个</a:t>
            </a:r>
            <a:r>
              <a:rPr lang="en-US" altLang="zh-CN" sz="2400" dirty="0"/>
              <a:t>cache line</a:t>
            </a:r>
          </a:p>
          <a:p>
            <a:pPr lvl="1"/>
            <a:r>
              <a:rPr lang="zh-CN" altLang="en-US" sz="2400" dirty="0"/>
              <a:t>否则，就需要一次</a:t>
            </a:r>
            <a:r>
              <a:rPr lang="en-US" altLang="zh-CN" sz="2400" dirty="0"/>
              <a:t>RMW</a:t>
            </a: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484784"/>
            <a:ext cx="4755261" cy="3200424"/>
          </a:xfrm>
          <a:prstGeom prst="rect">
            <a:avLst/>
          </a:prstGeom>
        </p:spPr>
      </p:pic>
      <p:sp>
        <p:nvSpPr>
          <p:cNvPr id="12" name="TextBox 6"/>
          <p:cNvSpPr txBox="1"/>
          <p:nvPr/>
        </p:nvSpPr>
        <p:spPr>
          <a:xfrm>
            <a:off x="521597" y="1644948"/>
            <a:ext cx="2470467" cy="6463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将落入同一个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cache line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的一系列写操作暂存在一个写聚合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buffer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中</a:t>
            </a:r>
            <a:endParaRPr kumimoji="0" lang="en-GB" sz="1400" dirty="0">
              <a:solidFill>
                <a:srgbClr val="003C71"/>
              </a:solidFill>
              <a:latin typeface="Intel Clear"/>
              <a:ea typeface="+mn-ea"/>
            </a:endParaRPr>
          </a:p>
        </p:txBody>
      </p:sp>
      <p:sp>
        <p:nvSpPr>
          <p:cNvPr id="13" name="TextBox 7"/>
          <p:cNvSpPr txBox="1"/>
          <p:nvPr/>
        </p:nvSpPr>
        <p:spPr>
          <a:xfrm>
            <a:off x="651200" y="2570396"/>
            <a:ext cx="2340864" cy="86177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当一个写操作落入一个不同的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cache line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时，启用一个新的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buffer</a:t>
            </a:r>
            <a:r>
              <a:rPr kumimoji="0" lang="en-US" altLang="zh-CN" sz="1400" dirty="0">
                <a:solidFill>
                  <a:srgbClr val="003C71"/>
                </a:solidFill>
                <a:latin typeface="Intel Clear"/>
                <a:ea typeface="+mn-ea"/>
              </a:rPr>
              <a:t>——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开始新的一个写聚合</a:t>
            </a:r>
            <a:endParaRPr kumimoji="0" lang="en-GB" sz="1400" dirty="0">
              <a:solidFill>
                <a:srgbClr val="003C71"/>
              </a:solidFill>
              <a:latin typeface="Intel Clear"/>
              <a:ea typeface="+mn-ea"/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1138880" y="3737693"/>
            <a:ext cx="2560320" cy="43088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在新的写聚合之前，旧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buffer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被写回到内存</a:t>
            </a:r>
            <a:r>
              <a:rPr kumimoji="0" lang="en-US" altLang="zh-CN" sz="1400" dirty="0">
                <a:solidFill>
                  <a:srgbClr val="003C71"/>
                </a:solidFill>
                <a:latin typeface="Intel Clear"/>
                <a:ea typeface="+mn-ea"/>
              </a:rPr>
              <a:t>——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一次普通的</a:t>
            </a:r>
            <a:r>
              <a:rPr kumimoji="0" lang="en-US" altLang="zh-CN" sz="1400" dirty="0">
                <a:solidFill>
                  <a:srgbClr val="003C71"/>
                </a:solidFill>
                <a:latin typeface="Intel Clear"/>
                <a:ea typeface="+mn-ea"/>
              </a:rPr>
              <a:t>RMW</a:t>
            </a:r>
            <a:endParaRPr kumimoji="0" lang="en-GB" sz="1400" dirty="0">
              <a:solidFill>
                <a:srgbClr val="003C71"/>
              </a:solidFill>
              <a:latin typeface="Intel Clear"/>
              <a:ea typeface="+mn-ea"/>
            </a:endParaRPr>
          </a:p>
        </p:txBody>
      </p:sp>
      <p:cxnSp>
        <p:nvCxnSpPr>
          <p:cNvPr id="15" name="Straight Arrow Connector 11"/>
          <p:cNvCxnSpPr>
            <a:stCxn id="12" idx="3"/>
          </p:cNvCxnSpPr>
          <p:nvPr/>
        </p:nvCxnSpPr>
        <p:spPr>
          <a:xfrm>
            <a:off x="2992064" y="1968114"/>
            <a:ext cx="1003872" cy="331875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16" name="Straight Arrow Connector 13"/>
          <p:cNvCxnSpPr/>
          <p:nvPr/>
        </p:nvCxnSpPr>
        <p:spPr>
          <a:xfrm>
            <a:off x="2857952" y="2908950"/>
            <a:ext cx="987552" cy="64378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  <p:cxnSp>
        <p:nvCxnSpPr>
          <p:cNvPr id="17" name="Straight Arrow Connector 15"/>
          <p:cNvCxnSpPr/>
          <p:nvPr/>
        </p:nvCxnSpPr>
        <p:spPr>
          <a:xfrm flipV="1">
            <a:off x="3494000" y="3665121"/>
            <a:ext cx="656304" cy="72572"/>
          </a:xfrm>
          <a:prstGeom prst="straightConnector1">
            <a:avLst/>
          </a:prstGeom>
          <a:noFill/>
          <a:ln w="25400" cap="flat" cmpd="sng" algn="ctr">
            <a:solidFill>
              <a:srgbClr val="003C71"/>
            </a:solidFill>
            <a:prstDash val="solid"/>
            <a:tailEnd type="triangle"/>
          </a:ln>
          <a:effectLst/>
        </p:spPr>
      </p:cxn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如果数据不是重复使用或写入之后不再读出</a:t>
            </a:r>
            <a:r>
              <a:rPr lang="en-US" altLang="zh-CN" sz="2800" dirty="0"/>
              <a:t>——</a:t>
            </a:r>
            <a:r>
              <a:rPr lang="zh-CN" altLang="en-US" sz="2800" dirty="0"/>
              <a:t>非时序访问，要告诉处理器绕过</a:t>
            </a:r>
            <a:r>
              <a:rPr lang="en-US" altLang="zh-CN" sz="2800" dirty="0"/>
              <a:t>cache</a:t>
            </a:r>
            <a:r>
              <a:rPr lang="zh-CN" altLang="en-US" sz="2800" dirty="0"/>
              <a:t>！</a:t>
            </a:r>
            <a:endParaRPr lang="en-US" altLang="zh-CN" sz="2800" dirty="0"/>
          </a:p>
          <a:p>
            <a:r>
              <a:rPr lang="zh-CN" altLang="en-US" sz="2800" dirty="0"/>
              <a:t>数据只访问一次性能很差，可采用预取</a:t>
            </a:r>
            <a:endParaRPr lang="en-US" altLang="zh-CN" sz="2800" dirty="0"/>
          </a:p>
          <a:p>
            <a:pPr lvl="1"/>
            <a:r>
              <a:rPr lang="zh-CN" altLang="en-US" sz="2400" dirty="0"/>
              <a:t>硬件预取：硬件会追踪内存访问地址、提前读取接下来要访问的数据，效果取决于访存模式是否好预测、硬件预取算法是未公开的</a:t>
            </a:r>
            <a:endParaRPr lang="en-US" altLang="zh-CN" sz="2400" dirty="0"/>
          </a:p>
          <a:p>
            <a:pPr lvl="1"/>
            <a:r>
              <a:rPr lang="zh-CN" altLang="en-US" sz="2400" dirty="0"/>
              <a:t>编译器预取：用编译选项</a:t>
            </a:r>
            <a:r>
              <a:rPr lang="en-GB" altLang="zh-CN" sz="2400" dirty="0"/>
              <a:t>–</a:t>
            </a:r>
            <a:r>
              <a:rPr lang="en-GB" altLang="zh-CN" sz="2400" dirty="0" err="1"/>
              <a:t>qopt</a:t>
            </a:r>
            <a:r>
              <a:rPr lang="en-GB" altLang="zh-CN" sz="2400" dirty="0"/>
              <a:t>-prefetch=[0-5]</a:t>
            </a:r>
            <a:r>
              <a:rPr lang="zh-CN" altLang="en-US" sz="2400" dirty="0"/>
              <a:t>开启</a:t>
            </a:r>
            <a:endParaRPr lang="en-US" altLang="zh-CN" sz="2400" dirty="0"/>
          </a:p>
          <a:p>
            <a:pPr lvl="1"/>
            <a:r>
              <a:rPr lang="zh-CN" altLang="en-US" sz="2400" dirty="0"/>
              <a:t>软件预取：适合于不常见的访存模式，如果使用不当很容易令性能下降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寻址模式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IA</a:t>
            </a:r>
            <a:r>
              <a:rPr lang="zh-CN" altLang="en-US" dirty="0"/>
              <a:t>指令内存寻址很灵活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前两种简单，后几种复杂</a:t>
            </a:r>
            <a:endParaRPr lang="en-US" altLang="zh-C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11560" y="2343725"/>
          <a:ext cx="8235823" cy="2170550"/>
        </p:xfrm>
        <a:graphic>
          <a:graphicData uri="http://schemas.openxmlformats.org/drawingml/2006/table">
            <a:tbl>
              <a:tblPr bandRow="1"/>
              <a:tblGrid>
                <a:gridCol w="4592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1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movss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xmm0, DWORD PTR [</a:t>
                      </a:r>
                      <a:r>
                        <a:rPr lang="en-GB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rdi</a:t>
                      </a:r>
                      <a:r>
                        <a:rPr lang="en-GB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zh-CN" altLang="en-US" sz="1200" dirty="0">
                          <a:latin typeface="+mn-lt"/>
                          <a:cs typeface="Courier New" panose="02070309020205020404" pitchFamily="49" charset="0"/>
                        </a:rPr>
                        <a:t>直接解引用</a:t>
                      </a:r>
                      <a:endParaRPr lang="en-GB"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movss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xmm0, DWORD PTR [12+rdi]</a:t>
                      </a:r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zh-CN" altLang="en-US" sz="1200" dirty="0">
                          <a:latin typeface="+mn-lt"/>
                          <a:cs typeface="Courier New" panose="02070309020205020404" pitchFamily="49" charset="0"/>
                        </a:rPr>
                        <a:t>小偏移</a:t>
                      </a:r>
                      <a:endParaRPr lang="en-GB"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5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movss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xmm0, DWORD PTR [4224+rdi]</a:t>
                      </a:r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zh-CN" altLang="en-US" sz="1200" dirty="0">
                          <a:latin typeface="+mn-lt"/>
                          <a:cs typeface="Courier New" panose="02070309020205020404" pitchFamily="49" charset="0"/>
                        </a:rPr>
                        <a:t>大偏移</a:t>
                      </a:r>
                      <a:endParaRPr lang="en-GB"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9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movss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xmm0, DWORD PTR [</a:t>
                      </a: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rdi+rsi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*4]</a:t>
                      </a:r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zh-CN" altLang="en-US" sz="1200" dirty="0">
                          <a:latin typeface="+mn-lt"/>
                          <a:cs typeface="Courier New" panose="02070309020205020404" pitchFamily="49" charset="0"/>
                        </a:rPr>
                        <a:t>缩放偏移 </a:t>
                      </a:r>
                      <a:r>
                        <a:rPr lang="en-GB" sz="1200" dirty="0">
                          <a:latin typeface="+mn-lt"/>
                          <a:cs typeface="Courier New" panose="02070309020205020404" pitchFamily="49" charset="0"/>
                        </a:rPr>
                        <a:t>(base + index</a:t>
                      </a:r>
                      <a:r>
                        <a:rPr lang="en-GB" sz="1200" baseline="0" dirty="0">
                          <a:latin typeface="+mn-lt"/>
                          <a:cs typeface="Courier New" panose="02070309020205020404" pitchFamily="49" charset="0"/>
                        </a:rPr>
                        <a:t> * scale)</a:t>
                      </a:r>
                      <a:endParaRPr lang="en-GB" sz="12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8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GB" sz="120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movss</a:t>
                      </a: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xmm0, DWORD PTR [48+rdi+rsi*4]</a:t>
                      </a:r>
                      <a:endParaRPr lang="en-GB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zh-CN" altLang="en-US" sz="1200" dirty="0">
                          <a:latin typeface="+mn-lt"/>
                          <a:cs typeface="Courier New" panose="02070309020205020404" pitchFamily="49" charset="0"/>
                        </a:rPr>
                        <a:t>缩放偏移</a:t>
                      </a:r>
                      <a:r>
                        <a:rPr lang="en-US" altLang="zh-CN" sz="1200" dirty="0">
                          <a:latin typeface="+mn-lt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zh-CN" altLang="en-US" sz="1200" dirty="0">
                          <a:latin typeface="+mn-lt"/>
                          <a:cs typeface="Courier New" panose="02070309020205020404" pitchFamily="49" charset="0"/>
                        </a:rPr>
                        <a:t>位移 </a:t>
                      </a:r>
                      <a:r>
                        <a:rPr lang="en-GB" sz="1200" dirty="0">
                          <a:latin typeface="+mn-lt"/>
                          <a:cs typeface="Courier New" panose="02070309020205020404" pitchFamily="49" charset="0"/>
                        </a:rPr>
                        <a:t>(base + index * scale + </a:t>
                      </a:r>
                      <a:r>
                        <a:rPr lang="en-GB" sz="1200" dirty="0" err="1">
                          <a:latin typeface="+mn-lt"/>
                          <a:cs typeface="Courier New" panose="02070309020205020404" pitchFamily="49" charset="0"/>
                        </a:rPr>
                        <a:t>disp</a:t>
                      </a:r>
                      <a:r>
                        <a:rPr lang="en-GB" sz="1200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</a:t>
            </a:r>
            <a:r>
              <a:rPr lang="en-US" altLang="zh-CN" dirty="0"/>
              <a:t>load</a:t>
            </a:r>
            <a:r>
              <a:rPr lang="zh-CN" altLang="en-US" dirty="0"/>
              <a:t>和</a:t>
            </a:r>
            <a:r>
              <a:rPr lang="en-US" altLang="zh-CN" dirty="0"/>
              <a:t>store</a:t>
            </a:r>
            <a:r>
              <a:rPr lang="zh-CN" altLang="en-US" dirty="0"/>
              <a:t>计算地址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Load</a:t>
            </a:r>
            <a:r>
              <a:rPr lang="zh-CN" altLang="en-US" sz="2800" dirty="0"/>
              <a:t>单元有内置的地址</a:t>
            </a:r>
            <a:br>
              <a:rPr lang="en-US" altLang="zh-CN" sz="2800" dirty="0"/>
            </a:br>
            <a:r>
              <a:rPr lang="zh-CN" altLang="en-US" sz="2800" dirty="0"/>
              <a:t>生成单元（</a:t>
            </a:r>
            <a:r>
              <a:rPr lang="en-US" altLang="zh-CN" sz="2800" dirty="0"/>
              <a:t>AGU</a:t>
            </a:r>
            <a:r>
              <a:rPr lang="zh-CN" altLang="en-US" sz="2800" dirty="0"/>
              <a:t>）。采</a:t>
            </a:r>
            <a:br>
              <a:rPr lang="en-US" altLang="zh-CN" sz="2800" dirty="0"/>
            </a:br>
            <a:r>
              <a:rPr lang="zh-CN" altLang="en-US" sz="2800" dirty="0"/>
              <a:t>用复杂寻址的</a:t>
            </a:r>
            <a:r>
              <a:rPr lang="en-US" altLang="zh-CN" sz="2800" dirty="0"/>
              <a:t>load</a:t>
            </a:r>
            <a:r>
              <a:rPr lang="zh-CN" altLang="en-US" sz="2800" dirty="0"/>
              <a:t>可以在</a:t>
            </a:r>
            <a:br>
              <a:rPr lang="en-US" altLang="zh-CN" sz="2800" dirty="0"/>
            </a:br>
            <a:r>
              <a:rPr lang="zh-CN" altLang="en-US" sz="2800" dirty="0"/>
              <a:t>一条指令中完成</a:t>
            </a:r>
            <a:endParaRPr lang="en-US" altLang="zh-CN" sz="2800" dirty="0"/>
          </a:p>
          <a:p>
            <a:r>
              <a:rPr lang="en-US" altLang="zh-CN" sz="2800" dirty="0"/>
              <a:t>Store</a:t>
            </a:r>
            <a:r>
              <a:rPr lang="zh-CN" altLang="en-US" sz="2800" dirty="0"/>
              <a:t>单元没有</a:t>
            </a:r>
            <a:r>
              <a:rPr lang="en-US" altLang="zh-CN" sz="2800" dirty="0"/>
              <a:t>AGU</a:t>
            </a:r>
          </a:p>
          <a:p>
            <a:pPr lvl="1"/>
            <a:r>
              <a:rPr lang="zh-CN" altLang="en-US" sz="2400" dirty="0"/>
              <a:t>简单</a:t>
            </a:r>
            <a:r>
              <a:rPr lang="en-US" altLang="zh-CN" sz="2400" dirty="0"/>
              <a:t>store</a:t>
            </a:r>
            <a:r>
              <a:rPr lang="zh-CN" altLang="en-US" sz="2400" dirty="0"/>
              <a:t>可以直接完成</a:t>
            </a:r>
            <a:endParaRPr lang="en-US" altLang="zh-CN" sz="2400" dirty="0"/>
          </a:p>
          <a:p>
            <a:pPr lvl="1"/>
            <a:r>
              <a:rPr lang="zh-CN" altLang="en-US" sz="2400" dirty="0"/>
              <a:t>复杂</a:t>
            </a:r>
            <a:r>
              <a:rPr lang="en-US" altLang="zh-CN" sz="2400" dirty="0"/>
              <a:t>store</a:t>
            </a:r>
            <a:r>
              <a:rPr lang="zh-CN" altLang="en-US" sz="2400" dirty="0"/>
              <a:t>需要首先使用</a:t>
            </a:r>
            <a:r>
              <a:rPr lang="en-US" altLang="zh-CN" sz="2400" dirty="0"/>
              <a:t>AGU</a:t>
            </a:r>
          </a:p>
          <a:p>
            <a:r>
              <a:rPr lang="zh-CN" altLang="en-US" sz="2800" dirty="0"/>
              <a:t>复杂</a:t>
            </a:r>
            <a:r>
              <a:rPr lang="en-US" altLang="zh-CN" sz="2800" dirty="0"/>
              <a:t>store</a:t>
            </a:r>
            <a:r>
              <a:rPr lang="zh-CN" altLang="en-US" sz="2800" dirty="0"/>
              <a:t>会被分解为一个</a:t>
            </a:r>
            <a:r>
              <a:rPr lang="en-US" altLang="zh-CN" sz="2800" dirty="0"/>
              <a:t>AGU</a:t>
            </a:r>
            <a:r>
              <a:rPr lang="zh-CN" altLang="en-US" sz="2800" dirty="0"/>
              <a:t>（</a:t>
            </a:r>
            <a:r>
              <a:rPr lang="en-US" altLang="zh-CN" sz="2800" dirty="0"/>
              <a:t>LEA</a:t>
            </a:r>
            <a:r>
              <a:rPr lang="zh-CN" altLang="en-US" sz="2800" dirty="0"/>
              <a:t>）指令和一个简单的已寻址的</a:t>
            </a:r>
            <a:r>
              <a:rPr lang="en-US" altLang="zh-CN" sz="2800" dirty="0"/>
              <a:t>store</a:t>
            </a:r>
          </a:p>
          <a:p>
            <a:pPr lvl="1"/>
            <a:r>
              <a:rPr lang="zh-CN" altLang="en-US" sz="2400" dirty="0"/>
              <a:t>无索引的寻址可以使用端口</a:t>
            </a:r>
            <a:r>
              <a:rPr lang="en-US" altLang="zh-CN" sz="2400" dirty="0"/>
              <a:t>7</a:t>
            </a:r>
            <a:r>
              <a:rPr lang="zh-CN" altLang="en-US" sz="2400" dirty="0"/>
              <a:t>的</a:t>
            </a:r>
            <a:r>
              <a:rPr lang="en-US" altLang="zh-CN" sz="2400" dirty="0"/>
              <a:t>AGU</a:t>
            </a:r>
          </a:p>
          <a:p>
            <a:pPr lvl="1"/>
            <a:r>
              <a:rPr lang="zh-CN" altLang="en-US" sz="2400" dirty="0"/>
              <a:t>带索引的寻址必须使用某个</a:t>
            </a:r>
            <a:r>
              <a:rPr lang="en-US" altLang="zh-CN" sz="2400" dirty="0"/>
              <a:t>load</a:t>
            </a:r>
            <a:r>
              <a:rPr lang="zh-CN" altLang="en-US" sz="2400" dirty="0"/>
              <a:t>单元的</a:t>
            </a:r>
            <a:r>
              <a:rPr lang="en-US" altLang="zh-CN" sz="2400" dirty="0"/>
              <a:t>AGU</a:t>
            </a:r>
            <a:r>
              <a:rPr lang="zh-CN" altLang="en-US" sz="2400" dirty="0"/>
              <a:t>，实际上偷了</a:t>
            </a:r>
            <a:r>
              <a:rPr lang="en-US" altLang="zh-CN" sz="2400" dirty="0"/>
              <a:t>load</a:t>
            </a:r>
            <a:r>
              <a:rPr lang="zh-CN" altLang="en-US" sz="2400" dirty="0"/>
              <a:t>的一个</a:t>
            </a:r>
            <a:r>
              <a:rPr lang="en-US" altLang="zh-CN" sz="2400"/>
              <a:t>cycle</a:t>
            </a:r>
            <a:endParaRPr lang="zh-CN" altLang="en-US" sz="2400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35771" t="26999" r="28010" b="42113"/>
          <a:stretch>
            <a:fillRect/>
          </a:stretch>
        </p:blipFill>
        <p:spPr>
          <a:xfrm>
            <a:off x="5580112" y="1371600"/>
            <a:ext cx="3456000" cy="1928471"/>
          </a:xfrm>
          <a:prstGeom prst="rect">
            <a:avLst/>
          </a:prstGeom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</a:t>
            </a:r>
            <a:r>
              <a:rPr lang="en-US" altLang="zh-CN" dirty="0"/>
              <a:t>store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考虑下面指令</a:t>
            </a:r>
            <a:endParaRPr lang="en-US" altLang="zh-CN" sz="2800" dirty="0"/>
          </a:p>
          <a:p>
            <a:pPr marL="0" indent="0">
              <a:buNone/>
            </a:pP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addps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XMMWORD PTR [32+rdi+r8*4], zmm0,zmm1</a:t>
            </a:r>
            <a:endParaRPr lang="en-US" altLang="zh-CN" sz="2800" dirty="0"/>
          </a:p>
          <a:p>
            <a:r>
              <a:rPr lang="zh-CN" altLang="en-US" sz="2800" dirty="0"/>
              <a:t>会被分为三个微操作：</a:t>
            </a:r>
            <a:endParaRPr lang="en-US" altLang="zh-CN" sz="2800" dirty="0"/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addps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zmmX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zmm0,zmm1					</a:t>
            </a:r>
            <a:r>
              <a:rPr kumimoji="0" lang="en-GB" altLang="zh-CN" sz="1800" kern="1200" dirty="0">
                <a:solidFill>
                  <a:prstClr val="white">
                    <a:lumMod val="50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[port 0 or 5 (</a:t>
            </a:r>
            <a:r>
              <a:rPr kumimoji="0" lang="en-GB" altLang="zh-CN" sz="1800" kern="1200" dirty="0" err="1">
                <a:solidFill>
                  <a:prstClr val="white">
                    <a:lumMod val="50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fma</a:t>
            </a:r>
            <a:r>
              <a:rPr kumimoji="0" lang="en-GB" altLang="zh-CN" sz="1800" kern="1200" dirty="0">
                <a:solidFill>
                  <a:prstClr val="white">
                    <a:lumMod val="50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 </a:t>
            </a: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XMMWORD PTR [32+rdi+r8*4]	</a:t>
            </a:r>
            <a:r>
              <a:rPr kumimoji="0" lang="en-GB" altLang="zh-CN" sz="1800" kern="1200" dirty="0">
                <a:solidFill>
                  <a:prstClr val="white">
                    <a:lumMod val="50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[port 2 or 3(load)]</a:t>
            </a:r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movups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GB" altLang="zh-CN" sz="18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zmmX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	</a:t>
            </a:r>
            <a:r>
              <a:rPr kumimoji="0" lang="en-GB" altLang="zh-CN" sz="1800" kern="1200" dirty="0">
                <a:solidFill>
                  <a:prstClr val="white">
                    <a:lumMod val="50000"/>
                  </a:prst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[port 4 (store)]</a:t>
            </a:r>
          </a:p>
          <a:p>
            <a:r>
              <a:rPr lang="zh-CN" altLang="en-US" sz="2800" dirty="0"/>
              <a:t>对耗时的循环，使用直接指针会加快速度</a:t>
            </a:r>
            <a:endParaRPr lang="en-US" altLang="zh-CN" sz="2800" dirty="0"/>
          </a:p>
          <a:p>
            <a:r>
              <a:rPr lang="zh-CN" altLang="en-US" sz="2800" dirty="0"/>
              <a:t>编译器不太可能这样做，编译器通常会尝试复杂寻址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Ice Lake</a:t>
            </a:r>
            <a:r>
              <a:rPr lang="zh-CN" altLang="en-US" dirty="0"/>
              <a:t>对此进行了优化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76" y="1916832"/>
            <a:ext cx="5898534" cy="3265385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701382" y="2587721"/>
            <a:ext cx="2230017" cy="64633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r>
              <a:rPr lang="en-GB" sz="1400" dirty="0">
                <a:solidFill>
                  <a:srgbClr val="003C71"/>
                </a:solidFill>
              </a:rPr>
              <a:t>Store</a:t>
            </a:r>
            <a:r>
              <a:rPr lang="zh-CN" altLang="en-US" sz="1400" dirty="0">
                <a:solidFill>
                  <a:srgbClr val="003C71"/>
                </a:solidFill>
              </a:rPr>
              <a:t>单元带有额外的</a:t>
            </a:r>
            <a:r>
              <a:rPr lang="en-GB" sz="1400" dirty="0">
                <a:solidFill>
                  <a:srgbClr val="003C71"/>
                </a:solidFill>
              </a:rPr>
              <a:t>AGU</a:t>
            </a:r>
            <a:r>
              <a:rPr lang="zh-CN" altLang="en-US" sz="1400" dirty="0">
                <a:solidFill>
                  <a:srgbClr val="003C71"/>
                </a:solidFill>
              </a:rPr>
              <a:t>，无须再从</a:t>
            </a:r>
            <a:r>
              <a:rPr lang="en-GB" sz="1400" dirty="0">
                <a:solidFill>
                  <a:srgbClr val="003C71"/>
                </a:solidFill>
              </a:rPr>
              <a:t>load</a:t>
            </a:r>
            <a:r>
              <a:rPr lang="zh-CN" altLang="en-US" sz="1400" dirty="0">
                <a:solidFill>
                  <a:srgbClr val="003C71"/>
                </a:solidFill>
              </a:rPr>
              <a:t>单元偷了。（而且有两个</a:t>
            </a:r>
            <a:r>
              <a:rPr lang="en-US" altLang="zh-CN" sz="1400" dirty="0">
                <a:solidFill>
                  <a:srgbClr val="003C71"/>
                </a:solidFill>
              </a:rPr>
              <a:t>store</a:t>
            </a:r>
            <a:r>
              <a:rPr lang="zh-CN" altLang="en-US" sz="1400" dirty="0">
                <a:solidFill>
                  <a:srgbClr val="003C71"/>
                </a:solidFill>
              </a:rPr>
              <a:t>单元）</a:t>
            </a:r>
            <a:endParaRPr lang="en-GB" sz="1400" dirty="0">
              <a:solidFill>
                <a:srgbClr val="003C71"/>
              </a:solidFill>
            </a:endParaRPr>
          </a:p>
        </p:txBody>
      </p:sp>
      <p:cxnSp>
        <p:nvCxnSpPr>
          <p:cNvPr id="6" name="Straight Arrow Connector 7"/>
          <p:cNvCxnSpPr/>
          <p:nvPr/>
        </p:nvCxnSpPr>
        <p:spPr>
          <a:xfrm flipH="1">
            <a:off x="6178870" y="3095552"/>
            <a:ext cx="429207" cy="9290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向量寄存器内的数据移动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shuffle</a:t>
            </a:r>
            <a:r>
              <a:rPr lang="zh-CN" altLang="en-US" sz="2800" dirty="0"/>
              <a:t>、</a:t>
            </a:r>
            <a:r>
              <a:rPr lang="en-US" altLang="zh-CN" sz="2800" dirty="0"/>
              <a:t>permute</a:t>
            </a:r>
            <a:r>
              <a:rPr lang="zh-CN" altLang="en-US" sz="2800" dirty="0"/>
              <a:t>、</a:t>
            </a:r>
            <a:r>
              <a:rPr lang="en-US" altLang="zh-CN" sz="2800" dirty="0"/>
              <a:t>transpose</a:t>
            </a:r>
            <a:r>
              <a:rPr lang="zh-CN" altLang="en-US" sz="2800" dirty="0"/>
              <a:t>、</a:t>
            </a:r>
            <a:r>
              <a:rPr lang="en-US" altLang="zh-CN" sz="2800" dirty="0"/>
              <a:t>broadcast</a:t>
            </a:r>
            <a:r>
              <a:rPr lang="zh-CN" altLang="en-US" sz="2800" dirty="0"/>
              <a:t>、</a:t>
            </a:r>
            <a:r>
              <a:rPr lang="en-US" altLang="zh-CN" sz="2800" dirty="0"/>
              <a:t>…</a:t>
            </a:r>
          </a:p>
          <a:p>
            <a:r>
              <a:rPr lang="zh-CN" altLang="en-US" sz="2800" dirty="0"/>
              <a:t>寄存器、</a:t>
            </a:r>
            <a:r>
              <a:rPr lang="en-US" altLang="zh-CN" sz="2800" dirty="0"/>
              <a:t>lane</a:t>
            </a:r>
            <a:r>
              <a:rPr lang="zh-CN" altLang="en-US" sz="2800" dirty="0"/>
              <a:t>、</a:t>
            </a:r>
            <a:r>
              <a:rPr lang="en-US" altLang="zh-CN" sz="2800" dirty="0"/>
              <a:t>half-lane</a:t>
            </a:r>
          </a:p>
          <a:p>
            <a:pPr lvl="1"/>
            <a:r>
              <a:rPr lang="zh-CN" altLang="en-US" sz="2400" dirty="0"/>
              <a:t>一个</a:t>
            </a:r>
            <a:r>
              <a:rPr lang="en-US" altLang="zh-CN" sz="2400" dirty="0"/>
              <a:t>lane</a:t>
            </a:r>
            <a:r>
              <a:rPr lang="zh-CN" altLang="en-US" sz="2400" dirty="0"/>
              <a:t>内的</a:t>
            </a:r>
            <a:r>
              <a:rPr lang="en-US" altLang="zh-CN" sz="2400" dirty="0"/>
              <a:t>shuffle</a:t>
            </a:r>
            <a:r>
              <a:rPr lang="zh-CN" altLang="en-US" sz="2400" dirty="0"/>
              <a:t>和</a:t>
            </a:r>
            <a:r>
              <a:rPr lang="en-US" altLang="zh-CN" sz="2400" dirty="0"/>
              <a:t>permute</a:t>
            </a:r>
            <a:r>
              <a:rPr lang="zh-CN" altLang="en-US" sz="2400" dirty="0"/>
              <a:t>会非常快，通常延迟只有一个</a:t>
            </a:r>
            <a:r>
              <a:rPr lang="en-US" altLang="zh-CN" sz="2400" dirty="0"/>
              <a:t>cycle</a:t>
            </a:r>
          </a:p>
          <a:p>
            <a:pPr lvl="1"/>
            <a:r>
              <a:rPr lang="zh-CN" altLang="en-US" sz="2400" dirty="0"/>
              <a:t>整个寄存器的</a:t>
            </a:r>
            <a:r>
              <a:rPr lang="en-US" altLang="zh-CN" sz="2400" dirty="0"/>
              <a:t>shuffle</a:t>
            </a:r>
            <a:r>
              <a:rPr lang="zh-CN" altLang="en-US" sz="2400" dirty="0"/>
              <a:t>和</a:t>
            </a:r>
            <a:r>
              <a:rPr lang="en-US" altLang="zh-CN" sz="2400" dirty="0"/>
              <a:t>permute</a:t>
            </a:r>
            <a:r>
              <a:rPr lang="zh-CN" altLang="en-US" sz="2400" dirty="0"/>
              <a:t>很慢，延迟是</a:t>
            </a:r>
            <a:r>
              <a:rPr lang="en-US" altLang="zh-CN" sz="2400" dirty="0"/>
              <a:t>3-10</a:t>
            </a:r>
            <a:r>
              <a:rPr lang="zh-CN" altLang="en-US" sz="2400" dirty="0"/>
              <a:t>个</a:t>
            </a:r>
            <a:r>
              <a:rPr lang="en-US" altLang="zh-CN" sz="2400" dirty="0"/>
              <a:t>cycle</a:t>
            </a:r>
            <a:r>
              <a:rPr lang="zh-CN" altLang="en-US" sz="2400" dirty="0"/>
              <a:t>。虽然很强大，但还是尽可能使用替代方法。</a:t>
            </a:r>
          </a:p>
        </p:txBody>
      </p:sp>
      <p:pic>
        <p:nvPicPr>
          <p:cNvPr id="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005064"/>
            <a:ext cx="5915025" cy="2438400"/>
          </a:xfrm>
          <a:prstGeom prst="rect">
            <a:avLst/>
          </a:prstGeom>
        </p:spPr>
      </p:pic>
      <p:sp>
        <p:nvSpPr>
          <p:cNvPr id="9" name="TextBox 6"/>
          <p:cNvSpPr txBox="1"/>
          <p:nvPr/>
        </p:nvSpPr>
        <p:spPr>
          <a:xfrm>
            <a:off x="6826123" y="4704467"/>
            <a:ext cx="2039232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128-bit lanes</a:t>
            </a: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，基于</a:t>
            </a:r>
            <a:r>
              <a:rPr kumimoji="0" lang="en-GB" sz="1400" dirty="0">
                <a:solidFill>
                  <a:srgbClr val="003C71"/>
                </a:solidFill>
                <a:latin typeface="Intel Clear"/>
                <a:ea typeface="+mn-ea"/>
              </a:rPr>
              <a:t>SSE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6826123" y="4234853"/>
            <a:ext cx="2039232" cy="215444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400" dirty="0">
                <a:solidFill>
                  <a:srgbClr val="003C71"/>
                </a:solidFill>
                <a:latin typeface="Intel Clear"/>
                <a:ea typeface="+mn-ea"/>
              </a:rPr>
              <a:t>完整的寄存器</a:t>
            </a:r>
            <a:endParaRPr kumimoji="0" lang="en-GB" sz="1400" dirty="0">
              <a:solidFill>
                <a:srgbClr val="003C71"/>
              </a:solidFill>
              <a:latin typeface="Intel Clear"/>
              <a:ea typeface="+mn-ea"/>
            </a:endParaRPr>
          </a:p>
        </p:txBody>
      </p:sp>
      <p:sp>
        <p:nvSpPr>
          <p:cNvPr id="11" name="TextBox 8"/>
          <p:cNvSpPr txBox="1"/>
          <p:nvPr/>
        </p:nvSpPr>
        <p:spPr>
          <a:xfrm>
            <a:off x="6741457" y="5573147"/>
            <a:ext cx="2517775" cy="16927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CN" altLang="en-US" sz="1100" dirty="0">
                <a:solidFill>
                  <a:srgbClr val="003C71"/>
                </a:solidFill>
                <a:latin typeface="Intel Clear"/>
                <a:ea typeface="+mn-ea"/>
              </a:rPr>
              <a:t>其他更小粒度</a:t>
            </a:r>
            <a:endParaRPr kumimoji="0" lang="en-GB" sz="1100" dirty="0">
              <a:solidFill>
                <a:srgbClr val="003C71"/>
              </a:solidFill>
              <a:latin typeface="Intel Clear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连续的内存访问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z="1800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3203575" y="2219325"/>
            <a:ext cx="27654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R = R + X[i+0]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G = G + X[i+1]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B = B + X[i+2]</a:t>
            </a:r>
          </a:p>
        </p:txBody>
      </p:sp>
      <p:grpSp>
        <p:nvGrpSpPr>
          <p:cNvPr id="2" name="Group 4"/>
          <p:cNvGrpSpPr/>
          <p:nvPr/>
        </p:nvGrpSpPr>
        <p:grpSpPr bwMode="auto">
          <a:xfrm>
            <a:off x="3025775" y="4281488"/>
            <a:ext cx="3149600" cy="1225550"/>
            <a:chOff x="1906" y="2697"/>
            <a:chExt cx="1984" cy="772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>
              <a:off x="1906" y="2697"/>
              <a:ext cx="240" cy="76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>
              <a:off x="2368" y="2697"/>
              <a:ext cx="240" cy="76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514" name="Rectangle 7"/>
            <p:cNvSpPr>
              <a:spLocks noChangeArrowheads="1"/>
            </p:cNvSpPr>
            <p:nvPr/>
          </p:nvSpPr>
          <p:spPr bwMode="auto">
            <a:xfrm>
              <a:off x="2818" y="2697"/>
              <a:ext cx="1036" cy="76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515" name="Text Box 8"/>
            <p:cNvSpPr txBox="1">
              <a:spLocks noChangeArrowheads="1"/>
            </p:cNvSpPr>
            <p:nvPr/>
          </p:nvSpPr>
          <p:spPr bwMode="auto">
            <a:xfrm>
              <a:off x="1916" y="2713"/>
              <a:ext cx="197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R   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G = G + X[i:i+2]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B   B</a:t>
              </a:r>
            </a:p>
          </p:txBody>
        </p:sp>
      </p:grp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4191000" y="3563938"/>
            <a:ext cx="7620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1511" name="TextBox 11"/>
          <p:cNvSpPr txBox="1">
            <a:spLocks noChangeArrowheads="1"/>
          </p:cNvSpPr>
          <p:nvPr/>
        </p:nvSpPr>
        <p:spPr bwMode="auto">
          <a:xfrm>
            <a:off x="685800" y="5943600"/>
            <a:ext cx="312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幻灯片来源： </a:t>
            </a:r>
            <a:r>
              <a:rPr lang="en-US" altLang="zh-CN" sz="2000">
                <a:latin typeface="Tahoma" panose="020B0604030504040204" pitchFamily="34" charset="0"/>
              </a:rPr>
              <a:t>Sam Larsen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Lane</a:t>
            </a:r>
            <a:r>
              <a:rPr lang="zh-CN" altLang="en-US" dirty="0"/>
              <a:t>内</a:t>
            </a:r>
            <a:r>
              <a:rPr lang="en-US" altLang="zh-CN" dirty="0"/>
              <a:t>shuffle/permute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1371600"/>
            <a:ext cx="7772400" cy="4724400"/>
          </a:xfrm>
        </p:spPr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单一</a:t>
            </a:r>
            <a:r>
              <a:rPr lang="en-US" altLang="zh-CN" sz="2400" dirty="0"/>
              <a:t>lane</a:t>
            </a:r>
            <a:r>
              <a:rPr lang="zh-CN" altLang="en-US" sz="2400" dirty="0"/>
              <a:t>内</a:t>
            </a:r>
            <a:r>
              <a:rPr lang="en-US" altLang="zh-CN" sz="2400" dirty="0"/>
              <a:t>shuffle/permute</a:t>
            </a:r>
            <a:r>
              <a:rPr lang="zh-CN" altLang="en-US" sz="2400" dirty="0"/>
              <a:t>很快（</a:t>
            </a:r>
            <a:r>
              <a:rPr lang="en-US" altLang="zh-CN" sz="2400" dirty="0"/>
              <a:t>1/1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r>
              <a:rPr lang="zh-CN" altLang="en-US" sz="2400" dirty="0"/>
              <a:t>这类指令大多数使用一个立即数控制哪些元素进行</a:t>
            </a:r>
            <a:r>
              <a:rPr lang="en-US" altLang="zh-CN" sz="2400" dirty="0"/>
              <a:t>shuffle</a:t>
            </a:r>
            <a:r>
              <a:rPr lang="zh-CN" altLang="en-US" sz="2400" dirty="0"/>
              <a:t>，所有</a:t>
            </a:r>
            <a:r>
              <a:rPr lang="en-US" altLang="zh-CN" sz="2400" dirty="0"/>
              <a:t>lane</a:t>
            </a:r>
            <a:r>
              <a:rPr lang="zh-CN" altLang="en-US" sz="2400" dirty="0"/>
              <a:t>相同操作：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_mm512_shuffle_epi32</a:t>
            </a:r>
            <a:endParaRPr lang="en-US" altLang="zh-CN" sz="2400" dirty="0"/>
          </a:p>
          <a:p>
            <a:r>
              <a:rPr lang="zh-CN" altLang="en-US" sz="2400" dirty="0"/>
              <a:t>某些</a:t>
            </a:r>
            <a:r>
              <a:rPr lang="en-US" altLang="zh-CN" sz="2400" dirty="0"/>
              <a:t>shuffle</a:t>
            </a:r>
            <a:r>
              <a:rPr lang="zh-CN" altLang="en-US" sz="2400" dirty="0"/>
              <a:t>指令从两个不同的源寄存器相应的</a:t>
            </a:r>
            <a:r>
              <a:rPr lang="en-US" altLang="zh-CN" sz="2400" dirty="0"/>
              <a:t>lane</a:t>
            </a:r>
            <a:r>
              <a:rPr lang="zh-CN" altLang="en-US" sz="2400" dirty="0"/>
              <a:t>进行合并：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_mm512_unpackhi_epi32</a:t>
            </a:r>
            <a:endParaRPr lang="en-US" altLang="zh-CN" sz="2400" dirty="0"/>
          </a:p>
          <a:p>
            <a:r>
              <a:rPr lang="zh-CN" altLang="en-US" sz="2400" dirty="0"/>
              <a:t>只有少数指令能在</a:t>
            </a:r>
            <a:r>
              <a:rPr lang="en-US" altLang="zh-CN" sz="2400" dirty="0"/>
              <a:t>lane</a:t>
            </a:r>
            <a:r>
              <a:rPr lang="zh-CN" altLang="en-US" sz="2400" dirty="0"/>
              <a:t>内动态选择位置：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_mm512_shuffle_epi8 </a:t>
            </a:r>
            <a:r>
              <a:rPr lang="zh-CN" altLang="en-US" sz="2400" dirty="0"/>
              <a:t>（即，每条</a:t>
            </a:r>
            <a:r>
              <a:rPr lang="en-US" altLang="zh-CN" sz="2400" dirty="0"/>
              <a:t>lane</a:t>
            </a:r>
            <a:r>
              <a:rPr lang="zh-CN" altLang="en-US" sz="2400" dirty="0"/>
              <a:t>进行不同的</a:t>
            </a:r>
            <a:r>
              <a:rPr lang="en-US" altLang="zh-CN" sz="2400" dirty="0"/>
              <a:t>shuffle</a:t>
            </a:r>
            <a:r>
              <a:rPr lang="zh-CN" altLang="en-US" sz="2400" dirty="0"/>
              <a:t>）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622" y="1219200"/>
            <a:ext cx="5012531" cy="1477203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单源跨</a:t>
            </a:r>
            <a:r>
              <a:rPr lang="en-US" altLang="zh-CN" dirty="0"/>
              <a:t>lane shuffle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跨</a:t>
            </a:r>
            <a:r>
              <a:rPr lang="en-US" altLang="zh-CN" sz="2800" dirty="0"/>
              <a:t>lane</a:t>
            </a:r>
            <a:r>
              <a:rPr lang="zh-CN" altLang="en-US" sz="2800" dirty="0"/>
              <a:t>的</a:t>
            </a:r>
            <a:r>
              <a:rPr lang="en-US" altLang="zh-CN" sz="2800" dirty="0"/>
              <a:t>shuffle</a:t>
            </a:r>
            <a:r>
              <a:rPr lang="zh-CN" altLang="en-US" sz="2800" dirty="0"/>
              <a:t>更远地移动数据，因此更慢（</a:t>
            </a:r>
            <a:r>
              <a:rPr lang="en-US" altLang="zh-CN" sz="2800" dirty="0"/>
              <a:t>3/1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既可以静态方式，也可以动态方式</a:t>
            </a:r>
            <a:endParaRPr lang="en-US" altLang="zh-CN" sz="2800" dirty="0"/>
          </a:p>
          <a:p>
            <a:pPr lvl="1"/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_mm512_shuffle_i32x4 </a:t>
            </a:r>
            <a:r>
              <a:rPr lang="zh-CN" altLang="en-US" sz="2400" dirty="0"/>
              <a:t>（使用立即数跨所有</a:t>
            </a:r>
            <a:r>
              <a:rPr lang="en-US" altLang="zh-CN" sz="2400" dirty="0"/>
              <a:t>lane shuffle 128-bits</a:t>
            </a:r>
            <a:r>
              <a:rPr lang="zh-CN" altLang="en-US" sz="2400" dirty="0"/>
              <a:t>单元）</a:t>
            </a:r>
            <a:endParaRPr lang="en-US" altLang="zh-CN" sz="2400" dirty="0"/>
          </a:p>
          <a:p>
            <a:pPr lvl="1"/>
            <a:r>
              <a:rPr lang="zh-CN" altLang="en-US" sz="2400" dirty="0"/>
              <a:t>大多数是使用额外的索引寄存器：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_mm512_permutexvar_epi32</a:t>
            </a:r>
            <a:endParaRPr lang="zh-CN" alt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18" y="1371600"/>
            <a:ext cx="5705475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双源跨</a:t>
            </a:r>
            <a:r>
              <a:rPr lang="en-US" altLang="zh-CN" dirty="0"/>
              <a:t>lane shuffle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允许索引一对儿寄存器，就像一个超大寄存器一样</a:t>
            </a:r>
            <a:endParaRPr lang="en-US" altLang="zh-CN" sz="2800" dirty="0"/>
          </a:p>
          <a:p>
            <a:r>
              <a:rPr lang="zh-CN" altLang="en-US" sz="2800" dirty="0"/>
              <a:t>跨两个寄存器对元素进行连续索引</a:t>
            </a:r>
            <a:endParaRPr lang="en-US" altLang="zh-CN" sz="2800" dirty="0"/>
          </a:p>
          <a:p>
            <a:r>
              <a:rPr lang="zh-CN" altLang="en-US" sz="2800" dirty="0"/>
              <a:t>允许两个寄存器任意组合</a:t>
            </a:r>
            <a:endParaRPr lang="en-US" altLang="zh-CN" sz="2800" dirty="0"/>
          </a:p>
          <a:p>
            <a:r>
              <a:rPr lang="zh-CN" altLang="en-US" sz="2800" dirty="0"/>
              <a:t>例如：</a:t>
            </a:r>
            <a:r>
              <a:rPr kumimoji="0" lang="en-GB" altLang="zh-CN" sz="1800" kern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_mm512_permutex2var_epi32</a:t>
            </a:r>
            <a:endParaRPr kumimoji="0" lang="en-US" altLang="zh-CN" sz="1800" kern="1200" dirty="0">
              <a:solidFill>
                <a:srgbClr val="0071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dirty="0"/>
              <a:t>注意性能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882" y="1484784"/>
            <a:ext cx="8228012" cy="1261228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Permute</a:t>
            </a:r>
            <a:r>
              <a:rPr lang="zh-CN" altLang="en-US" dirty="0"/>
              <a:t>指令的性能和使用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32-bit</a:t>
            </a:r>
            <a:r>
              <a:rPr lang="zh-CN" altLang="en-US" sz="2800" dirty="0"/>
              <a:t>和</a:t>
            </a:r>
            <a:r>
              <a:rPr lang="en-US" altLang="zh-CN" sz="2800" dirty="0"/>
              <a:t>64-bit</a:t>
            </a:r>
            <a:br>
              <a:rPr lang="en-US" altLang="zh-CN" sz="2800" dirty="0"/>
            </a:br>
            <a:r>
              <a:rPr lang="zh-CN" altLang="en-US" sz="2800" dirty="0"/>
              <a:t>数据的移动是</a:t>
            </a:r>
            <a:br>
              <a:rPr lang="en-US" altLang="zh-CN" sz="2800" dirty="0"/>
            </a:br>
            <a:r>
              <a:rPr lang="zh-CN" altLang="en-US" sz="2800" dirty="0"/>
              <a:t>很高效的，无论</a:t>
            </a:r>
            <a:br>
              <a:rPr lang="en-US" altLang="zh-CN" sz="2800" dirty="0"/>
            </a:br>
            <a:r>
              <a:rPr lang="zh-CN" altLang="en-US" sz="2800" dirty="0"/>
              <a:t>是单源还是双源。</a:t>
            </a:r>
            <a:br>
              <a:rPr lang="en-US" altLang="zh-CN" sz="2800" dirty="0"/>
            </a:br>
            <a:r>
              <a:rPr lang="zh-CN" altLang="en-US" sz="2800" dirty="0"/>
              <a:t>但某些</a:t>
            </a:r>
            <a:r>
              <a:rPr lang="en-US" altLang="zh-CN" sz="2800" dirty="0"/>
              <a:t>permute</a:t>
            </a:r>
            <a:r>
              <a:rPr lang="zh-CN" altLang="en-US" sz="2800" dirty="0"/>
              <a:t>指令比另一些慢。</a:t>
            </a:r>
            <a:endParaRPr lang="en-US" altLang="zh-CN" sz="2800" dirty="0"/>
          </a:p>
          <a:p>
            <a:r>
              <a:rPr lang="zh-CN" altLang="en-US" sz="2800" dirty="0"/>
              <a:t>尽可能使用更快的</a:t>
            </a:r>
            <a:r>
              <a:rPr lang="en-US" altLang="zh-CN" sz="2800" dirty="0"/>
              <a:t>permute</a:t>
            </a:r>
            <a:r>
              <a:rPr lang="zh-CN" altLang="en-US" sz="2800" dirty="0"/>
              <a:t>指令（如，使用</a:t>
            </a:r>
            <a:r>
              <a:rPr lang="en-US" altLang="zh-CN" sz="2800" dirty="0"/>
              <a:t>8-bit permute</a:t>
            </a:r>
            <a:r>
              <a:rPr lang="zh-CN" altLang="en-US" sz="2800" dirty="0"/>
              <a:t>而不是</a:t>
            </a:r>
            <a:r>
              <a:rPr lang="en-US" altLang="zh-CN" sz="2800" dirty="0"/>
              <a:t>16-bit permute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r>
              <a:rPr lang="zh-CN" altLang="en-US" sz="2800" dirty="0"/>
              <a:t>还适用于完全基于寄存器的快速查找表</a:t>
            </a:r>
            <a:br>
              <a:rPr lang="en-US" altLang="zh-CN" sz="2800" dirty="0"/>
            </a:br>
            <a:r>
              <a:rPr lang="zh-CN" altLang="en-US" sz="2800" dirty="0"/>
              <a:t>如，用双源</a:t>
            </a:r>
            <a:r>
              <a:rPr lang="en-US" altLang="zh-CN" sz="2800" dirty="0"/>
              <a:t>epi8</a:t>
            </a:r>
            <a:r>
              <a:rPr lang="zh-CN" altLang="en-US" sz="2800" dirty="0"/>
              <a:t>从一对寄存器实现</a:t>
            </a:r>
            <a:r>
              <a:rPr lang="en-US" altLang="zh-CN" sz="2800" dirty="0"/>
              <a:t>128</a:t>
            </a:r>
            <a:r>
              <a:rPr lang="zh-CN" altLang="en-US" sz="2800" dirty="0"/>
              <a:t>字节的查找表</a:t>
            </a:r>
          </a:p>
        </p:txBody>
      </p:sp>
      <p:graphicFrame>
        <p:nvGraphicFramePr>
          <p:cNvPr id="5" name="Table 2"/>
          <p:cNvGraphicFramePr>
            <a:graphicFrameLocks noGrp="1"/>
          </p:cNvGraphicFramePr>
          <p:nvPr/>
        </p:nvGraphicFramePr>
        <p:xfrm>
          <a:off x="4139952" y="1371600"/>
          <a:ext cx="4956624" cy="1696998"/>
        </p:xfrm>
        <a:graphic>
          <a:graphicData uri="http://schemas.openxmlformats.org/drawingml/2006/table">
            <a:tbl>
              <a:tblPr firstRow="1" bandRow="1"/>
              <a:tblGrid>
                <a:gridCol w="165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79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Element Size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2-source permute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1-source permute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8-bit (ICX+)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6/2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3/1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16-bit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7/2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6/2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32-bit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3/1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3/1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4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64-bit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3/1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Intel Clear"/>
                        </a:defRPr>
                      </a:lvl9pPr>
                    </a:lstStyle>
                    <a:p>
                      <a:r>
                        <a:rPr lang="en-GB" sz="1400" dirty="0"/>
                        <a:t>3/1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E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路</a:t>
            </a:r>
            <a:r>
              <a:rPr lang="en-US" altLang="zh-CN" dirty="0"/>
              <a:t>shuffle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`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__mm_mask_shuffle_i32x4(alt, mask, source0, source1</a:t>
            </a:r>
            <a:r>
              <a:rPr kumimoji="0" lang="en-US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en-US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imm8)</a:t>
            </a:r>
            <a:endParaRPr lang="en-US" altLang="zh-CN" sz="2800" dirty="0"/>
          </a:p>
          <a:p>
            <a:r>
              <a:rPr lang="zh-CN" altLang="en-US" sz="2800" dirty="0"/>
              <a:t>将两个寄存器进行任意位置的重排，然后引入第三个寄存器进行掩码（不重排位置）</a:t>
            </a:r>
            <a:endParaRPr lang="en-US" altLang="zh-CN" sz="2800" dirty="0"/>
          </a:p>
          <a:p>
            <a:r>
              <a:rPr lang="zh-CN" altLang="en-US" sz="2800" dirty="0"/>
              <a:t>只能进行</a:t>
            </a:r>
            <a:r>
              <a:rPr lang="en-US" altLang="zh-CN" sz="2800" dirty="0"/>
              <a:t>128-bit</a:t>
            </a:r>
            <a:r>
              <a:rPr lang="zh-CN" altLang="en-US" sz="2800"/>
              <a:t>粒度的重排（因为需要用立即数）</a:t>
            </a:r>
            <a:endParaRPr lang="zh-CN" altLang="en-US" sz="28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379421"/>
            <a:ext cx="8338185" cy="2491740"/>
          </a:xfrm>
          <a:prstGeom prst="rect">
            <a:avLst/>
          </a:prstGeom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978" y="1268760"/>
            <a:ext cx="4928044" cy="118273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r>
              <a:rPr lang="zh-CN" altLang="en-US" sz="2000" dirty="0"/>
              <a:t>由于是跨</a:t>
            </a:r>
            <a:r>
              <a:rPr lang="en-US" altLang="zh-CN" sz="2000" dirty="0"/>
              <a:t>lane</a:t>
            </a:r>
            <a:r>
              <a:rPr lang="zh-CN" altLang="en-US" sz="2000" dirty="0"/>
              <a:t>的操作，延迟</a:t>
            </a:r>
            <a:r>
              <a:rPr lang="en-US" altLang="zh-CN" sz="2000" dirty="0"/>
              <a:t>/</a:t>
            </a:r>
            <a:r>
              <a:rPr lang="zh-CN" altLang="en-US" sz="2000" dirty="0"/>
              <a:t>吞吐为</a:t>
            </a:r>
            <a:r>
              <a:rPr lang="en-US" altLang="zh-CN" sz="2000" dirty="0"/>
              <a:t>3/1</a:t>
            </a:r>
          </a:p>
          <a:p>
            <a:r>
              <a:rPr lang="en-US" altLang="zh-CN" sz="2000" dirty="0"/>
              <a:t>Load</a:t>
            </a:r>
            <a:r>
              <a:rPr lang="zh-CN" altLang="en-US" sz="2000" dirty="0"/>
              <a:t>单元可在</a:t>
            </a:r>
            <a:r>
              <a:rPr lang="en-US" altLang="zh-CN" sz="2000" dirty="0"/>
              <a:t>load</a:t>
            </a:r>
            <a:r>
              <a:rPr lang="zh-CN" altLang="en-US" sz="2000" dirty="0"/>
              <a:t>过程中进行广播，花费时间与直接</a:t>
            </a:r>
            <a:r>
              <a:rPr lang="en-US" altLang="zh-CN" sz="2000" dirty="0"/>
              <a:t>load</a:t>
            </a:r>
            <a:r>
              <a:rPr lang="zh-CN" altLang="en-US" sz="2000" dirty="0"/>
              <a:t>一致</a:t>
            </a:r>
            <a:endParaRPr lang="en-US" altLang="zh-CN" sz="2000" dirty="0"/>
          </a:p>
          <a:p>
            <a:r>
              <a:rPr lang="zh-CN" altLang="en-US" sz="2000" dirty="0"/>
              <a:t>假设要将内存中一个块插入到指定的寄存器元素</a:t>
            </a:r>
            <a:endParaRPr lang="en-US" altLang="zh-CN" sz="2000" dirty="0"/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2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__m128 m = *(__m128*)</a:t>
            </a:r>
            <a:r>
              <a:rPr kumimoji="0" lang="en-GB" altLang="zh-CN" sz="12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GB" altLang="zh-CN" sz="12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2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GB" altLang="zh-CN" sz="12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kumimoji="0" lang="en-US" altLang="zh-CN" sz="12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GB" altLang="zh-CN" sz="12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_mm512_insertf32x4(</a:t>
            </a:r>
            <a:r>
              <a:rPr kumimoji="0" lang="en-GB" altLang="zh-CN" sz="12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kumimoji="0" lang="en-GB" altLang="zh-CN" sz="12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m, 2);</a:t>
            </a:r>
            <a:endParaRPr lang="en-US" altLang="zh-CN" sz="2000" dirty="0"/>
          </a:p>
          <a:p>
            <a:r>
              <a:rPr lang="zh-CN" altLang="en-US" sz="2000" dirty="0"/>
              <a:t>可改用广播，然后用掩码保留实际想要的元素</a:t>
            </a:r>
            <a:endParaRPr lang="en-US" altLang="zh-CN" sz="2000" dirty="0"/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2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kumimoji="0" lang="en-GB" altLang="zh-CN" sz="12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 c = _mm512_broadcast_f32x4(*(__m128*)</a:t>
            </a:r>
            <a:r>
              <a:rPr kumimoji="0" lang="en-GB" altLang="zh-CN" sz="12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kumimoji="0" lang="en-GB" altLang="zh-CN" sz="12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200" kern="1200" dirty="0" err="1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your_mask_here</a:t>
            </a:r>
            <a:r>
              <a:rPr kumimoji="0" lang="en-GB" altLang="zh-CN" sz="12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(0b1101, c, __m512());</a:t>
            </a:r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30" y="4941168"/>
            <a:ext cx="3974934" cy="1513991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Gather/Scatter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Gather</a:t>
            </a:r>
            <a:r>
              <a:rPr lang="zh-CN" altLang="en-US" sz="2800" dirty="0"/>
              <a:t>指令根据一个地址向量将数据从内存</a:t>
            </a:r>
            <a:r>
              <a:rPr lang="en-US" altLang="zh-CN" sz="2800" dirty="0"/>
              <a:t>load</a:t>
            </a:r>
            <a:r>
              <a:rPr lang="zh-CN" altLang="en-US" sz="2800" dirty="0"/>
              <a:t>到指定元素。但其实是转换为微操作序列</a:t>
            </a:r>
            <a:endParaRPr lang="en-US" altLang="zh-CN" sz="2800" dirty="0"/>
          </a:p>
          <a:p>
            <a:pPr marL="0" indent="0">
              <a:buNone/>
            </a:pP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_mm512_i32extgather_epi32(…);</a:t>
            </a:r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使用</a:t>
            </a:r>
            <a:r>
              <a:rPr lang="en-US" altLang="zh-CN" sz="2800" dirty="0"/>
              <a:t>gather</a:t>
            </a:r>
            <a:r>
              <a:rPr lang="zh-CN" altLang="en-US" sz="2800" dirty="0"/>
              <a:t>和</a:t>
            </a:r>
            <a:r>
              <a:rPr lang="en-US" altLang="zh-CN" sz="2800" dirty="0"/>
              <a:t>AVX-512 scatter</a:t>
            </a:r>
            <a:r>
              <a:rPr lang="zh-CN" altLang="en-US" sz="2800" dirty="0"/>
              <a:t>指令还不如用其他指令自己写一段程序实现</a:t>
            </a:r>
            <a:endParaRPr lang="en-US" altLang="zh-CN" sz="2800" dirty="0"/>
          </a:p>
          <a:p>
            <a:r>
              <a:rPr lang="zh-CN" altLang="en-US" sz="2800" dirty="0"/>
              <a:t>只有真的</a:t>
            </a:r>
            <a:r>
              <a:rPr lang="en-US" altLang="zh-CN" sz="2800" dirty="0"/>
              <a:t>load/store</a:t>
            </a:r>
            <a:r>
              <a:rPr lang="zh-CN" altLang="en-US" sz="2800" dirty="0"/>
              <a:t>任意未知地址时才使用这两个指令</a:t>
            </a:r>
            <a:endParaRPr lang="en-US" altLang="zh-CN" sz="2800" dirty="0"/>
          </a:p>
        </p:txBody>
      </p:sp>
      <p:sp>
        <p:nvSpPr>
          <p:cNvPr id="4" name="Rectangle 4"/>
          <p:cNvSpPr/>
          <p:nvPr/>
        </p:nvSpPr>
        <p:spPr>
          <a:xfrm>
            <a:off x="6011799" y="2276872"/>
            <a:ext cx="29321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Insert(Load(el0), 0)</a:t>
            </a:r>
          </a:p>
          <a:p>
            <a:r>
              <a:rPr lang="en-GB" sz="2000" dirty="0"/>
              <a:t>Insert(load(el1), 1)</a:t>
            </a:r>
          </a:p>
          <a:p>
            <a:r>
              <a:rPr lang="en-GB" sz="2000" dirty="0"/>
              <a:t>Insert(load(el2), 2)</a:t>
            </a:r>
          </a:p>
          <a:p>
            <a:r>
              <a:rPr lang="en-GB" sz="2000" dirty="0"/>
              <a:t>Insert(load(el3), 3)</a:t>
            </a:r>
          </a:p>
          <a:p>
            <a:r>
              <a:rPr lang="en-GB" sz="2000" dirty="0"/>
              <a:t>…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宽、窄寄存器是重叠的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不同尺寸的寄存器是重叠的。</a:t>
            </a:r>
            <a:r>
              <a:rPr lang="en-US" altLang="zh-CN" sz="2800" dirty="0"/>
              <a:t>SSE</a:t>
            </a:r>
            <a:r>
              <a:rPr lang="zh-CN" altLang="en-US" sz="2800" dirty="0"/>
              <a:t>在低</a:t>
            </a:r>
            <a:r>
              <a:rPr lang="en-US" altLang="zh-CN" sz="2800" dirty="0"/>
              <a:t>128-bits</a:t>
            </a:r>
            <a:r>
              <a:rPr lang="zh-CN" altLang="en-US" sz="2800" dirty="0"/>
              <a:t>，</a:t>
            </a:r>
            <a:r>
              <a:rPr lang="en-US" altLang="zh-CN" sz="2800" dirty="0"/>
              <a:t>AVX</a:t>
            </a:r>
            <a:r>
              <a:rPr lang="zh-CN" altLang="en-US" sz="2800" dirty="0"/>
              <a:t>在低</a:t>
            </a:r>
            <a:r>
              <a:rPr lang="en-US" altLang="zh-CN" sz="2800" dirty="0"/>
              <a:t>256-bits</a:t>
            </a:r>
            <a:r>
              <a:rPr lang="zh-CN" altLang="en-US" sz="2800" dirty="0"/>
              <a:t>，</a:t>
            </a:r>
            <a:r>
              <a:rPr lang="en-US" altLang="zh-CN" sz="2800" dirty="0"/>
              <a:t>AVX-512</a:t>
            </a:r>
            <a:r>
              <a:rPr lang="zh-CN" altLang="en-US" sz="2800" dirty="0"/>
              <a:t>是整个寄存器</a:t>
            </a:r>
            <a:endParaRPr lang="en-US" altLang="zh-CN" sz="2800" dirty="0"/>
          </a:p>
          <a:p>
            <a:r>
              <a:rPr lang="zh-CN" altLang="en-US" sz="2800" dirty="0"/>
              <a:t>如果需要一个</a:t>
            </a:r>
            <a:r>
              <a:rPr lang="en-US" altLang="zh-CN" sz="2800" dirty="0"/>
              <a:t>512-bit</a:t>
            </a:r>
            <a:r>
              <a:rPr lang="zh-CN" altLang="en-US" sz="2800" dirty="0"/>
              <a:t>寄存器的低</a:t>
            </a:r>
            <a:r>
              <a:rPr lang="en-US" altLang="zh-CN" sz="2800" dirty="0"/>
              <a:t>128-bits</a:t>
            </a:r>
            <a:r>
              <a:rPr lang="zh-CN" altLang="en-US" sz="2800" dirty="0"/>
              <a:t>，可以</a:t>
            </a:r>
            <a:endParaRPr lang="en-US" altLang="zh-CN" sz="2800" dirty="0"/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_mm512_extract_f32x4(source, 0);</a:t>
            </a:r>
            <a:endParaRPr lang="en-US" altLang="zh-CN" sz="2800" dirty="0"/>
          </a:p>
          <a:p>
            <a:r>
              <a:rPr lang="zh-CN" altLang="en-US" sz="2800" dirty="0"/>
              <a:t>还可以进行类型转换：</a:t>
            </a:r>
            <a:endParaRPr lang="en-US" altLang="zh-CN" sz="2800" dirty="0"/>
          </a:p>
          <a:p>
            <a:pPr marL="0" indent="0">
              <a:buNone/>
            </a:pPr>
            <a:r>
              <a:rPr kumimoji="0" lang="en-GB" altLang="zh-CN" sz="1800" kern="1200" dirty="0">
                <a:solidFill>
                  <a:srgbClr val="00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_mm512_castps512_ps128(source);</a:t>
            </a:r>
            <a:endParaRPr lang="en-US" altLang="zh-CN" sz="2800" dirty="0"/>
          </a:p>
          <a:p>
            <a:r>
              <a:rPr lang="zh-CN" altLang="en-US" sz="2800" dirty="0"/>
              <a:t>第二种方法只是类型转换，编译器不会生成任何指令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407" y="1268760"/>
            <a:ext cx="4655185" cy="849311"/>
          </a:xfrm>
          <a:prstGeom prst="rect">
            <a:avLst/>
          </a:prstGeom>
        </p:spPr>
      </p:pic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旋转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可用来重排数据，如</a:t>
            </a:r>
            <a:r>
              <a:rPr lang="en-US" altLang="zh-CN" dirty="0"/>
              <a:t>16-bit</a:t>
            </a:r>
            <a:r>
              <a:rPr lang="zh-CN" altLang="en-US" dirty="0"/>
              <a:t>元素两两交换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与其他</a:t>
            </a:r>
            <a:r>
              <a:rPr lang="en-US" altLang="zh-CN" dirty="0"/>
              <a:t>permute</a:t>
            </a:r>
            <a:r>
              <a:rPr lang="zh-CN" altLang="en-US" dirty="0"/>
              <a:t>指令不同，旋转是在端口</a:t>
            </a:r>
            <a:r>
              <a:rPr lang="en-US" altLang="zh-CN" dirty="0"/>
              <a:t>0</a:t>
            </a:r>
            <a:r>
              <a:rPr lang="zh-CN" altLang="en-US" dirty="0"/>
              <a:t>执行的。因此可与其他</a:t>
            </a:r>
            <a:r>
              <a:rPr lang="en-US" altLang="zh-CN" dirty="0"/>
              <a:t>permute</a:t>
            </a:r>
            <a:r>
              <a:rPr lang="zh-CN" altLang="en-US" dirty="0"/>
              <a:t>指令并行执行（</a:t>
            </a:r>
            <a:r>
              <a:rPr lang="en-US" altLang="zh-CN" dirty="0"/>
              <a:t>IQ</a:t>
            </a:r>
            <a:r>
              <a:rPr lang="zh-CN" altLang="en-US" dirty="0"/>
              <a:t>交换、</a:t>
            </a:r>
            <a:r>
              <a:rPr lang="en-US" altLang="zh-CN" dirty="0"/>
              <a:t>FFT</a:t>
            </a:r>
            <a:r>
              <a:rPr lang="zh-CN" altLang="en-US" dirty="0"/>
              <a:t>旋转、转置、</a:t>
            </a:r>
            <a:r>
              <a:rPr lang="en-US" altLang="zh-CN" dirty="0"/>
              <a:t>…</a:t>
            </a:r>
            <a:r>
              <a:rPr lang="zh-CN" altLang="en-US" dirty="0"/>
              <a:t>）</a:t>
            </a: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19" y="1988840"/>
            <a:ext cx="4877562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使用重排指令的策略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尽量早、尽量远地移动数据</a:t>
            </a:r>
            <a:endParaRPr lang="en-US" altLang="zh-CN" dirty="0"/>
          </a:p>
          <a:p>
            <a:pPr lvl="1"/>
            <a:r>
              <a:rPr lang="zh-CN" altLang="en-US" dirty="0"/>
              <a:t>将数据移动到各自正确的</a:t>
            </a:r>
            <a:r>
              <a:rPr lang="en-US" altLang="zh-CN" dirty="0"/>
              <a:t>lane</a:t>
            </a:r>
          </a:p>
          <a:p>
            <a:pPr lvl="1"/>
            <a:r>
              <a:rPr lang="zh-CN" altLang="en-US" dirty="0"/>
              <a:t>将尽可能多的向量组合到一个操作内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load</a:t>
            </a:r>
            <a:r>
              <a:rPr lang="zh-CN" altLang="en-US" dirty="0"/>
              <a:t>数据时用广播移动尽量远的距离</a:t>
            </a:r>
            <a:endParaRPr lang="en-US" altLang="zh-CN" dirty="0"/>
          </a:p>
          <a:p>
            <a:r>
              <a:rPr lang="zh-CN" altLang="en-US" dirty="0"/>
              <a:t>一旦所有数据都到了一个</a:t>
            </a:r>
            <a:r>
              <a:rPr lang="en-US" altLang="zh-CN" dirty="0"/>
              <a:t>lane</a:t>
            </a:r>
            <a:r>
              <a:rPr lang="zh-CN" altLang="en-US" dirty="0"/>
              <a:t>内，用其他指令进行微调</a:t>
            </a:r>
            <a:endParaRPr lang="en-US" altLang="zh-CN" dirty="0"/>
          </a:p>
          <a:p>
            <a:r>
              <a:rPr lang="zh-CN" altLang="en-US" dirty="0"/>
              <a:t>使用替代的细粒度的</a:t>
            </a:r>
            <a:r>
              <a:rPr lang="en-US" altLang="zh-CN" dirty="0"/>
              <a:t>shuffle</a:t>
            </a:r>
            <a:r>
              <a:rPr lang="zh-CN" altLang="en-US" dirty="0"/>
              <a:t>（如旋转）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可向量化的循环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2532" name="Text Box 2"/>
          <p:cNvSpPr txBox="1">
            <a:spLocks noChangeArrowheads="1"/>
          </p:cNvSpPr>
          <p:nvPr/>
        </p:nvSpPr>
        <p:spPr bwMode="auto">
          <a:xfrm>
            <a:off x="2017713" y="2039938"/>
            <a:ext cx="5162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 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+=1)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A[i+0] = B[i+0] + C[i+0]</a:t>
            </a: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685800" y="5943600"/>
            <a:ext cx="312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幻灯片来源： </a:t>
            </a:r>
            <a:r>
              <a:rPr lang="en-US" altLang="zh-CN" sz="2000">
                <a:latin typeface="Tahoma" panose="020B0604030504040204" pitchFamily="34" charset="0"/>
              </a:rPr>
              <a:t>Sam Larsen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r>
              <a:rPr lang="en-US" altLang="zh-CN" dirty="0"/>
              <a:t>——64</a:t>
            </a:r>
            <a:r>
              <a:rPr lang="en-US" altLang="zh-CN" dirty="0">
                <a:sym typeface="Wingdings" panose="05000000000000000000" pitchFamily="2" charset="2"/>
              </a:rPr>
              <a:t>32</a:t>
            </a:r>
            <a:r>
              <a:rPr lang="zh-CN" altLang="en-US" dirty="0">
                <a:sym typeface="Wingdings" panose="05000000000000000000" pitchFamily="2" charset="2"/>
              </a:rPr>
              <a:t>位类型转换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ct val="0"/>
              </a:spcBef>
            </a:pP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>
                <a:sym typeface="Wingdings" panose="05000000000000000000" pitchFamily="2" charset="2"/>
              </a:rPr>
              <a:t>16</a:t>
            </a:r>
            <a:r>
              <a:rPr lang="zh-CN" altLang="en-US" dirty="0">
                <a:sym typeface="Wingdings" panose="05000000000000000000" pitchFamily="2" charset="2"/>
              </a:rPr>
              <a:t>位转换使用截断。要用两条截断转换指令</a:t>
            </a:r>
            <a:r>
              <a:rPr lang="en-US" altLang="zh-CN" dirty="0">
                <a:sym typeface="Wingdings" panose="05000000000000000000" pitchFamily="2" charset="2"/>
              </a:rPr>
              <a:t>(4/2)</a:t>
            </a:r>
            <a:r>
              <a:rPr lang="zh-CN" altLang="en-US" dirty="0">
                <a:sym typeface="Wingdings" panose="05000000000000000000" pitchFamily="2" charset="2"/>
              </a:rPr>
              <a:t>后接一条插入指令</a:t>
            </a:r>
            <a:r>
              <a:rPr lang="en-US" altLang="zh-CN" dirty="0">
                <a:sym typeface="Wingdings" panose="05000000000000000000" pitchFamily="2" charset="2"/>
              </a:rPr>
              <a:t>(3/1)</a:t>
            </a:r>
          </a:p>
          <a:p>
            <a:r>
              <a:rPr lang="zh-CN" altLang="en-US" dirty="0">
                <a:sym typeface="Wingdings" panose="05000000000000000000" pitchFamily="2" charset="2"/>
              </a:rPr>
              <a:t>可改用一条</a:t>
            </a:r>
            <a:r>
              <a:rPr lang="en-US" altLang="zh-CN" dirty="0">
                <a:sym typeface="Wingdings" panose="05000000000000000000" pitchFamily="2" charset="2"/>
              </a:rPr>
              <a:t>permute</a:t>
            </a:r>
            <a:r>
              <a:rPr lang="zh-CN" altLang="en-US" dirty="0">
                <a:sym typeface="Wingdings" panose="05000000000000000000" pitchFamily="2" charset="2"/>
              </a:rPr>
              <a:t>指令，取两个源寄存器进行合并，总体性能</a:t>
            </a:r>
            <a:r>
              <a:rPr lang="en-US" altLang="zh-CN" dirty="0">
                <a:sym typeface="Wingdings" panose="05000000000000000000" pitchFamily="2" charset="2"/>
              </a:rPr>
              <a:t>3/1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12" y="1342933"/>
            <a:ext cx="7693152" cy="1696942"/>
          </a:xfrm>
          <a:prstGeom prst="rect">
            <a:avLst/>
          </a:prstGeom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不移动数据甚至更快！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尝试设计避免数据移动的算法</a:t>
            </a:r>
            <a:endParaRPr lang="en-US" altLang="zh-CN" sz="2800" dirty="0"/>
          </a:p>
          <a:p>
            <a:r>
              <a:rPr lang="zh-CN" altLang="en-US" sz="2800" dirty="0"/>
              <a:t>是否可以保持数据不动的情况下得到相同结果？</a:t>
            </a:r>
            <a:endParaRPr lang="en-US" altLang="zh-CN" sz="2800" dirty="0"/>
          </a:p>
          <a:p>
            <a:r>
              <a:rPr lang="zh-CN" altLang="en-US" sz="2800" dirty="0"/>
              <a:t>移动数据是因为数据需要在特定位置以满足前提条件，还是只是因为一直这么做而已？</a:t>
            </a:r>
            <a:endParaRPr lang="en-US" altLang="zh-CN" sz="2800" dirty="0"/>
          </a:p>
          <a:p>
            <a:r>
              <a:rPr lang="zh-CN" altLang="en-US" sz="2800" dirty="0"/>
              <a:t>例如，数据要进行归约（求和、求最小元、</a:t>
            </a:r>
            <a:r>
              <a:rPr lang="en-US" altLang="zh-CN" sz="2800" dirty="0"/>
              <a:t>…</a:t>
            </a:r>
            <a:r>
              <a:rPr lang="zh-CN" altLang="en-US" sz="2800" dirty="0"/>
              <a:t>），则其顺序如何没有关系</a:t>
            </a:r>
            <a:endParaRPr lang="en-US" altLang="zh-CN" sz="2800" dirty="0"/>
          </a:p>
          <a:p>
            <a:pPr marL="0" lvl="0" indent="0" defTabSz="457200" eaLnBrk="1" fontAlgn="auto" hangingPunct="1">
              <a:spcBef>
                <a:spcPts val="120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2800" dirty="0"/>
              <a:t>思考：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Intel Clear"/>
              </a:rPr>
              <a:t>void transpose8x8(</a:t>
            </a:r>
            <a:r>
              <a:rPr kumimoji="0" lang="en-GB" altLang="zh-CN" sz="1800" kern="1200" dirty="0" err="1">
                <a:solidFill>
                  <a:srgbClr val="0071C5"/>
                </a:solidFill>
                <a:latin typeface="Intel Clear"/>
              </a:rPr>
              <a:t>const</a:t>
            </a:r>
            <a:r>
              <a:rPr kumimoji="0" lang="en-GB" altLang="zh-CN" sz="1800" kern="1200" dirty="0">
                <a:solidFill>
                  <a:srgbClr val="0071C5"/>
                </a:solidFill>
                <a:latin typeface="Intel Clear"/>
              </a:rPr>
              <a:t> int32_t* restrict in, int32_t* restrict out)</a:t>
            </a:r>
          </a:p>
          <a:p>
            <a:pPr marL="0" indent="0">
              <a:buNone/>
            </a:pPr>
            <a:r>
              <a:rPr lang="zh-CN" altLang="en-US" sz="2800" dirty="0"/>
              <a:t>在</a:t>
            </a:r>
            <a:r>
              <a:rPr lang="en-US" altLang="zh-CN" sz="2800" dirty="0"/>
              <a:t>Sky Lake</a:t>
            </a:r>
            <a:r>
              <a:rPr lang="zh-CN" altLang="en-US" sz="2800" dirty="0"/>
              <a:t>上，基于</a:t>
            </a:r>
            <a:r>
              <a:rPr lang="en-US" altLang="zh-CN" sz="2800" dirty="0"/>
              <a:t>gather</a:t>
            </a:r>
            <a:r>
              <a:rPr lang="zh-CN" altLang="en-US" sz="2800" dirty="0"/>
              <a:t>的实现大约</a:t>
            </a:r>
            <a:r>
              <a:rPr lang="en-US" altLang="zh-CN" sz="2800" dirty="0"/>
              <a:t>50 cycles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load+insert+permute</a:t>
            </a:r>
            <a:r>
              <a:rPr lang="zh-CN" altLang="en-US" sz="2800" dirty="0"/>
              <a:t>的实现大约</a:t>
            </a:r>
            <a:r>
              <a:rPr lang="en-US" altLang="zh-CN" sz="2800" dirty="0"/>
              <a:t>30 cycle</a:t>
            </a:r>
          </a:p>
          <a:p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参考阅读</a:t>
            </a:r>
          </a:p>
        </p:txBody>
      </p:sp>
      <p:sp>
        <p:nvSpPr>
          <p:cNvPr id="901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Chhugani J, Nguyen A D, Lee V W, et al. Efficient implementation of sorting on multi-core SIMD CPU architecture[J]. Proceedings of the VLDB Endowment, 2008, 1(2): 1313-1324.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</a:rPr>
              <a:t>Naiyong Ao, Xiaoguang Liu, Gang Wang, Efficient Decoding of Posting Lists with SIMD Instructions. Journal of Computational Information Systems 11: 24 (2015).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>
              <a:solidFill>
                <a:srgbClr val="FF0000"/>
              </a:solidFill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FF0000"/>
                </a:solidFill>
              </a:rPr>
              <a:t>张曌华，多核平台倒排索引压缩及请求处理并行算法研究，南开大学硕士学位论文，</a:t>
            </a:r>
            <a:r>
              <a:rPr lang="en-US" altLang="zh-CN" sz="2400">
                <a:solidFill>
                  <a:srgbClr val="FF0000"/>
                </a:solidFill>
              </a:rPr>
              <a:t>2014.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可向量化的循环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05400"/>
          </a:xfrm>
        </p:spPr>
        <p:txBody>
          <a:bodyPr/>
          <a:lstStyle/>
          <a:p>
            <a:pPr eaLnBrk="1" hangingPunct="1"/>
            <a:endParaRPr lang="en-US" altLang="zh-CN"/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4191000" y="4090988"/>
            <a:ext cx="7620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003425" y="4651375"/>
            <a:ext cx="6248400" cy="1120775"/>
            <a:chOff x="1262" y="2930"/>
            <a:chExt cx="3936" cy="706"/>
          </a:xfrm>
        </p:grpSpPr>
        <p:sp>
          <p:nvSpPr>
            <p:cNvPr id="23561" name="Rectangle 5"/>
            <p:cNvSpPr>
              <a:spLocks noChangeArrowheads="1"/>
            </p:cNvSpPr>
            <p:nvPr/>
          </p:nvSpPr>
          <p:spPr bwMode="auto">
            <a:xfrm>
              <a:off x="2898" y="3236"/>
              <a:ext cx="1008" cy="394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562" name="Rectangle 6"/>
            <p:cNvSpPr>
              <a:spLocks noChangeArrowheads="1"/>
            </p:cNvSpPr>
            <p:nvPr/>
          </p:nvSpPr>
          <p:spPr bwMode="auto">
            <a:xfrm>
              <a:off x="4156" y="3242"/>
              <a:ext cx="1008" cy="394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563" name="Text Box 7"/>
            <p:cNvSpPr txBox="1">
              <a:spLocks noChangeArrowheads="1"/>
            </p:cNvSpPr>
            <p:nvPr/>
          </p:nvSpPr>
          <p:spPr bwMode="auto">
            <a:xfrm>
              <a:off x="1262" y="2930"/>
              <a:ext cx="2646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for (i=0; i&lt;100; i+=4)</a:t>
              </a:r>
            </a:p>
          </p:txBody>
        </p:sp>
        <p:sp>
          <p:nvSpPr>
            <p:cNvPr id="23564" name="Rectangle 8"/>
            <p:cNvSpPr>
              <a:spLocks noChangeArrowheads="1"/>
            </p:cNvSpPr>
            <p:nvPr/>
          </p:nvSpPr>
          <p:spPr bwMode="auto">
            <a:xfrm>
              <a:off x="1622" y="3236"/>
              <a:ext cx="1008" cy="394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565" name="Text Box 9"/>
            <p:cNvSpPr txBox="1">
              <a:spLocks noChangeArrowheads="1"/>
            </p:cNvSpPr>
            <p:nvPr/>
          </p:nvSpPr>
          <p:spPr bwMode="auto">
            <a:xfrm>
              <a:off x="1632" y="3294"/>
              <a:ext cx="35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A[i:i+3] = B[i:i+3] + C[i:i+3]</a:t>
              </a:r>
            </a:p>
          </p:txBody>
        </p:sp>
      </p:grpSp>
      <p:sp>
        <p:nvSpPr>
          <p:cNvPr id="23558" name="Text Box 10"/>
          <p:cNvSpPr txBox="1">
            <a:spLocks noChangeArrowheads="1"/>
          </p:cNvSpPr>
          <p:nvPr/>
        </p:nvSpPr>
        <p:spPr bwMode="auto">
          <a:xfrm>
            <a:off x="2017713" y="2039938"/>
            <a:ext cx="51625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for (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+=4)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A[i+0] = B[i+0] + C[i+0]</a:t>
            </a: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574925" y="2738438"/>
            <a:ext cx="4608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A[i+1] = B[i+1] + C[i+1]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A[i+2] = B[i+2] + C[i+2]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A[i+3] = B[i+3] + C[i+3]</a:t>
            </a:r>
          </a:p>
        </p:txBody>
      </p:sp>
      <p:sp>
        <p:nvSpPr>
          <p:cNvPr id="23560" name="TextBox 15"/>
          <p:cNvSpPr txBox="1">
            <a:spLocks noChangeArrowheads="1"/>
          </p:cNvSpPr>
          <p:nvPr/>
        </p:nvSpPr>
        <p:spPr bwMode="auto">
          <a:xfrm>
            <a:off x="685800" y="5943600"/>
            <a:ext cx="312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幻灯片来源： </a:t>
            </a:r>
            <a:r>
              <a:rPr lang="en-US" altLang="zh-CN" sz="2000">
                <a:latin typeface="Tahoma" panose="020B0604030504040204" pitchFamily="34" charset="0"/>
              </a:rPr>
              <a:t>Sam Larsen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可部分向量化的循环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2381250" y="1625600"/>
            <a:ext cx="4240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for (i=0; i&lt;16; i+=1)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   L = A[i+0] – B[i+0]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   D = D + abs(L)</a:t>
            </a:r>
          </a:p>
        </p:txBody>
      </p:sp>
      <p:sp>
        <p:nvSpPr>
          <p:cNvPr id="24581" name="TextBox 4"/>
          <p:cNvSpPr txBox="1">
            <a:spLocks noChangeArrowheads="1"/>
          </p:cNvSpPr>
          <p:nvPr/>
        </p:nvSpPr>
        <p:spPr bwMode="auto">
          <a:xfrm>
            <a:off x="685800" y="5943600"/>
            <a:ext cx="312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幻灯片来源： </a:t>
            </a:r>
            <a:r>
              <a:rPr lang="en-US" altLang="zh-CN" sz="2000">
                <a:latin typeface="Tahoma" panose="020B0604030504040204" pitchFamily="34" charset="0"/>
              </a:rPr>
              <a:t>Sam Larsen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概念</a:t>
            </a:r>
            <a:endParaRPr lang="en-US" altLang="zh-CN" dirty="0"/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并行的问题</a:t>
            </a:r>
            <a:endParaRPr lang="en-US" altLang="zh-CN" dirty="0"/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x86</a:t>
            </a:r>
            <a:r>
              <a:rPr lang="zh-CN" altLang="en-US" dirty="0"/>
              <a:t>平台</a:t>
            </a:r>
            <a:r>
              <a:rPr lang="en-US" altLang="zh-CN" dirty="0"/>
              <a:t>SSE/AVX</a:t>
            </a:r>
          </a:p>
          <a:p>
            <a:pPr lvl="1" eaLnBrk="1" hangingPunct="1"/>
            <a:r>
              <a:rPr lang="en-US" altLang="zh-CN" dirty="0"/>
              <a:t>ARM</a:t>
            </a:r>
            <a:r>
              <a:rPr lang="zh-CN" altLang="en-US" dirty="0"/>
              <a:t>平台</a:t>
            </a:r>
            <a:r>
              <a:rPr lang="en-US" altLang="zh-CN" dirty="0"/>
              <a:t>Neon/SVE</a:t>
            </a:r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编程进阶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可部分向量化的循环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2387600" y="3689350"/>
            <a:ext cx="5141913" cy="2182813"/>
            <a:chOff x="1504" y="2628"/>
            <a:chExt cx="3239" cy="1375"/>
          </a:xfrm>
        </p:grpSpPr>
        <p:sp>
          <p:nvSpPr>
            <p:cNvPr id="25609" name="Text Box 4"/>
            <p:cNvSpPr txBox="1">
              <a:spLocks noChangeArrowheads="1"/>
            </p:cNvSpPr>
            <p:nvPr/>
          </p:nvSpPr>
          <p:spPr bwMode="auto">
            <a:xfrm>
              <a:off x="1504" y="2628"/>
              <a:ext cx="2531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for (i=0; i&lt;16; i+=2)</a:t>
              </a:r>
            </a:p>
          </p:txBody>
        </p:sp>
        <p:sp>
          <p:nvSpPr>
            <p:cNvPr id="25610" name="Rectangle 5"/>
            <p:cNvSpPr>
              <a:spLocks noChangeArrowheads="1"/>
            </p:cNvSpPr>
            <p:nvPr/>
          </p:nvSpPr>
          <p:spPr bwMode="auto">
            <a:xfrm>
              <a:off x="1850" y="2914"/>
              <a:ext cx="336" cy="576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11" name="Text Box 6"/>
            <p:cNvSpPr txBox="1">
              <a:spLocks noChangeArrowheads="1"/>
            </p:cNvSpPr>
            <p:nvPr/>
          </p:nvSpPr>
          <p:spPr bwMode="auto">
            <a:xfrm>
              <a:off x="1867" y="2962"/>
              <a:ext cx="34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L0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L1</a:t>
              </a:r>
            </a:p>
          </p:txBody>
        </p:sp>
        <p:sp>
          <p:nvSpPr>
            <p:cNvPr id="25612" name="Rectangle 7"/>
            <p:cNvSpPr>
              <a:spLocks noChangeArrowheads="1"/>
            </p:cNvSpPr>
            <p:nvPr/>
          </p:nvSpPr>
          <p:spPr bwMode="auto">
            <a:xfrm>
              <a:off x="3706" y="3000"/>
              <a:ext cx="1008" cy="394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13" name="Rectangle 8"/>
            <p:cNvSpPr>
              <a:spLocks noChangeArrowheads="1"/>
            </p:cNvSpPr>
            <p:nvPr/>
          </p:nvSpPr>
          <p:spPr bwMode="auto">
            <a:xfrm>
              <a:off x="2442" y="3000"/>
              <a:ext cx="1014" cy="394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5614" name="Text Box 9"/>
            <p:cNvSpPr txBox="1">
              <a:spLocks noChangeArrowheads="1"/>
            </p:cNvSpPr>
            <p:nvPr/>
          </p:nvSpPr>
          <p:spPr bwMode="auto">
            <a:xfrm>
              <a:off x="2212" y="3020"/>
              <a:ext cx="2531" cy="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= A[i:i+1] – B[i:i+1]</a:t>
              </a:r>
            </a:p>
          </p:txBody>
        </p:sp>
        <p:sp>
          <p:nvSpPr>
            <p:cNvPr id="25615" name="Text Box 10"/>
            <p:cNvSpPr txBox="1">
              <a:spLocks noChangeArrowheads="1"/>
            </p:cNvSpPr>
            <p:nvPr/>
          </p:nvSpPr>
          <p:spPr bwMode="auto">
            <a:xfrm>
              <a:off x="1871" y="3480"/>
              <a:ext cx="1858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D = D + abs(L0)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D = D + abs(L1)</a:t>
              </a:r>
            </a:p>
          </p:txBody>
        </p:sp>
      </p:grp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4191000" y="3251200"/>
            <a:ext cx="7620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5606" name="Text Box 12"/>
          <p:cNvSpPr txBox="1">
            <a:spLocks noChangeArrowheads="1"/>
          </p:cNvSpPr>
          <p:nvPr/>
        </p:nvSpPr>
        <p:spPr bwMode="auto">
          <a:xfrm>
            <a:off x="2381250" y="1143000"/>
            <a:ext cx="42402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for (i=0; i&lt;16; i+=2)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   L = A[i+0] – B[i+0]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   D = D + abs(L)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930525" y="2214563"/>
            <a:ext cx="36877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L = A[i+1] – B[i+1]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D = D + abs(L)</a:t>
            </a:r>
          </a:p>
        </p:txBody>
      </p:sp>
      <p:sp>
        <p:nvSpPr>
          <p:cNvPr id="25608" name="TextBox 15"/>
          <p:cNvSpPr txBox="1">
            <a:spLocks noChangeArrowheads="1"/>
          </p:cNvSpPr>
          <p:nvPr/>
        </p:nvSpPr>
        <p:spPr bwMode="auto">
          <a:xfrm>
            <a:off x="685800" y="5943600"/>
            <a:ext cx="312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幻灯片来源： </a:t>
            </a:r>
            <a:r>
              <a:rPr lang="en-US" altLang="zh-CN" sz="2000">
                <a:latin typeface="Tahoma" panose="020B0604030504040204" pitchFamily="34" charset="0"/>
              </a:rPr>
              <a:t>Sam Larsen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SIMD</a:t>
            </a:r>
            <a:r>
              <a:rPr lang="zh-CN" altLang="en-US"/>
              <a:t>编程的复杂性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高层编程：利用编译器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不总是有效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低层编程：使用</a:t>
            </a:r>
            <a:r>
              <a:rPr lang="en-US" altLang="zh-CN"/>
              <a:t>intrinsic</a:t>
            </a:r>
            <a:r>
              <a:rPr lang="zh-CN" altLang="en-US"/>
              <a:t>或汇编繁琐易错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数据必须对齐，在内存中连续存储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未对齐的数据可能产生不正确的结果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可能需要拷贝到连续区域（额外开销）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控制流问题引入了更多复杂性，还可能导致低效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接下来</a:t>
            </a:r>
          </a:p>
        </p:txBody>
      </p:sp>
      <p:sp>
        <p:nvSpPr>
          <p:cNvPr id="276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理解多媒体指令的执行</a:t>
            </a:r>
            <a:endParaRPr lang="en-US" altLang="zh-CN" dirty="0"/>
          </a:p>
          <a:p>
            <a:r>
              <a:rPr lang="zh-CN" altLang="en-US" dirty="0"/>
              <a:t>理解额外开销</a:t>
            </a:r>
            <a:endParaRPr lang="en-US" altLang="zh-CN" dirty="0"/>
          </a:p>
          <a:p>
            <a:r>
              <a:rPr lang="zh-CN" altLang="en-US" dirty="0"/>
              <a:t>学习如何编写代码处理这种开销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有哪些开销？</a:t>
            </a:r>
            <a:endParaRPr lang="en-US" altLang="zh-CN" dirty="0"/>
          </a:p>
          <a:p>
            <a:pPr lvl="1"/>
            <a:r>
              <a:rPr lang="zh-CN" altLang="en-US" dirty="0"/>
              <a:t>打包</a:t>
            </a:r>
            <a:r>
              <a:rPr lang="en-US" altLang="zh-CN" dirty="0"/>
              <a:t>/</a:t>
            </a:r>
            <a:r>
              <a:rPr lang="zh-CN" altLang="en-US" dirty="0"/>
              <a:t>解包数据的开销：重排数据使之连续</a:t>
            </a:r>
            <a:endParaRPr lang="en-US" altLang="zh-CN" dirty="0"/>
          </a:p>
          <a:p>
            <a:pPr lvl="1"/>
            <a:r>
              <a:rPr lang="zh-CN" altLang="en-US" dirty="0"/>
              <a:t>对齐：调整数据访问，使之对齐</a:t>
            </a:r>
            <a:endParaRPr lang="en-US" altLang="zh-CN" dirty="0"/>
          </a:p>
          <a:p>
            <a:pPr lvl="1"/>
            <a:r>
              <a:rPr lang="zh-CN" altLang="en-US" dirty="0"/>
              <a:t>控制流可能要求执行所有路径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打包</a:t>
            </a:r>
            <a:r>
              <a:rPr lang="en-US" altLang="zh-CN"/>
              <a:t>/</a:t>
            </a:r>
            <a:r>
              <a:rPr lang="zh-CN" altLang="en-US"/>
              <a:t>解包开销</a:t>
            </a:r>
          </a:p>
        </p:txBody>
      </p:sp>
      <p:sp>
        <p:nvSpPr>
          <p:cNvPr id="28675" name="内容占位符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0" name="AutoShape 3"/>
          <p:cNvSpPr>
            <a:spLocks noChangeArrowheads="1"/>
          </p:cNvSpPr>
          <p:nvPr/>
        </p:nvSpPr>
        <p:spPr bwMode="auto">
          <a:xfrm rot="16200000">
            <a:off x="4152900" y="4360863"/>
            <a:ext cx="723900" cy="419100"/>
          </a:xfrm>
          <a:prstGeom prst="downArrow">
            <a:avLst>
              <a:gd name="adj1" fmla="val 52472"/>
              <a:gd name="adj2" fmla="val 44319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770063" y="4176713"/>
            <a:ext cx="18430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C = A + 2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D = B + 3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548313" y="4152900"/>
            <a:ext cx="1889125" cy="850900"/>
            <a:chOff x="3495" y="2616"/>
            <a:chExt cx="1190" cy="536"/>
          </a:xfrm>
        </p:grpSpPr>
        <p:sp>
          <p:nvSpPr>
            <p:cNvPr id="28680" name="Rectangle 6"/>
            <p:cNvSpPr>
              <a:spLocks noChangeArrowheads="1"/>
            </p:cNvSpPr>
            <p:nvPr/>
          </p:nvSpPr>
          <p:spPr bwMode="auto">
            <a:xfrm>
              <a:off x="3973" y="2616"/>
              <a:ext cx="269" cy="51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1" name="Rectangle 7"/>
            <p:cNvSpPr>
              <a:spLocks noChangeArrowheads="1"/>
            </p:cNvSpPr>
            <p:nvPr/>
          </p:nvSpPr>
          <p:spPr bwMode="auto">
            <a:xfrm>
              <a:off x="4415" y="2620"/>
              <a:ext cx="269" cy="51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2" name="Rectangle 8"/>
            <p:cNvSpPr>
              <a:spLocks noChangeArrowheads="1"/>
            </p:cNvSpPr>
            <p:nvPr/>
          </p:nvSpPr>
          <p:spPr bwMode="auto">
            <a:xfrm>
              <a:off x="3495" y="2620"/>
              <a:ext cx="269" cy="51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8683" name="Text Box 9"/>
            <p:cNvSpPr txBox="1">
              <a:spLocks noChangeArrowheads="1"/>
            </p:cNvSpPr>
            <p:nvPr/>
          </p:nvSpPr>
          <p:spPr bwMode="auto">
            <a:xfrm>
              <a:off x="3524" y="2629"/>
              <a:ext cx="1161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C   A   2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D   B   3</a:t>
              </a:r>
            </a:p>
          </p:txBody>
        </p:sp>
        <p:sp>
          <p:nvSpPr>
            <p:cNvPr id="28684" name="Text Box 10"/>
            <p:cNvSpPr txBox="1">
              <a:spLocks noChangeArrowheads="1"/>
            </p:cNvSpPr>
            <p:nvPr/>
          </p:nvSpPr>
          <p:spPr bwMode="auto">
            <a:xfrm>
              <a:off x="3754" y="2736"/>
              <a:ext cx="6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=   +</a:t>
              </a:r>
            </a:p>
          </p:txBody>
        </p:sp>
      </p:grpSp>
      <p:sp>
        <p:nvSpPr>
          <p:cNvPr id="28679" name="TextBox 137"/>
          <p:cNvSpPr txBox="1">
            <a:spLocks noChangeArrowheads="1"/>
          </p:cNvSpPr>
          <p:nvPr/>
        </p:nvSpPr>
        <p:spPr bwMode="auto">
          <a:xfrm>
            <a:off x="685800" y="5943600"/>
            <a:ext cx="312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幻灯片来源： </a:t>
            </a:r>
            <a:r>
              <a:rPr lang="en-US" altLang="zh-CN" sz="2000">
                <a:latin typeface="Tahoma" panose="020B0604030504040204" pitchFamily="34" charset="0"/>
              </a:rPr>
              <a:t>Sam Larsen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打包</a:t>
            </a:r>
            <a:r>
              <a:rPr lang="en-US" altLang="zh-CN"/>
              <a:t>/</a:t>
            </a:r>
            <a:r>
              <a:rPr lang="zh-CN" altLang="en-US"/>
              <a:t>解包开销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打包源运算对象</a:t>
            </a:r>
            <a:r>
              <a:rPr lang="en-US" altLang="zh-CN" sz="2800"/>
              <a:t>——</a:t>
            </a:r>
            <a:r>
              <a:rPr lang="zh-CN" altLang="en-US" sz="2800"/>
              <a:t>拷贝到连续内存区域</a:t>
            </a:r>
          </a:p>
        </p:txBody>
      </p:sp>
      <p:sp>
        <p:nvSpPr>
          <p:cNvPr id="29700" name="Rectangle 2"/>
          <p:cNvSpPr>
            <a:spLocks noChangeArrowheads="1"/>
          </p:cNvSpPr>
          <p:nvPr/>
        </p:nvSpPr>
        <p:spPr bwMode="auto">
          <a:xfrm>
            <a:off x="6307138" y="4152900"/>
            <a:ext cx="427037" cy="822325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DDDDDD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1" name="Rectangle 3"/>
          <p:cNvSpPr>
            <a:spLocks noChangeArrowheads="1"/>
          </p:cNvSpPr>
          <p:nvPr/>
        </p:nvSpPr>
        <p:spPr bwMode="auto">
          <a:xfrm>
            <a:off x="7008813" y="4159250"/>
            <a:ext cx="427037" cy="822325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DDDDDD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2" name="Rectangle 4"/>
          <p:cNvSpPr>
            <a:spLocks noChangeArrowheads="1"/>
          </p:cNvSpPr>
          <p:nvPr/>
        </p:nvSpPr>
        <p:spPr bwMode="auto">
          <a:xfrm>
            <a:off x="5548313" y="4159250"/>
            <a:ext cx="427037" cy="822325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DDDDDD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3" name="AutoShape 7"/>
          <p:cNvSpPr>
            <a:spLocks noChangeArrowheads="1"/>
          </p:cNvSpPr>
          <p:nvPr/>
        </p:nvSpPr>
        <p:spPr bwMode="auto">
          <a:xfrm rot="16200000">
            <a:off x="4152900" y="4357688"/>
            <a:ext cx="723900" cy="419100"/>
          </a:xfrm>
          <a:prstGeom prst="downArrow">
            <a:avLst>
              <a:gd name="adj1" fmla="val 52472"/>
              <a:gd name="adj2" fmla="val 44319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5541963" y="3124200"/>
            <a:ext cx="1317625" cy="855663"/>
            <a:chOff x="3491" y="1968"/>
            <a:chExt cx="830" cy="539"/>
          </a:xfrm>
        </p:grpSpPr>
        <p:sp>
          <p:nvSpPr>
            <p:cNvPr id="29710" name="Rectangle 9"/>
            <p:cNvSpPr>
              <a:spLocks noChangeArrowheads="1"/>
            </p:cNvSpPr>
            <p:nvPr/>
          </p:nvSpPr>
          <p:spPr bwMode="auto">
            <a:xfrm>
              <a:off x="3491" y="1978"/>
              <a:ext cx="269" cy="51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11" name="Line 10"/>
            <p:cNvSpPr>
              <a:spLocks noChangeShapeType="1"/>
            </p:cNvSpPr>
            <p:nvPr/>
          </p:nvSpPr>
          <p:spPr bwMode="auto">
            <a:xfrm flipH="1">
              <a:off x="3770" y="2101"/>
              <a:ext cx="336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2" name="Line 11"/>
            <p:cNvSpPr>
              <a:spLocks noChangeShapeType="1"/>
            </p:cNvSpPr>
            <p:nvPr/>
          </p:nvSpPr>
          <p:spPr bwMode="auto">
            <a:xfrm flipH="1">
              <a:off x="3770" y="2341"/>
              <a:ext cx="336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713" name="Text Box 12"/>
            <p:cNvSpPr txBox="1">
              <a:spLocks noChangeArrowheads="1"/>
            </p:cNvSpPr>
            <p:nvPr/>
          </p:nvSpPr>
          <p:spPr bwMode="auto">
            <a:xfrm>
              <a:off x="3515" y="1968"/>
              <a:ext cx="8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A    A</a:t>
              </a:r>
            </a:p>
          </p:txBody>
        </p:sp>
        <p:sp>
          <p:nvSpPr>
            <p:cNvPr id="29714" name="Text Box 13"/>
            <p:cNvSpPr txBox="1">
              <a:spLocks noChangeArrowheads="1"/>
            </p:cNvSpPr>
            <p:nvPr/>
          </p:nvSpPr>
          <p:spPr bwMode="auto">
            <a:xfrm>
              <a:off x="3515" y="2219"/>
              <a:ext cx="8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B    B</a:t>
              </a:r>
            </a:p>
          </p:txBody>
        </p:sp>
      </p:grpSp>
      <p:sp>
        <p:nvSpPr>
          <p:cNvPr id="29705" name="Text Box 14"/>
          <p:cNvSpPr txBox="1">
            <a:spLocks noChangeArrowheads="1"/>
          </p:cNvSpPr>
          <p:nvPr/>
        </p:nvSpPr>
        <p:spPr bwMode="auto">
          <a:xfrm>
            <a:off x="1770063" y="3444875"/>
            <a:ext cx="14747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A = f()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B = g()</a:t>
            </a:r>
          </a:p>
        </p:txBody>
      </p:sp>
      <p:sp>
        <p:nvSpPr>
          <p:cNvPr id="29706" name="Text Box 15"/>
          <p:cNvSpPr txBox="1">
            <a:spLocks noChangeArrowheads="1"/>
          </p:cNvSpPr>
          <p:nvPr/>
        </p:nvSpPr>
        <p:spPr bwMode="auto">
          <a:xfrm>
            <a:off x="1770063" y="4176713"/>
            <a:ext cx="18430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C = A + 2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D = B + 3</a:t>
            </a:r>
          </a:p>
        </p:txBody>
      </p:sp>
      <p:sp>
        <p:nvSpPr>
          <p:cNvPr id="29707" name="Text Box 16"/>
          <p:cNvSpPr txBox="1">
            <a:spLocks noChangeArrowheads="1"/>
          </p:cNvSpPr>
          <p:nvPr/>
        </p:nvSpPr>
        <p:spPr bwMode="auto">
          <a:xfrm>
            <a:off x="5594350" y="4173538"/>
            <a:ext cx="1843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C   A  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D   B   3</a:t>
            </a:r>
          </a:p>
        </p:txBody>
      </p:sp>
      <p:sp>
        <p:nvSpPr>
          <p:cNvPr id="29708" name="Text Box 17"/>
          <p:cNvSpPr txBox="1">
            <a:spLocks noChangeArrowheads="1"/>
          </p:cNvSpPr>
          <p:nvPr/>
        </p:nvSpPr>
        <p:spPr bwMode="auto">
          <a:xfrm>
            <a:off x="5959475" y="43434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=   +</a:t>
            </a:r>
          </a:p>
        </p:txBody>
      </p:sp>
      <p:sp>
        <p:nvSpPr>
          <p:cNvPr id="29709" name="TextBox 17"/>
          <p:cNvSpPr txBox="1">
            <a:spLocks noChangeArrowheads="1"/>
          </p:cNvSpPr>
          <p:nvPr/>
        </p:nvSpPr>
        <p:spPr bwMode="auto">
          <a:xfrm>
            <a:off x="685800" y="5943600"/>
            <a:ext cx="312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幻灯片来源： </a:t>
            </a:r>
            <a:r>
              <a:rPr lang="en-US" altLang="zh-CN" sz="2000">
                <a:latin typeface="Tahoma" panose="020B0604030504040204" pitchFamily="34" charset="0"/>
              </a:rPr>
              <a:t>Sam Larsen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打包</a:t>
            </a:r>
            <a:r>
              <a:rPr lang="en-US" altLang="zh-CN"/>
              <a:t>/</a:t>
            </a:r>
            <a:r>
              <a:rPr lang="zh-CN" altLang="en-US"/>
              <a:t>解包开销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打包源运算对象</a:t>
            </a:r>
            <a:r>
              <a:rPr lang="en-US" altLang="zh-CN" sz="2800"/>
              <a:t>——</a:t>
            </a:r>
            <a:r>
              <a:rPr lang="zh-CN" altLang="en-US" sz="2800"/>
              <a:t>拷贝到连续内存区域</a:t>
            </a:r>
            <a:endParaRPr lang="en-US" altLang="zh-CN" sz="2800"/>
          </a:p>
          <a:p>
            <a:pPr eaLnBrk="1" hangingPunct="1"/>
            <a:r>
              <a:rPr lang="zh-CN" altLang="en-US" sz="2800"/>
              <a:t>解包目的运算对象</a:t>
            </a:r>
            <a:r>
              <a:rPr lang="en-US" altLang="zh-CN" sz="2800"/>
              <a:t>——</a:t>
            </a:r>
            <a:r>
              <a:rPr lang="zh-CN" altLang="en-US" sz="2800"/>
              <a:t>拷贝回内存</a:t>
            </a:r>
          </a:p>
        </p:txBody>
      </p:sp>
      <p:sp>
        <p:nvSpPr>
          <p:cNvPr id="30724" name="TextBox 17"/>
          <p:cNvSpPr txBox="1">
            <a:spLocks noChangeArrowheads="1"/>
          </p:cNvSpPr>
          <p:nvPr/>
        </p:nvSpPr>
        <p:spPr bwMode="auto">
          <a:xfrm>
            <a:off x="685800" y="5943600"/>
            <a:ext cx="3121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幻灯片来源： </a:t>
            </a:r>
            <a:r>
              <a:rPr lang="en-US" altLang="zh-CN" sz="2000">
                <a:latin typeface="Tahoma" panose="020B0604030504040204" pitchFamily="34" charset="0"/>
              </a:rPr>
              <a:t>Sam Larsen</a:t>
            </a:r>
          </a:p>
        </p:txBody>
      </p:sp>
      <p:sp>
        <p:nvSpPr>
          <p:cNvPr id="30725" name="AutoShape 4"/>
          <p:cNvSpPr>
            <a:spLocks noChangeArrowheads="1"/>
          </p:cNvSpPr>
          <p:nvPr/>
        </p:nvSpPr>
        <p:spPr bwMode="auto">
          <a:xfrm rot="16200000">
            <a:off x="4152900" y="4357688"/>
            <a:ext cx="723900" cy="419100"/>
          </a:xfrm>
          <a:prstGeom prst="downArrow">
            <a:avLst>
              <a:gd name="adj1" fmla="val 52472"/>
              <a:gd name="adj2" fmla="val 44319"/>
            </a:avLst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5592763" y="5176838"/>
            <a:ext cx="1309687" cy="855662"/>
            <a:chOff x="3523" y="3261"/>
            <a:chExt cx="825" cy="539"/>
          </a:xfrm>
        </p:grpSpPr>
        <p:sp>
          <p:nvSpPr>
            <p:cNvPr id="30741" name="Rectangle 6"/>
            <p:cNvSpPr>
              <a:spLocks noChangeArrowheads="1"/>
            </p:cNvSpPr>
            <p:nvPr/>
          </p:nvSpPr>
          <p:spPr bwMode="auto">
            <a:xfrm>
              <a:off x="4079" y="3264"/>
              <a:ext cx="269" cy="51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42" name="Line 7"/>
            <p:cNvSpPr>
              <a:spLocks noChangeShapeType="1"/>
            </p:cNvSpPr>
            <p:nvPr/>
          </p:nvSpPr>
          <p:spPr bwMode="auto">
            <a:xfrm flipH="1">
              <a:off x="3734" y="3394"/>
              <a:ext cx="336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3" name="Line 8"/>
            <p:cNvSpPr>
              <a:spLocks noChangeShapeType="1"/>
            </p:cNvSpPr>
            <p:nvPr/>
          </p:nvSpPr>
          <p:spPr bwMode="auto">
            <a:xfrm flipH="1">
              <a:off x="3734" y="3634"/>
              <a:ext cx="336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44" name="Text Box 9"/>
            <p:cNvSpPr txBox="1">
              <a:spLocks noChangeArrowheads="1"/>
            </p:cNvSpPr>
            <p:nvPr/>
          </p:nvSpPr>
          <p:spPr bwMode="auto">
            <a:xfrm>
              <a:off x="3523" y="3261"/>
              <a:ext cx="8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C    C</a:t>
              </a:r>
            </a:p>
          </p:txBody>
        </p:sp>
        <p:sp>
          <p:nvSpPr>
            <p:cNvPr id="30745" name="Text Box 10"/>
            <p:cNvSpPr txBox="1">
              <a:spLocks noChangeArrowheads="1"/>
            </p:cNvSpPr>
            <p:nvPr/>
          </p:nvSpPr>
          <p:spPr bwMode="auto">
            <a:xfrm>
              <a:off x="3523" y="3512"/>
              <a:ext cx="8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D    D</a:t>
              </a:r>
            </a:p>
          </p:txBody>
        </p:sp>
      </p:grpSp>
      <p:sp>
        <p:nvSpPr>
          <p:cNvPr id="30727" name="Text Box 11"/>
          <p:cNvSpPr txBox="1">
            <a:spLocks noChangeArrowheads="1"/>
          </p:cNvSpPr>
          <p:nvPr/>
        </p:nvSpPr>
        <p:spPr bwMode="auto">
          <a:xfrm>
            <a:off x="1770063" y="3444875"/>
            <a:ext cx="14747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A = f()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B = g()</a:t>
            </a:r>
          </a:p>
        </p:txBody>
      </p:sp>
      <p:sp>
        <p:nvSpPr>
          <p:cNvPr id="30728" name="Text Box 12"/>
          <p:cNvSpPr txBox="1">
            <a:spLocks noChangeArrowheads="1"/>
          </p:cNvSpPr>
          <p:nvPr/>
        </p:nvSpPr>
        <p:spPr bwMode="auto">
          <a:xfrm>
            <a:off x="1770063" y="4176713"/>
            <a:ext cx="18430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C = A + 2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D = B + 3</a:t>
            </a:r>
          </a:p>
        </p:txBody>
      </p:sp>
      <p:sp>
        <p:nvSpPr>
          <p:cNvPr id="30729" name="Text Box 13"/>
          <p:cNvSpPr txBox="1">
            <a:spLocks noChangeArrowheads="1"/>
          </p:cNvSpPr>
          <p:nvPr/>
        </p:nvSpPr>
        <p:spPr bwMode="auto">
          <a:xfrm>
            <a:off x="1765300" y="4911725"/>
            <a:ext cx="18430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E = C / 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F = D * 7</a:t>
            </a:r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6307138" y="4152900"/>
            <a:ext cx="427037" cy="822325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DDDDDD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0731" name="Rectangle 15"/>
          <p:cNvSpPr>
            <a:spLocks noChangeArrowheads="1"/>
          </p:cNvSpPr>
          <p:nvPr/>
        </p:nvSpPr>
        <p:spPr bwMode="auto">
          <a:xfrm>
            <a:off x="7008813" y="4159250"/>
            <a:ext cx="427037" cy="822325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DDDDDD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0732" name="Rectangle 16"/>
          <p:cNvSpPr>
            <a:spLocks noChangeArrowheads="1"/>
          </p:cNvSpPr>
          <p:nvPr/>
        </p:nvSpPr>
        <p:spPr bwMode="auto">
          <a:xfrm>
            <a:off x="5548313" y="4159250"/>
            <a:ext cx="427037" cy="822325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DDDDDD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pSp>
        <p:nvGrpSpPr>
          <p:cNvPr id="30733" name="Group 17"/>
          <p:cNvGrpSpPr/>
          <p:nvPr/>
        </p:nvGrpSpPr>
        <p:grpSpPr bwMode="auto">
          <a:xfrm>
            <a:off x="5541963" y="3124200"/>
            <a:ext cx="1317625" cy="855663"/>
            <a:chOff x="3491" y="1968"/>
            <a:chExt cx="830" cy="539"/>
          </a:xfrm>
        </p:grpSpPr>
        <p:sp>
          <p:nvSpPr>
            <p:cNvPr id="30736" name="Rectangle 18"/>
            <p:cNvSpPr>
              <a:spLocks noChangeArrowheads="1"/>
            </p:cNvSpPr>
            <p:nvPr/>
          </p:nvSpPr>
          <p:spPr bwMode="auto">
            <a:xfrm>
              <a:off x="3491" y="1978"/>
              <a:ext cx="269" cy="518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rgbClr val="DDDDDD"/>
                </a:gs>
              </a:gsLst>
              <a:lin ang="2700000" scaled="1"/>
            </a:gradFill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737" name="Line 19"/>
            <p:cNvSpPr>
              <a:spLocks noChangeShapeType="1"/>
            </p:cNvSpPr>
            <p:nvPr/>
          </p:nvSpPr>
          <p:spPr bwMode="auto">
            <a:xfrm flipH="1">
              <a:off x="3770" y="2101"/>
              <a:ext cx="336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8" name="Line 20"/>
            <p:cNvSpPr>
              <a:spLocks noChangeShapeType="1"/>
            </p:cNvSpPr>
            <p:nvPr/>
          </p:nvSpPr>
          <p:spPr bwMode="auto">
            <a:xfrm flipH="1">
              <a:off x="3770" y="2341"/>
              <a:ext cx="336" cy="0"/>
            </a:xfrm>
            <a:prstGeom prst="line">
              <a:avLst/>
            </a:prstGeom>
            <a:noFill/>
            <a:ln w="19050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0739" name="Text Box 21"/>
            <p:cNvSpPr txBox="1">
              <a:spLocks noChangeArrowheads="1"/>
            </p:cNvSpPr>
            <p:nvPr/>
          </p:nvSpPr>
          <p:spPr bwMode="auto">
            <a:xfrm>
              <a:off x="3515" y="1968"/>
              <a:ext cx="8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A    A</a:t>
              </a:r>
            </a:p>
          </p:txBody>
        </p:sp>
        <p:sp>
          <p:nvSpPr>
            <p:cNvPr id="30740" name="Text Box 22"/>
            <p:cNvSpPr txBox="1">
              <a:spLocks noChangeArrowheads="1"/>
            </p:cNvSpPr>
            <p:nvPr/>
          </p:nvSpPr>
          <p:spPr bwMode="auto">
            <a:xfrm>
              <a:off x="3515" y="2219"/>
              <a:ext cx="8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rgbClr val="0000FF"/>
                  </a:solidFill>
                  <a:latin typeface="Courier New" panose="02070309020205020404" pitchFamily="49" charset="0"/>
                </a:rPr>
                <a:t>B    B</a:t>
              </a:r>
            </a:p>
          </p:txBody>
        </p:sp>
      </p:grpSp>
      <p:sp>
        <p:nvSpPr>
          <p:cNvPr id="30734" name="Text Box 23"/>
          <p:cNvSpPr txBox="1">
            <a:spLocks noChangeArrowheads="1"/>
          </p:cNvSpPr>
          <p:nvPr/>
        </p:nvSpPr>
        <p:spPr bwMode="auto">
          <a:xfrm>
            <a:off x="5594350" y="4173538"/>
            <a:ext cx="18430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C   A   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D   B   3</a:t>
            </a:r>
          </a:p>
        </p:txBody>
      </p:sp>
      <p:sp>
        <p:nvSpPr>
          <p:cNvPr id="30735" name="Text Box 24"/>
          <p:cNvSpPr txBox="1">
            <a:spLocks noChangeArrowheads="1"/>
          </p:cNvSpPr>
          <p:nvPr/>
        </p:nvSpPr>
        <p:spPr bwMode="auto">
          <a:xfrm>
            <a:off x="5959475" y="43434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  <a:latin typeface="Courier New" panose="02070309020205020404" pitchFamily="49" charset="0"/>
              </a:rPr>
              <a:t>=   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对齐开销</a:t>
            </a:r>
            <a:endParaRPr lang="zh-CN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对齐的</a:t>
            </a:r>
            <a:r>
              <a:rPr lang="zh-CN" altLang="en-US" sz="2800"/>
              <a:t>内存访问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地址总是向量长度的倍数（例如</a:t>
            </a:r>
            <a:r>
              <a:rPr lang="en-US" altLang="zh-CN" sz="2400"/>
              <a:t>16</a:t>
            </a:r>
            <a:r>
              <a:rPr lang="zh-CN" altLang="en-US" sz="2400"/>
              <a:t>字节）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只有一个超级字的读</a:t>
            </a:r>
            <a:r>
              <a:rPr lang="en-US" altLang="zh-CN" sz="2400"/>
              <a:t>/</a:t>
            </a:r>
            <a:r>
              <a:rPr lang="zh-CN" altLang="en-US" sz="2400"/>
              <a:t>写操作</a:t>
            </a:r>
            <a:endParaRPr lang="en-US" altLang="zh-CN" sz="2400"/>
          </a:p>
        </p:txBody>
      </p: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838200" y="3070225"/>
            <a:ext cx="3051175" cy="915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float a[64];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for (</a:t>
            </a:r>
            <a:r>
              <a:rPr kumimoji="0" lang="en-US" altLang="zh-CN" sz="1800" b="1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kumimoji="0"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=0; </a:t>
            </a:r>
            <a:r>
              <a:rPr kumimoji="0" lang="en-US" altLang="zh-CN" sz="1800" b="1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kumimoji="0"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&lt;64; </a:t>
            </a:r>
            <a:r>
              <a:rPr kumimoji="0" lang="en-US" altLang="zh-CN" sz="1800" b="1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kumimoji="0"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+=4)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zh-CN" sz="1800" b="1" kern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</a:t>
            </a:r>
            <a:r>
              <a:rPr kumimoji="0"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</a:rPr>
              <a:t> = a[i:</a:t>
            </a:r>
            <a:r>
              <a:rPr kumimoji="0" lang="en-US" altLang="zh-CN" sz="1800" b="1" kern="0">
                <a:solidFill>
                  <a:srgbClr val="0000FF"/>
                </a:solidFill>
                <a:latin typeface="Courier New" panose="02070309020205020404" pitchFamily="49" charset="0"/>
              </a:rPr>
              <a:t>i+3];</a:t>
            </a:r>
            <a:endParaRPr kumimoji="0" lang="en-US" altLang="zh-CN" sz="1800" b="1" kern="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88975" y="4821238"/>
            <a:ext cx="1879600" cy="685800"/>
            <a:chOff x="434" y="3042"/>
            <a:chExt cx="1184" cy="432"/>
          </a:xfrm>
        </p:grpSpPr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28" y="3273"/>
              <a:ext cx="1090" cy="201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761" name="Text Box 7"/>
            <p:cNvSpPr txBox="1">
              <a:spLocks noChangeArrowheads="1"/>
            </p:cNvSpPr>
            <p:nvPr/>
          </p:nvSpPr>
          <p:spPr bwMode="auto">
            <a:xfrm>
              <a:off x="434" y="304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000000"/>
                  </a:solidFill>
                </a:rPr>
                <a:t>0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2362200" y="4821238"/>
            <a:ext cx="1936750" cy="685800"/>
            <a:chOff x="1488" y="3037"/>
            <a:chExt cx="1220" cy="432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1618" y="3268"/>
              <a:ext cx="1090" cy="201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1488" y="303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4092575" y="4821238"/>
            <a:ext cx="1936750" cy="685800"/>
            <a:chOff x="2578" y="3037"/>
            <a:chExt cx="1220" cy="432"/>
          </a:xfrm>
        </p:grpSpPr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2708" y="3268"/>
              <a:ext cx="1090" cy="201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 Box 13"/>
            <p:cNvSpPr txBox="1">
              <a:spLocks noChangeArrowheads="1"/>
            </p:cNvSpPr>
            <p:nvPr/>
          </p:nvSpPr>
          <p:spPr bwMode="auto">
            <a:xfrm>
              <a:off x="2578" y="303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  <a:endParaRPr kumimoji="0"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5822950" y="4821238"/>
            <a:ext cx="1936750" cy="685800"/>
            <a:chOff x="3668" y="3037"/>
            <a:chExt cx="1220" cy="432"/>
          </a:xfrm>
        </p:grpSpPr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3798" y="3268"/>
              <a:ext cx="1090" cy="201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 Box 16"/>
            <p:cNvSpPr txBox="1">
              <a:spLocks noChangeArrowheads="1"/>
            </p:cNvSpPr>
            <p:nvPr/>
          </p:nvSpPr>
          <p:spPr bwMode="auto">
            <a:xfrm>
              <a:off x="3668" y="303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>
                  <a:solidFill>
                    <a:srgbClr val="000000"/>
                  </a:solidFill>
                  <a:latin typeface="Times New Roman" panose="02020603050405020304" pitchFamily="18" charset="0"/>
                </a:rPr>
                <a:t>48</a:t>
              </a:r>
            </a:p>
          </p:txBody>
        </p:sp>
      </p:grpSp>
      <p:sp>
        <p:nvSpPr>
          <p:cNvPr id="47" name="Text Box 17"/>
          <p:cNvSpPr txBox="1">
            <a:spLocks noChangeArrowheads="1"/>
          </p:cNvSpPr>
          <p:nvPr/>
        </p:nvSpPr>
        <p:spPr bwMode="auto">
          <a:xfrm>
            <a:off x="7759700" y="4921250"/>
            <a:ext cx="74295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4400" kern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对齐开销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未对齐的</a:t>
            </a:r>
            <a:r>
              <a:rPr lang="zh-CN" altLang="en-US" sz="2800"/>
              <a:t>内存访问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地址不是</a:t>
            </a:r>
            <a:r>
              <a:rPr lang="en-US" altLang="zh-CN" sz="2400"/>
              <a:t>16</a:t>
            </a:r>
            <a:r>
              <a:rPr lang="zh-CN" altLang="en-US" sz="2400"/>
              <a:t>字节的整数倍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静态对齐：对未对齐的读操作，做两次相邻的对齐读操作，然后进行合并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有时硬件会帮你做，但仍然会产生多次内存操作</a:t>
            </a: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615950" y="3621088"/>
            <a:ext cx="3051175" cy="9159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1" kern="0">
                <a:solidFill>
                  <a:srgbClr val="0000FF"/>
                </a:solidFill>
                <a:latin typeface="Courier New" panose="02070309020205020404" pitchFamily="49" charset="0"/>
              </a:rPr>
              <a:t>float a[64];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1" kern="0">
                <a:solidFill>
                  <a:srgbClr val="0000FF"/>
                </a:solidFill>
                <a:latin typeface="Courier New" panose="02070309020205020404" pitchFamily="49" charset="0"/>
              </a:rPr>
              <a:t>for (i=0; i&lt;60; i+=4)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1800" b="1" kern="0">
                <a:solidFill>
                  <a:srgbClr val="0000FF"/>
                </a:solidFill>
                <a:latin typeface="Courier New" panose="02070309020205020404" pitchFamily="49" charset="0"/>
              </a:rPr>
              <a:t>   Va = a[i+2:i+5];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615950" y="5372100"/>
            <a:ext cx="1879600" cy="685800"/>
            <a:chOff x="434" y="3042"/>
            <a:chExt cx="1184" cy="432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528" y="3273"/>
              <a:ext cx="1090" cy="201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791" name="Text Box 7"/>
            <p:cNvSpPr txBox="1">
              <a:spLocks noChangeArrowheads="1"/>
            </p:cNvSpPr>
            <p:nvPr/>
          </p:nvSpPr>
          <p:spPr bwMode="auto">
            <a:xfrm>
              <a:off x="434" y="304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1800">
                  <a:solidFill>
                    <a:srgbClr val="000000"/>
                  </a:solidFill>
                </a:rPr>
                <a:t>0</a:t>
              </a:r>
            </a:p>
          </p:txBody>
        </p:sp>
      </p:grpSp>
      <p:grpSp>
        <p:nvGrpSpPr>
          <p:cNvPr id="3" name="Group 8"/>
          <p:cNvGrpSpPr/>
          <p:nvPr/>
        </p:nvGrpSpPr>
        <p:grpSpPr bwMode="auto">
          <a:xfrm>
            <a:off x="2289175" y="5372100"/>
            <a:ext cx="1936750" cy="685800"/>
            <a:chOff x="1488" y="3037"/>
            <a:chExt cx="1220" cy="432"/>
          </a:xfrm>
        </p:grpSpPr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1618" y="3268"/>
              <a:ext cx="1090" cy="201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488" y="303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4019550" y="5372100"/>
            <a:ext cx="1936750" cy="685800"/>
            <a:chOff x="2578" y="3037"/>
            <a:chExt cx="1220" cy="432"/>
          </a:xfrm>
        </p:grpSpPr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2708" y="3268"/>
              <a:ext cx="1090" cy="201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2578" y="303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>
                  <a:solidFill>
                    <a:srgbClr val="000000"/>
                  </a:solidFill>
                  <a:latin typeface="Times New Roman" panose="02020603050405020304" pitchFamily="18" charset="0"/>
                </a:rPr>
                <a:t>32</a:t>
              </a:r>
              <a:endParaRPr kumimoji="0" lang="en-US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14"/>
          <p:cNvGrpSpPr/>
          <p:nvPr/>
        </p:nvGrpSpPr>
        <p:grpSpPr bwMode="auto">
          <a:xfrm>
            <a:off x="5749925" y="5372100"/>
            <a:ext cx="1936750" cy="685800"/>
            <a:chOff x="3668" y="3037"/>
            <a:chExt cx="1220" cy="432"/>
          </a:xfrm>
        </p:grpSpPr>
        <p:sp>
          <p:nvSpPr>
            <p:cNvPr id="35" name="Rectangle 15"/>
            <p:cNvSpPr>
              <a:spLocks noChangeArrowheads="1"/>
            </p:cNvSpPr>
            <p:nvPr/>
          </p:nvSpPr>
          <p:spPr bwMode="auto">
            <a:xfrm>
              <a:off x="3798" y="3268"/>
              <a:ext cx="1090" cy="201"/>
            </a:xfrm>
            <a:prstGeom prst="rect">
              <a:avLst/>
            </a:prstGeom>
            <a:solidFill>
              <a:srgbClr val="919191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3668" y="303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kern="0">
                  <a:solidFill>
                    <a:srgbClr val="000000"/>
                  </a:solidFill>
                  <a:latin typeface="Times New Roman" panose="02020603050405020304" pitchFamily="18" charset="0"/>
                </a:rPr>
                <a:t>48</a:t>
              </a:r>
            </a:p>
          </p:txBody>
        </p:sp>
      </p:grpSp>
      <p:sp>
        <p:nvSpPr>
          <p:cNvPr id="37" name="Text Box 17"/>
          <p:cNvSpPr txBox="1">
            <a:spLocks noChangeArrowheads="1"/>
          </p:cNvSpPr>
          <p:nvPr/>
        </p:nvSpPr>
        <p:spPr bwMode="auto">
          <a:xfrm>
            <a:off x="7686675" y="5472113"/>
            <a:ext cx="742950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4400" kern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</p:txBody>
      </p:sp>
      <p:grpSp>
        <p:nvGrpSpPr>
          <p:cNvPr id="6" name="Group 18"/>
          <p:cNvGrpSpPr/>
          <p:nvPr/>
        </p:nvGrpSpPr>
        <p:grpSpPr bwMode="auto">
          <a:xfrm>
            <a:off x="4152900" y="3621088"/>
            <a:ext cx="4473575" cy="1465262"/>
            <a:chOff x="2616" y="2281"/>
            <a:chExt cx="2818" cy="923"/>
          </a:xfrm>
        </p:grpSpPr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3168" y="2281"/>
              <a:ext cx="2266" cy="9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b="1" kern="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float a[64];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b="1" kern="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for (</a:t>
              </a:r>
              <a:r>
                <a:rPr kumimoji="0" lang="en-US" altLang="zh-CN" sz="1800" b="1" kern="0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i</a:t>
              </a:r>
              <a:r>
                <a:rPr kumimoji="0" lang="en-US" altLang="zh-CN" sz="1800" b="1" kern="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=0; </a:t>
              </a:r>
              <a:r>
                <a:rPr kumimoji="0" lang="en-US" altLang="zh-CN" sz="1800" b="1" kern="0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i</a:t>
              </a:r>
              <a:r>
                <a:rPr kumimoji="0" lang="en-US" altLang="zh-CN" sz="1800" b="1" kern="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&lt;60; </a:t>
              </a:r>
              <a:r>
                <a:rPr kumimoji="0" lang="en-US" altLang="zh-CN" sz="1800" b="1" kern="0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i</a:t>
              </a:r>
              <a:r>
                <a:rPr kumimoji="0" lang="en-US" altLang="zh-CN" sz="1800" b="1" kern="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+=4)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b="1" kern="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V1 = a[i:</a:t>
              </a:r>
              <a:r>
                <a:rPr kumimoji="0" lang="en-US" altLang="zh-CN" sz="1800" b="1" kern="0">
                  <a:solidFill>
                    <a:srgbClr val="0000FF"/>
                  </a:solidFill>
                  <a:latin typeface="Courier New" panose="02070309020205020404" pitchFamily="49" charset="0"/>
                </a:rPr>
                <a:t>i+3];</a:t>
              </a:r>
              <a:endParaRPr kumimoji="0" lang="en-US" altLang="zh-CN" sz="1800" b="1" kern="0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b="1" kern="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V2 = a[i+4:i+7];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zh-CN" sz="1800" b="1" kern="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  </a:t>
              </a:r>
              <a:r>
                <a:rPr kumimoji="0" lang="en-US" altLang="zh-CN" sz="1800" b="1" kern="0" dirty="0" err="1">
                  <a:solidFill>
                    <a:srgbClr val="0000FF"/>
                  </a:solidFill>
                  <a:latin typeface="Courier New" panose="02070309020205020404" pitchFamily="49" charset="0"/>
                </a:rPr>
                <a:t>Va</a:t>
              </a:r>
              <a:r>
                <a:rPr kumimoji="0" lang="en-US" altLang="zh-CN" sz="1800" b="1" kern="0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 = merge(V1, V2, 8);</a:t>
              </a:r>
            </a:p>
          </p:txBody>
        </p:sp>
        <p:sp>
          <p:nvSpPr>
            <p:cNvPr id="40" name="AutoShape 20"/>
            <p:cNvSpPr>
              <a:spLocks noChangeArrowheads="1"/>
            </p:cNvSpPr>
            <p:nvPr/>
          </p:nvSpPr>
          <p:spPr bwMode="auto">
            <a:xfrm>
              <a:off x="2616" y="2496"/>
              <a:ext cx="352" cy="219"/>
            </a:xfrm>
            <a:prstGeom prst="rightArrow">
              <a:avLst>
                <a:gd name="adj1" fmla="val 50000"/>
                <a:gd name="adj2" fmla="val 40183"/>
              </a:avLst>
            </a:prstGeom>
            <a:solidFill>
              <a:srgbClr val="3333CC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1800" kern="0">
                <a:solidFill>
                  <a:srgbClr val="0000FF"/>
                </a:solidFill>
              </a:endParaRPr>
            </a:p>
          </p:txBody>
        </p:sp>
      </p:grpSp>
      <p:sp>
        <p:nvSpPr>
          <p:cNvPr id="41" name="Rectangle 21"/>
          <p:cNvSpPr>
            <a:spLocks noChangeArrowheads="1"/>
          </p:cNvSpPr>
          <p:nvPr/>
        </p:nvSpPr>
        <p:spPr bwMode="auto">
          <a:xfrm>
            <a:off x="1630363" y="5738813"/>
            <a:ext cx="1730375" cy="319087"/>
          </a:xfrm>
          <a:prstGeom prst="rect">
            <a:avLst/>
          </a:prstGeom>
          <a:solidFill>
            <a:srgbClr val="EAEC5E">
              <a:alpha val="43921"/>
            </a:srgb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zh-CN" sz="1800" kern="0">
              <a:solidFill>
                <a:sysClr val="windowText" lastClr="000000"/>
              </a:solidFill>
            </a:endParaRP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3360738" y="5738813"/>
            <a:ext cx="1730375" cy="319087"/>
          </a:xfrm>
          <a:prstGeom prst="rect">
            <a:avLst/>
          </a:prstGeom>
          <a:solidFill>
            <a:srgbClr val="EAEC5E">
              <a:alpha val="43921"/>
            </a:srgb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zh-CN" sz="1800" kern="0">
              <a:solidFill>
                <a:sysClr val="windowText" lastClr="000000"/>
              </a:solidFill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091113" y="5738813"/>
            <a:ext cx="1730375" cy="319087"/>
          </a:xfrm>
          <a:prstGeom prst="rect">
            <a:avLst/>
          </a:prstGeom>
          <a:solidFill>
            <a:srgbClr val="EAEC5E">
              <a:alpha val="43921"/>
            </a:srgbClr>
          </a:solidFill>
          <a:ln w="9525">
            <a:solidFill>
              <a:srgbClr val="000000"/>
            </a:solidFill>
            <a:miter lim="800000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zh-CN" sz="1800" kern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7" grpId="0"/>
      <p:bldP spid="41" grpId="0" animBg="1"/>
      <p:bldP spid="41" grpId="1" animBg="1"/>
      <p:bldP spid="42" grpId="0" animBg="1"/>
      <p:bldP spid="42" grpId="1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对齐开销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静态调整循环</a:t>
            </a:r>
            <a:endParaRPr lang="en-US" altLang="zh-CN" sz="28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float a[64];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for (i=0; i&lt;60; i+=4)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Va = a[i+2:i+5];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float a[64];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Sa2 = a[2</a:t>
            </a:r>
            <a:r>
              <a:rPr lang="it-IT" altLang="zh-CN" sz="2000" kern="100">
                <a:solidFill>
                  <a:srgbClr val="0000FF"/>
                </a:solidFill>
                <a:latin typeface="Arial" panose="020B0604020202020204" pitchFamily="34" charset="0"/>
              </a:rPr>
              <a:t>]; Sa3 </a:t>
            </a: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= </a:t>
            </a:r>
            <a:r>
              <a:rPr lang="it-IT" altLang="zh-CN" sz="2000" kern="100">
                <a:solidFill>
                  <a:srgbClr val="0000FF"/>
                </a:solidFill>
                <a:latin typeface="Arial" panose="020B0604020202020204" pitchFamily="34" charset="0"/>
              </a:rPr>
              <a:t>a[3]; </a:t>
            </a: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for (i=4; i&lt;64; i+=4)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Va = a[i:</a:t>
            </a:r>
            <a:r>
              <a:rPr lang="it-IT" altLang="zh-CN" sz="2000" kern="100">
                <a:solidFill>
                  <a:srgbClr val="0000FF"/>
                </a:solidFill>
                <a:latin typeface="Arial" panose="020B0604020202020204" pitchFamily="34" charset="0"/>
              </a:rPr>
              <a:t>i+3];</a:t>
            </a: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>
              <a:defRPr/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对齐开销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未对齐的</a:t>
            </a:r>
            <a:r>
              <a:rPr lang="zh-CN" altLang="en-US" sz="2800"/>
              <a:t>内存访问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距</a:t>
            </a:r>
            <a:r>
              <a:rPr lang="en-US" altLang="zh-CN" sz="2400"/>
              <a:t>16</a:t>
            </a:r>
            <a:r>
              <a:rPr lang="zh-CN" altLang="en-US" sz="2400"/>
              <a:t>字节边界的偏移是变化的或未知的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动态对齐：合并点在运行时计算</a:t>
            </a:r>
            <a:endParaRPr lang="en-US" altLang="zh-CN" sz="240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15950" y="3621088"/>
            <a:ext cx="36306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Courier New" panose="02070309020205020404" pitchFamily="49" charset="0"/>
              </a:rPr>
              <a:t>float a[64];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Courier New" panose="02070309020205020404" pitchFamily="49" charset="0"/>
              </a:rPr>
              <a:t>start = read();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Courier New" panose="02070309020205020404" pitchFamily="49" charset="0"/>
              </a:rPr>
              <a:t>for (i=start; i&lt;60; i+=4)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rgbClr val="0000FF"/>
                </a:solidFill>
                <a:latin typeface="Courier New" panose="02070309020205020404" pitchFamily="49" charset="0"/>
              </a:rPr>
              <a:t>   Va = a[i:i+3];</a:t>
            </a: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4152900" y="3621088"/>
            <a:ext cx="5059363" cy="2032000"/>
            <a:chOff x="2616" y="2281"/>
            <a:chExt cx="3187" cy="1280"/>
          </a:xfrm>
        </p:grpSpPr>
        <p:sp>
          <p:nvSpPr>
            <p:cNvPr id="34822" name="Text Box 19"/>
            <p:cNvSpPr txBox="1">
              <a:spLocks noChangeArrowheads="1"/>
            </p:cNvSpPr>
            <p:nvPr/>
          </p:nvSpPr>
          <p:spPr bwMode="auto">
            <a:xfrm>
              <a:off x="3168" y="2281"/>
              <a:ext cx="2635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Courier New" panose="02070309020205020404" pitchFamily="49" charset="0"/>
                </a:rPr>
                <a:t>float a[64];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Courier New" panose="02070309020205020404" pitchFamily="49" charset="0"/>
                </a:rPr>
                <a:t>start = read();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Courier New" panose="02070309020205020404" pitchFamily="49" charset="0"/>
                </a:rPr>
                <a:t>off = start % 4;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Courier New" panose="02070309020205020404" pitchFamily="49" charset="0"/>
                </a:rPr>
                <a:t>for (i=start; i&lt;60; i+=4)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Courier New" panose="02070309020205020404" pitchFamily="49" charset="0"/>
                </a:rPr>
                <a:t>   V1 = a[i-off:i-off+3];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Courier New" panose="02070309020205020404" pitchFamily="49" charset="0"/>
                </a:rPr>
                <a:t>   V2 = a[i-off+4:i-off+7];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rgbClr val="0000FF"/>
                  </a:solidFill>
                  <a:latin typeface="Courier New" panose="02070309020205020404" pitchFamily="49" charset="0"/>
                </a:rPr>
                <a:t>   Va = merge(V1, V2, off*4);</a:t>
              </a:r>
            </a:p>
          </p:txBody>
        </p:sp>
        <p:sp>
          <p:nvSpPr>
            <p:cNvPr id="34823" name="AutoShape 20"/>
            <p:cNvSpPr>
              <a:spLocks noChangeArrowheads="1"/>
            </p:cNvSpPr>
            <p:nvPr/>
          </p:nvSpPr>
          <p:spPr bwMode="auto">
            <a:xfrm>
              <a:off x="2616" y="2496"/>
              <a:ext cx="352" cy="219"/>
            </a:xfrm>
            <a:prstGeom prst="rightArrow">
              <a:avLst>
                <a:gd name="adj1" fmla="val 50000"/>
                <a:gd name="adj2" fmla="val 40183"/>
              </a:avLst>
            </a:prstGeom>
            <a:solidFill>
              <a:srgbClr val="333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SIMD</a:t>
            </a:r>
            <a:r>
              <a:rPr lang="zh-CN" altLang="en-US" dirty="0">
                <a:solidFill>
                  <a:srgbClr val="FF0000"/>
                </a:solidFill>
              </a:rPr>
              <a:t>概念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并行的问题</a:t>
            </a:r>
            <a:endParaRPr lang="en-US" altLang="zh-CN" dirty="0"/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x86</a:t>
            </a:r>
            <a:r>
              <a:rPr lang="zh-CN" altLang="en-US" dirty="0"/>
              <a:t>平台</a:t>
            </a:r>
            <a:r>
              <a:rPr lang="en-US" altLang="zh-CN" dirty="0"/>
              <a:t>SSE/AVX</a:t>
            </a:r>
          </a:p>
          <a:p>
            <a:pPr lvl="1" eaLnBrk="1" hangingPunct="1"/>
            <a:r>
              <a:rPr lang="en-US" altLang="zh-CN" dirty="0"/>
              <a:t>ARM</a:t>
            </a:r>
            <a:r>
              <a:rPr lang="zh-CN" altLang="en-US" dirty="0"/>
              <a:t>平台</a:t>
            </a:r>
            <a:r>
              <a:rPr lang="en-US" altLang="zh-CN" dirty="0"/>
              <a:t>Neon/SVE</a:t>
            </a:r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编程进阶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对齐问题小结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最坏情况需要计算地址，动态对齐</a:t>
            </a:r>
          </a:p>
          <a:p>
            <a:pPr eaLnBrk="1" hangingPunct="1"/>
            <a:r>
              <a:rPr lang="zh-CN" altLang="en-US"/>
              <a:t>编译器（程序员）可分析确认对齐</a:t>
            </a:r>
          </a:p>
          <a:p>
            <a:pPr lvl="1" eaLnBrk="1" hangingPunct="1"/>
            <a:r>
              <a:rPr lang="zh-CN" altLang="en-US"/>
              <a:t>一般而言数据是从起始地址处对齐的</a:t>
            </a:r>
          </a:p>
          <a:p>
            <a:pPr lvl="1" eaLnBrk="1" hangingPunct="1"/>
            <a:r>
              <a:rPr lang="zh-CN" altLang="en-US"/>
              <a:t>如果在一个循环中顺序访问数据，起始位置固定，则对齐特性是不变的</a:t>
            </a:r>
            <a:endParaRPr lang="en-US" altLang="zh-CN"/>
          </a:p>
          <a:p>
            <a:pPr eaLnBrk="1" hangingPunct="1"/>
            <a:r>
              <a:rPr lang="zh-CN" altLang="en-US"/>
              <a:t>可调整算法，先串行处理到对齐边界，然后进行</a:t>
            </a:r>
            <a:r>
              <a:rPr lang="en-US" altLang="zh-CN"/>
              <a:t>SIMD</a:t>
            </a:r>
            <a:r>
              <a:rPr lang="zh-CN" altLang="en-US"/>
              <a:t>计算</a:t>
            </a:r>
            <a:endParaRPr lang="en-US" altLang="zh-CN"/>
          </a:p>
          <a:p>
            <a:pPr eaLnBrk="1" hangingPunct="1"/>
            <a:r>
              <a:rPr lang="zh-CN" altLang="en-US"/>
              <a:t>有时对齐开销会完全抵消</a:t>
            </a:r>
            <a:r>
              <a:rPr lang="en-US" altLang="zh-CN"/>
              <a:t>SIMD</a:t>
            </a:r>
            <a:r>
              <a:rPr lang="zh-CN" altLang="en-US"/>
              <a:t>的并行收益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最后一个</a:t>
            </a:r>
            <a:r>
              <a:rPr lang="en-US" altLang="zh-CN"/>
              <a:t>SIMD</a:t>
            </a:r>
            <a:r>
              <a:rPr lang="zh-CN" altLang="en-US"/>
              <a:t>问题：控制流</a:t>
            </a:r>
          </a:p>
        </p:txBody>
      </p:sp>
      <p:sp>
        <p:nvSpPr>
          <p:cNvPr id="3686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如果程序中有控制流变化怎么办？</a:t>
            </a:r>
            <a:endParaRPr lang="en-US" altLang="zh-CN"/>
          </a:p>
          <a:p>
            <a:pPr lvl="1"/>
            <a:r>
              <a:rPr lang="zh-CN" altLang="en-US"/>
              <a:t>所有路径都必须执行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6200" y="2998788"/>
            <a:ext cx="2941638" cy="922337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for (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=0; 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&lt;16; 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  if (a[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] != 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    b[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]++;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304800" y="5033963"/>
            <a:ext cx="3355975" cy="14763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for (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=0; 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&lt;16; 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  if (a[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] != 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    b[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] = b[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] / a[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  else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    b[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 charset="-127"/>
              </a:rPr>
              <a:t>]++;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3962400" y="2409825"/>
            <a:ext cx="5181600" cy="16303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kern="0" dirty="0">
                <a:solidFill>
                  <a:srgbClr val="FF0000"/>
                </a:solidFill>
              </a:rPr>
              <a:t>What happens: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对所有元素计算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a[</a:t>
            </a:r>
            <a:r>
              <a:rPr kumimoji="0" lang="en-US" altLang="zh-CN" sz="200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] !=0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计算所有元素的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b[</a:t>
            </a:r>
            <a:r>
              <a:rPr kumimoji="0" lang="en-US" altLang="zh-CN" sz="200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]++</a:t>
            </a:r>
            <a:r>
              <a:rPr kumimoji="0" lang="zh-CN" altLang="en-US" sz="2000" kern="0" dirty="0">
                <a:solidFill>
                  <a:srgbClr val="000000"/>
                </a:solidFill>
              </a:rPr>
              <a:t>存入临时寄存器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将原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b[</a:t>
            </a:r>
            <a:r>
              <a:rPr kumimoji="0" lang="en-US" altLang="zh-CN" sz="200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]</a:t>
            </a:r>
            <a:r>
              <a:rPr kumimoji="0" lang="zh-CN" altLang="en-US" sz="2000" kern="0" dirty="0">
                <a:solidFill>
                  <a:srgbClr val="000000"/>
                </a:solidFill>
              </a:rPr>
              <a:t>拷贝到寄存器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t2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根据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a[</a:t>
            </a:r>
            <a:r>
              <a:rPr kumimoji="0" lang="en-US" altLang="zh-CN" sz="200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]!=0</a:t>
            </a:r>
            <a:r>
              <a:rPr kumimoji="0" lang="zh-CN" altLang="en-US" sz="2000" kern="0" dirty="0">
                <a:solidFill>
                  <a:srgbClr val="000000"/>
                </a:solidFill>
              </a:rPr>
              <a:t>的结果合并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t1</a:t>
            </a:r>
            <a:r>
              <a:rPr kumimoji="0" lang="zh-CN" altLang="en-US" sz="2000" kern="0" dirty="0">
                <a:solidFill>
                  <a:srgbClr val="000000"/>
                </a:solidFill>
              </a:rPr>
              <a:t>和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4724400" y="4433888"/>
            <a:ext cx="4419600" cy="16303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CN" sz="2000" kern="0" dirty="0">
                <a:solidFill>
                  <a:srgbClr val="FF0000"/>
                </a:solidFill>
              </a:rPr>
              <a:t>What happens: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对所有元素计算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a[</a:t>
            </a:r>
            <a:r>
              <a:rPr kumimoji="0" lang="en-US" altLang="zh-CN" sz="200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] !=0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计算所有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b[</a:t>
            </a:r>
            <a:r>
              <a:rPr kumimoji="0" lang="en-US" altLang="zh-CN" sz="200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] = b[</a:t>
            </a:r>
            <a:r>
              <a:rPr kumimoji="0" lang="en-US" altLang="zh-CN" sz="200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]/a[</a:t>
            </a:r>
            <a:r>
              <a:rPr kumimoji="0" lang="en-US" altLang="zh-CN" sz="200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]</a:t>
            </a:r>
            <a:r>
              <a:rPr kumimoji="0" lang="zh-CN" altLang="en-US" sz="2000" kern="0" dirty="0">
                <a:solidFill>
                  <a:srgbClr val="000000"/>
                </a:solidFill>
              </a:rPr>
              <a:t>存入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t1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计算所有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b[</a:t>
            </a:r>
            <a:r>
              <a:rPr kumimoji="0" lang="en-US" altLang="zh-CN" sz="200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]++</a:t>
            </a:r>
            <a:r>
              <a:rPr kumimoji="0" lang="zh-CN" altLang="en-US" sz="2000" kern="0" dirty="0">
                <a:solidFill>
                  <a:srgbClr val="000000"/>
                </a:solidFill>
              </a:rPr>
              <a:t>存入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t2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根据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a[</a:t>
            </a:r>
            <a:r>
              <a:rPr kumimoji="0" lang="en-US" altLang="zh-CN" sz="200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]!=0</a:t>
            </a:r>
            <a:r>
              <a:rPr kumimoji="0" lang="zh-CN" altLang="en-US" sz="2000" kern="0" dirty="0">
                <a:solidFill>
                  <a:srgbClr val="000000"/>
                </a:solidFill>
              </a:rPr>
              <a:t>的结果合并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t1</a:t>
            </a:r>
            <a:r>
              <a:rPr kumimoji="0" lang="zh-CN" altLang="en-US" sz="2000" kern="0" dirty="0">
                <a:solidFill>
                  <a:srgbClr val="000000"/>
                </a:solidFill>
              </a:rPr>
              <a:t>和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t2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控制流例子</a:t>
            </a:r>
          </a:p>
        </p:txBody>
      </p:sp>
      <p:sp>
        <p:nvSpPr>
          <p:cNvPr id="3789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613025" y="1314450"/>
            <a:ext cx="2941638" cy="92392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for (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=0; 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&lt;16; 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  if (a[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] != 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    b[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]++;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289050" y="3462338"/>
            <a:ext cx="5148263" cy="1755775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for (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=0; 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&lt;16; 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i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+=4){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  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pred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 = a[i:</a:t>
            </a:r>
            <a:r>
              <a:rPr kumimoji="0" lang="en-US" altLang="ko-KR" sz="1800" b="1" kern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i+3] 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!= (0, 0, 0, 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  old  = b[i:</a:t>
            </a:r>
            <a:r>
              <a:rPr kumimoji="0" lang="en-US" altLang="ko-KR" sz="1800" b="1" kern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i+3];</a:t>
            </a:r>
            <a:endParaRPr kumimoji="0" lang="en-US" altLang="ko-KR" sz="1800" b="1" kern="0" dirty="0">
              <a:solidFill>
                <a:srgbClr val="0000FF"/>
              </a:solidFill>
              <a:latin typeface="Courier New" panose="02070309020205020404" pitchFamily="49" charset="0"/>
              <a:ea typeface="굴림"/>
              <a:cs typeface="굴림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  new  = old + (1, 1, 1, 1);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  b[i:</a:t>
            </a:r>
            <a:r>
              <a:rPr kumimoji="0" lang="en-US" altLang="ko-KR" sz="1800" b="1" kern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i+3] 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= </a:t>
            </a:r>
            <a:r>
              <a:rPr kumimoji="0" lang="en-US" altLang="ko-KR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굴림"/>
                <a:cs typeface="굴림"/>
              </a:rPr>
              <a:t>SELECT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(old, new, </a:t>
            </a:r>
            <a:r>
              <a:rPr kumimoji="0" lang="en-US" altLang="ko-KR" sz="1800" b="1" kern="0" dirty="0" err="1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pred</a:t>
            </a: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FF"/>
                </a:solidFill>
                <a:latin typeface="Courier New" panose="02070309020205020404" pitchFamily="49" charset="0"/>
                <a:ea typeface="굴림"/>
                <a:cs typeface="굴림"/>
              </a:rPr>
              <a:t>}</a:t>
            </a: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3708400" y="2565400"/>
            <a:ext cx="7620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99"/>
          </a:solidFill>
          <a:ln w="9525">
            <a:noFill/>
            <a:miter lim="800000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zh-CN" sz="1800" kern="0">
              <a:solidFill>
                <a:sysClr val="windowText" lastClr="000000"/>
              </a:solidFill>
            </a:endParaRP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2393950" y="5410200"/>
            <a:ext cx="4514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额外开销：</a:t>
            </a:r>
            <a:endParaRPr lang="en-US" altLang="ko-KR" sz="2400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永远是两个控制流路径都执行！</a:t>
            </a:r>
            <a:endParaRPr lang="en-US" altLang="ko-KR" sz="2400" b="1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能否改进？</a:t>
            </a:r>
          </a:p>
        </p:txBody>
      </p:sp>
      <p:sp>
        <p:nvSpPr>
          <p:cNvPr id="3891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假定所有控制流路径执行频率都不同</a:t>
            </a:r>
            <a:endParaRPr lang="en-US" altLang="zh-CN"/>
          </a:p>
          <a:p>
            <a:r>
              <a:rPr lang="zh-CN" altLang="en-US"/>
              <a:t>应该针对频率最高的路径优化代码</a:t>
            </a:r>
            <a:endParaRPr lang="en-US" altLang="zh-CN"/>
          </a:p>
          <a:p>
            <a:r>
              <a:rPr lang="zh-CN" altLang="en-US"/>
              <a:t>其他路径按默认方式执行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33400" y="4318298"/>
            <a:ext cx="2941831" cy="923330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for (i=0; i&lt;16; i++)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  if (a[i] != 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    b[i]++;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724400" y="4076700"/>
            <a:ext cx="4419600" cy="13239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FF0000"/>
                </a:solidFill>
              </a:rPr>
              <a:t>若</a:t>
            </a:r>
            <a:r>
              <a:rPr kumimoji="0" lang="en-US" altLang="zh-CN" sz="2000" kern="0" dirty="0">
                <a:solidFill>
                  <a:srgbClr val="FF0000"/>
                </a:solidFill>
              </a:rPr>
              <a:t>a</a:t>
            </a:r>
            <a:r>
              <a:rPr kumimoji="0" lang="zh-CN" altLang="en-US" sz="2000" kern="0" dirty="0">
                <a:solidFill>
                  <a:srgbClr val="FF0000"/>
                </a:solidFill>
              </a:rPr>
              <a:t>通常为</a:t>
            </a:r>
            <a:r>
              <a:rPr kumimoji="0" lang="en-US" altLang="zh-CN" sz="2000" kern="0" dirty="0">
                <a:solidFill>
                  <a:srgbClr val="FF0000"/>
                </a:solidFill>
              </a:rPr>
              <a:t>0</a:t>
            </a:r>
            <a:r>
              <a:rPr kumimoji="0" lang="zh-CN" altLang="en-US" sz="2000" kern="0" dirty="0">
                <a:solidFill>
                  <a:srgbClr val="FF0000"/>
                </a:solidFill>
              </a:rPr>
              <a:t>该怎么做：</a:t>
            </a:r>
            <a:endParaRPr kumimoji="0" lang="en-US" altLang="zh-CN" sz="2000" kern="0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对所有元素计算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a[</a:t>
            </a:r>
            <a:r>
              <a:rPr kumimoji="0" lang="en-US" altLang="zh-CN" sz="2000" kern="0" dirty="0" err="1">
                <a:solidFill>
                  <a:srgbClr val="000000"/>
                </a:solidFill>
              </a:rPr>
              <a:t>i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] !=0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对一些非</a:t>
            </a:r>
            <a:r>
              <a:rPr kumimoji="0" lang="en-US" altLang="zh-CN" sz="2000" kern="0" dirty="0">
                <a:solidFill>
                  <a:srgbClr val="000000"/>
                </a:solidFill>
              </a:rPr>
              <a:t>0</a:t>
            </a:r>
            <a:r>
              <a:rPr kumimoji="0" lang="zh-CN" altLang="en-US" sz="2000" kern="0" dirty="0">
                <a:solidFill>
                  <a:srgbClr val="000000"/>
                </a:solidFill>
              </a:rPr>
              <a:t>元素执行一般代码</a:t>
            </a:r>
            <a:endParaRPr kumimoji="0" lang="en-US" altLang="zh-CN" sz="2000" kern="0" dirty="0">
              <a:solidFill>
                <a:srgbClr val="00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000" kern="0" dirty="0">
                <a:solidFill>
                  <a:srgbClr val="000000"/>
                </a:solidFill>
              </a:rPr>
              <a:t>否则什么也不做</a:t>
            </a:r>
            <a:endParaRPr kumimoji="0" lang="en-US" altLang="zh-CN" sz="20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一种优化：超字条件码分支</a:t>
            </a:r>
          </a:p>
        </p:txBody>
      </p:sp>
      <p:sp>
        <p:nvSpPr>
          <p:cNvPr id="3993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3995738" y="1582738"/>
            <a:ext cx="762000" cy="4572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0099"/>
          </a:solidFill>
          <a:ln w="9525">
            <a:noFill/>
            <a:miter lim="800000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CN" altLang="zh-CN" sz="1800" kern="0">
              <a:solidFill>
                <a:sysClr val="windowText" lastClr="00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116013" y="2568525"/>
            <a:ext cx="5423280" cy="2308324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for (</a:t>
            </a:r>
            <a:r>
              <a:rPr kumimoji="0" lang="en-US" altLang="ko-KR" sz="18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i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=0; </a:t>
            </a:r>
            <a:r>
              <a:rPr kumimoji="0" lang="en-US" altLang="ko-KR" sz="18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i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&lt;16; </a:t>
            </a:r>
            <a:r>
              <a:rPr kumimoji="0" lang="en-US" altLang="ko-KR" sz="18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i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+=4){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  </a:t>
            </a:r>
            <a:r>
              <a:rPr kumimoji="0" lang="en-US" altLang="ko-KR" sz="18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pred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 = a[i:i+3] != (0, 0, 0, 0);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  </a:t>
            </a:r>
            <a:r>
              <a:rPr kumimoji="0" lang="en-US" altLang="ko-KR" sz="1800" b="1" kern="0" dirty="0">
                <a:solidFill>
                  <a:srgbClr val="FF3300"/>
                </a:solidFill>
                <a:latin typeface="Courier New" panose="02070309020205020404" pitchFamily="49" charset="0"/>
                <a:ea typeface="굴림"/>
                <a:cs typeface="굴림"/>
              </a:rPr>
              <a:t>branch-on-none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(</a:t>
            </a:r>
            <a:r>
              <a:rPr kumimoji="0" lang="en-US" altLang="ko-KR" sz="18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pred</a:t>
            </a:r>
            <a:r>
              <a:rPr kumimoji="0" lang="en-US" altLang="ko-KR" sz="1800" b="1" kern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) L1;</a:t>
            </a:r>
            <a:endParaRPr kumimoji="0" lang="en-US" altLang="ko-KR" sz="1800" b="1" kern="0" dirty="0">
              <a:solidFill>
                <a:srgbClr val="000000"/>
              </a:solidFill>
              <a:latin typeface="Courier New" panose="02070309020205020404" pitchFamily="49" charset="0"/>
              <a:ea typeface="굴림"/>
              <a:cs typeface="굴림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    old  = b[i:i+3];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    new  = old + (1, 1, 1, 1);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    b[i:i+3] = SELECT(old, new, </a:t>
            </a:r>
            <a:r>
              <a:rPr kumimoji="0" lang="en-US" altLang="ko-KR" sz="18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pred</a:t>
            </a: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  </a:t>
            </a:r>
            <a:r>
              <a:rPr kumimoji="0" lang="en-US" altLang="ko-KR" sz="1800" b="1" kern="0">
                <a:solidFill>
                  <a:srgbClr val="FF3300"/>
                </a:solidFill>
                <a:latin typeface="Courier New" panose="02070309020205020404" pitchFamily="49" charset="0"/>
                <a:ea typeface="굴림"/>
                <a:cs typeface="굴림"/>
              </a:rPr>
              <a:t>L1</a:t>
            </a:r>
            <a:r>
              <a:rPr kumimoji="0" lang="en-US" altLang="ko-KR" sz="1800" b="1" kern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:</a:t>
            </a:r>
            <a:endParaRPr kumimoji="0" lang="en-US" altLang="ko-KR" sz="1800" b="1" kern="0" dirty="0">
              <a:solidFill>
                <a:srgbClr val="000000"/>
              </a:solidFill>
              <a:latin typeface="Courier New" panose="02070309020205020404" pitchFamily="49" charset="0"/>
              <a:ea typeface="굴림"/>
              <a:cs typeface="굴림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800" b="1" kern="0" dirty="0">
                <a:solidFill>
                  <a:srgbClr val="000000"/>
                </a:solidFill>
                <a:latin typeface="Courier New" panose="02070309020205020404" pitchFamily="49" charset="0"/>
                <a:ea typeface="굴림"/>
                <a:cs typeface="굴림"/>
              </a:rPr>
              <a:t>}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控制流</a:t>
            </a:r>
          </a:p>
        </p:txBody>
      </p:sp>
      <p:sp>
        <p:nvSpPr>
          <p:cNvPr id="4096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当前的商用编译器不太可能支持</a:t>
            </a:r>
            <a:endParaRPr lang="en-US" altLang="zh-CN"/>
          </a:p>
          <a:p>
            <a:pPr lvl="1"/>
            <a:r>
              <a:rPr lang="zh-CN" altLang="en-US"/>
              <a:t>增加了编译器的复杂性</a:t>
            </a:r>
            <a:endParaRPr lang="en-US" altLang="zh-CN"/>
          </a:p>
          <a:p>
            <a:pPr lvl="1"/>
            <a:r>
              <a:rPr lang="zh-CN" altLang="en-US"/>
              <a:t>可能减慢速度</a:t>
            </a:r>
            <a:endParaRPr lang="en-US" altLang="zh-CN"/>
          </a:p>
          <a:p>
            <a:pPr lvl="1"/>
            <a:r>
              <a:rPr lang="zh-CN" altLang="en-US"/>
              <a:t>性能依赖于输入数据</a:t>
            </a:r>
            <a:endParaRPr lang="en-US" altLang="zh-CN"/>
          </a:p>
          <a:p>
            <a:r>
              <a:rPr lang="zh-CN" altLang="en-US"/>
              <a:t>一般观点，当存在控制流问题时，</a:t>
            </a:r>
            <a:r>
              <a:rPr lang="en-US" altLang="zh-CN"/>
              <a:t>SIMD</a:t>
            </a:r>
            <a:r>
              <a:rPr lang="zh-CN" altLang="en-US"/>
              <a:t>不是一个好的编程模型</a:t>
            </a:r>
            <a:endParaRPr lang="en-US" altLang="zh-CN"/>
          </a:p>
          <a:p>
            <a:r>
              <a:rPr lang="zh-CN" altLang="en-US"/>
              <a:t>但还是可能加速的！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概念</a:t>
            </a:r>
            <a:endParaRPr lang="en-US" altLang="zh-CN" dirty="0"/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并行的问题</a:t>
            </a:r>
            <a:endParaRPr lang="en-US" altLang="zh-CN" dirty="0"/>
          </a:p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SIMD</a:t>
            </a:r>
            <a:r>
              <a:rPr lang="zh-CN" altLang="en-US" dirty="0">
                <a:solidFill>
                  <a:srgbClr val="FF0000"/>
                </a:solidFill>
              </a:rPr>
              <a:t>编程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/>
              <a:t>x86</a:t>
            </a:r>
            <a:r>
              <a:rPr lang="zh-CN" altLang="en-US" dirty="0"/>
              <a:t>平台</a:t>
            </a:r>
            <a:r>
              <a:rPr lang="en-US" altLang="zh-CN" dirty="0"/>
              <a:t>SSE/AVX</a:t>
            </a:r>
          </a:p>
          <a:p>
            <a:pPr lvl="1" eaLnBrk="1" hangingPunct="1"/>
            <a:r>
              <a:rPr lang="en-US" altLang="zh-CN" dirty="0"/>
              <a:t>ARM</a:t>
            </a:r>
            <a:r>
              <a:rPr lang="zh-CN" altLang="en-US" dirty="0"/>
              <a:t>平台</a:t>
            </a:r>
            <a:r>
              <a:rPr lang="en-US" altLang="zh-CN" dirty="0"/>
              <a:t>Neon/SVE</a:t>
            </a:r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编程进阶</a:t>
            </a:r>
            <a:endParaRPr lang="en-US" altLang="zh-C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概念</a:t>
            </a:r>
            <a:endParaRPr lang="en-US" altLang="zh-CN" dirty="0"/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并行的问题</a:t>
            </a:r>
            <a:endParaRPr lang="en-US" altLang="zh-CN" dirty="0"/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x86</a:t>
            </a:r>
            <a:r>
              <a:rPr lang="zh-CN" altLang="en-US" dirty="0">
                <a:solidFill>
                  <a:srgbClr val="FF0000"/>
                </a:solidFill>
              </a:rPr>
              <a:t>平台</a:t>
            </a:r>
            <a:r>
              <a:rPr lang="en-US" altLang="zh-CN" dirty="0">
                <a:solidFill>
                  <a:srgbClr val="FF0000"/>
                </a:solidFill>
              </a:rPr>
              <a:t>SSE/AVX</a:t>
            </a:r>
          </a:p>
          <a:p>
            <a:pPr lvl="1" eaLnBrk="1" hangingPunct="1"/>
            <a:r>
              <a:rPr lang="en-US" altLang="zh-CN" dirty="0"/>
              <a:t>ARM</a:t>
            </a:r>
            <a:r>
              <a:rPr lang="zh-CN" altLang="en-US" dirty="0"/>
              <a:t>平台</a:t>
            </a:r>
            <a:r>
              <a:rPr lang="en-US" altLang="zh-CN" dirty="0"/>
              <a:t>Neon/SVE</a:t>
            </a:r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编程进阶</a:t>
            </a:r>
            <a:endParaRPr lang="en-US" altLang="zh-C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SIMD</a:t>
            </a:r>
            <a:r>
              <a:rPr lang="zh-CN" altLang="en-US" dirty="0"/>
              <a:t>指令发展史</a:t>
            </a:r>
            <a:r>
              <a:rPr lang="en-US" altLang="zh-CN" dirty="0"/>
              <a:t>Intel vs.</a:t>
            </a:r>
            <a:r>
              <a:rPr lang="zh-CN" altLang="en-US" dirty="0"/>
              <a:t> </a:t>
            </a:r>
            <a:r>
              <a:rPr lang="en-US" altLang="zh-CN" dirty="0"/>
              <a:t>ARM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his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2" y="1971675"/>
            <a:ext cx="5972175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x86</a:t>
            </a:r>
            <a:r>
              <a:rPr lang="zh-CN" altLang="en-US"/>
              <a:t>架构</a:t>
            </a:r>
            <a:r>
              <a:rPr lang="en-US" altLang="zh-CN"/>
              <a:t>SIMD</a:t>
            </a:r>
            <a:r>
              <a:rPr lang="zh-CN" altLang="en-US"/>
              <a:t>支持</a:t>
            </a:r>
          </a:p>
        </p:txBody>
      </p:sp>
      <p:sp>
        <p:nvSpPr>
          <p:cNvPr id="4301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当前</a:t>
            </a:r>
            <a:r>
              <a:rPr lang="en-US" altLang="zh-CN" sz="2800" dirty="0"/>
              <a:t>AMD</a:t>
            </a:r>
            <a:r>
              <a:rPr lang="zh-CN" altLang="en-US" sz="2800" dirty="0"/>
              <a:t>和</a:t>
            </a:r>
            <a:r>
              <a:rPr lang="en-US" altLang="zh-CN" sz="2800" dirty="0"/>
              <a:t>Intel</a:t>
            </a:r>
            <a:r>
              <a:rPr lang="zh-CN" altLang="en-US" sz="2800" dirty="0"/>
              <a:t>的</a:t>
            </a:r>
            <a:r>
              <a:rPr lang="en-US" altLang="zh-CN" sz="2800" dirty="0"/>
              <a:t>x86</a:t>
            </a:r>
            <a:r>
              <a:rPr lang="zh-CN" altLang="en-US" sz="2800" dirty="0"/>
              <a:t>的</a:t>
            </a:r>
            <a:r>
              <a:rPr lang="en-US" altLang="zh-CN" sz="2800" dirty="0"/>
              <a:t>ISA</a:t>
            </a:r>
            <a:r>
              <a:rPr lang="zh-CN" altLang="en-US" sz="2800" dirty="0"/>
              <a:t>和微架构都支持</a:t>
            </a:r>
            <a:r>
              <a:rPr lang="en-US" altLang="zh-CN" sz="2800" dirty="0"/>
              <a:t>SIMD</a:t>
            </a:r>
            <a:r>
              <a:rPr lang="zh-CN" altLang="en-US" sz="2800" dirty="0"/>
              <a:t>运算</a:t>
            </a:r>
            <a:endParaRPr lang="en-US" altLang="zh-CN" sz="2800" dirty="0"/>
          </a:p>
          <a:p>
            <a:r>
              <a:rPr lang="en-US" altLang="zh-CN" sz="2800" dirty="0"/>
              <a:t>ISA</a:t>
            </a:r>
            <a:r>
              <a:rPr lang="zh-CN" altLang="en-US" sz="2800" dirty="0"/>
              <a:t>支持</a:t>
            </a:r>
            <a:endParaRPr lang="en-US" altLang="zh-CN" sz="2800" dirty="0"/>
          </a:p>
          <a:p>
            <a:pPr lvl="1"/>
            <a:r>
              <a:rPr lang="en-US" altLang="zh-CN" sz="2400" dirty="0"/>
              <a:t>MMX, 3DNow!, SSE, SSE2, SSE3, SSE4,AVX,AVX2</a:t>
            </a:r>
          </a:p>
          <a:p>
            <a:pPr lvl="2"/>
            <a:r>
              <a:rPr lang="zh-CN" altLang="en-US" sz="1800" dirty="0"/>
              <a:t>用</a:t>
            </a:r>
            <a:r>
              <a:rPr lang="en-US" altLang="zh-CN" sz="1800" dirty="0"/>
              <a:t>CPU-Z</a:t>
            </a:r>
            <a:r>
              <a:rPr lang="zh-CN" altLang="en-US" sz="1800" dirty="0"/>
              <a:t>检测</a:t>
            </a:r>
            <a:endParaRPr lang="en-US" altLang="zh-CN" sz="1800" dirty="0"/>
          </a:p>
          <a:p>
            <a:pPr lvl="2"/>
            <a:r>
              <a:rPr lang="zh-CN" altLang="en-US" sz="1800" dirty="0"/>
              <a:t>或</a:t>
            </a:r>
            <a:r>
              <a:rPr lang="en-US" altLang="zh-CN" sz="1800" dirty="0"/>
              <a:t>Linux</a:t>
            </a:r>
            <a:r>
              <a:rPr lang="zh-CN" altLang="en-US" sz="1800" dirty="0"/>
              <a:t>：</a:t>
            </a:r>
            <a:r>
              <a:rPr lang="en-US" altLang="zh-CN" sz="1800" dirty="0"/>
              <a:t>/proc/</a:t>
            </a:r>
            <a:r>
              <a:rPr lang="en-US" altLang="zh-CN" sz="1800" dirty="0" err="1"/>
              <a:t>cpuinfo</a:t>
            </a:r>
            <a:r>
              <a:rPr lang="zh-CN" altLang="en-US" sz="1800" dirty="0"/>
              <a:t>中的标志位</a:t>
            </a:r>
            <a:endParaRPr lang="en-US" altLang="zh-CN" sz="1800" dirty="0"/>
          </a:p>
          <a:p>
            <a:pPr lvl="1"/>
            <a:r>
              <a:rPr lang="en-US" altLang="zh-CN" sz="2400" dirty="0"/>
              <a:t>SSE (Streaming SIMD extensions)</a:t>
            </a:r>
            <a:r>
              <a:rPr lang="zh-CN" altLang="en-US" sz="2400" dirty="0"/>
              <a:t>：</a:t>
            </a:r>
            <a:r>
              <a:rPr lang="en-US" altLang="zh-CN" sz="2400" dirty="0"/>
              <a:t>x86</a:t>
            </a:r>
            <a:r>
              <a:rPr lang="zh-CN" altLang="en-US" sz="2400" dirty="0"/>
              <a:t>架构的</a:t>
            </a:r>
            <a:r>
              <a:rPr lang="en-US" altLang="zh-CN" sz="2400" dirty="0"/>
              <a:t>SIMD</a:t>
            </a:r>
            <a:r>
              <a:rPr lang="zh-CN" altLang="en-US" sz="2400" dirty="0"/>
              <a:t>扩展指令集</a:t>
            </a:r>
            <a:endParaRPr lang="en-US" altLang="zh-CN" sz="2400" dirty="0"/>
          </a:p>
          <a:p>
            <a:r>
              <a:rPr lang="zh-CN" altLang="en-US" sz="2800" dirty="0"/>
              <a:t>微架构支持</a:t>
            </a:r>
            <a:endParaRPr lang="en-US" altLang="zh-CN" sz="2800" dirty="0"/>
          </a:p>
          <a:p>
            <a:pPr lvl="1"/>
            <a:r>
              <a:rPr lang="zh-CN" altLang="en-US" sz="2400" dirty="0"/>
              <a:t>多功能单元</a:t>
            </a:r>
            <a:endParaRPr lang="en-US" altLang="zh-CN" sz="2400" dirty="0"/>
          </a:p>
          <a:p>
            <a:pPr lvl="1"/>
            <a:r>
              <a:rPr lang="en-US" altLang="zh-CN" sz="2400" dirty="0"/>
              <a:t>8</a:t>
            </a:r>
            <a:r>
              <a:rPr lang="zh-CN" altLang="en-US" sz="2400" dirty="0"/>
              <a:t>个</a:t>
            </a:r>
            <a:r>
              <a:rPr lang="en-US" altLang="zh-CN" sz="2400" dirty="0"/>
              <a:t>128</a:t>
            </a:r>
            <a:r>
              <a:rPr lang="zh-CN" altLang="en-US" sz="2400" dirty="0"/>
              <a:t>位的向量寄存器（</a:t>
            </a:r>
            <a:r>
              <a:rPr lang="en-US" altLang="zh-CN" sz="2400" dirty="0"/>
              <a:t>SSE</a:t>
            </a:r>
            <a:r>
              <a:rPr lang="zh-CN" altLang="en-US" sz="2400" dirty="0"/>
              <a:t>）</a:t>
            </a:r>
            <a:br>
              <a:rPr lang="en-US" altLang="zh-CN" sz="2400" dirty="0"/>
            </a:br>
            <a:r>
              <a:rPr lang="en-US" altLang="zh-CN" sz="2400" dirty="0"/>
              <a:t>16</a:t>
            </a:r>
            <a:r>
              <a:rPr lang="zh-CN" altLang="en-US" sz="2400" dirty="0"/>
              <a:t>个</a:t>
            </a:r>
            <a:r>
              <a:rPr lang="en-US" altLang="zh-CN" sz="2400" dirty="0"/>
              <a:t>256</a:t>
            </a:r>
            <a:r>
              <a:rPr lang="zh-CN" altLang="en-US" sz="2400" dirty="0"/>
              <a:t>位的向量寄存器（</a:t>
            </a:r>
            <a:r>
              <a:rPr lang="en-US" altLang="zh-CN" sz="2400" dirty="0"/>
              <a:t>AVX</a:t>
            </a:r>
            <a:r>
              <a:rPr lang="zh-CN" altLang="en-US" sz="2400" dirty="0"/>
              <a:t>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回顾：主要的并行控制机制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8196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" y="1428750"/>
            <a:ext cx="90297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SSE</a:t>
            </a:r>
            <a:endParaRPr lang="zh-CN" altLang="en-US"/>
          </a:p>
        </p:txBody>
      </p:sp>
      <p:sp>
        <p:nvSpPr>
          <p:cNvPr id="4403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SSE</a:t>
            </a:r>
            <a:r>
              <a:rPr lang="zh-CN" altLang="en-US"/>
              <a:t>（</a:t>
            </a:r>
            <a:r>
              <a:rPr lang="en-US" altLang="zh-CN"/>
              <a:t>Streaming-Single instruction multiple data Extensions</a:t>
            </a:r>
            <a:r>
              <a:rPr lang="zh-CN" altLang="en-US"/>
              <a:t>），</a:t>
            </a:r>
            <a:r>
              <a:rPr lang="en-US" altLang="zh-CN"/>
              <a:t>1999</a:t>
            </a:r>
            <a:r>
              <a:rPr lang="zh-CN" altLang="en-US"/>
              <a:t>年</a:t>
            </a:r>
          </a:p>
          <a:p>
            <a:pPr lvl="1" eaLnBrk="1" hangingPunct="1"/>
            <a:r>
              <a:rPr lang="zh-CN" altLang="en-US"/>
              <a:t>在</a:t>
            </a:r>
            <a:r>
              <a:rPr lang="en-US" altLang="zh-CN"/>
              <a:t>MMX</a:t>
            </a:r>
            <a:r>
              <a:rPr lang="zh-CN" altLang="en-US"/>
              <a:t>指令集的基础上添加到</a:t>
            </a:r>
            <a:r>
              <a:rPr lang="en-US" altLang="zh-CN"/>
              <a:t>70</a:t>
            </a:r>
            <a:r>
              <a:rPr lang="zh-CN" altLang="en-US"/>
              <a:t>条指令</a:t>
            </a:r>
          </a:p>
          <a:p>
            <a:pPr lvl="1" eaLnBrk="1" hangingPunct="1"/>
            <a:r>
              <a:rPr lang="zh-CN" altLang="en-US"/>
              <a:t>一个时钟周期内同时进行多个</a:t>
            </a:r>
            <a:r>
              <a:rPr lang="zh-CN" altLang="en-US">
                <a:solidFill>
                  <a:srgbClr val="FF0000"/>
                </a:solidFill>
              </a:rPr>
              <a:t>相同</a:t>
            </a:r>
            <a:r>
              <a:rPr lang="zh-CN" altLang="en-US"/>
              <a:t>性质的运算</a:t>
            </a:r>
          </a:p>
          <a:p>
            <a:pPr lvl="1" eaLnBrk="1" hangingPunct="1"/>
            <a:r>
              <a:rPr lang="zh-CN" altLang="en-US"/>
              <a:t>加强</a:t>
            </a:r>
            <a:r>
              <a:rPr lang="en-US" altLang="zh-CN"/>
              <a:t>CPU</a:t>
            </a:r>
            <a:r>
              <a:rPr lang="zh-CN" altLang="en-US"/>
              <a:t>对单精度浮点数并行化处理的能力</a:t>
            </a:r>
          </a:p>
          <a:p>
            <a:pPr lvl="1" eaLnBrk="1" hangingPunct="1"/>
            <a:r>
              <a:rPr lang="zh-CN" altLang="en-US"/>
              <a:t>新版本加强整数和双精度浮点数的运算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SSE2</a:t>
            </a:r>
            <a:endParaRPr lang="zh-CN" altLang="en-US"/>
          </a:p>
        </p:txBody>
      </p:sp>
      <p:sp>
        <p:nvSpPr>
          <p:cNvPr id="4505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SSE2</a:t>
            </a:r>
            <a:r>
              <a:rPr lang="zh-CN" altLang="en-US"/>
              <a:t>指令集，</a:t>
            </a:r>
            <a:r>
              <a:rPr lang="en-US" altLang="zh-CN"/>
              <a:t>2001</a:t>
            </a:r>
            <a:r>
              <a:rPr lang="zh-CN" altLang="en-US"/>
              <a:t>年</a:t>
            </a:r>
          </a:p>
          <a:p>
            <a:pPr lvl="1" eaLnBrk="1" hangingPunct="1"/>
            <a:r>
              <a:rPr lang="zh-CN" altLang="en-US"/>
              <a:t>增加到</a:t>
            </a:r>
            <a:r>
              <a:rPr lang="en-US" altLang="zh-CN"/>
              <a:t>144</a:t>
            </a:r>
            <a:r>
              <a:rPr lang="zh-CN" altLang="en-US"/>
              <a:t>条指令</a:t>
            </a:r>
            <a:endParaRPr lang="en-US" altLang="zh-CN"/>
          </a:p>
          <a:p>
            <a:pPr lvl="1" eaLnBrk="1" hangingPunct="1"/>
            <a:r>
              <a:rPr lang="zh-CN" altLang="en-US"/>
              <a:t>加强</a:t>
            </a:r>
            <a:r>
              <a:rPr lang="en-US" altLang="zh-CN"/>
              <a:t>64</a:t>
            </a:r>
            <a:r>
              <a:rPr lang="zh-CN" altLang="en-US"/>
              <a:t>位双精度浮点数及字节、</a:t>
            </a:r>
            <a:r>
              <a:rPr lang="en-US" altLang="zh-CN"/>
              <a:t>16</a:t>
            </a:r>
            <a:r>
              <a:rPr lang="zh-CN" altLang="en-US"/>
              <a:t>位短整型、</a:t>
            </a:r>
            <a:r>
              <a:rPr lang="en-US" altLang="zh-CN"/>
              <a:t>32</a:t>
            </a:r>
            <a:r>
              <a:rPr lang="zh-CN" altLang="en-US"/>
              <a:t>位整型、</a:t>
            </a:r>
            <a:r>
              <a:rPr lang="en-US" altLang="zh-CN"/>
              <a:t>64</a:t>
            </a:r>
            <a:r>
              <a:rPr lang="zh-CN" altLang="en-US"/>
              <a:t>位长整型的处理能力</a:t>
            </a:r>
            <a:endParaRPr lang="en-US" altLang="zh-CN"/>
          </a:p>
          <a:p>
            <a:pPr lvl="1" eaLnBrk="1" hangingPunct="1"/>
            <a:r>
              <a:rPr lang="en-US" altLang="zh-CN"/>
              <a:t>cache</a:t>
            </a:r>
            <a:r>
              <a:rPr lang="zh-CN" altLang="en-US"/>
              <a:t>预取指令</a:t>
            </a:r>
          </a:p>
          <a:p>
            <a:pPr eaLnBrk="1" hangingPunct="1"/>
            <a:r>
              <a:rPr lang="en-US" altLang="zh-CN"/>
              <a:t>SSE</a:t>
            </a:r>
            <a:r>
              <a:rPr lang="zh-CN" altLang="en-US"/>
              <a:t>和</a:t>
            </a:r>
            <a:r>
              <a:rPr lang="en-US" altLang="zh-CN"/>
              <a:t>SSE2</a:t>
            </a:r>
            <a:r>
              <a:rPr lang="zh-CN" altLang="en-US"/>
              <a:t>使用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128-bit</a:t>
            </a:r>
            <a:r>
              <a:rPr lang="zh-CN" altLang="en-US"/>
              <a:t>寄存器</a:t>
            </a:r>
          </a:p>
          <a:p>
            <a:pPr lvl="1" eaLnBrk="1" hangingPunct="1"/>
            <a:r>
              <a:rPr lang="en-US" altLang="zh-CN"/>
              <a:t>XMM0~XMM7</a:t>
            </a:r>
          </a:p>
          <a:p>
            <a:pPr lvl="1" eaLnBrk="1" hangingPunct="1"/>
            <a:r>
              <a:rPr lang="en-US" altLang="zh-CN"/>
              <a:t>16</a:t>
            </a:r>
            <a:r>
              <a:rPr lang="zh-CN" altLang="en-US"/>
              <a:t>个</a:t>
            </a:r>
            <a:r>
              <a:rPr lang="en-US" altLang="zh-CN"/>
              <a:t>8</a:t>
            </a:r>
            <a:r>
              <a:rPr lang="zh-CN" altLang="en-US"/>
              <a:t>位整数，</a:t>
            </a:r>
            <a:r>
              <a:rPr lang="en-US" altLang="zh-CN"/>
              <a:t>8</a:t>
            </a:r>
            <a:r>
              <a:rPr lang="zh-CN" altLang="en-US"/>
              <a:t>个</a:t>
            </a:r>
            <a:r>
              <a:rPr lang="en-US" altLang="zh-CN"/>
              <a:t>16</a:t>
            </a:r>
            <a:r>
              <a:rPr lang="zh-CN" altLang="en-US"/>
              <a:t>位整数，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32</a:t>
            </a:r>
            <a:r>
              <a:rPr lang="zh-CN" altLang="en-US"/>
              <a:t>位整数</a:t>
            </a:r>
          </a:p>
          <a:p>
            <a:pPr lvl="1" eaLnBrk="1" hangingPunct="1"/>
            <a:r>
              <a:rPr lang="en-US" altLang="zh-CN"/>
              <a:t>4</a:t>
            </a:r>
            <a:r>
              <a:rPr lang="zh-CN" altLang="en-US"/>
              <a:t>个单精度浮点数，</a:t>
            </a:r>
            <a:r>
              <a:rPr lang="en-US" altLang="zh-CN"/>
              <a:t>2</a:t>
            </a:r>
            <a:r>
              <a:rPr lang="zh-CN" altLang="en-US"/>
              <a:t>个双精度浮点数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SSE3</a:t>
            </a:r>
            <a:r>
              <a:rPr lang="zh-CN" altLang="en-US"/>
              <a:t>、</a:t>
            </a:r>
            <a:r>
              <a:rPr lang="en-US" altLang="zh-CN"/>
              <a:t>SSE4</a:t>
            </a:r>
            <a:endParaRPr lang="zh-CN" altLang="en-US"/>
          </a:p>
        </p:txBody>
      </p:sp>
      <p:sp>
        <p:nvSpPr>
          <p:cNvPr id="4608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SSE3</a:t>
            </a:r>
            <a:r>
              <a:rPr lang="zh-CN" altLang="en-US"/>
              <a:t>指令集，</a:t>
            </a:r>
            <a:r>
              <a:rPr lang="en-US" altLang="zh-CN"/>
              <a:t>2004</a:t>
            </a:r>
            <a:r>
              <a:rPr lang="zh-CN" altLang="en-US"/>
              <a:t>年</a:t>
            </a:r>
          </a:p>
          <a:p>
            <a:pPr lvl="1" eaLnBrk="1" hangingPunct="1"/>
            <a:r>
              <a:rPr lang="zh-CN" altLang="en-US"/>
              <a:t>加减运算</a:t>
            </a:r>
            <a:endParaRPr lang="en-US" altLang="zh-CN"/>
          </a:p>
          <a:p>
            <a:pPr lvl="1" eaLnBrk="1" hangingPunct="1"/>
            <a:r>
              <a:rPr lang="zh-CN" altLang="en-US"/>
              <a:t>“水平”运算</a:t>
            </a:r>
            <a:endParaRPr lang="en-US" altLang="zh-CN"/>
          </a:p>
          <a:p>
            <a:pPr lvl="1" eaLnBrk="1" hangingPunct="1">
              <a:spcBef>
                <a:spcPct val="0"/>
              </a:spcBef>
            </a:pPr>
            <a:r>
              <a:rPr lang="zh-CN" altLang="en-US"/>
              <a:t>快速浮点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ym typeface="Wingdings" panose="05000000000000000000" pitchFamily="2" charset="2"/>
              </a:rPr>
              <a:t>整数转换</a:t>
            </a:r>
            <a:endParaRPr lang="en-US" altLang="zh-CN"/>
          </a:p>
          <a:p>
            <a:pPr eaLnBrk="1" hangingPunct="1"/>
            <a:r>
              <a:rPr lang="en-US" altLang="zh-CN"/>
              <a:t>SSE4</a:t>
            </a:r>
            <a:r>
              <a:rPr lang="zh-CN" altLang="en-US"/>
              <a:t>指令集，</a:t>
            </a:r>
            <a:r>
              <a:rPr lang="en-US" altLang="zh-CN"/>
              <a:t>2007</a:t>
            </a:r>
            <a:r>
              <a:rPr lang="zh-CN" altLang="en-US"/>
              <a:t>年</a:t>
            </a:r>
          </a:p>
          <a:p>
            <a:pPr lvl="1" eaLnBrk="1" hangingPunct="1"/>
            <a:r>
              <a:rPr lang="en-US" altLang="zh-CN"/>
              <a:t>54</a:t>
            </a:r>
            <a:r>
              <a:rPr lang="zh-CN" altLang="en-US"/>
              <a:t>条指令</a:t>
            </a:r>
            <a:endParaRPr lang="en-US" altLang="zh-CN"/>
          </a:p>
          <a:p>
            <a:pPr lvl="1" eaLnBrk="1" hangingPunct="1"/>
            <a:r>
              <a:rPr lang="en-US" altLang="zh-CN"/>
              <a:t>STTNI(String and Text New Instructions)——XML</a:t>
            </a:r>
          </a:p>
          <a:p>
            <a:pPr lvl="1" eaLnBrk="1" hangingPunct="1"/>
            <a:r>
              <a:rPr lang="en-US" altLang="zh-CN"/>
              <a:t>CRC</a:t>
            </a:r>
            <a:r>
              <a:rPr lang="zh-CN" altLang="en-US"/>
              <a:t>校验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AVX</a:t>
            </a:r>
            <a:endParaRPr lang="zh-CN" altLang="en-US"/>
          </a:p>
        </p:txBody>
      </p:sp>
      <p:sp>
        <p:nvSpPr>
          <p:cNvPr id="4710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AVX</a:t>
            </a:r>
            <a:r>
              <a:rPr lang="zh-CN" altLang="en-US"/>
              <a:t>（</a:t>
            </a:r>
            <a:r>
              <a:rPr lang="en-US" altLang="zh-CN"/>
              <a:t>Advanced Vector eXtensions</a:t>
            </a:r>
            <a:r>
              <a:rPr lang="zh-CN" altLang="en-US"/>
              <a:t>）指令集，</a:t>
            </a:r>
            <a:r>
              <a:rPr lang="en-US" altLang="zh-CN"/>
              <a:t>2011</a:t>
            </a:r>
            <a:r>
              <a:rPr lang="zh-CN" altLang="en-US"/>
              <a:t>年</a:t>
            </a:r>
          </a:p>
          <a:p>
            <a:pPr lvl="1" eaLnBrk="1" hangingPunct="1"/>
            <a:r>
              <a:rPr lang="en-US" altLang="zh-CN"/>
              <a:t>16</a:t>
            </a:r>
            <a:r>
              <a:rPr lang="zh-CN" altLang="en-US"/>
              <a:t>个</a:t>
            </a:r>
            <a:r>
              <a:rPr lang="en-US" altLang="zh-CN"/>
              <a:t>256-bit</a:t>
            </a:r>
            <a:r>
              <a:rPr lang="zh-CN" altLang="en-US"/>
              <a:t>的寄存器</a:t>
            </a:r>
            <a:r>
              <a:rPr lang="en-US" altLang="zh-CN"/>
              <a:t>YMM0~YMM15</a:t>
            </a:r>
            <a:r>
              <a:rPr lang="zh-CN" altLang="en-US"/>
              <a:t>（低</a:t>
            </a:r>
            <a:r>
              <a:rPr lang="en-US" altLang="zh-CN"/>
              <a:t>128bits XMM0~XMM15</a:t>
            </a:r>
            <a:r>
              <a:rPr lang="zh-CN" altLang="en-US"/>
              <a:t>）</a:t>
            </a:r>
            <a:endParaRPr lang="en-US" altLang="zh-CN"/>
          </a:p>
          <a:p>
            <a:pPr eaLnBrk="1" hangingPunct="1"/>
            <a:r>
              <a:rPr lang="en-US" altLang="zh-CN"/>
              <a:t>AVX2</a:t>
            </a:r>
            <a:r>
              <a:rPr lang="zh-CN" altLang="en-US"/>
              <a:t>，</a:t>
            </a:r>
            <a:r>
              <a:rPr lang="en-US" altLang="zh-CN"/>
              <a:t>2013</a:t>
            </a:r>
            <a:r>
              <a:rPr lang="zh-CN" altLang="en-US"/>
              <a:t>年</a:t>
            </a:r>
          </a:p>
          <a:p>
            <a:pPr lvl="1" eaLnBrk="1" hangingPunct="1"/>
            <a:r>
              <a:rPr lang="zh-CN" altLang="en-US"/>
              <a:t>扩展了大部分</a:t>
            </a:r>
            <a:r>
              <a:rPr lang="en-US" altLang="zh-CN"/>
              <a:t>SSE</a:t>
            </a:r>
            <a:r>
              <a:rPr lang="zh-CN" altLang="en-US"/>
              <a:t>到</a:t>
            </a:r>
            <a:r>
              <a:rPr lang="en-US" altLang="zh-CN"/>
              <a:t>256</a:t>
            </a:r>
            <a:r>
              <a:rPr lang="zh-CN" altLang="en-US"/>
              <a:t>位</a:t>
            </a:r>
            <a:endParaRPr lang="en-US" altLang="zh-CN"/>
          </a:p>
          <a:p>
            <a:pPr lvl="1" eaLnBrk="1" hangingPunct="1"/>
            <a:r>
              <a:rPr lang="zh-CN" altLang="en-US"/>
              <a:t>三对象运算：熔合乘加运算</a:t>
            </a:r>
            <a:endParaRPr lang="en-US" altLang="zh-CN"/>
          </a:p>
          <a:p>
            <a:pPr lvl="1" eaLnBrk="1" hangingPunct="1"/>
            <a:r>
              <a:rPr lang="en-US" altLang="zh-CN"/>
              <a:t>gather</a:t>
            </a:r>
            <a:r>
              <a:rPr lang="zh-CN" altLang="en-US"/>
              <a:t>：非连续内存取数</a:t>
            </a:r>
            <a:endParaRPr lang="en-US" altLang="zh-CN"/>
          </a:p>
          <a:p>
            <a:pPr lvl="1" eaLnBrk="1" hangingPunct="1"/>
            <a:r>
              <a:rPr lang="en-US" altLang="zh-CN"/>
              <a:t>32</a:t>
            </a:r>
            <a:r>
              <a:rPr lang="zh-CN" altLang="en-US"/>
              <a:t>位、</a:t>
            </a:r>
            <a:r>
              <a:rPr lang="en-US" altLang="zh-CN"/>
              <a:t>64</a:t>
            </a:r>
            <a:r>
              <a:rPr lang="zh-CN" altLang="en-US"/>
              <a:t>位任意重排，向量移位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AVX-512</a:t>
            </a:r>
            <a:endParaRPr lang="zh-CN" altLang="en-US"/>
          </a:p>
        </p:txBody>
      </p:sp>
      <p:sp>
        <p:nvSpPr>
          <p:cNvPr id="4813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2016</a:t>
            </a:r>
            <a:r>
              <a:rPr lang="zh-CN" altLang="en-US"/>
              <a:t>年，</a:t>
            </a:r>
            <a:r>
              <a:rPr lang="en-US" altLang="zh-CN"/>
              <a:t>Xeon Phi x200</a:t>
            </a:r>
            <a:br>
              <a:rPr lang="en-US" altLang="zh-CN"/>
            </a:br>
            <a:r>
              <a:rPr lang="en-US" altLang="zh-CN"/>
              <a:t>2017</a:t>
            </a:r>
            <a:r>
              <a:rPr lang="zh-CN" altLang="en-US"/>
              <a:t>年，</a:t>
            </a:r>
            <a:r>
              <a:rPr lang="en-US" altLang="zh-CN"/>
              <a:t>Skylake-X CPU</a:t>
            </a:r>
            <a:endParaRPr lang="zh-CN" altLang="en-US"/>
          </a:p>
          <a:p>
            <a:pPr lvl="1" eaLnBrk="1" hangingPunct="1"/>
            <a:r>
              <a:rPr lang="en-US" altLang="zh-CN"/>
              <a:t>32</a:t>
            </a:r>
            <a:r>
              <a:rPr lang="zh-CN" altLang="en-US"/>
              <a:t>个</a:t>
            </a:r>
            <a:r>
              <a:rPr lang="en-US" altLang="zh-CN"/>
              <a:t>512-bit</a:t>
            </a:r>
            <a:r>
              <a:rPr lang="zh-CN" altLang="en-US"/>
              <a:t>寄存器</a:t>
            </a:r>
            <a:r>
              <a:rPr lang="en-US" altLang="zh-CN"/>
              <a:t>ZMM0~ZMM31</a:t>
            </a:r>
          </a:p>
          <a:p>
            <a:pPr lvl="1" eaLnBrk="1" hangingPunct="1"/>
            <a:r>
              <a:rPr lang="zh-CN" altLang="en-US"/>
              <a:t>一种新的内存标量模式，用于广播</a:t>
            </a:r>
            <a:endParaRPr lang="en-US" altLang="zh-CN"/>
          </a:p>
          <a:p>
            <a:pPr lvl="1" eaLnBrk="1" hangingPunct="1"/>
            <a:r>
              <a:rPr lang="zh-CN" altLang="en-US"/>
              <a:t>为每条指令增加显式舍入控制的空间</a:t>
            </a:r>
            <a:endParaRPr lang="en-US" altLang="zh-CN"/>
          </a:p>
          <a:p>
            <a:pPr lvl="1" eaLnBrk="1" hangingPunct="1"/>
            <a:r>
              <a:rPr lang="zh-CN" altLang="en-US"/>
              <a:t>一种新的压缩位移内存寻址模式</a:t>
            </a:r>
            <a:endParaRPr lang="en-US" altLang="zh-CN"/>
          </a:p>
          <a:p>
            <a:pPr lvl="1" eaLnBrk="1" hangingPunct="1"/>
            <a:r>
              <a:rPr lang="zh-CN" altLang="en-US"/>
              <a:t>整数融合乘加</a:t>
            </a:r>
            <a:r>
              <a:rPr lang="en-US" altLang="zh-CN"/>
              <a:t>IFMA</a:t>
            </a:r>
          </a:p>
          <a:p>
            <a:pPr lvl="1" eaLnBrk="1" hangingPunct="1"/>
            <a:r>
              <a:rPr lang="zh-CN" altLang="en-US"/>
              <a:t>神经网络指令（</a:t>
            </a:r>
            <a:r>
              <a:rPr lang="en-US" altLang="zh-CN"/>
              <a:t>VNNI</a:t>
            </a:r>
            <a:r>
              <a:rPr lang="zh-CN" altLang="en-US"/>
              <a:t>）</a:t>
            </a:r>
            <a:r>
              <a:rPr lang="en-US" altLang="zh-CN"/>
              <a:t>——Ice Lake CPU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SSE</a:t>
            </a:r>
            <a:r>
              <a:rPr lang="zh-CN" altLang="en-US"/>
              <a:t>编程</a:t>
            </a:r>
          </a:p>
        </p:txBody>
      </p:sp>
      <p:sp>
        <p:nvSpPr>
          <p:cNvPr id="4915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向量寄存器支持多种数据类型</a:t>
            </a:r>
            <a:endParaRPr lang="en-US" altLang="zh-CN" sz="2800"/>
          </a:p>
          <a:p>
            <a:pPr lvl="1"/>
            <a:r>
              <a:rPr lang="zh-CN" altLang="en-US" sz="2400"/>
              <a:t>整数（</a:t>
            </a:r>
            <a:r>
              <a:rPr lang="en-US" altLang="zh-CN" sz="2400"/>
              <a:t>16</a:t>
            </a:r>
            <a:r>
              <a:rPr lang="zh-CN" altLang="en-US" sz="2400"/>
              <a:t>字节、</a:t>
            </a:r>
            <a:r>
              <a:rPr lang="en-US" altLang="zh-CN" sz="2400"/>
              <a:t>8 short</a:t>
            </a:r>
            <a:r>
              <a:rPr lang="zh-CN" altLang="en-US" sz="2400"/>
              <a:t>、</a:t>
            </a:r>
            <a:r>
              <a:rPr lang="en-US" altLang="zh-CN" sz="2400"/>
              <a:t>4</a:t>
            </a:r>
            <a:r>
              <a:rPr lang="zh-CN" altLang="en-US" sz="2400"/>
              <a:t> </a:t>
            </a:r>
            <a:r>
              <a:rPr lang="en-US" altLang="zh-CN" sz="2400"/>
              <a:t>int</a:t>
            </a:r>
            <a:r>
              <a:rPr lang="zh-CN" altLang="en-US" sz="2400"/>
              <a:t>、</a:t>
            </a:r>
            <a:r>
              <a:rPr lang="en-US" altLang="zh-CN" sz="2400"/>
              <a:t>2 long long</a:t>
            </a:r>
            <a:r>
              <a:rPr lang="zh-CN" altLang="en-US" sz="2400"/>
              <a:t>、</a:t>
            </a:r>
            <a:r>
              <a:rPr lang="en-US" altLang="zh-CN" sz="2400"/>
              <a:t>1 dqword</a:t>
            </a:r>
            <a:r>
              <a:rPr lang="zh-CN" altLang="en-US" sz="2400"/>
              <a:t>）</a:t>
            </a:r>
            <a:endParaRPr lang="en-US" altLang="zh-CN" sz="2400"/>
          </a:p>
          <a:p>
            <a:pPr lvl="1"/>
            <a:r>
              <a:rPr lang="zh-CN" altLang="en-US" sz="2400"/>
              <a:t>单精度浮点数（</a:t>
            </a:r>
            <a:r>
              <a:rPr lang="en-US" altLang="zh-CN" sz="2400"/>
              <a:t>4 floats</a:t>
            </a:r>
            <a:r>
              <a:rPr lang="zh-CN" altLang="en-US" sz="2400"/>
              <a:t>）</a:t>
            </a:r>
            <a:endParaRPr lang="en-US" altLang="zh-CN" sz="2400"/>
          </a:p>
          <a:p>
            <a:pPr lvl="1"/>
            <a:r>
              <a:rPr lang="zh-CN" altLang="en-US" sz="2400"/>
              <a:t>双精度浮点数（</a:t>
            </a:r>
            <a:r>
              <a:rPr lang="en-US" altLang="zh-CN" sz="2400"/>
              <a:t>2 doubles</a:t>
            </a:r>
            <a:r>
              <a:rPr lang="zh-CN" altLang="en-US" sz="2400"/>
              <a:t>）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33788"/>
            <a:ext cx="43434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5715000" y="5691188"/>
            <a:ext cx="26267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[Klimovitski 2001]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</a:t>
            </a:r>
            <a:r>
              <a:rPr lang="zh-CN" altLang="en-US" dirty="0"/>
              <a:t>指令类型</a:t>
            </a:r>
          </a:p>
        </p:txBody>
      </p:sp>
      <p:sp>
        <p:nvSpPr>
          <p:cNvPr id="5017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数据移动指令：将数据移入</a:t>
            </a:r>
            <a:r>
              <a:rPr lang="en-US" altLang="zh-CN" sz="2800"/>
              <a:t>/</a:t>
            </a:r>
            <a:r>
              <a:rPr lang="zh-CN" altLang="en-US" sz="2800"/>
              <a:t>出向量寄存器</a:t>
            </a:r>
            <a:endParaRPr lang="en-US" altLang="zh-CN" sz="2800"/>
          </a:p>
          <a:p>
            <a:r>
              <a:rPr lang="zh-CN" altLang="en-US" sz="2800"/>
              <a:t>算术指令：多个数据（</a:t>
            </a:r>
            <a:r>
              <a:rPr lang="en-US" altLang="zh-CN" sz="2800"/>
              <a:t>2 doubles</a:t>
            </a:r>
            <a:r>
              <a:rPr lang="zh-CN" altLang="en-US" sz="2800"/>
              <a:t>、</a:t>
            </a:r>
            <a:r>
              <a:rPr lang="en-US" altLang="zh-CN" sz="2800"/>
              <a:t>4 floats</a:t>
            </a:r>
            <a:r>
              <a:rPr lang="zh-CN" altLang="en-US" sz="2800"/>
              <a:t>等）上的算术运算</a:t>
            </a:r>
            <a:endParaRPr lang="en-US" altLang="zh-CN" sz="2800"/>
          </a:p>
          <a:p>
            <a:r>
              <a:rPr lang="zh-CN" altLang="en-US" sz="2800"/>
              <a:t>逻辑指令：多个数据上的逻辑运算</a:t>
            </a:r>
            <a:endParaRPr lang="en-US" altLang="zh-CN" sz="2800"/>
          </a:p>
          <a:p>
            <a:r>
              <a:rPr lang="zh-CN" altLang="en-US" sz="2800"/>
              <a:t>比较指令：多个数据上的比较运算</a:t>
            </a:r>
            <a:endParaRPr lang="en-US" altLang="zh-CN" sz="2800"/>
          </a:p>
          <a:p>
            <a:r>
              <a:rPr lang="zh-CN" altLang="en-US" sz="2800"/>
              <a:t>洗牌指令：在</a:t>
            </a:r>
            <a:r>
              <a:rPr lang="en-US" altLang="zh-CN" sz="2800"/>
              <a:t>SIMD</a:t>
            </a:r>
            <a:r>
              <a:rPr lang="zh-CN" altLang="en-US" sz="2800"/>
              <a:t>寄存器内移动数据</a:t>
            </a:r>
            <a:endParaRPr lang="en-US" altLang="zh-CN" sz="2800"/>
          </a:p>
          <a:p>
            <a:r>
              <a:rPr lang="zh-CN" altLang="en-US" sz="2800"/>
              <a:t>其他</a:t>
            </a:r>
            <a:endParaRPr lang="en-US" altLang="zh-CN" sz="2800"/>
          </a:p>
          <a:p>
            <a:pPr lvl="1"/>
            <a:r>
              <a:rPr lang="zh-CN" altLang="en-US" sz="2400"/>
              <a:t>类型转换：</a:t>
            </a:r>
            <a:r>
              <a:rPr lang="en-US" altLang="zh-CN" sz="2400"/>
              <a:t>x86</a:t>
            </a:r>
            <a:r>
              <a:rPr lang="zh-CN" altLang="en-US" sz="2400"/>
              <a:t>和</a:t>
            </a:r>
            <a:r>
              <a:rPr lang="en-US" altLang="zh-CN" sz="2400"/>
              <a:t>SIMD</a:t>
            </a:r>
            <a:r>
              <a:rPr lang="zh-CN" altLang="en-US" sz="2400"/>
              <a:t>寄存器之间</a:t>
            </a:r>
            <a:endParaRPr lang="en-US" altLang="zh-CN" sz="2400"/>
          </a:p>
          <a:p>
            <a:pPr lvl="1"/>
            <a:r>
              <a:rPr lang="zh-CN" altLang="en-US" sz="2400"/>
              <a:t>缓存控制：向量可能污染</a:t>
            </a:r>
            <a:r>
              <a:rPr lang="en-US" altLang="zh-CN" sz="2400"/>
              <a:t>cache</a:t>
            </a:r>
          </a:p>
          <a:p>
            <a:pPr lvl="1"/>
            <a:r>
              <a:rPr lang="zh-CN" altLang="en-US" sz="2400"/>
              <a:t>状态管理</a:t>
            </a:r>
            <a:endParaRPr lang="en-US" altLang="zh-CN"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数据移动指令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2988" y="1371600"/>
            <a:ext cx="7912100" cy="4724400"/>
          </a:xfrm>
        </p:spPr>
        <p:txBody>
          <a:bodyPr/>
          <a:lstStyle/>
          <a:p>
            <a:pPr>
              <a:defRPr/>
            </a:pP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MOV</a:t>
            </a:r>
            <a:r>
              <a:rPr kumimoji="0" lang="en-US" altLang="zh-CN" sz="2400" kern="1200" dirty="0">
                <a:solidFill>
                  <a:srgbClr val="FF0000"/>
                </a:solidFill>
                <a:latin typeface="Calibri"/>
              </a:rPr>
              <a:t>U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PS – 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从内存或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SIMD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寄存器移动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128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位数据到一个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SIMD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寄存器。</a:t>
            </a:r>
            <a:r>
              <a:rPr kumimoji="0" lang="zh-CN" altLang="en-US" sz="2400" kern="1200" dirty="0">
                <a:solidFill>
                  <a:srgbClr val="FF0000"/>
                </a:solidFill>
                <a:latin typeface="Calibri"/>
              </a:rPr>
              <a:t>未对齐的</a:t>
            </a:r>
            <a:endParaRPr kumimoji="0" lang="en-US" altLang="zh-CN" sz="2400" kern="1200" dirty="0">
              <a:solidFill>
                <a:srgbClr val="FF0000"/>
              </a:solidFill>
              <a:latin typeface="Calibri"/>
            </a:endParaRPr>
          </a:p>
          <a:p>
            <a:pPr>
              <a:defRPr/>
            </a:pP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MOV</a:t>
            </a:r>
            <a:r>
              <a:rPr kumimoji="0" lang="en-US" altLang="zh-CN" sz="2400" kern="1200" dirty="0">
                <a:solidFill>
                  <a:srgbClr val="FF0000"/>
                </a:solidFill>
                <a:latin typeface="Calibri"/>
              </a:rPr>
              <a:t>A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PS – 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从内存或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SIMD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寄存器移动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128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位数据到一个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SIMD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寄存器。</a:t>
            </a:r>
            <a:r>
              <a:rPr kumimoji="0" lang="zh-CN" altLang="en-US" sz="2400" kern="1200" dirty="0">
                <a:solidFill>
                  <a:srgbClr val="FF0000"/>
                </a:solidFill>
                <a:latin typeface="Calibri"/>
              </a:rPr>
              <a:t>对齐的</a:t>
            </a:r>
            <a:endParaRPr kumimoji="0" lang="en-US" altLang="zh-CN" sz="2400" kern="1200" dirty="0">
              <a:solidFill>
                <a:srgbClr val="FF0000"/>
              </a:solidFill>
              <a:latin typeface="Calibri"/>
            </a:endParaRPr>
          </a:p>
          <a:p>
            <a:pPr>
              <a:defRPr/>
            </a:pP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MOV</a:t>
            </a:r>
            <a:r>
              <a:rPr kumimoji="0" lang="en-US" altLang="zh-CN" sz="2400" kern="1200" dirty="0">
                <a:solidFill>
                  <a:srgbClr val="FF0000"/>
                </a:solidFill>
                <a:latin typeface="Calibri"/>
              </a:rPr>
              <a:t>H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PS – 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将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64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位数据移动到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SIMD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寄存器高位</a:t>
            </a:r>
            <a:endParaRPr kumimoji="0" lang="en-US" altLang="zh-CN" sz="2400" kern="12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MOV</a:t>
            </a:r>
            <a:r>
              <a:rPr kumimoji="0" lang="en-US" altLang="zh-CN" sz="2400" kern="1200" dirty="0">
                <a:solidFill>
                  <a:srgbClr val="FF0000"/>
                </a:solidFill>
                <a:latin typeface="Calibri"/>
              </a:rPr>
              <a:t>L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PS – 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将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64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位数据移动到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SIMD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寄存器低位</a:t>
            </a:r>
            <a:endParaRPr kumimoji="0" lang="en-US" altLang="zh-CN" sz="2400" kern="12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MOV</a:t>
            </a:r>
            <a:r>
              <a:rPr kumimoji="0" lang="en-US" altLang="zh-CN" sz="2400" kern="1200" dirty="0">
                <a:solidFill>
                  <a:srgbClr val="FF0000"/>
                </a:solidFill>
                <a:latin typeface="Calibri"/>
              </a:rPr>
              <a:t>HL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PS – 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将源寄存器高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64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位移动到目标寄存器低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64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位</a:t>
            </a:r>
            <a:endParaRPr kumimoji="0" lang="en-US" altLang="zh-CN" sz="2400" kern="12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MOV</a:t>
            </a:r>
            <a:r>
              <a:rPr kumimoji="0" lang="en-US" altLang="zh-CN" sz="2400" kern="1200" dirty="0">
                <a:solidFill>
                  <a:srgbClr val="FF0000"/>
                </a:solidFill>
                <a:latin typeface="Calibri"/>
              </a:rPr>
              <a:t>LH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PS – 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将源寄存器低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64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位移动到目标寄存器高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64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位</a:t>
            </a:r>
            <a:endParaRPr lang="en-US" altLang="zh-CN" sz="2400" dirty="0"/>
          </a:p>
          <a:p>
            <a:pPr>
              <a:defRPr/>
            </a:pP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MOV</a:t>
            </a:r>
            <a:r>
              <a:rPr kumimoji="0" lang="en-US" altLang="zh-CN" sz="2400" kern="1200" dirty="0">
                <a:solidFill>
                  <a:srgbClr val="FF0000"/>
                </a:solidFill>
                <a:latin typeface="Calibri"/>
              </a:rPr>
              <a:t>MSK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PS – 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将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个打包的标量数据的符号位移动到一个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x86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整数寄存器</a:t>
            </a:r>
            <a:endParaRPr kumimoji="0" lang="en-US" altLang="zh-CN" sz="2400" kern="1200" dirty="0">
              <a:solidFill>
                <a:prstClr val="black"/>
              </a:solidFill>
              <a:latin typeface="Calibri"/>
            </a:endParaRPr>
          </a:p>
          <a:p>
            <a:pPr>
              <a:defRPr/>
            </a:pP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MOV</a:t>
            </a:r>
            <a:r>
              <a:rPr kumimoji="0" lang="en-US" altLang="zh-CN" sz="2400" kern="1200" dirty="0">
                <a:solidFill>
                  <a:srgbClr val="FF0000"/>
                </a:solidFill>
                <a:latin typeface="Calibri"/>
              </a:rPr>
              <a:t>SS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 – 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从内存或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SIMD</a:t>
            </a:r>
            <a:r>
              <a:rPr kumimoji="0" lang="zh-CN" altLang="en-US" sz="2400" kern="1200">
                <a:solidFill>
                  <a:prstClr val="black"/>
                </a:solidFill>
                <a:latin typeface="Calibri"/>
              </a:rPr>
              <a:t>寄存器将</a:t>
            </a:r>
            <a:r>
              <a:rPr kumimoji="0" lang="en-US" altLang="zh-CN" sz="2400" kern="1200">
                <a:solidFill>
                  <a:prstClr val="black"/>
                </a:solidFill>
                <a:latin typeface="Calibri"/>
              </a:rPr>
              <a:t>32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位数据移动到一个</a:t>
            </a:r>
            <a:r>
              <a:rPr kumimoji="0" lang="en-US" altLang="zh-CN" sz="2400" kern="1200" dirty="0">
                <a:solidFill>
                  <a:prstClr val="black"/>
                </a:solidFill>
                <a:latin typeface="Calibri"/>
              </a:rPr>
              <a:t>SIMD</a:t>
            </a:r>
            <a:r>
              <a:rPr kumimoji="0" lang="zh-CN" altLang="en-US" sz="2400" kern="1200" dirty="0">
                <a:solidFill>
                  <a:prstClr val="black"/>
                </a:solidFill>
                <a:latin typeface="Calibri"/>
              </a:rPr>
              <a:t>寄存器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</a:t>
            </a:r>
            <a:r>
              <a:rPr lang="zh-CN" altLang="en-US" dirty="0"/>
              <a:t>其他指令</a:t>
            </a:r>
          </a:p>
        </p:txBody>
      </p:sp>
      <p:sp>
        <p:nvSpPr>
          <p:cNvPr id="5222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/>
              <a:t>算术指令</a:t>
            </a:r>
            <a:endParaRPr lang="en-US" altLang="zh-CN" sz="2400"/>
          </a:p>
          <a:p>
            <a:pPr lvl="1"/>
            <a:r>
              <a:rPr lang="en-US" altLang="zh-CN" sz="2000">
                <a:latin typeface="Calibri" panose="020F0502020204030204" pitchFamily="34" charset="0"/>
              </a:rPr>
              <a:t>PD</a:t>
            </a:r>
            <a:r>
              <a:rPr lang="zh-CN" altLang="en-US" sz="2000"/>
              <a:t>：两个双精度，</a:t>
            </a:r>
            <a:r>
              <a:rPr lang="en-US" altLang="zh-CN" sz="2000">
                <a:latin typeface="Calibri" panose="020F0502020204030204" pitchFamily="34" charset="0"/>
              </a:rPr>
              <a:t>PS</a:t>
            </a:r>
            <a:r>
              <a:rPr lang="zh-CN" altLang="en-US" sz="2000"/>
              <a:t>：四个单精度，</a:t>
            </a:r>
            <a:r>
              <a:rPr lang="en-US" altLang="zh-CN" sz="2000">
                <a:latin typeface="Calibri" panose="020F0502020204030204" pitchFamily="34" charset="0"/>
              </a:rPr>
              <a:t>SS</a:t>
            </a:r>
            <a:r>
              <a:rPr lang="zh-CN" altLang="en-US" sz="2000"/>
              <a:t>：标量</a:t>
            </a:r>
            <a:endParaRPr lang="en-US" altLang="zh-CN" sz="2000"/>
          </a:p>
          <a:p>
            <a:pPr lvl="1"/>
            <a:r>
              <a:rPr lang="en-US" altLang="zh-CN" sz="2000">
                <a:latin typeface="Calibri" panose="020F0502020204030204" pitchFamily="34" charset="0"/>
              </a:rPr>
              <a:t>ADD</a:t>
            </a:r>
            <a:r>
              <a:rPr lang="zh-CN" altLang="en-US" sz="2000">
                <a:latin typeface="Calibri" panose="020F0502020204030204" pitchFamily="34" charset="0"/>
              </a:rPr>
              <a:t>、</a:t>
            </a:r>
            <a:r>
              <a:rPr lang="en-US" altLang="zh-CN" sz="2000">
                <a:latin typeface="Calibri" panose="020F0502020204030204" pitchFamily="34" charset="0"/>
              </a:rPr>
              <a:t>SUB</a:t>
            </a:r>
            <a:r>
              <a:rPr lang="zh-CN" altLang="en-US" sz="2000">
                <a:latin typeface="Calibri" panose="020F0502020204030204" pitchFamily="34" charset="0"/>
              </a:rPr>
              <a:t>、</a:t>
            </a:r>
            <a:r>
              <a:rPr lang="en-US" altLang="zh-CN" sz="2000">
                <a:latin typeface="Calibri" panose="020F0502020204030204" pitchFamily="34" charset="0"/>
              </a:rPr>
              <a:t>MUL</a:t>
            </a:r>
            <a:r>
              <a:rPr lang="zh-CN" altLang="en-US" sz="2000">
                <a:latin typeface="Calibri" panose="020F0502020204030204" pitchFamily="34" charset="0"/>
              </a:rPr>
              <a:t>、</a:t>
            </a:r>
            <a:r>
              <a:rPr lang="en-US" altLang="zh-CN" sz="2000">
                <a:latin typeface="Calibri" panose="020F0502020204030204" pitchFamily="34" charset="0"/>
              </a:rPr>
              <a:t>DIV</a:t>
            </a:r>
            <a:r>
              <a:rPr lang="zh-CN" altLang="en-US" sz="2000">
                <a:latin typeface="Calibri" panose="020F0502020204030204" pitchFamily="34" charset="0"/>
              </a:rPr>
              <a:t>、</a:t>
            </a:r>
            <a:r>
              <a:rPr lang="en-US" altLang="zh-CN" sz="2000">
                <a:latin typeface="Calibri" panose="020F0502020204030204" pitchFamily="34" charset="0"/>
              </a:rPr>
              <a:t>SQRT</a:t>
            </a:r>
            <a:r>
              <a:rPr lang="zh-CN" altLang="en-US" sz="2000">
                <a:latin typeface="Calibri" panose="020F0502020204030204" pitchFamily="34" charset="0"/>
              </a:rPr>
              <a:t>、</a:t>
            </a:r>
            <a:r>
              <a:rPr lang="en-US" altLang="zh-CN" sz="2000">
                <a:latin typeface="Calibri" panose="020F0502020204030204" pitchFamily="34" charset="0"/>
              </a:rPr>
              <a:t>MAX</a:t>
            </a:r>
            <a:r>
              <a:rPr lang="zh-CN" altLang="en-US" sz="2000">
                <a:latin typeface="Calibri" panose="020F0502020204030204" pitchFamily="34" charset="0"/>
              </a:rPr>
              <a:t>、</a:t>
            </a:r>
            <a:r>
              <a:rPr lang="en-US" altLang="zh-CN" sz="2000">
                <a:latin typeface="Calibri" panose="020F0502020204030204" pitchFamily="34" charset="0"/>
              </a:rPr>
              <a:t>RCP</a:t>
            </a:r>
            <a:r>
              <a:rPr lang="zh-CN" altLang="en-US" sz="2000">
                <a:latin typeface="Calibri" panose="020F0502020204030204" pitchFamily="34" charset="0"/>
              </a:rPr>
              <a:t>、</a:t>
            </a:r>
            <a:r>
              <a:rPr lang="en-US" altLang="zh-CN" sz="2000">
                <a:latin typeface="Calibri" panose="020F0502020204030204" pitchFamily="34" charset="0"/>
              </a:rPr>
              <a:t>REDUCE</a:t>
            </a:r>
            <a:r>
              <a:rPr lang="zh-CN" altLang="en-US" sz="2000">
                <a:latin typeface="Calibri" panose="020F0502020204030204" pitchFamily="34" charset="0"/>
              </a:rPr>
              <a:t>等</a:t>
            </a:r>
            <a:endParaRPr lang="en-US" altLang="zh-CN" sz="2000">
              <a:latin typeface="Calibri" panose="020F0502020204030204" pitchFamily="34" charset="0"/>
            </a:endParaRPr>
          </a:p>
          <a:p>
            <a:pPr lvl="2"/>
            <a:r>
              <a:rPr lang="en-US" altLang="zh-CN" sz="1800">
                <a:latin typeface="Calibri" panose="020F0502020204030204" pitchFamily="34" charset="0"/>
              </a:rPr>
              <a:t>ADDPS</a:t>
            </a:r>
            <a:r>
              <a:rPr lang="zh-CN" altLang="en-US" sz="1800">
                <a:latin typeface="Calibri" panose="020F0502020204030204" pitchFamily="34" charset="0"/>
              </a:rPr>
              <a:t>：四个单精度加法；</a:t>
            </a:r>
            <a:r>
              <a:rPr lang="en-US" altLang="zh-CN" sz="1800">
                <a:latin typeface="Calibri" panose="020F0502020204030204" pitchFamily="34" charset="0"/>
              </a:rPr>
              <a:t>ADDSS</a:t>
            </a:r>
            <a:r>
              <a:rPr lang="zh-CN" altLang="en-US" sz="1800">
                <a:latin typeface="Calibri" panose="020F0502020204030204" pitchFamily="34" charset="0"/>
              </a:rPr>
              <a:t>：标量加法</a:t>
            </a:r>
            <a:endParaRPr lang="en-US" altLang="zh-CN" sz="1800">
              <a:latin typeface="Calibri" panose="020F0502020204030204" pitchFamily="34" charset="0"/>
            </a:endParaRPr>
          </a:p>
          <a:p>
            <a:pPr lvl="2"/>
            <a:r>
              <a:rPr lang="en-US" altLang="zh-CN" sz="1800">
                <a:latin typeface="Calibri" panose="020F0502020204030204" pitchFamily="34" charset="0"/>
              </a:rPr>
              <a:t>HADDPS</a:t>
            </a:r>
            <a:r>
              <a:rPr lang="zh-CN" altLang="en-US" sz="1800">
                <a:latin typeface="Calibri" panose="020F0502020204030204" pitchFamily="34" charset="0"/>
              </a:rPr>
              <a:t>：水平单精度加法</a:t>
            </a:r>
            <a:endParaRPr lang="en-US" altLang="zh-CN" sz="1800">
              <a:latin typeface="Calibri" panose="020F0502020204030204" pitchFamily="34" charset="0"/>
            </a:endParaRPr>
          </a:p>
          <a:p>
            <a:pPr lvl="2"/>
            <a:r>
              <a:rPr lang="en-US" altLang="zh-CN" sz="1800">
                <a:latin typeface="Calibri" panose="020F0502020204030204" pitchFamily="34" charset="0"/>
              </a:rPr>
              <a:t>VFMADD132PS</a:t>
            </a:r>
            <a:r>
              <a:rPr lang="zh-CN" altLang="en-US" sz="1800">
                <a:latin typeface="Calibri" panose="020F0502020204030204" pitchFamily="34" charset="0"/>
              </a:rPr>
              <a:t>：融合乘加</a:t>
            </a:r>
            <a:endParaRPr lang="en-US" altLang="zh-CN" sz="1800">
              <a:latin typeface="Calibri" panose="020F0502020204030204" pitchFamily="34" charset="0"/>
            </a:endParaRPr>
          </a:p>
          <a:p>
            <a:r>
              <a:rPr lang="zh-CN" altLang="en-US" sz="2400">
                <a:latin typeface="Calibri" panose="020F0502020204030204" pitchFamily="34" charset="0"/>
              </a:rPr>
              <a:t>逻辑指令</a:t>
            </a:r>
            <a:endParaRPr lang="en-US" altLang="zh-CN" sz="2400">
              <a:latin typeface="Calibri" panose="020F0502020204030204" pitchFamily="34" charset="0"/>
            </a:endParaRPr>
          </a:p>
          <a:p>
            <a:pPr lvl="1"/>
            <a:r>
              <a:rPr lang="en-US" altLang="zh-CN" sz="2000">
                <a:latin typeface="Calibri" panose="020F0502020204030204" pitchFamily="34" charset="0"/>
              </a:rPr>
              <a:t>AND</a:t>
            </a:r>
            <a:r>
              <a:rPr lang="zh-CN" altLang="en-US" sz="2000">
                <a:latin typeface="Calibri" panose="020F0502020204030204" pitchFamily="34" charset="0"/>
              </a:rPr>
              <a:t>、</a:t>
            </a:r>
            <a:r>
              <a:rPr lang="en-US" altLang="zh-CN" sz="2000">
                <a:latin typeface="Calibri" panose="020F0502020204030204" pitchFamily="34" charset="0"/>
              </a:rPr>
              <a:t>OR</a:t>
            </a:r>
            <a:r>
              <a:rPr lang="zh-CN" altLang="en-US" sz="2000">
                <a:latin typeface="Calibri" panose="020F0502020204030204" pitchFamily="34" charset="0"/>
              </a:rPr>
              <a:t>、</a:t>
            </a:r>
            <a:r>
              <a:rPr lang="en-US" altLang="zh-CN" sz="2000">
                <a:latin typeface="Calibri" panose="020F0502020204030204" pitchFamily="34" charset="0"/>
              </a:rPr>
              <a:t>XOR</a:t>
            </a:r>
            <a:r>
              <a:rPr lang="zh-CN" altLang="en-US" sz="2000">
                <a:latin typeface="Calibri" panose="020F0502020204030204" pitchFamily="34" charset="0"/>
              </a:rPr>
              <a:t>、</a:t>
            </a:r>
            <a:r>
              <a:rPr lang="en-US" altLang="zh-CN" sz="2000">
                <a:latin typeface="Calibri" panose="020F0502020204030204" pitchFamily="34" charset="0"/>
              </a:rPr>
              <a:t>ANDN</a:t>
            </a:r>
            <a:r>
              <a:rPr lang="zh-CN" altLang="en-US" sz="2000">
                <a:latin typeface="Calibri" panose="020F0502020204030204" pitchFamily="34" charset="0"/>
              </a:rPr>
              <a:t>等</a:t>
            </a:r>
            <a:endParaRPr lang="en-US" altLang="zh-CN" sz="2000">
              <a:latin typeface="Calibri" panose="020F0502020204030204" pitchFamily="34" charset="0"/>
            </a:endParaRPr>
          </a:p>
          <a:p>
            <a:pPr lvl="2"/>
            <a:r>
              <a:rPr lang="en-US" altLang="zh-CN" sz="1800">
                <a:latin typeface="Calibri" panose="020F0502020204030204" pitchFamily="34" charset="0"/>
              </a:rPr>
              <a:t>ANDPS – </a:t>
            </a:r>
            <a:r>
              <a:rPr lang="zh-CN" altLang="en-US" sz="1800">
                <a:latin typeface="Calibri" panose="020F0502020204030204" pitchFamily="34" charset="0"/>
              </a:rPr>
              <a:t>运算对象位与</a:t>
            </a:r>
            <a:endParaRPr lang="en-US" altLang="zh-CN" sz="1800">
              <a:latin typeface="Calibri" panose="020F0502020204030204" pitchFamily="34" charset="0"/>
            </a:endParaRPr>
          </a:p>
          <a:p>
            <a:pPr lvl="2"/>
            <a:r>
              <a:rPr lang="en-US" altLang="zh-CN" sz="1800">
                <a:latin typeface="Calibri" panose="020F0502020204030204" pitchFamily="34" charset="0"/>
              </a:rPr>
              <a:t>ANDNPS – </a:t>
            </a:r>
            <a:r>
              <a:rPr lang="zh-CN" altLang="en-US" sz="1800">
                <a:latin typeface="Calibri" panose="020F0502020204030204" pitchFamily="34" charset="0"/>
              </a:rPr>
              <a:t>运算对象位与非</a:t>
            </a:r>
            <a:endParaRPr lang="en-US" altLang="zh-CN" sz="1800">
              <a:latin typeface="Calibri" panose="020F0502020204030204" pitchFamily="34" charset="0"/>
            </a:endParaRPr>
          </a:p>
          <a:p>
            <a:r>
              <a:rPr lang="zh-CN" altLang="en-US" sz="2400">
                <a:latin typeface="Calibri" panose="020F0502020204030204" pitchFamily="34" charset="0"/>
              </a:rPr>
              <a:t>比较指令</a:t>
            </a:r>
            <a:endParaRPr lang="en-US" altLang="zh-CN" sz="2400">
              <a:latin typeface="Calibri" panose="020F0502020204030204" pitchFamily="34" charset="0"/>
            </a:endParaRPr>
          </a:p>
          <a:p>
            <a:pPr lvl="1"/>
            <a:r>
              <a:rPr lang="en-US" altLang="zh-CN" sz="2000">
                <a:latin typeface="Calibri" panose="020F0502020204030204" pitchFamily="34" charset="0"/>
              </a:rPr>
              <a:t>CMPPS</a:t>
            </a:r>
            <a:r>
              <a:rPr lang="zh-CN" altLang="en-US" sz="2000">
                <a:latin typeface="Calibri" panose="020F0502020204030204" pitchFamily="34" charset="0"/>
              </a:rPr>
              <a:t>、</a:t>
            </a:r>
            <a:r>
              <a:rPr lang="en-US" altLang="zh-CN" sz="2000">
                <a:latin typeface="Calibri" panose="020F0502020204030204" pitchFamily="34" charset="0"/>
              </a:rPr>
              <a:t>CMPSS</a:t>
            </a:r>
            <a:r>
              <a:rPr lang="zh-CN" altLang="en-US" sz="2000">
                <a:latin typeface="Calibri" panose="020F0502020204030204" pitchFamily="34" charset="0"/>
              </a:rPr>
              <a:t>：比较运算对象，每个比较结果影响</a:t>
            </a:r>
            <a:r>
              <a:rPr lang="en-US" altLang="zh-CN" sz="2000">
                <a:latin typeface="Calibri" panose="020F0502020204030204" pitchFamily="34" charset="0"/>
              </a:rPr>
              <a:t>SIMD</a:t>
            </a:r>
            <a:r>
              <a:rPr lang="zh-CN" altLang="en-US" sz="2000">
                <a:latin typeface="Calibri" panose="020F0502020204030204" pitchFamily="34" charset="0"/>
              </a:rPr>
              <a:t>寄存器中</a:t>
            </a:r>
            <a:r>
              <a:rPr lang="en-US" altLang="zh-CN" sz="2000">
                <a:latin typeface="Calibri" panose="020F0502020204030204" pitchFamily="34" charset="0"/>
              </a:rPr>
              <a:t>32</a:t>
            </a:r>
            <a:r>
              <a:rPr lang="zh-CN" altLang="en-US" sz="2000">
                <a:latin typeface="Calibri" panose="020F0502020204030204" pitchFamily="34" charset="0"/>
              </a:rPr>
              <a:t>位</a:t>
            </a:r>
            <a:r>
              <a:rPr lang="en-US" altLang="zh-CN" sz="2000">
                <a:latin typeface="Calibri" panose="020F0502020204030204" pitchFamily="34" charset="0"/>
              </a:rPr>
              <a:t>——</a:t>
            </a:r>
            <a:r>
              <a:rPr lang="zh-CN" altLang="en-US" sz="2000">
                <a:latin typeface="Calibri" panose="020F0502020204030204" pitchFamily="34" charset="0"/>
              </a:rPr>
              <a:t>全</a:t>
            </a:r>
            <a:r>
              <a:rPr lang="en-US" altLang="zh-CN" sz="2000">
                <a:latin typeface="Calibri" panose="020F0502020204030204" pitchFamily="34" charset="0"/>
              </a:rPr>
              <a:t>1</a:t>
            </a:r>
            <a:r>
              <a:rPr lang="zh-CN" altLang="en-US" sz="2000">
                <a:latin typeface="Calibri" panose="020F0502020204030204" pitchFamily="34" charset="0"/>
              </a:rPr>
              <a:t>或全</a:t>
            </a:r>
            <a:r>
              <a:rPr lang="en-US" altLang="zh-CN" sz="2000">
                <a:latin typeface="Calibri" panose="020F0502020204030204" pitchFamily="34" charset="0"/>
              </a:rPr>
              <a:t>0</a:t>
            </a:r>
            <a:endParaRPr lang="zh-CN" altLang="en-US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</a:t>
            </a:r>
            <a:r>
              <a:rPr lang="zh-CN" altLang="en-US" dirty="0"/>
              <a:t>其他指令（续）</a:t>
            </a:r>
          </a:p>
        </p:txBody>
      </p:sp>
      <p:sp>
        <p:nvSpPr>
          <p:cNvPr id="5325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洗牌指令</a:t>
            </a:r>
            <a:endParaRPr lang="en-US" altLang="zh-CN" sz="2400" dirty="0"/>
          </a:p>
          <a:p>
            <a:pPr lvl="1"/>
            <a:r>
              <a:rPr lang="en-US" altLang="zh-CN" sz="2000" dirty="0">
                <a:latin typeface="Calibri" panose="020F0502020204030204" pitchFamily="34" charset="0"/>
              </a:rPr>
              <a:t>SHUFPS</a:t>
            </a:r>
            <a:r>
              <a:rPr lang="zh-CN" altLang="en-US" sz="2000" dirty="0"/>
              <a:t>：从一个运算对象洗牌数据保存到另一个运算对象</a:t>
            </a:r>
            <a:endParaRPr lang="en-US" altLang="zh-CN" sz="2000" dirty="0"/>
          </a:p>
          <a:p>
            <a:pPr lvl="1"/>
            <a:r>
              <a:rPr lang="en-US" altLang="zh-CN" sz="2000" dirty="0">
                <a:latin typeface="Calibri" panose="020F0502020204030204" pitchFamily="34" charset="0"/>
              </a:rPr>
              <a:t>UNPCKHPS</a:t>
            </a:r>
            <a:r>
              <a:rPr lang="zh-CN" altLang="en-US" sz="2000" dirty="0">
                <a:latin typeface="Calibri" panose="020F0502020204030204" pitchFamily="34" charset="0"/>
              </a:rPr>
              <a:t>：解包高位数据到一个</a:t>
            </a:r>
            <a:r>
              <a:rPr lang="en-US" altLang="zh-CN" sz="2000" dirty="0">
                <a:latin typeface="Calibri" panose="020F0502020204030204" pitchFamily="34" charset="0"/>
              </a:rPr>
              <a:t>SIMD</a:t>
            </a:r>
            <a:r>
              <a:rPr lang="zh-CN" altLang="en-US" sz="2000" dirty="0">
                <a:latin typeface="Calibri" panose="020F0502020204030204" pitchFamily="34" charset="0"/>
              </a:rPr>
              <a:t>寄存器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lvl="2"/>
            <a:r>
              <a:rPr lang="en-US" altLang="zh-CN" sz="1800" dirty="0">
                <a:latin typeface="Calibri" panose="020F0502020204030204" pitchFamily="34" charset="0"/>
              </a:rPr>
              <a:t>UNPCKHPS[</a:t>
            </a:r>
            <a:r>
              <a:rPr lang="es-ES" altLang="zh-CN" sz="1800" dirty="0">
                <a:latin typeface="Calibri" panose="020F0502020204030204" pitchFamily="34" charset="0"/>
              </a:rPr>
              <a:t>x4,x3,x2,x1][y4,y3,y2,y1] = [y4, x4, y3, x3]</a:t>
            </a:r>
          </a:p>
          <a:p>
            <a:pPr lvl="1"/>
            <a:r>
              <a:rPr lang="es-ES" altLang="zh-CN" sz="2000" dirty="0">
                <a:latin typeface="Calibri" panose="020F0502020204030204" pitchFamily="34" charset="0"/>
              </a:rPr>
              <a:t>UNPCKLPS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r>
              <a:rPr lang="zh-CN" altLang="en-US" sz="2400" dirty="0">
                <a:latin typeface="Calibri" panose="020F0502020204030204" pitchFamily="34" charset="0"/>
              </a:rPr>
              <a:t>其他指令</a:t>
            </a:r>
            <a:endParaRPr lang="en-US" altLang="zh-CN" sz="2400" dirty="0">
              <a:latin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</a:rPr>
              <a:t>类型转换：</a:t>
            </a:r>
            <a:r>
              <a:rPr lang="en-US" altLang="zh-CN" sz="2000" dirty="0">
                <a:latin typeface="Calibri" panose="020F0502020204030204" pitchFamily="34" charset="0"/>
              </a:rPr>
              <a:t>CVTPS2PI </a:t>
            </a:r>
            <a:r>
              <a:rPr lang="en-US" altLang="zh-CN" sz="2000" dirty="0" err="1">
                <a:latin typeface="Calibri" panose="020F0502020204030204" pitchFamily="34" charset="0"/>
              </a:rPr>
              <a:t>mm,xmm</a:t>
            </a:r>
            <a:r>
              <a:rPr lang="en-US" altLang="zh-CN" sz="2000" dirty="0">
                <a:latin typeface="Calibri" panose="020F0502020204030204" pitchFamily="34" charset="0"/>
              </a:rPr>
              <a:t>/mem64</a:t>
            </a:r>
          </a:p>
          <a:p>
            <a:pPr lvl="1">
              <a:spcBef>
                <a:spcPct val="0"/>
              </a:spcBef>
            </a:pPr>
            <a:r>
              <a:rPr lang="zh-CN" altLang="en-US" sz="2000" dirty="0">
                <a:latin typeface="Calibri" panose="020F0502020204030204" pitchFamily="34" charset="0"/>
              </a:rPr>
              <a:t>缓存控制：</a:t>
            </a:r>
            <a:r>
              <a:rPr lang="en-US" altLang="zh-CN" sz="1800" dirty="0">
                <a:latin typeface="Calibri" panose="020F0502020204030204" pitchFamily="34" charset="0"/>
              </a:rPr>
              <a:t>MOVNTPS</a:t>
            </a:r>
            <a:r>
              <a:rPr lang="zh-CN" altLang="en-US" sz="1800" dirty="0">
                <a:latin typeface="Calibri" panose="020F0502020204030204" pitchFamily="34" charset="0"/>
              </a:rPr>
              <a:t>，浮点数据</a:t>
            </a:r>
            <a:r>
              <a:rPr lang="en-US" altLang="zh-CN" sz="1800" dirty="0">
                <a:latin typeface="Calibri" panose="020F0502020204030204" pitchFamily="34" charset="0"/>
              </a:rPr>
              <a:t>SIMD</a:t>
            </a:r>
            <a:r>
              <a:rPr lang="zh-CN" altLang="en-US" sz="1800" dirty="0">
                <a:latin typeface="Calibri" panose="020F0502020204030204" pitchFamily="34" charset="0"/>
              </a:rPr>
              <a:t>寄存器</a:t>
            </a:r>
            <a:r>
              <a:rPr lang="en-US" altLang="zh-CN" sz="1800" dirty="0"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latin typeface="Calibri" panose="020F0502020204030204" pitchFamily="34" charset="0"/>
              </a:rPr>
              <a:t>内存，绕过缓存</a:t>
            </a:r>
            <a:endParaRPr lang="en-US" altLang="zh-CN" sz="1800" dirty="0">
              <a:latin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</a:rPr>
              <a:t>状态管理：</a:t>
            </a:r>
            <a:r>
              <a:rPr lang="en-US" altLang="zh-CN" sz="2000" dirty="0">
                <a:latin typeface="Calibri" panose="020F0502020204030204" pitchFamily="34" charset="0"/>
              </a:rPr>
              <a:t>LDMXCSR</a:t>
            </a:r>
            <a:r>
              <a:rPr lang="zh-CN" altLang="en-US" sz="2000" dirty="0">
                <a:latin typeface="Calibri" panose="020F0502020204030204" pitchFamily="34" charset="0"/>
              </a:rPr>
              <a:t>，读取</a:t>
            </a:r>
            <a:r>
              <a:rPr lang="en-US" altLang="zh-CN" sz="2000" dirty="0">
                <a:latin typeface="Calibri" panose="020F0502020204030204" pitchFamily="34" charset="0"/>
              </a:rPr>
              <a:t>MXCSR</a:t>
            </a:r>
            <a:r>
              <a:rPr lang="zh-CN" altLang="en-US" sz="2000" dirty="0">
                <a:latin typeface="Calibri" panose="020F0502020204030204" pitchFamily="34" charset="0"/>
              </a:rPr>
              <a:t>状态寄存器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</a:rPr>
              <a:t>安全相关：</a:t>
            </a:r>
            <a:r>
              <a:rPr lang="en-US" altLang="zh-CN" sz="2000" dirty="0">
                <a:latin typeface="Calibri" panose="020F0502020204030204" pitchFamily="34" charset="0"/>
              </a:rPr>
              <a:t>CRC32 r32, r32</a:t>
            </a:r>
            <a:r>
              <a:rPr lang="zh-CN" altLang="en-US" sz="2000" dirty="0">
                <a:latin typeface="Calibri" panose="020F0502020204030204" pitchFamily="34" charset="0"/>
              </a:rPr>
              <a:t>；</a:t>
            </a:r>
            <a:r>
              <a:rPr lang="en-US" altLang="zh-CN" sz="2000" dirty="0">
                <a:latin typeface="Calibri" panose="020F0502020204030204" pitchFamily="34" charset="0"/>
              </a:rPr>
              <a:t>VPOPCNTD </a:t>
            </a:r>
            <a:r>
              <a:rPr lang="en-US" altLang="zh-CN" sz="2000" dirty="0" err="1">
                <a:latin typeface="Calibri" panose="020F0502020204030204" pitchFamily="34" charset="0"/>
              </a:rPr>
              <a:t>xmm</a:t>
            </a:r>
            <a:r>
              <a:rPr lang="en-US" altLang="zh-CN" sz="2000" dirty="0">
                <a:latin typeface="Calibri" panose="020F0502020204030204" pitchFamily="34" charset="0"/>
              </a:rPr>
              <a:t> {k}, </a:t>
            </a:r>
            <a:r>
              <a:rPr lang="en-US" altLang="zh-CN" sz="2000" dirty="0" err="1">
                <a:latin typeface="Calibri" panose="020F0502020204030204" pitchFamily="34" charset="0"/>
              </a:rPr>
              <a:t>xmm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</a:rPr>
              <a:t>字符串比较：</a:t>
            </a:r>
            <a:r>
              <a:rPr lang="en-US" altLang="zh-CN" sz="2000" dirty="0">
                <a:latin typeface="Calibri" panose="020F0502020204030204" pitchFamily="34" charset="0"/>
              </a:rPr>
              <a:t>PCMPESTRI </a:t>
            </a:r>
            <a:r>
              <a:rPr lang="en-US" altLang="zh-CN" sz="2000" dirty="0" err="1">
                <a:latin typeface="Calibri" panose="020F0502020204030204" pitchFamily="34" charset="0"/>
              </a:rPr>
              <a:t>xmm</a:t>
            </a:r>
            <a:r>
              <a:rPr lang="en-US" altLang="zh-CN" sz="2000" dirty="0">
                <a:latin typeface="Calibri" panose="020F0502020204030204" pitchFamily="34" charset="0"/>
              </a:rPr>
              <a:t>, </a:t>
            </a:r>
            <a:r>
              <a:rPr lang="en-US" altLang="zh-CN" sz="2000" dirty="0" err="1">
                <a:latin typeface="Calibri" panose="020F0502020204030204" pitchFamily="34" charset="0"/>
              </a:rPr>
              <a:t>xmm</a:t>
            </a:r>
            <a:r>
              <a:rPr lang="en-US" altLang="zh-CN" sz="2000" dirty="0">
                <a:latin typeface="Calibri" panose="020F0502020204030204" pitchFamily="34" charset="0"/>
              </a:rPr>
              <a:t>, </a:t>
            </a:r>
            <a:r>
              <a:rPr lang="en-US" altLang="zh-CN" sz="2000" dirty="0" err="1">
                <a:latin typeface="Calibri" panose="020F0502020204030204" pitchFamily="34" charset="0"/>
              </a:rPr>
              <a:t>imm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lvl="1"/>
            <a:r>
              <a:rPr lang="en-US" altLang="zh-CN" sz="2000" dirty="0">
                <a:latin typeface="Calibri" panose="020F0502020204030204" pitchFamily="34" charset="0"/>
              </a:rPr>
              <a:t>gather</a:t>
            </a:r>
            <a:r>
              <a:rPr lang="zh-CN" altLang="en-US" sz="2000" dirty="0">
                <a:latin typeface="Calibri" panose="020F0502020204030204" pitchFamily="34" charset="0"/>
              </a:rPr>
              <a:t>：</a:t>
            </a:r>
            <a:r>
              <a:rPr lang="en-US" altLang="zh-CN" sz="2000" dirty="0">
                <a:latin typeface="Calibri" panose="020F0502020204030204" pitchFamily="34" charset="0"/>
              </a:rPr>
              <a:t>VGATHERDPS </a:t>
            </a:r>
            <a:r>
              <a:rPr lang="en-US" altLang="zh-CN" sz="2000" dirty="0" err="1">
                <a:latin typeface="Calibri" panose="020F0502020204030204" pitchFamily="34" charset="0"/>
              </a:rPr>
              <a:t>ymm</a:t>
            </a:r>
            <a:r>
              <a:rPr lang="en-US" altLang="zh-CN" sz="2000" dirty="0">
                <a:latin typeface="Calibri" panose="020F0502020204030204" pitchFamily="34" charset="0"/>
              </a:rPr>
              <a:t>, vm32x, </a:t>
            </a:r>
            <a:r>
              <a:rPr lang="en-US" altLang="zh-CN" sz="2000" dirty="0" err="1">
                <a:latin typeface="Calibri" panose="020F0502020204030204" pitchFamily="34" charset="0"/>
              </a:rPr>
              <a:t>ymm</a:t>
            </a:r>
            <a:endParaRPr lang="en-US" altLang="zh-CN" sz="2000" dirty="0">
              <a:latin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</a:rPr>
              <a:t>神经网络：</a:t>
            </a:r>
            <a:r>
              <a:rPr lang="en-US" altLang="zh-CN" sz="2000" dirty="0">
                <a:latin typeface="Calibri" panose="020F0502020204030204" pitchFamily="34" charset="0"/>
              </a:rPr>
              <a:t>VPDPBUSB </a:t>
            </a:r>
            <a:r>
              <a:rPr lang="en-US" altLang="zh-CN" sz="2000" dirty="0" err="1">
                <a:latin typeface="Calibri" panose="020F0502020204030204" pitchFamily="34" charset="0"/>
              </a:rPr>
              <a:t>xmm</a:t>
            </a:r>
            <a:r>
              <a:rPr lang="en-US" altLang="zh-CN" sz="2000" dirty="0">
                <a:latin typeface="Calibri" panose="020F0502020204030204" pitchFamily="34" charset="0"/>
              </a:rPr>
              <a:t> {k}, </a:t>
            </a:r>
            <a:r>
              <a:rPr lang="en-US" altLang="zh-CN" sz="2000" dirty="0" err="1">
                <a:latin typeface="Calibri" panose="020F0502020204030204" pitchFamily="34" charset="0"/>
              </a:rPr>
              <a:t>xmm</a:t>
            </a:r>
            <a:r>
              <a:rPr lang="en-US" altLang="zh-CN" sz="2000" dirty="0">
                <a:latin typeface="Calibri" panose="020F0502020204030204" pitchFamily="34" charset="0"/>
              </a:rPr>
              <a:t>, </a:t>
            </a:r>
            <a:r>
              <a:rPr lang="en-US" altLang="zh-CN" sz="2000" dirty="0" err="1">
                <a:latin typeface="Calibri" panose="020F0502020204030204" pitchFamily="34" charset="0"/>
              </a:rPr>
              <a:t>xmm</a:t>
            </a:r>
            <a:endParaRPr lang="en-US" altLang="zh-CN" sz="2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SIMD</a:t>
            </a:r>
            <a:r>
              <a:rPr lang="zh-CN" altLang="en-US"/>
              <a:t>和</a:t>
            </a:r>
            <a:r>
              <a:rPr lang="en-US" altLang="zh-CN"/>
              <a:t>MIMD</a:t>
            </a:r>
            <a:r>
              <a:rPr lang="zh-CN" altLang="en-US"/>
              <a:t>的差别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sz="2400"/>
          </a:p>
        </p:txBody>
      </p:sp>
      <p:pic>
        <p:nvPicPr>
          <p:cNvPr id="9220" name="Picture 4" descr="sim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1411288"/>
            <a:ext cx="4513263" cy="544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 descr="mim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1606550"/>
            <a:ext cx="2624138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SSE C/C++</a:t>
            </a:r>
            <a:r>
              <a:rPr lang="zh-CN" altLang="en-US"/>
              <a:t>编程</a:t>
            </a:r>
          </a:p>
        </p:txBody>
      </p:sp>
      <p:sp>
        <p:nvSpPr>
          <p:cNvPr id="5427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SSE</a:t>
            </a:r>
            <a:r>
              <a:rPr lang="zh-CN" altLang="en-US" dirty="0"/>
              <a:t>指令对应</a:t>
            </a:r>
            <a:r>
              <a:rPr lang="en-US" altLang="zh-CN" dirty="0"/>
              <a:t>C/C++ </a:t>
            </a:r>
            <a:r>
              <a:rPr lang="en-US" altLang="zh-CN" dirty="0" err="1"/>
              <a:t>Intrinsics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/>
              <a:t>Intrinsics</a:t>
            </a:r>
            <a:r>
              <a:rPr lang="zh-CN" altLang="en-US" dirty="0"/>
              <a:t>：编译器能识别的函数，直接映射为一个或多个汇编语言指令。</a:t>
            </a:r>
            <a:r>
              <a:rPr lang="en-US" altLang="zh-CN" dirty="0"/>
              <a:t>Intrinsic</a:t>
            </a:r>
            <a:r>
              <a:rPr lang="zh-CN" altLang="en-US" dirty="0"/>
              <a:t>函数本质上比调用函数更高效</a:t>
            </a:r>
            <a:endParaRPr lang="en-US" altLang="zh-CN" dirty="0"/>
          </a:p>
          <a:p>
            <a:pPr lvl="1"/>
            <a:r>
              <a:rPr lang="en-US" altLang="zh-CN" dirty="0" err="1"/>
              <a:t>Intrinsics</a:t>
            </a:r>
            <a:r>
              <a:rPr lang="zh-CN" altLang="en-US" dirty="0"/>
              <a:t>为处理器专有扩展特性提供了一个</a:t>
            </a:r>
            <a:r>
              <a:rPr lang="en-US" altLang="zh-CN" dirty="0"/>
              <a:t>C/C++</a:t>
            </a:r>
            <a:r>
              <a:rPr lang="zh-CN" altLang="en-US" dirty="0"/>
              <a:t>编程接口</a:t>
            </a:r>
            <a:endParaRPr lang="en-US" altLang="zh-CN" dirty="0"/>
          </a:p>
          <a:p>
            <a:pPr lvl="1"/>
            <a:r>
              <a:rPr lang="zh-CN" altLang="en-US" dirty="0"/>
              <a:t>主流编译器都支持，如</a:t>
            </a:r>
            <a:r>
              <a:rPr lang="en-US" altLang="zh-CN" dirty="0"/>
              <a:t>GCC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 </a:t>
            </a:r>
            <a:r>
              <a:rPr lang="en-US" altLang="zh-CN" dirty="0" err="1"/>
              <a:t>Intrinsics</a:t>
            </a:r>
            <a:endParaRPr lang="zh-CN" altLang="en-US" dirty="0"/>
          </a:p>
        </p:txBody>
      </p:sp>
      <p:sp>
        <p:nvSpPr>
          <p:cNvPr id="5529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SSE </a:t>
            </a:r>
            <a:r>
              <a:rPr lang="en-US" altLang="zh-CN" sz="2400" dirty="0" err="1"/>
              <a:t>Intrinsics</a:t>
            </a:r>
            <a:r>
              <a:rPr lang="zh-CN" altLang="en-US" sz="2400" dirty="0"/>
              <a:t>所需的头文件</a:t>
            </a:r>
            <a:endParaRPr lang="en-US" altLang="zh-CN" sz="2400" dirty="0"/>
          </a:p>
          <a:p>
            <a:pPr lvl="1"/>
            <a:r>
              <a:rPr lang="en-US" altLang="zh-CN" sz="2000" dirty="0">
                <a:latin typeface="Calibri" panose="020F0502020204030204" pitchFamily="34" charset="0"/>
              </a:rPr>
              <a:t>#include &lt;</a:t>
            </a:r>
            <a:r>
              <a:rPr lang="en-US" altLang="zh-CN" sz="2000" dirty="0" err="1">
                <a:latin typeface="Calibri" panose="020F0502020204030204" pitchFamily="34" charset="0"/>
              </a:rPr>
              <a:t>xmmintrin.h</a:t>
            </a:r>
            <a:r>
              <a:rPr lang="en-US" altLang="zh-CN" sz="2000" dirty="0">
                <a:latin typeface="Calibri" panose="020F0502020204030204" pitchFamily="34" charset="0"/>
              </a:rPr>
              <a:t>&gt;  //SSE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</a:rPr>
              <a:t>#include &lt;</a:t>
            </a:r>
            <a:r>
              <a:rPr lang="en-US" altLang="zh-CN" sz="2000" dirty="0" err="1">
                <a:latin typeface="Calibri" panose="020F0502020204030204" pitchFamily="34" charset="0"/>
              </a:rPr>
              <a:t>emmintrin.h</a:t>
            </a:r>
            <a:r>
              <a:rPr lang="en-US" altLang="zh-CN" sz="2000" dirty="0">
                <a:latin typeface="Calibri" panose="020F0502020204030204" pitchFamily="34" charset="0"/>
              </a:rPr>
              <a:t>&gt;  //SSE2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</a:rPr>
              <a:t>#include &lt;</a:t>
            </a:r>
            <a:r>
              <a:rPr lang="en-US" altLang="zh-CN" sz="2000" dirty="0" err="1">
                <a:latin typeface="Calibri" panose="020F0502020204030204" pitchFamily="34" charset="0"/>
              </a:rPr>
              <a:t>pmmintrin.h</a:t>
            </a:r>
            <a:r>
              <a:rPr lang="en-US" altLang="zh-CN" sz="2000" dirty="0">
                <a:latin typeface="Calibri" panose="020F0502020204030204" pitchFamily="34" charset="0"/>
              </a:rPr>
              <a:t>&gt; //SSE3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</a:rPr>
              <a:t>#include &lt;</a:t>
            </a:r>
            <a:r>
              <a:rPr lang="en-US" altLang="zh-CN" sz="2000" dirty="0" err="1">
                <a:latin typeface="Calibri" panose="020F0502020204030204" pitchFamily="34" charset="0"/>
              </a:rPr>
              <a:t>tmmintrin.h</a:t>
            </a:r>
            <a:r>
              <a:rPr lang="en-US" altLang="zh-CN" sz="2000" dirty="0">
                <a:latin typeface="Calibri" panose="020F0502020204030204" pitchFamily="34" charset="0"/>
              </a:rPr>
              <a:t>&gt;  //SSSE3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</a:rPr>
              <a:t>#include &lt;</a:t>
            </a:r>
            <a:r>
              <a:rPr lang="en-US" altLang="zh-CN" sz="2000" dirty="0" err="1">
                <a:latin typeface="Calibri" panose="020F0502020204030204" pitchFamily="34" charset="0"/>
              </a:rPr>
              <a:t>smmintrin.h</a:t>
            </a:r>
            <a:r>
              <a:rPr lang="en-US" altLang="zh-CN" sz="2000" dirty="0">
                <a:latin typeface="Calibri" panose="020F0502020204030204" pitchFamily="34" charset="0"/>
              </a:rPr>
              <a:t>&gt; //SSE4.1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</a:rPr>
              <a:t>#include &lt;</a:t>
            </a:r>
            <a:r>
              <a:rPr lang="en-US" altLang="zh-CN" sz="2000" dirty="0" err="1">
                <a:latin typeface="Calibri" panose="020F0502020204030204" pitchFamily="34" charset="0"/>
              </a:rPr>
              <a:t>nmmintrin.h</a:t>
            </a:r>
            <a:r>
              <a:rPr lang="en-US" altLang="zh-CN" sz="2000" dirty="0">
                <a:latin typeface="Calibri" panose="020F0502020204030204" pitchFamily="34" charset="0"/>
              </a:rPr>
              <a:t>&gt;  //SSSE4.2</a:t>
            </a:r>
          </a:p>
          <a:p>
            <a:pPr lvl="1"/>
            <a:r>
              <a:rPr lang="en-US" altLang="zh-CN" sz="2000" dirty="0">
                <a:latin typeface="Calibri" panose="020F0502020204030204" pitchFamily="34" charset="0"/>
              </a:rPr>
              <a:t>#include &lt;</a:t>
            </a:r>
            <a:r>
              <a:rPr lang="en-US" altLang="zh-CN" sz="2000" dirty="0" err="1">
                <a:latin typeface="Calibri" panose="020F0502020204030204" pitchFamily="34" charset="0"/>
              </a:rPr>
              <a:t>immintrin.h</a:t>
            </a:r>
            <a:r>
              <a:rPr lang="en-US" altLang="zh-CN" sz="2000" dirty="0">
                <a:latin typeface="Calibri" panose="020F0502020204030204" pitchFamily="34" charset="0"/>
              </a:rPr>
              <a:t>&gt; //AVX</a:t>
            </a:r>
            <a:r>
              <a:rPr lang="zh-CN" altLang="en-US" sz="2000" dirty="0">
                <a:latin typeface="Calibri" panose="020F0502020204030204" pitchFamily="34" charset="0"/>
              </a:rPr>
              <a:t>、</a:t>
            </a:r>
            <a:r>
              <a:rPr lang="en-US" altLang="zh-CN" sz="2000" dirty="0">
                <a:latin typeface="Calibri" panose="020F0502020204030204" pitchFamily="34" charset="0"/>
              </a:rPr>
              <a:t>AVX2</a:t>
            </a:r>
            <a:r>
              <a:rPr lang="zh-CN" altLang="en-US" sz="2000" dirty="0">
                <a:latin typeface="Calibri" panose="020F0502020204030204" pitchFamily="34" charset="0"/>
              </a:rPr>
              <a:t>、</a:t>
            </a:r>
            <a:r>
              <a:rPr lang="en-US" altLang="zh-CN" sz="2000" dirty="0">
                <a:latin typeface="Calibri" panose="020F0502020204030204" pitchFamily="34" charset="0"/>
              </a:rPr>
              <a:t>AVX-512</a:t>
            </a:r>
          </a:p>
          <a:p>
            <a:r>
              <a:rPr lang="en-US" altLang="zh-CN" sz="2400" dirty="0"/>
              <a:t>AMD CPU</a:t>
            </a:r>
            <a:r>
              <a:rPr lang="zh-CN" altLang="en-US" sz="2400" dirty="0"/>
              <a:t>对</a:t>
            </a:r>
            <a:r>
              <a:rPr lang="en-US" altLang="zh-CN" sz="2400" dirty="0"/>
              <a:t>MMX/SSE/SSE2</a:t>
            </a:r>
            <a:r>
              <a:rPr lang="zh-CN" altLang="en-US" sz="2400" dirty="0"/>
              <a:t>支持较好，</a:t>
            </a:r>
            <a:r>
              <a:rPr lang="en-US" altLang="zh-CN" sz="2400" dirty="0"/>
              <a:t>SSE4</a:t>
            </a:r>
            <a:r>
              <a:rPr lang="zh-CN" altLang="en-US" sz="2400" dirty="0"/>
              <a:t>支持较差</a:t>
            </a:r>
            <a:endParaRPr lang="en-US" altLang="zh-CN" sz="2400" dirty="0"/>
          </a:p>
          <a:p>
            <a:r>
              <a:rPr lang="zh-CN" altLang="en-US" sz="2400" dirty="0"/>
              <a:t>编译选项：</a:t>
            </a:r>
            <a:br>
              <a:rPr lang="en-US" altLang="zh-CN" sz="2400" dirty="0"/>
            </a:br>
            <a:r>
              <a:rPr lang="en-US" altLang="zh-CN" sz="2400" dirty="0"/>
              <a:t>-march=corei7</a:t>
            </a:r>
            <a:br>
              <a:rPr lang="en-US" altLang="zh-CN" sz="2400" dirty="0"/>
            </a:br>
            <a:r>
              <a:rPr lang="en-US" altLang="zh-CN" sz="2400" dirty="0"/>
              <a:t>-march=skylake-avx512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 </a:t>
            </a:r>
            <a:r>
              <a:rPr lang="en-US" altLang="zh-CN" dirty="0" err="1"/>
              <a:t>Intrinsics</a:t>
            </a:r>
            <a:r>
              <a:rPr lang="zh-CN" altLang="en-US" dirty="0"/>
              <a:t>（续）</a:t>
            </a:r>
          </a:p>
        </p:txBody>
      </p:sp>
      <p:sp>
        <p:nvSpPr>
          <p:cNvPr id="5632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数据类型（映射到</a:t>
            </a:r>
            <a:r>
              <a:rPr lang="en-US" altLang="zh-CN"/>
              <a:t>XMM</a:t>
            </a:r>
            <a:r>
              <a:rPr lang="zh-CN" altLang="en-US"/>
              <a:t>寄存器）</a:t>
            </a:r>
            <a:endParaRPr lang="en-US" altLang="zh-CN"/>
          </a:p>
          <a:p>
            <a:pPr lvl="1"/>
            <a:r>
              <a:rPr lang="en-US" altLang="zh-CN"/>
              <a:t>__m128: float</a:t>
            </a:r>
          </a:p>
          <a:p>
            <a:pPr lvl="1"/>
            <a:r>
              <a:rPr lang="en-US" altLang="zh-CN"/>
              <a:t>__m128d: double</a:t>
            </a:r>
          </a:p>
          <a:p>
            <a:pPr lvl="1"/>
            <a:r>
              <a:rPr lang="en-US" altLang="zh-CN"/>
              <a:t>__m128i: integer</a:t>
            </a:r>
          </a:p>
          <a:p>
            <a:r>
              <a:rPr lang="zh-CN" altLang="en-US"/>
              <a:t>数据移动和初始化</a:t>
            </a:r>
            <a:endParaRPr lang="en-US" altLang="zh-CN"/>
          </a:p>
          <a:p>
            <a:pPr lvl="1"/>
            <a:r>
              <a:rPr lang="en-US" altLang="zh-CN"/>
              <a:t>_mm_load_</a:t>
            </a:r>
            <a:r>
              <a:rPr lang="en-US" altLang="zh-CN">
                <a:solidFill>
                  <a:srgbClr val="FF0000"/>
                </a:solidFill>
              </a:rPr>
              <a:t>ps</a:t>
            </a:r>
            <a:r>
              <a:rPr lang="en-US" altLang="zh-CN"/>
              <a:t>, _mm_load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/>
              <a:t>_ps, _mm_load_</a:t>
            </a:r>
            <a:r>
              <a:rPr lang="en-US" altLang="zh-CN">
                <a:solidFill>
                  <a:srgbClr val="FF0000"/>
                </a:solidFill>
              </a:rPr>
              <a:t>pd</a:t>
            </a:r>
            <a:r>
              <a:rPr lang="en-US" altLang="zh-CN"/>
              <a:t>, _mm_loadu_pd, etc</a:t>
            </a:r>
          </a:p>
          <a:p>
            <a:pPr lvl="1"/>
            <a:r>
              <a:rPr lang="en-US" altLang="zh-CN"/>
              <a:t>_mm_store_ps, …</a:t>
            </a:r>
          </a:p>
          <a:p>
            <a:pPr lvl="1"/>
            <a:r>
              <a:rPr lang="en-US" altLang="zh-CN"/>
              <a:t>_mm_setzero_ps</a:t>
            </a:r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 </a:t>
            </a:r>
            <a:r>
              <a:rPr lang="en-US" altLang="zh-CN" dirty="0" err="1"/>
              <a:t>Intrinsics</a:t>
            </a:r>
            <a:r>
              <a:rPr lang="zh-CN" altLang="en-US" dirty="0"/>
              <a:t>（续）</a:t>
            </a:r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数据类型（映射到</a:t>
            </a:r>
            <a:r>
              <a:rPr lang="en-US" altLang="zh-CN"/>
              <a:t>XMM</a:t>
            </a:r>
            <a:r>
              <a:rPr lang="zh-CN" altLang="en-US"/>
              <a:t>寄存器）</a:t>
            </a:r>
            <a:endParaRPr lang="en-US" altLang="zh-CN"/>
          </a:p>
          <a:p>
            <a:pPr lvl="1"/>
            <a:r>
              <a:rPr lang="en-US" altLang="zh-CN"/>
              <a:t>__m128: float</a:t>
            </a:r>
          </a:p>
          <a:p>
            <a:pPr lvl="1"/>
            <a:r>
              <a:rPr lang="en-US" altLang="zh-CN"/>
              <a:t>__m128d: double</a:t>
            </a:r>
          </a:p>
          <a:p>
            <a:pPr lvl="1"/>
            <a:r>
              <a:rPr lang="en-US" altLang="zh-CN"/>
              <a:t>__m128i: integer</a:t>
            </a:r>
          </a:p>
          <a:p>
            <a:r>
              <a:rPr lang="zh-CN" altLang="en-US"/>
              <a:t>数据移动和初始化</a:t>
            </a:r>
            <a:endParaRPr lang="en-US" altLang="zh-CN"/>
          </a:p>
          <a:p>
            <a:pPr lvl="1">
              <a:spcBef>
                <a:spcPts val="300"/>
              </a:spcBef>
            </a:pPr>
            <a:r>
              <a:rPr lang="en-US" altLang="zh-CN"/>
              <a:t>_mm_load_</a:t>
            </a:r>
            <a:r>
              <a:rPr lang="en-US" altLang="zh-CN">
                <a:solidFill>
                  <a:srgbClr val="FF0000"/>
                </a:solidFill>
              </a:rPr>
              <a:t>ps</a:t>
            </a:r>
            <a:r>
              <a:rPr lang="en-US" altLang="zh-CN"/>
              <a:t>, _mm_load</a:t>
            </a:r>
            <a:r>
              <a:rPr lang="en-US" altLang="zh-CN">
                <a:solidFill>
                  <a:srgbClr val="FF0000"/>
                </a:solidFill>
              </a:rPr>
              <a:t>u</a:t>
            </a:r>
            <a:r>
              <a:rPr lang="en-US" altLang="zh-CN"/>
              <a:t>_ps, _mm_load_</a:t>
            </a:r>
            <a:r>
              <a:rPr lang="en-US" altLang="zh-CN">
                <a:solidFill>
                  <a:srgbClr val="FF0000"/>
                </a:solidFill>
              </a:rPr>
              <a:t>pd</a:t>
            </a:r>
            <a:r>
              <a:rPr lang="en-US" altLang="zh-CN"/>
              <a:t>, _mm_loadu_pd, etc</a:t>
            </a:r>
          </a:p>
          <a:p>
            <a:pPr lvl="1">
              <a:spcBef>
                <a:spcPts val="300"/>
              </a:spcBef>
            </a:pPr>
            <a:r>
              <a:rPr lang="en-US" altLang="zh-CN"/>
              <a:t>_mm_store_ps, …</a:t>
            </a:r>
          </a:p>
          <a:p>
            <a:pPr lvl="1">
              <a:spcBef>
                <a:spcPts val="300"/>
              </a:spcBef>
            </a:pPr>
            <a:r>
              <a:rPr lang="en-US" altLang="zh-CN"/>
              <a:t>_mm_setzero_ps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solidFill>
                  <a:schemeClr val="accent2"/>
                </a:solidFill>
              </a:rPr>
              <a:t>_mm_load</a:t>
            </a:r>
            <a:r>
              <a:rPr lang="en-US" altLang="zh-CN">
                <a:solidFill>
                  <a:srgbClr val="FF0000"/>
                </a:solidFill>
              </a:rPr>
              <a:t>l</a:t>
            </a:r>
            <a:r>
              <a:rPr lang="en-US" altLang="zh-CN">
                <a:solidFill>
                  <a:schemeClr val="accent2"/>
                </a:solidFill>
              </a:rPr>
              <a:t>_pd, _mm_load</a:t>
            </a:r>
            <a:r>
              <a:rPr lang="en-US" altLang="zh-CN">
                <a:solidFill>
                  <a:srgbClr val="FF0000"/>
                </a:solidFill>
              </a:rPr>
              <a:t>h</a:t>
            </a:r>
            <a:r>
              <a:rPr lang="en-US" altLang="zh-CN">
                <a:solidFill>
                  <a:schemeClr val="accent2"/>
                </a:solidFill>
              </a:rPr>
              <a:t>_pd</a:t>
            </a:r>
          </a:p>
          <a:p>
            <a:pPr lvl="1">
              <a:spcBef>
                <a:spcPts val="300"/>
              </a:spcBef>
            </a:pPr>
            <a:r>
              <a:rPr lang="en-US" altLang="zh-CN">
                <a:solidFill>
                  <a:schemeClr val="accent2"/>
                </a:solidFill>
              </a:rPr>
              <a:t>_mm_storel_pd, _mm_storeh_pd</a:t>
            </a:r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 </a:t>
            </a:r>
            <a:r>
              <a:rPr lang="en-US" altLang="zh-CN" dirty="0" err="1"/>
              <a:t>Intrinsics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zh-CN" altLang="en-US" dirty="0"/>
              <a:t>数据类型（映射到</a:t>
            </a:r>
            <a:r>
              <a:rPr lang="en-US" altLang="zh-CN" dirty="0"/>
              <a:t>XMM</a:t>
            </a:r>
            <a:r>
              <a:rPr lang="zh-CN" altLang="en-US" dirty="0"/>
              <a:t>寄存器）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__m128: float</a:t>
            </a:r>
          </a:p>
          <a:p>
            <a:pPr lvl="1">
              <a:defRPr/>
            </a:pPr>
            <a:r>
              <a:rPr lang="en-US" altLang="zh-CN" dirty="0"/>
              <a:t>__m128d: double</a:t>
            </a:r>
          </a:p>
          <a:p>
            <a:pPr lvl="1">
              <a:defRPr/>
            </a:pPr>
            <a:r>
              <a:rPr lang="en-US" altLang="zh-CN" dirty="0"/>
              <a:t>__m128i: integer</a:t>
            </a:r>
          </a:p>
          <a:p>
            <a:pPr>
              <a:defRPr/>
            </a:pPr>
            <a:r>
              <a:rPr lang="zh-CN" altLang="en-US" dirty="0"/>
              <a:t>数据移动和初始化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dirty="0"/>
              <a:t>_</a:t>
            </a:r>
            <a:r>
              <a:rPr lang="en-US" altLang="zh-CN" dirty="0" err="1"/>
              <a:t>mm_load_</a:t>
            </a:r>
            <a:r>
              <a:rPr lang="en-US" altLang="zh-CN" dirty="0" err="1">
                <a:solidFill>
                  <a:srgbClr val="FF0000"/>
                </a:solidFill>
              </a:rPr>
              <a:t>ps</a:t>
            </a:r>
            <a:r>
              <a:rPr lang="en-US" altLang="zh-CN" dirty="0"/>
              <a:t>, _</a:t>
            </a:r>
            <a:r>
              <a:rPr lang="en-US" altLang="zh-CN" dirty="0" err="1"/>
              <a:t>mm_load</a:t>
            </a:r>
            <a:r>
              <a:rPr lang="en-US" altLang="zh-CN" dirty="0" err="1">
                <a:solidFill>
                  <a:srgbClr val="FF0000"/>
                </a:solidFill>
              </a:rPr>
              <a:t>u</a:t>
            </a:r>
            <a:r>
              <a:rPr lang="en-US" altLang="zh-CN" dirty="0" err="1"/>
              <a:t>_ps</a:t>
            </a:r>
            <a:r>
              <a:rPr lang="en-US" altLang="zh-CN" dirty="0"/>
              <a:t>, _</a:t>
            </a:r>
            <a:r>
              <a:rPr lang="en-US" altLang="zh-CN" dirty="0" err="1"/>
              <a:t>mm_load_</a:t>
            </a:r>
            <a:r>
              <a:rPr lang="en-US" altLang="zh-CN" dirty="0" err="1">
                <a:solidFill>
                  <a:srgbClr val="FF0000"/>
                </a:solidFill>
              </a:rPr>
              <a:t>pd</a:t>
            </a:r>
            <a:r>
              <a:rPr lang="en-US" altLang="zh-CN" dirty="0"/>
              <a:t>, _</a:t>
            </a:r>
            <a:r>
              <a:rPr lang="en-US" altLang="zh-CN" dirty="0" err="1"/>
              <a:t>mm_loadu_pd</a:t>
            </a:r>
            <a:r>
              <a:rPr lang="en-US" altLang="zh-CN" dirty="0"/>
              <a:t>, etc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dirty="0"/>
              <a:t>_</a:t>
            </a:r>
            <a:r>
              <a:rPr lang="en-US" altLang="zh-CN" dirty="0" err="1"/>
              <a:t>mm_store_ps</a:t>
            </a:r>
            <a:r>
              <a:rPr lang="en-US" altLang="zh-CN" dirty="0"/>
              <a:t>, …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dirty="0"/>
              <a:t>_</a:t>
            </a:r>
            <a:r>
              <a:rPr lang="en-US" altLang="zh-CN" dirty="0" err="1"/>
              <a:t>mm_setzero_ps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</a:rPr>
              <a:t>_</a:t>
            </a:r>
            <a:r>
              <a:rPr lang="en-US" altLang="zh-CN" dirty="0" err="1">
                <a:solidFill>
                  <a:schemeClr val="accent2"/>
                </a:solidFill>
              </a:rPr>
              <a:t>mm_load</a:t>
            </a:r>
            <a:r>
              <a:rPr lang="en-US" altLang="zh-CN" dirty="0" err="1">
                <a:solidFill>
                  <a:srgbClr val="FF0000"/>
                </a:solidFill>
              </a:rPr>
              <a:t>l</a:t>
            </a:r>
            <a:r>
              <a:rPr lang="en-US" altLang="zh-CN" dirty="0" err="1">
                <a:solidFill>
                  <a:schemeClr val="accent2"/>
                </a:solidFill>
              </a:rPr>
              <a:t>_pd</a:t>
            </a:r>
            <a:r>
              <a:rPr lang="en-US" altLang="zh-CN" dirty="0">
                <a:solidFill>
                  <a:schemeClr val="accent2"/>
                </a:solidFill>
              </a:rPr>
              <a:t>, _</a:t>
            </a:r>
            <a:r>
              <a:rPr lang="en-US" altLang="zh-CN" dirty="0" err="1">
                <a:solidFill>
                  <a:schemeClr val="accent2"/>
                </a:solidFill>
              </a:rPr>
              <a:t>mm_load</a:t>
            </a:r>
            <a:r>
              <a:rPr lang="en-US" altLang="zh-CN" dirty="0" err="1">
                <a:solidFill>
                  <a:srgbClr val="FF0000"/>
                </a:solidFill>
              </a:rPr>
              <a:t>h</a:t>
            </a:r>
            <a:r>
              <a:rPr lang="en-US" altLang="zh-CN" dirty="0" err="1">
                <a:solidFill>
                  <a:schemeClr val="accent2"/>
                </a:solidFill>
              </a:rPr>
              <a:t>_pd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dirty="0">
                <a:solidFill>
                  <a:schemeClr val="accent2"/>
                </a:solidFill>
              </a:rPr>
              <a:t>_</a:t>
            </a:r>
            <a:r>
              <a:rPr lang="en-US" altLang="zh-CN" dirty="0" err="1">
                <a:solidFill>
                  <a:schemeClr val="accent2"/>
                </a:solidFill>
              </a:rPr>
              <a:t>mm_storel_pd</a:t>
            </a:r>
            <a:r>
              <a:rPr lang="en-US" altLang="zh-CN" dirty="0">
                <a:solidFill>
                  <a:schemeClr val="accent2"/>
                </a:solidFill>
              </a:rPr>
              <a:t>, _</a:t>
            </a:r>
            <a:r>
              <a:rPr lang="en-US" altLang="zh-CN" dirty="0" err="1">
                <a:solidFill>
                  <a:schemeClr val="accent2"/>
                </a:solidFill>
              </a:rPr>
              <a:t>mm_storeh_pd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  <a:defRPr/>
            </a:pPr>
            <a:r>
              <a:rPr lang="en-US" altLang="zh-CN" dirty="0"/>
              <a:t>_</a:t>
            </a:r>
            <a:r>
              <a:rPr lang="en-US" altLang="zh-CN" dirty="0" err="1"/>
              <a:t>mm_set_ps</a:t>
            </a:r>
            <a:r>
              <a:rPr lang="en-US" altLang="zh-CN" dirty="0"/>
              <a:t>, _mm_set1_ss, _</a:t>
            </a:r>
            <a:r>
              <a:rPr lang="en-US" altLang="zh-CN" dirty="0" err="1"/>
              <a:t>mm_setzero_ss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 </a:t>
            </a:r>
            <a:r>
              <a:rPr lang="en-US" altLang="zh-CN" dirty="0" err="1"/>
              <a:t>Intrinsics</a:t>
            </a:r>
            <a:r>
              <a:rPr lang="zh-CN" altLang="en-US" dirty="0"/>
              <a:t>（续）</a:t>
            </a:r>
          </a:p>
        </p:txBody>
      </p:sp>
      <p:sp>
        <p:nvSpPr>
          <p:cNvPr id="59395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</a:t>
            </a:r>
            <a:r>
              <a:rPr lang="en-US" altLang="zh-CN" dirty="0" err="1"/>
              <a:t>Intrinsics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_</a:t>
            </a:r>
            <a:r>
              <a:rPr lang="en-US" altLang="zh-CN" dirty="0" err="1"/>
              <a:t>mm_add_</a:t>
            </a:r>
            <a:r>
              <a:rPr lang="en-US" altLang="zh-CN" dirty="0" err="1">
                <a:solidFill>
                  <a:srgbClr val="FF0000"/>
                </a:solidFill>
              </a:rPr>
              <a:t>ss</a:t>
            </a:r>
            <a:r>
              <a:rPr lang="en-US" altLang="zh-CN" dirty="0"/>
              <a:t>, _</a:t>
            </a:r>
            <a:r>
              <a:rPr lang="en-US" altLang="zh-CN" dirty="0" err="1"/>
              <a:t>mm_add_</a:t>
            </a:r>
            <a:r>
              <a:rPr lang="en-US" altLang="zh-CN" dirty="0" err="1">
                <a:solidFill>
                  <a:srgbClr val="FF0000"/>
                </a:solidFill>
              </a:rPr>
              <a:t>ps</a:t>
            </a:r>
            <a:r>
              <a:rPr lang="en-US" altLang="zh-CN" dirty="0"/>
              <a:t>, …</a:t>
            </a: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_</a:t>
            </a:r>
            <a:r>
              <a:rPr lang="en-US" altLang="zh-CN" dirty="0" err="1">
                <a:solidFill>
                  <a:schemeClr val="accent2"/>
                </a:solidFill>
              </a:rPr>
              <a:t>mm_add_</a:t>
            </a:r>
            <a:r>
              <a:rPr lang="en-US" altLang="zh-CN" dirty="0" err="1">
                <a:solidFill>
                  <a:srgbClr val="FF0000"/>
                </a:solidFill>
              </a:rPr>
              <a:t>pd</a:t>
            </a:r>
            <a:r>
              <a:rPr lang="en-US" altLang="zh-CN" dirty="0">
                <a:solidFill>
                  <a:schemeClr val="accent2"/>
                </a:solidFill>
              </a:rPr>
              <a:t>, _</a:t>
            </a:r>
            <a:r>
              <a:rPr lang="en-US" altLang="zh-CN" dirty="0" err="1">
                <a:solidFill>
                  <a:schemeClr val="accent2"/>
                </a:solidFill>
              </a:rPr>
              <a:t>mm_mul_pd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>
                <a:solidFill>
                  <a:schemeClr val="accent2"/>
                </a:solidFill>
              </a:rPr>
              <a:t>_</a:t>
            </a:r>
            <a:r>
              <a:rPr lang="en-US" altLang="zh-CN" dirty="0" err="1">
                <a:solidFill>
                  <a:schemeClr val="accent2"/>
                </a:solidFill>
              </a:rPr>
              <a:t>mm_</a:t>
            </a:r>
            <a:r>
              <a:rPr lang="en-US" altLang="zh-CN" dirty="0" err="1">
                <a:solidFill>
                  <a:srgbClr val="FF0000"/>
                </a:solidFill>
              </a:rPr>
              <a:t>h</a:t>
            </a:r>
            <a:r>
              <a:rPr lang="en-US" altLang="zh-CN" dirty="0" err="1">
                <a:solidFill>
                  <a:schemeClr val="accent2"/>
                </a:solidFill>
              </a:rPr>
              <a:t>add_ps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s-ES" altLang="zh-CN" dirty="0">
                <a:solidFill>
                  <a:schemeClr val="accent2"/>
                </a:solidFill>
              </a:rPr>
              <a:t>[x4,x3,x2,x1][y4,y3,y2,y1] = </a:t>
            </a:r>
            <a:br>
              <a:rPr lang="es-ES" altLang="zh-CN" dirty="0">
                <a:solidFill>
                  <a:schemeClr val="accent2"/>
                </a:solidFill>
              </a:rPr>
            </a:br>
            <a:r>
              <a:rPr lang="es-ES" altLang="zh-CN" dirty="0">
                <a:solidFill>
                  <a:schemeClr val="accent2"/>
                </a:solidFill>
              </a:rPr>
              <a:t>[y3</a:t>
            </a:r>
            <a:r>
              <a:rPr lang="en-US" altLang="zh-CN" dirty="0">
                <a:solidFill>
                  <a:schemeClr val="accent2"/>
                </a:solidFill>
              </a:rPr>
              <a:t>+y4</a:t>
            </a:r>
            <a:r>
              <a:rPr lang="es-ES" altLang="zh-CN" dirty="0">
                <a:solidFill>
                  <a:schemeClr val="accent2"/>
                </a:solidFill>
              </a:rPr>
              <a:t>, y1+y2, x3+x4, x1+x2]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逻辑：</a:t>
            </a:r>
            <a:r>
              <a:rPr lang="en-US" altLang="zh-CN" dirty="0">
                <a:solidFill>
                  <a:schemeClr val="accent2"/>
                </a:solidFill>
              </a:rPr>
              <a:t>_</a:t>
            </a:r>
            <a:r>
              <a:rPr lang="en-US" altLang="zh-CN" dirty="0" err="1">
                <a:solidFill>
                  <a:schemeClr val="accent2"/>
                </a:solidFill>
              </a:rPr>
              <a:t>mm_and_ps</a:t>
            </a:r>
            <a:r>
              <a:rPr lang="en-US" altLang="zh-CN" dirty="0">
                <a:solidFill>
                  <a:schemeClr val="accent2"/>
                </a:solidFill>
              </a:rPr>
              <a:t> (</a:t>
            </a:r>
            <a:r>
              <a:rPr lang="en-US" altLang="zh-CN" dirty="0" err="1">
                <a:solidFill>
                  <a:schemeClr val="accent2"/>
                </a:solidFill>
              </a:rPr>
              <a:t>andnot</a:t>
            </a:r>
            <a:r>
              <a:rPr lang="en-US" altLang="zh-CN" dirty="0">
                <a:solidFill>
                  <a:schemeClr val="accent2"/>
                </a:solidFill>
              </a:rPr>
              <a:t>, or, </a:t>
            </a:r>
            <a:r>
              <a:rPr lang="en-US" altLang="zh-CN" dirty="0" err="1">
                <a:solidFill>
                  <a:schemeClr val="accent2"/>
                </a:solidFill>
              </a:rPr>
              <a:t>xor</a:t>
            </a:r>
            <a:r>
              <a:rPr lang="en-US" altLang="zh-CN" dirty="0">
                <a:solidFill>
                  <a:schemeClr val="accent2"/>
                </a:solidFill>
              </a:rPr>
              <a:t>)</a:t>
            </a:r>
            <a:endParaRPr lang="en-US" altLang="zh-CN" dirty="0"/>
          </a:p>
          <a:p>
            <a:pPr lvl="1"/>
            <a:r>
              <a:rPr lang="zh-CN" altLang="en-US" dirty="0"/>
              <a:t>比较：</a:t>
            </a:r>
            <a:r>
              <a:rPr lang="en-US" altLang="zh-CN" dirty="0"/>
              <a:t> _</a:t>
            </a:r>
            <a:r>
              <a:rPr lang="en-US" altLang="zh-CN" dirty="0" err="1"/>
              <a:t>mm_cmpeq_ps</a:t>
            </a:r>
            <a:r>
              <a:rPr lang="en-US" altLang="zh-CN" dirty="0"/>
              <a:t> – </a:t>
            </a:r>
            <a:r>
              <a:rPr lang="zh-CN" altLang="en-US" dirty="0"/>
              <a:t>结果寄存器全</a:t>
            </a:r>
            <a:r>
              <a:rPr lang="en-US" altLang="zh-CN" dirty="0"/>
              <a:t>0/</a:t>
            </a:r>
            <a:r>
              <a:rPr lang="zh-CN" altLang="en-US" dirty="0"/>
              <a:t>全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_</a:t>
            </a:r>
            <a:r>
              <a:rPr lang="en-US" altLang="zh-CN" dirty="0" err="1"/>
              <a:t>mm_comieq_ss</a:t>
            </a:r>
            <a:r>
              <a:rPr lang="en-US" altLang="zh-CN" dirty="0"/>
              <a:t> – </a:t>
            </a:r>
            <a:r>
              <a:rPr lang="zh-CN" altLang="en-US" dirty="0"/>
              <a:t>影响</a:t>
            </a:r>
            <a:r>
              <a:rPr lang="en-US" altLang="zh-CN" dirty="0"/>
              <a:t>EFLAGS</a:t>
            </a:r>
            <a:r>
              <a:rPr lang="zh-CN" altLang="en-US" dirty="0"/>
              <a:t>，返回布尔值</a:t>
            </a:r>
            <a:endParaRPr lang="en-US" altLang="zh-C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 </a:t>
            </a:r>
            <a:r>
              <a:rPr lang="en-US" altLang="zh-CN" dirty="0" err="1"/>
              <a:t>Intrinsics</a:t>
            </a:r>
            <a:r>
              <a:rPr lang="zh-CN" altLang="en-US" dirty="0"/>
              <a:t>（续）</a:t>
            </a:r>
          </a:p>
        </p:txBody>
      </p:sp>
      <p:sp>
        <p:nvSpPr>
          <p:cNvPr id="604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预取</a:t>
            </a:r>
            <a:r>
              <a:rPr lang="en-US" altLang="zh-CN" dirty="0" err="1"/>
              <a:t>Intrinsics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_</a:t>
            </a:r>
            <a:r>
              <a:rPr lang="en-US" altLang="zh-CN" dirty="0" err="1"/>
              <a:t>mm_prefetch</a:t>
            </a:r>
            <a:r>
              <a:rPr lang="en-US" altLang="zh-CN" dirty="0"/>
              <a:t>(char const *a, int </a:t>
            </a:r>
            <a:r>
              <a:rPr lang="en-US" altLang="zh-CN" dirty="0" err="1"/>
              <a:t>sel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预取从</a:t>
            </a:r>
            <a:r>
              <a:rPr lang="en-US" altLang="zh-CN" dirty="0">
                <a:solidFill>
                  <a:schemeClr val="accent2"/>
                </a:solidFill>
              </a:rPr>
              <a:t>a</a:t>
            </a:r>
            <a:r>
              <a:rPr lang="zh-CN" altLang="en-US" dirty="0">
                <a:solidFill>
                  <a:schemeClr val="accent2"/>
                </a:solidFill>
              </a:rPr>
              <a:t>开始的</a:t>
            </a:r>
            <a:r>
              <a:rPr lang="en-US" altLang="zh-CN" dirty="0">
                <a:solidFill>
                  <a:schemeClr val="accent2"/>
                </a:solidFill>
              </a:rPr>
              <a:t>cache line</a:t>
            </a:r>
            <a:r>
              <a:rPr lang="zh-CN" altLang="en-US" dirty="0">
                <a:solidFill>
                  <a:schemeClr val="accent2"/>
                </a:solidFill>
              </a:rPr>
              <a:t>大小的内存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en-US" altLang="zh-CN" dirty="0" err="1">
                <a:solidFill>
                  <a:schemeClr val="accent2"/>
                </a:solidFill>
              </a:rPr>
              <a:t>sel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en-US" altLang="zh-CN" dirty="0">
                <a:solidFill>
                  <a:schemeClr val="accent2"/>
                </a:solidFill>
              </a:rPr>
              <a:t>PREFETCHNTA – </a:t>
            </a:r>
            <a:r>
              <a:rPr lang="zh-CN" altLang="en-US" dirty="0">
                <a:solidFill>
                  <a:schemeClr val="accent2"/>
                </a:solidFill>
              </a:rPr>
              <a:t>预取到</a:t>
            </a:r>
            <a:r>
              <a:rPr lang="en-US" altLang="zh-CN" dirty="0">
                <a:solidFill>
                  <a:schemeClr val="accent2"/>
                </a:solidFill>
              </a:rPr>
              <a:t>L2</a:t>
            </a:r>
            <a:r>
              <a:rPr lang="zh-CN" altLang="en-US" dirty="0">
                <a:solidFill>
                  <a:schemeClr val="accent2"/>
                </a:solidFill>
              </a:rPr>
              <a:t>，尽量避免污染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PREFETCHNT0(1-2)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r>
              <a:rPr lang="en-US" altLang="zh-CN" dirty="0">
                <a:solidFill>
                  <a:schemeClr val="accent2"/>
                </a:solidFill>
              </a:rPr>
              <a:t>P4</a:t>
            </a:r>
            <a:r>
              <a:rPr lang="zh-CN" altLang="en-US" dirty="0">
                <a:solidFill>
                  <a:schemeClr val="accent2"/>
                </a:solidFill>
              </a:rPr>
              <a:t>以上预取到</a:t>
            </a:r>
            <a:r>
              <a:rPr lang="en-US" altLang="zh-CN" dirty="0">
                <a:solidFill>
                  <a:schemeClr val="accent2"/>
                </a:solidFill>
              </a:rPr>
              <a:t>L2</a:t>
            </a:r>
          </a:p>
          <a:p>
            <a:r>
              <a:rPr lang="zh-CN" altLang="en-US" dirty="0"/>
              <a:t>更多细节参考</a:t>
            </a:r>
            <a:endParaRPr lang="en-US" altLang="zh-CN" dirty="0"/>
          </a:p>
          <a:p>
            <a:pPr lvl="1"/>
            <a:r>
              <a:rPr lang="en-US" altLang="zh-CN" dirty="0"/>
              <a:t>https://software.intel.com/sites/landingpage/IntrinsicsGuide/</a:t>
            </a:r>
          </a:p>
          <a:p>
            <a:pPr lvl="1"/>
            <a:r>
              <a:rPr lang="en-US" altLang="zh-CN" dirty="0"/>
              <a:t>《Intel 64 and IA-32 Architectures Software Developer’s Manual》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SSE </a:t>
            </a:r>
            <a:r>
              <a:rPr lang="en-US" altLang="zh-CN" dirty="0" err="1"/>
              <a:t>Intrinsics</a:t>
            </a:r>
            <a:endParaRPr lang="zh-CN" altLang="en-US" dirty="0"/>
          </a:p>
        </p:txBody>
      </p:sp>
      <p:sp>
        <p:nvSpPr>
          <p:cNvPr id="614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数据对齐问题</a:t>
            </a:r>
            <a:endParaRPr lang="en-US" altLang="zh-CN"/>
          </a:p>
          <a:p>
            <a:pPr lvl="1"/>
            <a:r>
              <a:rPr lang="zh-CN" altLang="en-US"/>
              <a:t>某些</a:t>
            </a:r>
            <a:r>
              <a:rPr lang="en-US" altLang="zh-CN"/>
              <a:t>intrinsics</a:t>
            </a:r>
            <a:r>
              <a:rPr lang="zh-CN" altLang="en-US"/>
              <a:t>可能要求数据对齐到</a:t>
            </a:r>
            <a:r>
              <a:rPr lang="en-US" altLang="zh-CN"/>
              <a:t>16</a:t>
            </a:r>
            <a:r>
              <a:rPr lang="zh-CN" altLang="en-US"/>
              <a:t>字节内存边界</a:t>
            </a:r>
            <a:endParaRPr lang="en-US" altLang="zh-CN"/>
          </a:p>
          <a:p>
            <a:pPr lvl="2"/>
            <a:r>
              <a:rPr lang="zh-CN" altLang="en-US"/>
              <a:t>若不对齐可能无法执行</a:t>
            </a:r>
            <a:endParaRPr lang="en-US" altLang="zh-CN"/>
          </a:p>
          <a:p>
            <a:r>
              <a:rPr lang="zh-CN" altLang="en-US"/>
              <a:t>编写更通用的</a:t>
            </a:r>
            <a:r>
              <a:rPr lang="en-US" altLang="zh-CN"/>
              <a:t>SSE</a:t>
            </a:r>
            <a:r>
              <a:rPr lang="zh-CN" altLang="en-US"/>
              <a:t>程序</a:t>
            </a:r>
            <a:endParaRPr lang="en-US" altLang="zh-CN"/>
          </a:p>
          <a:p>
            <a:pPr lvl="1"/>
            <a:r>
              <a:rPr lang="zh-CN" altLang="en-US"/>
              <a:t>检查内存边界</a:t>
            </a:r>
            <a:endParaRPr lang="en-US" altLang="zh-CN"/>
          </a:p>
          <a:p>
            <a:pPr lvl="1"/>
            <a:r>
              <a:rPr lang="zh-CN" altLang="en-US"/>
              <a:t>某些情况下，</a:t>
            </a:r>
            <a:r>
              <a:rPr lang="en-US" altLang="zh-CN"/>
              <a:t>SSE</a:t>
            </a:r>
            <a:r>
              <a:rPr lang="zh-CN" altLang="en-US"/>
              <a:t>可能无法带来性能收益</a:t>
            </a:r>
            <a:endParaRPr lang="en-US" altLang="zh-C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例：矩阵乘法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&lt;pmmintrin.h&gt;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&lt;stdlib.h&gt;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&lt;algorithm&gt;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#include &lt;windows.h&gt;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using namespace std;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const int maxN =1024;           // magnitude of matrix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fr-FR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const int T = 64;                // tile size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int n;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float A[maxN][maxN];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float B[maxN][maxN];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float X[maxN][maxN];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long long head, tail, freq;        //timers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例：矩阵乘法</a:t>
            </a:r>
            <a:r>
              <a:rPr lang="en-US" altLang="zh-CN"/>
              <a:t>——</a:t>
            </a:r>
            <a:r>
              <a:rPr lang="zh-CN" altLang="en-US"/>
              <a:t>串行算法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mul(int n, float a[][maxN], float b[][maxN], float c[][maxN])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for (int i = 0; i &lt; n; ++i)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for (int j = 0; j &lt; n; ++j)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c[i][j] = 0.0;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for (int k = 0; k &lt; n; ++k)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c[i][j] += a[i][k] * b[k][j];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339752" y="3676996"/>
            <a:ext cx="62646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四代酷睿高端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七代酷睿低压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至强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Skylake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Seq	2.33s		12.9s		3.6s</a:t>
            </a:r>
            <a:endParaRPr lang="en-US" altLang="ko-KR" sz="2000" b="1" dirty="0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411413" y="5373688"/>
            <a:ext cx="48228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在向量化之前，能否有其他优化？</a:t>
            </a:r>
            <a:endParaRPr lang="en-US" altLang="ko-KR" sz="2400" b="1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SIMD</a:t>
            </a:r>
            <a:r>
              <a:rPr lang="zh-CN" altLang="en-US"/>
              <a:t>编程概述</a:t>
            </a:r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向量计算机</a:t>
            </a:r>
            <a:endParaRPr lang="en-US" altLang="zh-CN" sz="2800"/>
          </a:p>
          <a:p>
            <a:r>
              <a:rPr lang="zh-CN" altLang="en-US" sz="2800"/>
              <a:t>早期的</a:t>
            </a:r>
            <a:r>
              <a:rPr lang="en-US" altLang="zh-CN" sz="2800"/>
              <a:t>SIMD</a:t>
            </a:r>
            <a:r>
              <a:rPr lang="zh-CN" altLang="en-US" sz="2800"/>
              <a:t>超级计算机</a:t>
            </a:r>
            <a:endParaRPr lang="en-US" altLang="zh-CN" sz="2800"/>
          </a:p>
          <a:p>
            <a:r>
              <a:rPr lang="zh-CN" altLang="en-US" sz="2800"/>
              <a:t>当前的</a:t>
            </a:r>
            <a:r>
              <a:rPr lang="en-US" altLang="zh-CN" sz="2800"/>
              <a:t>SIMD</a:t>
            </a:r>
            <a:r>
              <a:rPr lang="zh-CN" altLang="en-US" sz="2800"/>
              <a:t>架构</a:t>
            </a:r>
            <a:endParaRPr lang="en-US" altLang="zh-CN" sz="2800"/>
          </a:p>
          <a:p>
            <a:pPr lvl="1"/>
            <a:r>
              <a:rPr lang="zh-CN" altLang="en-US" sz="2400"/>
              <a:t>多媒体扩展：</a:t>
            </a:r>
            <a:r>
              <a:rPr lang="en-US" altLang="zh-CN" sz="2400"/>
              <a:t>SSE</a:t>
            </a:r>
            <a:r>
              <a:rPr lang="zh-CN" altLang="en-US" sz="2400"/>
              <a:t>、</a:t>
            </a:r>
            <a:r>
              <a:rPr lang="en-US" altLang="zh-CN" sz="2400"/>
              <a:t>AVX</a:t>
            </a:r>
          </a:p>
          <a:p>
            <a:pPr lvl="1"/>
            <a:r>
              <a:rPr lang="zh-CN" altLang="en-US" sz="2400"/>
              <a:t>图形和游戏处理器：</a:t>
            </a:r>
            <a:r>
              <a:rPr lang="en-US" altLang="zh-CN" sz="2400"/>
              <a:t>CUDA</a:t>
            </a:r>
          </a:p>
          <a:p>
            <a:pPr lvl="1"/>
            <a:r>
              <a:rPr lang="zh-CN" altLang="en-US" sz="2400"/>
              <a:t>协处理器：</a:t>
            </a:r>
            <a:r>
              <a:rPr lang="en-US" altLang="zh-CN" sz="2400"/>
              <a:t>Xeon Phi</a:t>
            </a:r>
          </a:p>
          <a:p>
            <a:r>
              <a:rPr lang="zh-CN" altLang="en-US" sz="2800"/>
              <a:t>没有占压倒优势的</a:t>
            </a:r>
            <a:r>
              <a:rPr lang="en-US" altLang="zh-CN" sz="2800"/>
              <a:t>SIMD</a:t>
            </a:r>
            <a:r>
              <a:rPr lang="zh-CN" altLang="en-US" sz="2800"/>
              <a:t>编程模型！</a:t>
            </a:r>
            <a:endParaRPr lang="en-US" altLang="zh-CN" sz="2800"/>
          </a:p>
          <a:p>
            <a:pPr lvl="1"/>
            <a:r>
              <a:rPr lang="zh-CN" altLang="en-US" sz="2400"/>
              <a:t>向量计算机都是科学家用来编程</a:t>
            </a:r>
            <a:endParaRPr lang="en-US" altLang="zh-CN" sz="2400"/>
          </a:p>
          <a:p>
            <a:pPr lvl="1"/>
            <a:r>
              <a:rPr lang="zh-CN" altLang="en-US" sz="2400"/>
              <a:t>多媒体扩展指令集多是系统程序员在用（汇编！）</a:t>
            </a:r>
            <a:endParaRPr lang="en-US" altLang="zh-CN" sz="2400"/>
          </a:p>
          <a:p>
            <a:pPr lvl="1"/>
            <a:r>
              <a:rPr lang="en-US" altLang="zh-CN" sz="2400"/>
              <a:t>GPU</a:t>
            </a:r>
            <a:r>
              <a:rPr lang="zh-CN" altLang="en-US" sz="2400"/>
              <a:t>是游戏开发者用来编程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例：矩阵乘法</a:t>
            </a:r>
            <a:r>
              <a:rPr lang="en-US" altLang="zh-CN"/>
              <a:t>——cache</a:t>
            </a:r>
            <a:r>
              <a:rPr lang="zh-CN" altLang="en-US"/>
              <a:t>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trans_mul(int n, float a[][maxN], float b[][maxN], float c[][maxN]){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// transposition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for (int i = 0; i &lt; n; ++i) for (int j = 0; j &lt; i; ++j) swap(b[i][j], b[j][i]);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for (int i = 0; i &lt; n; ++i)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for (int j = 0; j &lt; n; ++j)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c[i][j] = 0.0;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for (int k = 0; k &lt; n; ++k)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c[i][j] += a[i][k] * b[j][k];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// transposition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for (int i = 0; i &lt; n; ++i) for (int j = 0; j &lt; i; ++j) swap(b[i][j], b[j][i]);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483768" y="4293096"/>
            <a:ext cx="633670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四代酷睿高端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七代酷睿低压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至强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Skylake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 </a:t>
            </a:r>
            <a:endParaRPr lang="en-US" altLang="zh-CN" sz="2000" b="1" dirty="0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Seq	2.33s		12.9s		3.6s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Trans	1.4s		3.3s		1.38s</a:t>
            </a:r>
            <a:endParaRPr lang="en-US" altLang="ko-KR" sz="2000" b="1" dirty="0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例：矩阵乘法</a:t>
            </a:r>
            <a:r>
              <a:rPr lang="en-US" altLang="zh-CN"/>
              <a:t>——SSE</a:t>
            </a:r>
            <a:r>
              <a:rPr lang="zh-CN" altLang="en-US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sse_mul(int n, float a[][maxN], float b[][maxN], float c[][maxN]){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__m128 t1, t2, sum;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for (int i = 0; i &lt; n; ++i) for (int j = 0; j &lt; i; ++j) swap(b[i][j], b[j][i]);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for (int i = 0; i &lt; n; ++i){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for (int j = 0; j &lt; n; ++j){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c[i][j] = 0.0;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sum = _mm_setzero_ps();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for (int k = n - 4; k &gt;= 0; k -= 4){     // sum every 4 elements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t1 = _mm_loadu_ps(a[i] + k);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t2 = _mm_loadu_ps(b[j] + k);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t1 = _mm_mul_ps(t1, t2);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sum = _mm_add_ps(sum, t1);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sum = _mm_hadd_ps(sum, sum);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sum = _mm_hadd_ps(sum, sum);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_mm_store_ss(c[i] + j, sum);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40425" y="4868863"/>
            <a:ext cx="265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此时得到了什么？</a:t>
            </a:r>
            <a:endParaRPr lang="en-US" altLang="ko-KR" sz="2400" b="1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例：矩阵乘法</a:t>
            </a:r>
            <a:r>
              <a:rPr lang="en-US" altLang="zh-CN"/>
              <a:t>——SSE</a:t>
            </a:r>
            <a:r>
              <a:rPr lang="zh-CN" altLang="en-US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for (int k = (n % 4) - 1; k &gt;= 0; --k){    // handle the last n%4 elements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c[i][j] += a[i][k] * b[j][k];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for (int i = 0; i &lt; n; ++i) for (int j = 0; j &lt; i; ++j) swap(b[i][j], b[j][i]);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03650" y="5373688"/>
            <a:ext cx="2038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还能优化吗？</a:t>
            </a:r>
            <a:endParaRPr lang="en-US" altLang="ko-KR" sz="2400" b="1" dirty="0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07704" y="3733800"/>
            <a:ext cx="633670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四代酷睿高端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七代酷睿低压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至强</a:t>
            </a: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Skylake</a:t>
            </a:r>
            <a:r>
              <a:rPr lang="zh-CN" altLang="en-US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 </a:t>
            </a:r>
            <a:endParaRPr lang="en-US" altLang="zh-CN" sz="2000" b="1" dirty="0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Seq	2.33s		12.9s		3.6s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Trans	1.4s		3.3s		1.38s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SSE	0.36s		1.1s		0.33s</a:t>
            </a:r>
            <a:endParaRPr lang="en-US" altLang="ko-KR" sz="2000" b="1" dirty="0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SSE</a:t>
            </a:r>
            <a:r>
              <a:rPr lang="zh-CN" altLang="en-US"/>
              <a:t>版本</a:t>
            </a:r>
            <a:r>
              <a:rPr lang="en-US" altLang="zh-CN"/>
              <a:t>cache</a:t>
            </a:r>
            <a:r>
              <a:rPr lang="zh-CN" altLang="en-US"/>
              <a:t>效率</a:t>
            </a:r>
          </a:p>
        </p:txBody>
      </p:sp>
      <p:sp>
        <p:nvSpPr>
          <p:cNvPr id="67587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</a:t>
            </a:r>
            <a:r>
              <a:rPr lang="zh-CN" altLang="en-US"/>
              <a:t>的每个元素</a:t>
            </a:r>
            <a:br>
              <a:rPr lang="en-US" altLang="zh-CN"/>
            </a:br>
            <a:r>
              <a:rPr lang="zh-CN" altLang="en-US"/>
              <a:t>进入</a:t>
            </a:r>
            <a:r>
              <a:rPr lang="en-US" altLang="zh-CN"/>
              <a:t>cache</a:t>
            </a:r>
            <a:r>
              <a:rPr lang="zh-CN" altLang="en-US"/>
              <a:t>几次？</a:t>
            </a:r>
            <a:endParaRPr lang="en-US" altLang="zh-CN"/>
          </a:p>
          <a:p>
            <a:r>
              <a:rPr lang="en-US" altLang="zh-CN"/>
              <a:t>B</a:t>
            </a:r>
            <a:r>
              <a:rPr lang="zh-CN" altLang="en-US"/>
              <a:t>的每个元素呢？</a:t>
            </a:r>
          </a:p>
        </p:txBody>
      </p:sp>
      <p:sp>
        <p:nvSpPr>
          <p:cNvPr id="67588" name="Text Box 6"/>
          <p:cNvSpPr txBox="1">
            <a:spLocks noChangeArrowheads="1"/>
          </p:cNvSpPr>
          <p:nvPr/>
        </p:nvSpPr>
        <p:spPr bwMode="auto">
          <a:xfrm>
            <a:off x="3933825" y="4160838"/>
            <a:ext cx="2468563" cy="24685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solidFill>
                  <a:schemeClr val="bg1"/>
                </a:solidFill>
                <a:latin typeface="Tahoma" panose="020B0604030504040204" pitchFamily="34" charset="0"/>
              </a:rPr>
              <a:t>A</a:t>
            </a:r>
            <a:endParaRPr lang="en-US" altLang="zh-CN" sz="24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67589" name="Text Box 7"/>
          <p:cNvSpPr txBox="1">
            <a:spLocks noChangeArrowheads="1"/>
          </p:cNvSpPr>
          <p:nvPr/>
        </p:nvSpPr>
        <p:spPr bwMode="auto">
          <a:xfrm>
            <a:off x="6446838" y="1646238"/>
            <a:ext cx="2468562" cy="2468562"/>
          </a:xfrm>
          <a:prstGeom prst="rect">
            <a:avLst/>
          </a:prstGeom>
          <a:solidFill>
            <a:srgbClr val="99FF66"/>
          </a:solidFill>
          <a:ln w="9525">
            <a:solidFill>
              <a:srgbClr val="969696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solidFill>
                  <a:schemeClr val="bg1"/>
                </a:solidFill>
                <a:latin typeface="Tahoma" panose="020B0604030504040204" pitchFamily="34" charset="0"/>
              </a:rPr>
              <a:t>B</a:t>
            </a:r>
            <a:endParaRPr lang="en-US" altLang="zh-CN" sz="24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67590" name="Text Box 8"/>
          <p:cNvSpPr txBox="1">
            <a:spLocks noChangeArrowheads="1"/>
          </p:cNvSpPr>
          <p:nvPr/>
        </p:nvSpPr>
        <p:spPr bwMode="auto">
          <a:xfrm>
            <a:off x="6446838" y="4160838"/>
            <a:ext cx="2468562" cy="2468562"/>
          </a:xfrm>
          <a:prstGeom prst="rect">
            <a:avLst/>
          </a:prstGeom>
          <a:solidFill>
            <a:srgbClr val="99FF66"/>
          </a:solidFill>
          <a:ln w="9525" algn="ctr">
            <a:solidFill>
              <a:srgbClr val="969696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 b="1">
                <a:solidFill>
                  <a:schemeClr val="bg1"/>
                </a:solidFill>
                <a:latin typeface="Tahoma" panose="020B0604030504040204" pitchFamily="34" charset="0"/>
              </a:rPr>
              <a:t>X</a:t>
            </a:r>
            <a:endParaRPr lang="en-US" altLang="zh-CN" sz="2400">
              <a:solidFill>
                <a:schemeClr val="bg1"/>
              </a:solidFill>
              <a:latin typeface="Tahoma" panose="020B0604030504040204" pitchFamily="34" charset="0"/>
            </a:endParaRPr>
          </a:p>
        </p:txBody>
      </p:sp>
      <p:sp>
        <p:nvSpPr>
          <p:cNvPr id="67591" name="Text Box 9"/>
          <p:cNvSpPr txBox="1">
            <a:spLocks noChangeArrowheads="1"/>
          </p:cNvSpPr>
          <p:nvPr/>
        </p:nvSpPr>
        <p:spPr bwMode="auto">
          <a:xfrm>
            <a:off x="7818438" y="1646238"/>
            <a:ext cx="53975" cy="2468562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</a:ln>
        </p:spPr>
        <p:txBody>
          <a:bodyPr lIns="0" tIns="9144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7592" name="Line 10"/>
          <p:cNvSpPr>
            <a:spLocks noChangeShapeType="1"/>
          </p:cNvSpPr>
          <p:nvPr/>
        </p:nvSpPr>
        <p:spPr bwMode="auto">
          <a:xfrm>
            <a:off x="7874000" y="4114800"/>
            <a:ext cx="1588" cy="1417638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3" name="Line 11"/>
          <p:cNvSpPr>
            <a:spLocks noChangeShapeType="1"/>
          </p:cNvSpPr>
          <p:nvPr/>
        </p:nvSpPr>
        <p:spPr bwMode="auto">
          <a:xfrm>
            <a:off x="7818438" y="4084638"/>
            <a:ext cx="0" cy="141763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4" name="Line 12"/>
          <p:cNvSpPr>
            <a:spLocks noChangeShapeType="1"/>
          </p:cNvSpPr>
          <p:nvPr/>
        </p:nvSpPr>
        <p:spPr bwMode="auto">
          <a:xfrm flipH="1" flipV="1">
            <a:off x="6446838" y="6480175"/>
            <a:ext cx="2468562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5" name="Text Box 13"/>
          <p:cNvSpPr txBox="1">
            <a:spLocks noChangeArrowheads="1"/>
          </p:cNvSpPr>
          <p:nvPr/>
        </p:nvSpPr>
        <p:spPr bwMode="auto">
          <a:xfrm>
            <a:off x="3933825" y="5532438"/>
            <a:ext cx="2468563" cy="55562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</a:ln>
        </p:spPr>
        <p:txBody>
          <a:bodyPr lIns="0" tIns="9144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7596" name="Text Box 14"/>
          <p:cNvSpPr txBox="1">
            <a:spLocks noChangeArrowheads="1"/>
          </p:cNvSpPr>
          <p:nvPr/>
        </p:nvSpPr>
        <p:spPr bwMode="auto">
          <a:xfrm>
            <a:off x="7818438" y="5532438"/>
            <a:ext cx="55562" cy="53975"/>
          </a:xfrm>
          <a:prstGeom prst="rect">
            <a:avLst/>
          </a:prstGeom>
          <a:solidFill>
            <a:srgbClr val="FF6600"/>
          </a:solidFill>
          <a:ln w="9525">
            <a:solidFill>
              <a:srgbClr val="969696"/>
            </a:solidFill>
            <a:miter lim="800000"/>
          </a:ln>
        </p:spPr>
        <p:txBody>
          <a:bodyPr lIns="0" tIns="91440" rIns="0" bIns="0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2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ahoma" panose="020B0604030504040204" pitchFamily="34" charset="0"/>
            </a:endParaRPr>
          </a:p>
        </p:txBody>
      </p:sp>
      <p:sp>
        <p:nvSpPr>
          <p:cNvPr id="67597" name="Line 15"/>
          <p:cNvSpPr>
            <a:spLocks noChangeShapeType="1"/>
          </p:cNvSpPr>
          <p:nvPr/>
        </p:nvSpPr>
        <p:spPr bwMode="auto">
          <a:xfrm>
            <a:off x="6391275" y="5532438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8" name="Line 16"/>
          <p:cNvSpPr>
            <a:spLocks noChangeShapeType="1"/>
          </p:cNvSpPr>
          <p:nvPr/>
        </p:nvSpPr>
        <p:spPr bwMode="auto">
          <a:xfrm>
            <a:off x="6391275" y="5586413"/>
            <a:ext cx="141763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9" name="Line 17"/>
          <p:cNvSpPr>
            <a:spLocks noChangeShapeType="1"/>
          </p:cNvSpPr>
          <p:nvPr/>
        </p:nvSpPr>
        <p:spPr bwMode="auto">
          <a:xfrm rot="10800000">
            <a:off x="8764588" y="1643063"/>
            <a:ext cx="4762" cy="246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0" name="Line 18"/>
          <p:cNvSpPr>
            <a:spLocks noChangeShapeType="1"/>
          </p:cNvSpPr>
          <p:nvPr/>
        </p:nvSpPr>
        <p:spPr bwMode="auto">
          <a:xfrm rot="10800000">
            <a:off x="8764588" y="4160838"/>
            <a:ext cx="4762" cy="2468562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1" name="Line 19"/>
          <p:cNvSpPr>
            <a:spLocks noChangeShapeType="1"/>
          </p:cNvSpPr>
          <p:nvPr/>
        </p:nvSpPr>
        <p:spPr bwMode="auto">
          <a:xfrm flipH="1" flipV="1">
            <a:off x="3933825" y="6480175"/>
            <a:ext cx="246856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2" name="Text Box 20"/>
          <p:cNvSpPr txBox="1">
            <a:spLocks noChangeArrowheads="1"/>
          </p:cNvSpPr>
          <p:nvPr/>
        </p:nvSpPr>
        <p:spPr bwMode="auto">
          <a:xfrm rot="16200000">
            <a:off x="8429626" y="2805112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>
                <a:solidFill>
                  <a:schemeClr val="bg1"/>
                </a:solidFill>
              </a:rPr>
              <a:t>WIDTH</a:t>
            </a:r>
          </a:p>
        </p:txBody>
      </p:sp>
      <p:sp>
        <p:nvSpPr>
          <p:cNvPr id="67603" name="Text Box 21"/>
          <p:cNvSpPr txBox="1">
            <a:spLocks noChangeArrowheads="1"/>
          </p:cNvSpPr>
          <p:nvPr/>
        </p:nvSpPr>
        <p:spPr bwMode="auto">
          <a:xfrm rot="16200000">
            <a:off x="8429626" y="5319712"/>
            <a:ext cx="406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>
                <a:solidFill>
                  <a:schemeClr val="bg1"/>
                </a:solidFill>
              </a:rPr>
              <a:t>WIDTH</a:t>
            </a:r>
          </a:p>
        </p:txBody>
      </p:sp>
      <p:sp>
        <p:nvSpPr>
          <p:cNvPr id="67604" name="Text Box 22"/>
          <p:cNvSpPr txBox="1">
            <a:spLocks noChangeArrowheads="1"/>
          </p:cNvSpPr>
          <p:nvPr/>
        </p:nvSpPr>
        <p:spPr bwMode="auto">
          <a:xfrm>
            <a:off x="4952604" y="6291263"/>
            <a:ext cx="41036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>
                <a:solidFill>
                  <a:schemeClr val="bg1"/>
                </a:solidFill>
              </a:rPr>
              <a:t>WIDTH</a:t>
            </a:r>
          </a:p>
        </p:txBody>
      </p:sp>
      <p:sp>
        <p:nvSpPr>
          <p:cNvPr id="67605" name="Text Box 23"/>
          <p:cNvSpPr txBox="1">
            <a:spLocks noChangeArrowheads="1"/>
          </p:cNvSpPr>
          <p:nvPr/>
        </p:nvSpPr>
        <p:spPr bwMode="auto">
          <a:xfrm>
            <a:off x="7410054" y="6289675"/>
            <a:ext cx="410369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900" b="1">
                <a:solidFill>
                  <a:schemeClr val="bg1"/>
                </a:solidFill>
              </a:rPr>
              <a:t>WIDTH</a:t>
            </a:r>
          </a:p>
        </p:txBody>
      </p:sp>
      <p:sp>
        <p:nvSpPr>
          <p:cNvPr id="67606" name="Line 24"/>
          <p:cNvSpPr>
            <a:spLocks noChangeShapeType="1"/>
          </p:cNvSpPr>
          <p:nvPr/>
        </p:nvSpPr>
        <p:spPr bwMode="auto">
          <a:xfrm>
            <a:off x="4800600" y="41910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7" name="Text Box 25"/>
          <p:cNvSpPr txBox="1">
            <a:spLocks noChangeArrowheads="1"/>
          </p:cNvSpPr>
          <p:nvPr/>
        </p:nvSpPr>
        <p:spPr bwMode="auto">
          <a:xfrm>
            <a:off x="4784725" y="4538663"/>
            <a:ext cx="2551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67608" name="Line 26"/>
          <p:cNvSpPr>
            <a:spLocks noChangeShapeType="1"/>
          </p:cNvSpPr>
          <p:nvPr/>
        </p:nvSpPr>
        <p:spPr bwMode="auto">
          <a:xfrm>
            <a:off x="3962400" y="571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09" name="Text Box 27"/>
          <p:cNvSpPr txBox="1">
            <a:spLocks noChangeArrowheads="1"/>
          </p:cNvSpPr>
          <p:nvPr/>
        </p:nvSpPr>
        <p:spPr bwMode="auto">
          <a:xfrm>
            <a:off x="4175125" y="5605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7610" name="Line 28"/>
          <p:cNvSpPr>
            <a:spLocks noChangeShapeType="1"/>
          </p:cNvSpPr>
          <p:nvPr/>
        </p:nvSpPr>
        <p:spPr bwMode="auto">
          <a:xfrm>
            <a:off x="8077200" y="1676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1" name="Text Box 29"/>
          <p:cNvSpPr txBox="1">
            <a:spLocks noChangeArrowheads="1"/>
          </p:cNvSpPr>
          <p:nvPr/>
        </p:nvSpPr>
        <p:spPr bwMode="auto">
          <a:xfrm>
            <a:off x="8061325" y="1947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7612" name="Line 30"/>
          <p:cNvSpPr>
            <a:spLocks noChangeShapeType="1"/>
          </p:cNvSpPr>
          <p:nvPr/>
        </p:nvSpPr>
        <p:spPr bwMode="auto">
          <a:xfrm>
            <a:off x="6400800" y="2667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13" name="Text Box 31"/>
          <p:cNvSpPr txBox="1">
            <a:spLocks noChangeArrowheads="1"/>
          </p:cNvSpPr>
          <p:nvPr/>
        </p:nvSpPr>
        <p:spPr bwMode="auto">
          <a:xfrm>
            <a:off x="6842125" y="2481263"/>
            <a:ext cx="271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9C6075DC-46AF-4A0C-AF10-6986497C7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6186" y="3372293"/>
            <a:ext cx="24545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A</a:t>
            </a: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次，</a:t>
            </a: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B</a:t>
            </a: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n</a:t>
            </a: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次</a:t>
            </a:r>
            <a:endParaRPr lang="en-US" altLang="ko-KR" sz="2400" b="1" dirty="0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分片策略</a:t>
            </a:r>
          </a:p>
        </p:txBody>
      </p:sp>
      <p:sp>
        <p:nvSpPr>
          <p:cNvPr id="68611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逐个计算元素</a:t>
            </a:r>
            <a:r>
              <a:rPr lang="en-US" altLang="zh-CN"/>
              <a:t>X[i][j]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br>
              <a:rPr lang="en-US" altLang="zh-CN">
                <a:sym typeface="Wingdings" panose="05000000000000000000" pitchFamily="2" charset="2"/>
              </a:rPr>
            </a:br>
            <a:r>
              <a:rPr lang="zh-CN" altLang="en-US">
                <a:sym typeface="Wingdings" panose="05000000000000000000" pitchFamily="2" charset="2"/>
              </a:rPr>
              <a:t>逐个计算子矩阵</a:t>
            </a:r>
            <a:r>
              <a:rPr lang="en-US" altLang="zh-CN">
                <a:sym typeface="Wingdings" panose="05000000000000000000" pitchFamily="2" charset="2"/>
              </a:rPr>
              <a:t>X</a:t>
            </a:r>
            <a:r>
              <a:rPr lang="en-US" altLang="zh-CN" baseline="-25000">
                <a:sym typeface="Wingdings" panose="05000000000000000000" pitchFamily="2" charset="2"/>
              </a:rPr>
              <a:t>sub</a:t>
            </a:r>
          </a:p>
          <a:p>
            <a:r>
              <a:rPr lang="zh-CN" altLang="en-US"/>
              <a:t>子矩阵设置为多大？</a:t>
            </a:r>
            <a:endParaRPr lang="en-US" altLang="zh-CN"/>
          </a:p>
          <a:p>
            <a:r>
              <a:rPr lang="en-US" altLang="zh-CN"/>
              <a:t>A</a:t>
            </a:r>
            <a:r>
              <a:rPr lang="zh-CN" altLang="en-US"/>
              <a:t>、</a:t>
            </a:r>
            <a:r>
              <a:rPr lang="en-US" altLang="zh-CN"/>
              <a:t>B</a:t>
            </a:r>
            <a:r>
              <a:rPr lang="zh-CN" altLang="en-US"/>
              <a:t>中元素</a:t>
            </a:r>
            <a:br>
              <a:rPr lang="en-US" altLang="zh-CN"/>
            </a:br>
            <a:r>
              <a:rPr lang="zh-CN" altLang="en-US"/>
              <a:t>进入</a:t>
            </a:r>
            <a:r>
              <a:rPr lang="en-US" altLang="zh-CN"/>
              <a:t>cache</a:t>
            </a:r>
            <a:r>
              <a:rPr lang="zh-CN" altLang="en-US"/>
              <a:t>几次？</a:t>
            </a:r>
          </a:p>
        </p:txBody>
      </p:sp>
      <p:sp>
        <p:nvSpPr>
          <p:cNvPr id="6861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fld id="{3074C345-8CCA-4DE1-A5F8-86E2DD8FB0F4}" type="slidenum">
              <a:rPr kumimoji="0" lang="en-US" altLang="zh-CN" sz="1400" smtClean="0"/>
              <a:t>64</a:t>
            </a:fld>
            <a:endParaRPr kumimoji="0" lang="en-US" altLang="zh-CN" sz="1400"/>
          </a:p>
        </p:txBody>
      </p:sp>
      <p:grpSp>
        <p:nvGrpSpPr>
          <p:cNvPr id="68613" name="Group 92"/>
          <p:cNvGrpSpPr/>
          <p:nvPr/>
        </p:nvGrpSpPr>
        <p:grpSpPr bwMode="auto">
          <a:xfrm>
            <a:off x="2209800" y="228600"/>
            <a:ext cx="6934200" cy="6483350"/>
            <a:chOff x="1392" y="144"/>
            <a:chExt cx="4368" cy="4084"/>
          </a:xfrm>
        </p:grpSpPr>
        <p:sp>
          <p:nvSpPr>
            <p:cNvPr id="68615" name="Text Box 5"/>
            <p:cNvSpPr txBox="1">
              <a:spLocks noChangeArrowheads="1"/>
            </p:cNvSpPr>
            <p:nvPr/>
          </p:nvSpPr>
          <p:spPr bwMode="auto">
            <a:xfrm>
              <a:off x="2544" y="2562"/>
              <a:ext cx="1536" cy="156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chemeClr val="bg1"/>
                  </a:solidFill>
                  <a:latin typeface="Tahoma" panose="020B0604030504040204" pitchFamily="34" charset="0"/>
                </a:rPr>
                <a:t>Ad</a:t>
              </a:r>
              <a:endParaRPr lang="en-US" altLang="zh-CN" sz="24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16" name="Text Box 6"/>
            <p:cNvSpPr txBox="1">
              <a:spLocks noChangeArrowheads="1"/>
            </p:cNvSpPr>
            <p:nvPr/>
          </p:nvSpPr>
          <p:spPr bwMode="auto">
            <a:xfrm>
              <a:off x="3072" y="3120"/>
              <a:ext cx="517" cy="501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68617" name="Text Box 7"/>
            <p:cNvSpPr txBox="1">
              <a:spLocks noChangeArrowheads="1"/>
            </p:cNvSpPr>
            <p:nvPr/>
          </p:nvSpPr>
          <p:spPr bwMode="auto">
            <a:xfrm>
              <a:off x="4128" y="1008"/>
              <a:ext cx="1632" cy="1536"/>
            </a:xfrm>
            <a:prstGeom prst="rect">
              <a:avLst/>
            </a:prstGeom>
            <a:solidFill>
              <a:srgbClr val="99FF66"/>
            </a:solidFill>
            <a:ln w="9525">
              <a:solidFill>
                <a:srgbClr val="969696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chemeClr val="bg1"/>
                  </a:solidFill>
                  <a:latin typeface="Tahoma" panose="020B0604030504040204" pitchFamily="34" charset="0"/>
                </a:rPr>
                <a:t>Bd</a:t>
              </a:r>
              <a:endParaRPr lang="en-US" altLang="zh-CN" sz="24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18" name="Text Box 8"/>
            <p:cNvSpPr txBox="1">
              <a:spLocks noChangeArrowheads="1"/>
            </p:cNvSpPr>
            <p:nvPr/>
          </p:nvSpPr>
          <p:spPr bwMode="auto">
            <a:xfrm>
              <a:off x="4656" y="1536"/>
              <a:ext cx="513" cy="555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68619" name="Text Box 9"/>
            <p:cNvSpPr txBox="1">
              <a:spLocks noChangeArrowheads="1"/>
            </p:cNvSpPr>
            <p:nvPr/>
          </p:nvSpPr>
          <p:spPr bwMode="auto">
            <a:xfrm>
              <a:off x="4128" y="2565"/>
              <a:ext cx="1632" cy="1563"/>
            </a:xfrm>
            <a:prstGeom prst="rect">
              <a:avLst/>
            </a:prstGeom>
            <a:solidFill>
              <a:srgbClr val="99FF66"/>
            </a:solidFill>
            <a:ln w="9525" algn="ctr">
              <a:solidFill>
                <a:srgbClr val="969696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chemeClr val="bg1"/>
                  </a:solidFill>
                  <a:latin typeface="Tahoma" panose="020B0604030504040204" pitchFamily="34" charset="0"/>
                </a:rPr>
                <a:t>Xd</a:t>
              </a:r>
              <a:endParaRPr lang="en-US" altLang="zh-CN" sz="24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20" name="Text Box 10"/>
            <p:cNvSpPr txBox="1">
              <a:spLocks noChangeArrowheads="1"/>
            </p:cNvSpPr>
            <p:nvPr/>
          </p:nvSpPr>
          <p:spPr bwMode="auto">
            <a:xfrm>
              <a:off x="4650" y="3103"/>
              <a:ext cx="519" cy="518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chemeClr val="bg1"/>
                  </a:solidFill>
                  <a:latin typeface="Tahoma" panose="020B0604030504040204" pitchFamily="34" charset="0"/>
                </a:rPr>
                <a:t>Xd</a:t>
              </a:r>
              <a:r>
                <a:rPr lang="en-US" altLang="zh-CN" sz="1200" b="1" baseline="-25000">
                  <a:solidFill>
                    <a:schemeClr val="bg1"/>
                  </a:solidFill>
                  <a:latin typeface="Tahoma" panose="020B0604030504040204" pitchFamily="34" charset="0"/>
                </a:rPr>
                <a:t>sub</a:t>
              </a:r>
              <a:endParaRPr lang="en-US" altLang="zh-CN" sz="24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21" name="Line 11"/>
            <p:cNvSpPr>
              <a:spLocks noChangeShapeType="1"/>
            </p:cNvSpPr>
            <p:nvPr/>
          </p:nvSpPr>
          <p:spPr bwMode="auto">
            <a:xfrm>
              <a:off x="4650" y="2520"/>
              <a:ext cx="0" cy="577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12"/>
            <p:cNvSpPr>
              <a:spLocks noChangeShapeType="1"/>
            </p:cNvSpPr>
            <p:nvPr/>
          </p:nvSpPr>
          <p:spPr bwMode="auto">
            <a:xfrm>
              <a:off x="5165" y="2526"/>
              <a:ext cx="0" cy="576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13"/>
            <p:cNvSpPr>
              <a:spLocks noChangeShapeType="1"/>
            </p:cNvSpPr>
            <p:nvPr/>
          </p:nvSpPr>
          <p:spPr bwMode="auto">
            <a:xfrm>
              <a:off x="4062" y="3108"/>
              <a:ext cx="588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Line 14"/>
            <p:cNvSpPr>
              <a:spLocks noChangeShapeType="1"/>
            </p:cNvSpPr>
            <p:nvPr/>
          </p:nvSpPr>
          <p:spPr bwMode="auto">
            <a:xfrm>
              <a:off x="4062" y="3617"/>
              <a:ext cx="588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Line 16"/>
            <p:cNvSpPr>
              <a:spLocks noChangeShapeType="1"/>
            </p:cNvSpPr>
            <p:nvPr/>
          </p:nvSpPr>
          <p:spPr bwMode="auto">
            <a:xfrm>
              <a:off x="4968" y="2506"/>
              <a:ext cx="1" cy="985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Line 17"/>
            <p:cNvSpPr>
              <a:spLocks noChangeShapeType="1"/>
            </p:cNvSpPr>
            <p:nvPr/>
          </p:nvSpPr>
          <p:spPr bwMode="auto">
            <a:xfrm>
              <a:off x="4934" y="2503"/>
              <a:ext cx="0" cy="98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Line 18"/>
            <p:cNvSpPr>
              <a:spLocks noChangeShapeType="1"/>
            </p:cNvSpPr>
            <p:nvPr/>
          </p:nvSpPr>
          <p:spPr bwMode="auto">
            <a:xfrm flipH="1">
              <a:off x="3539" y="3099"/>
              <a:ext cx="0" cy="518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Line 19"/>
            <p:cNvSpPr>
              <a:spLocks noChangeShapeType="1"/>
            </p:cNvSpPr>
            <p:nvPr/>
          </p:nvSpPr>
          <p:spPr bwMode="auto">
            <a:xfrm flipV="1">
              <a:off x="4650" y="1980"/>
              <a:ext cx="515" cy="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9" name="Line 20"/>
            <p:cNvSpPr>
              <a:spLocks noChangeShapeType="1"/>
            </p:cNvSpPr>
            <p:nvPr/>
          </p:nvSpPr>
          <p:spPr bwMode="auto">
            <a:xfrm>
              <a:off x="5616" y="2559"/>
              <a:ext cx="3" cy="1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Line 21"/>
            <p:cNvSpPr>
              <a:spLocks noChangeShapeType="1"/>
            </p:cNvSpPr>
            <p:nvPr/>
          </p:nvSpPr>
          <p:spPr bwMode="auto">
            <a:xfrm rot="16200000" flipH="1" flipV="1">
              <a:off x="4920" y="3240"/>
              <a:ext cx="0" cy="16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Line 22"/>
            <p:cNvSpPr>
              <a:spLocks noChangeShapeType="1"/>
            </p:cNvSpPr>
            <p:nvPr/>
          </p:nvSpPr>
          <p:spPr bwMode="auto">
            <a:xfrm>
              <a:off x="5240" y="3101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Line 23"/>
            <p:cNvSpPr>
              <a:spLocks noChangeShapeType="1"/>
            </p:cNvSpPr>
            <p:nvPr/>
          </p:nvSpPr>
          <p:spPr bwMode="auto">
            <a:xfrm rot="16200000">
              <a:off x="4904" y="3440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Text Box 24"/>
            <p:cNvSpPr txBox="1">
              <a:spLocks noChangeArrowheads="1"/>
            </p:cNvSpPr>
            <p:nvPr/>
          </p:nvSpPr>
          <p:spPr bwMode="auto">
            <a:xfrm>
              <a:off x="4673" y="3746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b="1">
                  <a:solidFill>
                    <a:schemeClr val="bg1"/>
                  </a:solidFill>
                </a:rPr>
                <a:t>TILE_WIDTH</a:t>
              </a:r>
            </a:p>
          </p:txBody>
        </p:sp>
        <p:sp>
          <p:nvSpPr>
            <p:cNvPr id="68634" name="Text Box 25"/>
            <p:cNvSpPr txBox="1">
              <a:spLocks noChangeArrowheads="1"/>
            </p:cNvSpPr>
            <p:nvPr/>
          </p:nvSpPr>
          <p:spPr bwMode="auto">
            <a:xfrm>
              <a:off x="4777" y="3950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b="1">
                  <a:solidFill>
                    <a:schemeClr val="bg1"/>
                  </a:solidFill>
                </a:rPr>
                <a:t>WIDTH</a:t>
              </a:r>
              <a:endParaRPr lang="en-US" altLang="zh-CN" sz="24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35" name="Text Box 26"/>
            <p:cNvSpPr txBox="1">
              <a:spLocks noChangeArrowheads="1"/>
            </p:cNvSpPr>
            <p:nvPr/>
          </p:nvSpPr>
          <p:spPr bwMode="auto">
            <a:xfrm>
              <a:off x="3410" y="3957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b="1">
                  <a:solidFill>
                    <a:schemeClr val="bg1"/>
                  </a:solidFill>
                </a:rPr>
                <a:t>WIDTH</a:t>
              </a:r>
              <a:endParaRPr lang="en-US" altLang="zh-CN" sz="900" b="1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36" name="Line 27"/>
            <p:cNvSpPr>
              <a:spLocks noChangeShapeType="1"/>
            </p:cNvSpPr>
            <p:nvPr/>
          </p:nvSpPr>
          <p:spPr bwMode="auto">
            <a:xfrm rot="16200000">
              <a:off x="3330" y="3438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Text Box 28"/>
            <p:cNvSpPr txBox="1">
              <a:spLocks noChangeArrowheads="1"/>
            </p:cNvSpPr>
            <p:nvPr/>
          </p:nvSpPr>
          <p:spPr bwMode="auto">
            <a:xfrm>
              <a:off x="3216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b="1">
                  <a:solidFill>
                    <a:schemeClr val="bg1"/>
                  </a:solidFill>
                </a:rPr>
                <a:t>TILE_WIDTH</a:t>
              </a:r>
              <a:endParaRPr lang="en-US" altLang="zh-CN" sz="900" b="1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38" name="Line 29"/>
            <p:cNvSpPr>
              <a:spLocks noChangeShapeType="1"/>
            </p:cNvSpPr>
            <p:nvPr/>
          </p:nvSpPr>
          <p:spPr bwMode="auto">
            <a:xfrm rot="16200000">
              <a:off x="2801" y="3439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9" name="Text Box 30"/>
            <p:cNvSpPr txBox="1">
              <a:spLocks noChangeArrowheads="1"/>
            </p:cNvSpPr>
            <p:nvPr/>
          </p:nvSpPr>
          <p:spPr bwMode="auto">
            <a:xfrm>
              <a:off x="2688" y="3744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b="1">
                  <a:solidFill>
                    <a:schemeClr val="bg1"/>
                  </a:solidFill>
                </a:rPr>
                <a:t>TILE_WIDTH</a:t>
              </a:r>
              <a:endParaRPr lang="en-US" altLang="zh-CN" sz="900" b="1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40" name="Line 31"/>
            <p:cNvSpPr>
              <a:spLocks noChangeShapeType="1"/>
            </p:cNvSpPr>
            <p:nvPr/>
          </p:nvSpPr>
          <p:spPr bwMode="auto">
            <a:xfrm>
              <a:off x="5198" y="1563"/>
              <a:ext cx="4" cy="51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1" name="Line 32"/>
            <p:cNvSpPr>
              <a:spLocks noChangeShapeType="1"/>
            </p:cNvSpPr>
            <p:nvPr/>
          </p:nvSpPr>
          <p:spPr bwMode="auto">
            <a:xfrm>
              <a:off x="5195" y="1033"/>
              <a:ext cx="4" cy="5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2" name="Text Box 34"/>
            <p:cNvSpPr txBox="1">
              <a:spLocks noChangeArrowheads="1"/>
            </p:cNvSpPr>
            <p:nvPr/>
          </p:nvSpPr>
          <p:spPr bwMode="auto">
            <a:xfrm>
              <a:off x="4934" y="3491"/>
              <a:ext cx="35" cy="34"/>
            </a:xfrm>
            <a:prstGeom prst="rect">
              <a:avLst/>
            </a:prstGeom>
            <a:solidFill>
              <a:srgbClr val="FF6600"/>
            </a:solidFill>
            <a:ln w="9525">
              <a:solidFill>
                <a:srgbClr val="969696"/>
              </a:solidFill>
              <a:miter lim="800000"/>
            </a:ln>
          </p:spPr>
          <p:txBody>
            <a:bodyPr lIns="0" tIns="91440" rIns="0" bIns="0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12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68643" name="Line 35"/>
            <p:cNvSpPr>
              <a:spLocks noChangeShapeType="1"/>
            </p:cNvSpPr>
            <p:nvPr/>
          </p:nvSpPr>
          <p:spPr bwMode="auto">
            <a:xfrm>
              <a:off x="4054" y="3491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4" name="Line 36"/>
            <p:cNvSpPr>
              <a:spLocks noChangeShapeType="1"/>
            </p:cNvSpPr>
            <p:nvPr/>
          </p:nvSpPr>
          <p:spPr bwMode="auto">
            <a:xfrm>
              <a:off x="4054" y="3525"/>
              <a:ext cx="869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5" name="Line 37"/>
            <p:cNvSpPr>
              <a:spLocks noChangeShapeType="1"/>
            </p:cNvSpPr>
            <p:nvPr/>
          </p:nvSpPr>
          <p:spPr bwMode="auto">
            <a:xfrm rot="16200000">
              <a:off x="3307" y="3314"/>
              <a:ext cx="3" cy="1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6" name="Line 38"/>
            <p:cNvSpPr>
              <a:spLocks noChangeShapeType="1"/>
            </p:cNvSpPr>
            <p:nvPr/>
          </p:nvSpPr>
          <p:spPr bwMode="auto">
            <a:xfrm rot="10800000" flipH="1">
              <a:off x="5614" y="1008"/>
              <a:ext cx="2" cy="15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7" name="Rectangle 39"/>
            <p:cNvSpPr>
              <a:spLocks noChangeArrowheads="1"/>
            </p:cNvSpPr>
            <p:nvPr/>
          </p:nvSpPr>
          <p:spPr bwMode="auto">
            <a:xfrm>
              <a:off x="2574" y="3742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68648" name="Rectangle 40"/>
            <p:cNvSpPr>
              <a:spLocks noChangeArrowheads="1"/>
            </p:cNvSpPr>
            <p:nvPr/>
          </p:nvSpPr>
          <p:spPr bwMode="auto">
            <a:xfrm>
              <a:off x="4015" y="3107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68649" name="Rectangle 41"/>
            <p:cNvSpPr>
              <a:spLocks noChangeArrowheads="1"/>
            </p:cNvSpPr>
            <p:nvPr/>
          </p:nvSpPr>
          <p:spPr bwMode="auto">
            <a:xfrm>
              <a:off x="5129" y="1348"/>
              <a:ext cx="11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>
              <a:off x="4648" y="972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1" name="Line 43"/>
            <p:cNvSpPr>
              <a:spLocks noChangeShapeType="1"/>
            </p:cNvSpPr>
            <p:nvPr/>
          </p:nvSpPr>
          <p:spPr bwMode="auto">
            <a:xfrm>
              <a:off x="4107" y="535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2" name="Text Box 44"/>
            <p:cNvSpPr txBox="1">
              <a:spLocks noChangeArrowheads="1"/>
            </p:cNvSpPr>
            <p:nvPr/>
          </p:nvSpPr>
          <p:spPr bwMode="auto">
            <a:xfrm>
              <a:off x="4752" y="144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FFCC00"/>
                  </a:solidFill>
                  <a:latin typeface="Tahoma" panose="020B0604030504040204" pitchFamily="34" charset="0"/>
                </a:rPr>
                <a:t>bx</a:t>
              </a:r>
            </a:p>
          </p:txBody>
        </p:sp>
        <p:sp>
          <p:nvSpPr>
            <p:cNvPr id="68653" name="Text Box 45"/>
            <p:cNvSpPr txBox="1">
              <a:spLocks noChangeArrowheads="1"/>
            </p:cNvSpPr>
            <p:nvPr/>
          </p:nvSpPr>
          <p:spPr bwMode="auto">
            <a:xfrm>
              <a:off x="4826" y="592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FF6600"/>
                  </a:solidFill>
                  <a:latin typeface="Tahoma" panose="020B0604030504040204" pitchFamily="34" charset="0"/>
                </a:rPr>
                <a:t>tx</a:t>
              </a:r>
            </a:p>
          </p:txBody>
        </p:sp>
        <p:sp>
          <p:nvSpPr>
            <p:cNvPr id="68654" name="Text Box 46"/>
            <p:cNvSpPr txBox="1">
              <a:spLocks noChangeArrowheads="1"/>
            </p:cNvSpPr>
            <p:nvPr/>
          </p:nvSpPr>
          <p:spPr bwMode="auto">
            <a:xfrm>
              <a:off x="4572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66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68655" name="Text Box 47"/>
            <p:cNvSpPr txBox="1">
              <a:spLocks noChangeArrowheads="1"/>
            </p:cNvSpPr>
            <p:nvPr/>
          </p:nvSpPr>
          <p:spPr bwMode="auto">
            <a:xfrm>
              <a:off x="4636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66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68656" name="Text Box 48"/>
            <p:cNvSpPr txBox="1">
              <a:spLocks noChangeArrowheads="1"/>
            </p:cNvSpPr>
            <p:nvPr/>
          </p:nvSpPr>
          <p:spPr bwMode="auto">
            <a:xfrm>
              <a:off x="4802" y="753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6600"/>
                  </a:solidFill>
                  <a:latin typeface="Tahoma" panose="020B0604030504040204" pitchFamily="34" charset="0"/>
                </a:rPr>
                <a:t>TILE_WIDTH-1</a:t>
              </a:r>
            </a:p>
          </p:txBody>
        </p:sp>
        <p:sp>
          <p:nvSpPr>
            <p:cNvPr id="68657" name="Text Box 49"/>
            <p:cNvSpPr txBox="1">
              <a:spLocks noChangeArrowheads="1"/>
            </p:cNvSpPr>
            <p:nvPr/>
          </p:nvSpPr>
          <p:spPr bwMode="auto">
            <a:xfrm>
              <a:off x="4700" y="754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66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68658" name="Line 50"/>
            <p:cNvSpPr>
              <a:spLocks noChangeShapeType="1"/>
            </p:cNvSpPr>
            <p:nvPr/>
          </p:nvSpPr>
          <p:spPr bwMode="auto">
            <a:xfrm>
              <a:off x="4656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Line 51"/>
            <p:cNvSpPr>
              <a:spLocks noChangeShapeType="1"/>
            </p:cNvSpPr>
            <p:nvPr/>
          </p:nvSpPr>
          <p:spPr bwMode="auto">
            <a:xfrm>
              <a:off x="5160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>
              <a:off x="412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>
              <a:off x="5168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2" name="Line 54"/>
            <p:cNvSpPr>
              <a:spLocks noChangeShapeType="1"/>
            </p:cNvSpPr>
            <p:nvPr/>
          </p:nvSpPr>
          <p:spPr bwMode="auto">
            <a:xfrm>
              <a:off x="5704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3" name="Text Box 55"/>
            <p:cNvSpPr txBox="1">
              <a:spLocks noChangeArrowheads="1"/>
            </p:cNvSpPr>
            <p:nvPr/>
          </p:nvSpPr>
          <p:spPr bwMode="auto">
            <a:xfrm>
              <a:off x="429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CC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68664" name="Text Box 56"/>
            <p:cNvSpPr txBox="1">
              <a:spLocks noChangeArrowheads="1"/>
            </p:cNvSpPr>
            <p:nvPr/>
          </p:nvSpPr>
          <p:spPr bwMode="auto">
            <a:xfrm>
              <a:off x="4796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CC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68665" name="Text Box 57"/>
            <p:cNvSpPr txBox="1">
              <a:spLocks noChangeArrowheads="1"/>
            </p:cNvSpPr>
            <p:nvPr/>
          </p:nvSpPr>
          <p:spPr bwMode="auto">
            <a:xfrm>
              <a:off x="5332" y="318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CC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68666" name="Line 59"/>
            <p:cNvSpPr>
              <a:spLocks noChangeShapeType="1"/>
            </p:cNvSpPr>
            <p:nvPr/>
          </p:nvSpPr>
          <p:spPr bwMode="auto">
            <a:xfrm rot="16200000">
              <a:off x="2258" y="3386"/>
              <a:ext cx="518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7" name="Line 60"/>
            <p:cNvSpPr>
              <a:spLocks noChangeShapeType="1"/>
            </p:cNvSpPr>
            <p:nvPr/>
          </p:nvSpPr>
          <p:spPr bwMode="auto">
            <a:xfrm rot="16200000">
              <a:off x="1039" y="3428"/>
              <a:ext cx="1601" cy="0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  <a:headEnd type="none" w="lg" len="med"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8" name="Text Box 61"/>
            <p:cNvSpPr txBox="1">
              <a:spLocks noChangeArrowheads="1"/>
            </p:cNvSpPr>
            <p:nvPr/>
          </p:nvSpPr>
          <p:spPr bwMode="auto">
            <a:xfrm>
              <a:off x="1392" y="3325"/>
              <a:ext cx="2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FFCC00"/>
                  </a:solidFill>
                  <a:latin typeface="Tahoma" panose="020B0604030504040204" pitchFamily="34" charset="0"/>
                </a:rPr>
                <a:t>by</a:t>
              </a:r>
            </a:p>
          </p:txBody>
        </p:sp>
        <p:sp>
          <p:nvSpPr>
            <p:cNvPr id="68669" name="Text Box 62"/>
            <p:cNvSpPr txBox="1">
              <a:spLocks noChangeArrowheads="1"/>
            </p:cNvSpPr>
            <p:nvPr/>
          </p:nvSpPr>
          <p:spPr bwMode="auto">
            <a:xfrm>
              <a:off x="1872" y="3264"/>
              <a:ext cx="2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solidFill>
                    <a:srgbClr val="FF6600"/>
                  </a:solidFill>
                  <a:latin typeface="Tahoma" panose="020B0604030504040204" pitchFamily="34" charset="0"/>
                </a:rPr>
                <a:t>ty</a:t>
              </a:r>
            </a:p>
          </p:txBody>
        </p:sp>
        <p:sp>
          <p:nvSpPr>
            <p:cNvPr id="68670" name="Text Box 63"/>
            <p:cNvSpPr txBox="1">
              <a:spLocks noChangeArrowheads="1"/>
            </p:cNvSpPr>
            <p:nvPr/>
          </p:nvSpPr>
          <p:spPr bwMode="auto">
            <a:xfrm>
              <a:off x="2312" y="323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66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68671" name="Text Box 64"/>
            <p:cNvSpPr txBox="1">
              <a:spLocks noChangeArrowheads="1"/>
            </p:cNvSpPr>
            <p:nvPr/>
          </p:nvSpPr>
          <p:spPr bwMode="auto">
            <a:xfrm>
              <a:off x="2312" y="315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66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68672" name="Line 65"/>
            <p:cNvSpPr>
              <a:spLocks noChangeShapeType="1"/>
            </p:cNvSpPr>
            <p:nvPr/>
          </p:nvSpPr>
          <p:spPr bwMode="auto">
            <a:xfrm rot="16200000">
              <a:off x="2488" y="3288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3" name="Line 66"/>
            <p:cNvSpPr>
              <a:spLocks noChangeShapeType="1"/>
            </p:cNvSpPr>
            <p:nvPr/>
          </p:nvSpPr>
          <p:spPr bwMode="auto">
            <a:xfrm rot="16200000">
              <a:off x="2488" y="322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4" name="Text Box 67"/>
            <p:cNvSpPr txBox="1">
              <a:spLocks noChangeArrowheads="1"/>
            </p:cNvSpPr>
            <p:nvPr/>
          </p:nvSpPr>
          <p:spPr bwMode="auto">
            <a:xfrm>
              <a:off x="2304" y="3072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66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68675" name="Line 68"/>
            <p:cNvSpPr>
              <a:spLocks noChangeShapeType="1"/>
            </p:cNvSpPr>
            <p:nvPr/>
          </p:nvSpPr>
          <p:spPr bwMode="auto">
            <a:xfrm rot="16200000">
              <a:off x="2488" y="316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6" name="Text Box 69"/>
            <p:cNvSpPr txBox="1">
              <a:spLocks noChangeArrowheads="1"/>
            </p:cNvSpPr>
            <p:nvPr/>
          </p:nvSpPr>
          <p:spPr bwMode="auto">
            <a:xfrm>
              <a:off x="1877" y="3562"/>
              <a:ext cx="77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6600"/>
                  </a:solidFill>
                  <a:latin typeface="Tahoma" panose="020B0604030504040204" pitchFamily="34" charset="0"/>
                </a:rPr>
                <a:t>TILE_WIDTH-1</a:t>
              </a:r>
            </a:p>
          </p:txBody>
        </p:sp>
        <p:sp>
          <p:nvSpPr>
            <p:cNvPr id="68677" name="Line 70"/>
            <p:cNvSpPr>
              <a:spLocks noChangeShapeType="1"/>
            </p:cNvSpPr>
            <p:nvPr/>
          </p:nvSpPr>
          <p:spPr bwMode="auto">
            <a:xfrm rot="16200000">
              <a:off x="2486" y="3557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8" name="Line 71"/>
            <p:cNvSpPr>
              <a:spLocks noChangeShapeType="1"/>
            </p:cNvSpPr>
            <p:nvPr/>
          </p:nvSpPr>
          <p:spPr bwMode="auto">
            <a:xfrm rot="16200000">
              <a:off x="1808" y="4195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9" name="Line 72"/>
            <p:cNvSpPr>
              <a:spLocks noChangeShapeType="1"/>
            </p:cNvSpPr>
            <p:nvPr/>
          </p:nvSpPr>
          <p:spPr bwMode="auto">
            <a:xfrm rot="16200000">
              <a:off x="1800" y="366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0" name="Line 73"/>
            <p:cNvSpPr>
              <a:spLocks noChangeShapeType="1"/>
            </p:cNvSpPr>
            <p:nvPr/>
          </p:nvSpPr>
          <p:spPr bwMode="auto">
            <a:xfrm rot="16200000">
              <a:off x="1808" y="3147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1" name="Text Box 74"/>
            <p:cNvSpPr txBox="1">
              <a:spLocks noChangeArrowheads="1"/>
            </p:cNvSpPr>
            <p:nvPr/>
          </p:nvSpPr>
          <p:spPr bwMode="auto">
            <a:xfrm>
              <a:off x="1636" y="388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CC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68682" name="Text Box 75"/>
            <p:cNvSpPr txBox="1">
              <a:spLocks noChangeArrowheads="1"/>
            </p:cNvSpPr>
            <p:nvPr/>
          </p:nvSpPr>
          <p:spPr bwMode="auto">
            <a:xfrm>
              <a:off x="1636" y="3379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CC00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  <p:sp>
          <p:nvSpPr>
            <p:cNvPr id="68683" name="Text Box 76"/>
            <p:cNvSpPr txBox="1">
              <a:spLocks noChangeArrowheads="1"/>
            </p:cNvSpPr>
            <p:nvPr/>
          </p:nvSpPr>
          <p:spPr bwMode="auto">
            <a:xfrm>
              <a:off x="1636" y="2843"/>
              <a:ext cx="1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>
                  <a:solidFill>
                    <a:srgbClr val="FFCC00"/>
                  </a:solidFill>
                  <a:latin typeface="Tahoma" panose="020B0604030504040204" pitchFamily="34" charset="0"/>
                </a:rPr>
                <a:t>0</a:t>
              </a:r>
            </a:p>
          </p:txBody>
        </p:sp>
        <p:sp>
          <p:nvSpPr>
            <p:cNvPr id="68684" name="Line 77"/>
            <p:cNvSpPr>
              <a:spLocks noChangeShapeType="1"/>
            </p:cNvSpPr>
            <p:nvPr/>
          </p:nvSpPr>
          <p:spPr bwMode="auto">
            <a:xfrm>
              <a:off x="4640" y="470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5" name="Line 78"/>
            <p:cNvSpPr>
              <a:spLocks noChangeShapeType="1"/>
            </p:cNvSpPr>
            <p:nvPr/>
          </p:nvSpPr>
          <p:spPr bwMode="auto">
            <a:xfrm rot="16200000">
              <a:off x="1808" y="2611"/>
              <a:ext cx="0" cy="58"/>
            </a:xfrm>
            <a:prstGeom prst="line">
              <a:avLst/>
            </a:prstGeom>
            <a:noFill/>
            <a:ln w="254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6" name="Line 79"/>
            <p:cNvSpPr>
              <a:spLocks noChangeShapeType="1"/>
            </p:cNvSpPr>
            <p:nvPr/>
          </p:nvSpPr>
          <p:spPr bwMode="auto">
            <a:xfrm>
              <a:off x="4704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7" name="Line 80"/>
            <p:cNvSpPr>
              <a:spLocks noChangeShapeType="1"/>
            </p:cNvSpPr>
            <p:nvPr/>
          </p:nvSpPr>
          <p:spPr bwMode="auto">
            <a:xfrm>
              <a:off x="475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8" name="Line 81"/>
            <p:cNvSpPr>
              <a:spLocks noChangeShapeType="1"/>
            </p:cNvSpPr>
            <p:nvPr/>
          </p:nvSpPr>
          <p:spPr bwMode="auto">
            <a:xfrm>
              <a:off x="4808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9" name="Line 82"/>
            <p:cNvSpPr>
              <a:spLocks noChangeShapeType="1"/>
            </p:cNvSpPr>
            <p:nvPr/>
          </p:nvSpPr>
          <p:spPr bwMode="auto">
            <a:xfrm>
              <a:off x="5112" y="910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0" name="Line 83"/>
            <p:cNvSpPr>
              <a:spLocks noChangeShapeType="1"/>
            </p:cNvSpPr>
            <p:nvPr/>
          </p:nvSpPr>
          <p:spPr bwMode="auto">
            <a:xfrm rot="16200000">
              <a:off x="2488" y="3104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1" name="Line 84"/>
            <p:cNvSpPr>
              <a:spLocks noChangeShapeType="1"/>
            </p:cNvSpPr>
            <p:nvPr/>
          </p:nvSpPr>
          <p:spPr bwMode="auto">
            <a:xfrm rot="16200000">
              <a:off x="2486" y="3605"/>
              <a:ext cx="0" cy="58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92" name="Text Box 85"/>
            <p:cNvSpPr txBox="1">
              <a:spLocks noChangeArrowheads="1"/>
            </p:cNvSpPr>
            <p:nvPr/>
          </p:nvSpPr>
          <p:spPr bwMode="auto">
            <a:xfrm rot="16200000">
              <a:off x="5043" y="1245"/>
              <a:ext cx="464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b="1">
                  <a:solidFill>
                    <a:schemeClr val="bg1"/>
                  </a:solidFill>
                </a:rPr>
                <a:t>TILE_WIDTH</a:t>
              </a:r>
            </a:p>
          </p:txBody>
        </p:sp>
        <p:sp>
          <p:nvSpPr>
            <p:cNvPr id="68693" name="Text Box 86"/>
            <p:cNvSpPr txBox="1">
              <a:spLocks noChangeArrowheads="1"/>
            </p:cNvSpPr>
            <p:nvPr/>
          </p:nvSpPr>
          <p:spPr bwMode="auto">
            <a:xfrm rot="16200000">
              <a:off x="5131" y="1695"/>
              <a:ext cx="464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b="1">
                  <a:solidFill>
                    <a:schemeClr val="bg1"/>
                  </a:solidFill>
                </a:rPr>
                <a:t>TILE_WIDTH</a:t>
              </a:r>
              <a:endParaRPr lang="en-US" altLang="zh-CN" sz="900" b="1">
                <a:solidFill>
                  <a:schemeClr val="bg1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94" name="Text Box 87"/>
            <p:cNvSpPr txBox="1">
              <a:spLocks noChangeArrowheads="1"/>
            </p:cNvSpPr>
            <p:nvPr/>
          </p:nvSpPr>
          <p:spPr bwMode="auto">
            <a:xfrm rot="16200000">
              <a:off x="5064" y="3309"/>
              <a:ext cx="512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b="1">
                  <a:solidFill>
                    <a:schemeClr val="bg1"/>
                  </a:solidFill>
                </a:rPr>
                <a:t>TILE_WIDTHE</a:t>
              </a:r>
              <a:endParaRPr lang="en-US" altLang="zh-CN" sz="90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95" name="Text Box 88"/>
            <p:cNvSpPr txBox="1">
              <a:spLocks noChangeArrowheads="1"/>
            </p:cNvSpPr>
            <p:nvPr/>
          </p:nvSpPr>
          <p:spPr bwMode="auto">
            <a:xfrm rot="16200000">
              <a:off x="5405" y="3283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b="1">
                  <a:solidFill>
                    <a:schemeClr val="bg1"/>
                  </a:solidFill>
                </a:rPr>
                <a:t>WIDTH</a:t>
              </a:r>
              <a:endParaRPr lang="en-US" altLang="zh-CN" sz="900" b="1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96" name="Text Box 89"/>
            <p:cNvSpPr txBox="1">
              <a:spLocks noChangeArrowheads="1"/>
            </p:cNvSpPr>
            <p:nvPr/>
          </p:nvSpPr>
          <p:spPr bwMode="auto">
            <a:xfrm rot="16200000">
              <a:off x="5387" y="1525"/>
              <a:ext cx="25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900" b="1">
                  <a:solidFill>
                    <a:schemeClr val="bg1"/>
                  </a:solidFill>
                </a:rPr>
                <a:t>WIDTH</a:t>
              </a:r>
              <a:endParaRPr lang="en-US" altLang="zh-CN" sz="900" b="1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97" name="Text Box 90"/>
            <p:cNvSpPr txBox="1">
              <a:spLocks noChangeArrowheads="1"/>
            </p:cNvSpPr>
            <p:nvPr/>
          </p:nvSpPr>
          <p:spPr bwMode="auto">
            <a:xfrm>
              <a:off x="2544" y="3120"/>
              <a:ext cx="517" cy="501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68698" name="Text Box 91"/>
            <p:cNvSpPr txBox="1">
              <a:spLocks noChangeArrowheads="1"/>
            </p:cNvSpPr>
            <p:nvPr/>
          </p:nvSpPr>
          <p:spPr bwMode="auto">
            <a:xfrm>
              <a:off x="4656" y="1008"/>
              <a:ext cx="513" cy="555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969696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68699" name="Text Box 33"/>
            <p:cNvSpPr txBox="1">
              <a:spLocks noChangeArrowheads="1"/>
            </p:cNvSpPr>
            <p:nvPr/>
          </p:nvSpPr>
          <p:spPr bwMode="auto">
            <a:xfrm>
              <a:off x="2544" y="3456"/>
              <a:ext cx="1512" cy="7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</a:ln>
          </p:spPr>
          <p:txBody>
            <a:bodyPr lIns="0" tIns="91440" rIns="0" bIns="0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ahoma" panose="020B0604030504040204" pitchFamily="34" charset="0"/>
              </a:endParaRPr>
            </a:p>
          </p:txBody>
        </p:sp>
        <p:sp>
          <p:nvSpPr>
            <p:cNvPr id="68700" name="Text Box 15"/>
            <p:cNvSpPr txBox="1">
              <a:spLocks noChangeArrowheads="1"/>
            </p:cNvSpPr>
            <p:nvPr/>
          </p:nvSpPr>
          <p:spPr bwMode="auto">
            <a:xfrm>
              <a:off x="4944" y="1008"/>
              <a:ext cx="48" cy="1536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rgbClr val="969696"/>
              </a:solidFill>
              <a:miter lim="800000"/>
            </a:ln>
          </p:spPr>
          <p:txBody>
            <a:bodyPr lIns="0" tIns="91440" rIns="0" bIns="0"/>
            <a:lstStyle>
              <a:lvl1pPr>
                <a:spcBef>
                  <a:spcPct val="20000"/>
                </a:spcBef>
                <a:buClr>
                  <a:srgbClr val="FF3300"/>
                </a:buClr>
                <a:buSzPct val="75000"/>
                <a:buFont typeface="Wingdings" panose="05000000000000000000" pitchFamily="2" charset="2"/>
                <a:buChar char="m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9000"/>
                <a:buFont typeface="Wingdings" panose="05000000000000000000" pitchFamily="2" charset="2"/>
                <a:buChar char="q"/>
                <a:defRPr kumimoji="1" sz="2800">
                  <a:solidFill>
                    <a:srgbClr val="3333CC"/>
                  </a:solidFill>
                  <a:latin typeface="Times New Roman" panose="02020603050405020304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Ø"/>
                <a:defRPr kumimoji="1" sz="2400">
                  <a:solidFill>
                    <a:srgbClr val="FF3300"/>
                  </a:solidFill>
                  <a:latin typeface="Times New Roman" panose="02020603050405020304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latin typeface="Tahoma" panose="020B0604030504040204" pitchFamily="34" charset="0"/>
              </a:endParaRPr>
            </a:p>
          </p:txBody>
        </p:sp>
      </p:grpSp>
      <p:sp>
        <p:nvSpPr>
          <p:cNvPr id="68614" name="Rectangle 58"/>
          <p:cNvSpPr>
            <a:spLocks noChangeArrowheads="1"/>
          </p:cNvSpPr>
          <p:nvPr/>
        </p:nvSpPr>
        <p:spPr bwMode="auto">
          <a:xfrm rot="16200000">
            <a:off x="4021138" y="6675438"/>
            <a:ext cx="18256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93" name="Text Box 6">
            <a:extLst>
              <a:ext uri="{FF2B5EF4-FFF2-40B4-BE49-F238E27FC236}">
                <a16:creationId xmlns:a16="http://schemas.microsoft.com/office/drawing/2014/main" id="{D69749EF-9089-4F60-A863-09E3E50B2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51" y="4415135"/>
            <a:ext cx="1949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A</a:t>
            </a: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、</a:t>
            </a: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B</a:t>
            </a: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：</a:t>
            </a:r>
            <a:r>
              <a:rPr lang="en-US" altLang="zh-CN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n/T</a:t>
            </a:r>
            <a:r>
              <a:rPr lang="zh-CN" altLang="en-US" sz="24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次</a:t>
            </a:r>
            <a:endParaRPr lang="en-US" altLang="ko-KR" sz="2400" b="1" dirty="0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例：矩阵乘法</a:t>
            </a:r>
            <a:r>
              <a:rPr lang="en-US" altLang="zh-CN"/>
              <a:t>——</a:t>
            </a:r>
            <a:r>
              <a:rPr lang="zh-CN" altLang="en-US"/>
              <a:t>分片策略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sse_tile(int n, float a[][maxN], float b[][maxN], float c[][maxN])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__m128 t1, t2, sum;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float 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(int i = 0; i &lt; n; ++i) for (int j = 0; j &lt; i; ++j) swap(b[i][j], b[j][i]);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(int r = 0; r &lt; n / T; ++r)  for (int q = 0; q &lt; n / T; ++q)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for (int i = 0; i &lt; T; ++i) for (int j = 0; j &lt; T; ++j)  c[r * T + i][q * T + j] = 0.0;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for (int p = 0; p &lt; n / T; ++p)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for (int i = 0; i &lt; T; ++i)   for (int j = 0; j &lt; T; ++j)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sum = _mm_setzero_ps();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例：矩阵乘法</a:t>
            </a:r>
            <a:r>
              <a:rPr lang="en-US" altLang="zh-CN"/>
              <a:t>——</a:t>
            </a:r>
            <a:r>
              <a:rPr lang="zh-CN" altLang="en-US"/>
              <a:t>分片策略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for (int k = 0; k &lt; T; k += 4){     //sum every 4th elements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t1 = _mm_loadu_ps(a[r * T + i] + p * T + k);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t2 = _mm_loadu_ps(b[q * T + j] + p * T + k);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t1 = _mm_mul_ps(t1, t2);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  sum = _mm_add_ps(sum, t1);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sum = _mm_hadd_ps(sum, sum);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sum = _mm_hadd_ps(sum, sum);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_mm_store_ss(&amp;t, sum);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  c[r * T + i][q * T + j] += 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(int i = 0; i &lt; n; ++i) for (int j = 0; j &lt; i; ++j) swap(b[i][j], b[j][i]);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555776" y="4509120"/>
            <a:ext cx="61926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18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四代酷睿高端</a:t>
            </a:r>
            <a:r>
              <a:rPr lang="en-US" altLang="zh-CN" sz="18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18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七代酷睿低压</a:t>
            </a:r>
            <a:r>
              <a:rPr lang="en-US" altLang="zh-CN" sz="18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18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至强</a:t>
            </a:r>
            <a:r>
              <a:rPr lang="en-US" altLang="zh-CN" sz="18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Skylake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Seq	2.33s		12.9s		3.6s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Trans	1.4s		3.3s		1.38s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SSE	0.36s		1.1s		0.33s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Tile	0.23s		0.53s		0.26s</a:t>
            </a:r>
            <a:endParaRPr lang="en-US" altLang="ko-KR" sz="1800" b="1" dirty="0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例：矩阵乘法</a:t>
            </a:r>
            <a:r>
              <a:rPr lang="en-US" altLang="zh-CN"/>
              <a:t>——AVX</a:t>
            </a:r>
            <a:r>
              <a:rPr lang="zh-CN" altLang="en-US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avx_mul(int n, float a[][maxN], float b[][maxN], float c[][maxN])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__m256 t1, t2, sum;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__m128 s1, s2;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20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(int i = 0; i &lt; n; ++i) for (int j = 0; j &lt; i; ++j) swap(b[i][j], b[j][i]);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(int i = 0; i &lt; n; ++i)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for (int j = 0; j &lt; n; ++j)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c[i][j] = 0.0;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sum = _mm256_setzero_ps();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for (int k = n - 8; k &gt;= 0; k -= 8) {     //sum every </a:t>
            </a:r>
            <a:r>
              <a:rPr lang="en-US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elements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t1 = _mm256_loadu_ps(a[i] + k);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t2 = _mm256_loadu_ps(b[j] + k);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t1 = _mm256_mul_ps(t1, t2);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sum = _mm256_add_ps(sum, t1);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665538" y="2060575"/>
            <a:ext cx="41465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编译选项：</a:t>
            </a:r>
            <a:r>
              <a:rPr lang="en-US" altLang="zh-CN" sz="2400" b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-march=native</a:t>
            </a:r>
            <a:endParaRPr lang="en-US" altLang="ko-KR" sz="2400" b="1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例：矩阵乘法</a:t>
            </a:r>
            <a:r>
              <a:rPr lang="en-US" altLang="zh-CN"/>
              <a:t>——AVX</a:t>
            </a:r>
            <a:r>
              <a:rPr lang="zh-CN" altLang="en-US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s1 = _mm256_extractf128_ps(sum, 0);  // s1=[a0,a1,a2,a3]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s2 = _mm256_extractf128_ps(sum, 1);  // s2=[a4,a5,a6,a7]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s1 = _mm_hadd_ps(s1, s2); // s1=[a0+a1,a2+a3,a4+a5,a6+a7]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s1 = _mm_hadd_ps(s1, s1); // s1=[a0+a1+a2+a3,a4+a5+a6+a7,a0+a1+a2+a3,a4+a5+a6+a7]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s1 = _mm_hadd_ps(s1, s1); // s1=[a0+a1+a2+a3+a4+a5+a6+a7,...]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_mm_store_ss(c[i] + j, s1);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for (int k = (n % 8) - 1; k &gt;= 0; --k) {    // handle the last n%</a:t>
            </a:r>
            <a:r>
              <a:rPr lang="en-US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elements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c[i][j] += a[i][k] * b[j][k];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endParaRPr lang="it-IT" altLang="zh-CN" sz="1800" kern="1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(int i = 0; i &lt; n; ++i) for (int j = 0; j &lt; i; ++j) swap(b[i][j], b[j][i]);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1800" kern="100" dirty="0">
                <a:solidFill>
                  <a:srgbClr val="0000FF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123728" y="4005064"/>
            <a:ext cx="612068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四代酷睿高端</a:t>
            </a:r>
            <a:r>
              <a:rPr lang="en-US" altLang="zh-CN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七代酷睿低压</a:t>
            </a:r>
            <a:r>
              <a:rPr lang="en-US" altLang="zh-CN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</a:t>
            </a:r>
            <a:r>
              <a:rPr lang="zh-CN" altLang="en-US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至强</a:t>
            </a:r>
            <a:r>
              <a:rPr lang="en-US" altLang="zh-CN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Skylake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Seq	2.33s		12.9s		3.6s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Trans	1.4s		3.3s		1.38s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SSE	0.36s		1.1s		0.33s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Tile	0.23s		0.53s		0.26s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AVX	0.18s		0.7s		0.18s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 err="1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ATile</a:t>
            </a:r>
            <a:r>
              <a:rPr lang="en-US" altLang="zh-CN" sz="1600" b="1" dirty="0">
                <a:solidFill>
                  <a:srgbClr val="FF3300"/>
                </a:solidFill>
                <a:latin typeface="Century Gothic" panose="020B0502020202020204" pitchFamily="34" charset="0"/>
                <a:ea typeface="굴림" charset="-127"/>
              </a:rPr>
              <a:t>	0.14s		0.45s		0.14s</a:t>
            </a:r>
            <a:endParaRPr lang="en-US" altLang="ko-KR" sz="1600" b="1" dirty="0">
              <a:solidFill>
                <a:srgbClr val="FF3300"/>
              </a:solidFill>
              <a:latin typeface="Century Gothic" panose="020B0502020202020204" pitchFamily="34" charset="0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提纲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概念</a:t>
            </a:r>
            <a:endParaRPr lang="en-US" altLang="zh-CN" dirty="0"/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并行的问题</a:t>
            </a:r>
            <a:endParaRPr lang="en-US" altLang="zh-CN" dirty="0"/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编程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x86</a:t>
            </a:r>
            <a:r>
              <a:rPr lang="zh-CN" altLang="en-US" dirty="0"/>
              <a:t>平台</a:t>
            </a:r>
            <a:r>
              <a:rPr lang="en-US" altLang="zh-CN" dirty="0"/>
              <a:t>SSE/AVX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ARM</a:t>
            </a:r>
            <a:r>
              <a:rPr lang="zh-CN" altLang="en-US" dirty="0">
                <a:solidFill>
                  <a:srgbClr val="FF0000"/>
                </a:solidFill>
              </a:rPr>
              <a:t>平台</a:t>
            </a:r>
            <a:r>
              <a:rPr lang="en-US" altLang="zh-CN" dirty="0">
                <a:solidFill>
                  <a:srgbClr val="FF0000"/>
                </a:solidFill>
              </a:rPr>
              <a:t>Neon/SVE</a:t>
            </a:r>
          </a:p>
          <a:p>
            <a:pPr eaLnBrk="1" hangingPunct="1"/>
            <a:r>
              <a:rPr lang="en-US" altLang="zh-CN" dirty="0"/>
              <a:t>SIMD</a:t>
            </a:r>
            <a:r>
              <a:rPr lang="zh-CN" altLang="en-US" dirty="0"/>
              <a:t>编程进阶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标量 </a:t>
            </a:r>
            <a:r>
              <a:rPr lang="en-US" altLang="zh-CN"/>
              <a:t>vs. SIMD</a:t>
            </a:r>
            <a:r>
              <a:rPr lang="zh-CN" altLang="en-US"/>
              <a:t>（多媒体扩展）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</p:txBody>
      </p:sp>
      <p:pic>
        <p:nvPicPr>
          <p:cNvPr id="11268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3" y="1341438"/>
            <a:ext cx="80772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685800" y="5943600"/>
            <a:ext cx="304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幻灯片来源：</a:t>
            </a:r>
            <a:r>
              <a:rPr lang="en-US" altLang="zh-CN" sz="2000">
                <a:latin typeface="Tahoma" panose="020B0604030504040204" pitchFamily="34" charset="0"/>
              </a:rPr>
              <a:t>Sam Larsen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架构</a:t>
            </a:r>
            <a:r>
              <a:rPr lang="en-US" altLang="zh-CN" dirty="0"/>
              <a:t>SIMD</a:t>
            </a:r>
            <a:r>
              <a:rPr lang="zh-CN" altLang="en-US" dirty="0"/>
              <a:t>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2005</a:t>
            </a:r>
            <a:r>
              <a:rPr lang="zh-CN" altLang="en-US" dirty="0"/>
              <a:t>年，</a:t>
            </a:r>
            <a:r>
              <a:rPr lang="en-US" altLang="zh-CN" dirty="0"/>
              <a:t>ARM v7</a:t>
            </a:r>
            <a:r>
              <a:rPr lang="zh-CN" altLang="en-US" dirty="0"/>
              <a:t>的高级</a:t>
            </a:r>
            <a:r>
              <a:rPr lang="en-US" altLang="zh-CN" dirty="0"/>
              <a:t>SIMD</a:t>
            </a:r>
            <a:r>
              <a:rPr lang="zh-CN" altLang="en-US" dirty="0"/>
              <a:t>指令集发布，即</a:t>
            </a:r>
            <a:r>
              <a:rPr lang="en-US" altLang="zh-CN" dirty="0"/>
              <a:t>Neon</a:t>
            </a:r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8/16/32</a:t>
            </a:r>
            <a:r>
              <a:rPr lang="zh-CN" altLang="en-US" dirty="0"/>
              <a:t>位整数操作</a:t>
            </a:r>
            <a:endParaRPr lang="en-US" altLang="zh-CN" dirty="0"/>
          </a:p>
          <a:p>
            <a:pPr lvl="1"/>
            <a:r>
              <a:rPr lang="zh-CN" altLang="en-US" dirty="0"/>
              <a:t>支持非</a:t>
            </a:r>
            <a:r>
              <a:rPr lang="en-US" altLang="zh-CN" dirty="0"/>
              <a:t>IEEE</a:t>
            </a:r>
            <a:r>
              <a:rPr lang="zh-CN" altLang="en-US" dirty="0"/>
              <a:t>兼容单精度浮点操作</a:t>
            </a:r>
            <a:endParaRPr lang="en-US" altLang="zh-CN" dirty="0"/>
          </a:p>
          <a:p>
            <a:pPr lvl="1"/>
            <a:r>
              <a:rPr lang="zh-CN" altLang="en-US" dirty="0"/>
              <a:t>支持指令条件执行</a:t>
            </a:r>
            <a:endParaRPr lang="en-US" altLang="zh-CN" dirty="0"/>
          </a:p>
          <a:p>
            <a:pPr lvl="1"/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64</a:t>
            </a:r>
            <a:r>
              <a:rPr lang="zh-CN" altLang="en-US" dirty="0"/>
              <a:t>位向量寄存器</a:t>
            </a:r>
            <a:endParaRPr lang="en-US" altLang="zh-CN" dirty="0"/>
          </a:p>
          <a:p>
            <a:pPr lvl="1"/>
            <a:r>
              <a:rPr lang="zh-CN" altLang="en-US" dirty="0"/>
              <a:t>也可视为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128</a:t>
            </a:r>
            <a:r>
              <a:rPr lang="zh-CN" altLang="en-US" dirty="0"/>
              <a:t>位向量寄存器</a:t>
            </a:r>
            <a:endParaRPr lang="en-US" altLang="zh-CN" dirty="0"/>
          </a:p>
          <a:p>
            <a:pPr lvl="1"/>
            <a:r>
              <a:rPr lang="zh-CN" altLang="en-US" dirty="0"/>
              <a:t>旨在</a:t>
            </a:r>
            <a:r>
              <a:rPr lang="en-US" altLang="zh-CN" dirty="0"/>
              <a:t>CPU</a:t>
            </a:r>
            <a:r>
              <a:rPr lang="zh-CN" altLang="en-US" dirty="0"/>
              <a:t>端加速多媒体处理任务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AArch64 Neon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2012</a:t>
            </a:r>
            <a:r>
              <a:rPr lang="zh-CN" altLang="en-US" dirty="0"/>
              <a:t>年，在升级到</a:t>
            </a:r>
            <a:r>
              <a:rPr lang="en-US" altLang="zh-CN" dirty="0"/>
              <a:t>armv8</a:t>
            </a:r>
            <a:r>
              <a:rPr lang="zh-CN" altLang="en-US" dirty="0"/>
              <a:t>架构时，</a:t>
            </a:r>
            <a:r>
              <a:rPr lang="en-US" altLang="zh-CN" dirty="0"/>
              <a:t>AArch64 NEON</a:t>
            </a:r>
            <a:r>
              <a:rPr lang="zh-CN" altLang="en-US" dirty="0"/>
              <a:t>指令集做出了许多改进</a:t>
            </a:r>
            <a:endParaRPr lang="en-US" altLang="zh-CN" dirty="0"/>
          </a:p>
          <a:p>
            <a:pPr lvl="1"/>
            <a:r>
              <a:rPr lang="zh-CN" altLang="en-US" dirty="0"/>
              <a:t>支持</a:t>
            </a:r>
            <a:r>
              <a:rPr lang="en-US" altLang="zh-CN" dirty="0"/>
              <a:t>IEEE</a:t>
            </a:r>
            <a:r>
              <a:rPr lang="zh-CN" altLang="en-US" dirty="0"/>
              <a:t>兼容单精度和双精度浮点操作和</a:t>
            </a:r>
            <a:r>
              <a:rPr lang="en-US" altLang="zh-CN" dirty="0"/>
              <a:t>64</a:t>
            </a:r>
            <a:r>
              <a:rPr lang="zh-CN" altLang="en-US" dirty="0"/>
              <a:t>位整数向量操作</a:t>
            </a:r>
            <a:endParaRPr lang="en-US" altLang="zh-CN" dirty="0"/>
          </a:p>
          <a:p>
            <a:pPr lvl="1"/>
            <a:r>
              <a:rPr lang="zh-CN" altLang="en-US" dirty="0"/>
              <a:t> 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128</a:t>
            </a:r>
            <a:r>
              <a:rPr lang="zh-CN" altLang="en-US" dirty="0"/>
              <a:t>位向量寄存器</a:t>
            </a:r>
            <a:endParaRPr lang="en-US" altLang="zh-CN" dirty="0"/>
          </a:p>
          <a:p>
            <a:pPr lvl="1"/>
            <a:r>
              <a:rPr lang="zh-CN" altLang="en-US" dirty="0"/>
              <a:t>更适用于通用计算，而不仅仅是多媒体计算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armv8 AArch64</a:t>
            </a:r>
            <a:r>
              <a:rPr lang="zh-CN" altLang="en-US" sz="2800" dirty="0"/>
              <a:t>架构的下一代</a:t>
            </a:r>
            <a:r>
              <a:rPr lang="en-US" altLang="zh-CN" sz="2800" dirty="0"/>
              <a:t>SIMD</a:t>
            </a:r>
            <a:r>
              <a:rPr lang="zh-CN" altLang="en-US" sz="2800" dirty="0"/>
              <a:t>指令集，不是</a:t>
            </a:r>
            <a:r>
              <a:rPr lang="en-US" altLang="zh-CN" sz="2800" dirty="0"/>
              <a:t>NEON</a:t>
            </a:r>
            <a:r>
              <a:rPr lang="zh-CN" altLang="en-US" sz="2800" dirty="0"/>
              <a:t>的替代，聚焦高性能计算</a:t>
            </a:r>
            <a:endParaRPr lang="en-US" altLang="zh-CN" sz="2800" dirty="0"/>
          </a:p>
          <a:p>
            <a:pPr lvl="1"/>
            <a:r>
              <a:rPr lang="zh-CN" altLang="en-US" sz="2400" dirty="0"/>
              <a:t>可变向量长度，</a:t>
            </a:r>
            <a:r>
              <a:rPr lang="en-US" altLang="zh-CN" sz="2400" dirty="0"/>
              <a:t>128</a:t>
            </a:r>
            <a:r>
              <a:rPr lang="zh-CN" altLang="en-US" sz="2400" dirty="0"/>
              <a:t>位的整数倍，最高支持</a:t>
            </a:r>
            <a:r>
              <a:rPr lang="en-US" altLang="zh-CN" sz="2400" dirty="0"/>
              <a:t>2048</a:t>
            </a:r>
            <a:r>
              <a:rPr lang="zh-CN" altLang="en-US" sz="2400" dirty="0"/>
              <a:t>位</a:t>
            </a:r>
            <a:endParaRPr lang="en-US" altLang="zh-CN" sz="2400" dirty="0"/>
          </a:p>
          <a:p>
            <a:pPr lvl="1"/>
            <a:r>
              <a:rPr lang="zh-CN" altLang="en-US" sz="2400" dirty="0"/>
              <a:t>不同实现可以适应不同应用场景，不用更改指令集</a:t>
            </a:r>
            <a:endParaRPr lang="en-US" altLang="zh-CN" sz="2400" dirty="0"/>
          </a:p>
          <a:p>
            <a:pPr lvl="1"/>
            <a:r>
              <a:rPr lang="zh-CN" altLang="en-US" sz="2400" dirty="0"/>
              <a:t>每通道谓词控制</a:t>
            </a:r>
            <a:endParaRPr lang="en-US" altLang="zh-CN" sz="2400" dirty="0"/>
          </a:p>
          <a:p>
            <a:pPr lvl="1"/>
            <a:r>
              <a:rPr lang="zh-CN" altLang="en-US" sz="2400" dirty="0"/>
              <a:t>支持复杂嵌套循环和</a:t>
            </a:r>
            <a:r>
              <a:rPr lang="en-US" altLang="zh-CN" sz="2400" dirty="0"/>
              <a:t>if/then/else</a:t>
            </a:r>
            <a:r>
              <a:rPr lang="zh-CN" altLang="en-US" sz="2400" dirty="0"/>
              <a:t>条件跳转， 没有循环尾数</a:t>
            </a:r>
            <a:endParaRPr lang="en-US" altLang="zh-CN" sz="2400" dirty="0"/>
          </a:p>
          <a:p>
            <a:pPr lvl="1"/>
            <a:r>
              <a:rPr lang="zh-CN" altLang="en-US" sz="2400" dirty="0"/>
              <a:t>聚集加载和分散存储支持复杂数据结构，如步长数据存取、数组索引，链表等</a:t>
            </a:r>
            <a:endParaRPr lang="en-US" altLang="zh-CN" sz="2400" dirty="0"/>
          </a:p>
          <a:p>
            <a:pPr lvl="1"/>
            <a:r>
              <a:rPr lang="zh-CN" altLang="en-US" sz="2400" dirty="0"/>
              <a:t>横向操作</a:t>
            </a:r>
            <a:endParaRPr lang="en-US" altLang="zh-CN" sz="2400" dirty="0"/>
          </a:p>
          <a:p>
            <a:pPr lvl="1"/>
            <a:r>
              <a:rPr lang="zh-CN" altLang="en-US" sz="2400" dirty="0"/>
              <a:t>支持基本的</a:t>
            </a:r>
            <a:r>
              <a:rPr lang="en-US" altLang="zh-CN" sz="2400" dirty="0"/>
              <a:t>reduction</a:t>
            </a:r>
            <a:r>
              <a:rPr lang="zh-CN" altLang="en-US" sz="2400" dirty="0"/>
              <a:t>操作，降低循环依赖性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SVE2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月，指令集扩展到</a:t>
            </a:r>
            <a:r>
              <a:rPr lang="en-US" altLang="zh-CN" dirty="0"/>
              <a:t>HPC</a:t>
            </a:r>
            <a:r>
              <a:rPr lang="zh-CN" altLang="en-US" dirty="0"/>
              <a:t>和</a:t>
            </a:r>
            <a:r>
              <a:rPr lang="en-US" altLang="zh-CN" dirty="0"/>
              <a:t>ML</a:t>
            </a:r>
            <a:r>
              <a:rPr lang="zh-CN" altLang="en-US" dirty="0"/>
              <a:t>之外的领域</a:t>
            </a:r>
            <a:endParaRPr lang="en-US" altLang="zh-CN" dirty="0"/>
          </a:p>
          <a:p>
            <a:pPr lvl="1"/>
            <a:r>
              <a:rPr lang="zh-CN" altLang="en-US" dirty="0"/>
              <a:t>计算机视觉</a:t>
            </a:r>
            <a:endParaRPr lang="en-US" altLang="zh-CN" dirty="0"/>
          </a:p>
          <a:p>
            <a:pPr lvl="1"/>
            <a:r>
              <a:rPr lang="zh-CN" altLang="en-US" dirty="0"/>
              <a:t>多媒体</a:t>
            </a:r>
            <a:endParaRPr lang="en-US" altLang="zh-CN" dirty="0"/>
          </a:p>
          <a:p>
            <a:pPr lvl="1"/>
            <a:r>
              <a:rPr lang="en-US" altLang="zh-CN" dirty="0"/>
              <a:t>LTE</a:t>
            </a:r>
            <a:r>
              <a:rPr lang="zh-CN" altLang="en-US" dirty="0"/>
              <a:t>基带处理</a:t>
            </a:r>
            <a:endParaRPr lang="en-US" altLang="zh-CN" dirty="0"/>
          </a:p>
          <a:p>
            <a:pPr lvl="1"/>
            <a:r>
              <a:rPr lang="zh-CN" altLang="en-US" dirty="0"/>
              <a:t>基因组学</a:t>
            </a:r>
            <a:endParaRPr lang="en-US" altLang="zh-CN" dirty="0"/>
          </a:p>
          <a:p>
            <a:pPr lvl="1"/>
            <a:r>
              <a:rPr lang="zh-CN" altLang="en-US" dirty="0"/>
              <a:t>内存数据库</a:t>
            </a:r>
            <a:endParaRPr lang="en-US" altLang="zh-CN" dirty="0"/>
          </a:p>
          <a:p>
            <a:pPr lvl="1"/>
            <a:r>
              <a:rPr lang="en-US" altLang="zh-CN" dirty="0"/>
              <a:t>Web</a:t>
            </a:r>
            <a:r>
              <a:rPr lang="zh-CN" altLang="en-US" dirty="0"/>
              <a:t>服务</a:t>
            </a:r>
            <a:endParaRPr lang="en-US" altLang="zh-CN" dirty="0"/>
          </a:p>
          <a:p>
            <a:pPr lvl="1"/>
            <a:r>
              <a:rPr lang="zh-CN" altLang="en-US" dirty="0"/>
              <a:t>通用软件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/>
              <a:t>128</a:t>
            </a:r>
            <a:r>
              <a:rPr lang="zh-CN" altLang="en-US" dirty="0"/>
              <a:t>位四字寄存器</a:t>
            </a:r>
            <a:r>
              <a:rPr lang="en-US" altLang="zh-CN" dirty="0"/>
              <a:t>Q0-Q15</a:t>
            </a:r>
            <a:r>
              <a:rPr lang="zh-CN" altLang="en-US" dirty="0"/>
              <a:t>，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/>
              <a:t>64</a:t>
            </a:r>
            <a:r>
              <a:rPr lang="zh-CN" altLang="en-US" dirty="0"/>
              <a:t>位双字寄存器</a:t>
            </a:r>
            <a:r>
              <a:rPr lang="en-US" altLang="zh-CN" dirty="0"/>
              <a:t>D0-D31</a:t>
            </a:r>
            <a:r>
              <a:rPr lang="zh-CN" altLang="en-US" dirty="0"/>
              <a:t>，两者重叠</a:t>
            </a:r>
          </a:p>
        </p:txBody>
      </p:sp>
      <p:pic>
        <p:nvPicPr>
          <p:cNvPr id="2050" name="Picture 2" descr="https://img-blog.csdn.net/201310151731269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2" y="2486025"/>
            <a:ext cx="31146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针对的是操作数，非目标数</a:t>
            </a:r>
            <a:endParaRPr lang="en-US" altLang="zh-CN" dirty="0"/>
          </a:p>
          <a:p>
            <a:r>
              <a:rPr lang="zh-CN" altLang="en-US" dirty="0"/>
              <a:t>元素（标量）类型</a:t>
            </a:r>
          </a:p>
        </p:txBody>
      </p:sp>
      <p:pic>
        <p:nvPicPr>
          <p:cNvPr id="3074" name="Picture 2" descr="https://img-blog.csdn.net/2013101517324368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99729"/>
            <a:ext cx="6858000" cy="255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</a:t>
            </a:r>
            <a:r>
              <a:rPr lang="zh-CN" altLang="en-US" dirty="0"/>
              <a:t>指令类型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正常指令：生成大小相同且类型通常与操作数向量相同的结果向量</a:t>
            </a:r>
            <a:endParaRPr lang="en-US" altLang="zh-CN" sz="2400" dirty="0"/>
          </a:p>
          <a:p>
            <a:r>
              <a:rPr lang="zh-CN" altLang="en-US" sz="2400" dirty="0"/>
              <a:t>长指令：对双字向量操作数进行运算，产生结果为四字向量。结果元素的宽度一般是操作数的两倍，并属于同一类型。</a:t>
            </a:r>
            <a:r>
              <a:rPr lang="en-US" altLang="zh-CN" sz="2400" dirty="0"/>
              <a:t>L</a:t>
            </a:r>
            <a:r>
              <a:rPr lang="zh-CN" altLang="en-US" sz="2400" dirty="0"/>
              <a:t>标记，如</a:t>
            </a:r>
            <a:r>
              <a:rPr lang="en-US" altLang="zh-CN" sz="2400" dirty="0"/>
              <a:t>VMOVL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宽指令：一个双字向量和一个四字向量操作数进行运算，生成四字向量结果。</a:t>
            </a:r>
            <a:r>
              <a:rPr lang="en-US" altLang="zh-CN" sz="2400" dirty="0"/>
              <a:t>W</a:t>
            </a:r>
            <a:r>
              <a:rPr lang="zh-CN" altLang="en-US" sz="2400" dirty="0"/>
              <a:t>标记，如</a:t>
            </a:r>
            <a:r>
              <a:rPr lang="en-US" altLang="zh-CN" sz="2400" dirty="0"/>
              <a:t>VADDW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窄指令：四字向量操作数进行运算，生成双字向量结果，结果元素的宽度一般是操作数元素的一半。</a:t>
            </a:r>
            <a:r>
              <a:rPr lang="en-US" altLang="zh-CN" sz="2400" dirty="0"/>
              <a:t>N</a:t>
            </a:r>
            <a:r>
              <a:rPr lang="zh-CN" altLang="en-US" sz="2400" dirty="0"/>
              <a:t>标记，如</a:t>
            </a:r>
            <a:r>
              <a:rPr lang="en-US" altLang="zh-CN" sz="2400" dirty="0"/>
              <a:t>VMOVN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饱和指令：当超过数据类型指定的范围则自动限制在该范围内。</a:t>
            </a:r>
            <a:r>
              <a:rPr lang="en-US" altLang="zh-CN" sz="2400" dirty="0"/>
              <a:t>Q</a:t>
            </a:r>
            <a:r>
              <a:rPr lang="zh-CN" altLang="en-US" sz="2400" dirty="0"/>
              <a:t>标记，如</a:t>
            </a:r>
            <a:r>
              <a:rPr lang="en-US" altLang="zh-CN" sz="2400" dirty="0"/>
              <a:t>VQSHRUN</a:t>
            </a:r>
            <a:r>
              <a:rPr lang="zh-CN" altLang="en-US" sz="2400" dirty="0"/>
              <a:t>。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Neon</a:t>
            </a:r>
            <a:r>
              <a:rPr lang="zh-CN" altLang="en-US"/>
              <a:t>常用指令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数据加载、存储：</a:t>
            </a:r>
            <a:r>
              <a:rPr lang="en-US" altLang="zh-CN" dirty="0"/>
              <a:t>VLD</a:t>
            </a:r>
            <a:r>
              <a:rPr lang="zh-CN" altLang="en-US" dirty="0"/>
              <a:t>、</a:t>
            </a:r>
            <a:r>
              <a:rPr lang="en-US" altLang="zh-CN" dirty="0"/>
              <a:t>VST</a:t>
            </a:r>
            <a:endParaRPr lang="zh-CN" altLang="en-US" dirty="0"/>
          </a:p>
        </p:txBody>
      </p:sp>
      <p:pic>
        <p:nvPicPr>
          <p:cNvPr id="4098" name="Picture 2" descr="https://img-blog.csdn.net/201310151733247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1" y="2057400"/>
            <a:ext cx="401193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mg-blog.csdn.net/2013101517340979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91" y="4293096"/>
            <a:ext cx="3829050" cy="206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数据加载、存储细节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 descr="https://community.arm.com/cfs-file/__key/communityserver-blogs-components-weblogfiles/00-00-00-21-42/NEON-structure-loads-and-sto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265" y="1371600"/>
            <a:ext cx="4893469" cy="451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加载、存储指令语法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交错模式</a:t>
            </a:r>
            <a:endParaRPr lang="en-US" altLang="zh-CN" sz="2800" dirty="0"/>
          </a:p>
          <a:p>
            <a:pPr lvl="1"/>
            <a:r>
              <a:rPr lang="en-US" altLang="zh-CN" sz="2400" dirty="0"/>
              <a:t>VLD1</a:t>
            </a:r>
            <a:r>
              <a:rPr lang="zh-CN" altLang="en-US" sz="2400" dirty="0"/>
              <a:t>：无交错，从内存读取</a:t>
            </a:r>
            <a:r>
              <a:rPr lang="en-US" altLang="zh-CN" sz="2400" dirty="0"/>
              <a:t>1~4</a:t>
            </a:r>
            <a:r>
              <a:rPr lang="zh-CN" altLang="en-US" sz="2400" dirty="0"/>
              <a:t>个寄存器的数据</a:t>
            </a:r>
            <a:endParaRPr lang="en-US" altLang="zh-CN" sz="2400" dirty="0"/>
          </a:p>
          <a:p>
            <a:pPr lvl="1"/>
            <a:r>
              <a:rPr lang="en-US" altLang="zh-CN" sz="2400" dirty="0"/>
              <a:t>VLD2</a:t>
            </a:r>
            <a:r>
              <a:rPr lang="zh-CN" altLang="en-US" sz="2400" dirty="0"/>
              <a:t>：读取</a:t>
            </a:r>
            <a:r>
              <a:rPr lang="en-US" altLang="zh-CN" sz="2400" dirty="0"/>
              <a:t>2</a:t>
            </a:r>
            <a:r>
              <a:rPr lang="zh-CN" altLang="en-US" sz="2400" dirty="0"/>
              <a:t>或</a:t>
            </a:r>
            <a:r>
              <a:rPr lang="en-US" altLang="zh-CN" sz="2400" dirty="0"/>
              <a:t>4</a:t>
            </a:r>
            <a:r>
              <a:rPr lang="zh-CN" altLang="en-US" sz="2400" dirty="0"/>
              <a:t>个寄存器的数据，奇偶交错</a:t>
            </a:r>
            <a:endParaRPr lang="en-US" altLang="zh-CN" sz="2400" dirty="0"/>
          </a:p>
          <a:p>
            <a:pPr lvl="1"/>
            <a:r>
              <a:rPr lang="en-US" altLang="zh-CN" sz="2400" dirty="0"/>
              <a:t>VLD3</a:t>
            </a:r>
            <a:r>
              <a:rPr lang="zh-CN" altLang="en-US" sz="2400" dirty="0"/>
              <a:t>：读取</a:t>
            </a:r>
            <a:r>
              <a:rPr lang="en-US" altLang="zh-CN" sz="2400" dirty="0"/>
              <a:t>3</a:t>
            </a:r>
            <a:r>
              <a:rPr lang="zh-CN" altLang="en-US" sz="2400" dirty="0"/>
              <a:t>个寄存器的数据交错</a:t>
            </a:r>
            <a:endParaRPr lang="en-US" altLang="zh-CN" sz="2400" dirty="0"/>
          </a:p>
          <a:p>
            <a:pPr lvl="1"/>
            <a:r>
              <a:rPr lang="en-US" altLang="zh-CN" sz="2400" dirty="0"/>
              <a:t>VLD4</a:t>
            </a:r>
            <a:r>
              <a:rPr lang="zh-CN" altLang="en-US" sz="2400" dirty="0"/>
              <a:t>：读取</a:t>
            </a:r>
            <a:r>
              <a:rPr lang="en-US" altLang="zh-CN" sz="2400" dirty="0"/>
              <a:t>4</a:t>
            </a:r>
            <a:r>
              <a:rPr lang="zh-CN" altLang="en-US" sz="2400" dirty="0"/>
              <a:t>个寄存器的数据交错</a:t>
            </a:r>
          </a:p>
        </p:txBody>
      </p:sp>
      <p:pic>
        <p:nvPicPr>
          <p:cNvPr id="6146" name="Picture 2" descr="https://community.arm.com/cfs-file/__key/communityserver-blogs-components-weblogfiles/00-00-00-21-42/Structure-load-and-store-synt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371600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909888"/>
            <a:ext cx="856615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多媒体扩展架构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400"/>
              <a:t>多媒体扩展架构的核心</a:t>
            </a:r>
            <a:endParaRPr lang="en-US" altLang="zh-CN" sz="2400"/>
          </a:p>
          <a:p>
            <a:pPr lvl="1" eaLnBrk="1" hangingPunct="1"/>
            <a:r>
              <a:rPr lang="en-US" altLang="zh-CN" sz="2000"/>
              <a:t>SIMD</a:t>
            </a:r>
            <a:r>
              <a:rPr lang="zh-CN" altLang="en-US" sz="2000"/>
              <a:t>并行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可变大小的数据域</a:t>
            </a:r>
            <a:endParaRPr lang="en-US" altLang="zh-CN" sz="2000"/>
          </a:p>
          <a:p>
            <a:pPr lvl="1" eaLnBrk="1" hangingPunct="1"/>
            <a:r>
              <a:rPr lang="zh-CN" altLang="en-US" sz="2000"/>
              <a:t>向量长度</a:t>
            </a:r>
            <a:r>
              <a:rPr lang="en-US" altLang="zh-CN" sz="2000"/>
              <a:t>=</a:t>
            </a:r>
            <a:r>
              <a:rPr lang="zh-CN" altLang="en-US" sz="2000"/>
              <a:t>寄存器宽度</a:t>
            </a:r>
            <a:r>
              <a:rPr lang="en-US" altLang="zh-CN" sz="2000"/>
              <a:t>/</a:t>
            </a:r>
            <a:r>
              <a:rPr lang="zh-CN" altLang="en-US" sz="2000"/>
              <a:t>类型大小</a:t>
            </a:r>
            <a:endParaRPr lang="en-US" altLang="zh-CN" sz="2000"/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5410200" y="5981700"/>
            <a:ext cx="3265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FF3300"/>
              </a:buClr>
              <a:buSzPct val="75000"/>
              <a:buFont typeface="Wingdings" panose="05000000000000000000" pitchFamily="2" charset="2"/>
              <a:buChar char="m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Char char="q"/>
              <a:defRPr kumimoji="1" sz="2800">
                <a:solidFill>
                  <a:srgbClr val="3333CC"/>
                </a:solidFill>
                <a:latin typeface="Times New Roman" panose="02020603050405020304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Ø"/>
              <a:defRPr kumimoji="1" sz="2400">
                <a:solidFill>
                  <a:srgbClr val="FF3300"/>
                </a:solidFill>
                <a:latin typeface="Times New Roman" panose="02020603050405020304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Tahoma" panose="020B0604030504040204" pitchFamily="34" charset="0"/>
              </a:rPr>
              <a:t>幻灯片来源：</a:t>
            </a:r>
            <a:r>
              <a:rPr lang="en-US" altLang="zh-CN" sz="2000">
                <a:latin typeface="Tahoma" panose="020B0604030504040204" pitchFamily="34" charset="0"/>
              </a:rPr>
              <a:t>Jaewook Shin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每次读取</a:t>
            </a:r>
            <a:r>
              <a:rPr lang="en-US" altLang="zh-CN" sz="2800" dirty="0"/>
              <a:t>2</a:t>
            </a:r>
            <a:r>
              <a:rPr lang="zh-CN" altLang="en-US" sz="2800" dirty="0"/>
              <a:t>个</a:t>
            </a:r>
            <a:r>
              <a:rPr lang="en-US" altLang="zh-CN" sz="2800" dirty="0"/>
              <a:t>16-bit</a:t>
            </a:r>
            <a:r>
              <a:rPr lang="zh-CN" altLang="en-US" sz="2800" dirty="0"/>
              <a:t>元素，交替放入两个寄存器</a:t>
            </a:r>
            <a:endParaRPr lang="en-US" altLang="zh-CN" sz="2800" dirty="0"/>
          </a:p>
        </p:txBody>
      </p:sp>
      <p:pic>
        <p:nvPicPr>
          <p:cNvPr id="7170" name="Picture 2" descr="https://community.arm.com/cfs-file/__key/communityserver-blogs-components-weblogfiles/00-00-00-21-42/Loading-and-deinterleaving-16_2D00_bit-dat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0"/>
            <a:ext cx="37433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ommunity.arm.com/cfs-file/__key/communityserver-blogs-components-weblogfiles/00-00-00-21-42/Loading-and-deinterleaving-32_2D00_bit-dat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23" y="1628800"/>
            <a:ext cx="37433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community.arm.com/cfs-file/__key/communityserver-blogs-components-weblogfiles/00-00-00-21-42/Loading-and-deinterleaving-to-single-vector-la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719289"/>
            <a:ext cx="3810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https://community.arm.com/cfs-file/__key/communityserver-blogs-components-weblogfiles/00-00-00-21-42/Loading-and-deinterleaving-all-vector-lan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2172"/>
            <a:ext cx="381000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单个或多个元素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1371600"/>
            <a:ext cx="7772400" cy="4724400"/>
          </a:xfrm>
        </p:spPr>
        <p:txBody>
          <a:bodyPr/>
          <a:lstStyle/>
          <a:p>
            <a:r>
              <a:rPr lang="zh-CN" altLang="en-US" sz="2800" dirty="0"/>
              <a:t>多个元素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单个元素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</a:t>
            </a:r>
            <a:r>
              <a:rPr lang="zh-CN" altLang="en-US" dirty="0"/>
              <a:t>数据复制</a:t>
            </a:r>
            <a:r>
              <a:rPr lang="en-US" altLang="zh-CN" dirty="0"/>
              <a:t>VMOV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一个</a:t>
            </a:r>
            <a:r>
              <a:rPr lang="en-US" altLang="zh-CN" sz="2400" dirty="0"/>
              <a:t>ARM</a:t>
            </a:r>
            <a:r>
              <a:rPr lang="zh-CN" altLang="en-US" sz="2400" dirty="0"/>
              <a:t>寄存器与双字寄存器</a:t>
            </a:r>
            <a:endParaRPr lang="en-US" altLang="zh-CN" sz="2400" dirty="0"/>
          </a:p>
          <a:p>
            <a:pPr lvl="1"/>
            <a:r>
              <a:rPr lang="en-US" altLang="zh-CN" sz="2000" dirty="0"/>
              <a:t>vmov.U32 d0[0], r0</a:t>
            </a:r>
            <a:r>
              <a:rPr lang="zh-CN" altLang="en-US" sz="2000" dirty="0"/>
              <a:t>：</a:t>
            </a:r>
            <a:r>
              <a:rPr lang="en-US" altLang="zh-CN" sz="2000" dirty="0"/>
              <a:t>r0</a:t>
            </a:r>
            <a:r>
              <a:rPr lang="zh-CN" altLang="en-US" sz="2000" dirty="0"/>
              <a:t>内容送到</a:t>
            </a:r>
            <a:r>
              <a:rPr lang="en-US" altLang="zh-CN" sz="2000" dirty="0"/>
              <a:t>d0</a:t>
            </a:r>
            <a:r>
              <a:rPr lang="zh-CN" altLang="en-US" sz="2000" dirty="0"/>
              <a:t>的低</a:t>
            </a:r>
            <a:r>
              <a:rPr lang="en-US" altLang="zh-CN" sz="2000" dirty="0"/>
              <a:t>32</a:t>
            </a:r>
            <a:r>
              <a:rPr lang="zh-CN" altLang="en-US" sz="2000" dirty="0"/>
              <a:t>位</a:t>
            </a:r>
            <a:r>
              <a:rPr lang="en-US" altLang="zh-CN" sz="2000" dirty="0"/>
              <a:t>d0[0]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pPr lvl="1"/>
            <a:r>
              <a:rPr lang="en-US" altLang="zh-CN" sz="2000" dirty="0"/>
              <a:t>vmov.U32 r0, d0[0]</a:t>
            </a:r>
            <a:r>
              <a:rPr lang="zh-CN" altLang="en-US" sz="2000" dirty="0"/>
              <a:t>：</a:t>
            </a:r>
            <a:r>
              <a:rPr lang="en-US" altLang="zh-CN" sz="2000" dirty="0"/>
              <a:t>d0[0]</a:t>
            </a:r>
            <a:r>
              <a:rPr lang="zh-CN" altLang="en-US" sz="2000" dirty="0"/>
              <a:t>的内容送到</a:t>
            </a:r>
            <a:r>
              <a:rPr lang="en-US" altLang="zh-CN" sz="2000" dirty="0"/>
              <a:t>r0</a:t>
            </a:r>
            <a:r>
              <a:rPr lang="zh-CN" altLang="en-US" sz="2000" dirty="0"/>
              <a:t>中</a:t>
            </a:r>
            <a:endParaRPr lang="en-US" altLang="zh-CN" sz="2200" dirty="0"/>
          </a:p>
          <a:p>
            <a:r>
              <a:rPr lang="zh-CN" altLang="en-US" sz="2400" dirty="0"/>
              <a:t>两个</a:t>
            </a:r>
            <a:r>
              <a:rPr lang="en-US" altLang="zh-CN" sz="2400" dirty="0"/>
              <a:t>ARM</a:t>
            </a:r>
            <a:r>
              <a:rPr lang="zh-CN" altLang="en-US" sz="2400" dirty="0"/>
              <a:t>寄存器与双字寄存器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vmov</a:t>
            </a:r>
            <a:r>
              <a:rPr lang="en-US" altLang="zh-CN" sz="2000" dirty="0"/>
              <a:t> d0, r0, r1</a:t>
            </a:r>
            <a:r>
              <a:rPr lang="zh-CN" altLang="en-US" sz="2000" dirty="0"/>
              <a:t>：</a:t>
            </a:r>
            <a:r>
              <a:rPr lang="en-US" altLang="zh-CN" sz="2000" dirty="0"/>
              <a:t>r0/r1</a:t>
            </a:r>
            <a:r>
              <a:rPr lang="zh-CN" altLang="en-US" sz="2000" dirty="0"/>
              <a:t>内容分别送到</a:t>
            </a:r>
            <a:r>
              <a:rPr lang="en-US" altLang="zh-CN" sz="2000" dirty="0"/>
              <a:t>d0</a:t>
            </a:r>
            <a:r>
              <a:rPr lang="zh-CN" altLang="en-US" sz="2000" dirty="0"/>
              <a:t>的低</a:t>
            </a:r>
            <a:r>
              <a:rPr lang="en-US" altLang="zh-CN" sz="2000" dirty="0"/>
              <a:t>/</a:t>
            </a:r>
            <a:r>
              <a:rPr lang="zh-CN" altLang="en-US" sz="2000" dirty="0"/>
              <a:t>高半部分</a:t>
            </a:r>
            <a:endParaRPr lang="en-US" altLang="zh-CN" sz="2000" dirty="0"/>
          </a:p>
          <a:p>
            <a:r>
              <a:rPr lang="zh-CN" altLang="en-US" sz="2400" dirty="0"/>
              <a:t>立即数传输到双字寄存器</a:t>
            </a:r>
            <a:endParaRPr lang="en-US" altLang="zh-CN" sz="2400" dirty="0"/>
          </a:p>
          <a:p>
            <a:pPr lvl="1"/>
            <a:r>
              <a:rPr lang="en-US" altLang="zh-CN" sz="2000" dirty="0"/>
              <a:t>vmov.U16 d0, #1</a:t>
            </a:r>
            <a:r>
              <a:rPr lang="zh-CN" altLang="en-US" sz="2000" dirty="0"/>
              <a:t>：将立即数</a:t>
            </a:r>
            <a:r>
              <a:rPr lang="en-US" altLang="zh-CN" sz="2000" dirty="0"/>
              <a:t>1</a:t>
            </a:r>
            <a:r>
              <a:rPr lang="zh-CN" altLang="en-US" sz="2000" dirty="0"/>
              <a:t>赋值给</a:t>
            </a:r>
            <a:r>
              <a:rPr lang="en-US" altLang="zh-CN" sz="2000" dirty="0"/>
              <a:t>d0</a:t>
            </a:r>
            <a:r>
              <a:rPr lang="zh-CN" altLang="en-US" sz="2000" dirty="0"/>
              <a:t>的每个</a:t>
            </a:r>
            <a:r>
              <a:rPr lang="en-US" altLang="zh-CN" sz="2000" dirty="0"/>
              <a:t>16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r>
              <a:rPr lang="zh-CN" altLang="en-US" sz="2400" dirty="0"/>
              <a:t>长指令</a:t>
            </a:r>
            <a:r>
              <a:rPr lang="en-US" altLang="zh-CN" sz="2400" dirty="0"/>
              <a:t>VMOVL</a:t>
            </a:r>
            <a:r>
              <a:rPr lang="zh-CN" altLang="en-US" sz="2400" dirty="0"/>
              <a:t>，双字寄存器赋值给四字寄存器</a:t>
            </a:r>
            <a:endParaRPr lang="en-US" altLang="zh-CN" sz="2400" dirty="0"/>
          </a:p>
          <a:p>
            <a:pPr lvl="1"/>
            <a:r>
              <a:rPr lang="en-US" altLang="zh-CN" sz="2000" dirty="0"/>
              <a:t>vmovl.U16 q0, d0</a:t>
            </a:r>
            <a:r>
              <a:rPr lang="zh-CN" altLang="en-US" sz="2000" dirty="0"/>
              <a:t>：</a:t>
            </a:r>
            <a:r>
              <a:rPr lang="en-US" altLang="zh-CN" sz="2000" dirty="0"/>
              <a:t>d0</a:t>
            </a:r>
            <a:r>
              <a:rPr lang="zh-CN" altLang="en-US" sz="2000" dirty="0"/>
              <a:t>的每个</a:t>
            </a:r>
            <a:r>
              <a:rPr lang="en-US" altLang="zh-CN" sz="2000" dirty="0"/>
              <a:t>16</a:t>
            </a:r>
            <a:r>
              <a:rPr lang="zh-CN" altLang="en-US" sz="2000" dirty="0"/>
              <a:t>位数据传输到</a:t>
            </a:r>
            <a:r>
              <a:rPr lang="en-US" altLang="zh-CN" sz="2000" dirty="0"/>
              <a:t>q0</a:t>
            </a:r>
            <a:r>
              <a:rPr lang="zh-CN" altLang="en-US" sz="2000" dirty="0"/>
              <a:t>每个</a:t>
            </a:r>
            <a:r>
              <a:rPr lang="en-US" altLang="zh-CN" sz="2000" dirty="0"/>
              <a:t>32</a:t>
            </a:r>
            <a:r>
              <a:rPr lang="zh-CN" altLang="en-US" sz="2000" dirty="0"/>
              <a:t>位数据中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</a:t>
            </a:r>
            <a:r>
              <a:rPr lang="zh-CN" altLang="en-US" dirty="0"/>
              <a:t>数据复制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窄指令</a:t>
            </a:r>
            <a:r>
              <a:rPr lang="en-US" altLang="zh-CN" sz="2400" dirty="0"/>
              <a:t>VMOVN</a:t>
            </a:r>
            <a:r>
              <a:rPr lang="zh-CN" altLang="en-US" sz="2400" dirty="0"/>
              <a:t>，四字寄存器赋值给双字寄存器</a:t>
            </a:r>
            <a:endParaRPr lang="en-US" altLang="zh-CN" sz="2400" dirty="0"/>
          </a:p>
          <a:p>
            <a:pPr lvl="1"/>
            <a:r>
              <a:rPr lang="en-US" altLang="zh-CN" sz="2000" dirty="0"/>
              <a:t>vmovn.I32 d0, q0</a:t>
            </a:r>
            <a:r>
              <a:rPr lang="zh-CN" altLang="en-US" sz="2000" dirty="0"/>
              <a:t>：将</a:t>
            </a:r>
            <a:r>
              <a:rPr lang="en-US" altLang="zh-CN" sz="2000" dirty="0"/>
              <a:t>q0</a:t>
            </a:r>
            <a:r>
              <a:rPr lang="zh-CN" altLang="en-US" sz="2000" dirty="0"/>
              <a:t>的每</a:t>
            </a:r>
            <a:r>
              <a:rPr lang="en-US" altLang="zh-CN" sz="2000" dirty="0"/>
              <a:t>32</a:t>
            </a:r>
            <a:r>
              <a:rPr lang="zh-CN" altLang="en-US" sz="2000" dirty="0"/>
              <a:t>位数据赋值到</a:t>
            </a:r>
            <a:r>
              <a:rPr lang="en-US" altLang="zh-CN" sz="2000" dirty="0"/>
              <a:t>q0</a:t>
            </a:r>
            <a:r>
              <a:rPr lang="zh-CN" altLang="en-US" sz="2000" dirty="0"/>
              <a:t>的每</a:t>
            </a:r>
            <a:r>
              <a:rPr lang="en-US" altLang="zh-CN" sz="2000" dirty="0"/>
              <a:t>16</a:t>
            </a:r>
            <a:r>
              <a:rPr lang="zh-CN" altLang="en-US" sz="2000" dirty="0"/>
              <a:t>位数据中</a:t>
            </a:r>
            <a:endParaRPr lang="en-US" altLang="zh-CN" sz="2000" dirty="0"/>
          </a:p>
          <a:p>
            <a:r>
              <a:rPr lang="zh-CN" altLang="en-US" sz="2400" dirty="0"/>
              <a:t>饱和指令：</a:t>
            </a:r>
            <a:r>
              <a:rPr lang="en-US" altLang="zh-CN" sz="2400" dirty="0"/>
              <a:t>VQMOVN</a:t>
            </a:r>
            <a:r>
              <a:rPr lang="zh-CN" altLang="en-US" sz="2400" dirty="0"/>
              <a:t>等，饱和到指定的数据类型</a:t>
            </a:r>
            <a:endParaRPr lang="en-US" altLang="zh-CN" sz="2400" dirty="0"/>
          </a:p>
          <a:p>
            <a:pPr lvl="1"/>
            <a:r>
              <a:rPr lang="en-US" altLang="zh-CN" sz="2000" dirty="0"/>
              <a:t>vqmovun.S32 d0, q0</a:t>
            </a:r>
            <a:r>
              <a:rPr lang="zh-CN" altLang="en-US" sz="2000" dirty="0"/>
              <a:t>：将</a:t>
            </a:r>
            <a:r>
              <a:rPr lang="en-US" altLang="zh-CN" sz="2000" dirty="0"/>
              <a:t>q0</a:t>
            </a:r>
            <a:r>
              <a:rPr lang="zh-CN" altLang="en-US" sz="2000" dirty="0"/>
              <a:t>的每个</a:t>
            </a:r>
            <a:r>
              <a:rPr lang="en-US" altLang="zh-CN" sz="2000" dirty="0"/>
              <a:t>32</a:t>
            </a:r>
            <a:r>
              <a:rPr lang="zh-CN" altLang="en-US" sz="2000" dirty="0"/>
              <a:t>位移动到</a:t>
            </a:r>
            <a:r>
              <a:rPr lang="en-US" altLang="zh-CN" sz="2000" dirty="0"/>
              <a:t>d0</a:t>
            </a:r>
            <a:r>
              <a:rPr lang="zh-CN" altLang="en-US" sz="2000" dirty="0"/>
              <a:t>中的每个</a:t>
            </a:r>
            <a:r>
              <a:rPr lang="en-US" altLang="zh-CN" sz="2000" dirty="0"/>
              <a:t>16</a:t>
            </a:r>
            <a:r>
              <a:rPr lang="zh-CN" altLang="en-US" sz="2000" dirty="0"/>
              <a:t>位中，范围是</a:t>
            </a:r>
            <a:r>
              <a:rPr lang="en-US" altLang="zh-CN" sz="2000" dirty="0"/>
              <a:t>0-65535</a:t>
            </a:r>
          </a:p>
          <a:p>
            <a:r>
              <a:rPr lang="zh-CN" altLang="en-US" sz="2400" dirty="0"/>
              <a:t>复制指令</a:t>
            </a:r>
            <a:r>
              <a:rPr lang="en-US" altLang="zh-CN" sz="2400" dirty="0"/>
              <a:t>VDUP</a:t>
            </a:r>
            <a:r>
              <a:rPr lang="zh-CN" altLang="en-US" sz="2400" dirty="0"/>
              <a:t>，只能是寄存器</a:t>
            </a:r>
            <a:endParaRPr lang="en-US" altLang="zh-CN" sz="2400" dirty="0"/>
          </a:p>
          <a:p>
            <a:pPr lvl="1"/>
            <a:r>
              <a:rPr lang="en-US" altLang="zh-CN" sz="2000" dirty="0"/>
              <a:t>VDUP.8 d0, r0</a:t>
            </a:r>
            <a:r>
              <a:rPr lang="zh-CN" altLang="en-US" sz="2000" dirty="0"/>
              <a:t>：将</a:t>
            </a:r>
            <a:r>
              <a:rPr lang="en-US" altLang="zh-CN" sz="2000" dirty="0"/>
              <a:t>r0</a:t>
            </a:r>
            <a:r>
              <a:rPr lang="zh-CN" altLang="en-US" sz="2000" dirty="0"/>
              <a:t>复制到</a:t>
            </a:r>
            <a:r>
              <a:rPr lang="en-US" altLang="zh-CN" sz="2000" dirty="0"/>
              <a:t>d0</a:t>
            </a:r>
            <a:r>
              <a:rPr lang="zh-CN" altLang="en-US" sz="2000" dirty="0"/>
              <a:t>中，</a:t>
            </a:r>
            <a:r>
              <a:rPr lang="en-US" altLang="zh-CN" sz="2000" dirty="0"/>
              <a:t>8</a:t>
            </a:r>
            <a:r>
              <a:rPr lang="zh-CN" altLang="en-US" sz="2000" dirty="0"/>
              <a:t>位</a:t>
            </a:r>
            <a:endParaRPr lang="en-US" altLang="zh-CN" sz="2000" dirty="0"/>
          </a:p>
          <a:p>
            <a:pPr lvl="1"/>
            <a:r>
              <a:rPr lang="en-US" altLang="zh-CN" sz="2000" dirty="0"/>
              <a:t>VDUP.32 q0, d2[0]</a:t>
            </a:r>
            <a:r>
              <a:rPr lang="zh-CN" altLang="en-US" sz="2000" dirty="0"/>
              <a:t>：将</a:t>
            </a:r>
            <a:r>
              <a:rPr lang="en-US" altLang="zh-CN" sz="2000" dirty="0"/>
              <a:t>d2</a:t>
            </a:r>
            <a:r>
              <a:rPr lang="zh-CN" altLang="en-US" sz="2000" dirty="0"/>
              <a:t>的低一半复制到</a:t>
            </a:r>
            <a:r>
              <a:rPr lang="en-US" altLang="zh-CN" sz="2000" dirty="0"/>
              <a:t>q0</a:t>
            </a:r>
            <a:r>
              <a:rPr lang="zh-CN" altLang="en-US" sz="2000" dirty="0"/>
              <a:t>中</a:t>
            </a:r>
            <a:endParaRPr lang="en-US" altLang="zh-CN" sz="2200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</a:t>
            </a:r>
            <a:r>
              <a:rPr lang="zh-CN" altLang="en-US" dirty="0"/>
              <a:t>算术指令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1371600"/>
            <a:ext cx="7772400" cy="4724400"/>
          </a:xfrm>
        </p:spPr>
        <p:txBody>
          <a:bodyPr/>
          <a:lstStyle/>
          <a:p>
            <a:r>
              <a:rPr lang="en-US" altLang="zh-CN" sz="2000" dirty="0"/>
              <a:t>VABA</a:t>
            </a:r>
            <a:r>
              <a:rPr lang="zh-CN" altLang="en-US" sz="2000" dirty="0"/>
              <a:t>：绝对值累加</a:t>
            </a:r>
            <a:r>
              <a:rPr lang="en-US" altLang="zh-CN" sz="2000" dirty="0"/>
              <a:t>		VABD</a:t>
            </a:r>
            <a:r>
              <a:rPr lang="zh-CN" altLang="en-US" sz="2000" dirty="0"/>
              <a:t>：绝对值相加</a:t>
            </a:r>
            <a:endParaRPr lang="en-US" altLang="zh-CN" sz="2000" dirty="0"/>
          </a:p>
          <a:p>
            <a:r>
              <a:rPr lang="en-US" altLang="zh-CN" sz="2000" dirty="0"/>
              <a:t>VABS</a:t>
            </a:r>
            <a:r>
              <a:rPr lang="zh-CN" altLang="en-US" sz="2000" dirty="0"/>
              <a:t>：绝对值</a:t>
            </a:r>
            <a:r>
              <a:rPr lang="en-US" altLang="zh-CN" sz="2000" dirty="0"/>
              <a:t>		VNEG</a:t>
            </a:r>
            <a:r>
              <a:rPr lang="zh-CN" altLang="en-US" sz="2000" dirty="0"/>
              <a:t>：求反</a:t>
            </a:r>
            <a:endParaRPr lang="en-US" altLang="zh-CN" sz="2000" dirty="0"/>
          </a:p>
          <a:p>
            <a:r>
              <a:rPr lang="en-US" altLang="zh-CN" sz="2000" dirty="0"/>
              <a:t>VADD</a:t>
            </a:r>
            <a:r>
              <a:rPr lang="zh-CN" altLang="en-US" sz="2000" dirty="0"/>
              <a:t>、</a:t>
            </a:r>
            <a:r>
              <a:rPr lang="en-US" altLang="zh-CN" sz="2000" dirty="0"/>
              <a:t>VADDW</a:t>
            </a:r>
            <a:r>
              <a:rPr lang="zh-CN" altLang="en-US" sz="2000" dirty="0"/>
              <a:t>、</a:t>
            </a:r>
            <a:r>
              <a:rPr lang="en-US" altLang="zh-CN" sz="2000" dirty="0"/>
              <a:t>VADDL</a:t>
            </a:r>
            <a:r>
              <a:rPr lang="zh-CN" altLang="en-US" sz="2000" dirty="0"/>
              <a:t>、</a:t>
            </a:r>
            <a:r>
              <a:rPr lang="en-US" altLang="zh-CN" sz="2000" dirty="0"/>
              <a:t>VSUB</a:t>
            </a:r>
            <a:r>
              <a:rPr lang="zh-CN" altLang="en-US" sz="2000" dirty="0"/>
              <a:t>、</a:t>
            </a:r>
            <a:r>
              <a:rPr lang="en-US" altLang="zh-CN" sz="2000" dirty="0"/>
              <a:t>VSUBL</a:t>
            </a:r>
            <a:r>
              <a:rPr lang="zh-CN" altLang="en-US" sz="2000" dirty="0"/>
              <a:t>、</a:t>
            </a:r>
            <a:r>
              <a:rPr lang="en-US" altLang="zh-CN" sz="2000" dirty="0"/>
              <a:t>VSUBW</a:t>
            </a:r>
            <a:r>
              <a:rPr lang="zh-CN" altLang="en-US" sz="2000" dirty="0"/>
              <a:t>：加减</a:t>
            </a:r>
            <a:endParaRPr lang="en-US" altLang="zh-CN" sz="2000" dirty="0"/>
          </a:p>
          <a:p>
            <a:r>
              <a:rPr lang="en-US" altLang="zh-CN" sz="2000" dirty="0"/>
              <a:t>VMAX</a:t>
            </a:r>
            <a:r>
              <a:rPr lang="zh-CN" altLang="en-US" sz="2000" dirty="0"/>
              <a:t>：最大值</a:t>
            </a:r>
            <a:r>
              <a:rPr lang="en-US" altLang="zh-CN" sz="2000" dirty="0"/>
              <a:t>		VMIN</a:t>
            </a:r>
            <a:r>
              <a:rPr lang="zh-CN" altLang="en-US" sz="2000" dirty="0"/>
              <a:t>：最小值</a:t>
            </a:r>
            <a:endParaRPr lang="en-US" altLang="zh-CN" sz="2000" dirty="0"/>
          </a:p>
          <a:p>
            <a:r>
              <a:rPr lang="en-US" altLang="zh-CN" sz="2000" dirty="0"/>
              <a:t>VMUL</a:t>
            </a:r>
            <a:r>
              <a:rPr lang="zh-CN" altLang="en-US" sz="2000" dirty="0"/>
              <a:t>、</a:t>
            </a:r>
            <a:r>
              <a:rPr lang="en-US" altLang="zh-CN" sz="2000" dirty="0"/>
              <a:t>VMULL</a:t>
            </a:r>
            <a:r>
              <a:rPr lang="zh-CN" altLang="en-US" sz="2000" dirty="0"/>
              <a:t>、</a:t>
            </a:r>
            <a:r>
              <a:rPr lang="en-US" altLang="zh-CN" sz="2000" dirty="0"/>
              <a:t>VMLA</a:t>
            </a:r>
            <a:r>
              <a:rPr lang="zh-CN" altLang="en-US" sz="2000" dirty="0"/>
              <a:t>（乘加）、</a:t>
            </a:r>
            <a:r>
              <a:rPr lang="en-US" altLang="zh-CN" sz="2000" dirty="0"/>
              <a:t>VMLS</a:t>
            </a:r>
            <a:r>
              <a:rPr lang="zh-CN" altLang="en-US" sz="2000" dirty="0"/>
              <a:t>（乘减）</a:t>
            </a:r>
            <a:endParaRPr lang="en-US" altLang="zh-CN" sz="2000" dirty="0"/>
          </a:p>
          <a:p>
            <a:r>
              <a:rPr lang="en-US" altLang="zh-CN" sz="2000" dirty="0"/>
              <a:t>VPADD</a:t>
            </a:r>
            <a:r>
              <a:rPr lang="zh-CN" altLang="en-US" sz="2000" dirty="0"/>
              <a:t>：横向加法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VPADD.I16 {d2}, d0, d1			VPADDL.S16 d0, d1</a:t>
            </a:r>
            <a:endParaRPr lang="zh-CN" altLang="en-US" sz="2000" dirty="0"/>
          </a:p>
        </p:txBody>
      </p:sp>
      <p:pic>
        <p:nvPicPr>
          <p:cNvPr id="15362" name="Picture 2" descr="https://img-blog.csdn.net/201310151733187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4067175"/>
            <a:ext cx="31908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img-blog.csdn.net/201310151733251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275" y="4181474"/>
            <a:ext cx="18288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其他指令及需要注意的地方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逻辑运算</a:t>
            </a:r>
            <a:endParaRPr lang="en-US" altLang="zh-CN" sz="2000" dirty="0"/>
          </a:p>
          <a:p>
            <a:pPr lvl="1"/>
            <a:r>
              <a:rPr lang="en-US" altLang="zh-CN" sz="1800" dirty="0"/>
              <a:t>VADD</a:t>
            </a:r>
            <a:r>
              <a:rPr lang="zh-CN" altLang="en-US" sz="1800" dirty="0"/>
              <a:t>：按位与</a:t>
            </a:r>
            <a:r>
              <a:rPr lang="en-US" altLang="zh-CN" sz="1800" dirty="0"/>
              <a:t>		VBIC</a:t>
            </a:r>
            <a:r>
              <a:rPr lang="zh-CN" altLang="en-US" sz="1800" dirty="0"/>
              <a:t>：位清除</a:t>
            </a:r>
            <a:endParaRPr lang="en-US" altLang="zh-CN" sz="1800" dirty="0"/>
          </a:p>
          <a:p>
            <a:pPr lvl="1"/>
            <a:r>
              <a:rPr lang="en-US" altLang="zh-CN" sz="1800" dirty="0"/>
              <a:t>VEOR</a:t>
            </a:r>
            <a:r>
              <a:rPr lang="zh-CN" altLang="en-US" sz="1800" dirty="0"/>
              <a:t>：按位异或    </a:t>
            </a:r>
            <a:r>
              <a:rPr lang="en-US" altLang="zh-CN" sz="1800" dirty="0"/>
              <a:t>VORN</a:t>
            </a:r>
            <a:r>
              <a:rPr lang="zh-CN" altLang="en-US" sz="1800" dirty="0"/>
              <a:t>：按位或非    </a:t>
            </a:r>
            <a:r>
              <a:rPr lang="en-US" altLang="zh-CN" sz="1800" dirty="0"/>
              <a:t>VORR</a:t>
            </a:r>
            <a:r>
              <a:rPr lang="zh-CN" altLang="en-US" sz="1800" dirty="0"/>
              <a:t>：按位或</a:t>
            </a:r>
            <a:endParaRPr lang="en-US" altLang="zh-CN" sz="1800" dirty="0"/>
          </a:p>
          <a:p>
            <a:r>
              <a:rPr lang="zh-CN" altLang="en-US" sz="2000" dirty="0"/>
              <a:t>移位指令</a:t>
            </a:r>
            <a:endParaRPr lang="en-US" altLang="zh-CN" sz="2000" dirty="0"/>
          </a:p>
          <a:p>
            <a:pPr lvl="1"/>
            <a:r>
              <a:rPr lang="en-US" altLang="zh-CN" sz="1800" dirty="0"/>
              <a:t>VSHL</a:t>
            </a:r>
            <a:r>
              <a:rPr lang="zh-CN" altLang="en-US" sz="1800" dirty="0"/>
              <a:t>：左移    </a:t>
            </a:r>
            <a:r>
              <a:rPr lang="en-US" altLang="zh-CN" sz="1800" dirty="0"/>
              <a:t>VSHLL</a:t>
            </a:r>
            <a:r>
              <a:rPr lang="zh-CN" altLang="en-US" sz="1800" dirty="0"/>
              <a:t>：左移扩展</a:t>
            </a:r>
            <a:r>
              <a:rPr lang="en-US" altLang="zh-CN" sz="1800" dirty="0"/>
              <a:t>    VQSHL</a:t>
            </a:r>
            <a:r>
              <a:rPr lang="zh-CN" altLang="en-US" sz="1800" dirty="0"/>
              <a:t>：左移饱和</a:t>
            </a:r>
            <a:br>
              <a:rPr lang="en-US" altLang="zh-CN" sz="1800" dirty="0"/>
            </a:br>
            <a:r>
              <a:rPr lang="en-US" altLang="zh-CN" sz="1800" dirty="0"/>
              <a:t>VQSHLU</a:t>
            </a:r>
            <a:r>
              <a:rPr lang="zh-CN" altLang="en-US" sz="1800" dirty="0"/>
              <a:t>：无符号左移饱和扩展</a:t>
            </a:r>
            <a:endParaRPr lang="en-US" altLang="zh-CN" sz="1800" dirty="0"/>
          </a:p>
          <a:p>
            <a:pPr lvl="1"/>
            <a:r>
              <a:rPr lang="en-US" altLang="zh-CN" sz="1800" dirty="0"/>
              <a:t>VSHR</a:t>
            </a:r>
            <a:r>
              <a:rPr lang="zh-CN" altLang="en-US" sz="1800" dirty="0"/>
              <a:t>：右移    </a:t>
            </a:r>
            <a:r>
              <a:rPr lang="en-US" altLang="zh-CN" sz="1800" dirty="0"/>
              <a:t>VSHRN</a:t>
            </a:r>
            <a:r>
              <a:rPr lang="zh-CN" altLang="en-US" sz="1800" dirty="0"/>
              <a:t>：右移窄    </a:t>
            </a:r>
            <a:r>
              <a:rPr lang="en-US" altLang="zh-CN" sz="1800" dirty="0"/>
              <a:t>VRSHR</a:t>
            </a:r>
            <a:r>
              <a:rPr lang="zh-CN" altLang="en-US" sz="1800" dirty="0"/>
              <a:t>：右移舍入</a:t>
            </a:r>
            <a:br>
              <a:rPr lang="en-US" altLang="zh-CN" sz="1800" dirty="0"/>
            </a:br>
            <a:r>
              <a:rPr lang="en-US" altLang="zh-CN" sz="1800" dirty="0"/>
              <a:t>VQSHRUN</a:t>
            </a:r>
            <a:r>
              <a:rPr lang="zh-CN" altLang="en-US" sz="1800" dirty="0"/>
              <a:t>：无符号右移饱和舍入</a:t>
            </a:r>
            <a:endParaRPr lang="en-US" altLang="zh-CN" sz="1800" dirty="0"/>
          </a:p>
          <a:p>
            <a:r>
              <a:rPr lang="zh-CN" altLang="en-US" sz="2000" dirty="0"/>
              <a:t>乘法指令会有大约</a:t>
            </a:r>
            <a:r>
              <a:rPr lang="en-US" altLang="zh-CN" sz="2000" dirty="0"/>
              <a:t>2</a:t>
            </a:r>
            <a:r>
              <a:rPr lang="zh-CN" altLang="en-US" sz="2000" dirty="0"/>
              <a:t>个</a:t>
            </a:r>
            <a:r>
              <a:rPr lang="en-US" altLang="zh-CN" sz="2000" dirty="0"/>
              <a:t>clock</a:t>
            </a:r>
            <a:r>
              <a:rPr lang="zh-CN" altLang="en-US" sz="2000" dirty="0"/>
              <a:t>的阻塞时间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1800" dirty="0"/>
              <a:t>vmul.u16 q1, d3, d4 </a:t>
            </a:r>
          </a:p>
          <a:p>
            <a:pPr marL="0" indent="0">
              <a:buNone/>
            </a:pPr>
            <a:r>
              <a:rPr lang="en-US" altLang="zh-CN" sz="1800" dirty="0"/>
              <a:t>vadd.u32 q1, q2, q3</a:t>
            </a:r>
          </a:p>
          <a:p>
            <a:r>
              <a:rPr lang="zh-CN" altLang="en-US" sz="2000" dirty="0"/>
              <a:t>饱和指令会额外消耗时间，例如第二个指令进行乘法后再饱和，比第一个慢</a:t>
            </a:r>
            <a:endParaRPr lang="en-US" altLang="zh-CN" sz="2000" dirty="0"/>
          </a:p>
          <a:p>
            <a:pPr marL="0" lv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vmul.u16 q1, d3, d4</a:t>
            </a:r>
          </a:p>
          <a:p>
            <a:pPr marL="0" lvl="0" indent="0">
              <a:buNone/>
            </a:pPr>
            <a:r>
              <a:rPr lang="en-US" altLang="zh-CN" sz="1800" dirty="0">
                <a:solidFill>
                  <a:srgbClr val="000000"/>
                </a:solidFill>
              </a:rPr>
              <a:t>vqmul.u32 q1, q2, q3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 </a:t>
            </a:r>
            <a:r>
              <a:rPr lang="en-US" altLang="zh-CN" dirty="0" err="1"/>
              <a:t>Intrinsics</a:t>
            </a:r>
            <a:r>
              <a:rPr lang="en-US" altLang="zh-CN" dirty="0"/>
              <a:t>——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1371600"/>
            <a:ext cx="7772400" cy="4724400"/>
          </a:xfrm>
        </p:spPr>
        <p:txBody>
          <a:bodyPr/>
          <a:lstStyle/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400" dirty="0"/>
              <a:t>&lt;base&gt;</a:t>
            </a:r>
            <a:r>
              <a:rPr lang="zh-CN" altLang="en-US" sz="2400" dirty="0"/>
              <a:t>：基础数据类型</a:t>
            </a:r>
            <a:endParaRPr lang="en-US" altLang="zh-CN" sz="2400" dirty="0"/>
          </a:p>
          <a:p>
            <a:r>
              <a:rPr lang="en-US" altLang="zh-CN" sz="2400" dirty="0"/>
              <a:t>&lt;W&gt;</a:t>
            </a:r>
            <a:r>
              <a:rPr lang="zh-CN" altLang="en-US" sz="2400" dirty="0"/>
              <a:t>：基础数据类型宽度</a:t>
            </a:r>
            <a:endParaRPr lang="en-US" altLang="zh-CN" sz="2400" dirty="0"/>
          </a:p>
          <a:p>
            <a:r>
              <a:rPr lang="en-US" altLang="zh-CN" sz="2400" dirty="0"/>
              <a:t>&lt;L&gt;</a:t>
            </a:r>
            <a:r>
              <a:rPr lang="zh-CN" altLang="en-US" sz="2400" dirty="0"/>
              <a:t>：一个向量数据类型中包含的标量类型的个数</a:t>
            </a:r>
            <a:endParaRPr lang="en-US" altLang="zh-CN" sz="2400" dirty="0"/>
          </a:p>
          <a:p>
            <a:r>
              <a:rPr lang="en-US" altLang="zh-CN" sz="2400" dirty="0"/>
              <a:t> &lt;N&gt;</a:t>
            </a:r>
            <a:r>
              <a:rPr lang="zh-CN" altLang="en-US" sz="2400" dirty="0"/>
              <a:t>：在一个向量数组中包含的向量类型个数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688" y="1371600"/>
            <a:ext cx="7610475" cy="2032159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 </a:t>
            </a:r>
            <a:r>
              <a:rPr lang="en-US" altLang="zh-CN" dirty="0" err="1"/>
              <a:t>Intrinsics</a:t>
            </a:r>
            <a:r>
              <a:rPr lang="en-US" altLang="zh-CN" dirty="0"/>
              <a:t>——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1371600"/>
            <a:ext cx="7772400" cy="4724400"/>
          </a:xfrm>
        </p:spPr>
        <p:txBody>
          <a:bodyPr/>
          <a:lstStyle/>
          <a:p>
            <a:r>
              <a:rPr lang="en-US" altLang="zh-CN" sz="2400" dirty="0"/>
              <a:t>128-bit</a:t>
            </a:r>
            <a:r>
              <a:rPr lang="zh-CN" altLang="en-US" sz="2400" dirty="0"/>
              <a:t>数据类型</a:t>
            </a:r>
            <a:r>
              <a:rPr lang="en-US" altLang="zh-CN" sz="2400" dirty="0"/>
              <a:t>——</a:t>
            </a:r>
            <a:r>
              <a:rPr lang="zh-CN" altLang="en-US" sz="2400" dirty="0"/>
              <a:t>向量（寄存器）类型</a:t>
            </a:r>
            <a:endParaRPr lang="en-US" altLang="zh-CN" sz="2400" dirty="0"/>
          </a:p>
          <a:p>
            <a:pPr lvl="1"/>
            <a:r>
              <a:rPr lang="zh-CN" altLang="en-US" sz="2000" dirty="0"/>
              <a:t>整型：</a:t>
            </a:r>
            <a:r>
              <a:rPr lang="en-US" altLang="zh-CN" sz="2000" dirty="0"/>
              <a:t>int8x16_t</a:t>
            </a:r>
            <a:r>
              <a:rPr lang="zh-CN" altLang="en-US" sz="2000" dirty="0"/>
              <a:t>、</a:t>
            </a:r>
            <a:r>
              <a:rPr lang="en-US" altLang="zh-CN" sz="2000" dirty="0"/>
              <a:t>int16x8_t</a:t>
            </a:r>
            <a:r>
              <a:rPr lang="zh-CN" altLang="en-US" sz="2000" dirty="0"/>
              <a:t>、</a:t>
            </a:r>
            <a:r>
              <a:rPr lang="en-US" altLang="zh-CN" sz="2000" dirty="0"/>
              <a:t>int32x4_t</a:t>
            </a:r>
            <a:r>
              <a:rPr lang="zh-CN" altLang="en-US" sz="2000" dirty="0"/>
              <a:t>、</a:t>
            </a:r>
            <a:r>
              <a:rPr lang="en-US" altLang="zh-CN" sz="2000" dirty="0"/>
              <a:t>int64x2_t</a:t>
            </a:r>
          </a:p>
          <a:p>
            <a:pPr lvl="1"/>
            <a:r>
              <a:rPr lang="zh-CN" altLang="en-US" sz="2000" dirty="0"/>
              <a:t>无符号版本：</a:t>
            </a:r>
            <a:r>
              <a:rPr lang="en-US" altLang="zh-CN" sz="2000" dirty="0"/>
              <a:t>uint8x16_t</a:t>
            </a:r>
            <a:r>
              <a:rPr lang="zh-CN" altLang="en-US" sz="2000" dirty="0"/>
              <a:t>、</a:t>
            </a:r>
            <a:r>
              <a:rPr lang="en-US" altLang="zh-CN" sz="2000" dirty="0"/>
              <a:t>uint16x8_t</a:t>
            </a:r>
            <a:r>
              <a:rPr lang="zh-CN" altLang="en-US" sz="2000" dirty="0"/>
              <a:t>、</a:t>
            </a:r>
            <a:r>
              <a:rPr lang="en-US" altLang="zh-CN" sz="2000" dirty="0"/>
              <a:t>uint32x4_t</a:t>
            </a:r>
            <a:r>
              <a:rPr lang="zh-CN" altLang="en-US" sz="2000" dirty="0"/>
              <a:t>、</a:t>
            </a:r>
            <a:r>
              <a:rPr lang="en-US" altLang="zh-CN" sz="2000" dirty="0"/>
              <a:t>uint64x2_t</a:t>
            </a:r>
          </a:p>
          <a:p>
            <a:pPr lvl="1"/>
            <a:r>
              <a:rPr lang="zh-CN" altLang="en-US" sz="2000" dirty="0"/>
              <a:t>浮点型：</a:t>
            </a:r>
            <a:r>
              <a:rPr lang="en-US" altLang="zh-CN" sz="2000" dirty="0"/>
              <a:t>float32x4_t</a:t>
            </a:r>
            <a:r>
              <a:rPr lang="zh-CN" altLang="en-US" sz="2000" dirty="0"/>
              <a:t>、</a:t>
            </a:r>
            <a:r>
              <a:rPr lang="en-US" altLang="zh-CN" sz="2000" dirty="0"/>
              <a:t>float32_t</a:t>
            </a:r>
          </a:p>
          <a:p>
            <a:pPr lvl="1"/>
            <a:r>
              <a:rPr lang="zh-CN" altLang="en-US" sz="2000" dirty="0"/>
              <a:t>多项式：</a:t>
            </a:r>
            <a:r>
              <a:rPr lang="en-US" altLang="zh-CN" sz="2000" dirty="0"/>
              <a:t>poly8x16_t</a:t>
            </a:r>
            <a:r>
              <a:rPr lang="zh-CN" altLang="en-US" sz="2000" dirty="0"/>
              <a:t>、</a:t>
            </a:r>
            <a:r>
              <a:rPr lang="en-US" altLang="zh-CN" sz="2000" dirty="0"/>
              <a:t>poly16x8_t</a:t>
            </a:r>
            <a:r>
              <a:rPr lang="zh-CN" altLang="en-US" sz="2000" dirty="0"/>
              <a:t>、</a:t>
            </a:r>
            <a:r>
              <a:rPr lang="en-US" altLang="zh-CN" sz="2000" dirty="0"/>
              <a:t>poly64x2_t</a:t>
            </a:r>
          </a:p>
          <a:p>
            <a:pPr lvl="1"/>
            <a:r>
              <a:rPr lang="zh-CN" altLang="en-US" sz="2000" dirty="0"/>
              <a:t>标量版本：</a:t>
            </a:r>
            <a:r>
              <a:rPr lang="en-US" altLang="zh-CN" sz="2000" dirty="0"/>
              <a:t>float32_t</a:t>
            </a:r>
            <a:r>
              <a:rPr lang="zh-CN" altLang="en-US" sz="2000" dirty="0"/>
              <a:t>、</a:t>
            </a:r>
            <a:r>
              <a:rPr lang="en-US" altLang="zh-CN" sz="2000" dirty="0"/>
              <a:t> poly8_t</a:t>
            </a:r>
            <a:r>
              <a:rPr lang="zh-CN" altLang="en-US" sz="2000" dirty="0"/>
              <a:t>、</a:t>
            </a:r>
            <a:r>
              <a:rPr lang="en-US" altLang="zh-CN" sz="2000" dirty="0"/>
              <a:t>…</a:t>
            </a:r>
          </a:p>
          <a:p>
            <a:pPr lvl="1"/>
            <a:r>
              <a:rPr lang="en-US" altLang="zh-CN" sz="2000" dirty="0"/>
              <a:t>64-bit</a:t>
            </a:r>
            <a:r>
              <a:rPr lang="zh-CN" altLang="en-US" sz="2000" dirty="0"/>
              <a:t>类似</a:t>
            </a:r>
            <a:endParaRPr lang="en-US" altLang="zh-CN" sz="2000" dirty="0"/>
          </a:p>
          <a:p>
            <a:r>
              <a:rPr lang="zh-CN" altLang="en-US" sz="2400" dirty="0"/>
              <a:t>结构化数据类型</a:t>
            </a:r>
            <a:endParaRPr lang="en-US" altLang="zh-CN" sz="2400" dirty="0"/>
          </a:p>
          <a:p>
            <a:pPr lvl="1"/>
            <a:r>
              <a:rPr lang="zh-CN" altLang="en-US" sz="2000" dirty="0"/>
              <a:t>基本数据类型组合而成，通常映射到多个寄存器中</a:t>
            </a:r>
            <a:endParaRPr lang="en-US" altLang="zh-CN" sz="2000" dirty="0"/>
          </a:p>
          <a:p>
            <a:pPr lvl="1"/>
            <a:r>
              <a:rPr lang="en-US" altLang="zh-CN" sz="2000" dirty="0"/>
              <a:t>int8x8x2_t</a:t>
            </a:r>
            <a:r>
              <a:rPr lang="zh-CN" altLang="en-US" sz="2000" dirty="0"/>
              <a:t>、</a:t>
            </a:r>
            <a:r>
              <a:rPr lang="en-US" altLang="zh-CN" sz="2000" dirty="0"/>
              <a:t>poly64x2x4_t</a:t>
            </a:r>
            <a:br>
              <a:rPr lang="en-US" altLang="zh-CN" sz="2000" dirty="0"/>
            </a:br>
            <a:r>
              <a:rPr lang="fr-FR" altLang="zh-CN" sz="2000" dirty="0"/>
              <a:t>typedef struct int8x8x2_t</a:t>
            </a:r>
            <a:br>
              <a:rPr lang="fr-FR" altLang="zh-CN" sz="2000" dirty="0"/>
            </a:br>
            <a:r>
              <a:rPr lang="fr-FR" altLang="zh-CN" sz="2000" dirty="0"/>
              <a:t>{</a:t>
            </a:r>
            <a:br>
              <a:rPr lang="fr-FR" altLang="zh-CN" sz="2000" dirty="0"/>
            </a:br>
            <a:r>
              <a:rPr lang="fr-FR" altLang="zh-CN" sz="2000" dirty="0"/>
              <a:t>  int8x8_t val[2];</a:t>
            </a:r>
            <a:br>
              <a:rPr lang="fr-FR" altLang="zh-CN" sz="2000" dirty="0"/>
            </a:br>
            <a:r>
              <a:rPr lang="fr-FR" altLang="zh-CN" sz="2000" dirty="0"/>
              <a:t>} int8x8x2_t;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 </a:t>
            </a:r>
            <a:r>
              <a:rPr lang="en-US" altLang="zh-CN" dirty="0" err="1"/>
              <a:t>Intrinsics</a:t>
            </a:r>
            <a:r>
              <a:rPr lang="en-US" altLang="zh-CN" dirty="0"/>
              <a:t>——</a:t>
            </a:r>
            <a:r>
              <a:rPr lang="zh-CN" altLang="en-US" dirty="0"/>
              <a:t>函数命名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ret v[p][q][r]name[u][n][q][x][_high][_lane | </a:t>
            </a:r>
            <a:r>
              <a:rPr lang="en-US" altLang="zh-CN" sz="1800" dirty="0" err="1"/>
              <a:t>laneq</a:t>
            </a:r>
            <a:r>
              <a:rPr lang="en-US" altLang="zh-CN" sz="1800" dirty="0"/>
              <a:t>][_n][_result]_type(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</a:t>
            </a:r>
          </a:p>
          <a:p>
            <a:r>
              <a:rPr lang="zh-CN" altLang="en-US" sz="2000" dirty="0"/>
              <a:t>组成成分含义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81" y="3708399"/>
            <a:ext cx="8526780" cy="2080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48" y="2150956"/>
            <a:ext cx="8572500" cy="156591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 </a:t>
            </a:r>
            <a:r>
              <a:rPr lang="en-US" altLang="zh-CN" dirty="0" err="1"/>
              <a:t>Intrinsics</a:t>
            </a:r>
            <a:r>
              <a:rPr lang="en-US" altLang="zh-CN" dirty="0"/>
              <a:t>——</a:t>
            </a:r>
            <a:r>
              <a:rPr lang="zh-CN" altLang="en-US" dirty="0"/>
              <a:t>函数命名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/>
              <a:t>ret v[p][q][r]name[u][n][q][x][_high][_lane | </a:t>
            </a:r>
            <a:r>
              <a:rPr lang="en-US" altLang="zh-CN" sz="1800" dirty="0" err="1"/>
              <a:t>laneq</a:t>
            </a:r>
            <a:r>
              <a:rPr lang="en-US" altLang="zh-CN" sz="1800" dirty="0"/>
              <a:t>][_n][_result]_type(</a:t>
            </a:r>
            <a:r>
              <a:rPr lang="en-US" altLang="zh-CN" sz="1800" dirty="0" err="1"/>
              <a:t>args</a:t>
            </a:r>
            <a:r>
              <a:rPr lang="en-US" altLang="zh-CN" sz="1800" dirty="0"/>
              <a:t>)</a:t>
            </a:r>
          </a:p>
          <a:p>
            <a:r>
              <a:rPr lang="zh-CN" altLang="en-US" sz="2000" dirty="0"/>
              <a:t>组成成分含义</a:t>
            </a: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80" y="2211705"/>
            <a:ext cx="8732520" cy="3274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SIMD</a:t>
            </a:r>
            <a:r>
              <a:rPr lang="zh-CN" altLang="en-US"/>
              <a:t>的应用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8116888" cy="4876800"/>
          </a:xfrm>
        </p:spPr>
        <p:txBody>
          <a:bodyPr/>
          <a:lstStyle/>
          <a:p>
            <a:pPr eaLnBrk="1" hangingPunct="1"/>
            <a:r>
              <a:rPr lang="zh-CN" altLang="en-US" sz="2800"/>
              <a:t>图像处理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图形：</a:t>
            </a:r>
            <a:r>
              <a:rPr lang="en-US" altLang="zh-CN" sz="2400"/>
              <a:t>3D</a:t>
            </a:r>
            <a:r>
              <a:rPr lang="zh-CN" altLang="en-US" sz="2400"/>
              <a:t>游戏、电影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图像识别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视频编码</a:t>
            </a:r>
            <a:r>
              <a:rPr lang="en-US" altLang="zh-CN" sz="2400"/>
              <a:t>/</a:t>
            </a:r>
            <a:r>
              <a:rPr lang="zh-CN" altLang="en-US" sz="2400"/>
              <a:t>解码：</a:t>
            </a:r>
            <a:r>
              <a:rPr lang="en-US" altLang="zh-CN" sz="2400"/>
              <a:t>JPEG</a:t>
            </a:r>
            <a:r>
              <a:rPr lang="zh-CN" altLang="en-US" sz="2400"/>
              <a:t>、</a:t>
            </a:r>
            <a:r>
              <a:rPr lang="en-US" altLang="zh-CN" sz="2400"/>
              <a:t>MPEG4</a:t>
            </a:r>
          </a:p>
          <a:p>
            <a:pPr eaLnBrk="1" hangingPunct="1"/>
            <a:r>
              <a:rPr lang="zh-CN" altLang="en-US" sz="2800"/>
              <a:t>音频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编码</a:t>
            </a:r>
            <a:r>
              <a:rPr lang="en-US" altLang="zh-CN" sz="2400"/>
              <a:t>/</a:t>
            </a:r>
            <a:r>
              <a:rPr lang="zh-CN" altLang="en-US" sz="2400"/>
              <a:t>解码：</a:t>
            </a:r>
            <a:r>
              <a:rPr lang="en-US" altLang="zh-CN" sz="2400"/>
              <a:t>IP Phone</a:t>
            </a:r>
            <a:r>
              <a:rPr lang="zh-CN" altLang="en-US" sz="2400"/>
              <a:t>、</a:t>
            </a:r>
            <a:r>
              <a:rPr lang="en-US" altLang="zh-CN" sz="2400"/>
              <a:t>MP3</a:t>
            </a:r>
          </a:p>
          <a:p>
            <a:pPr lvl="1" eaLnBrk="1" hangingPunct="1"/>
            <a:r>
              <a:rPr lang="zh-CN" altLang="en-US" sz="2400"/>
              <a:t>声音识别</a:t>
            </a:r>
            <a:endParaRPr lang="en-US" altLang="zh-CN" sz="2400"/>
          </a:p>
          <a:p>
            <a:pPr lvl="1" eaLnBrk="1" hangingPunct="1"/>
            <a:r>
              <a:rPr lang="zh-CN" altLang="en-US" sz="2400"/>
              <a:t>数字信号处理：移动电话</a:t>
            </a:r>
            <a:endParaRPr lang="en-US" altLang="zh-CN" sz="2400"/>
          </a:p>
          <a:p>
            <a:pPr eaLnBrk="1" hangingPunct="1"/>
            <a:r>
              <a:rPr lang="zh-CN" altLang="en-US" sz="2800"/>
              <a:t>科学计算</a:t>
            </a:r>
            <a:endParaRPr lang="en-US" altLang="zh-CN" sz="2800"/>
          </a:p>
          <a:p>
            <a:pPr lvl="1" eaLnBrk="1" hangingPunct="1"/>
            <a:r>
              <a:rPr lang="zh-CN" altLang="en-US" sz="2400"/>
              <a:t>基于数组的数据并行计算，另一级并行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 </a:t>
            </a:r>
            <a:r>
              <a:rPr lang="en-US" altLang="zh-CN" dirty="0" err="1"/>
              <a:t>Intrinsics</a:t>
            </a:r>
            <a:r>
              <a:rPr lang="en-US" altLang="zh-CN" dirty="0"/>
              <a:t>——</a:t>
            </a:r>
            <a:r>
              <a:rPr lang="zh-CN" altLang="en-US" dirty="0"/>
              <a:t>加载指令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初始化寄存器：每个</a:t>
            </a:r>
            <a:r>
              <a:rPr lang="en-US" altLang="zh-CN" sz="2000" dirty="0"/>
              <a:t>lane</a:t>
            </a:r>
            <a:r>
              <a:rPr lang="zh-CN" altLang="en-US" sz="2000" dirty="0"/>
              <a:t>都赋值为同一个值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Result_t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vcreate_</a:t>
            </a:r>
            <a:r>
              <a:rPr lang="en-US" altLang="zh-CN" sz="1800" dirty="0" err="1">
                <a:solidFill>
                  <a:srgbClr val="FF0000"/>
                </a:solidFill>
              </a:rPr>
              <a:t>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Scalar_t</a:t>
            </a:r>
            <a:r>
              <a:rPr lang="en-US" altLang="zh-CN" sz="1800" dirty="0"/>
              <a:t> N)</a:t>
            </a:r>
          </a:p>
          <a:p>
            <a:pPr lvl="1"/>
            <a:r>
              <a:rPr lang="en-US" altLang="zh-CN" sz="1800" dirty="0" err="1"/>
              <a:t>vdup_</a:t>
            </a:r>
            <a:r>
              <a:rPr lang="en-US" altLang="zh-CN" sz="1800" dirty="0" err="1">
                <a:solidFill>
                  <a:srgbClr val="FF0000"/>
                </a:solidFill>
              </a:rPr>
              <a:t>type</a:t>
            </a:r>
            <a:r>
              <a:rPr lang="zh-CN" altLang="en-US" sz="1800" dirty="0"/>
              <a:t>、</a:t>
            </a:r>
            <a:r>
              <a:rPr lang="en-US" altLang="zh-CN" sz="1800" dirty="0" err="1"/>
              <a:t>vmov_</a:t>
            </a:r>
            <a:r>
              <a:rPr lang="en-US" altLang="zh-CN" sz="1800" dirty="0" err="1">
                <a:solidFill>
                  <a:srgbClr val="FF0000"/>
                </a:solidFill>
              </a:rPr>
              <a:t>type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lvl="1"/>
            <a:r>
              <a:rPr lang="en-US" altLang="zh-CN" sz="1800" dirty="0"/>
              <a:t>type</a:t>
            </a:r>
            <a:r>
              <a:rPr lang="zh-CN" altLang="en-US" sz="1800" dirty="0"/>
              <a:t>：元素类型，</a:t>
            </a:r>
            <a:r>
              <a:rPr lang="en-US" altLang="zh-CN" sz="1800" dirty="0"/>
              <a:t> </a:t>
            </a:r>
            <a:r>
              <a:rPr lang="en-US" altLang="zh-CN" sz="1800" dirty="0" err="1"/>
              <a:t>Scalar_t</a:t>
            </a:r>
            <a:r>
              <a:rPr lang="zh-CN" altLang="en-US" sz="1800" dirty="0"/>
              <a:t>：标量类型，</a:t>
            </a:r>
            <a:r>
              <a:rPr lang="en-US" altLang="zh-CN" sz="1800" dirty="0" err="1"/>
              <a:t>Result_t</a:t>
            </a:r>
            <a:r>
              <a:rPr lang="zh-CN" altLang="en-US" sz="1800" dirty="0"/>
              <a:t>：向量类型</a:t>
            </a:r>
            <a:endParaRPr lang="en-US" altLang="zh-CN" sz="1800" dirty="0"/>
          </a:p>
          <a:p>
            <a:r>
              <a:rPr lang="zh-CN" altLang="en-US" sz="2000" dirty="0"/>
              <a:t>加载内存数据到寄存器</a:t>
            </a:r>
            <a:endParaRPr lang="en-US" altLang="zh-CN" sz="2000" dirty="0"/>
          </a:p>
          <a:p>
            <a:pPr lvl="1"/>
            <a:r>
              <a:rPr lang="zh-CN" altLang="en-US" sz="1800" dirty="0"/>
              <a:t>间隔</a:t>
            </a:r>
            <a:r>
              <a:rPr lang="en-US" altLang="zh-CN" sz="1800" dirty="0"/>
              <a:t>x</a:t>
            </a:r>
            <a:r>
              <a:rPr lang="zh-CN" altLang="en-US" sz="1800" dirty="0"/>
              <a:t>加载：</a:t>
            </a:r>
            <a:r>
              <a:rPr lang="en-US" altLang="zh-CN" sz="1800" dirty="0" err="1"/>
              <a:t>Result_t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vld</a:t>
            </a:r>
            <a:r>
              <a:rPr lang="en-US" altLang="zh-CN" sz="1800" dirty="0"/>
              <a:t>[x]_type(</a:t>
            </a:r>
            <a:r>
              <a:rPr lang="en-US" altLang="zh-CN" sz="1800" dirty="0" err="1"/>
              <a:t>Scalar_t</a:t>
            </a:r>
            <a:r>
              <a:rPr lang="en-US" altLang="zh-CN" sz="1800" dirty="0"/>
              <a:t>* N)</a:t>
            </a:r>
            <a:br>
              <a:rPr lang="en-US" altLang="zh-CN" sz="1800" dirty="0"/>
            </a:br>
            <a:r>
              <a:rPr lang="en-US" altLang="zh-CN" sz="1800" dirty="0"/>
              <a:t>float32x4x3_t x= vld3q_f32(float32_t*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 err="1"/>
              <a:t>Result_t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vld</a:t>
            </a:r>
            <a:r>
              <a:rPr lang="en-US" altLang="zh-CN" sz="1800" dirty="0"/>
              <a:t>[x]</a:t>
            </a:r>
            <a:r>
              <a:rPr lang="en-US" altLang="zh-CN" sz="1800" dirty="0" err="1"/>
              <a:t>q_type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Scalar_t</a:t>
            </a:r>
            <a:r>
              <a:rPr lang="en-US" altLang="zh-CN" sz="1800" dirty="0"/>
              <a:t>* N) </a:t>
            </a:r>
            <a:r>
              <a:rPr lang="zh-CN" altLang="en-US" sz="1800" dirty="0"/>
              <a:t>：使用</a:t>
            </a:r>
            <a:r>
              <a:rPr lang="en-US" altLang="zh-CN" sz="1800" dirty="0"/>
              <a:t>Q</a:t>
            </a:r>
            <a:r>
              <a:rPr lang="zh-CN" altLang="en-US" sz="1800" dirty="0"/>
              <a:t>寄存器</a:t>
            </a:r>
            <a:endParaRPr lang="en-US" altLang="zh-CN" sz="1800" dirty="0"/>
          </a:p>
          <a:p>
            <a:r>
              <a:rPr lang="zh-CN" altLang="en-US" sz="2000" dirty="0"/>
              <a:t>加载内存数据到寄存器特定通道</a:t>
            </a:r>
            <a:endParaRPr lang="en-US" altLang="zh-CN" sz="2000" dirty="0"/>
          </a:p>
          <a:p>
            <a:pPr lvl="1"/>
            <a:r>
              <a:rPr lang="en-US" altLang="zh-CN" sz="1800" dirty="0" err="1"/>
              <a:t>Result_t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vld</a:t>
            </a:r>
            <a:r>
              <a:rPr lang="en-US" altLang="zh-CN" sz="1800" dirty="0"/>
              <a:t>[x]_</a:t>
            </a:r>
            <a:r>
              <a:rPr lang="en-US" altLang="zh-CN" sz="1800" dirty="0" err="1"/>
              <a:t>lane_type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Scalar_t</a:t>
            </a:r>
            <a:r>
              <a:rPr lang="en-US" altLang="zh-CN" sz="1800" dirty="0"/>
              <a:t>* </a:t>
            </a:r>
            <a:r>
              <a:rPr lang="en-US" altLang="zh-CN" sz="1800" dirty="0" err="1"/>
              <a:t>N,Vector_t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M,int</a:t>
            </a:r>
            <a:r>
              <a:rPr lang="en-US" altLang="zh-CN" sz="1800" dirty="0"/>
              <a:t> n)</a:t>
            </a:r>
          </a:p>
          <a:p>
            <a:pPr marL="0" lvl="1" indent="0">
              <a:buNone/>
            </a:pPr>
            <a:r>
              <a:rPr lang="en-US" altLang="zh-CN" sz="1800" dirty="0"/>
              <a:t>float32x4_t </a:t>
            </a:r>
            <a:r>
              <a:rPr lang="en-US" altLang="zh-CN" sz="1800" dirty="0" err="1"/>
              <a:t>dst</a:t>
            </a:r>
            <a:r>
              <a:rPr lang="en-US" altLang="zh-CN" sz="1800" dirty="0"/>
              <a:t> = vld1q_lane_f32(float32_t* </a:t>
            </a:r>
            <a:r>
              <a:rPr lang="en-US" altLang="zh-CN" sz="1800" dirty="0" err="1"/>
              <a:t>ptr</a:t>
            </a:r>
            <a:r>
              <a:rPr lang="en-US" altLang="zh-CN" sz="1800" dirty="0"/>
              <a:t>, float32x4_t 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, int n=2)</a:t>
            </a:r>
          </a:p>
          <a:p>
            <a:pPr lvl="0"/>
            <a:r>
              <a:rPr lang="zh-CN" altLang="en-US" sz="2000" dirty="0">
                <a:solidFill>
                  <a:srgbClr val="000000"/>
                </a:solidFill>
              </a:rPr>
              <a:t>加载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zh-CN" altLang="en-US" sz="2000" dirty="0">
                <a:solidFill>
                  <a:srgbClr val="000000"/>
                </a:solidFill>
              </a:rPr>
              <a:t>个内存数据到</a:t>
            </a:r>
            <a:r>
              <a:rPr lang="en-US" altLang="zh-CN" sz="2000" dirty="0">
                <a:solidFill>
                  <a:srgbClr val="000000"/>
                </a:solidFill>
              </a:rPr>
              <a:t>x</a:t>
            </a:r>
            <a:r>
              <a:rPr lang="zh-CN" altLang="en-US" sz="2000" dirty="0">
                <a:solidFill>
                  <a:srgbClr val="000000"/>
                </a:solidFill>
              </a:rPr>
              <a:t>寄存器所有通道（复制）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/>
            <a:r>
              <a:rPr lang="en-US" altLang="zh-CN" sz="1800" dirty="0" err="1"/>
              <a:t>Result_t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vld</a:t>
            </a:r>
            <a:r>
              <a:rPr lang="en-US" altLang="zh-CN" sz="1800" dirty="0"/>
              <a:t>[x]_</a:t>
            </a:r>
            <a:r>
              <a:rPr lang="en-US" altLang="zh-CN" sz="1800" dirty="0" err="1"/>
              <a:t>dup_type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Scalar_t</a:t>
            </a:r>
            <a:r>
              <a:rPr lang="en-US" altLang="zh-CN" sz="1800" dirty="0"/>
              <a:t>* N)</a:t>
            </a:r>
          </a:p>
          <a:p>
            <a:pPr lvl="1"/>
            <a:r>
              <a:rPr lang="en-US" altLang="zh-CN" sz="1800" dirty="0" err="1"/>
              <a:t>Result_t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vld</a:t>
            </a:r>
            <a:r>
              <a:rPr lang="en-US" altLang="zh-CN" sz="1800" dirty="0"/>
              <a:t>[x]</a:t>
            </a:r>
            <a:r>
              <a:rPr lang="en-US" altLang="zh-CN" sz="1800" dirty="0" err="1"/>
              <a:t>q_dup_type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Scalar_t</a:t>
            </a:r>
            <a:r>
              <a:rPr lang="en-US" altLang="zh-CN" sz="1800" dirty="0"/>
              <a:t>* N)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 </a:t>
            </a:r>
            <a:r>
              <a:rPr lang="en-US" altLang="zh-CN" dirty="0" err="1"/>
              <a:t>Intrinsics</a:t>
            </a:r>
            <a:r>
              <a:rPr lang="en-US" altLang="zh-CN" dirty="0"/>
              <a:t>——</a:t>
            </a:r>
            <a:r>
              <a:rPr lang="zh-CN" altLang="en-US" dirty="0"/>
              <a:t>存储指令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存储寄存器数据到内存</a:t>
            </a:r>
            <a:endParaRPr lang="en-US" altLang="zh-CN" sz="2400" dirty="0"/>
          </a:p>
          <a:p>
            <a:pPr lvl="1"/>
            <a:r>
              <a:rPr lang="zh-CN" altLang="en-US" sz="2000" dirty="0"/>
              <a:t>间隔</a:t>
            </a:r>
            <a:r>
              <a:rPr lang="en-US" altLang="zh-CN" sz="2000" dirty="0"/>
              <a:t>x</a:t>
            </a:r>
            <a:r>
              <a:rPr lang="zh-CN" altLang="en-US" sz="2000" dirty="0"/>
              <a:t>保存：</a:t>
            </a:r>
            <a:r>
              <a:rPr lang="fr-FR" altLang="zh-CN" sz="2000" dirty="0"/>
              <a:t>vst[x]_type(Scalar_t* N)</a:t>
            </a:r>
            <a:endParaRPr lang="en-US" altLang="zh-CN" sz="2000" dirty="0"/>
          </a:p>
          <a:p>
            <a:pPr lvl="1"/>
            <a:r>
              <a:rPr lang="fr-FR" altLang="zh-CN" sz="2000" dirty="0"/>
              <a:t>vst[x]_type(Scalar_t* N)</a:t>
            </a:r>
            <a:endParaRPr lang="en-US" altLang="zh-CN" sz="2000" dirty="0"/>
          </a:p>
          <a:p>
            <a:r>
              <a:rPr lang="zh-CN" altLang="en-US" sz="2400" dirty="0"/>
              <a:t>存储寄存器特定通道数据到内存</a:t>
            </a:r>
            <a:endParaRPr lang="en-US" altLang="zh-CN" sz="2400" dirty="0"/>
          </a:p>
          <a:p>
            <a:pPr lvl="1"/>
            <a:r>
              <a:rPr lang="fr-FR" altLang="zh-CN" sz="2000" dirty="0"/>
              <a:t>Result_t vst[x]_lane_type(Scalar_t* N,Vector_t M,int n)</a:t>
            </a:r>
          </a:p>
          <a:p>
            <a:pPr lvl="1"/>
            <a:r>
              <a:rPr lang="fr-FR" altLang="zh-CN" sz="2000" dirty="0"/>
              <a:t>Result_t vst</a:t>
            </a:r>
            <a:r>
              <a:rPr lang="en-US" altLang="zh-CN" sz="2000" dirty="0"/>
              <a:t>q</a:t>
            </a:r>
            <a:r>
              <a:rPr lang="fr-FR" altLang="zh-CN" sz="2000" dirty="0"/>
              <a:t>[x]_lane_type(Scalar_t* N,Vector_t M,int n)</a:t>
            </a:r>
          </a:p>
          <a:p>
            <a:r>
              <a:rPr lang="zh-CN" altLang="en-US" sz="2400" dirty="0"/>
              <a:t>寄存器之间数据传输</a:t>
            </a:r>
            <a:endParaRPr lang="en-US" altLang="zh-CN" sz="2400" dirty="0"/>
          </a:p>
          <a:p>
            <a:pPr lvl="1"/>
            <a:r>
              <a:rPr lang="zh-CN" altLang="en-US" sz="2000" dirty="0"/>
              <a:t>读取第</a:t>
            </a:r>
            <a:r>
              <a:rPr lang="en-US" altLang="zh-CN" sz="2000" dirty="0"/>
              <a:t>n</a:t>
            </a:r>
            <a:r>
              <a:rPr lang="zh-CN" altLang="en-US" sz="2000" dirty="0"/>
              <a:t>个通道：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vget_lane_type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M,int</a:t>
            </a:r>
            <a:r>
              <a:rPr lang="en-US" altLang="zh-CN" sz="2000" dirty="0"/>
              <a:t> n)</a:t>
            </a:r>
          </a:p>
          <a:p>
            <a:pPr lvl="1"/>
            <a:r>
              <a:rPr lang="zh-CN" altLang="en-US" sz="2000" dirty="0"/>
              <a:t>读取高</a:t>
            </a:r>
            <a:r>
              <a:rPr lang="en-US" altLang="zh-CN" sz="2000" dirty="0"/>
              <a:t>/</a:t>
            </a:r>
            <a:r>
              <a:rPr lang="zh-CN" altLang="en-US" sz="2000" dirty="0"/>
              <a:t>低部分：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vget_low_type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M)</a:t>
            </a:r>
            <a:r>
              <a:rPr lang="zh-CN" altLang="en-US" sz="2000" dirty="0"/>
              <a:t>，</a:t>
            </a:r>
            <a:r>
              <a:rPr lang="en-US" altLang="zh-CN" sz="2000" dirty="0"/>
              <a:t>high</a:t>
            </a:r>
          </a:p>
          <a:p>
            <a:pPr lvl="1"/>
            <a:r>
              <a:rPr lang="zh-CN" altLang="en-US" sz="2000" dirty="0"/>
              <a:t>寄存器</a:t>
            </a:r>
            <a:r>
              <a:rPr lang="en-US" altLang="zh-CN" sz="2000" dirty="0"/>
              <a:t>+</a:t>
            </a:r>
            <a:r>
              <a:rPr lang="zh-CN" altLang="en-US" sz="2000" dirty="0"/>
              <a:t>数：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vset_lane_type</a:t>
            </a:r>
            <a:r>
              <a:rPr lang="en-US" altLang="zh-CN" sz="2000" dirty="0"/>
              <a:t>(Scalar </a:t>
            </a:r>
            <a:r>
              <a:rPr lang="en-US" altLang="zh-CN" sz="2000" dirty="0" err="1"/>
              <a:t>N,Vector_t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M,int</a:t>
            </a:r>
            <a:r>
              <a:rPr lang="en-US" altLang="zh-CN" sz="2000" dirty="0"/>
              <a:t> n)</a:t>
            </a:r>
          </a:p>
          <a:p>
            <a:pPr lvl="1"/>
            <a:r>
              <a:rPr lang="zh-CN" altLang="en-US" sz="2000" dirty="0"/>
              <a:t>类型强制转换：</a:t>
            </a:r>
            <a:r>
              <a:rPr lang="fr-FR" altLang="zh-CN" sz="2000" dirty="0"/>
              <a:t>vreinterpret_DstType_SrcType(Vector_t N)</a:t>
            </a:r>
            <a:br>
              <a:rPr lang="fr-FR" altLang="zh-CN" sz="2000" dirty="0"/>
            </a:br>
            <a:r>
              <a:rPr lang="fr-FR" altLang="zh-CN" sz="2000" dirty="0"/>
              <a:t>vreinterpret_DstType_SrcType(Vector_t N)</a:t>
            </a:r>
            <a:endParaRPr lang="en-US" altLang="zh-CN" sz="20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 </a:t>
            </a:r>
            <a:r>
              <a:rPr lang="en-US" altLang="zh-CN" dirty="0" err="1"/>
              <a:t>Intrinsics</a:t>
            </a:r>
            <a:r>
              <a:rPr lang="en-US" altLang="zh-CN" dirty="0"/>
              <a:t>——</a:t>
            </a:r>
            <a:r>
              <a:rPr lang="zh-CN" altLang="en-US" dirty="0"/>
              <a:t>算术指令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加法（减法、乘法类似，也有一系列变体）</a:t>
            </a:r>
            <a:endParaRPr lang="en-US" altLang="zh-CN" sz="2400" dirty="0"/>
          </a:p>
          <a:p>
            <a:pPr lvl="1"/>
            <a:r>
              <a:rPr lang="zh-CN" altLang="en-US" sz="2000" dirty="0"/>
              <a:t>普通加法：</a:t>
            </a:r>
            <a:r>
              <a:rPr lang="fr-FR" altLang="zh-CN" sz="2000" dirty="0"/>
              <a:t>Result_t vadd_type(Vector_t M,Vector_t N)</a:t>
            </a:r>
            <a:endParaRPr lang="en-US" altLang="zh-CN" sz="2000" dirty="0"/>
          </a:p>
          <a:p>
            <a:pPr lvl="1"/>
            <a:r>
              <a:rPr lang="zh-CN" altLang="en-US" sz="2000" dirty="0"/>
              <a:t>变长加法：</a:t>
            </a:r>
            <a:r>
              <a:rPr lang="fr-FR" altLang="zh-CN" sz="2000" dirty="0"/>
              <a:t>Result_t vaddl_type(Vector_t M,Vector_t N)</a:t>
            </a:r>
            <a:br>
              <a:rPr lang="fr-FR" altLang="zh-CN" sz="2000" dirty="0"/>
            </a:br>
            <a:r>
              <a:rPr lang="fr-FR" altLang="zh-CN" sz="2000" dirty="0"/>
              <a:t>vuint16x8_t res = vaddl_u8(uint8x8_t M,uint8x8_t N)</a:t>
            </a:r>
            <a:endParaRPr lang="en-US" altLang="zh-CN" sz="2000" dirty="0"/>
          </a:p>
          <a:p>
            <a:pPr lvl="1"/>
            <a:r>
              <a:rPr lang="zh-CN" altLang="en-US" sz="2000" dirty="0"/>
              <a:t>宽加法：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vaddw_type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M,Vector_t</a:t>
            </a:r>
            <a:r>
              <a:rPr lang="en-US" altLang="zh-CN" sz="2000" dirty="0"/>
              <a:t> N)</a:t>
            </a:r>
            <a:br>
              <a:rPr lang="en-US" altLang="zh-CN" sz="2000" dirty="0"/>
            </a:br>
            <a:r>
              <a:rPr lang="en-US" altLang="zh-CN" sz="2000" dirty="0"/>
              <a:t>M</a:t>
            </a:r>
            <a:r>
              <a:rPr lang="zh-CN" altLang="en-US" sz="2000" dirty="0"/>
              <a:t>的宽度大于</a:t>
            </a:r>
            <a:r>
              <a:rPr lang="en-US" altLang="zh-CN" sz="2000" dirty="0"/>
              <a:t>N</a:t>
            </a:r>
          </a:p>
          <a:p>
            <a:pPr lvl="1"/>
            <a:r>
              <a:rPr lang="zh-CN" altLang="en-US" sz="2000" dirty="0"/>
              <a:t>饱和加法：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vqadd_type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M,Vector_t</a:t>
            </a:r>
            <a:r>
              <a:rPr lang="en-US" altLang="zh-CN" sz="2000" dirty="0"/>
              <a:t> N)</a:t>
            </a:r>
            <a:br>
              <a:rPr lang="en-US" altLang="zh-CN" sz="2000" dirty="0"/>
            </a:br>
            <a:r>
              <a:rPr lang="zh-CN" altLang="en-US" sz="2000" dirty="0"/>
              <a:t>如参数和返回类型为</a:t>
            </a:r>
            <a:r>
              <a:rPr lang="en-US" altLang="zh-CN" sz="2000" dirty="0"/>
              <a:t>uint8x8_t</a:t>
            </a:r>
            <a:r>
              <a:rPr lang="zh-CN" altLang="en-US" sz="2000" dirty="0"/>
              <a:t>，每个元素超出范围设为</a:t>
            </a:r>
            <a:r>
              <a:rPr lang="en-US" altLang="zh-CN" sz="2000" dirty="0"/>
              <a:t>255</a:t>
            </a:r>
          </a:p>
          <a:p>
            <a:pPr lvl="1"/>
            <a:r>
              <a:rPr lang="zh-CN" altLang="en-US" sz="2000" dirty="0"/>
              <a:t>窄加法：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vaddhn_type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M,Vector_t</a:t>
            </a:r>
            <a:r>
              <a:rPr lang="en-US" altLang="zh-CN" sz="2000" dirty="0"/>
              <a:t> N)</a:t>
            </a:r>
            <a:br>
              <a:rPr lang="en-US" altLang="zh-CN" sz="2000" dirty="0"/>
            </a:br>
            <a:r>
              <a:rPr lang="zh-CN" altLang="en-US" sz="2000" dirty="0"/>
              <a:t>结果比参数长度小一半，</a:t>
            </a:r>
            <a:br>
              <a:rPr lang="en-US" altLang="zh-CN" sz="2000" dirty="0"/>
            </a:br>
            <a:r>
              <a:rPr lang="zh-CN" altLang="en-US" sz="2000" dirty="0"/>
              <a:t>如</a:t>
            </a:r>
            <a:r>
              <a:rPr lang="fr-FR" altLang="zh-CN" sz="2000" dirty="0"/>
              <a:t>uint8x8_t res = vaddhn_u16(uint16x8_t M, uint16x8_t N)</a:t>
            </a:r>
          </a:p>
          <a:p>
            <a:pPr lvl="1"/>
            <a:r>
              <a:rPr lang="zh-CN" altLang="en-US" sz="2000" dirty="0"/>
              <a:t>溢出截断：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vaddw_type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M,Vector_t</a:t>
            </a:r>
            <a:r>
              <a:rPr lang="en-US" altLang="zh-CN" sz="2000" dirty="0"/>
              <a:t> N)</a:t>
            </a:r>
            <a:br>
              <a:rPr lang="en-US" altLang="zh-CN" sz="2000" dirty="0"/>
            </a:br>
            <a:r>
              <a:rPr lang="zh-CN" altLang="en-US" sz="2000" dirty="0"/>
              <a:t>右移</a:t>
            </a:r>
            <a:r>
              <a:rPr lang="en-US" altLang="zh-CN" sz="2000" dirty="0"/>
              <a:t>1</a:t>
            </a:r>
            <a:r>
              <a:rPr lang="zh-CN" altLang="en-US" sz="2000" dirty="0"/>
              <a:t>位、截断，即计算</a:t>
            </a:r>
            <a:r>
              <a:rPr lang="en-US" altLang="zh-CN" sz="2000" dirty="0"/>
              <a:t>M</a:t>
            </a:r>
            <a:r>
              <a:rPr lang="zh-CN" altLang="en-US" sz="2000" dirty="0"/>
              <a:t>和</a:t>
            </a:r>
            <a:r>
              <a:rPr lang="en-US" altLang="zh-CN" sz="2000" dirty="0"/>
              <a:t>N</a:t>
            </a:r>
            <a:r>
              <a:rPr lang="zh-CN" altLang="en-US" sz="2000" dirty="0"/>
              <a:t>的平均值</a:t>
            </a:r>
            <a:endParaRPr lang="en-US" altLang="zh-CN" sz="2000" dirty="0"/>
          </a:p>
          <a:p>
            <a:pPr lvl="1"/>
            <a:r>
              <a:rPr lang="zh-CN" altLang="en-US" sz="2000" dirty="0"/>
              <a:t>溢出循环：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vrhadd_type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M,Vector_t</a:t>
            </a:r>
            <a:r>
              <a:rPr lang="en-US" altLang="zh-CN" sz="2000" dirty="0"/>
              <a:t> N)</a:t>
            </a:r>
            <a:br>
              <a:rPr lang="en-US" altLang="zh-CN" sz="2000" dirty="0"/>
            </a:br>
            <a:r>
              <a:rPr lang="zh-CN" altLang="en-US" sz="2000" dirty="0"/>
              <a:t>右移</a:t>
            </a:r>
            <a:r>
              <a:rPr lang="en-US" altLang="zh-CN" sz="2000" dirty="0"/>
              <a:t>1</a:t>
            </a:r>
            <a:r>
              <a:rPr lang="zh-CN" altLang="en-US" sz="2000" dirty="0"/>
              <a:t>位、舍入，即计算</a:t>
            </a:r>
            <a:r>
              <a:rPr lang="en-US" altLang="zh-CN" sz="2000" dirty="0"/>
              <a:t>M</a:t>
            </a:r>
            <a:r>
              <a:rPr lang="zh-CN" altLang="en-US" sz="2000" dirty="0"/>
              <a:t>和</a:t>
            </a:r>
            <a:r>
              <a:rPr lang="en-US" altLang="zh-CN" sz="2000" dirty="0"/>
              <a:t>N</a:t>
            </a:r>
            <a:r>
              <a:rPr lang="zh-CN" altLang="en-US" sz="2000" dirty="0"/>
              <a:t>的平均值</a:t>
            </a:r>
            <a:endParaRPr lang="fr-FR" altLang="zh-CN" sz="2000" dirty="0"/>
          </a:p>
          <a:p>
            <a:endParaRPr lang="en-US" altLang="zh-CN" sz="24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Neon </a:t>
            </a:r>
            <a:r>
              <a:rPr lang="en-US" altLang="zh-CN" dirty="0" err="1"/>
              <a:t>Intrinsics</a:t>
            </a:r>
            <a:r>
              <a:rPr lang="en-US" altLang="zh-CN" dirty="0"/>
              <a:t>——</a:t>
            </a:r>
            <a:r>
              <a:rPr lang="zh-CN" altLang="en-US" dirty="0"/>
              <a:t>算术指令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乘加和乘减，</a:t>
            </a:r>
            <a:r>
              <a:rPr lang="en-US" altLang="zh-CN" sz="2400" dirty="0"/>
              <a:t>M+N*P</a:t>
            </a:r>
            <a:r>
              <a:rPr lang="zh-CN" altLang="en-US" sz="2400" dirty="0"/>
              <a:t>、</a:t>
            </a:r>
            <a:r>
              <a:rPr lang="en-US" altLang="zh-CN" sz="2400" dirty="0"/>
              <a:t>M-N*P</a:t>
            </a:r>
          </a:p>
          <a:p>
            <a:pPr lvl="1"/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vmla_type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N,Vector_t</a:t>
            </a:r>
            <a:r>
              <a:rPr lang="en-US" altLang="zh-CN" sz="2000" dirty="0"/>
              <a:t> P)</a:t>
            </a:r>
          </a:p>
          <a:p>
            <a:pPr lvl="1"/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vmls_type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N,Vector_t</a:t>
            </a:r>
            <a:r>
              <a:rPr lang="en-US" altLang="zh-CN" sz="2000" dirty="0"/>
              <a:t> P)</a:t>
            </a:r>
          </a:p>
          <a:p>
            <a:r>
              <a:rPr lang="zh-CN" altLang="en-US" sz="2400" dirty="0"/>
              <a:t>其他算术指令</a:t>
            </a:r>
            <a:endParaRPr lang="en-US" altLang="zh-CN" sz="2400" dirty="0"/>
          </a:p>
          <a:p>
            <a:pPr lvl="1"/>
            <a:r>
              <a:rPr lang="zh-CN" altLang="en-US" sz="2000" dirty="0"/>
              <a:t>绝对值：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vabs_type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M)</a:t>
            </a:r>
          </a:p>
          <a:p>
            <a:pPr lvl="1"/>
            <a:r>
              <a:rPr lang="zh-CN" altLang="en-US" sz="2000" dirty="0"/>
              <a:t>负值：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vneg_type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M)</a:t>
            </a:r>
            <a:endParaRPr lang="fr-FR" altLang="zh-CN" sz="2000" dirty="0"/>
          </a:p>
          <a:p>
            <a:pPr lvl="1"/>
            <a:r>
              <a:rPr lang="zh-CN" altLang="en-US" sz="2000" dirty="0"/>
              <a:t>最大值：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vmax_type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M,Vector_t</a:t>
            </a:r>
            <a:r>
              <a:rPr lang="en-US" altLang="zh-CN" sz="2000" dirty="0"/>
              <a:t> N)</a:t>
            </a:r>
          </a:p>
          <a:p>
            <a:pPr lvl="1"/>
            <a:r>
              <a:rPr lang="zh-CN" altLang="en-US" sz="2000" dirty="0"/>
              <a:t>最小值：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vmin_type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M,Vector_t</a:t>
            </a:r>
            <a:r>
              <a:rPr lang="en-US" altLang="zh-CN" sz="2000" dirty="0"/>
              <a:t> N)</a:t>
            </a:r>
            <a:endParaRPr lang="fr-FR" altLang="zh-CN" sz="2000" dirty="0"/>
          </a:p>
          <a:p>
            <a:pPr>
              <a:spcBef>
                <a:spcPct val="0"/>
              </a:spcBef>
            </a:pPr>
            <a:r>
              <a:rPr lang="zh-CN" altLang="en-US" sz="2400" dirty="0"/>
              <a:t>比较指令：比较结果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结果寄存器，</a:t>
            </a:r>
            <a:r>
              <a:rPr lang="zh-CN" altLang="en-US" sz="2400" dirty="0"/>
              <a:t>真</a:t>
            </a:r>
            <a:r>
              <a:rPr lang="en-US" altLang="zh-CN" sz="2400" dirty="0"/>
              <a:t>-</a:t>
            </a:r>
            <a:r>
              <a:rPr lang="zh-CN" altLang="en-US" sz="2400" dirty="0"/>
              <a:t>全</a:t>
            </a:r>
            <a:r>
              <a:rPr lang="en-US" altLang="zh-CN" sz="2400" dirty="0"/>
              <a:t>1</a:t>
            </a:r>
            <a:r>
              <a:rPr lang="zh-CN" altLang="en-US" sz="2400" dirty="0"/>
              <a:t>，假</a:t>
            </a:r>
            <a:r>
              <a:rPr lang="en-US" altLang="zh-CN" sz="2400" dirty="0"/>
              <a:t>-</a:t>
            </a:r>
            <a:r>
              <a:rPr lang="zh-CN" altLang="en-US" sz="2400" dirty="0"/>
              <a:t>全</a:t>
            </a:r>
            <a:r>
              <a:rPr lang="en-US" altLang="zh-CN" sz="2400" dirty="0"/>
              <a:t>0</a:t>
            </a:r>
          </a:p>
          <a:p>
            <a:pPr lvl="1"/>
            <a:r>
              <a:rPr lang="zh-CN" altLang="en-US" sz="2000" dirty="0"/>
              <a:t>相等比较：</a:t>
            </a:r>
            <a:r>
              <a:rPr lang="en-US" altLang="zh-CN" sz="2000" dirty="0" err="1"/>
              <a:t>Result_t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vceg_type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Vector_t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M,Vector_t</a:t>
            </a:r>
            <a:r>
              <a:rPr lang="en-US" altLang="zh-CN" sz="2000" dirty="0"/>
              <a:t> N)</a:t>
            </a:r>
          </a:p>
          <a:p>
            <a:pPr lvl="1"/>
            <a:r>
              <a:rPr lang="zh-CN" altLang="en-US" sz="2000" dirty="0"/>
              <a:t>大于等于</a:t>
            </a:r>
            <a:r>
              <a:rPr lang="en-US" altLang="zh-CN" sz="2000" dirty="0" err="1"/>
              <a:t>vcge</a:t>
            </a:r>
            <a:r>
              <a:rPr lang="zh-CN" altLang="en-US" sz="2000" dirty="0"/>
              <a:t>、大于</a:t>
            </a:r>
            <a:r>
              <a:rPr lang="en-US" altLang="zh-CN" sz="2000" dirty="0" err="1"/>
              <a:t>vcgt</a:t>
            </a:r>
            <a:r>
              <a:rPr lang="zh-CN" altLang="en-US" sz="2000" dirty="0"/>
              <a:t>、小于等于</a:t>
            </a:r>
            <a:r>
              <a:rPr lang="en-US" altLang="zh-CN" sz="2000" dirty="0" err="1"/>
              <a:t>vcle</a:t>
            </a:r>
            <a:r>
              <a:rPr lang="zh-CN" altLang="en-US" sz="2000" dirty="0"/>
              <a:t>、小于</a:t>
            </a:r>
            <a:r>
              <a:rPr lang="en-US" altLang="zh-CN" sz="2000" dirty="0" err="1"/>
              <a:t>vclt</a:t>
            </a:r>
            <a:endParaRPr lang="en-US" altLang="zh-CN" sz="2000" dirty="0"/>
          </a:p>
          <a:p>
            <a:r>
              <a:rPr lang="zh-CN" altLang="en-US" sz="2400" dirty="0"/>
              <a:t>归约指令：</a:t>
            </a:r>
            <a:r>
              <a:rPr lang="en-US" altLang="zh-CN" sz="2400" dirty="0" err="1"/>
              <a:t>Result_t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vpadd_type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Vector_t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M,Vector_t</a:t>
            </a:r>
            <a:r>
              <a:rPr lang="en-US" altLang="zh-CN" sz="2400" dirty="0"/>
              <a:t> N)</a:t>
            </a:r>
          </a:p>
          <a:p>
            <a:pPr lvl="1"/>
            <a:r>
              <a:rPr lang="zh-CN" altLang="en-US" sz="2000" dirty="0"/>
              <a:t>最大值</a:t>
            </a:r>
            <a:r>
              <a:rPr lang="en-US" altLang="zh-CN" sz="2000" dirty="0" err="1"/>
              <a:t>vpmax</a:t>
            </a:r>
            <a:r>
              <a:rPr lang="zh-CN" altLang="en-US" sz="2000" dirty="0"/>
              <a:t>，最小值</a:t>
            </a:r>
            <a:r>
              <a:rPr lang="en-US" altLang="zh-CN" sz="2000" dirty="0" err="1"/>
              <a:t>vpmin</a:t>
            </a:r>
            <a:endParaRPr lang="en-US" altLang="zh-CN" sz="2000" dirty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48456" y="6411912"/>
            <a:ext cx="844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itchFamily="2" charset="-122"/>
              </a:defRPr>
            </a:lvl9pPr>
          </a:lstStyle>
          <a:p>
            <a:r>
              <a:rPr lang="en-US" altLang="zh-CN" sz="1800" dirty="0">
                <a:hlinkClick r:id="rId2"/>
              </a:rPr>
              <a:t>https://developer.arm.com/architectures/instruction-sets/simd-isas/neon/intrinsics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SVE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目前只有</a:t>
            </a:r>
            <a:r>
              <a:rPr lang="en-US" altLang="zh-CN" sz="2000" dirty="0"/>
              <a:t>top-500</a:t>
            </a:r>
            <a:r>
              <a:rPr lang="zh-CN" altLang="en-US" sz="2000" dirty="0"/>
              <a:t>第一名富岳的</a:t>
            </a:r>
            <a:r>
              <a:rPr lang="en-US" altLang="zh-CN" sz="2000" dirty="0"/>
              <a:t>CPU A64FX</a:t>
            </a:r>
            <a:r>
              <a:rPr lang="zh-CN" altLang="en-US" sz="2000" dirty="0"/>
              <a:t>实现了</a:t>
            </a:r>
            <a:r>
              <a:rPr lang="en-US" altLang="zh-CN" sz="2000" dirty="0"/>
              <a:t>512-bit SVE</a:t>
            </a:r>
            <a:r>
              <a:rPr lang="zh-CN" altLang="en-US" sz="2000" dirty="0"/>
              <a:t>，其他还都是</a:t>
            </a:r>
            <a:r>
              <a:rPr lang="en-US" altLang="zh-CN" sz="2000" dirty="0"/>
              <a:t>128-bit Neon</a:t>
            </a:r>
          </a:p>
          <a:p>
            <a:pPr lvl="1"/>
            <a:r>
              <a:rPr lang="en-US" altLang="zh-CN" sz="1800" dirty="0"/>
              <a:t>48+4</a:t>
            </a:r>
            <a:r>
              <a:rPr lang="zh-CN" altLang="en-US" sz="1800" dirty="0"/>
              <a:t>核，</a:t>
            </a:r>
            <a:r>
              <a:rPr lang="en-US" altLang="zh-CN" sz="1800" dirty="0"/>
              <a:t>Armv8.2-A</a:t>
            </a:r>
            <a:r>
              <a:rPr lang="zh-CN" altLang="en-US" sz="1800" dirty="0"/>
              <a:t>架构，</a:t>
            </a:r>
            <a:r>
              <a:rPr lang="en-US" altLang="zh-CN" sz="1800" dirty="0"/>
              <a:t>7nm</a:t>
            </a:r>
            <a:r>
              <a:rPr lang="zh-CN" altLang="en-US" sz="1800" dirty="0"/>
              <a:t>制程</a:t>
            </a:r>
            <a:endParaRPr lang="en-US" altLang="zh-CN" sz="1800" dirty="0"/>
          </a:p>
          <a:p>
            <a:pPr lvl="1"/>
            <a:r>
              <a:rPr lang="en-US" altLang="zh-CN" sz="1800" dirty="0"/>
              <a:t>512-bit SVE</a:t>
            </a:r>
            <a:r>
              <a:rPr lang="zh-CN" altLang="en-US" sz="1800" dirty="0"/>
              <a:t>，</a:t>
            </a:r>
            <a:r>
              <a:rPr lang="en-US" altLang="zh-CN" sz="1800" dirty="0"/>
              <a:t>FP64/32/16</a:t>
            </a:r>
            <a:r>
              <a:rPr lang="zh-CN" altLang="en-US" sz="1800" dirty="0"/>
              <a:t>、</a:t>
            </a:r>
            <a:r>
              <a:rPr lang="en-US" altLang="zh-CN" sz="1800" dirty="0"/>
              <a:t>INT64/32/16/8</a:t>
            </a:r>
            <a:r>
              <a:rPr lang="zh-CN" altLang="en-US" sz="1800" dirty="0"/>
              <a:t>精度，</a:t>
            </a:r>
            <a:r>
              <a:rPr lang="en-US" altLang="zh-CN" sz="1800" dirty="0"/>
              <a:t>2.7TFlops</a:t>
            </a:r>
          </a:p>
          <a:p>
            <a:pPr lvl="1"/>
            <a:r>
              <a:rPr lang="en-US" altLang="zh-CN" sz="1800" dirty="0"/>
              <a:t>HBM2</a:t>
            </a:r>
            <a:r>
              <a:rPr lang="zh-CN" altLang="en-US" sz="1800" dirty="0"/>
              <a:t>内存，</a:t>
            </a:r>
            <a:r>
              <a:rPr lang="en-US" altLang="zh-CN" sz="1800" dirty="0"/>
              <a:t>1TB/s</a:t>
            </a:r>
            <a:r>
              <a:rPr lang="zh-CN" altLang="en-US" sz="1800" dirty="0"/>
              <a:t>带宽；</a:t>
            </a:r>
            <a:r>
              <a:rPr lang="en-US" altLang="zh-CN" sz="1800" dirty="0" err="1"/>
              <a:t>TofuD</a:t>
            </a:r>
            <a:r>
              <a:rPr lang="zh-CN" altLang="en-US" sz="1800" dirty="0"/>
              <a:t>互联，</a:t>
            </a:r>
            <a:r>
              <a:rPr lang="en-US" altLang="zh-CN" sz="1800" dirty="0"/>
              <a:t>28Gbps*2 lanes*10 ports</a:t>
            </a:r>
          </a:p>
          <a:p>
            <a:pPr lvl="1"/>
            <a:r>
              <a:rPr lang="en-US" altLang="zh-CN" sz="1800" dirty="0"/>
              <a:t>top-500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linpack</a:t>
            </a:r>
            <a:r>
              <a:rPr lang="zh-CN" altLang="en-US" sz="1800" dirty="0"/>
              <a:t>）、</a:t>
            </a:r>
            <a:r>
              <a:rPr lang="en-US" altLang="zh-CN" sz="1800" dirty="0"/>
              <a:t>HPCG</a:t>
            </a:r>
            <a:r>
              <a:rPr lang="zh-CN" altLang="en-US" sz="1800" dirty="0"/>
              <a:t>、</a:t>
            </a:r>
            <a:r>
              <a:rPr lang="en-US" altLang="zh-CN" sz="1800" dirty="0"/>
              <a:t>HPL-AI</a:t>
            </a:r>
            <a:r>
              <a:rPr lang="zh-CN" altLang="en-US" sz="1800" dirty="0"/>
              <a:t>、</a:t>
            </a:r>
            <a:r>
              <a:rPr lang="en-US" altLang="zh-CN" sz="1800" dirty="0"/>
              <a:t>Graph-500</a:t>
            </a:r>
            <a:r>
              <a:rPr lang="zh-CN" altLang="en-US" sz="1800" dirty="0"/>
              <a:t>第一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zh-CN" altLang="en-US" sz="1800" dirty="0"/>
              <a:t>但你可以在</a:t>
            </a:r>
            <a:r>
              <a:rPr lang="en-US" altLang="zh-CN" sz="1800" dirty="0"/>
              <a:t>QEMU</a:t>
            </a:r>
            <a:r>
              <a:rPr lang="zh-CN" altLang="en-US" sz="1800" dirty="0"/>
              <a:t>上模拟（在百度搜索魔改的支持</a:t>
            </a:r>
            <a:r>
              <a:rPr lang="en-US" altLang="zh-CN" sz="1800" dirty="0"/>
              <a:t>SVE</a:t>
            </a:r>
            <a:r>
              <a:rPr lang="zh-CN" altLang="en-US" sz="1800" dirty="0"/>
              <a:t>的</a:t>
            </a:r>
            <a:r>
              <a:rPr lang="en-US" altLang="zh-CN" sz="1800" dirty="0"/>
              <a:t>GCC</a:t>
            </a:r>
            <a:r>
              <a:rPr lang="zh-CN" altLang="en-US" sz="1800" dirty="0"/>
              <a:t>）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31" y="3700462"/>
            <a:ext cx="3081338" cy="3081338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SVE</a:t>
            </a:r>
            <a:r>
              <a:rPr lang="zh-CN" altLang="en-US" dirty="0"/>
              <a:t>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向量寄存器</a:t>
            </a:r>
            <a:endParaRPr lang="en-US" altLang="zh-CN" sz="2800" dirty="0"/>
          </a:p>
          <a:p>
            <a:pPr lvl="1"/>
            <a:r>
              <a:rPr lang="en-US" altLang="zh-CN" sz="2400" dirty="0"/>
              <a:t>32</a:t>
            </a:r>
            <a:r>
              <a:rPr lang="zh-CN" altLang="en-US" sz="2400" dirty="0"/>
              <a:t>个可变长向量寄存器</a:t>
            </a:r>
            <a:r>
              <a:rPr lang="en-US" altLang="zh-CN" sz="2400" dirty="0"/>
              <a:t>Z0-Z31</a:t>
            </a:r>
          </a:p>
          <a:p>
            <a:pPr lvl="1"/>
            <a:r>
              <a:rPr lang="zh-CN" altLang="en-US" sz="2400" dirty="0"/>
              <a:t>长度最大</a:t>
            </a:r>
            <a:r>
              <a:rPr lang="en-US" altLang="zh-CN" sz="2400" dirty="0"/>
              <a:t>2048</a:t>
            </a:r>
            <a:r>
              <a:rPr lang="zh-CN" altLang="en-US" sz="2400" dirty="0"/>
              <a:t>位</a:t>
            </a:r>
            <a:r>
              <a:rPr lang="en-US" altLang="zh-CN" sz="2400" dirty="0"/>
              <a:t>——</a:t>
            </a:r>
            <a:r>
              <a:rPr lang="en-US" altLang="zh-CN" sz="2400" dirty="0" err="1"/>
              <a:t>Sizeless</a:t>
            </a:r>
            <a:r>
              <a:rPr lang="zh-CN" altLang="en-US" sz="2400" dirty="0"/>
              <a:t>编程</a:t>
            </a:r>
            <a:endParaRPr lang="en-US" altLang="zh-CN" sz="2400" dirty="0"/>
          </a:p>
          <a:p>
            <a:pPr lvl="1"/>
            <a:r>
              <a:rPr lang="zh-CN" altLang="en-US" sz="2400" dirty="0"/>
              <a:t>低</a:t>
            </a:r>
            <a:r>
              <a:rPr lang="en-US" altLang="zh-CN" sz="2400" dirty="0"/>
              <a:t>128</a:t>
            </a:r>
            <a:r>
              <a:rPr lang="zh-CN" altLang="en-US" sz="2400" dirty="0"/>
              <a:t>位</a:t>
            </a:r>
            <a:r>
              <a:rPr lang="en-US" altLang="zh-CN" sz="2400" dirty="0"/>
              <a:t>[127:0]</a:t>
            </a:r>
            <a:r>
              <a:rPr lang="zh-CN" altLang="en-US" sz="2400" dirty="0"/>
              <a:t> 与</a:t>
            </a:r>
            <a:r>
              <a:rPr lang="en-US" altLang="zh-CN" sz="2400" dirty="0"/>
              <a:t>AArch64 SIMD&amp;FP</a:t>
            </a:r>
            <a:r>
              <a:rPr lang="zh-CN" altLang="en-US" sz="2400" dirty="0"/>
              <a:t>寄存器</a:t>
            </a:r>
            <a:r>
              <a:rPr lang="en-US" altLang="zh-CN" sz="2400" dirty="0"/>
              <a:t>V0-V31</a:t>
            </a:r>
            <a:r>
              <a:rPr lang="zh-CN" altLang="en-US" sz="2400" dirty="0"/>
              <a:t>共享硬件资源</a:t>
            </a:r>
          </a:p>
        </p:txBody>
      </p:sp>
      <p:pic>
        <p:nvPicPr>
          <p:cNvPr id="2050" name="Picture 2" descr="vec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62350"/>
            <a:ext cx="6096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279726"/>
            <a:ext cx="706120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1400" y="1412776"/>
            <a:ext cx="7772400" cy="4724400"/>
          </a:xfrm>
        </p:spPr>
        <p:txBody>
          <a:bodyPr/>
          <a:lstStyle/>
          <a:p>
            <a:r>
              <a:rPr lang="en-US" altLang="zh-CN" sz="2400" dirty="0"/>
              <a:t>16</a:t>
            </a:r>
            <a:r>
              <a:rPr lang="zh-CN" altLang="en-US" sz="2400" dirty="0"/>
              <a:t>个可变长寄存器</a:t>
            </a:r>
            <a:r>
              <a:rPr lang="en-US" altLang="zh-CN" sz="2400" dirty="0"/>
              <a:t>P0-P15 </a:t>
            </a:r>
            <a:r>
              <a:rPr lang="zh-CN" altLang="en-US" sz="2400" dirty="0"/>
              <a:t>（向量寄存器长度的</a:t>
            </a:r>
            <a:r>
              <a:rPr lang="en-US" altLang="zh-CN" sz="2400" dirty="0"/>
              <a:t>1/8</a:t>
            </a:r>
            <a:r>
              <a:rPr lang="zh-CN" altLang="en-US" sz="2400" dirty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Sizeless</a:t>
            </a:r>
            <a:r>
              <a:rPr lang="zh-CN" altLang="en-US" sz="2400" dirty="0"/>
              <a:t>编程），控制每通道操作</a:t>
            </a:r>
            <a:endParaRPr lang="en-US" altLang="zh-CN" sz="2400" dirty="0"/>
          </a:p>
          <a:p>
            <a:r>
              <a:rPr lang="zh-CN" altLang="en-US" sz="2400" dirty="0"/>
              <a:t>每位对应向量寄存器的一个字节，或两位对应一个</a:t>
            </a:r>
            <a:r>
              <a:rPr lang="en-US" altLang="zh-CN" sz="2400" dirty="0"/>
              <a:t>16-bit</a:t>
            </a:r>
            <a:r>
              <a:rPr lang="zh-CN" altLang="en-US" sz="2400" dirty="0"/>
              <a:t>数据，或四位对应一个</a:t>
            </a:r>
            <a:r>
              <a:rPr lang="en-US" altLang="zh-CN" sz="2400" dirty="0"/>
              <a:t>32-bit</a:t>
            </a:r>
            <a:r>
              <a:rPr lang="zh-CN" altLang="en-US" sz="2400" dirty="0"/>
              <a:t>数据</a:t>
            </a:r>
            <a:r>
              <a:rPr lang="en-US" altLang="zh-CN" sz="2400" dirty="0"/>
              <a:t>…</a:t>
            </a:r>
          </a:p>
          <a:p>
            <a:pPr lvl="1"/>
            <a:r>
              <a:rPr lang="zh-CN" altLang="en-US" sz="2000" dirty="0"/>
              <a:t>最低位为</a:t>
            </a:r>
            <a:r>
              <a:rPr lang="en-US" altLang="zh-CN" sz="2000" dirty="0"/>
              <a:t>1</a:t>
            </a:r>
            <a:r>
              <a:rPr lang="zh-CN" altLang="en-US" sz="2000" dirty="0"/>
              <a:t>：通道激活状态，结果存到目的寄存器</a:t>
            </a:r>
            <a:endParaRPr lang="en-US" altLang="zh-CN" sz="2000" dirty="0"/>
          </a:p>
          <a:p>
            <a:pPr lvl="1"/>
            <a:r>
              <a:rPr lang="zh-CN" altLang="en-US" sz="2000" dirty="0"/>
              <a:t>最低位为</a:t>
            </a:r>
            <a:r>
              <a:rPr lang="en-US" altLang="zh-CN" sz="2000" dirty="0"/>
              <a:t>0</a:t>
            </a:r>
            <a:r>
              <a:rPr lang="zh-CN" altLang="en-US" sz="2000" dirty="0"/>
              <a:t>：未激活状态，结果不存到目的寄存器</a:t>
            </a:r>
            <a:endParaRPr lang="en-US" altLang="zh-CN" sz="2000" dirty="0"/>
          </a:p>
          <a:p>
            <a:pPr lvl="2"/>
            <a:r>
              <a:rPr lang="zh-CN" altLang="en-US" sz="1800" dirty="0"/>
              <a:t>指令指定为</a:t>
            </a:r>
            <a:r>
              <a:rPr lang="en-US" altLang="zh-CN" sz="1800" dirty="0" err="1"/>
              <a:t>Pg</a:t>
            </a:r>
            <a:r>
              <a:rPr lang="en-US" altLang="zh-CN" sz="1800" dirty="0"/>
              <a:t>/z</a:t>
            </a:r>
            <a:r>
              <a:rPr lang="zh-CN" altLang="en-US" sz="1800" dirty="0"/>
              <a:t>：清零模式，目的寄存器该通道清零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Pg</a:t>
            </a:r>
            <a:r>
              <a:rPr lang="en-US" altLang="zh-CN" sz="1800" dirty="0"/>
              <a:t>/m</a:t>
            </a:r>
            <a:r>
              <a:rPr lang="zh-CN" altLang="en-US" sz="1800" dirty="0"/>
              <a:t>：合并模式，该通道保持原值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SVE </a:t>
            </a:r>
            <a:r>
              <a:rPr lang="en-US" altLang="zh-CN" dirty="0" err="1"/>
              <a:t>Intrinsics</a:t>
            </a:r>
            <a:r>
              <a:rPr lang="en-US" altLang="zh-CN" dirty="0"/>
              <a:t>——</a:t>
            </a:r>
            <a:r>
              <a:rPr lang="zh-CN" altLang="en-US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 err="1"/>
              <a:t>sv</a:t>
            </a:r>
            <a:r>
              <a:rPr lang="zh-CN" altLang="en-US" sz="2400" dirty="0"/>
              <a:t>：向量长度无关的数据类型</a:t>
            </a:r>
            <a:endParaRPr lang="en-US" altLang="zh-CN" sz="2400" dirty="0"/>
          </a:p>
          <a:p>
            <a:r>
              <a:rPr lang="en-US" altLang="zh-CN" sz="2400" dirty="0"/>
              <a:t>base</a:t>
            </a:r>
            <a:r>
              <a:rPr lang="zh-CN" altLang="en-US" sz="2400" dirty="0"/>
              <a:t>：基础数据类型</a:t>
            </a:r>
            <a:endParaRPr lang="en-US" altLang="zh-CN" sz="2400" dirty="0"/>
          </a:p>
          <a:p>
            <a:r>
              <a:rPr lang="en-US" altLang="zh-CN" sz="2400" dirty="0"/>
              <a:t>bool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stdbool.h</a:t>
            </a:r>
            <a:r>
              <a:rPr lang="zh-CN" altLang="en-US" sz="2400" dirty="0"/>
              <a:t>中的布尔类型</a:t>
            </a:r>
            <a:endParaRPr lang="en-US" altLang="zh-CN" sz="2400" dirty="0"/>
          </a:p>
          <a:p>
            <a:r>
              <a:rPr lang="en-US" altLang="zh-CN" sz="2400" dirty="0"/>
              <a:t>&lt;W&gt;</a:t>
            </a:r>
            <a:r>
              <a:rPr lang="zh-CN" altLang="en-US" sz="2400" dirty="0"/>
              <a:t>：基础数据类型的宽度</a:t>
            </a:r>
            <a:endParaRPr lang="en-US" altLang="zh-CN" sz="2400" dirty="0"/>
          </a:p>
          <a:p>
            <a:r>
              <a:rPr lang="en-US" altLang="zh-CN" sz="2400" dirty="0"/>
              <a:t>&lt;N&gt;</a:t>
            </a:r>
            <a:r>
              <a:rPr lang="zh-CN" altLang="en-US" sz="2400" dirty="0"/>
              <a:t>：一个向量数组类型中包含的向量类型的个数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53" y="1371600"/>
            <a:ext cx="7900035" cy="1629251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SVE </a:t>
            </a:r>
            <a:r>
              <a:rPr lang="en-US" altLang="zh-CN" dirty="0" err="1"/>
              <a:t>Intrinsics</a:t>
            </a:r>
            <a:r>
              <a:rPr lang="en-US" altLang="zh-CN" dirty="0"/>
              <a:t>——</a:t>
            </a:r>
            <a:r>
              <a:rPr lang="zh-CN" altLang="en-US" dirty="0"/>
              <a:t>函数命名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err="1"/>
              <a:t>svbase</a:t>
            </a:r>
            <a:r>
              <a:rPr lang="en-US" altLang="zh-CN" sz="2400" dirty="0"/>
              <a:t>[_</a:t>
            </a:r>
            <a:r>
              <a:rPr lang="en-US" altLang="zh-CN" sz="2400" dirty="0" err="1"/>
              <a:t>disambiguator</a:t>
            </a:r>
            <a:r>
              <a:rPr lang="en-US" altLang="zh-CN" sz="2400" dirty="0"/>
              <a:t>][_type0][_type1]...[_predication]</a:t>
            </a:r>
          </a:p>
          <a:p>
            <a:r>
              <a:rPr lang="zh-CN" altLang="en-US" sz="2400" dirty="0"/>
              <a:t>组成成分含义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30" y="2397442"/>
            <a:ext cx="8435340" cy="2063115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例：矩阵乘法</a:t>
            </a:r>
            <a:r>
              <a:rPr lang="en-US" altLang="zh-CN"/>
              <a:t>——Neon</a:t>
            </a:r>
            <a:r>
              <a:rPr lang="zh-CN" altLang="en-US"/>
              <a:t>版本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#include &lt;arm_neon.h&gt;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void neon_mul(int n, float a[][maxN], float b[][maxN], float c[][maxN])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float32x4_t</a:t>
            </a: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t1, t2, sum;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</a:t>
            </a: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float32x2_t</a:t>
            </a: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s1, s2;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float tmp;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(int i = 0; i &lt; n; ++i) for (int j = 0; j &lt; i; ++j)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tmp = b[i][j]; b[i][j] = b[j][i]; b[j][i] = tmp;  }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for (int i = 0; i &lt; n; ++i) {    for (int j = 0; j &lt; n; ++j) {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c[i][j] = 0.0;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</a:t>
            </a: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sum = vdupq_n_f32(0.0);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for (int k = n - 4; k &gt;= 0; k -= 4) {     //sum every 4th elements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  </a:t>
            </a: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t1 = vld1q_f32(a[i] + k);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        t2 = vld1q_f32(b[j] + k);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        t1 = vmulq_f32(t1, t2);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FF0000"/>
                </a:solidFill>
                <a:latin typeface="Arial" panose="020B0604020202020204" pitchFamily="34" charset="0"/>
              </a:rPr>
              <a:t>        sum = vaddq_f32(sum, t1);</a:t>
            </a:r>
          </a:p>
          <a:p>
            <a:pPr marL="0" indent="0" eaLnBrk="1" hangingPunct="1">
              <a:spcBef>
                <a:spcPts val="100"/>
              </a:spcBef>
              <a:buFont typeface="Wingdings" panose="05000000000000000000" pitchFamily="2" charset="2"/>
              <a:buNone/>
              <a:defRPr/>
            </a:pPr>
            <a:r>
              <a:rPr lang="it-IT" altLang="zh-CN" sz="2000" kern="100" dirty="0">
                <a:solidFill>
                  <a:srgbClr val="0000FF"/>
                </a:solidFill>
                <a:latin typeface="Arial" panose="020B0604020202020204" pitchFamily="34" charset="0"/>
              </a:rPr>
              <a:t>     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97</TotalTime>
  <Words>14522</Words>
  <Application>Microsoft Office PowerPoint</Application>
  <PresentationFormat>全屏显示(4:3)</PresentationFormat>
  <Paragraphs>1865</Paragraphs>
  <Slides>172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172</vt:i4>
      </vt:variant>
    </vt:vector>
  </HeadingPairs>
  <TitlesOfParts>
    <vt:vector size="182" baseType="lpstr">
      <vt:lpstr>Intel Clear</vt:lpstr>
      <vt:lpstr>黑体</vt:lpstr>
      <vt:lpstr>Arial</vt:lpstr>
      <vt:lpstr>Calibri</vt:lpstr>
      <vt:lpstr>Century Gothic</vt:lpstr>
      <vt:lpstr>Courier New</vt:lpstr>
      <vt:lpstr>Tahoma</vt:lpstr>
      <vt:lpstr>Times New Roman</vt:lpstr>
      <vt:lpstr>Wingdings</vt:lpstr>
      <vt:lpstr>Blends</vt:lpstr>
      <vt:lpstr>SIMD编程</vt:lpstr>
      <vt:lpstr>提纲</vt:lpstr>
      <vt:lpstr>提纲</vt:lpstr>
      <vt:lpstr>回顾：主要的并行控制机制</vt:lpstr>
      <vt:lpstr>SIMD和MIMD的差别</vt:lpstr>
      <vt:lpstr>SIMD编程概述</vt:lpstr>
      <vt:lpstr>标量 vs. SIMD（多媒体扩展）</vt:lpstr>
      <vt:lpstr>多媒体扩展架构</vt:lpstr>
      <vt:lpstr>SIMD的应用</vt:lpstr>
      <vt:lpstr>适合应用的特点</vt:lpstr>
      <vt:lpstr>为什么采用SIMD？</vt:lpstr>
      <vt:lpstr>多媒体扩展编程</vt:lpstr>
      <vt:lpstr>提纲</vt:lpstr>
      <vt:lpstr>SIMD并行模式</vt:lpstr>
      <vt:lpstr>独立的算术运算</vt:lpstr>
      <vt:lpstr>连续的内存访问</vt:lpstr>
      <vt:lpstr>可向量化的循环</vt:lpstr>
      <vt:lpstr>可向量化的循环</vt:lpstr>
      <vt:lpstr>可部分向量化的循环</vt:lpstr>
      <vt:lpstr>可部分向量化的循环</vt:lpstr>
      <vt:lpstr>SIMD编程的复杂性</vt:lpstr>
      <vt:lpstr>接下来</vt:lpstr>
      <vt:lpstr>打包/解包开销</vt:lpstr>
      <vt:lpstr>打包/解包开销</vt:lpstr>
      <vt:lpstr>打包/解包开销</vt:lpstr>
      <vt:lpstr>对齐开销</vt:lpstr>
      <vt:lpstr>对齐开销</vt:lpstr>
      <vt:lpstr>对齐开销</vt:lpstr>
      <vt:lpstr>对齐开销</vt:lpstr>
      <vt:lpstr>对齐问题小结</vt:lpstr>
      <vt:lpstr>最后一个SIMD问题：控制流</vt:lpstr>
      <vt:lpstr>控制流例子</vt:lpstr>
      <vt:lpstr>能否改进？</vt:lpstr>
      <vt:lpstr>一种优化：超字条件码分支</vt:lpstr>
      <vt:lpstr>控制流</vt:lpstr>
      <vt:lpstr>提纲</vt:lpstr>
      <vt:lpstr>提纲</vt:lpstr>
      <vt:lpstr>SIMD指令发展史Intel vs. ARM</vt:lpstr>
      <vt:lpstr>x86架构SIMD支持</vt:lpstr>
      <vt:lpstr>SSE</vt:lpstr>
      <vt:lpstr>SSE2</vt:lpstr>
      <vt:lpstr>SSE3、SSE4</vt:lpstr>
      <vt:lpstr>AVX</vt:lpstr>
      <vt:lpstr>AVX-512</vt:lpstr>
      <vt:lpstr>SSE编程</vt:lpstr>
      <vt:lpstr>SSE指令类型</vt:lpstr>
      <vt:lpstr>数据移动指令</vt:lpstr>
      <vt:lpstr>SSE其他指令</vt:lpstr>
      <vt:lpstr>SSE其他指令（续）</vt:lpstr>
      <vt:lpstr>SSE C/C++编程</vt:lpstr>
      <vt:lpstr>SSE Intrinsics</vt:lpstr>
      <vt:lpstr>SSE Intrinsics（续）</vt:lpstr>
      <vt:lpstr>SSE Intrinsics（续）</vt:lpstr>
      <vt:lpstr>SSE Intrinsics（续）</vt:lpstr>
      <vt:lpstr>SSE Intrinsics（续）</vt:lpstr>
      <vt:lpstr>SSE Intrinsics（续）</vt:lpstr>
      <vt:lpstr>SSE Intrinsics</vt:lpstr>
      <vt:lpstr>例：矩阵乘法</vt:lpstr>
      <vt:lpstr>例：矩阵乘法——串行算法</vt:lpstr>
      <vt:lpstr>例：矩阵乘法——cache优化</vt:lpstr>
      <vt:lpstr>例：矩阵乘法——SSE版本</vt:lpstr>
      <vt:lpstr>例：矩阵乘法——SSE版本</vt:lpstr>
      <vt:lpstr>SSE版本cache效率</vt:lpstr>
      <vt:lpstr>分片策略</vt:lpstr>
      <vt:lpstr>例：矩阵乘法——分片策略</vt:lpstr>
      <vt:lpstr>例：矩阵乘法——分片策略</vt:lpstr>
      <vt:lpstr>例：矩阵乘法——AVX版本</vt:lpstr>
      <vt:lpstr>例：矩阵乘法——AVX版本</vt:lpstr>
      <vt:lpstr>提纲</vt:lpstr>
      <vt:lpstr>ARM架构SIMD支持</vt:lpstr>
      <vt:lpstr>AArch64 Neon</vt:lpstr>
      <vt:lpstr>SVE</vt:lpstr>
      <vt:lpstr>SVE2</vt:lpstr>
      <vt:lpstr>Neon编程</vt:lpstr>
      <vt:lpstr>Neon数据类型</vt:lpstr>
      <vt:lpstr>Neon指令类型</vt:lpstr>
      <vt:lpstr>Neon常用指令</vt:lpstr>
      <vt:lpstr>数据加载、存储细节</vt:lpstr>
      <vt:lpstr>加载、存储指令语法</vt:lpstr>
      <vt:lpstr>元素类型</vt:lpstr>
      <vt:lpstr>单个或多个元素</vt:lpstr>
      <vt:lpstr>Neon数据复制VMOV</vt:lpstr>
      <vt:lpstr>Neon数据复制</vt:lpstr>
      <vt:lpstr>Neon算术指令</vt:lpstr>
      <vt:lpstr>其他指令及需要注意的地方</vt:lpstr>
      <vt:lpstr>Neon Intrinsics——数据类型</vt:lpstr>
      <vt:lpstr>Neon Intrinsics——数据类型</vt:lpstr>
      <vt:lpstr>Neon Intrinsics——函数命名</vt:lpstr>
      <vt:lpstr>Neon Intrinsics——函数命名</vt:lpstr>
      <vt:lpstr>Neon Intrinsics——加载指令</vt:lpstr>
      <vt:lpstr>Neon Intrinsics——存储指令</vt:lpstr>
      <vt:lpstr>Neon Intrinsics——算术指令</vt:lpstr>
      <vt:lpstr>Neon Intrinsics——算术指令</vt:lpstr>
      <vt:lpstr>SVE编程</vt:lpstr>
      <vt:lpstr>SVE编程</vt:lpstr>
      <vt:lpstr>谓词寄存器</vt:lpstr>
      <vt:lpstr>SVE Intrinsics——数据类型</vt:lpstr>
      <vt:lpstr>SVE Intrinsics——函数命名</vt:lpstr>
      <vt:lpstr>例：矩阵乘法——Neon版本</vt:lpstr>
      <vt:lpstr>例：矩阵乘法——Neon版本(2)</vt:lpstr>
      <vt:lpstr>例：矩阵乘法——Neon版本(3)</vt:lpstr>
      <vt:lpstr>提纲</vt:lpstr>
      <vt:lpstr>SIMD优化技巧</vt:lpstr>
      <vt:lpstr>指令集丰富性——融合乘加</vt:lpstr>
      <vt:lpstr>融合乘加性能</vt:lpstr>
      <vt:lpstr>shuffle指令</vt:lpstr>
      <vt:lpstr>shuffle指令</vt:lpstr>
      <vt:lpstr>shuffle指令</vt:lpstr>
      <vt:lpstr>作用？</vt:lpstr>
      <vt:lpstr>向量重排</vt:lpstr>
      <vt:lpstr>向量重排</vt:lpstr>
      <vt:lpstr>向量重排</vt:lpstr>
      <vt:lpstr>排序网络</vt:lpstr>
      <vt:lpstr>寄存器内排序</vt:lpstr>
      <vt:lpstr>倒排索引压缩</vt:lpstr>
      <vt:lpstr>Neon中的shuffle</vt:lpstr>
      <vt:lpstr>寄存器元素抽取VEXT</vt:lpstr>
      <vt:lpstr>转置VTRN</vt:lpstr>
      <vt:lpstr>转置更大矩阵</vt:lpstr>
      <vt:lpstr>压缩和解压</vt:lpstr>
      <vt:lpstr>索引表提取VTBL(X)</vt:lpstr>
      <vt:lpstr>AVX-512</vt:lpstr>
      <vt:lpstr>对AVX-512的支持</vt:lpstr>
      <vt:lpstr>谓词</vt:lpstr>
      <vt:lpstr>谓词（掩码）的概念</vt:lpstr>
      <vt:lpstr>清零方式</vt:lpstr>
      <vt:lpstr>外部源方式</vt:lpstr>
      <vt:lpstr>谓词指令的风格</vt:lpstr>
      <vt:lpstr>谓词依赖示例</vt:lpstr>
      <vt:lpstr>另一种依赖</vt:lpstr>
      <vt:lpstr>两种方式比较</vt:lpstr>
      <vt:lpstr>编译器可能自动改写代码</vt:lpstr>
      <vt:lpstr>生成谓词掩码寄存器</vt:lpstr>
      <vt:lpstr>生成掩码用于谓词</vt:lpstr>
      <vt:lpstr>循环剥离</vt:lpstr>
      <vt:lpstr>循环剥离优化</vt:lpstr>
      <vt:lpstr>使用掩码处理剥离代码</vt:lpstr>
      <vt:lpstr>新指令</vt:lpstr>
      <vt:lpstr>使用掩码的元素展开</vt:lpstr>
      <vt:lpstr>类型转换指令</vt:lpstr>
      <vt:lpstr>三元逻辑运算</vt:lpstr>
      <vt:lpstr>三元逻辑运算执行方式</vt:lpstr>
      <vt:lpstr>三元逻辑运算的其他用途</vt:lpstr>
      <vt:lpstr>内存相关指令</vt:lpstr>
      <vt:lpstr>AVX-512丰富的指令集</vt:lpstr>
      <vt:lpstr>客户端模式 vs. 服务器模式</vt:lpstr>
      <vt:lpstr>Skylake-D</vt:lpstr>
      <vt:lpstr>内存子系统</vt:lpstr>
      <vt:lpstr>内存模型</vt:lpstr>
      <vt:lpstr>未对齐访问的开销</vt:lpstr>
      <vt:lpstr>Store的原子性</vt:lpstr>
      <vt:lpstr>StoreS，写回且对齐</vt:lpstr>
      <vt:lpstr>写聚合</vt:lpstr>
      <vt:lpstr>预取</vt:lpstr>
      <vt:lpstr>寻址模式</vt:lpstr>
      <vt:lpstr>为load和store计算地址</vt:lpstr>
      <vt:lpstr>复杂store</vt:lpstr>
      <vt:lpstr>Ice Lake对此进行了优化</vt:lpstr>
      <vt:lpstr>向量寄存器内的数据移动</vt:lpstr>
      <vt:lpstr>Lane内shuffle/permute</vt:lpstr>
      <vt:lpstr>单源跨lane shuffle</vt:lpstr>
      <vt:lpstr>双源跨lane shuffle</vt:lpstr>
      <vt:lpstr>Permute指令的性能和使用</vt:lpstr>
      <vt:lpstr>3路shuffle</vt:lpstr>
      <vt:lpstr>广播</vt:lpstr>
      <vt:lpstr>Gather/Scatter</vt:lpstr>
      <vt:lpstr>宽、窄寄存器是重叠的</vt:lpstr>
      <vt:lpstr>旋转</vt:lpstr>
      <vt:lpstr>使用重排指令的策略</vt:lpstr>
      <vt:lpstr>实例——6432位类型转换</vt:lpstr>
      <vt:lpstr>不移动数据甚至更快！</vt:lpstr>
      <vt:lpstr>参考阅读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刚 王</cp:lastModifiedBy>
  <cp:revision>2880</cp:revision>
  <dcterms:created xsi:type="dcterms:W3CDTF">2023-04-03T13:21:55Z</dcterms:created>
  <dcterms:modified xsi:type="dcterms:W3CDTF">2025-04-09T12:26:45Z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7EEAD1C45CDE6CB5F2D22A647ACF559D_42</vt:lpwstr>
  </property>
  <property fmtid="{D5CDD505-2E9C-101B-9397-08002B2CF9AE}" pid="3" name="KSOProductBuildVer">
    <vt:lpwstr>2052-5.2.1.7798</vt:lpwstr>
  </property>
</Properties>
</file>