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3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77283-3298-46AD-AD40-C808A28E0F83}" type="datetimeFigureOut">
              <a:rPr lang="en-IE" smtClean="0"/>
              <a:t>15/10/2018</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27CE2-4276-4D06-83E2-267A01B2BC6A}" type="slidenum">
              <a:rPr lang="en-IE" smtClean="0"/>
              <a:t>‹#›</a:t>
            </a:fld>
            <a:endParaRPr lang="en-IE"/>
          </a:p>
        </p:txBody>
      </p:sp>
    </p:spTree>
    <p:extLst>
      <p:ext uri="{BB962C8B-B14F-4D97-AF65-F5344CB8AC3E}">
        <p14:creationId xmlns:p14="http://schemas.microsoft.com/office/powerpoint/2010/main" val="1936207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F9F27CE2-4276-4D06-83E2-267A01B2BC6A}" type="slidenum">
              <a:rPr lang="en-IE" smtClean="0"/>
              <a:t>1</a:t>
            </a:fld>
            <a:endParaRPr lang="en-IE"/>
          </a:p>
        </p:txBody>
      </p:sp>
    </p:spTree>
    <p:extLst>
      <p:ext uri="{BB962C8B-B14F-4D97-AF65-F5344CB8AC3E}">
        <p14:creationId xmlns:p14="http://schemas.microsoft.com/office/powerpoint/2010/main" val="386190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r>
              <a:rPr lang="en-US" smtClean="0"/>
              <a:t>2018</a:t>
            </a:r>
            <a:endParaRPr lang="en-US"/>
          </a:p>
        </p:txBody>
      </p:sp>
      <p:sp>
        <p:nvSpPr>
          <p:cNvPr id="9" name="Footer Placeholder 8"/>
          <p:cNvSpPr>
            <a:spLocks noGrp="1"/>
          </p:cNvSpPr>
          <p:nvPr>
            <p:ph type="ftr" sz="quarter" idx="11"/>
          </p:nvPr>
        </p:nvSpPr>
        <p:spPr/>
        <p:txBody>
          <a:bodyPr/>
          <a:lstStyle/>
          <a:p>
            <a:r>
              <a:rPr lang="en-IE" smtClean="0"/>
              <a:t>SWAD CI - Sharon Byrne</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09710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CI - Sharon Byrne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741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CI - Sharon Byrne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127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607040" cy="1219200"/>
          </a:xfrm>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85800" y="1219200"/>
            <a:ext cx="1060704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CI - Sharon Byrne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602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CI - Sharon Byrne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79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755198"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1828800"/>
            <a:ext cx="4799235"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2018</a:t>
            </a:r>
            <a:endParaRPr lang="en-US"/>
          </a:p>
        </p:txBody>
      </p:sp>
      <p:sp>
        <p:nvSpPr>
          <p:cNvPr id="6" name="Footer Placeholder 5"/>
          <p:cNvSpPr>
            <a:spLocks noGrp="1"/>
          </p:cNvSpPr>
          <p:nvPr>
            <p:ph type="ftr" sz="quarter" idx="11"/>
          </p:nvPr>
        </p:nvSpPr>
        <p:spPr/>
        <p:txBody>
          <a:bodyPr/>
          <a:lstStyle/>
          <a:p>
            <a:r>
              <a:rPr lang="en-IE" smtClean="0"/>
              <a:t>SWAD CI - Sharon Byrne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562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2018</a:t>
            </a:r>
            <a:endParaRPr lang="en-US"/>
          </a:p>
        </p:txBody>
      </p:sp>
      <p:sp>
        <p:nvSpPr>
          <p:cNvPr id="8" name="Footer Placeholder 7"/>
          <p:cNvSpPr>
            <a:spLocks noGrp="1"/>
          </p:cNvSpPr>
          <p:nvPr>
            <p:ph type="ftr" sz="quarter" idx="11"/>
          </p:nvPr>
        </p:nvSpPr>
        <p:spPr/>
        <p:txBody>
          <a:bodyPr/>
          <a:lstStyle/>
          <a:p>
            <a:r>
              <a:rPr lang="en-IE" smtClean="0"/>
              <a:t>SWAD CI - Sharon Byrne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711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2018</a:t>
            </a:r>
            <a:endParaRPr lang="en-US"/>
          </a:p>
        </p:txBody>
      </p:sp>
      <p:sp>
        <p:nvSpPr>
          <p:cNvPr id="4" name="Footer Placeholder 3"/>
          <p:cNvSpPr>
            <a:spLocks noGrp="1"/>
          </p:cNvSpPr>
          <p:nvPr>
            <p:ph type="ftr" sz="quarter" idx="11"/>
          </p:nvPr>
        </p:nvSpPr>
        <p:spPr/>
        <p:txBody>
          <a:bodyPr/>
          <a:lstStyle/>
          <a:p>
            <a:r>
              <a:rPr lang="en-IE" smtClean="0"/>
              <a:t>SWAD CI - Sharon Byrne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957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a:t>
            </a:r>
            <a:endParaRPr lang="en-US"/>
          </a:p>
        </p:txBody>
      </p:sp>
      <p:sp>
        <p:nvSpPr>
          <p:cNvPr id="3" name="Footer Placeholder 2"/>
          <p:cNvSpPr>
            <a:spLocks noGrp="1"/>
          </p:cNvSpPr>
          <p:nvPr>
            <p:ph type="ftr" sz="quarter" idx="11"/>
          </p:nvPr>
        </p:nvSpPr>
        <p:spPr/>
        <p:txBody>
          <a:bodyPr/>
          <a:lstStyle/>
          <a:p>
            <a:r>
              <a:rPr lang="en-IE" smtClean="0"/>
              <a:t>SWAD CI - Sharon Byrne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393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a:t>
            </a:r>
            <a:endParaRPr lang="en-US"/>
          </a:p>
        </p:txBody>
      </p:sp>
      <p:sp>
        <p:nvSpPr>
          <p:cNvPr id="6" name="Footer Placeholder 5"/>
          <p:cNvSpPr>
            <a:spLocks noGrp="1"/>
          </p:cNvSpPr>
          <p:nvPr>
            <p:ph type="ftr" sz="quarter" idx="11"/>
          </p:nvPr>
        </p:nvSpPr>
        <p:spPr/>
        <p:txBody>
          <a:bodyPr/>
          <a:lstStyle/>
          <a:p>
            <a:r>
              <a:rPr lang="en-IE" smtClean="0"/>
              <a:t>SWAD CI - Sharon Byrne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121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a:t>
            </a:r>
            <a:endParaRPr lang="en-US"/>
          </a:p>
        </p:txBody>
      </p:sp>
      <p:sp>
        <p:nvSpPr>
          <p:cNvPr id="6" name="Footer Placeholder 5"/>
          <p:cNvSpPr>
            <a:spLocks noGrp="1"/>
          </p:cNvSpPr>
          <p:nvPr>
            <p:ph type="ftr" sz="quarter" idx="11"/>
          </p:nvPr>
        </p:nvSpPr>
        <p:spPr/>
        <p:txBody>
          <a:bodyPr/>
          <a:lstStyle/>
          <a:p>
            <a:r>
              <a:rPr lang="en-IE" smtClean="0"/>
              <a:t>SWAD CI - Sharon Byrne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394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r>
              <a:rPr lang="en-US" smtClean="0"/>
              <a:t>2018</a:t>
            </a:r>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r>
              <a:rPr lang="en-IE" smtClean="0"/>
              <a:t>SWAD CI - Sharon Byrne</a:t>
            </a:r>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3949415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lynda.com/PHP-tutorials/MVC-Frameworks-Building-PHP-Web-Applications/540346-2.html" TargetMode="External"/><Relationship Id="rId2" Type="http://schemas.openxmlformats.org/officeDocument/2006/relationships/hyperlink" Target="http://www.onextrapixel.com/2010/05/24/an-overview-of-php-framework-guides-for-develop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codeigniter.com/userguide3/overview/featur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r-site.com/class/function/ID" TargetMode="External"/><Relationship Id="rId2" Type="http://schemas.openxmlformats.org/officeDocument/2006/relationships/hyperlink" Target="http://www.your-site.com/news/article/my_article" TargetMode="External"/><Relationship Id="rId1" Type="http://schemas.openxmlformats.org/officeDocument/2006/relationships/slideLayout" Target="../slideLayouts/slideLayout2.xml"/><Relationship Id="rId4" Type="http://schemas.openxmlformats.org/officeDocument/2006/relationships/hyperlink" Target="http://www.your-site.com/index.php?c=news&amp;m=article&amp;ID=345"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ww.your-site.com/index.php/fir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your-site.com/index.php/first/bdosdn/worl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Secure Web Application Development -</a:t>
            </a:r>
            <a:br>
              <a:rPr lang="en-IE" dirty="0" smtClean="0"/>
            </a:br>
            <a:r>
              <a:rPr lang="en-IE" dirty="0" err="1" smtClean="0"/>
              <a:t>CodeIgniter</a:t>
            </a:r>
            <a:endParaRPr lang="en-IE" dirty="0"/>
          </a:p>
        </p:txBody>
      </p:sp>
      <p:sp>
        <p:nvSpPr>
          <p:cNvPr id="3" name="Subtitle 2"/>
          <p:cNvSpPr>
            <a:spLocks noGrp="1"/>
          </p:cNvSpPr>
          <p:nvPr>
            <p:ph type="subTitle" idx="1"/>
          </p:nvPr>
        </p:nvSpPr>
        <p:spPr/>
        <p:txBody>
          <a:bodyPr/>
          <a:lstStyle/>
          <a:p>
            <a:r>
              <a:rPr lang="en-IE" dirty="0" smtClean="0"/>
              <a:t>Sharon Byrne</a:t>
            </a:r>
            <a:endParaRPr lang="en-IE"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CI - Sharon Byrne</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94387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PHP </a:t>
            </a:r>
            <a:r>
              <a:rPr lang="en-IE" dirty="0"/>
              <a:t>Frameworks</a:t>
            </a:r>
            <a:endParaRPr lang="en-IE" dirty="0"/>
          </a:p>
        </p:txBody>
      </p:sp>
      <p:sp>
        <p:nvSpPr>
          <p:cNvPr id="3" name="Content Placeholder 2"/>
          <p:cNvSpPr>
            <a:spLocks noGrp="1"/>
          </p:cNvSpPr>
          <p:nvPr>
            <p:ph idx="1"/>
          </p:nvPr>
        </p:nvSpPr>
        <p:spPr/>
        <p:txBody>
          <a:bodyPr>
            <a:normAutofit/>
          </a:bodyPr>
          <a:lstStyle/>
          <a:p>
            <a:r>
              <a:rPr lang="en-GB" sz="2400" dirty="0" smtClean="0"/>
              <a:t>A </a:t>
            </a:r>
            <a:r>
              <a:rPr lang="en-GB" sz="2400" dirty="0"/>
              <a:t>PHP Framework is a basic platform that allows us to develop web applications. In other words, it provides structure. </a:t>
            </a:r>
          </a:p>
          <a:p>
            <a:r>
              <a:rPr lang="en-GB" sz="2400" dirty="0" smtClean="0"/>
              <a:t>By </a:t>
            </a:r>
            <a:r>
              <a:rPr lang="en-GB" sz="2400" dirty="0"/>
              <a:t>using a PHP Framework, you will end up saving loads of time, stopping the need to produce repetitive code, and you'll be able to build applications rapidly (RAD). </a:t>
            </a:r>
          </a:p>
          <a:p>
            <a:r>
              <a:rPr lang="en-GB" sz="2400" dirty="0" smtClean="0"/>
              <a:t>Without </a:t>
            </a:r>
            <a:r>
              <a:rPr lang="en-GB" sz="2400" dirty="0"/>
              <a:t>a PHP Framework in place, it gets much more difficult to produce applications since you'll have to repeatedly code.</a:t>
            </a:r>
          </a:p>
          <a:p>
            <a:r>
              <a:rPr lang="en-GB" sz="2400" dirty="0" smtClean="0"/>
              <a:t>You'll </a:t>
            </a:r>
            <a:r>
              <a:rPr lang="en-GB" sz="2400" dirty="0"/>
              <a:t>also have to execute the connection between your database and whatever application you develop from scratch. Meanwhile, using a </a:t>
            </a:r>
            <a:r>
              <a:rPr lang="en-GB" sz="2400" b="1" dirty="0"/>
              <a:t>PHP Framework makes it </a:t>
            </a:r>
            <a:r>
              <a:rPr lang="en-GB" sz="2400" b="1" dirty="0" smtClean="0"/>
              <a:t>easier </a:t>
            </a:r>
            <a:r>
              <a:rPr lang="en-GB" sz="2400" dirty="0" smtClean="0"/>
              <a:t>for </a:t>
            </a:r>
            <a:r>
              <a:rPr lang="en-GB" sz="2400" dirty="0"/>
              <a:t>you to ensure this connection.</a:t>
            </a:r>
          </a:p>
          <a:p>
            <a:r>
              <a:rPr lang="en-GB" sz="2400" dirty="0" smtClean="0"/>
              <a:t>PHP </a:t>
            </a:r>
            <a:r>
              <a:rPr lang="en-GB" sz="2400" dirty="0"/>
              <a:t>frameworks operates on the (MVC) fundamentals.</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0910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PHP </a:t>
            </a:r>
            <a:r>
              <a:rPr lang="en-IE" dirty="0"/>
              <a:t>Frameworks</a:t>
            </a:r>
            <a:endParaRPr lang="en-IE" dirty="0"/>
          </a:p>
        </p:txBody>
      </p:sp>
      <p:sp>
        <p:nvSpPr>
          <p:cNvPr id="3" name="Content Placeholder 2"/>
          <p:cNvSpPr>
            <a:spLocks noGrp="1"/>
          </p:cNvSpPr>
          <p:nvPr>
            <p:ph idx="1"/>
          </p:nvPr>
        </p:nvSpPr>
        <p:spPr/>
        <p:txBody>
          <a:bodyPr>
            <a:normAutofit/>
          </a:bodyPr>
          <a:lstStyle/>
          <a:p>
            <a:r>
              <a:rPr lang="en-GB" sz="2400" dirty="0" smtClean="0"/>
              <a:t>There </a:t>
            </a:r>
            <a:r>
              <a:rPr lang="en-GB" sz="2400" dirty="0"/>
              <a:t>are countless similar PHP frameworks, the most popular ones being.</a:t>
            </a:r>
          </a:p>
          <a:p>
            <a:pPr lvl="1"/>
            <a:r>
              <a:rPr lang="en-IE" sz="2200" dirty="0" err="1" smtClean="0"/>
              <a:t>CodeIgniter</a:t>
            </a:r>
            <a:r>
              <a:rPr lang="en-IE" sz="2200" dirty="0"/>
              <a:t>.</a:t>
            </a:r>
          </a:p>
          <a:p>
            <a:pPr lvl="1"/>
            <a:r>
              <a:rPr lang="en-IE" sz="2200" dirty="0" err="1" smtClean="0"/>
              <a:t>Zend</a:t>
            </a:r>
            <a:r>
              <a:rPr lang="en-IE" sz="2200" dirty="0"/>
              <a:t>.</a:t>
            </a:r>
          </a:p>
          <a:p>
            <a:pPr lvl="1"/>
            <a:r>
              <a:rPr lang="en-IE" sz="2200" dirty="0" err="1" smtClean="0"/>
              <a:t>CakePHP</a:t>
            </a:r>
            <a:r>
              <a:rPr lang="en-IE" sz="2200" dirty="0"/>
              <a:t>.</a:t>
            </a:r>
          </a:p>
          <a:p>
            <a:pPr lvl="1"/>
            <a:r>
              <a:rPr lang="en-IE" sz="2200" dirty="0" err="1" smtClean="0"/>
              <a:t>Symfony</a:t>
            </a:r>
            <a:r>
              <a:rPr lang="en-IE" sz="2200" dirty="0"/>
              <a:t>.</a:t>
            </a:r>
          </a:p>
          <a:p>
            <a:r>
              <a:rPr lang="en-IE" sz="2400" dirty="0">
                <a:hlinkClick r:id="rId2"/>
              </a:rPr>
              <a:t>http://www.onextrapixel.com/2010/05/24/an-overview-of-php-framework-guides-for-developers</a:t>
            </a:r>
            <a:r>
              <a:rPr lang="en-IE" sz="2400" dirty="0" smtClean="0">
                <a:hlinkClick r:id="rId2"/>
              </a:rPr>
              <a:t>/</a:t>
            </a:r>
            <a:r>
              <a:rPr lang="en-IE" sz="2400" dirty="0" smtClean="0"/>
              <a:t> </a:t>
            </a:r>
            <a:endParaRPr lang="en-IE" sz="2400" dirty="0"/>
          </a:p>
          <a:p>
            <a:r>
              <a:rPr lang="en-GB" sz="2400" dirty="0"/>
              <a:t>There are also some great courses on Lynda.com on each of the above four frameworks as well as one course that compares and contrasts them.</a:t>
            </a:r>
          </a:p>
          <a:p>
            <a:r>
              <a:rPr lang="en-IE" sz="2400" dirty="0">
                <a:hlinkClick r:id="rId3"/>
              </a:rPr>
              <a:t>https://</a:t>
            </a:r>
            <a:r>
              <a:rPr lang="en-IE" sz="2400" dirty="0" smtClean="0">
                <a:hlinkClick r:id="rId3"/>
              </a:rPr>
              <a:t>www.lynda.com/PHP-tutorials/MVC-Frameworks-Building-PHP-Web-Applications/540346-2.html</a:t>
            </a:r>
            <a:r>
              <a:rPr lang="en-IE" sz="2400" dirty="0" smtClean="0"/>
              <a:t> </a:t>
            </a:r>
            <a:endParaRPr lang="en-GB"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26073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CodeIgniter</a:t>
            </a:r>
            <a:endParaRPr lang="en-IE" dirty="0"/>
          </a:p>
        </p:txBody>
      </p:sp>
      <p:sp>
        <p:nvSpPr>
          <p:cNvPr id="3" name="Content Placeholder 2"/>
          <p:cNvSpPr>
            <a:spLocks noGrp="1"/>
          </p:cNvSpPr>
          <p:nvPr>
            <p:ph idx="1"/>
          </p:nvPr>
        </p:nvSpPr>
        <p:spPr/>
        <p:txBody>
          <a:bodyPr>
            <a:normAutofit/>
          </a:bodyPr>
          <a:lstStyle/>
          <a:p>
            <a:r>
              <a:rPr lang="en-GB" sz="2400" dirty="0" err="1" smtClean="0"/>
              <a:t>CodeIgniter</a:t>
            </a:r>
            <a:r>
              <a:rPr lang="en-GB" sz="2400" dirty="0" smtClean="0"/>
              <a:t> </a:t>
            </a:r>
            <a:r>
              <a:rPr lang="en-GB" sz="2400" dirty="0"/>
              <a:t>is a PHP-based MVC framework that helps structure your code.</a:t>
            </a:r>
          </a:p>
          <a:p>
            <a:r>
              <a:rPr lang="en-GB" sz="2400" dirty="0" err="1" smtClean="0"/>
              <a:t>CodeIgniter</a:t>
            </a:r>
            <a:r>
              <a:rPr lang="en-GB" sz="2400" dirty="0" smtClean="0"/>
              <a:t> </a:t>
            </a:r>
            <a:r>
              <a:rPr lang="en-GB" sz="2400" dirty="0"/>
              <a:t>is very light weight. It doesn‘t force any convention but provides many commonly required features through a set of build in libraries.</a:t>
            </a:r>
          </a:p>
          <a:p>
            <a:r>
              <a:rPr lang="en-GB" sz="2400" dirty="0" err="1" smtClean="0"/>
              <a:t>CodeIgniter</a:t>
            </a:r>
            <a:r>
              <a:rPr lang="en-GB" sz="2400" dirty="0" smtClean="0"/>
              <a:t> </a:t>
            </a:r>
            <a:r>
              <a:rPr lang="en-GB" sz="2400" dirty="0"/>
              <a:t>has a low learning curve and is one of the best documented PHP web frameworks</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0691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Different </a:t>
            </a:r>
            <a:r>
              <a:rPr lang="en-GB" dirty="0"/>
              <a:t>types of MVC Frameworks</a:t>
            </a:r>
            <a:endParaRPr lang="en-IE" dirty="0"/>
          </a:p>
        </p:txBody>
      </p:sp>
      <p:sp>
        <p:nvSpPr>
          <p:cNvPr id="3" name="Content Placeholder 2"/>
          <p:cNvSpPr>
            <a:spLocks noGrp="1"/>
          </p:cNvSpPr>
          <p:nvPr>
            <p:ph idx="1"/>
          </p:nvPr>
        </p:nvSpPr>
        <p:spPr/>
        <p:txBody>
          <a:bodyPr>
            <a:normAutofit/>
          </a:bodyPr>
          <a:lstStyle/>
          <a:p>
            <a:pPr marL="0" indent="0" algn="ctr">
              <a:buNone/>
            </a:pPr>
            <a:r>
              <a:rPr lang="en-IE" sz="2400" b="1" dirty="0" smtClean="0"/>
              <a:t>Type </a:t>
            </a:r>
            <a:r>
              <a:rPr lang="en-IE" sz="2400" b="1" dirty="0"/>
              <a:t>I –Glue.</a:t>
            </a:r>
            <a:endParaRPr lang="en-IE" sz="2400" dirty="0"/>
          </a:p>
          <a:p>
            <a:r>
              <a:rPr lang="en-GB" sz="2400" dirty="0" smtClean="0"/>
              <a:t>Glue </a:t>
            </a:r>
            <a:r>
              <a:rPr lang="en-GB" sz="2400" dirty="0"/>
              <a:t>frameworks provide an environment with a wide variety of components and libraries, and the programmers have the control of the structure and flow of the program actions, and can pick and choose any library or component at their own discretion.</a:t>
            </a:r>
          </a:p>
          <a:p>
            <a:r>
              <a:rPr lang="en-GB" sz="2400" dirty="0" smtClean="0"/>
              <a:t>Glue </a:t>
            </a:r>
            <a:r>
              <a:rPr lang="en-GB" sz="2400" dirty="0"/>
              <a:t>Frameworks tend to provide a better environment for custom Web Applications with complex business logic. </a:t>
            </a:r>
          </a:p>
          <a:p>
            <a:r>
              <a:rPr lang="en-GB" sz="2400" dirty="0" smtClean="0"/>
              <a:t>In </a:t>
            </a:r>
            <a:r>
              <a:rPr lang="en-GB" sz="2400" dirty="0"/>
              <a:t>most of today's custom business Web Applications, there are a lot of complex business logic requirements and many exceptions to the rules functions —it is much easier to implement custom, complex logic into a Glue Framework.</a:t>
            </a:r>
          </a:p>
          <a:p>
            <a:r>
              <a:rPr lang="en-GB" sz="2400" dirty="0" smtClean="0"/>
              <a:t>Popular </a:t>
            </a:r>
            <a:r>
              <a:rPr lang="en-GB" sz="2400" dirty="0"/>
              <a:t>glue frameworks include </a:t>
            </a:r>
            <a:r>
              <a:rPr lang="en-GB" sz="2400" dirty="0" err="1"/>
              <a:t>CodeIgniter</a:t>
            </a:r>
            <a:r>
              <a:rPr lang="en-GB" sz="2400" dirty="0"/>
              <a:t> and </a:t>
            </a:r>
            <a:r>
              <a:rPr lang="en-GB" sz="2400" dirty="0" err="1"/>
              <a:t>Zend</a:t>
            </a:r>
            <a:r>
              <a:rPr lang="en-GB" sz="2400" dirty="0"/>
              <a:t>.</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55018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Different </a:t>
            </a:r>
            <a:r>
              <a:rPr lang="en-GB" dirty="0"/>
              <a:t>types of MVC Frameworks</a:t>
            </a:r>
            <a:endParaRPr lang="en-IE" dirty="0"/>
          </a:p>
        </p:txBody>
      </p:sp>
      <p:sp>
        <p:nvSpPr>
          <p:cNvPr id="3" name="Content Placeholder 2"/>
          <p:cNvSpPr>
            <a:spLocks noGrp="1"/>
          </p:cNvSpPr>
          <p:nvPr>
            <p:ph idx="1"/>
          </p:nvPr>
        </p:nvSpPr>
        <p:spPr/>
        <p:txBody>
          <a:bodyPr>
            <a:normAutofit/>
          </a:bodyPr>
          <a:lstStyle/>
          <a:p>
            <a:pPr marL="0" indent="0" algn="ctr">
              <a:buNone/>
            </a:pPr>
            <a:r>
              <a:rPr lang="en-GB" sz="2400" b="1" dirty="0" smtClean="0"/>
              <a:t>Type </a:t>
            </a:r>
            <a:r>
              <a:rPr lang="en-GB" sz="2400" b="1" dirty="0"/>
              <a:t>II –Full Stack Frameworks.</a:t>
            </a:r>
            <a:endParaRPr lang="en-IE" sz="2400" dirty="0" smtClean="0"/>
          </a:p>
          <a:p>
            <a:r>
              <a:rPr lang="en-GB" sz="2400" dirty="0" smtClean="0"/>
              <a:t>Full </a:t>
            </a:r>
            <a:r>
              <a:rPr lang="en-GB" sz="2400" dirty="0"/>
              <a:t>Stack Frameworks provide an environment with libraries and components that are integrated, forcing programmers to use most of the libraries and components based on the framework's structural flow and guidelines.</a:t>
            </a:r>
          </a:p>
          <a:p>
            <a:r>
              <a:rPr lang="en-GB" sz="2400" dirty="0" smtClean="0"/>
              <a:t>Full </a:t>
            </a:r>
            <a:r>
              <a:rPr lang="en-GB" sz="2400" dirty="0"/>
              <a:t>Stack Frameworks tend to provide a better environment for common Web Applications that do not need much customization and do not have lots of complex business logic.</a:t>
            </a:r>
          </a:p>
          <a:p>
            <a:r>
              <a:rPr lang="en-GB" sz="2400" dirty="0" smtClean="0"/>
              <a:t>Popular </a:t>
            </a:r>
            <a:r>
              <a:rPr lang="en-GB" sz="2400" dirty="0"/>
              <a:t>full stack frameworks include </a:t>
            </a:r>
            <a:r>
              <a:rPr lang="en-GB" sz="2400" dirty="0" err="1" smtClean="0"/>
              <a:t>CakePHP</a:t>
            </a:r>
            <a:r>
              <a:rPr lang="en-GB" sz="2400" dirty="0" smtClean="0"/>
              <a:t> and </a:t>
            </a:r>
            <a:r>
              <a:rPr lang="en-GB" sz="2400" dirty="0" err="1"/>
              <a:t>Symfony</a:t>
            </a:r>
            <a:r>
              <a:rPr lang="en-GB" sz="2400" dirty="0"/>
              <a:t>.</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28955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CodeIgniter</a:t>
            </a:r>
            <a:r>
              <a:rPr lang="en-IE" dirty="0" smtClean="0"/>
              <a:t> - Features</a:t>
            </a:r>
            <a:endParaRPr lang="en-IE" dirty="0"/>
          </a:p>
        </p:txBody>
      </p:sp>
      <p:sp>
        <p:nvSpPr>
          <p:cNvPr id="3" name="Content Placeholder 2"/>
          <p:cNvSpPr>
            <a:spLocks noGrp="1"/>
          </p:cNvSpPr>
          <p:nvPr>
            <p:ph idx="1"/>
          </p:nvPr>
        </p:nvSpPr>
        <p:spPr/>
        <p:txBody>
          <a:bodyPr>
            <a:normAutofit/>
          </a:bodyPr>
          <a:lstStyle/>
          <a:p>
            <a:pPr>
              <a:spcBef>
                <a:spcPts val="600"/>
              </a:spcBef>
            </a:pPr>
            <a:r>
              <a:rPr lang="en-IE" sz="2400" dirty="0" smtClean="0"/>
              <a:t>Model-View-Controller </a:t>
            </a:r>
            <a:r>
              <a:rPr lang="en-IE" sz="2400" dirty="0"/>
              <a:t>Based System</a:t>
            </a:r>
          </a:p>
          <a:p>
            <a:pPr>
              <a:spcBef>
                <a:spcPts val="600"/>
              </a:spcBef>
            </a:pPr>
            <a:r>
              <a:rPr lang="en-GB" sz="2400" dirty="0" smtClean="0"/>
              <a:t>Extremely </a:t>
            </a:r>
            <a:r>
              <a:rPr lang="en-GB" sz="2400" dirty="0"/>
              <a:t>Light Weight, does not force any convention</a:t>
            </a:r>
          </a:p>
          <a:p>
            <a:pPr>
              <a:spcBef>
                <a:spcPts val="600"/>
              </a:spcBef>
            </a:pPr>
            <a:r>
              <a:rPr lang="en-GB" sz="2400" dirty="0" smtClean="0"/>
              <a:t>Full </a:t>
            </a:r>
            <a:r>
              <a:rPr lang="en-GB" sz="2400" dirty="0"/>
              <a:t>Featured database classes with support for several </a:t>
            </a:r>
            <a:r>
              <a:rPr lang="en-GB" sz="2400" dirty="0" smtClean="0"/>
              <a:t>platforms</a:t>
            </a:r>
          </a:p>
          <a:p>
            <a:pPr>
              <a:spcBef>
                <a:spcPts val="600"/>
              </a:spcBef>
            </a:pPr>
            <a:r>
              <a:rPr lang="en-GB" sz="2400" dirty="0" smtClean="0"/>
              <a:t>Active </a:t>
            </a:r>
            <a:r>
              <a:rPr lang="en-GB" sz="2400" dirty="0"/>
              <a:t>Record Database </a:t>
            </a:r>
            <a:r>
              <a:rPr lang="en-GB" sz="2400" dirty="0" smtClean="0"/>
              <a:t>Support</a:t>
            </a:r>
            <a:endParaRPr lang="en-GB" sz="2400" dirty="0"/>
          </a:p>
          <a:p>
            <a:pPr>
              <a:spcBef>
                <a:spcPts val="600"/>
              </a:spcBef>
            </a:pPr>
            <a:r>
              <a:rPr lang="en-IE" sz="2400" dirty="0" smtClean="0"/>
              <a:t>Form </a:t>
            </a:r>
            <a:r>
              <a:rPr lang="en-IE" sz="2400" dirty="0"/>
              <a:t>and Data Validation</a:t>
            </a:r>
          </a:p>
          <a:p>
            <a:pPr>
              <a:spcBef>
                <a:spcPts val="600"/>
              </a:spcBef>
            </a:pPr>
            <a:r>
              <a:rPr lang="en-IE" sz="2400" dirty="0" smtClean="0"/>
              <a:t>Security </a:t>
            </a:r>
            <a:r>
              <a:rPr lang="en-IE" sz="2400" dirty="0"/>
              <a:t>and XSS Filtering</a:t>
            </a:r>
          </a:p>
          <a:p>
            <a:pPr>
              <a:spcBef>
                <a:spcPts val="600"/>
              </a:spcBef>
            </a:pPr>
            <a:r>
              <a:rPr lang="en-IE" sz="2400" dirty="0" smtClean="0"/>
              <a:t>Image </a:t>
            </a:r>
            <a:r>
              <a:rPr lang="en-IE" sz="2400" dirty="0"/>
              <a:t>manipulation class.</a:t>
            </a:r>
          </a:p>
          <a:p>
            <a:pPr>
              <a:spcBef>
                <a:spcPts val="600"/>
              </a:spcBef>
            </a:pPr>
            <a:r>
              <a:rPr lang="en-IE" sz="2400" dirty="0" smtClean="0"/>
              <a:t>File </a:t>
            </a:r>
            <a:r>
              <a:rPr lang="en-IE" sz="2400" dirty="0"/>
              <a:t>uploading class.</a:t>
            </a:r>
          </a:p>
          <a:p>
            <a:pPr>
              <a:spcBef>
                <a:spcPts val="600"/>
              </a:spcBef>
            </a:pPr>
            <a:r>
              <a:rPr lang="en-IE" sz="2400" dirty="0" smtClean="0"/>
              <a:t>Pagination</a:t>
            </a:r>
            <a:r>
              <a:rPr lang="en-IE" sz="2400" dirty="0"/>
              <a:t>.</a:t>
            </a:r>
          </a:p>
          <a:p>
            <a:pPr>
              <a:spcBef>
                <a:spcPts val="600"/>
              </a:spcBef>
            </a:pPr>
            <a:r>
              <a:rPr lang="en-IE" sz="2400" dirty="0" smtClean="0"/>
              <a:t>Localisation</a:t>
            </a:r>
            <a:r>
              <a:rPr lang="en-IE" sz="2400" dirty="0"/>
              <a:t>.</a:t>
            </a:r>
          </a:p>
          <a:p>
            <a:pPr>
              <a:spcBef>
                <a:spcPts val="600"/>
              </a:spcBef>
            </a:pPr>
            <a:r>
              <a:rPr lang="en-IE" sz="2400" dirty="0" smtClean="0"/>
              <a:t>User </a:t>
            </a:r>
            <a:r>
              <a:rPr lang="en-IE" sz="2400" dirty="0"/>
              <a:t>Agent Class.</a:t>
            </a:r>
          </a:p>
          <a:p>
            <a:pPr marL="0" indent="0">
              <a:buNone/>
            </a:pPr>
            <a:r>
              <a:rPr lang="en-IE" sz="2400" dirty="0">
                <a:hlinkClick r:id="rId2"/>
              </a:rPr>
              <a:t>https://</a:t>
            </a:r>
            <a:r>
              <a:rPr lang="en-IE" sz="2400" dirty="0" smtClean="0">
                <a:hlinkClick r:id="rId2"/>
              </a:rPr>
              <a:t>www.codeigniter.com/userguide3/overview/features.html</a:t>
            </a:r>
            <a:r>
              <a:rPr lang="en-IE" sz="2400" dirty="0" smtClean="0"/>
              <a:t> </a:t>
            </a:r>
            <a:endParaRPr lang="en-GB"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16486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CodeIgniter</a:t>
            </a:r>
            <a:r>
              <a:rPr lang="en-IE" dirty="0" smtClean="0"/>
              <a:t> - Features</a:t>
            </a:r>
            <a:endParaRPr lang="en-IE" dirty="0"/>
          </a:p>
        </p:txBody>
      </p:sp>
      <p:sp>
        <p:nvSpPr>
          <p:cNvPr id="3" name="Content Placeholder 2"/>
          <p:cNvSpPr>
            <a:spLocks noGrp="1"/>
          </p:cNvSpPr>
          <p:nvPr>
            <p:ph idx="1"/>
          </p:nvPr>
        </p:nvSpPr>
        <p:spPr>
          <a:xfrm>
            <a:off x="685800" y="1219200"/>
            <a:ext cx="5105400" cy="5638800"/>
          </a:xfrm>
        </p:spPr>
        <p:txBody>
          <a:bodyPr>
            <a:normAutofit/>
          </a:bodyPr>
          <a:lstStyle/>
          <a:p>
            <a:pPr>
              <a:spcBef>
                <a:spcPts val="600"/>
              </a:spcBef>
            </a:pPr>
            <a:r>
              <a:rPr lang="en-GB" sz="2400" dirty="0"/>
              <a:t>FTP Class</a:t>
            </a:r>
          </a:p>
          <a:p>
            <a:pPr>
              <a:spcBef>
                <a:spcPts val="600"/>
              </a:spcBef>
            </a:pPr>
            <a:r>
              <a:rPr lang="en-GB" sz="2400" dirty="0" smtClean="0"/>
              <a:t>Data </a:t>
            </a:r>
            <a:r>
              <a:rPr lang="en-GB" sz="2400" dirty="0"/>
              <a:t>Encryption</a:t>
            </a:r>
          </a:p>
          <a:p>
            <a:pPr>
              <a:spcBef>
                <a:spcPts val="600"/>
              </a:spcBef>
            </a:pPr>
            <a:r>
              <a:rPr lang="en-GB" sz="2400" dirty="0"/>
              <a:t>Benchmarking</a:t>
            </a:r>
          </a:p>
          <a:p>
            <a:pPr>
              <a:spcBef>
                <a:spcPts val="600"/>
              </a:spcBef>
            </a:pPr>
            <a:r>
              <a:rPr lang="en-GB" sz="2400" dirty="0"/>
              <a:t>Full Page Caching</a:t>
            </a:r>
          </a:p>
          <a:p>
            <a:pPr>
              <a:spcBef>
                <a:spcPts val="600"/>
              </a:spcBef>
            </a:pPr>
            <a:r>
              <a:rPr lang="en-GB" sz="2400" dirty="0"/>
              <a:t>Error Logging</a:t>
            </a:r>
          </a:p>
          <a:p>
            <a:pPr>
              <a:spcBef>
                <a:spcPts val="600"/>
              </a:spcBef>
            </a:pPr>
            <a:r>
              <a:rPr lang="en-GB" sz="2400" dirty="0"/>
              <a:t>Application Profiling</a:t>
            </a:r>
          </a:p>
          <a:p>
            <a:pPr>
              <a:spcBef>
                <a:spcPts val="600"/>
              </a:spcBef>
            </a:pPr>
            <a:r>
              <a:rPr lang="en-GB" sz="2400" dirty="0"/>
              <a:t>Calendaring Class</a:t>
            </a:r>
          </a:p>
          <a:p>
            <a:pPr>
              <a:spcBef>
                <a:spcPts val="600"/>
              </a:spcBef>
            </a:pPr>
            <a:r>
              <a:rPr lang="en-GB" sz="2400" dirty="0"/>
              <a:t>User Agent Class</a:t>
            </a:r>
          </a:p>
          <a:p>
            <a:pPr>
              <a:spcBef>
                <a:spcPts val="600"/>
              </a:spcBef>
            </a:pPr>
            <a:r>
              <a:rPr lang="en-GB" sz="2400" dirty="0"/>
              <a:t>Zip Encoding Class</a:t>
            </a:r>
          </a:p>
          <a:p>
            <a:pPr>
              <a:spcBef>
                <a:spcPts val="600"/>
              </a:spcBef>
            </a:pPr>
            <a:r>
              <a:rPr lang="en-GB" sz="2400" dirty="0"/>
              <a:t>Template Engine </a:t>
            </a:r>
            <a:r>
              <a:rPr lang="en-GB" sz="2400" dirty="0" smtClean="0"/>
              <a:t>Class</a:t>
            </a:r>
            <a:endParaRPr lang="en-GB"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16</a:t>
            </a:fld>
            <a:endParaRPr lang="en-US"/>
          </a:p>
        </p:txBody>
      </p:sp>
      <p:sp>
        <p:nvSpPr>
          <p:cNvPr id="13" name="Content Placeholder 2"/>
          <p:cNvSpPr txBox="1">
            <a:spLocks/>
          </p:cNvSpPr>
          <p:nvPr/>
        </p:nvSpPr>
        <p:spPr>
          <a:xfrm>
            <a:off x="5783239" y="1219200"/>
            <a:ext cx="5105400" cy="56388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spcBef>
                <a:spcPts val="600"/>
              </a:spcBef>
            </a:pPr>
            <a:r>
              <a:rPr lang="en-GB" sz="2400" dirty="0" smtClean="0"/>
              <a:t>Trackback Class</a:t>
            </a:r>
          </a:p>
          <a:p>
            <a:pPr>
              <a:spcBef>
                <a:spcPts val="600"/>
              </a:spcBef>
            </a:pPr>
            <a:r>
              <a:rPr lang="en-GB" sz="2400" dirty="0" smtClean="0"/>
              <a:t>XML-RPC Library</a:t>
            </a:r>
          </a:p>
          <a:p>
            <a:pPr>
              <a:spcBef>
                <a:spcPts val="600"/>
              </a:spcBef>
            </a:pPr>
            <a:r>
              <a:rPr lang="en-GB" sz="2400" dirty="0" smtClean="0"/>
              <a:t>Unit Testing Class</a:t>
            </a:r>
          </a:p>
          <a:p>
            <a:pPr>
              <a:spcBef>
                <a:spcPts val="600"/>
              </a:spcBef>
            </a:pPr>
            <a:r>
              <a:rPr lang="en-GB" sz="2400" dirty="0" smtClean="0"/>
              <a:t>Search-engine Friendly URLs</a:t>
            </a:r>
          </a:p>
          <a:p>
            <a:pPr>
              <a:spcBef>
                <a:spcPts val="600"/>
              </a:spcBef>
            </a:pPr>
            <a:r>
              <a:rPr lang="en-GB" sz="2400" dirty="0" smtClean="0"/>
              <a:t>Flexible URI Routing</a:t>
            </a:r>
          </a:p>
          <a:p>
            <a:pPr>
              <a:spcBef>
                <a:spcPts val="600"/>
              </a:spcBef>
            </a:pPr>
            <a:r>
              <a:rPr lang="en-GB" sz="2400" dirty="0" smtClean="0"/>
              <a:t>Support for Hooks and Class Extensions</a:t>
            </a:r>
          </a:p>
          <a:p>
            <a:pPr>
              <a:spcBef>
                <a:spcPts val="600"/>
              </a:spcBef>
            </a:pPr>
            <a:r>
              <a:rPr lang="en-GB" sz="2400" dirty="0" smtClean="0"/>
              <a:t>Large library of “helper” functions</a:t>
            </a:r>
            <a:endParaRPr lang="en-GB" sz="2400" dirty="0"/>
          </a:p>
        </p:txBody>
      </p:sp>
    </p:spTree>
    <p:extLst>
      <p:ext uri="{BB962C8B-B14F-4D97-AF65-F5344CB8AC3E}">
        <p14:creationId xmlns:p14="http://schemas.microsoft.com/office/powerpoint/2010/main" val="4044776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CodeIgniter</a:t>
            </a:r>
            <a:r>
              <a:rPr lang="en-IE" dirty="0" smtClean="0"/>
              <a:t> - Features</a:t>
            </a:r>
            <a:endParaRPr lang="en-IE" dirty="0"/>
          </a:p>
        </p:txBody>
      </p:sp>
      <p:sp>
        <p:nvSpPr>
          <p:cNvPr id="3" name="Content Placeholder 2"/>
          <p:cNvSpPr>
            <a:spLocks noGrp="1"/>
          </p:cNvSpPr>
          <p:nvPr>
            <p:ph idx="1"/>
          </p:nvPr>
        </p:nvSpPr>
        <p:spPr/>
        <p:txBody>
          <a:bodyPr>
            <a:normAutofit/>
          </a:bodyPr>
          <a:lstStyle/>
          <a:p>
            <a:r>
              <a:rPr lang="en-IE" sz="2400" dirty="0" smtClean="0"/>
              <a:t>Nearly </a:t>
            </a:r>
            <a:r>
              <a:rPr lang="en-IE" sz="2400" dirty="0"/>
              <a:t>zero configuration.</a:t>
            </a:r>
          </a:p>
          <a:p>
            <a:r>
              <a:rPr lang="en-GB" sz="2400" dirty="0" smtClean="0"/>
              <a:t>Framework </a:t>
            </a:r>
            <a:r>
              <a:rPr lang="en-GB" sz="2400" dirty="0"/>
              <a:t>with a small footprint.</a:t>
            </a:r>
          </a:p>
          <a:p>
            <a:r>
              <a:rPr lang="en-GB" sz="2400" dirty="0" smtClean="0"/>
              <a:t>Framework </a:t>
            </a:r>
            <a:r>
              <a:rPr lang="en-GB" sz="2400" dirty="0"/>
              <a:t>that does not require you to adhere to restrictive coding rules.</a:t>
            </a:r>
          </a:p>
          <a:p>
            <a:r>
              <a:rPr lang="en-GB" sz="2400" dirty="0" smtClean="0"/>
              <a:t>Not </a:t>
            </a:r>
            <a:r>
              <a:rPr lang="en-GB" sz="2400" dirty="0"/>
              <a:t>forced to learn a </a:t>
            </a:r>
            <a:r>
              <a:rPr lang="en-GB" sz="2400" dirty="0" err="1" smtClean="0"/>
              <a:t>templating</a:t>
            </a:r>
            <a:r>
              <a:rPr lang="en-GB" sz="2400" dirty="0" smtClean="0"/>
              <a:t> language </a:t>
            </a:r>
            <a:r>
              <a:rPr lang="en-GB" sz="2400" dirty="0"/>
              <a:t>(although a template parser is optionally available if you desire one).</a:t>
            </a:r>
          </a:p>
          <a:p>
            <a:r>
              <a:rPr lang="en-GB" sz="2400" dirty="0" err="1" smtClean="0"/>
              <a:t>CodeIgniter</a:t>
            </a:r>
            <a:r>
              <a:rPr lang="en-GB" sz="2400" dirty="0" smtClean="0"/>
              <a:t> </a:t>
            </a:r>
            <a:r>
              <a:rPr lang="en-GB" sz="2400" dirty="0"/>
              <a:t>has a low learning curve and is one of the best documented PHP web frameworks.</a:t>
            </a:r>
          </a:p>
          <a:p>
            <a:r>
              <a:rPr lang="en-GB" sz="2400" dirty="0" smtClean="0"/>
              <a:t>In </a:t>
            </a:r>
            <a:r>
              <a:rPr lang="en-GB" sz="2400" dirty="0"/>
              <a:t>benchmarking tests </a:t>
            </a:r>
            <a:r>
              <a:rPr lang="en-GB" sz="2400" dirty="0" err="1"/>
              <a:t>CodeIgniter</a:t>
            </a:r>
            <a:r>
              <a:rPr lang="en-GB" sz="2400" dirty="0"/>
              <a:t> consistently performs well against its competitors.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4147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err="1" smtClean="0"/>
              <a:t>CodeIgniter</a:t>
            </a:r>
            <a:r>
              <a:rPr lang="en-IE" dirty="0" smtClean="0"/>
              <a:t> </a:t>
            </a:r>
            <a:r>
              <a:rPr lang="en-IE" dirty="0"/>
              <a:t>–Application Flow Chart</a:t>
            </a:r>
            <a:endParaRPr lang="en-IE" dirty="0"/>
          </a:p>
        </p:txBody>
      </p:sp>
      <p:sp>
        <p:nvSpPr>
          <p:cNvPr id="3" name="Content Placeholder 2"/>
          <p:cNvSpPr>
            <a:spLocks noGrp="1"/>
          </p:cNvSpPr>
          <p:nvPr>
            <p:ph idx="1"/>
          </p:nvPr>
        </p:nvSpPr>
        <p:spPr>
          <a:xfrm>
            <a:off x="685800" y="762000"/>
            <a:ext cx="10607040" cy="3657600"/>
          </a:xfrm>
        </p:spPr>
        <p:txBody>
          <a:bodyPr>
            <a:noAutofit/>
          </a:bodyPr>
          <a:lstStyle/>
          <a:p>
            <a:pPr marL="457200" indent="-457200">
              <a:spcBef>
                <a:spcPts val="200"/>
              </a:spcBef>
              <a:buFont typeface="+mj-lt"/>
              <a:buAutoNum type="arabicPeriod"/>
            </a:pPr>
            <a:r>
              <a:rPr lang="en-GB" sz="1800" dirty="0" smtClean="0"/>
              <a:t>The </a:t>
            </a:r>
            <a:r>
              <a:rPr lang="en-GB" sz="1800" dirty="0" err="1"/>
              <a:t>index.php</a:t>
            </a:r>
            <a:r>
              <a:rPr lang="en-GB" sz="1800" dirty="0"/>
              <a:t> serves as the </a:t>
            </a:r>
            <a:r>
              <a:rPr lang="en-GB" sz="1800" b="1" dirty="0"/>
              <a:t>front controller, initializing the base resources </a:t>
            </a:r>
            <a:r>
              <a:rPr lang="en-GB" sz="1800" dirty="0"/>
              <a:t>needed to run </a:t>
            </a:r>
            <a:r>
              <a:rPr lang="en-GB" sz="1800" dirty="0" err="1"/>
              <a:t>CodeIgniter</a:t>
            </a:r>
            <a:r>
              <a:rPr lang="en-GB" sz="1800" dirty="0"/>
              <a:t>.</a:t>
            </a:r>
          </a:p>
          <a:p>
            <a:pPr marL="457200" indent="-457200">
              <a:spcBef>
                <a:spcPts val="200"/>
              </a:spcBef>
              <a:buFont typeface="+mj-lt"/>
              <a:buAutoNum type="arabicPeriod"/>
            </a:pPr>
            <a:r>
              <a:rPr lang="en-GB" sz="1800" dirty="0" smtClean="0"/>
              <a:t>The </a:t>
            </a:r>
            <a:r>
              <a:rPr lang="en-GB" sz="1800" b="1" dirty="0" smtClean="0"/>
              <a:t>router </a:t>
            </a:r>
            <a:r>
              <a:rPr lang="en-GB" sz="1800" dirty="0" smtClean="0"/>
              <a:t>examines </a:t>
            </a:r>
            <a:r>
              <a:rPr lang="en-GB" sz="1800" dirty="0"/>
              <a:t>the HTTP request to determine what should be done with it.</a:t>
            </a:r>
          </a:p>
          <a:p>
            <a:pPr marL="457200" indent="-457200">
              <a:spcBef>
                <a:spcPts val="200"/>
              </a:spcBef>
              <a:buFont typeface="+mj-lt"/>
              <a:buAutoNum type="arabicPeriod"/>
            </a:pPr>
            <a:r>
              <a:rPr lang="en-GB" sz="1800" dirty="0" smtClean="0"/>
              <a:t>If </a:t>
            </a:r>
            <a:r>
              <a:rPr lang="en-GB" sz="1800" dirty="0"/>
              <a:t>a </a:t>
            </a:r>
            <a:r>
              <a:rPr lang="en-GB" sz="1800" b="1" dirty="0" smtClean="0"/>
              <a:t>cache </a:t>
            </a:r>
            <a:r>
              <a:rPr lang="en-GB" sz="1800" dirty="0" smtClean="0"/>
              <a:t>file </a:t>
            </a:r>
            <a:r>
              <a:rPr lang="en-GB" sz="1800" dirty="0"/>
              <a:t>exists, it is sent directly to the browser, bypassing the normal system execution.</a:t>
            </a:r>
          </a:p>
          <a:p>
            <a:pPr marL="457200" indent="-457200">
              <a:spcBef>
                <a:spcPts val="200"/>
              </a:spcBef>
              <a:buFont typeface="+mj-lt"/>
              <a:buAutoNum type="arabicPeriod"/>
            </a:pPr>
            <a:r>
              <a:rPr lang="en-GB" sz="1800" dirty="0" smtClean="0"/>
              <a:t>Before </a:t>
            </a:r>
            <a:r>
              <a:rPr lang="en-GB" sz="1800" dirty="0"/>
              <a:t>the application controller is loaded, the HTTP request and any user submitted data is filtered for </a:t>
            </a:r>
            <a:r>
              <a:rPr lang="en-GB" sz="1800" b="1" dirty="0"/>
              <a:t>security</a:t>
            </a:r>
            <a:r>
              <a:rPr lang="en-GB" sz="1800" dirty="0"/>
              <a:t>.</a:t>
            </a:r>
          </a:p>
          <a:p>
            <a:pPr marL="457200" indent="-457200">
              <a:spcBef>
                <a:spcPts val="200"/>
              </a:spcBef>
              <a:buFont typeface="+mj-lt"/>
              <a:buAutoNum type="arabicPeriod"/>
            </a:pPr>
            <a:r>
              <a:rPr lang="en-GB" sz="1800" dirty="0" smtClean="0"/>
              <a:t>The </a:t>
            </a:r>
            <a:r>
              <a:rPr lang="en-GB" sz="1800" b="1" dirty="0"/>
              <a:t>Controller loads the model, core libraries, plugins, helpers</a:t>
            </a:r>
            <a:r>
              <a:rPr lang="en-GB" sz="1800" dirty="0"/>
              <a:t>, and any other resources needed to process the specific request.</a:t>
            </a:r>
          </a:p>
          <a:p>
            <a:pPr marL="457200" indent="-457200">
              <a:spcBef>
                <a:spcPts val="200"/>
              </a:spcBef>
              <a:buFont typeface="+mj-lt"/>
              <a:buAutoNum type="arabicPeriod"/>
            </a:pPr>
            <a:r>
              <a:rPr lang="en-GB" sz="1800" dirty="0" smtClean="0"/>
              <a:t>The </a:t>
            </a:r>
            <a:r>
              <a:rPr lang="en-GB" sz="1800" dirty="0"/>
              <a:t>finalized </a:t>
            </a:r>
            <a:r>
              <a:rPr lang="en-GB" sz="1800" b="1" dirty="0"/>
              <a:t>View is then rendered </a:t>
            </a:r>
            <a:r>
              <a:rPr lang="en-GB" sz="1800" dirty="0"/>
              <a:t>and sent to the web browser to be seen. If caching is enabled, the view is cached first so that on subsequent requests it can be served.</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18</a:t>
            </a:fld>
            <a:endParaRPr lang="en-US"/>
          </a:p>
        </p:txBody>
      </p:sp>
      <p:pic>
        <p:nvPicPr>
          <p:cNvPr id="7" name="Picture 6"/>
          <p:cNvPicPr>
            <a:picLocks noChangeAspect="1"/>
          </p:cNvPicPr>
          <p:nvPr/>
        </p:nvPicPr>
        <p:blipFill>
          <a:blip r:embed="rId2"/>
          <a:stretch>
            <a:fillRect/>
          </a:stretch>
        </p:blipFill>
        <p:spPr>
          <a:xfrm>
            <a:off x="1426335" y="4231374"/>
            <a:ext cx="9125969" cy="2667000"/>
          </a:xfrm>
          <a:prstGeom prst="rect">
            <a:avLst/>
          </a:prstGeom>
        </p:spPr>
      </p:pic>
    </p:spTree>
    <p:extLst>
      <p:ext uri="{BB962C8B-B14F-4D97-AF65-F5344CB8AC3E}">
        <p14:creationId xmlns:p14="http://schemas.microsoft.com/office/powerpoint/2010/main" val="407453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CodeIgniter</a:t>
            </a:r>
            <a:r>
              <a:rPr lang="en-IE" dirty="0" smtClean="0"/>
              <a:t> </a:t>
            </a:r>
            <a:r>
              <a:rPr lang="en-IE" dirty="0"/>
              <a:t>–Installation</a:t>
            </a:r>
            <a:endParaRPr lang="en-IE" dirty="0"/>
          </a:p>
        </p:txBody>
      </p:sp>
      <p:sp>
        <p:nvSpPr>
          <p:cNvPr id="3" name="Content Placeholder 2"/>
          <p:cNvSpPr>
            <a:spLocks noGrp="1"/>
          </p:cNvSpPr>
          <p:nvPr>
            <p:ph idx="1"/>
          </p:nvPr>
        </p:nvSpPr>
        <p:spPr/>
        <p:txBody>
          <a:bodyPr>
            <a:normAutofit/>
          </a:bodyPr>
          <a:lstStyle/>
          <a:p>
            <a:r>
              <a:rPr lang="en-IE" sz="2400" dirty="0" smtClean="0"/>
              <a:t>Requirements</a:t>
            </a:r>
            <a:endParaRPr lang="en-IE" sz="2400" dirty="0"/>
          </a:p>
          <a:p>
            <a:r>
              <a:rPr lang="en-GB" sz="2400" dirty="0" smtClean="0"/>
              <a:t>Web </a:t>
            </a:r>
            <a:r>
              <a:rPr lang="en-GB" sz="2400" dirty="0"/>
              <a:t>Server -Download &amp; Install Apache</a:t>
            </a:r>
          </a:p>
          <a:p>
            <a:r>
              <a:rPr lang="en-IE" sz="2400" dirty="0" smtClean="0"/>
              <a:t>PHP </a:t>
            </a:r>
            <a:r>
              <a:rPr lang="en-IE" sz="2400" dirty="0"/>
              <a:t>–4.3.2 or Higher</a:t>
            </a:r>
          </a:p>
          <a:p>
            <a:r>
              <a:rPr lang="en-GB" sz="2400" dirty="0" smtClean="0"/>
              <a:t>Database </a:t>
            </a:r>
            <a:r>
              <a:rPr lang="en-GB" sz="2400" dirty="0"/>
              <a:t>–MySQL ( support for other DB exists )</a:t>
            </a:r>
          </a:p>
          <a:p>
            <a:r>
              <a:rPr lang="en-IE" sz="2400" dirty="0" smtClean="0"/>
              <a:t>Just </a:t>
            </a:r>
            <a:r>
              <a:rPr lang="en-IE" sz="2400" dirty="0"/>
              <a:t>get XAMPP!</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27768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Motivation </a:t>
            </a:r>
            <a:r>
              <a:rPr lang="en-IE" dirty="0"/>
              <a:t>for using CI</a:t>
            </a:r>
            <a:endParaRPr lang="en-IE" dirty="0"/>
          </a:p>
        </p:txBody>
      </p:sp>
      <p:sp>
        <p:nvSpPr>
          <p:cNvPr id="3" name="Content Placeholder 2"/>
          <p:cNvSpPr>
            <a:spLocks noGrp="1"/>
          </p:cNvSpPr>
          <p:nvPr>
            <p:ph idx="1"/>
          </p:nvPr>
        </p:nvSpPr>
        <p:spPr/>
        <p:txBody>
          <a:bodyPr>
            <a:normAutofit/>
          </a:bodyPr>
          <a:lstStyle/>
          <a:p>
            <a:r>
              <a:rPr lang="en-GB" sz="2800" dirty="0" smtClean="0"/>
              <a:t>You </a:t>
            </a:r>
            <a:r>
              <a:rPr lang="en-GB" sz="2800" dirty="0"/>
              <a:t>have worked with PHP, for small sites this works very well. HTML files can be easily extended with dynamic content from the database, form processing, etc.</a:t>
            </a:r>
          </a:p>
          <a:p>
            <a:r>
              <a:rPr lang="en-GB" sz="2800" dirty="0" smtClean="0"/>
              <a:t>When </a:t>
            </a:r>
            <a:r>
              <a:rPr lang="en-GB" sz="2800" dirty="0"/>
              <a:t>sites grow, you might have realized that across multiple pages lots of code repetition occurs. This is a problem when you need to </a:t>
            </a:r>
            <a:r>
              <a:rPr lang="en-GB" sz="2800" b="1" dirty="0"/>
              <a:t>change </a:t>
            </a:r>
            <a:r>
              <a:rPr lang="en-GB" sz="2800" dirty="0"/>
              <a:t>certain parts of a page, that affects many or all pages.</a:t>
            </a:r>
          </a:p>
          <a:p>
            <a:r>
              <a:rPr lang="en-GB" sz="2800" dirty="0" smtClean="0"/>
              <a:t>Furthermore</a:t>
            </a:r>
            <a:r>
              <a:rPr lang="en-GB" sz="2800" dirty="0"/>
              <a:t>, its hard to introduce </a:t>
            </a:r>
            <a:r>
              <a:rPr lang="en-GB" sz="2800" b="1" dirty="0"/>
              <a:t>new developers </a:t>
            </a:r>
            <a:r>
              <a:rPr lang="en-GB" sz="2800" dirty="0"/>
              <a:t>to code someone else has written. It takes a long time to get familiar with the code.</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CI - Sharon Byrne</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0548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Getting Started </a:t>
            </a:r>
            <a:endParaRPr lang="en-IE"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20</a:t>
            </a:fld>
            <a:endParaRPr lang="en-US"/>
          </a:p>
        </p:txBody>
      </p:sp>
      <p:pic>
        <p:nvPicPr>
          <p:cNvPr id="7" name="Picture 6"/>
          <p:cNvPicPr>
            <a:picLocks noChangeAspect="1"/>
          </p:cNvPicPr>
          <p:nvPr/>
        </p:nvPicPr>
        <p:blipFill>
          <a:blip r:embed="rId2"/>
          <a:stretch>
            <a:fillRect/>
          </a:stretch>
        </p:blipFill>
        <p:spPr>
          <a:xfrm>
            <a:off x="1295400" y="850169"/>
            <a:ext cx="7696200" cy="5691063"/>
          </a:xfrm>
          <a:prstGeom prst="rect">
            <a:avLst/>
          </a:prstGeom>
        </p:spPr>
      </p:pic>
    </p:spTree>
    <p:extLst>
      <p:ext uri="{BB962C8B-B14F-4D97-AF65-F5344CB8AC3E}">
        <p14:creationId xmlns:p14="http://schemas.microsoft.com/office/powerpoint/2010/main" val="611381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a:t>CodeIgniter</a:t>
            </a:r>
            <a:r>
              <a:rPr lang="en-IE" dirty="0"/>
              <a:t> URL </a:t>
            </a:r>
            <a:endParaRPr lang="en-IE" dirty="0"/>
          </a:p>
        </p:txBody>
      </p:sp>
      <p:sp>
        <p:nvSpPr>
          <p:cNvPr id="3" name="Content Placeholder 2"/>
          <p:cNvSpPr>
            <a:spLocks noGrp="1"/>
          </p:cNvSpPr>
          <p:nvPr>
            <p:ph idx="1"/>
          </p:nvPr>
        </p:nvSpPr>
        <p:spPr/>
        <p:txBody>
          <a:bodyPr>
            <a:normAutofit/>
          </a:bodyPr>
          <a:lstStyle/>
          <a:p>
            <a:r>
              <a:rPr lang="en-GB" sz="2400" dirty="0"/>
              <a:t>URL in </a:t>
            </a:r>
            <a:r>
              <a:rPr lang="en-GB" sz="2400" dirty="0" err="1"/>
              <a:t>CodeIgniter</a:t>
            </a:r>
            <a:r>
              <a:rPr lang="en-GB" sz="2400" dirty="0"/>
              <a:t> is Segment Based. </a:t>
            </a:r>
          </a:p>
          <a:p>
            <a:pPr marL="0" indent="0">
              <a:buNone/>
            </a:pPr>
            <a:r>
              <a:rPr lang="en-IE" sz="2400" b="1" dirty="0" smtClean="0">
                <a:hlinkClick r:id="rId2"/>
              </a:rPr>
              <a:t>www.your-site.com/</a:t>
            </a:r>
            <a:r>
              <a:rPr lang="en-IE" sz="2400" b="1" i="1" dirty="0" smtClean="0">
                <a:hlinkClick r:id="rId2"/>
              </a:rPr>
              <a:t>news</a:t>
            </a:r>
            <a:r>
              <a:rPr lang="en-IE" sz="2400" b="1" dirty="0" smtClean="0">
                <a:hlinkClick r:id="rId2"/>
              </a:rPr>
              <a:t>/</a:t>
            </a:r>
            <a:r>
              <a:rPr lang="en-IE" sz="2400" b="1" i="1" dirty="0" smtClean="0">
                <a:hlinkClick r:id="rId2"/>
              </a:rPr>
              <a:t>article</a:t>
            </a:r>
            <a:r>
              <a:rPr lang="en-IE" sz="2400" b="1" dirty="0" smtClean="0">
                <a:hlinkClick r:id="rId2"/>
              </a:rPr>
              <a:t>/my_article</a:t>
            </a:r>
            <a:r>
              <a:rPr lang="en-IE" sz="2400" b="1" dirty="0" smtClean="0"/>
              <a:t>  </a:t>
            </a:r>
            <a:endParaRPr lang="en-IE" sz="2400" dirty="0"/>
          </a:p>
          <a:p>
            <a:r>
              <a:rPr lang="en-IE" sz="2400" dirty="0"/>
              <a:t>Segments in a URI </a:t>
            </a:r>
          </a:p>
          <a:p>
            <a:pPr marL="0" indent="0">
              <a:buNone/>
            </a:pPr>
            <a:r>
              <a:rPr lang="en-IE" sz="2400" b="1" dirty="0" smtClean="0">
                <a:hlinkClick r:id="rId3"/>
              </a:rPr>
              <a:t>www.your-site.com/</a:t>
            </a:r>
            <a:r>
              <a:rPr lang="en-IE" sz="2400" b="1" i="1" dirty="0" smtClean="0">
                <a:hlinkClick r:id="rId3"/>
              </a:rPr>
              <a:t>class</a:t>
            </a:r>
            <a:r>
              <a:rPr lang="en-IE" sz="2400" b="1" dirty="0" smtClean="0">
                <a:hlinkClick r:id="rId3"/>
              </a:rPr>
              <a:t>/</a:t>
            </a:r>
            <a:r>
              <a:rPr lang="en-IE" sz="2400" b="1" i="1" dirty="0" smtClean="0">
                <a:hlinkClick r:id="rId3"/>
              </a:rPr>
              <a:t>function</a:t>
            </a:r>
            <a:r>
              <a:rPr lang="en-IE" sz="2400" b="1" dirty="0" smtClean="0">
                <a:hlinkClick r:id="rId3"/>
              </a:rPr>
              <a:t>/ID</a:t>
            </a:r>
            <a:r>
              <a:rPr lang="en-IE" sz="2400" b="1" dirty="0" smtClean="0"/>
              <a:t>  </a:t>
            </a:r>
            <a:endParaRPr lang="en-IE" sz="2400" dirty="0"/>
          </a:p>
          <a:p>
            <a:r>
              <a:rPr lang="en-GB" sz="2400" dirty="0" err="1"/>
              <a:t>CodeIgniter</a:t>
            </a:r>
            <a:r>
              <a:rPr lang="en-GB" sz="2400" dirty="0"/>
              <a:t> Optionally Supports Query String URL </a:t>
            </a:r>
          </a:p>
          <a:p>
            <a:pPr marL="0" indent="0">
              <a:buNone/>
            </a:pPr>
            <a:r>
              <a:rPr lang="en-IE" sz="2400" b="1" dirty="0" smtClean="0">
                <a:hlinkClick r:id="rId4"/>
              </a:rPr>
              <a:t>www.your-site.com/index.php?</a:t>
            </a:r>
            <a:r>
              <a:rPr lang="en-IE" sz="2400" b="1" i="1" dirty="0" smtClean="0">
                <a:hlinkClick r:id="rId4"/>
              </a:rPr>
              <a:t>c=news</a:t>
            </a:r>
            <a:r>
              <a:rPr lang="en-IE" sz="2400" b="1" dirty="0" smtClean="0">
                <a:hlinkClick r:id="rId4"/>
              </a:rPr>
              <a:t>&amp;</a:t>
            </a:r>
            <a:r>
              <a:rPr lang="en-IE" sz="2400" b="1" i="1" dirty="0" smtClean="0">
                <a:hlinkClick r:id="rId4"/>
              </a:rPr>
              <a:t>m=article</a:t>
            </a:r>
            <a:r>
              <a:rPr lang="en-IE" sz="2400" b="1" dirty="0" smtClean="0">
                <a:hlinkClick r:id="rId4"/>
              </a:rPr>
              <a:t>&amp;ID=345</a:t>
            </a:r>
            <a:r>
              <a:rPr lang="en-IE" sz="2400" b="1" dirty="0" smtClean="0"/>
              <a:t> </a:t>
            </a:r>
            <a:endParaRPr lang="en-IE"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8128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Controllers </a:t>
            </a:r>
            <a:endParaRPr lang="en-IE" dirty="0"/>
          </a:p>
        </p:txBody>
      </p:sp>
      <p:sp>
        <p:nvSpPr>
          <p:cNvPr id="3" name="Content Placeholder 2"/>
          <p:cNvSpPr>
            <a:spLocks noGrp="1"/>
          </p:cNvSpPr>
          <p:nvPr>
            <p:ph idx="1"/>
          </p:nvPr>
        </p:nvSpPr>
        <p:spPr/>
        <p:txBody>
          <a:bodyPr>
            <a:normAutofit/>
          </a:bodyPr>
          <a:lstStyle/>
          <a:p>
            <a:r>
              <a:rPr lang="en-GB" dirty="0"/>
              <a:t>A Class file resides under “application/controllers” </a:t>
            </a:r>
          </a:p>
          <a:p>
            <a:pPr marL="0" indent="0">
              <a:buNone/>
            </a:pPr>
            <a:r>
              <a:rPr lang="en-IE" b="1" dirty="0" smtClean="0">
                <a:hlinkClick r:id="rId2"/>
              </a:rPr>
              <a:t>www.your-site.com/index.php/</a:t>
            </a:r>
            <a:r>
              <a:rPr lang="en-IE" b="1" i="1" dirty="0" smtClean="0">
                <a:hlinkClick r:id="rId2"/>
              </a:rPr>
              <a:t>first</a:t>
            </a:r>
            <a:r>
              <a:rPr lang="en-IE" b="1" i="1" dirty="0" smtClean="0"/>
              <a:t>   </a:t>
            </a:r>
            <a:endParaRPr lang="en-IE" dirty="0"/>
          </a:p>
          <a:p>
            <a:pPr marL="0" indent="0">
              <a:lnSpc>
                <a:spcPct val="120000"/>
              </a:lnSpc>
              <a:spcBef>
                <a:spcPts val="0"/>
              </a:spcBef>
              <a:buNone/>
            </a:pPr>
            <a:r>
              <a:rPr lang="en-IE" sz="1700" b="1" dirty="0"/>
              <a:t>&lt;?</a:t>
            </a:r>
            <a:r>
              <a:rPr lang="en-IE" sz="1700" b="1" dirty="0" err="1"/>
              <a:t>php</a:t>
            </a:r>
            <a:r>
              <a:rPr lang="en-IE" sz="1700" b="1" dirty="0"/>
              <a:t> </a:t>
            </a:r>
            <a:endParaRPr lang="en-IE" sz="1700" dirty="0"/>
          </a:p>
          <a:p>
            <a:pPr marL="0" indent="0">
              <a:lnSpc>
                <a:spcPct val="120000"/>
              </a:lnSpc>
              <a:spcBef>
                <a:spcPts val="0"/>
              </a:spcBef>
              <a:buNone/>
            </a:pPr>
            <a:r>
              <a:rPr lang="en-IE" sz="1700" b="1" dirty="0"/>
              <a:t>class First extends Controller{ </a:t>
            </a:r>
            <a:endParaRPr lang="en-IE" sz="1700" dirty="0"/>
          </a:p>
          <a:p>
            <a:pPr marL="0" indent="0">
              <a:lnSpc>
                <a:spcPct val="120000"/>
              </a:lnSpc>
              <a:spcBef>
                <a:spcPts val="0"/>
              </a:spcBef>
              <a:buNone/>
            </a:pPr>
            <a:r>
              <a:rPr lang="en-IE" sz="1700" b="1" dirty="0" smtClean="0"/>
              <a:t>	function </a:t>
            </a:r>
            <a:r>
              <a:rPr lang="en-IE" sz="1700" b="1" dirty="0"/>
              <a:t>First() { </a:t>
            </a:r>
            <a:endParaRPr lang="en-IE" sz="1700" dirty="0"/>
          </a:p>
          <a:p>
            <a:pPr marL="0" indent="0">
              <a:lnSpc>
                <a:spcPct val="120000"/>
              </a:lnSpc>
              <a:spcBef>
                <a:spcPts val="0"/>
              </a:spcBef>
              <a:buNone/>
            </a:pPr>
            <a:r>
              <a:rPr lang="en-IE" sz="1700" b="1" dirty="0" smtClean="0"/>
              <a:t>		parent</a:t>
            </a:r>
            <a:r>
              <a:rPr lang="en-IE" sz="1700" b="1" dirty="0"/>
              <a:t>::Controller(); </a:t>
            </a:r>
            <a:endParaRPr lang="en-IE" sz="1700" dirty="0"/>
          </a:p>
          <a:p>
            <a:pPr marL="0" indent="0">
              <a:lnSpc>
                <a:spcPct val="120000"/>
              </a:lnSpc>
              <a:spcBef>
                <a:spcPts val="0"/>
              </a:spcBef>
              <a:buNone/>
            </a:pPr>
            <a:r>
              <a:rPr lang="en-IE" sz="1700" b="1" dirty="0" smtClean="0"/>
              <a:t>	}</a:t>
            </a:r>
            <a:endParaRPr lang="en-IE" sz="1700" dirty="0"/>
          </a:p>
          <a:p>
            <a:pPr marL="0" indent="0">
              <a:lnSpc>
                <a:spcPct val="120000"/>
              </a:lnSpc>
              <a:spcBef>
                <a:spcPts val="0"/>
              </a:spcBef>
              <a:buNone/>
            </a:pPr>
            <a:r>
              <a:rPr lang="en-IE" sz="1700" b="1" dirty="0" smtClean="0"/>
              <a:t>	function </a:t>
            </a:r>
            <a:r>
              <a:rPr lang="en-IE" sz="1700" b="1" dirty="0"/>
              <a:t>index() { </a:t>
            </a:r>
            <a:endParaRPr lang="en-IE" sz="1700" dirty="0"/>
          </a:p>
          <a:p>
            <a:pPr marL="0" indent="0">
              <a:lnSpc>
                <a:spcPct val="120000"/>
              </a:lnSpc>
              <a:spcBef>
                <a:spcPts val="0"/>
              </a:spcBef>
              <a:buNone/>
            </a:pPr>
            <a:r>
              <a:rPr lang="pt-BR" sz="1700" b="1" dirty="0" smtClean="0"/>
              <a:t>		echo </a:t>
            </a:r>
            <a:r>
              <a:rPr lang="pt-BR" sz="1700" b="1" dirty="0"/>
              <a:t>“&lt;h1&gt; Hello SD3!! &lt;/h1&gt; “; </a:t>
            </a:r>
            <a:endParaRPr lang="pt-BR" sz="1700" dirty="0"/>
          </a:p>
          <a:p>
            <a:pPr marL="0" indent="0">
              <a:lnSpc>
                <a:spcPct val="120000"/>
              </a:lnSpc>
              <a:spcBef>
                <a:spcPts val="0"/>
              </a:spcBef>
              <a:buNone/>
            </a:pPr>
            <a:r>
              <a:rPr lang="en-IE" sz="1700" b="1" dirty="0" smtClean="0"/>
              <a:t>	} </a:t>
            </a:r>
            <a:endParaRPr lang="en-IE" sz="1700" dirty="0"/>
          </a:p>
          <a:p>
            <a:pPr marL="0" indent="0">
              <a:lnSpc>
                <a:spcPct val="120000"/>
              </a:lnSpc>
              <a:spcBef>
                <a:spcPts val="0"/>
              </a:spcBef>
              <a:buNone/>
            </a:pPr>
            <a:r>
              <a:rPr lang="en-IE" sz="1700" b="1" dirty="0"/>
              <a:t>}</a:t>
            </a:r>
            <a:endParaRPr lang="en-IE" sz="1700" dirty="0"/>
          </a:p>
          <a:p>
            <a:pPr marL="0" indent="0">
              <a:lnSpc>
                <a:spcPct val="120000"/>
              </a:lnSpc>
              <a:spcBef>
                <a:spcPts val="0"/>
              </a:spcBef>
              <a:buNone/>
            </a:pPr>
            <a:r>
              <a:rPr lang="en-IE" sz="1700" b="1" dirty="0"/>
              <a:t>?&gt; </a:t>
            </a:r>
            <a:endParaRPr lang="en-IE" sz="1700" dirty="0"/>
          </a:p>
          <a:p>
            <a:r>
              <a:rPr lang="en-GB" b="1" dirty="0"/>
              <a:t>// Output Will be “Hello SD3!!” </a:t>
            </a:r>
            <a:endParaRPr lang="en-GB" dirty="0"/>
          </a:p>
          <a:p>
            <a:pPr lvl="3"/>
            <a:r>
              <a:rPr lang="en-GB" sz="1600" dirty="0"/>
              <a:t>Note: Class names must start with an Uppercase Letter. </a:t>
            </a:r>
          </a:p>
          <a:p>
            <a:pPr lvl="3"/>
            <a:r>
              <a:rPr lang="en-GB" sz="1600" dirty="0"/>
              <a:t>In case of “constructor” you must use “parent::Controller();” </a:t>
            </a:r>
          </a:p>
          <a:p>
            <a:pPr lvl="3"/>
            <a:endParaRPr lang="en-IE"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466398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Controllers </a:t>
            </a:r>
            <a:endParaRPr lang="en-IE" dirty="0"/>
          </a:p>
        </p:txBody>
      </p:sp>
      <p:sp>
        <p:nvSpPr>
          <p:cNvPr id="3" name="Content Placeholder 2"/>
          <p:cNvSpPr>
            <a:spLocks noGrp="1"/>
          </p:cNvSpPr>
          <p:nvPr>
            <p:ph idx="1"/>
          </p:nvPr>
        </p:nvSpPr>
        <p:spPr/>
        <p:txBody>
          <a:bodyPr>
            <a:normAutofit/>
          </a:bodyPr>
          <a:lstStyle/>
          <a:p>
            <a:r>
              <a:rPr lang="en-IE" dirty="0"/>
              <a:t>In This Particular Code </a:t>
            </a:r>
            <a:endParaRPr lang="en-IE" dirty="0" smtClean="0"/>
          </a:p>
          <a:p>
            <a:pPr marL="0" indent="0">
              <a:buNone/>
            </a:pPr>
            <a:r>
              <a:rPr lang="en-IE" b="1" i="1" dirty="0" smtClean="0">
                <a:hlinkClick r:id="rId2"/>
              </a:rPr>
              <a:t>www.your-site.com/index.php/first/bdosdn/world</a:t>
            </a:r>
            <a:r>
              <a:rPr lang="en-IE" b="1" i="1" dirty="0" smtClean="0"/>
              <a:t> </a:t>
            </a:r>
            <a:endParaRPr lang="en-IE" dirty="0"/>
          </a:p>
          <a:p>
            <a:pPr marL="0" indent="0">
              <a:lnSpc>
                <a:spcPct val="120000"/>
              </a:lnSpc>
              <a:spcBef>
                <a:spcPts val="0"/>
              </a:spcBef>
              <a:buNone/>
            </a:pPr>
            <a:r>
              <a:rPr lang="en-IE" sz="1700" b="1" dirty="0"/>
              <a:t>&lt;?</a:t>
            </a:r>
            <a:r>
              <a:rPr lang="en-IE" sz="1700" b="1" dirty="0" err="1"/>
              <a:t>php</a:t>
            </a:r>
            <a:r>
              <a:rPr lang="en-IE" sz="1700" b="1" dirty="0"/>
              <a:t> </a:t>
            </a:r>
            <a:endParaRPr lang="en-IE" sz="1700" dirty="0"/>
          </a:p>
          <a:p>
            <a:pPr marL="0" indent="0">
              <a:lnSpc>
                <a:spcPct val="120000"/>
              </a:lnSpc>
              <a:spcBef>
                <a:spcPts val="0"/>
              </a:spcBef>
              <a:buNone/>
            </a:pPr>
            <a:r>
              <a:rPr lang="en-IE" sz="1700" b="1" dirty="0"/>
              <a:t>class First extends Controller{ </a:t>
            </a:r>
            <a:endParaRPr lang="en-IE" sz="1700" dirty="0"/>
          </a:p>
          <a:p>
            <a:pPr marL="0" indent="0">
              <a:lnSpc>
                <a:spcPct val="120000"/>
              </a:lnSpc>
              <a:spcBef>
                <a:spcPts val="0"/>
              </a:spcBef>
              <a:buNone/>
            </a:pPr>
            <a:r>
              <a:rPr lang="en-IE" sz="1700" b="1" dirty="0" smtClean="0"/>
              <a:t>	function </a:t>
            </a:r>
            <a:r>
              <a:rPr lang="en-IE" sz="1700" b="1" dirty="0"/>
              <a:t>index() { </a:t>
            </a:r>
            <a:endParaRPr lang="en-IE" sz="1700" dirty="0"/>
          </a:p>
          <a:p>
            <a:pPr marL="0" indent="0">
              <a:lnSpc>
                <a:spcPct val="120000"/>
              </a:lnSpc>
              <a:spcBef>
                <a:spcPts val="0"/>
              </a:spcBef>
              <a:buNone/>
            </a:pPr>
            <a:r>
              <a:rPr lang="pt-BR" sz="1700" b="1" dirty="0" smtClean="0"/>
              <a:t>		echo </a:t>
            </a:r>
            <a:r>
              <a:rPr lang="pt-BR" sz="1700" b="1" dirty="0"/>
              <a:t>“&lt;h1&gt; Hello SD3!! &lt;/h1&gt; “; </a:t>
            </a:r>
            <a:endParaRPr lang="pt-BR" sz="1700" dirty="0"/>
          </a:p>
          <a:p>
            <a:pPr marL="0" indent="0">
              <a:lnSpc>
                <a:spcPct val="120000"/>
              </a:lnSpc>
              <a:spcBef>
                <a:spcPts val="0"/>
              </a:spcBef>
              <a:buNone/>
            </a:pPr>
            <a:r>
              <a:rPr lang="en-IE" sz="1700" b="1" dirty="0" smtClean="0"/>
              <a:t>	}</a:t>
            </a:r>
            <a:endParaRPr lang="en-IE" sz="1700" dirty="0"/>
          </a:p>
          <a:p>
            <a:pPr marL="0" indent="0">
              <a:lnSpc>
                <a:spcPct val="120000"/>
              </a:lnSpc>
              <a:spcBef>
                <a:spcPts val="0"/>
              </a:spcBef>
              <a:buNone/>
            </a:pPr>
            <a:r>
              <a:rPr lang="en-IE" sz="1700" b="1" dirty="0" smtClean="0"/>
              <a:t>	function </a:t>
            </a:r>
            <a:r>
              <a:rPr lang="en-IE" sz="1700" b="1" dirty="0" err="1"/>
              <a:t>bdosdn</a:t>
            </a:r>
            <a:r>
              <a:rPr lang="en-IE" sz="1700" b="1" dirty="0"/>
              <a:t>( $location ) { </a:t>
            </a:r>
            <a:endParaRPr lang="en-IE" sz="1700" dirty="0"/>
          </a:p>
          <a:p>
            <a:pPr marL="0" indent="0">
              <a:lnSpc>
                <a:spcPct val="120000"/>
              </a:lnSpc>
              <a:spcBef>
                <a:spcPts val="0"/>
              </a:spcBef>
              <a:buNone/>
            </a:pPr>
            <a:r>
              <a:rPr lang="pt-BR" sz="1700" b="1" dirty="0" smtClean="0"/>
              <a:t>		echo </a:t>
            </a:r>
            <a:r>
              <a:rPr lang="pt-BR" sz="1700" b="1" dirty="0"/>
              <a:t>“&lt;h2&gt; Hello $location !! &lt;/h2&gt;”; </a:t>
            </a:r>
            <a:endParaRPr lang="pt-BR" sz="1700" dirty="0"/>
          </a:p>
          <a:p>
            <a:pPr marL="0" indent="0">
              <a:lnSpc>
                <a:spcPct val="120000"/>
              </a:lnSpc>
              <a:spcBef>
                <a:spcPts val="0"/>
              </a:spcBef>
              <a:buNone/>
            </a:pPr>
            <a:r>
              <a:rPr lang="en-IE" sz="1700" b="1" dirty="0" smtClean="0"/>
              <a:t>	} </a:t>
            </a:r>
            <a:endParaRPr lang="en-IE" sz="1700" dirty="0"/>
          </a:p>
          <a:p>
            <a:pPr marL="0" indent="0">
              <a:lnSpc>
                <a:spcPct val="120000"/>
              </a:lnSpc>
              <a:spcBef>
                <a:spcPts val="0"/>
              </a:spcBef>
              <a:buNone/>
            </a:pPr>
            <a:r>
              <a:rPr lang="en-IE" sz="1700" b="1" dirty="0"/>
              <a:t>}</a:t>
            </a:r>
            <a:endParaRPr lang="en-IE" sz="1700" dirty="0"/>
          </a:p>
          <a:p>
            <a:pPr marL="0" indent="0">
              <a:lnSpc>
                <a:spcPct val="120000"/>
              </a:lnSpc>
              <a:spcBef>
                <a:spcPts val="0"/>
              </a:spcBef>
              <a:buNone/>
            </a:pPr>
            <a:r>
              <a:rPr lang="en-IE" sz="1700" b="1" dirty="0"/>
              <a:t>?&gt; </a:t>
            </a:r>
            <a:endParaRPr lang="en-IE" sz="1700" dirty="0"/>
          </a:p>
          <a:p>
            <a:r>
              <a:rPr lang="en-GB" b="1" dirty="0"/>
              <a:t>// Output Will be “Hello world !!” </a:t>
            </a:r>
            <a:endParaRPr lang="en-GB" dirty="0"/>
          </a:p>
          <a:p>
            <a:pPr lvl="3"/>
            <a:r>
              <a:rPr lang="en-GB" sz="1600" dirty="0" smtClean="0"/>
              <a:t>Note</a:t>
            </a:r>
            <a:r>
              <a:rPr lang="en-GB" sz="1600" dirty="0"/>
              <a:t>: The ‘Index’ Function always loads by default. Unless there is a second segment in the URL </a:t>
            </a:r>
          </a:p>
          <a:p>
            <a:pPr lvl="3"/>
            <a:endParaRPr lang="en-IE" dirty="0"/>
          </a:p>
          <a:p>
            <a:endParaRPr lang="en-GB" dirty="0" smtClean="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059404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Views</a:t>
            </a:r>
            <a:endParaRPr lang="en-IE" dirty="0"/>
          </a:p>
        </p:txBody>
      </p:sp>
      <p:sp>
        <p:nvSpPr>
          <p:cNvPr id="3" name="Content Placeholder 2"/>
          <p:cNvSpPr>
            <a:spLocks noGrp="1"/>
          </p:cNvSpPr>
          <p:nvPr>
            <p:ph idx="1"/>
          </p:nvPr>
        </p:nvSpPr>
        <p:spPr/>
        <p:txBody>
          <a:bodyPr>
            <a:normAutofit/>
          </a:bodyPr>
          <a:lstStyle/>
          <a:p>
            <a:r>
              <a:rPr lang="en-IE" dirty="0" smtClean="0"/>
              <a:t>A </a:t>
            </a:r>
            <a:r>
              <a:rPr lang="en-IE" dirty="0"/>
              <a:t>Webpage or A page Fragment </a:t>
            </a:r>
          </a:p>
          <a:p>
            <a:r>
              <a:rPr lang="en-GB" dirty="0" smtClean="0"/>
              <a:t>Should </a:t>
            </a:r>
            <a:r>
              <a:rPr lang="en-GB" dirty="0"/>
              <a:t>be placed under “application/views” </a:t>
            </a:r>
          </a:p>
          <a:p>
            <a:r>
              <a:rPr lang="en-IE" dirty="0" smtClean="0"/>
              <a:t>Never </a:t>
            </a:r>
            <a:r>
              <a:rPr lang="en-IE" dirty="0"/>
              <a:t>Called Directly </a:t>
            </a:r>
            <a:endParaRPr lang="en-IE" dirty="0" smtClean="0"/>
          </a:p>
          <a:p>
            <a:pPr marL="0" indent="0">
              <a:buNone/>
            </a:pPr>
            <a:r>
              <a:rPr lang="en-IE" b="1" i="1" dirty="0" err="1" smtClean="0"/>
              <a:t>web_root</a:t>
            </a:r>
            <a:r>
              <a:rPr lang="en-IE" b="1" i="1" dirty="0" smtClean="0"/>
              <a:t>/</a:t>
            </a:r>
            <a:r>
              <a:rPr lang="en-IE" b="1" i="1" dirty="0" err="1" smtClean="0"/>
              <a:t>VanillaCI</a:t>
            </a:r>
            <a:r>
              <a:rPr lang="en-IE" b="1" i="1" dirty="0" smtClean="0"/>
              <a:t>/application/views/</a:t>
            </a:r>
            <a:r>
              <a:rPr lang="en-IE" b="1" i="1" dirty="0" err="1" smtClean="0"/>
              <a:t>myview.php</a:t>
            </a:r>
            <a:endParaRPr lang="en-IE" dirty="0"/>
          </a:p>
          <a:p>
            <a:pPr marL="0" indent="0">
              <a:buNone/>
            </a:pPr>
            <a:r>
              <a:rPr lang="en-IE" sz="1600" b="1" dirty="0"/>
              <a:t>&lt;html&gt; </a:t>
            </a:r>
            <a:endParaRPr lang="en-IE" sz="1600" dirty="0"/>
          </a:p>
          <a:p>
            <a:pPr marL="0" indent="0">
              <a:buNone/>
            </a:pPr>
            <a:r>
              <a:rPr lang="en-GB" sz="1600" b="1" dirty="0" smtClean="0"/>
              <a:t>	&lt;</a:t>
            </a:r>
            <a:r>
              <a:rPr lang="en-GB" sz="1600" b="1" dirty="0"/>
              <a:t>title&gt; My First </a:t>
            </a:r>
            <a:r>
              <a:rPr lang="en-GB" sz="1600" b="1" dirty="0" err="1"/>
              <a:t>CodeIgniter</a:t>
            </a:r>
            <a:r>
              <a:rPr lang="en-GB" sz="1600" b="1" dirty="0"/>
              <a:t> Project&lt;/title&gt; </a:t>
            </a:r>
            <a:endParaRPr lang="en-GB" sz="1600" dirty="0"/>
          </a:p>
          <a:p>
            <a:pPr marL="0" indent="0">
              <a:buNone/>
            </a:pPr>
            <a:r>
              <a:rPr lang="en-IE" sz="1600" b="1" dirty="0" smtClean="0"/>
              <a:t>	&lt;</a:t>
            </a:r>
            <a:r>
              <a:rPr lang="en-IE" sz="1600" b="1" dirty="0"/>
              <a:t>body&gt; </a:t>
            </a:r>
            <a:endParaRPr lang="en-IE" sz="1600" dirty="0"/>
          </a:p>
          <a:p>
            <a:pPr marL="0" indent="0">
              <a:buNone/>
            </a:pPr>
            <a:r>
              <a:rPr lang="en-GB" sz="1600" b="1" dirty="0" smtClean="0"/>
              <a:t>		&lt;</a:t>
            </a:r>
            <a:r>
              <a:rPr lang="en-GB" sz="1600" b="1" dirty="0"/>
              <a:t>h1&gt; Welcome ALL … To My .. ::: First Project ::: . . . &lt;/h1&gt; </a:t>
            </a:r>
            <a:endParaRPr lang="en-GB" sz="1600" dirty="0"/>
          </a:p>
          <a:p>
            <a:pPr marL="0" indent="0">
              <a:buNone/>
            </a:pPr>
            <a:r>
              <a:rPr lang="en-IE" sz="1600" b="1" dirty="0" smtClean="0"/>
              <a:t>	&lt;/</a:t>
            </a:r>
            <a:r>
              <a:rPr lang="en-IE" sz="1600" b="1" dirty="0"/>
              <a:t>body&gt; </a:t>
            </a:r>
            <a:endParaRPr lang="en-IE" sz="1600" dirty="0"/>
          </a:p>
          <a:p>
            <a:pPr marL="0" indent="0">
              <a:buNone/>
            </a:pPr>
            <a:r>
              <a:rPr lang="en-IE" sz="1600" b="1" dirty="0"/>
              <a:t>&lt;/html&gt; </a:t>
            </a:r>
            <a:endParaRPr lang="en-IE" sz="1600" dirty="0" smtClean="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752323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Views</a:t>
            </a:r>
            <a:endParaRPr lang="en-IE" dirty="0"/>
          </a:p>
        </p:txBody>
      </p:sp>
      <p:sp>
        <p:nvSpPr>
          <p:cNvPr id="3" name="Content Placeholder 2"/>
          <p:cNvSpPr>
            <a:spLocks noGrp="1"/>
          </p:cNvSpPr>
          <p:nvPr>
            <p:ph idx="1"/>
          </p:nvPr>
        </p:nvSpPr>
        <p:spPr/>
        <p:txBody>
          <a:bodyPr>
            <a:normAutofit/>
          </a:bodyPr>
          <a:lstStyle/>
          <a:p>
            <a:r>
              <a:rPr lang="en-GB" dirty="0"/>
              <a:t>Calling a VIEW from Controller </a:t>
            </a:r>
            <a:endParaRPr lang="en-GB" dirty="0" smtClean="0"/>
          </a:p>
          <a:p>
            <a:pPr marL="0" indent="0">
              <a:buNone/>
            </a:pPr>
            <a:r>
              <a:rPr lang="en-GB" b="1" dirty="0" smtClean="0"/>
              <a:t>$</a:t>
            </a:r>
            <a:r>
              <a:rPr lang="en-GB" b="1" dirty="0"/>
              <a:t>this-&gt;load-&gt;view(‘</a:t>
            </a:r>
            <a:r>
              <a:rPr lang="en-GB" b="1" dirty="0" err="1"/>
              <a:t>myview</a:t>
            </a:r>
            <a:r>
              <a:rPr lang="en-GB" b="1" dirty="0"/>
              <a:t>’); </a:t>
            </a:r>
            <a:endParaRPr lang="en-GB" dirty="0"/>
          </a:p>
          <a:p>
            <a:r>
              <a:rPr lang="en-GB" dirty="0"/>
              <a:t>Data Passing to a VIEW from Controller </a:t>
            </a:r>
          </a:p>
          <a:p>
            <a:pPr marL="0" indent="0">
              <a:spcBef>
                <a:spcPts val="0"/>
              </a:spcBef>
              <a:buNone/>
            </a:pPr>
            <a:endParaRPr lang="en-IE" sz="1600" b="1" dirty="0" smtClean="0"/>
          </a:p>
          <a:p>
            <a:pPr marL="0" indent="0">
              <a:spcBef>
                <a:spcPts val="0"/>
              </a:spcBef>
              <a:buNone/>
            </a:pPr>
            <a:r>
              <a:rPr lang="en-IE" sz="1600" b="1" dirty="0" smtClean="0"/>
              <a:t>function </a:t>
            </a:r>
            <a:r>
              <a:rPr lang="en-IE" sz="1600" b="1" dirty="0"/>
              <a:t>index() { </a:t>
            </a:r>
            <a:endParaRPr lang="en-IE" sz="1600" dirty="0"/>
          </a:p>
          <a:p>
            <a:pPr marL="0" indent="0">
              <a:spcBef>
                <a:spcPts val="0"/>
              </a:spcBef>
              <a:buNone/>
            </a:pPr>
            <a:r>
              <a:rPr lang="en-IE" sz="1600" b="1" dirty="0" smtClean="0"/>
              <a:t>	$</a:t>
            </a:r>
            <a:r>
              <a:rPr lang="en-IE" sz="1600" b="1" dirty="0" err="1"/>
              <a:t>var</a:t>
            </a:r>
            <a:r>
              <a:rPr lang="en-IE" sz="1600" b="1" dirty="0"/>
              <a:t> = array( </a:t>
            </a:r>
            <a:r>
              <a:rPr lang="en-IE" sz="1600" b="1" dirty="0" smtClean="0"/>
              <a:t>‘</a:t>
            </a:r>
            <a:r>
              <a:rPr lang="en-IE" sz="1600" b="1" dirty="0" err="1"/>
              <a:t>full_name</a:t>
            </a:r>
            <a:r>
              <a:rPr lang="en-IE" sz="1600" b="1" dirty="0"/>
              <a:t>’ =&gt; </a:t>
            </a:r>
            <a:r>
              <a:rPr lang="en-IE" sz="1600" b="1" dirty="0" smtClean="0"/>
              <a:t>‘Sharon Byrne’, </a:t>
            </a:r>
            <a:endParaRPr lang="en-IE" sz="1600" dirty="0"/>
          </a:p>
          <a:p>
            <a:pPr marL="0" indent="0">
              <a:spcBef>
                <a:spcPts val="0"/>
              </a:spcBef>
              <a:buNone/>
            </a:pPr>
            <a:r>
              <a:rPr lang="en-IE" sz="1600" b="1" dirty="0" smtClean="0"/>
              <a:t>		         ‘</a:t>
            </a:r>
            <a:r>
              <a:rPr lang="en-IE" sz="1600" b="1" dirty="0"/>
              <a:t>email’ =&gt; </a:t>
            </a:r>
            <a:r>
              <a:rPr lang="en-IE" sz="1600" b="1" dirty="0" smtClean="0"/>
              <a:t>‘sharon.byrne@lit.ie</a:t>
            </a:r>
            <a:r>
              <a:rPr lang="en-IE" sz="1600" b="1" dirty="0"/>
              <a:t>’ </a:t>
            </a:r>
            <a:r>
              <a:rPr lang="en-IE" sz="1600" b="1" dirty="0" smtClean="0"/>
              <a:t>); </a:t>
            </a:r>
            <a:endParaRPr lang="en-IE" sz="1600" dirty="0"/>
          </a:p>
          <a:p>
            <a:pPr marL="0" indent="0">
              <a:spcBef>
                <a:spcPts val="0"/>
              </a:spcBef>
              <a:buNone/>
            </a:pPr>
            <a:r>
              <a:rPr lang="en-GB" sz="1600" b="1" dirty="0" smtClean="0"/>
              <a:t>	$</a:t>
            </a:r>
            <a:r>
              <a:rPr lang="en-GB" sz="1600" b="1" dirty="0"/>
              <a:t>this-&gt;load-&gt;view(‘</a:t>
            </a:r>
            <a:r>
              <a:rPr lang="en-GB" sz="1600" b="1" dirty="0" err="1"/>
              <a:t>myview</a:t>
            </a:r>
            <a:r>
              <a:rPr lang="en-GB" sz="1600" b="1" dirty="0"/>
              <a:t>’, $</a:t>
            </a:r>
            <a:r>
              <a:rPr lang="en-GB" sz="1600" b="1" dirty="0" err="1"/>
              <a:t>var</a:t>
            </a:r>
            <a:r>
              <a:rPr lang="en-GB" sz="1600" b="1" dirty="0"/>
              <a:t>); </a:t>
            </a:r>
            <a:endParaRPr lang="en-GB" sz="1600" dirty="0"/>
          </a:p>
          <a:p>
            <a:pPr marL="0" indent="0">
              <a:spcBef>
                <a:spcPts val="0"/>
              </a:spcBef>
              <a:buNone/>
            </a:pPr>
            <a:r>
              <a:rPr lang="en-GB" sz="1600" b="1" dirty="0" smtClean="0"/>
              <a:t>}</a:t>
            </a:r>
          </a:p>
          <a:p>
            <a:pPr marL="0" indent="0">
              <a:spcBef>
                <a:spcPts val="0"/>
              </a:spcBef>
              <a:buNone/>
            </a:pPr>
            <a:endParaRPr lang="en-GB" sz="1600" b="1" dirty="0" smtClean="0"/>
          </a:p>
          <a:p>
            <a:pPr marL="0" indent="0">
              <a:spcBef>
                <a:spcPts val="0"/>
              </a:spcBef>
              <a:buNone/>
            </a:pPr>
            <a:r>
              <a:rPr lang="en-GB" sz="1600" b="1" dirty="0" smtClean="0"/>
              <a:t>&lt;</a:t>
            </a:r>
            <a:r>
              <a:rPr lang="en-GB" sz="1600" b="1" dirty="0"/>
              <a:t>html&gt; </a:t>
            </a:r>
            <a:endParaRPr lang="en-GB" sz="1600" b="1" dirty="0" smtClean="0"/>
          </a:p>
          <a:p>
            <a:pPr marL="0" indent="0">
              <a:spcBef>
                <a:spcPts val="0"/>
              </a:spcBef>
              <a:buNone/>
            </a:pPr>
            <a:r>
              <a:rPr lang="en-GB" sz="1600" b="1" dirty="0"/>
              <a:t>	</a:t>
            </a:r>
            <a:r>
              <a:rPr lang="en-GB" sz="1600" b="1" dirty="0" smtClean="0"/>
              <a:t>&lt;</a:t>
            </a:r>
            <a:r>
              <a:rPr lang="en-GB" sz="1600" b="1" dirty="0"/>
              <a:t>title&gt; ..::Personal Info::.. &lt;/title&gt; </a:t>
            </a:r>
            <a:endParaRPr lang="en-GB" sz="1600" b="1" dirty="0" smtClean="0"/>
          </a:p>
          <a:p>
            <a:pPr marL="0" indent="0">
              <a:spcBef>
                <a:spcPts val="0"/>
              </a:spcBef>
              <a:buNone/>
            </a:pPr>
            <a:r>
              <a:rPr lang="en-GB" sz="1600" b="1" dirty="0"/>
              <a:t>	</a:t>
            </a:r>
            <a:r>
              <a:rPr lang="en-GB" sz="1600" b="1" dirty="0" smtClean="0"/>
              <a:t>&lt;</a:t>
            </a:r>
            <a:r>
              <a:rPr lang="en-GB" sz="1600" b="1" dirty="0"/>
              <a:t>body&gt; </a:t>
            </a:r>
            <a:endParaRPr lang="en-GB" sz="1600" b="1" dirty="0" smtClean="0"/>
          </a:p>
          <a:p>
            <a:pPr marL="0" indent="0">
              <a:spcBef>
                <a:spcPts val="0"/>
              </a:spcBef>
              <a:buNone/>
            </a:pPr>
            <a:r>
              <a:rPr lang="en-GB" sz="1600" b="1" dirty="0"/>
              <a:t>	</a:t>
            </a:r>
            <a:r>
              <a:rPr lang="en-GB" sz="1600" b="1" dirty="0" smtClean="0"/>
              <a:t>	Full </a:t>
            </a:r>
            <a:r>
              <a:rPr lang="en-GB" sz="1600" b="1" dirty="0"/>
              <a:t>Name : &lt;?</a:t>
            </a:r>
            <a:r>
              <a:rPr lang="en-GB" sz="1600" b="1" dirty="0" err="1"/>
              <a:t>php</a:t>
            </a:r>
            <a:r>
              <a:rPr lang="en-GB" sz="1600" b="1" dirty="0"/>
              <a:t> echo $</a:t>
            </a:r>
            <a:r>
              <a:rPr lang="en-GB" sz="1600" b="1" dirty="0" err="1"/>
              <a:t>full_name</a:t>
            </a:r>
            <a:r>
              <a:rPr lang="en-GB" sz="1600" b="1" dirty="0"/>
              <a:t>;?&gt; &lt;</a:t>
            </a:r>
            <a:r>
              <a:rPr lang="en-GB" sz="1600" b="1" dirty="0" err="1"/>
              <a:t>br</a:t>
            </a:r>
            <a:r>
              <a:rPr lang="en-GB" sz="1600" b="1" dirty="0"/>
              <a:t> /&gt; </a:t>
            </a:r>
            <a:endParaRPr lang="en-GB" sz="1600" b="1" dirty="0" smtClean="0"/>
          </a:p>
          <a:p>
            <a:pPr marL="0" indent="0">
              <a:spcBef>
                <a:spcPts val="0"/>
              </a:spcBef>
              <a:buNone/>
            </a:pPr>
            <a:r>
              <a:rPr lang="en-GB" sz="1600" b="1" dirty="0"/>
              <a:t>	</a:t>
            </a:r>
            <a:r>
              <a:rPr lang="en-GB" sz="1600" b="1" dirty="0" smtClean="0"/>
              <a:t>	E-mail </a:t>
            </a:r>
            <a:r>
              <a:rPr lang="en-GB" sz="1600" b="1" dirty="0"/>
              <a:t>: &lt;?=email;?&gt; &lt;</a:t>
            </a:r>
            <a:r>
              <a:rPr lang="en-GB" sz="1600" b="1" dirty="0" err="1"/>
              <a:t>br</a:t>
            </a:r>
            <a:r>
              <a:rPr lang="en-GB" sz="1600" b="1" dirty="0"/>
              <a:t> /&gt; </a:t>
            </a:r>
            <a:endParaRPr lang="en-GB" sz="1600" b="1" dirty="0" smtClean="0"/>
          </a:p>
          <a:p>
            <a:pPr marL="0" indent="0">
              <a:spcBef>
                <a:spcPts val="0"/>
              </a:spcBef>
              <a:buNone/>
            </a:pPr>
            <a:r>
              <a:rPr lang="en-GB" sz="1600" b="1" dirty="0"/>
              <a:t>	</a:t>
            </a:r>
            <a:r>
              <a:rPr lang="en-GB" sz="1600" b="1" dirty="0" smtClean="0"/>
              <a:t>&lt;/</a:t>
            </a:r>
            <a:r>
              <a:rPr lang="en-GB" sz="1600" b="1" dirty="0"/>
              <a:t>body&gt; </a:t>
            </a:r>
            <a:endParaRPr lang="en-GB" sz="1600" b="1" dirty="0" smtClean="0"/>
          </a:p>
          <a:p>
            <a:pPr marL="0" indent="0">
              <a:spcBef>
                <a:spcPts val="0"/>
              </a:spcBef>
              <a:buNone/>
            </a:pPr>
            <a:r>
              <a:rPr lang="en-GB" sz="1600" b="1" dirty="0" smtClean="0"/>
              <a:t>&lt;/</a:t>
            </a:r>
            <a:r>
              <a:rPr lang="en-GB" sz="1600" b="1" dirty="0"/>
              <a:t>html&gt;</a:t>
            </a:r>
            <a:endParaRPr lang="en-IE" sz="1600" dirty="0" smtClean="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1864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Views</a:t>
            </a:r>
            <a:endParaRPr lang="en-IE" dirty="0"/>
          </a:p>
        </p:txBody>
      </p:sp>
      <p:sp>
        <p:nvSpPr>
          <p:cNvPr id="3" name="Content Placeholder 2"/>
          <p:cNvSpPr>
            <a:spLocks noGrp="1"/>
          </p:cNvSpPr>
          <p:nvPr>
            <p:ph idx="1"/>
          </p:nvPr>
        </p:nvSpPr>
        <p:spPr/>
        <p:txBody>
          <a:bodyPr>
            <a:normAutofit/>
          </a:bodyPr>
          <a:lstStyle/>
          <a:p>
            <a:r>
              <a:rPr lang="en-GB" dirty="0"/>
              <a:t>There are 3 mechanism that can be utilize to show Dynamic Data inside a VIEW File </a:t>
            </a:r>
          </a:p>
          <a:p>
            <a:pPr lvl="1"/>
            <a:r>
              <a:rPr lang="en-IE" dirty="0" smtClean="0"/>
              <a:t>Pure </a:t>
            </a:r>
            <a:r>
              <a:rPr lang="en-IE" dirty="0"/>
              <a:t>PHP </a:t>
            </a:r>
          </a:p>
          <a:p>
            <a:pPr lvl="1"/>
            <a:r>
              <a:rPr lang="en-IE" dirty="0" smtClean="0"/>
              <a:t>PHP’s </a:t>
            </a:r>
            <a:r>
              <a:rPr lang="en-IE" dirty="0"/>
              <a:t>Alternative Syntax </a:t>
            </a:r>
          </a:p>
          <a:p>
            <a:pPr lvl="1"/>
            <a:r>
              <a:rPr lang="en-IE" dirty="0" err="1" smtClean="0"/>
              <a:t>CodeIgniter’s</a:t>
            </a:r>
            <a:r>
              <a:rPr lang="en-IE" dirty="0" smtClean="0"/>
              <a:t> </a:t>
            </a:r>
            <a:r>
              <a:rPr lang="en-IE" dirty="0"/>
              <a:t>Template Engine </a:t>
            </a:r>
          </a:p>
          <a:p>
            <a:pPr marL="0" indent="0">
              <a:spcBef>
                <a:spcPts val="0"/>
              </a:spcBef>
              <a:buNone/>
            </a:pPr>
            <a:endParaRPr lang="en-IE" sz="1600" b="1" dirty="0" smtClean="0"/>
          </a:p>
          <a:p>
            <a:pPr marL="0" indent="0">
              <a:spcBef>
                <a:spcPts val="0"/>
              </a:spcBef>
              <a:buNone/>
            </a:pPr>
            <a:r>
              <a:rPr lang="en-IE" sz="1600" b="1" dirty="0" smtClean="0"/>
              <a:t>&lt;!-- </a:t>
            </a:r>
            <a:r>
              <a:rPr lang="en-IE" sz="1600" b="1" dirty="0"/>
              <a:t>PHP’s Alternative Syntax --&gt; </a:t>
            </a:r>
            <a:endParaRPr lang="en-IE" sz="1600" dirty="0"/>
          </a:p>
          <a:p>
            <a:pPr marL="0" indent="0">
              <a:spcBef>
                <a:spcPts val="0"/>
              </a:spcBef>
              <a:buNone/>
            </a:pPr>
            <a:r>
              <a:rPr lang="en-IE" sz="1600" b="1" dirty="0"/>
              <a:t>&lt;?</a:t>
            </a:r>
            <a:r>
              <a:rPr lang="en-IE" sz="1600" b="1" dirty="0" err="1"/>
              <a:t>php</a:t>
            </a:r>
            <a:r>
              <a:rPr lang="en-IE" sz="1600" b="1" dirty="0"/>
              <a:t> if( $</a:t>
            </a:r>
            <a:r>
              <a:rPr lang="en-IE" sz="1600" b="1" dirty="0" err="1"/>
              <a:t>for_this</a:t>
            </a:r>
            <a:r>
              <a:rPr lang="en-IE" sz="1600" b="1" dirty="0"/>
              <a:t> == true ):?&gt; </a:t>
            </a:r>
            <a:endParaRPr lang="en-IE" sz="1600" dirty="0"/>
          </a:p>
          <a:p>
            <a:pPr marL="0" indent="0">
              <a:spcBef>
                <a:spcPts val="0"/>
              </a:spcBef>
              <a:buNone/>
            </a:pPr>
            <a:r>
              <a:rPr lang="en-IE" sz="1600" b="1" dirty="0" smtClean="0"/>
              <a:t>	&lt;</a:t>
            </a:r>
            <a:r>
              <a:rPr lang="en-IE" sz="1600" b="1" dirty="0"/>
              <a:t>h1&gt; For This &lt;/h1&gt; </a:t>
            </a:r>
            <a:endParaRPr lang="en-IE" sz="1600" dirty="0"/>
          </a:p>
          <a:p>
            <a:pPr marL="0" indent="0">
              <a:spcBef>
                <a:spcPts val="0"/>
              </a:spcBef>
              <a:buNone/>
            </a:pPr>
            <a:r>
              <a:rPr lang="en-IE" sz="1600" b="1" dirty="0"/>
              <a:t>&lt;?</a:t>
            </a:r>
            <a:r>
              <a:rPr lang="en-IE" sz="1600" b="1" dirty="0" err="1"/>
              <a:t>php</a:t>
            </a:r>
            <a:r>
              <a:rPr lang="en-IE" sz="1600" b="1" dirty="0"/>
              <a:t> </a:t>
            </a:r>
            <a:r>
              <a:rPr lang="en-IE" sz="1600" b="1" dirty="0" err="1"/>
              <a:t>elseif</a:t>
            </a:r>
            <a:r>
              <a:rPr lang="en-IE" sz="1600" b="1" dirty="0"/>
              <a:t>( $</a:t>
            </a:r>
            <a:r>
              <a:rPr lang="en-IE" sz="1600" b="1" dirty="0" err="1"/>
              <a:t>for_that</a:t>
            </a:r>
            <a:r>
              <a:rPr lang="en-IE" sz="1600" b="1" dirty="0"/>
              <a:t> == true ): ?&gt; </a:t>
            </a:r>
            <a:endParaRPr lang="en-IE" sz="1600" dirty="0"/>
          </a:p>
          <a:p>
            <a:pPr marL="0" indent="0">
              <a:spcBef>
                <a:spcPts val="0"/>
              </a:spcBef>
              <a:buNone/>
            </a:pPr>
            <a:r>
              <a:rPr lang="en-IE" sz="1600" b="1" dirty="0" smtClean="0"/>
              <a:t>	&lt;</a:t>
            </a:r>
            <a:r>
              <a:rPr lang="en-IE" sz="1600" b="1" dirty="0"/>
              <a:t>h1&gt; For That &lt;/h1&gt; </a:t>
            </a:r>
            <a:endParaRPr lang="en-IE" sz="1600" dirty="0"/>
          </a:p>
          <a:p>
            <a:pPr marL="0" indent="0">
              <a:spcBef>
                <a:spcPts val="0"/>
              </a:spcBef>
              <a:buNone/>
            </a:pPr>
            <a:r>
              <a:rPr lang="en-IE" sz="1600" b="1" dirty="0"/>
              <a:t>&lt;?</a:t>
            </a:r>
            <a:r>
              <a:rPr lang="en-IE" sz="1600" b="1" dirty="0" err="1"/>
              <a:t>php</a:t>
            </a:r>
            <a:r>
              <a:rPr lang="en-IE" sz="1600" b="1" dirty="0"/>
              <a:t> else: ?&gt; </a:t>
            </a:r>
            <a:endParaRPr lang="en-IE" sz="1600" dirty="0"/>
          </a:p>
          <a:p>
            <a:pPr marL="0" indent="0">
              <a:spcBef>
                <a:spcPts val="0"/>
              </a:spcBef>
              <a:buNone/>
            </a:pPr>
            <a:r>
              <a:rPr lang="en-IE" sz="1600" b="1" dirty="0" smtClean="0"/>
              <a:t>	&lt;</a:t>
            </a:r>
            <a:r>
              <a:rPr lang="en-IE" sz="1600" b="1" dirty="0"/>
              <a:t>h1&gt; What &lt;/h1&gt; </a:t>
            </a:r>
            <a:endParaRPr lang="en-IE" sz="1600" dirty="0"/>
          </a:p>
          <a:p>
            <a:pPr marL="0" indent="0">
              <a:spcBef>
                <a:spcPts val="0"/>
              </a:spcBef>
              <a:buNone/>
            </a:pPr>
            <a:r>
              <a:rPr lang="en-IE" sz="1600" b="1" dirty="0"/>
              <a:t>&lt;?</a:t>
            </a:r>
            <a:r>
              <a:rPr lang="en-IE" sz="1600" b="1" dirty="0" err="1"/>
              <a:t>php</a:t>
            </a:r>
            <a:r>
              <a:rPr lang="en-IE" sz="1600" b="1" dirty="0"/>
              <a:t> </a:t>
            </a:r>
            <a:r>
              <a:rPr lang="en-IE" sz="1600" b="1" dirty="0" err="1"/>
              <a:t>endif</a:t>
            </a:r>
            <a:r>
              <a:rPr lang="en-IE" sz="1600" b="1" dirty="0"/>
              <a:t>; ?&gt; </a:t>
            </a:r>
            <a:endParaRPr lang="en-IE" sz="1600" b="1" dirty="0" smtClean="0"/>
          </a:p>
          <a:p>
            <a:pPr marL="0" indent="0">
              <a:spcBef>
                <a:spcPts val="0"/>
              </a:spcBef>
              <a:buNone/>
            </a:pPr>
            <a:endParaRPr lang="en-IE" sz="1600" dirty="0"/>
          </a:p>
          <a:p>
            <a:pPr lvl="3"/>
            <a:r>
              <a:rPr lang="en-GB" sz="1600" dirty="0"/>
              <a:t>Note: There are other alternative syntax ‘for’, ‘</a:t>
            </a:r>
            <a:r>
              <a:rPr lang="en-GB" sz="1600" dirty="0" err="1"/>
              <a:t>foreach</a:t>
            </a:r>
            <a:r>
              <a:rPr lang="en-GB" sz="1600" dirty="0"/>
              <a:t>’, ‘while’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979385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Models</a:t>
            </a:r>
            <a:endParaRPr lang="en-IE" dirty="0"/>
          </a:p>
        </p:txBody>
      </p:sp>
      <p:sp>
        <p:nvSpPr>
          <p:cNvPr id="3" name="Content Placeholder 2"/>
          <p:cNvSpPr>
            <a:spLocks noGrp="1"/>
          </p:cNvSpPr>
          <p:nvPr>
            <p:ph idx="1"/>
          </p:nvPr>
        </p:nvSpPr>
        <p:spPr/>
        <p:txBody>
          <a:bodyPr>
            <a:normAutofit/>
          </a:bodyPr>
          <a:lstStyle/>
          <a:p>
            <a:r>
              <a:rPr lang="en-GB" dirty="0"/>
              <a:t>Designed to work with Information of Database </a:t>
            </a:r>
          </a:p>
          <a:p>
            <a:r>
              <a:rPr lang="en-GB" dirty="0"/>
              <a:t>Models Should be placed Under “application/models/” </a:t>
            </a:r>
          </a:p>
          <a:p>
            <a:pPr marL="0" indent="0">
              <a:spcBef>
                <a:spcPts val="0"/>
              </a:spcBef>
              <a:buNone/>
            </a:pPr>
            <a:r>
              <a:rPr lang="en-IE" sz="1700" b="1" dirty="0"/>
              <a:t>&lt;?</a:t>
            </a:r>
            <a:r>
              <a:rPr lang="en-IE" sz="1700" b="1" dirty="0" err="1"/>
              <a:t>php</a:t>
            </a:r>
            <a:r>
              <a:rPr lang="en-IE" sz="1700" b="1" dirty="0"/>
              <a:t> </a:t>
            </a:r>
            <a:endParaRPr lang="en-IE" sz="1700" dirty="0"/>
          </a:p>
          <a:p>
            <a:pPr marL="0" indent="0">
              <a:spcBef>
                <a:spcPts val="0"/>
              </a:spcBef>
              <a:buNone/>
            </a:pPr>
            <a:r>
              <a:rPr lang="en-IE" sz="1700" b="1" dirty="0"/>
              <a:t>class </a:t>
            </a:r>
            <a:r>
              <a:rPr lang="en-IE" sz="1700" b="1" dirty="0" err="1"/>
              <a:t>Mymodel</a:t>
            </a:r>
            <a:r>
              <a:rPr lang="en-IE" sz="1700" b="1" dirty="0"/>
              <a:t> extend Model{ </a:t>
            </a:r>
            <a:endParaRPr lang="en-IE" sz="1700" dirty="0"/>
          </a:p>
          <a:p>
            <a:pPr marL="0" indent="0">
              <a:spcBef>
                <a:spcPts val="0"/>
              </a:spcBef>
              <a:buNone/>
            </a:pPr>
            <a:r>
              <a:rPr lang="en-IE" sz="1700" b="1" dirty="0" smtClean="0"/>
              <a:t>	function </a:t>
            </a:r>
            <a:r>
              <a:rPr lang="en-IE" sz="1700" b="1" dirty="0" err="1"/>
              <a:t>Mymodel</a:t>
            </a:r>
            <a:r>
              <a:rPr lang="en-IE" sz="1700" b="1" dirty="0"/>
              <a:t>() { </a:t>
            </a:r>
            <a:endParaRPr lang="en-IE" sz="1700" dirty="0"/>
          </a:p>
          <a:p>
            <a:pPr marL="0" indent="0">
              <a:spcBef>
                <a:spcPts val="0"/>
              </a:spcBef>
              <a:buNone/>
            </a:pPr>
            <a:r>
              <a:rPr lang="en-IE" sz="1700" b="1" dirty="0" smtClean="0"/>
              <a:t>		parent</a:t>
            </a:r>
            <a:r>
              <a:rPr lang="en-IE" sz="1700" b="1" dirty="0"/>
              <a:t>::Model(); </a:t>
            </a:r>
            <a:endParaRPr lang="en-IE" sz="1700" dirty="0"/>
          </a:p>
          <a:p>
            <a:pPr marL="0" indent="0">
              <a:spcBef>
                <a:spcPts val="0"/>
              </a:spcBef>
              <a:buNone/>
            </a:pPr>
            <a:r>
              <a:rPr lang="en-IE" sz="1700" b="1" dirty="0" smtClean="0"/>
              <a:t>	}</a:t>
            </a:r>
            <a:endParaRPr lang="en-IE" sz="1700" dirty="0"/>
          </a:p>
          <a:p>
            <a:pPr marL="0" indent="0">
              <a:spcBef>
                <a:spcPts val="0"/>
              </a:spcBef>
              <a:buNone/>
            </a:pPr>
            <a:r>
              <a:rPr lang="en-IE" sz="1700" b="1" dirty="0" smtClean="0"/>
              <a:t>	function </a:t>
            </a:r>
            <a:r>
              <a:rPr lang="en-IE" sz="1700" b="1" dirty="0" err="1"/>
              <a:t>get_info</a:t>
            </a:r>
            <a:r>
              <a:rPr lang="en-IE" sz="1700" b="1" dirty="0"/>
              <a:t>() { </a:t>
            </a:r>
            <a:endParaRPr lang="en-IE" sz="1700" dirty="0"/>
          </a:p>
          <a:p>
            <a:pPr marL="0" indent="0">
              <a:spcBef>
                <a:spcPts val="0"/>
              </a:spcBef>
              <a:buNone/>
            </a:pPr>
            <a:r>
              <a:rPr lang="en-GB" sz="1700" b="1" dirty="0" smtClean="0"/>
              <a:t>		$</a:t>
            </a:r>
            <a:r>
              <a:rPr lang="en-GB" sz="1700" b="1" dirty="0"/>
              <a:t>query = $this-&gt;</a:t>
            </a:r>
            <a:r>
              <a:rPr lang="en-GB" sz="1700" b="1" dirty="0" err="1"/>
              <a:t>db</a:t>
            </a:r>
            <a:r>
              <a:rPr lang="en-GB" sz="1700" b="1" dirty="0"/>
              <a:t>-&gt;get(‘name’, 10); </a:t>
            </a:r>
            <a:endParaRPr lang="en-GB" sz="1700" dirty="0"/>
          </a:p>
          <a:p>
            <a:pPr marL="0" indent="0">
              <a:spcBef>
                <a:spcPts val="0"/>
              </a:spcBef>
              <a:buNone/>
            </a:pPr>
            <a:r>
              <a:rPr lang="en-IE" sz="1700" b="1" dirty="0" smtClean="0"/>
              <a:t>		/*</a:t>
            </a:r>
            <a:r>
              <a:rPr lang="en-IE" sz="1700" b="1" dirty="0"/>
              <a:t>Using </a:t>
            </a:r>
            <a:r>
              <a:rPr lang="en-IE" sz="1700" b="1" dirty="0" err="1"/>
              <a:t>ActiveRecord</a:t>
            </a:r>
            <a:r>
              <a:rPr lang="en-IE" sz="1700" b="1" dirty="0"/>
              <a:t>*/ </a:t>
            </a:r>
            <a:endParaRPr lang="en-IE" sz="1700" dirty="0"/>
          </a:p>
          <a:p>
            <a:pPr marL="0" indent="0">
              <a:spcBef>
                <a:spcPts val="0"/>
              </a:spcBef>
              <a:buNone/>
            </a:pPr>
            <a:r>
              <a:rPr lang="en-IE" sz="1700" b="1" dirty="0" smtClean="0"/>
              <a:t>		return </a:t>
            </a:r>
            <a:r>
              <a:rPr lang="en-IE" sz="1700" b="1" dirty="0"/>
              <a:t>$query-&gt;result(); </a:t>
            </a:r>
            <a:endParaRPr lang="en-IE" sz="1700" dirty="0"/>
          </a:p>
          <a:p>
            <a:pPr marL="0" indent="0">
              <a:spcBef>
                <a:spcPts val="0"/>
              </a:spcBef>
              <a:buNone/>
            </a:pPr>
            <a:r>
              <a:rPr lang="en-IE" sz="1700" b="1" dirty="0" smtClean="0"/>
              <a:t>	} </a:t>
            </a:r>
            <a:endParaRPr lang="en-IE" sz="1700" dirty="0"/>
          </a:p>
          <a:p>
            <a:pPr marL="0" indent="0">
              <a:spcBef>
                <a:spcPts val="0"/>
              </a:spcBef>
              <a:buNone/>
            </a:pPr>
            <a:r>
              <a:rPr lang="en-IE" sz="1700" b="1" dirty="0"/>
              <a:t>}</a:t>
            </a:r>
            <a:endParaRPr lang="en-IE" sz="1700" dirty="0"/>
          </a:p>
          <a:p>
            <a:pPr marL="0" indent="0">
              <a:spcBef>
                <a:spcPts val="0"/>
              </a:spcBef>
              <a:buNone/>
            </a:pPr>
            <a:r>
              <a:rPr lang="en-IE" sz="1700" b="1" dirty="0"/>
              <a:t>?&gt; </a:t>
            </a:r>
            <a:endParaRPr lang="en-IE" sz="1700" b="1" dirty="0" smtClean="0"/>
          </a:p>
          <a:p>
            <a:r>
              <a:rPr lang="en-IE" dirty="0" smtClean="0"/>
              <a:t>Loading </a:t>
            </a:r>
            <a:r>
              <a:rPr lang="en-IE" dirty="0"/>
              <a:t>a Model inside a Controller </a:t>
            </a:r>
          </a:p>
          <a:p>
            <a:pPr marL="0" indent="0">
              <a:spcBef>
                <a:spcPts val="0"/>
              </a:spcBef>
              <a:buNone/>
            </a:pPr>
            <a:r>
              <a:rPr lang="en-IE" sz="1600" b="1" dirty="0"/>
              <a:t>$this-&gt;load-&gt;model(‘</a:t>
            </a:r>
            <a:r>
              <a:rPr lang="en-IE" sz="1600" b="1" dirty="0" err="1"/>
              <a:t>mymodel</a:t>
            </a:r>
            <a:r>
              <a:rPr lang="en-IE" sz="1600" b="1" dirty="0"/>
              <a:t>’); </a:t>
            </a:r>
            <a:endParaRPr lang="en-IE" sz="1600" dirty="0"/>
          </a:p>
          <a:p>
            <a:pPr marL="0" indent="0">
              <a:spcBef>
                <a:spcPts val="0"/>
              </a:spcBef>
              <a:buNone/>
            </a:pPr>
            <a:r>
              <a:rPr lang="en-IE" sz="1600" b="1" dirty="0"/>
              <a:t>$data = $this-&gt;</a:t>
            </a:r>
            <a:r>
              <a:rPr lang="en-IE" sz="1600" b="1" dirty="0" err="1"/>
              <a:t>mymodel</a:t>
            </a:r>
            <a:r>
              <a:rPr lang="en-IE" sz="1600" b="1" dirty="0"/>
              <a:t>-&gt;</a:t>
            </a:r>
            <a:r>
              <a:rPr lang="en-IE" sz="1600" b="1" dirty="0" err="1"/>
              <a:t>get_info</a:t>
            </a:r>
            <a:r>
              <a:rPr lang="en-IE" sz="1600" b="1" dirty="0"/>
              <a:t>();</a:t>
            </a:r>
            <a:endParaRPr lang="en-GB" sz="16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478557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a:t>CodeIgniter</a:t>
            </a:r>
            <a:r>
              <a:rPr lang="en-IE" dirty="0"/>
              <a:t> Libraries </a:t>
            </a:r>
            <a:endParaRPr lang="en-IE" dirty="0"/>
          </a:p>
        </p:txBody>
      </p:sp>
      <p:sp>
        <p:nvSpPr>
          <p:cNvPr id="3" name="Content Placeholder 2"/>
          <p:cNvSpPr>
            <a:spLocks noGrp="1"/>
          </p:cNvSpPr>
          <p:nvPr>
            <p:ph idx="1"/>
          </p:nvPr>
        </p:nvSpPr>
        <p:spPr/>
        <p:txBody>
          <a:bodyPr>
            <a:normAutofit/>
          </a:bodyPr>
          <a:lstStyle/>
          <a:p>
            <a:r>
              <a:rPr lang="en-GB" sz="2400" dirty="0"/>
              <a:t>Special Purpose </a:t>
            </a:r>
            <a:r>
              <a:rPr lang="en-GB" sz="2400" dirty="0" smtClean="0"/>
              <a:t>Classes</a:t>
            </a:r>
          </a:p>
          <a:p>
            <a:pPr marL="0" indent="0">
              <a:buNone/>
            </a:pPr>
            <a:endParaRPr lang="en-IE" dirty="0" smtClean="0"/>
          </a:p>
          <a:p>
            <a:pPr marL="0" indent="0">
              <a:buNone/>
            </a:pPr>
            <a:r>
              <a:rPr lang="en-IE" dirty="0" smtClean="0"/>
              <a:t>Benchmarking 	</a:t>
            </a:r>
            <a:r>
              <a:rPr lang="en-IE" dirty="0"/>
              <a:t>	Database 	Encryption 	</a:t>
            </a:r>
            <a:r>
              <a:rPr lang="en-IE" dirty="0" smtClean="0"/>
              <a:t>	Calendaring </a:t>
            </a:r>
            <a:r>
              <a:rPr lang="en-IE" dirty="0"/>
              <a:t>	</a:t>
            </a:r>
          </a:p>
          <a:p>
            <a:pPr marL="0" indent="0">
              <a:buNone/>
            </a:pPr>
            <a:r>
              <a:rPr lang="en-GB" dirty="0"/>
              <a:t>FTP 	</a:t>
            </a:r>
            <a:r>
              <a:rPr lang="en-GB" dirty="0" smtClean="0"/>
              <a:t>		Table </a:t>
            </a:r>
            <a:r>
              <a:rPr lang="en-GB" dirty="0"/>
              <a:t>	</a:t>
            </a:r>
            <a:r>
              <a:rPr lang="en-GB" dirty="0" smtClean="0"/>
              <a:t>	File </a:t>
            </a:r>
            <a:r>
              <a:rPr lang="en-GB" dirty="0"/>
              <a:t>Uploading 	Email 	</a:t>
            </a:r>
          </a:p>
          <a:p>
            <a:pPr marL="0" indent="0">
              <a:buNone/>
            </a:pPr>
            <a:r>
              <a:rPr lang="en-GB" dirty="0"/>
              <a:t>Image Manipulation 	Pagination 	Input and Security 	HTML 	</a:t>
            </a:r>
          </a:p>
          <a:p>
            <a:pPr marL="0" indent="0">
              <a:buNone/>
            </a:pPr>
            <a:r>
              <a:rPr lang="en-IE" dirty="0"/>
              <a:t>Trackback 	</a:t>
            </a:r>
            <a:r>
              <a:rPr lang="en-IE" dirty="0" smtClean="0"/>
              <a:t>	Parser </a:t>
            </a:r>
            <a:r>
              <a:rPr lang="en-IE" dirty="0"/>
              <a:t>	</a:t>
            </a:r>
            <a:r>
              <a:rPr lang="en-IE" dirty="0" smtClean="0"/>
              <a:t>	Session </a:t>
            </a:r>
            <a:r>
              <a:rPr lang="en-IE" dirty="0"/>
              <a:t>	</a:t>
            </a:r>
            <a:r>
              <a:rPr lang="en-IE" dirty="0" smtClean="0"/>
              <a:t>	Template </a:t>
            </a:r>
            <a:r>
              <a:rPr lang="en-IE" dirty="0"/>
              <a:t>	</a:t>
            </a:r>
          </a:p>
          <a:p>
            <a:pPr marL="0" indent="0">
              <a:buNone/>
            </a:pPr>
            <a:r>
              <a:rPr lang="en-IE" dirty="0"/>
              <a:t>Unit Testing 	</a:t>
            </a:r>
            <a:r>
              <a:rPr lang="en-IE" dirty="0" smtClean="0"/>
              <a:t>	User </a:t>
            </a:r>
            <a:r>
              <a:rPr lang="en-IE" dirty="0"/>
              <a:t>Agent 	URI 	</a:t>
            </a:r>
            <a:r>
              <a:rPr lang="en-IE" dirty="0" smtClean="0"/>
              <a:t>		Validation </a:t>
            </a:r>
            <a:r>
              <a:rPr lang="en-IE" dirty="0"/>
              <a:t>	</a:t>
            </a:r>
          </a:p>
          <a:p>
            <a:pPr marL="0" indent="0">
              <a:buNone/>
            </a:pPr>
            <a:endParaRPr lang="en-GB" dirty="0"/>
          </a:p>
          <a:p>
            <a:r>
              <a:rPr lang="en-IE" dirty="0"/>
              <a:t>Loading </a:t>
            </a:r>
            <a:r>
              <a:rPr lang="en-IE" dirty="0" err="1"/>
              <a:t>CodeIgniter</a:t>
            </a:r>
            <a:r>
              <a:rPr lang="en-IE" dirty="0"/>
              <a:t> Library </a:t>
            </a:r>
            <a:endParaRPr lang="en-IE" dirty="0" smtClean="0"/>
          </a:p>
          <a:p>
            <a:pPr marL="0" indent="0">
              <a:buNone/>
            </a:pPr>
            <a:r>
              <a:rPr lang="en-IE" b="1" dirty="0"/>
              <a:t>$this-&gt;load-&gt;library(‘database’); </a:t>
            </a:r>
            <a:endParaRPr lang="en-GB"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87091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a:t>CodeIgniter</a:t>
            </a:r>
            <a:r>
              <a:rPr lang="en-IE" dirty="0"/>
              <a:t> Libraries </a:t>
            </a:r>
            <a:endParaRPr lang="en-IE" dirty="0"/>
          </a:p>
        </p:txBody>
      </p:sp>
      <p:sp>
        <p:nvSpPr>
          <p:cNvPr id="3" name="Content Placeholder 2"/>
          <p:cNvSpPr>
            <a:spLocks noGrp="1"/>
          </p:cNvSpPr>
          <p:nvPr>
            <p:ph idx="1"/>
          </p:nvPr>
        </p:nvSpPr>
        <p:spPr/>
        <p:txBody>
          <a:bodyPr>
            <a:normAutofit/>
          </a:bodyPr>
          <a:lstStyle/>
          <a:p>
            <a:r>
              <a:rPr lang="en-IE" sz="2400" u="sng" dirty="0"/>
              <a:t>Database Library </a:t>
            </a:r>
          </a:p>
          <a:p>
            <a:r>
              <a:rPr lang="en-IE" sz="2400" dirty="0"/>
              <a:t>Abstract Database Class support traditional structures and Active Record Pattern. </a:t>
            </a:r>
            <a:endParaRPr lang="en-IE" sz="2400" dirty="0" smtClean="0"/>
          </a:p>
          <a:p>
            <a:r>
              <a:rPr lang="en-IE" sz="2400" dirty="0"/>
              <a:t>General Approach </a:t>
            </a:r>
            <a:endParaRPr lang="en-GB" sz="2400" dirty="0"/>
          </a:p>
          <a:p>
            <a:pPr marL="0" indent="0">
              <a:spcBef>
                <a:spcPts val="0"/>
              </a:spcBef>
              <a:buNone/>
            </a:pPr>
            <a:r>
              <a:rPr lang="en-IE" sz="1600" b="1" dirty="0" smtClean="0"/>
              <a:t>function </a:t>
            </a:r>
            <a:r>
              <a:rPr lang="en-IE" sz="1600" b="1" dirty="0"/>
              <a:t>index() { </a:t>
            </a:r>
            <a:endParaRPr lang="en-IE" sz="1600" b="1" dirty="0" smtClean="0"/>
          </a:p>
          <a:p>
            <a:pPr marL="0" indent="0">
              <a:spcBef>
                <a:spcPts val="0"/>
              </a:spcBef>
              <a:buNone/>
            </a:pPr>
            <a:r>
              <a:rPr lang="en-IE" sz="1600" b="1" dirty="0"/>
              <a:t>	</a:t>
            </a:r>
            <a:r>
              <a:rPr lang="en-IE" sz="1600" b="1" dirty="0" smtClean="0"/>
              <a:t>$</a:t>
            </a:r>
            <a:r>
              <a:rPr lang="en-IE" sz="1600" b="1" dirty="0"/>
              <a:t>this-&gt;load-&gt;library(‘database’); </a:t>
            </a:r>
            <a:endParaRPr lang="en-IE" sz="1600" b="1" dirty="0" smtClean="0"/>
          </a:p>
          <a:p>
            <a:pPr marL="0" indent="0">
              <a:spcBef>
                <a:spcPts val="0"/>
              </a:spcBef>
              <a:buNone/>
            </a:pPr>
            <a:r>
              <a:rPr lang="en-IE" sz="1600" b="1" dirty="0"/>
              <a:t>	</a:t>
            </a:r>
            <a:r>
              <a:rPr lang="en-IE" sz="1600" b="1" dirty="0" smtClean="0"/>
              <a:t>$</a:t>
            </a:r>
            <a:r>
              <a:rPr lang="en-IE" sz="1600" b="1" dirty="0" err="1"/>
              <a:t>rslt</a:t>
            </a:r>
            <a:r>
              <a:rPr lang="en-IE" sz="1600" b="1" dirty="0"/>
              <a:t> = $this-&gt;</a:t>
            </a:r>
            <a:r>
              <a:rPr lang="en-IE" sz="1600" b="1" dirty="0" err="1"/>
              <a:t>db</a:t>
            </a:r>
            <a:r>
              <a:rPr lang="en-IE" sz="1600" b="1" dirty="0"/>
              <a:t>-&gt;query(“select </a:t>
            </a:r>
            <a:r>
              <a:rPr lang="en-IE" sz="1600" b="1" dirty="0" err="1"/>
              <a:t>first_name</a:t>
            </a:r>
            <a:r>
              <a:rPr lang="en-IE" sz="1600" b="1" dirty="0"/>
              <a:t> from </a:t>
            </a:r>
            <a:r>
              <a:rPr lang="en-IE" sz="1600" b="1" dirty="0" err="1"/>
              <a:t>user_name</a:t>
            </a:r>
            <a:r>
              <a:rPr lang="en-IE" sz="1600" b="1" dirty="0"/>
              <a:t>”); </a:t>
            </a:r>
            <a:endParaRPr lang="en-IE" sz="1600" b="1" dirty="0" smtClean="0"/>
          </a:p>
          <a:p>
            <a:pPr marL="0" indent="0">
              <a:spcBef>
                <a:spcPts val="0"/>
              </a:spcBef>
              <a:buNone/>
            </a:pPr>
            <a:r>
              <a:rPr lang="en-IE" sz="1600" b="1" dirty="0"/>
              <a:t>	</a:t>
            </a:r>
            <a:r>
              <a:rPr lang="en-IE" sz="1600" b="1" dirty="0" err="1" smtClean="0"/>
              <a:t>foreach</a:t>
            </a:r>
            <a:r>
              <a:rPr lang="en-IE" sz="1600" b="1" dirty="0"/>
              <a:t>( $</a:t>
            </a:r>
            <a:r>
              <a:rPr lang="en-IE" sz="1600" b="1" dirty="0" err="1"/>
              <a:t>rslt</a:t>
            </a:r>
            <a:r>
              <a:rPr lang="en-IE" sz="1600" b="1" dirty="0"/>
              <a:t>-&gt;result() as $</a:t>
            </a:r>
            <a:r>
              <a:rPr lang="en-IE" sz="1600" b="1" dirty="0" err="1"/>
              <a:t>row_data</a:t>
            </a:r>
            <a:r>
              <a:rPr lang="en-IE" sz="1600" b="1" dirty="0"/>
              <a:t>) </a:t>
            </a:r>
            <a:endParaRPr lang="en-IE" sz="1600" b="1" dirty="0" smtClean="0"/>
          </a:p>
          <a:p>
            <a:pPr marL="0" indent="0">
              <a:spcBef>
                <a:spcPts val="0"/>
              </a:spcBef>
              <a:buNone/>
            </a:pPr>
            <a:r>
              <a:rPr lang="en-IE" sz="1600" b="1" dirty="0"/>
              <a:t>	</a:t>
            </a:r>
            <a:r>
              <a:rPr lang="en-IE" sz="1600" b="1" dirty="0" smtClean="0"/>
              <a:t>	echo </a:t>
            </a:r>
            <a:r>
              <a:rPr lang="en-IE" sz="1600" b="1" dirty="0"/>
              <a:t>$</a:t>
            </a:r>
            <a:r>
              <a:rPr lang="en-IE" sz="1600" b="1" dirty="0" err="1"/>
              <a:t>row_data</a:t>
            </a:r>
            <a:r>
              <a:rPr lang="en-IE" sz="1600" b="1" dirty="0"/>
              <a:t>-&gt;</a:t>
            </a:r>
            <a:r>
              <a:rPr lang="en-IE" sz="1600" b="1" dirty="0" err="1"/>
              <a:t>first_name</a:t>
            </a:r>
            <a:r>
              <a:rPr lang="en-IE" sz="1600" b="1" dirty="0"/>
              <a:t> . “&lt;</a:t>
            </a:r>
            <a:r>
              <a:rPr lang="en-IE" sz="1600" b="1" dirty="0" err="1"/>
              <a:t>br</a:t>
            </a:r>
            <a:r>
              <a:rPr lang="en-IE" sz="1600" b="1" dirty="0"/>
              <a:t> /&gt;”; }</a:t>
            </a:r>
            <a:endParaRPr lang="en-IE" sz="1600" dirty="0"/>
          </a:p>
          <a:p>
            <a:r>
              <a:rPr lang="en-IE" sz="2400" dirty="0"/>
              <a:t>Active Record Pattern </a:t>
            </a:r>
          </a:p>
          <a:p>
            <a:pPr marL="0" indent="0">
              <a:spcBef>
                <a:spcPts val="0"/>
              </a:spcBef>
              <a:buNone/>
            </a:pPr>
            <a:r>
              <a:rPr lang="en-IE" sz="1600" b="1" dirty="0" smtClean="0"/>
              <a:t>function </a:t>
            </a:r>
            <a:r>
              <a:rPr lang="en-IE" sz="1600" b="1" dirty="0"/>
              <a:t>index() { </a:t>
            </a:r>
            <a:endParaRPr lang="en-IE" sz="1600" dirty="0"/>
          </a:p>
          <a:p>
            <a:pPr marL="0" indent="0">
              <a:spcBef>
                <a:spcPts val="0"/>
              </a:spcBef>
              <a:buNone/>
            </a:pPr>
            <a:r>
              <a:rPr lang="en-IE" sz="1600" b="1" dirty="0" smtClean="0"/>
              <a:t>	$</a:t>
            </a:r>
            <a:r>
              <a:rPr lang="en-IE" sz="1600" b="1" dirty="0"/>
              <a:t>this-&gt;load-&gt;library(‘database’); </a:t>
            </a:r>
            <a:endParaRPr lang="en-IE" sz="1600" dirty="0"/>
          </a:p>
          <a:p>
            <a:pPr marL="0" indent="0">
              <a:spcBef>
                <a:spcPts val="0"/>
              </a:spcBef>
              <a:buNone/>
            </a:pPr>
            <a:r>
              <a:rPr lang="en-IE" sz="1600" b="1" dirty="0" smtClean="0"/>
              <a:t>	$</a:t>
            </a:r>
            <a:r>
              <a:rPr lang="en-IE" sz="1600" b="1" dirty="0"/>
              <a:t>this-&gt;</a:t>
            </a:r>
            <a:r>
              <a:rPr lang="en-IE" sz="1600" b="1" dirty="0" err="1"/>
              <a:t>db</a:t>
            </a:r>
            <a:r>
              <a:rPr lang="en-IE" sz="1600" b="1" dirty="0"/>
              <a:t>-&gt;select(“</a:t>
            </a:r>
            <a:r>
              <a:rPr lang="en-IE" sz="1600" b="1" dirty="0" err="1"/>
              <a:t>first_name</a:t>
            </a:r>
            <a:r>
              <a:rPr lang="en-IE" sz="1600" b="1" dirty="0"/>
              <a:t>”); </a:t>
            </a:r>
            <a:endParaRPr lang="en-IE" sz="1600" dirty="0"/>
          </a:p>
          <a:p>
            <a:pPr marL="0" indent="0">
              <a:spcBef>
                <a:spcPts val="0"/>
              </a:spcBef>
              <a:buNone/>
            </a:pPr>
            <a:r>
              <a:rPr lang="en-GB" sz="1600" b="1" dirty="0" smtClean="0"/>
              <a:t>	$</a:t>
            </a:r>
            <a:r>
              <a:rPr lang="en-GB" sz="1600" b="1" dirty="0" err="1"/>
              <a:t>rslt</a:t>
            </a:r>
            <a:r>
              <a:rPr lang="en-GB" sz="1600" b="1" dirty="0"/>
              <a:t> = $this-&gt;</a:t>
            </a:r>
            <a:r>
              <a:rPr lang="en-GB" sz="1600" b="1" dirty="0" err="1"/>
              <a:t>db</a:t>
            </a:r>
            <a:r>
              <a:rPr lang="en-GB" sz="1600" b="1" dirty="0"/>
              <a:t>-&gt;get(“</a:t>
            </a:r>
            <a:r>
              <a:rPr lang="en-GB" sz="1600" b="1" dirty="0" err="1"/>
              <a:t>user_name</a:t>
            </a:r>
            <a:r>
              <a:rPr lang="en-GB" sz="1600" b="1" dirty="0"/>
              <a:t>”); </a:t>
            </a:r>
            <a:endParaRPr lang="en-GB" sz="1600" dirty="0"/>
          </a:p>
          <a:p>
            <a:pPr marL="0" indent="0">
              <a:spcBef>
                <a:spcPts val="0"/>
              </a:spcBef>
              <a:buNone/>
            </a:pPr>
            <a:r>
              <a:rPr lang="en-GB" sz="1600" b="1" dirty="0" smtClean="0"/>
              <a:t>	</a:t>
            </a:r>
            <a:r>
              <a:rPr lang="en-GB" sz="1600" b="1" dirty="0" err="1" smtClean="0"/>
              <a:t>foreach</a:t>
            </a:r>
            <a:r>
              <a:rPr lang="en-GB" sz="1600" b="1" dirty="0"/>
              <a:t>( $</a:t>
            </a:r>
            <a:r>
              <a:rPr lang="en-GB" sz="1600" b="1" dirty="0" err="1"/>
              <a:t>rslt</a:t>
            </a:r>
            <a:r>
              <a:rPr lang="en-GB" sz="1600" b="1" dirty="0"/>
              <a:t>-&gt;result() as $</a:t>
            </a:r>
            <a:r>
              <a:rPr lang="en-GB" sz="1600" b="1" dirty="0" err="1"/>
              <a:t>row_data</a:t>
            </a:r>
            <a:r>
              <a:rPr lang="en-GB" sz="1600" b="1" dirty="0"/>
              <a:t>) </a:t>
            </a:r>
            <a:endParaRPr lang="en-GB" sz="1600" dirty="0"/>
          </a:p>
          <a:p>
            <a:pPr marL="0" indent="0">
              <a:spcBef>
                <a:spcPts val="0"/>
              </a:spcBef>
              <a:buNone/>
            </a:pPr>
            <a:r>
              <a:rPr lang="en-IE" sz="1600" b="1" dirty="0" smtClean="0"/>
              <a:t>		echo </a:t>
            </a:r>
            <a:r>
              <a:rPr lang="en-IE" sz="1600" b="1" dirty="0"/>
              <a:t>$</a:t>
            </a:r>
            <a:r>
              <a:rPr lang="en-IE" sz="1600" b="1" dirty="0" err="1"/>
              <a:t>row_data</a:t>
            </a:r>
            <a:r>
              <a:rPr lang="en-IE" sz="1600" b="1" dirty="0"/>
              <a:t>-&gt;</a:t>
            </a:r>
            <a:r>
              <a:rPr lang="en-IE" sz="1600" b="1" dirty="0" err="1"/>
              <a:t>first_name</a:t>
            </a:r>
            <a:r>
              <a:rPr lang="en-IE" sz="1600" b="1" dirty="0"/>
              <a:t> . “&lt;</a:t>
            </a:r>
            <a:r>
              <a:rPr lang="en-IE" sz="1600" b="1" dirty="0" err="1"/>
              <a:t>br</a:t>
            </a:r>
            <a:r>
              <a:rPr lang="en-IE" sz="1600" b="1" dirty="0"/>
              <a:t> /&gt;”; </a:t>
            </a:r>
            <a:endParaRPr lang="en-IE" sz="1600" dirty="0"/>
          </a:p>
          <a:p>
            <a:pPr marL="0" indent="0">
              <a:spcBef>
                <a:spcPts val="0"/>
              </a:spcBef>
              <a:buNone/>
            </a:pPr>
            <a:r>
              <a:rPr lang="en-IE" sz="1600" b="1" dirty="0" smtClean="0"/>
              <a:t>}</a:t>
            </a:r>
            <a:endParaRPr lang="en-IE" sz="16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97413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Motivation </a:t>
            </a:r>
            <a:r>
              <a:rPr lang="en-IE" dirty="0"/>
              <a:t>for using CI</a:t>
            </a:r>
            <a:endParaRPr lang="en-IE" dirty="0"/>
          </a:p>
        </p:txBody>
      </p:sp>
      <p:sp>
        <p:nvSpPr>
          <p:cNvPr id="3" name="Content Placeholder 2"/>
          <p:cNvSpPr>
            <a:spLocks noGrp="1"/>
          </p:cNvSpPr>
          <p:nvPr>
            <p:ph idx="1"/>
          </p:nvPr>
        </p:nvSpPr>
        <p:spPr/>
        <p:txBody>
          <a:bodyPr>
            <a:normAutofit/>
          </a:bodyPr>
          <a:lstStyle/>
          <a:p>
            <a:r>
              <a:rPr lang="en-GB" sz="2800" i="1" dirty="0" smtClean="0"/>
              <a:t>Enterprise</a:t>
            </a:r>
            <a:r>
              <a:rPr lang="en-GB" sz="2800" dirty="0" smtClean="0"/>
              <a:t> </a:t>
            </a:r>
            <a:r>
              <a:rPr lang="en-GB" sz="2800" dirty="0"/>
              <a:t>class (big) web applications need structure, one HTML file per page with PHP code is not optimal =&gt; things get confusing, hard to work in teams, etc.</a:t>
            </a:r>
          </a:p>
          <a:p>
            <a:r>
              <a:rPr lang="en-GB" sz="2800" dirty="0" smtClean="0"/>
              <a:t>Web </a:t>
            </a:r>
            <a:r>
              <a:rPr lang="en-GB" sz="2800" dirty="0"/>
              <a:t>Application Frameworks provide such a structure -introduce separation of concern, etc.</a:t>
            </a:r>
          </a:p>
          <a:p>
            <a:r>
              <a:rPr lang="en-GB" sz="2800" dirty="0" smtClean="0"/>
              <a:t>Web </a:t>
            </a:r>
            <a:r>
              <a:rPr lang="en-GB" sz="2800" dirty="0"/>
              <a:t>Application Frameworks also provide solutions to common problems </a:t>
            </a:r>
          </a:p>
          <a:p>
            <a:r>
              <a:rPr lang="en-IE" sz="2800" dirty="0" smtClean="0"/>
              <a:t>Makes </a:t>
            </a:r>
            <a:r>
              <a:rPr lang="en-IE" sz="2800" dirty="0"/>
              <a:t>rapid application development possible</a:t>
            </a:r>
          </a:p>
          <a:p>
            <a:r>
              <a:rPr lang="en-GB" sz="2800" dirty="0" smtClean="0"/>
              <a:t>Most </a:t>
            </a:r>
            <a:r>
              <a:rPr lang="en-GB" sz="2800" dirty="0"/>
              <a:t>common for Web application development are frameworks that are based on the Model-View-Controller design pattern</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CI - Sharon Byrne</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976897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Helpers </a:t>
            </a:r>
            <a:endParaRPr lang="en-IE" dirty="0"/>
          </a:p>
        </p:txBody>
      </p:sp>
      <p:sp>
        <p:nvSpPr>
          <p:cNvPr id="3" name="Content Placeholder 2"/>
          <p:cNvSpPr>
            <a:spLocks noGrp="1"/>
          </p:cNvSpPr>
          <p:nvPr>
            <p:ph idx="1"/>
          </p:nvPr>
        </p:nvSpPr>
        <p:spPr/>
        <p:txBody>
          <a:bodyPr>
            <a:normAutofit/>
          </a:bodyPr>
          <a:lstStyle/>
          <a:p>
            <a:r>
              <a:rPr lang="en-GB" sz="2400" dirty="0"/>
              <a:t>Simply a collection of functions in a particular category. </a:t>
            </a:r>
            <a:endParaRPr lang="en-GB" sz="2400" dirty="0" smtClean="0"/>
          </a:p>
          <a:p>
            <a:pPr marL="0" indent="0">
              <a:buNone/>
            </a:pPr>
            <a:endParaRPr lang="en-GB" sz="2400" dirty="0" smtClean="0"/>
          </a:p>
          <a:p>
            <a:pPr marL="0" indent="0">
              <a:buNone/>
            </a:pPr>
            <a:r>
              <a:rPr lang="en-GB" sz="2400" dirty="0" smtClean="0"/>
              <a:t>Array </a:t>
            </a:r>
            <a:r>
              <a:rPr lang="en-GB" sz="2400" dirty="0"/>
              <a:t>	Date 	</a:t>
            </a:r>
            <a:r>
              <a:rPr lang="en-GB" sz="2400" dirty="0" smtClean="0"/>
              <a:t>	File </a:t>
            </a:r>
            <a:r>
              <a:rPr lang="en-GB" sz="2400" dirty="0"/>
              <a:t>	</a:t>
            </a:r>
            <a:r>
              <a:rPr lang="en-GB" sz="2400" dirty="0" smtClean="0"/>
              <a:t>	HTML </a:t>
            </a:r>
            <a:r>
              <a:rPr lang="en-GB" sz="2400" dirty="0"/>
              <a:t>	Smiley 	Text 	</a:t>
            </a:r>
          </a:p>
          <a:p>
            <a:pPr marL="0" indent="0">
              <a:buNone/>
            </a:pPr>
            <a:r>
              <a:rPr lang="en-GB" sz="2400" dirty="0"/>
              <a:t>URL 	</a:t>
            </a:r>
            <a:r>
              <a:rPr lang="en-GB" sz="2400" dirty="0" smtClean="0"/>
              <a:t>	Cookie </a:t>
            </a:r>
            <a:r>
              <a:rPr lang="en-GB" sz="2400" dirty="0"/>
              <a:t>	Download 	Form 	</a:t>
            </a:r>
            <a:r>
              <a:rPr lang="en-GB" sz="2400" dirty="0" smtClean="0"/>
              <a:t>	Security </a:t>
            </a:r>
            <a:r>
              <a:rPr lang="en-GB" sz="2400" dirty="0"/>
              <a:t>	</a:t>
            </a:r>
            <a:r>
              <a:rPr lang="en-GB" sz="2400" dirty="0" smtClean="0"/>
              <a:t>String</a:t>
            </a:r>
            <a:endParaRPr lang="en-GB" sz="2400" dirty="0"/>
          </a:p>
          <a:p>
            <a:pPr marL="0" indent="0">
              <a:buNone/>
            </a:pPr>
            <a:r>
              <a:rPr lang="en-IE" sz="2400" dirty="0"/>
              <a:t>Typography </a:t>
            </a:r>
            <a:r>
              <a:rPr lang="en-IE" sz="2400" dirty="0" smtClean="0"/>
              <a:t>Directory	E-mail </a:t>
            </a:r>
            <a:r>
              <a:rPr lang="en-IE" sz="2400" dirty="0"/>
              <a:t>	Inflector 	</a:t>
            </a:r>
            <a:r>
              <a:rPr lang="en-IE" sz="2400" dirty="0" smtClean="0"/>
              <a:t>XML Parser</a:t>
            </a:r>
          </a:p>
          <a:p>
            <a:pPr marL="0" indent="0">
              <a:buNone/>
            </a:pPr>
            <a:endParaRPr lang="en-IE" sz="2400" dirty="0" smtClean="0"/>
          </a:p>
          <a:p>
            <a:r>
              <a:rPr lang="en-GB" sz="2400" dirty="0"/>
              <a:t>Loading A Helper Inside a </a:t>
            </a:r>
            <a:r>
              <a:rPr lang="en-GB" sz="2400" dirty="0" smtClean="0"/>
              <a:t>Controller</a:t>
            </a:r>
          </a:p>
          <a:p>
            <a:pPr marL="0" indent="0">
              <a:buNone/>
            </a:pPr>
            <a:r>
              <a:rPr lang="en-IE" sz="2400" b="1" dirty="0"/>
              <a:t>$this-&gt;load-&gt;helper(‘</a:t>
            </a:r>
            <a:r>
              <a:rPr lang="en-IE" sz="2400" b="1" dirty="0" err="1"/>
              <a:t>helper_name</a:t>
            </a:r>
            <a:r>
              <a:rPr lang="en-IE" sz="2400" b="1" dirty="0" smtClean="0"/>
              <a:t>’);</a:t>
            </a:r>
          </a:p>
          <a:p>
            <a:pPr marL="0" indent="0">
              <a:buNone/>
            </a:pPr>
            <a:r>
              <a:rPr lang="en-GB" sz="2400" b="1" dirty="0"/>
              <a:t>$this-&gt;load-&gt;helper(array(‘form’,’</a:t>
            </a:r>
            <a:r>
              <a:rPr lang="en-GB" sz="2400" b="1" dirty="0" err="1"/>
              <a:t>url</a:t>
            </a:r>
            <a:r>
              <a:rPr lang="en-GB" sz="2400" b="1" dirty="0"/>
              <a:t>’) );</a:t>
            </a:r>
            <a:endParaRPr lang="en-IE"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214913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Helpers </a:t>
            </a:r>
            <a:endParaRPr lang="en-IE" dirty="0"/>
          </a:p>
        </p:txBody>
      </p:sp>
      <p:sp>
        <p:nvSpPr>
          <p:cNvPr id="3" name="Content Placeholder 2"/>
          <p:cNvSpPr>
            <a:spLocks noGrp="1"/>
          </p:cNvSpPr>
          <p:nvPr>
            <p:ph idx="1"/>
          </p:nvPr>
        </p:nvSpPr>
        <p:spPr/>
        <p:txBody>
          <a:bodyPr>
            <a:normAutofit fontScale="92500" lnSpcReduction="10000"/>
          </a:bodyPr>
          <a:lstStyle/>
          <a:p>
            <a:r>
              <a:rPr lang="en-IE" sz="2400" dirty="0"/>
              <a:t>Form Helper </a:t>
            </a:r>
          </a:p>
          <a:p>
            <a:pPr lvl="1"/>
            <a:r>
              <a:rPr lang="en-IE" sz="2200" dirty="0" err="1"/>
              <a:t>form_open</a:t>
            </a:r>
            <a:r>
              <a:rPr lang="en-IE" sz="2200" dirty="0"/>
              <a:t>() </a:t>
            </a:r>
          </a:p>
          <a:p>
            <a:pPr lvl="1"/>
            <a:r>
              <a:rPr lang="en-IE" sz="2200" dirty="0" err="1"/>
              <a:t>form_open_multipart</a:t>
            </a:r>
            <a:r>
              <a:rPr lang="en-IE" sz="2200" dirty="0"/>
              <a:t>() </a:t>
            </a:r>
          </a:p>
          <a:p>
            <a:pPr lvl="1"/>
            <a:r>
              <a:rPr lang="en-IE" sz="2200" dirty="0" err="1"/>
              <a:t>form_input</a:t>
            </a:r>
            <a:r>
              <a:rPr lang="en-IE" sz="2200" dirty="0"/>
              <a:t>() </a:t>
            </a:r>
          </a:p>
          <a:p>
            <a:pPr lvl="1"/>
            <a:r>
              <a:rPr lang="en-IE" sz="2200" dirty="0" err="1"/>
              <a:t>form_textarea</a:t>
            </a:r>
            <a:r>
              <a:rPr lang="en-IE" sz="2200" dirty="0"/>
              <a:t>() </a:t>
            </a:r>
          </a:p>
          <a:p>
            <a:pPr lvl="1"/>
            <a:r>
              <a:rPr lang="en-IE" sz="2200" dirty="0" err="1"/>
              <a:t>form_checkbox</a:t>
            </a:r>
            <a:r>
              <a:rPr lang="en-IE" sz="2200" dirty="0"/>
              <a:t>() </a:t>
            </a:r>
          </a:p>
          <a:p>
            <a:pPr lvl="1"/>
            <a:r>
              <a:rPr lang="en-IE" sz="2200" dirty="0" err="1"/>
              <a:t>form_submit</a:t>
            </a:r>
            <a:r>
              <a:rPr lang="en-IE" sz="2200" dirty="0"/>
              <a:t>() </a:t>
            </a:r>
          </a:p>
          <a:p>
            <a:pPr lvl="1"/>
            <a:r>
              <a:rPr lang="en-IE" sz="2200" dirty="0" err="1"/>
              <a:t>form_close</a:t>
            </a:r>
            <a:r>
              <a:rPr lang="en-IE" sz="2200" dirty="0"/>
              <a:t>() </a:t>
            </a:r>
          </a:p>
          <a:p>
            <a:endParaRPr lang="en-IE" sz="2400" dirty="0"/>
          </a:p>
          <a:p>
            <a:r>
              <a:rPr lang="en-IE" sz="2400" dirty="0"/>
              <a:t>URL Helper </a:t>
            </a:r>
          </a:p>
          <a:p>
            <a:pPr lvl="1"/>
            <a:r>
              <a:rPr lang="en-IE" sz="2200" dirty="0" err="1"/>
              <a:t>site_url</a:t>
            </a:r>
            <a:r>
              <a:rPr lang="en-IE" sz="2200" dirty="0"/>
              <a:t>() </a:t>
            </a:r>
          </a:p>
          <a:p>
            <a:pPr lvl="1"/>
            <a:r>
              <a:rPr lang="en-IE" sz="2200" dirty="0" err="1"/>
              <a:t>base_url</a:t>
            </a:r>
            <a:r>
              <a:rPr lang="en-IE" sz="2200" dirty="0"/>
              <a:t>() </a:t>
            </a:r>
          </a:p>
          <a:p>
            <a:pPr lvl="1"/>
            <a:r>
              <a:rPr lang="en-IE" sz="2200" dirty="0"/>
              <a:t>anchor() </a:t>
            </a:r>
          </a:p>
          <a:p>
            <a:pPr lvl="1"/>
            <a:r>
              <a:rPr lang="en-IE" sz="2200" dirty="0" err="1"/>
              <a:t>anchor_popup</a:t>
            </a:r>
            <a:r>
              <a:rPr lang="en-IE" sz="2200" dirty="0"/>
              <a:t>() </a:t>
            </a:r>
          </a:p>
          <a:p>
            <a:pPr lvl="1"/>
            <a:r>
              <a:rPr lang="en-IE" sz="2200" dirty="0"/>
              <a:t>mailto() </a:t>
            </a:r>
          </a:p>
          <a:p>
            <a:endParaRPr lang="en-IE"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 </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96541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Evolution </a:t>
            </a:r>
            <a:r>
              <a:rPr lang="en-IE" dirty="0"/>
              <a:t>of Web </a:t>
            </a:r>
            <a:r>
              <a:rPr lang="en-IE" dirty="0" smtClean="0"/>
              <a:t>Development</a:t>
            </a:r>
            <a:endParaRPr lang="en-IE" dirty="0"/>
          </a:p>
        </p:txBody>
      </p:sp>
      <p:sp>
        <p:nvSpPr>
          <p:cNvPr id="3" name="Content Placeholder 2"/>
          <p:cNvSpPr>
            <a:spLocks noGrp="1"/>
          </p:cNvSpPr>
          <p:nvPr>
            <p:ph idx="1"/>
          </p:nvPr>
        </p:nvSpPr>
        <p:spPr>
          <a:xfrm>
            <a:off x="685800" y="1143000"/>
            <a:ext cx="10607040" cy="5715000"/>
          </a:xfrm>
        </p:spPr>
        <p:txBody>
          <a:bodyPr>
            <a:normAutofit/>
          </a:bodyPr>
          <a:lstStyle/>
          <a:p>
            <a:pPr marL="0" indent="0">
              <a:buNone/>
            </a:pPr>
            <a:r>
              <a:rPr lang="en-GB" sz="2800" dirty="0" smtClean="0"/>
              <a:t>How </a:t>
            </a:r>
            <a:r>
              <a:rPr lang="en-GB" sz="2800" dirty="0"/>
              <a:t>you first started building websites</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CI - Sharon Byrne</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4</a:t>
            </a:fld>
            <a:endParaRPr lang="en-US"/>
          </a:p>
        </p:txBody>
      </p:sp>
      <p:pic>
        <p:nvPicPr>
          <p:cNvPr id="7" name="Picture 6"/>
          <p:cNvPicPr>
            <a:picLocks noChangeAspect="1"/>
          </p:cNvPicPr>
          <p:nvPr/>
        </p:nvPicPr>
        <p:blipFill>
          <a:blip r:embed="rId2"/>
          <a:stretch>
            <a:fillRect/>
          </a:stretch>
        </p:blipFill>
        <p:spPr>
          <a:xfrm>
            <a:off x="1828800" y="1981200"/>
            <a:ext cx="7241072" cy="4436696"/>
          </a:xfrm>
          <a:prstGeom prst="rect">
            <a:avLst/>
          </a:prstGeom>
        </p:spPr>
      </p:pic>
    </p:spTree>
    <p:extLst>
      <p:ext uri="{BB962C8B-B14F-4D97-AF65-F5344CB8AC3E}">
        <p14:creationId xmlns:p14="http://schemas.microsoft.com/office/powerpoint/2010/main" val="2743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Evolution </a:t>
            </a:r>
            <a:r>
              <a:rPr lang="en-IE" dirty="0"/>
              <a:t>of Web </a:t>
            </a:r>
            <a:r>
              <a:rPr lang="en-IE" dirty="0" smtClean="0"/>
              <a:t>Development</a:t>
            </a:r>
            <a:endParaRPr lang="en-IE" dirty="0"/>
          </a:p>
        </p:txBody>
      </p:sp>
      <p:sp>
        <p:nvSpPr>
          <p:cNvPr id="3" name="Content Placeholder 2"/>
          <p:cNvSpPr>
            <a:spLocks noGrp="1"/>
          </p:cNvSpPr>
          <p:nvPr>
            <p:ph idx="1"/>
          </p:nvPr>
        </p:nvSpPr>
        <p:spPr/>
        <p:txBody>
          <a:bodyPr>
            <a:normAutofit/>
          </a:bodyPr>
          <a:lstStyle/>
          <a:p>
            <a:pPr marL="0" indent="0">
              <a:buNone/>
            </a:pPr>
            <a:r>
              <a:rPr lang="en-GB" sz="2800" dirty="0" smtClean="0"/>
              <a:t>More </a:t>
            </a:r>
            <a:r>
              <a:rPr lang="en-GB" sz="2800" dirty="0"/>
              <a:t>than likely you then moved on to a structure like this.</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CI - Sharon Byrne</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5</a:t>
            </a:fld>
            <a:endParaRPr lang="en-US"/>
          </a:p>
        </p:txBody>
      </p:sp>
      <p:pic>
        <p:nvPicPr>
          <p:cNvPr id="8" name="Picture 7"/>
          <p:cNvPicPr>
            <a:picLocks noChangeAspect="1"/>
          </p:cNvPicPr>
          <p:nvPr/>
        </p:nvPicPr>
        <p:blipFill>
          <a:blip r:embed="rId2"/>
          <a:stretch>
            <a:fillRect/>
          </a:stretch>
        </p:blipFill>
        <p:spPr>
          <a:xfrm>
            <a:off x="2438400" y="2147522"/>
            <a:ext cx="6794626" cy="4163153"/>
          </a:xfrm>
          <a:prstGeom prst="rect">
            <a:avLst/>
          </a:prstGeom>
        </p:spPr>
      </p:pic>
    </p:spTree>
    <p:extLst>
      <p:ext uri="{BB962C8B-B14F-4D97-AF65-F5344CB8AC3E}">
        <p14:creationId xmlns:p14="http://schemas.microsoft.com/office/powerpoint/2010/main" val="224976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Evolution </a:t>
            </a:r>
            <a:r>
              <a:rPr lang="en-IE" dirty="0"/>
              <a:t>of Web </a:t>
            </a:r>
            <a:r>
              <a:rPr lang="en-IE" dirty="0" smtClean="0"/>
              <a:t>Development</a:t>
            </a:r>
            <a:endParaRPr lang="en-IE" dirty="0"/>
          </a:p>
        </p:txBody>
      </p:sp>
      <p:sp>
        <p:nvSpPr>
          <p:cNvPr id="3" name="Content Placeholder 2"/>
          <p:cNvSpPr>
            <a:spLocks noGrp="1"/>
          </p:cNvSpPr>
          <p:nvPr>
            <p:ph idx="1"/>
          </p:nvPr>
        </p:nvSpPr>
        <p:spPr/>
        <p:txBody>
          <a:bodyPr>
            <a:normAutofit/>
          </a:bodyPr>
          <a:lstStyle/>
          <a:p>
            <a:pPr marL="0" indent="0">
              <a:buNone/>
            </a:pPr>
            <a:r>
              <a:rPr lang="en-GB" sz="2800" dirty="0" smtClean="0"/>
              <a:t>How </a:t>
            </a:r>
            <a:r>
              <a:rPr lang="en-GB" sz="2800" dirty="0"/>
              <a:t>you build websites with a framework</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CI - Sharon Byrne</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6</a:t>
            </a:fld>
            <a:endParaRPr lang="en-US"/>
          </a:p>
        </p:txBody>
      </p:sp>
      <p:pic>
        <p:nvPicPr>
          <p:cNvPr id="7" name="Picture 6"/>
          <p:cNvPicPr>
            <a:picLocks noChangeAspect="1"/>
          </p:cNvPicPr>
          <p:nvPr/>
        </p:nvPicPr>
        <p:blipFill>
          <a:blip r:embed="rId2"/>
          <a:stretch>
            <a:fillRect/>
          </a:stretch>
        </p:blipFill>
        <p:spPr>
          <a:xfrm>
            <a:off x="1905000" y="1828800"/>
            <a:ext cx="7269716" cy="4454246"/>
          </a:xfrm>
          <a:prstGeom prst="rect">
            <a:avLst/>
          </a:prstGeom>
        </p:spPr>
      </p:pic>
    </p:spTree>
    <p:extLst>
      <p:ext uri="{BB962C8B-B14F-4D97-AF65-F5344CB8AC3E}">
        <p14:creationId xmlns:p14="http://schemas.microsoft.com/office/powerpoint/2010/main" val="322622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Model </a:t>
            </a:r>
            <a:r>
              <a:rPr lang="en-IE" dirty="0"/>
              <a:t>View Controller (MVC)</a:t>
            </a:r>
            <a:endParaRPr lang="en-IE" dirty="0"/>
          </a:p>
        </p:txBody>
      </p:sp>
      <p:sp>
        <p:nvSpPr>
          <p:cNvPr id="3" name="Content Placeholder 2"/>
          <p:cNvSpPr>
            <a:spLocks noGrp="1"/>
          </p:cNvSpPr>
          <p:nvPr>
            <p:ph idx="1"/>
          </p:nvPr>
        </p:nvSpPr>
        <p:spPr/>
        <p:txBody>
          <a:bodyPr>
            <a:normAutofit fontScale="92500" lnSpcReduction="10000"/>
          </a:bodyPr>
          <a:lstStyle/>
          <a:p>
            <a:r>
              <a:rPr lang="en-GB" sz="2800" dirty="0" smtClean="0"/>
              <a:t>MVC </a:t>
            </a:r>
            <a:r>
              <a:rPr lang="en-GB" sz="2800" dirty="0"/>
              <a:t>is a software approach that separates application logic from presentation. In practice, it permits your web pages to contain minimal scripting since the presentation is separate from the PHP scripting.</a:t>
            </a:r>
          </a:p>
          <a:p>
            <a:r>
              <a:rPr lang="en-GB" sz="2800" dirty="0" smtClean="0"/>
              <a:t>The </a:t>
            </a:r>
            <a:r>
              <a:rPr lang="en-GB" sz="2800" b="1" dirty="0" smtClean="0"/>
              <a:t>Model </a:t>
            </a:r>
            <a:r>
              <a:rPr lang="en-GB" sz="2800" dirty="0" smtClean="0"/>
              <a:t>represents </a:t>
            </a:r>
            <a:r>
              <a:rPr lang="en-GB" sz="2800" dirty="0"/>
              <a:t>your data structures. Typically your model classes will contain functions that help you retrieve, insert, and update information in your database.</a:t>
            </a:r>
          </a:p>
          <a:p>
            <a:r>
              <a:rPr lang="en-GB" sz="2800" dirty="0" smtClean="0"/>
              <a:t>The </a:t>
            </a:r>
            <a:r>
              <a:rPr lang="en-GB" sz="2800" b="1" dirty="0" smtClean="0"/>
              <a:t>View </a:t>
            </a:r>
            <a:r>
              <a:rPr lang="en-GB" sz="2800" dirty="0" smtClean="0"/>
              <a:t>is </a:t>
            </a:r>
            <a:r>
              <a:rPr lang="en-GB" sz="2800" dirty="0"/>
              <a:t>the information that is being presented to a user. A View will normally be a web page</a:t>
            </a:r>
          </a:p>
          <a:p>
            <a:r>
              <a:rPr lang="en-GB" sz="2800" dirty="0" smtClean="0"/>
              <a:t>The </a:t>
            </a:r>
            <a:r>
              <a:rPr lang="en-GB" sz="2800" b="1" dirty="0" smtClean="0"/>
              <a:t>Controller </a:t>
            </a:r>
            <a:r>
              <a:rPr lang="en-GB" sz="2800" dirty="0" smtClean="0"/>
              <a:t>serves </a:t>
            </a:r>
            <a:r>
              <a:rPr lang="en-GB" sz="2800" dirty="0"/>
              <a:t>as an </a:t>
            </a:r>
            <a:r>
              <a:rPr lang="en-GB" sz="2800" i="1" dirty="0" smtClean="0"/>
              <a:t>intermediary </a:t>
            </a:r>
            <a:r>
              <a:rPr lang="en-GB" sz="2800" dirty="0" smtClean="0"/>
              <a:t>between </a:t>
            </a:r>
            <a:r>
              <a:rPr lang="en-GB" sz="2800" dirty="0"/>
              <a:t>the Model, the View, and any other resources needed to process the HTTP request and generate a web page.</a:t>
            </a:r>
          </a:p>
          <a:p>
            <a:r>
              <a:rPr lang="en-GB" sz="2800" dirty="0" err="1" smtClean="0"/>
              <a:t>CodeIgniter</a:t>
            </a:r>
            <a:r>
              <a:rPr lang="en-GB" sz="2800" dirty="0" smtClean="0"/>
              <a:t> </a:t>
            </a:r>
            <a:r>
              <a:rPr lang="en-GB" sz="2800" dirty="0"/>
              <a:t>has a fairly loose approach to MVC since Models are not required</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7343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MVC </a:t>
            </a:r>
            <a:r>
              <a:rPr lang="en-IE" dirty="0"/>
              <a:t>Architecture</a:t>
            </a:r>
            <a:endParaRPr lang="en-IE" dirty="0"/>
          </a:p>
        </p:txBody>
      </p:sp>
      <p:sp>
        <p:nvSpPr>
          <p:cNvPr id="3" name="Content Placeholder 2"/>
          <p:cNvSpPr>
            <a:spLocks noGrp="1"/>
          </p:cNvSpPr>
          <p:nvPr>
            <p:ph idx="1"/>
          </p:nvPr>
        </p:nvSpPr>
        <p:spPr>
          <a:xfrm>
            <a:off x="685800" y="1219200"/>
            <a:ext cx="5105400" cy="5638800"/>
          </a:xfrm>
        </p:spPr>
        <p:txBody>
          <a:bodyPr>
            <a:normAutofit/>
          </a:bodyPr>
          <a:lstStyle/>
          <a:p>
            <a:r>
              <a:rPr lang="en-GB" sz="2400" dirty="0" smtClean="0"/>
              <a:t>Model </a:t>
            </a:r>
            <a:r>
              <a:rPr lang="en-GB" sz="2400" dirty="0"/>
              <a:t>-Encapsulates core application data and functionality Business Logic.</a:t>
            </a:r>
          </a:p>
          <a:p>
            <a:r>
              <a:rPr lang="en-GB" sz="2400" dirty="0" smtClean="0"/>
              <a:t>View </a:t>
            </a:r>
            <a:r>
              <a:rPr lang="en-GB" sz="2400" dirty="0"/>
              <a:t>-obtains data from the model and presents it to the user.</a:t>
            </a:r>
          </a:p>
          <a:p>
            <a:r>
              <a:rPr lang="en-GB" sz="2400" dirty="0" smtClean="0"/>
              <a:t>Controller </a:t>
            </a:r>
            <a:r>
              <a:rPr lang="en-GB" sz="2400" dirty="0"/>
              <a:t>-receives and translates input to requests on the model or the view</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8</a:t>
            </a:fld>
            <a:endParaRPr lang="en-US"/>
          </a:p>
        </p:txBody>
      </p:sp>
      <p:pic>
        <p:nvPicPr>
          <p:cNvPr id="7" name="Picture 6"/>
          <p:cNvPicPr>
            <a:picLocks noChangeAspect="1"/>
          </p:cNvPicPr>
          <p:nvPr/>
        </p:nvPicPr>
        <p:blipFill>
          <a:blip r:embed="rId2"/>
          <a:stretch>
            <a:fillRect/>
          </a:stretch>
        </p:blipFill>
        <p:spPr>
          <a:xfrm>
            <a:off x="5562601" y="1462722"/>
            <a:ext cx="5730240" cy="5398004"/>
          </a:xfrm>
          <a:prstGeom prst="rect">
            <a:avLst/>
          </a:prstGeom>
        </p:spPr>
      </p:pic>
    </p:spTree>
    <p:extLst>
      <p:ext uri="{BB962C8B-B14F-4D97-AF65-F5344CB8AC3E}">
        <p14:creationId xmlns:p14="http://schemas.microsoft.com/office/powerpoint/2010/main" val="342298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Benefits </a:t>
            </a:r>
            <a:r>
              <a:rPr lang="en-IE" dirty="0"/>
              <a:t>of MVC</a:t>
            </a:r>
            <a:endParaRPr lang="en-IE" dirty="0"/>
          </a:p>
        </p:txBody>
      </p:sp>
      <p:sp>
        <p:nvSpPr>
          <p:cNvPr id="3" name="Content Placeholder 2"/>
          <p:cNvSpPr>
            <a:spLocks noGrp="1"/>
          </p:cNvSpPr>
          <p:nvPr>
            <p:ph idx="1"/>
          </p:nvPr>
        </p:nvSpPr>
        <p:spPr/>
        <p:txBody>
          <a:bodyPr>
            <a:normAutofit/>
          </a:bodyPr>
          <a:lstStyle/>
          <a:p>
            <a:r>
              <a:rPr lang="en-GB" sz="2400" dirty="0" smtClean="0"/>
              <a:t>You </a:t>
            </a:r>
            <a:r>
              <a:rPr lang="en-GB" sz="2400" dirty="0"/>
              <a:t>can distribute development effort to some extent, so that implementation changes in one part of the Web application do not require changes to another. </a:t>
            </a:r>
          </a:p>
          <a:p>
            <a:r>
              <a:rPr lang="en-GB" sz="2400" dirty="0" smtClean="0"/>
              <a:t>The </a:t>
            </a:r>
            <a:r>
              <a:rPr lang="en-GB" sz="2400" dirty="0"/>
              <a:t>developers responsible for writing the business logic can work independently of the developers responsible for the flow of control, and Web-page designers can work independently of the developers.</a:t>
            </a:r>
          </a:p>
          <a:p>
            <a:r>
              <a:rPr lang="en-IE" sz="2400" dirty="0" smtClean="0"/>
              <a:t>You </a:t>
            </a:r>
            <a:r>
              <a:rPr lang="en-IE" sz="2400" dirty="0"/>
              <a:t>can maintain an environment that comprises different technologies across different locations.</a:t>
            </a:r>
          </a:p>
          <a:p>
            <a:r>
              <a:rPr lang="en-GB" sz="2400" dirty="0" smtClean="0"/>
              <a:t>The </a:t>
            </a:r>
            <a:r>
              <a:rPr lang="en-GB" sz="2400" dirty="0"/>
              <a:t>MVC design has an organizational structure that better supports scalability (building bigger applications) and ease of modification and maintenance (due to the cleaner separation of tasks).</a:t>
            </a:r>
          </a:p>
          <a:p>
            <a:r>
              <a:rPr lang="en-IE" sz="2400" dirty="0" smtClean="0"/>
              <a:t>RAD </a:t>
            </a:r>
            <a:r>
              <a:rPr lang="en-IE" sz="2400" dirty="0"/>
              <a:t>–Rapid application development</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dirty="0" smtClean="0"/>
              <a:t>SWAD CI - Sharon Byrne</a:t>
            </a:r>
            <a:endParaRPr lang="en-US" dirty="0"/>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99223472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670</TotalTime>
  <Words>1748</Words>
  <Application>Microsoft Office PowerPoint</Application>
  <PresentationFormat>Widescreen</PresentationFormat>
  <Paragraphs>365</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Schoolbook</vt:lpstr>
      <vt:lpstr>Wingdings 2</vt:lpstr>
      <vt:lpstr>View</vt:lpstr>
      <vt:lpstr>Secure Web Application Development - CodeIgniter</vt:lpstr>
      <vt:lpstr>Motivation for using CI</vt:lpstr>
      <vt:lpstr>Motivation for using CI</vt:lpstr>
      <vt:lpstr>Evolution of Web Development</vt:lpstr>
      <vt:lpstr>Evolution of Web Development</vt:lpstr>
      <vt:lpstr>Evolution of Web Development</vt:lpstr>
      <vt:lpstr>Model View Controller (MVC)</vt:lpstr>
      <vt:lpstr>MVC Architecture</vt:lpstr>
      <vt:lpstr>Benefits of MVC</vt:lpstr>
      <vt:lpstr>PHP Frameworks</vt:lpstr>
      <vt:lpstr>PHP Frameworks</vt:lpstr>
      <vt:lpstr>CodeIgniter</vt:lpstr>
      <vt:lpstr>Different types of MVC Frameworks</vt:lpstr>
      <vt:lpstr>Different types of MVC Frameworks</vt:lpstr>
      <vt:lpstr>CodeIgniter - Features</vt:lpstr>
      <vt:lpstr>CodeIgniter - Features</vt:lpstr>
      <vt:lpstr>CodeIgniter - Features</vt:lpstr>
      <vt:lpstr>CodeIgniter –Application Flow Chart</vt:lpstr>
      <vt:lpstr>CodeIgniter –Installation</vt:lpstr>
      <vt:lpstr>Getting Started </vt:lpstr>
      <vt:lpstr>CodeIgniter URL </vt:lpstr>
      <vt:lpstr>Controllers </vt:lpstr>
      <vt:lpstr>Controllers </vt:lpstr>
      <vt:lpstr>Views</vt:lpstr>
      <vt:lpstr>Views</vt:lpstr>
      <vt:lpstr>Views</vt:lpstr>
      <vt:lpstr>Models</vt:lpstr>
      <vt:lpstr>CodeIgniter Libraries </vt:lpstr>
      <vt:lpstr>CodeIgniter Libraries </vt:lpstr>
      <vt:lpstr>Helpers </vt:lpstr>
      <vt:lpstr>Helpers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Shay</dc:creator>
  <cp:lastModifiedBy>Shay</cp:lastModifiedBy>
  <cp:revision>72</cp:revision>
  <dcterms:created xsi:type="dcterms:W3CDTF">2006-08-16T00:00:00Z</dcterms:created>
  <dcterms:modified xsi:type="dcterms:W3CDTF">2018-10-15T20:19:36Z</dcterms:modified>
</cp:coreProperties>
</file>