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3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D77283-3298-46AD-AD40-C808A28E0F83}" type="datetimeFigureOut">
              <a:rPr lang="en-IE" smtClean="0"/>
              <a:t>04/12/2018</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F27CE2-4276-4D06-83E2-267A01B2BC6A}" type="slidenum">
              <a:rPr lang="en-IE" smtClean="0"/>
              <a:t>‹#›</a:t>
            </a:fld>
            <a:endParaRPr lang="en-IE"/>
          </a:p>
        </p:txBody>
      </p:sp>
    </p:spTree>
    <p:extLst>
      <p:ext uri="{BB962C8B-B14F-4D97-AF65-F5344CB8AC3E}">
        <p14:creationId xmlns:p14="http://schemas.microsoft.com/office/powerpoint/2010/main" val="1936207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F9F27CE2-4276-4D06-83E2-267A01B2BC6A}" type="slidenum">
              <a:rPr lang="en-IE" smtClean="0"/>
              <a:t>1</a:t>
            </a:fld>
            <a:endParaRPr lang="en-IE"/>
          </a:p>
        </p:txBody>
      </p:sp>
    </p:spTree>
    <p:extLst>
      <p:ext uri="{BB962C8B-B14F-4D97-AF65-F5344CB8AC3E}">
        <p14:creationId xmlns:p14="http://schemas.microsoft.com/office/powerpoint/2010/main" val="3861908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F9F27CE2-4276-4D06-83E2-267A01B2BC6A}" type="slidenum">
              <a:rPr lang="en-IE" smtClean="0"/>
              <a:t>38</a:t>
            </a:fld>
            <a:endParaRPr lang="en-IE"/>
          </a:p>
        </p:txBody>
      </p:sp>
    </p:spTree>
    <p:extLst>
      <p:ext uri="{BB962C8B-B14F-4D97-AF65-F5344CB8AC3E}">
        <p14:creationId xmlns:p14="http://schemas.microsoft.com/office/powerpoint/2010/main" val="2646956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F9F27CE2-4276-4D06-83E2-267A01B2BC6A}" type="slidenum">
              <a:rPr lang="en-IE" smtClean="0"/>
              <a:t>39</a:t>
            </a:fld>
            <a:endParaRPr lang="en-IE"/>
          </a:p>
        </p:txBody>
      </p:sp>
    </p:spTree>
    <p:extLst>
      <p:ext uri="{BB962C8B-B14F-4D97-AF65-F5344CB8AC3E}">
        <p14:creationId xmlns:p14="http://schemas.microsoft.com/office/powerpoint/2010/main" val="1202601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F9F27CE2-4276-4D06-83E2-267A01B2BC6A}" type="slidenum">
              <a:rPr lang="en-IE" smtClean="0"/>
              <a:t>40</a:t>
            </a:fld>
            <a:endParaRPr lang="en-IE"/>
          </a:p>
        </p:txBody>
      </p:sp>
    </p:spTree>
    <p:extLst>
      <p:ext uri="{BB962C8B-B14F-4D97-AF65-F5344CB8AC3E}">
        <p14:creationId xmlns:p14="http://schemas.microsoft.com/office/powerpoint/2010/main" val="3462914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F9F27CE2-4276-4D06-83E2-267A01B2BC6A}" type="slidenum">
              <a:rPr lang="en-IE" smtClean="0"/>
              <a:t>41</a:t>
            </a:fld>
            <a:endParaRPr lang="en-IE"/>
          </a:p>
        </p:txBody>
      </p:sp>
    </p:spTree>
    <p:extLst>
      <p:ext uri="{BB962C8B-B14F-4D97-AF65-F5344CB8AC3E}">
        <p14:creationId xmlns:p14="http://schemas.microsoft.com/office/powerpoint/2010/main" val="11667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r>
              <a:rPr lang="en-US" smtClean="0"/>
              <a:t>2018</a:t>
            </a:r>
            <a:endParaRPr lang="en-US"/>
          </a:p>
        </p:txBody>
      </p:sp>
      <p:sp>
        <p:nvSpPr>
          <p:cNvPr id="9" name="Footer Placeholder 8"/>
          <p:cNvSpPr>
            <a:spLocks noGrp="1"/>
          </p:cNvSpPr>
          <p:nvPr>
            <p:ph type="ftr" sz="quarter" idx="11"/>
          </p:nvPr>
        </p:nvSpPr>
        <p:spPr/>
        <p:txBody>
          <a:bodyPr/>
          <a:lstStyle/>
          <a:p>
            <a:r>
              <a:rPr lang="en-IE" smtClean="0"/>
              <a:t>SWAD Sessions &amp; Cookies</a:t>
            </a:r>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7097100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smtClean="0"/>
              <a:t>SWAD Sessions &amp; Cookies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97419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smtClean="0"/>
              <a:t>SWAD Sessions &amp; Cookies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11274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61872" y="1828800"/>
            <a:ext cx="969264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smtClean="0"/>
              <a:t>SWAD Sessions &amp; Cookies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96023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smtClean="0"/>
              <a:t>SWAD Sessions &amp; Cookies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2792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755198"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96000" y="1828800"/>
            <a:ext cx="4799235"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2018</a:t>
            </a:r>
            <a:endParaRPr lang="en-US"/>
          </a:p>
        </p:txBody>
      </p:sp>
      <p:sp>
        <p:nvSpPr>
          <p:cNvPr id="6" name="Footer Placeholder 5"/>
          <p:cNvSpPr>
            <a:spLocks noGrp="1"/>
          </p:cNvSpPr>
          <p:nvPr>
            <p:ph type="ftr" sz="quarter" idx="11"/>
          </p:nvPr>
        </p:nvSpPr>
        <p:spPr/>
        <p:txBody>
          <a:bodyPr/>
          <a:lstStyle/>
          <a:p>
            <a:r>
              <a:rPr lang="en-IE" smtClean="0"/>
              <a:t>SWAD Sessions &amp; Cookies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55625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2018</a:t>
            </a:r>
            <a:endParaRPr lang="en-US"/>
          </a:p>
        </p:txBody>
      </p:sp>
      <p:sp>
        <p:nvSpPr>
          <p:cNvPr id="8" name="Footer Placeholder 7"/>
          <p:cNvSpPr>
            <a:spLocks noGrp="1"/>
          </p:cNvSpPr>
          <p:nvPr>
            <p:ph type="ftr" sz="quarter" idx="11"/>
          </p:nvPr>
        </p:nvSpPr>
        <p:spPr/>
        <p:txBody>
          <a:bodyPr/>
          <a:lstStyle/>
          <a:p>
            <a:r>
              <a:rPr lang="en-IE" smtClean="0"/>
              <a:t>SWAD Sessions &amp; Cookies</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17119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2018</a:t>
            </a:r>
            <a:endParaRPr lang="en-US"/>
          </a:p>
        </p:txBody>
      </p:sp>
      <p:sp>
        <p:nvSpPr>
          <p:cNvPr id="4" name="Footer Placeholder 3"/>
          <p:cNvSpPr>
            <a:spLocks noGrp="1"/>
          </p:cNvSpPr>
          <p:nvPr>
            <p:ph type="ftr" sz="quarter" idx="11"/>
          </p:nvPr>
        </p:nvSpPr>
        <p:spPr/>
        <p:txBody>
          <a:bodyPr/>
          <a:lstStyle/>
          <a:p>
            <a:r>
              <a:rPr lang="en-IE" smtClean="0"/>
              <a:t>SWAD Sessions &amp; Cookies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79579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2018</a:t>
            </a:r>
            <a:endParaRPr lang="en-US"/>
          </a:p>
        </p:txBody>
      </p:sp>
      <p:sp>
        <p:nvSpPr>
          <p:cNvPr id="3" name="Footer Placeholder 2"/>
          <p:cNvSpPr>
            <a:spLocks noGrp="1"/>
          </p:cNvSpPr>
          <p:nvPr>
            <p:ph type="ftr" sz="quarter" idx="11"/>
          </p:nvPr>
        </p:nvSpPr>
        <p:spPr/>
        <p:txBody>
          <a:bodyPr/>
          <a:lstStyle/>
          <a:p>
            <a:r>
              <a:rPr lang="en-IE" smtClean="0"/>
              <a:t>SWAD Sessions &amp; Cookies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43939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2018</a:t>
            </a:r>
            <a:endParaRPr lang="en-US"/>
          </a:p>
        </p:txBody>
      </p:sp>
      <p:sp>
        <p:nvSpPr>
          <p:cNvPr id="6" name="Footer Placeholder 5"/>
          <p:cNvSpPr>
            <a:spLocks noGrp="1"/>
          </p:cNvSpPr>
          <p:nvPr>
            <p:ph type="ftr" sz="quarter" idx="11"/>
          </p:nvPr>
        </p:nvSpPr>
        <p:spPr/>
        <p:txBody>
          <a:bodyPr/>
          <a:lstStyle/>
          <a:p>
            <a:r>
              <a:rPr lang="en-IE" smtClean="0"/>
              <a:t>SWAD Sessions &amp; Cookies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11214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2018</a:t>
            </a:r>
            <a:endParaRPr lang="en-US"/>
          </a:p>
        </p:txBody>
      </p:sp>
      <p:sp>
        <p:nvSpPr>
          <p:cNvPr id="6" name="Footer Placeholder 5"/>
          <p:cNvSpPr>
            <a:spLocks noGrp="1"/>
          </p:cNvSpPr>
          <p:nvPr>
            <p:ph type="ftr" sz="quarter" idx="11"/>
          </p:nvPr>
        </p:nvSpPr>
        <p:spPr/>
        <p:txBody>
          <a:bodyPr/>
          <a:lstStyle/>
          <a:p>
            <a:r>
              <a:rPr lang="en-IE" smtClean="0"/>
              <a:t>SWAD Sessions &amp; Cookies</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33941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r>
              <a:rPr lang="en-US" smtClean="0"/>
              <a:t>2018</a:t>
            </a:r>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r>
              <a:rPr lang="en-IE" smtClean="0"/>
              <a:t>SWAD Sessions &amp; Cookies</a:t>
            </a:r>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839494159"/>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hf hdr="0"/>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codeigniter.com/user_guide/libraries/sessions.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Secure Web Applications Development</a:t>
            </a:r>
            <a:endParaRPr lang="en-IE" dirty="0"/>
          </a:p>
        </p:txBody>
      </p:sp>
      <p:sp>
        <p:nvSpPr>
          <p:cNvPr id="3" name="Subtitle 2"/>
          <p:cNvSpPr>
            <a:spLocks noGrp="1"/>
          </p:cNvSpPr>
          <p:nvPr>
            <p:ph type="subTitle" idx="1"/>
          </p:nvPr>
        </p:nvSpPr>
        <p:spPr/>
        <p:txBody>
          <a:bodyPr/>
          <a:lstStyle/>
          <a:p>
            <a:r>
              <a:rPr lang="en-IE" dirty="0" smtClean="0"/>
              <a:t>CI Sessions &amp; Cookies</a:t>
            </a:r>
            <a:endParaRPr lang="en-IE" dirty="0"/>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smtClean="0"/>
              <a:t>SWAD Sessions &amp; Cookies</a:t>
            </a:r>
            <a:endParaRPr lang="en-US"/>
          </a:p>
        </p:txBody>
      </p:sp>
      <p:sp>
        <p:nvSpPr>
          <p:cNvPr id="6" name="Slide Number Placeholder 5"/>
          <p:cNvSpPr>
            <a:spLocks noGrp="1"/>
          </p:cNvSpPr>
          <p:nvPr>
            <p:ph type="sldNum" sz="quarter" idx="12"/>
          </p:nvPr>
        </p:nvSpPr>
        <p:spPr/>
        <p:txBody>
          <a:bodyPr>
            <a:normAutofit lnSpcReduction="10000"/>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1394387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9692640" cy="1397124"/>
          </a:xfrm>
        </p:spPr>
        <p:txBody>
          <a:bodyPr>
            <a:normAutofit fontScale="90000"/>
          </a:bodyPr>
          <a:lstStyle/>
          <a:p>
            <a:r>
              <a:rPr lang="en-IE" b="0" dirty="0"/>
              <a:t/>
            </a:r>
            <a:br>
              <a:rPr lang="en-IE" b="0" dirty="0"/>
            </a:br>
            <a:r>
              <a:rPr lang="en-IE" b="0" dirty="0"/>
              <a:t/>
            </a:r>
            <a:br>
              <a:rPr lang="en-IE" b="0" dirty="0"/>
            </a:br>
            <a:r>
              <a:rPr lang="en-IE" b="0" dirty="0"/>
              <a:t/>
            </a:r>
            <a:br>
              <a:rPr lang="en-IE" b="0" dirty="0"/>
            </a:br>
            <a:r>
              <a:rPr lang="en-IE" b="0" dirty="0"/>
              <a:t/>
            </a:r>
            <a:br>
              <a:rPr lang="en-IE" b="0" dirty="0"/>
            </a:br>
            <a:r>
              <a:rPr lang="en-IE" b="0" dirty="0"/>
              <a:t/>
            </a:r>
            <a:br>
              <a:rPr lang="en-IE" b="0" dirty="0"/>
            </a:br>
            <a:r>
              <a:rPr lang="en-IE" b="0" dirty="0"/>
              <a:t/>
            </a:r>
            <a:br>
              <a:rPr lang="en-IE" b="0" dirty="0"/>
            </a:br>
            <a:r>
              <a:rPr lang="en-IE" dirty="0"/>
              <a:t>What is Session Data </a:t>
            </a:r>
            <a:r>
              <a:rPr lang="en-IE" dirty="0" smtClean="0"/>
              <a:t/>
            </a:r>
            <a:br>
              <a:rPr lang="en-IE" dirty="0" smtClean="0"/>
            </a:br>
            <a:r>
              <a:rPr lang="en-IE" dirty="0" smtClean="0"/>
              <a:t> </a:t>
            </a:r>
            <a:endParaRPr lang="en-IE" dirty="0"/>
          </a:p>
        </p:txBody>
      </p:sp>
      <p:sp>
        <p:nvSpPr>
          <p:cNvPr id="3" name="Content Placeholder 2"/>
          <p:cNvSpPr>
            <a:spLocks noGrp="1"/>
          </p:cNvSpPr>
          <p:nvPr>
            <p:ph idx="1"/>
          </p:nvPr>
        </p:nvSpPr>
        <p:spPr>
          <a:xfrm>
            <a:off x="479946" y="1397124"/>
            <a:ext cx="10812894" cy="5460876"/>
          </a:xfrm>
        </p:spPr>
        <p:txBody>
          <a:bodyPr>
            <a:normAutofit/>
          </a:bodyPr>
          <a:lstStyle/>
          <a:p>
            <a:r>
              <a:rPr lang="en-GB" sz="2800" dirty="0" smtClean="0"/>
              <a:t>A </a:t>
            </a:r>
            <a:r>
              <a:rPr lang="en-GB" sz="2800" i="1" dirty="0"/>
              <a:t>session</a:t>
            </a:r>
            <a:r>
              <a:rPr lang="en-GB" sz="2800" dirty="0"/>
              <a:t>, as far as </a:t>
            </a:r>
            <a:r>
              <a:rPr lang="en-GB" sz="2800" dirty="0" err="1"/>
              <a:t>CodeIgniter</a:t>
            </a:r>
            <a:r>
              <a:rPr lang="en-GB" sz="2800" dirty="0"/>
              <a:t> is concerned, is simply an array containing the following information: </a:t>
            </a:r>
            <a:endParaRPr lang="en-GB" sz="2800" dirty="0" smtClean="0"/>
          </a:p>
          <a:p>
            <a:pPr lvl="1"/>
            <a:r>
              <a:rPr lang="en-GB" sz="2800" dirty="0" smtClean="0"/>
              <a:t>The </a:t>
            </a:r>
            <a:r>
              <a:rPr lang="en-GB" sz="2800" dirty="0"/>
              <a:t>user's unique Session ID (this is a statistically random string with very strong entropy, hashed with MD5 for portability, and regenerated (by default) every five minutes) </a:t>
            </a:r>
          </a:p>
          <a:p>
            <a:pPr lvl="1"/>
            <a:r>
              <a:rPr lang="en-IE" sz="2800" dirty="0"/>
              <a:t>The user's IP </a:t>
            </a:r>
            <a:r>
              <a:rPr lang="en-IE" sz="2800" dirty="0" smtClean="0"/>
              <a:t>Address</a:t>
            </a:r>
            <a:endParaRPr lang="en-GB" sz="2800" dirty="0"/>
          </a:p>
          <a:p>
            <a:pPr lvl="1"/>
            <a:r>
              <a:rPr lang="en-GB" sz="2800" dirty="0"/>
              <a:t>The user's User Agent data (the first 120 characters of the browser data string)</a:t>
            </a:r>
            <a:endParaRPr lang="en-IE" sz="2800" dirty="0" smtClean="0"/>
          </a:p>
          <a:p>
            <a:pPr lvl="1"/>
            <a:r>
              <a:rPr lang="en-GB" sz="2800" dirty="0" smtClean="0"/>
              <a:t>The </a:t>
            </a:r>
            <a:r>
              <a:rPr lang="en-GB" sz="2800" dirty="0"/>
              <a:t>"last activity" time stamp. </a:t>
            </a:r>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smtClean="0"/>
              <a:t>SWAD Sessions &amp; Cookies</a:t>
            </a:r>
            <a:endParaRPr lang="en-US"/>
          </a:p>
        </p:txBody>
      </p:sp>
      <p:sp>
        <p:nvSpPr>
          <p:cNvPr id="6" name="Slide Number Placeholder 5"/>
          <p:cNvSpPr>
            <a:spLocks noGrp="1"/>
          </p:cNvSpPr>
          <p:nvPr>
            <p:ph type="sldNum" sz="quarter" idx="12"/>
          </p:nvPr>
        </p:nvSpPr>
        <p:spPr/>
        <p:txBody>
          <a:bodyPr>
            <a:normAutofit lnSpcReduction="10000"/>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2140343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9692640" cy="1397124"/>
          </a:xfrm>
        </p:spPr>
        <p:txBody>
          <a:bodyPr>
            <a:normAutofit fontScale="90000"/>
          </a:bodyPr>
          <a:lstStyle/>
          <a:p>
            <a:r>
              <a:rPr lang="en-IE" b="0" dirty="0"/>
              <a:t/>
            </a:r>
            <a:br>
              <a:rPr lang="en-IE" b="0" dirty="0"/>
            </a:br>
            <a:r>
              <a:rPr lang="en-IE" b="0" dirty="0"/>
              <a:t/>
            </a:r>
            <a:br>
              <a:rPr lang="en-IE" b="0" dirty="0"/>
            </a:br>
            <a:r>
              <a:rPr lang="en-IE" b="0" dirty="0"/>
              <a:t/>
            </a:r>
            <a:br>
              <a:rPr lang="en-IE" b="0" dirty="0"/>
            </a:br>
            <a:r>
              <a:rPr lang="en-IE" b="0" dirty="0"/>
              <a:t/>
            </a:r>
            <a:br>
              <a:rPr lang="en-IE" b="0" dirty="0"/>
            </a:br>
            <a:r>
              <a:rPr lang="en-IE" b="0" dirty="0"/>
              <a:t/>
            </a:r>
            <a:br>
              <a:rPr lang="en-IE" b="0" dirty="0"/>
            </a:br>
            <a:r>
              <a:rPr lang="en-IE" b="0" dirty="0"/>
              <a:t/>
            </a:r>
            <a:br>
              <a:rPr lang="en-IE" b="0" dirty="0"/>
            </a:br>
            <a:r>
              <a:rPr lang="en-IE" dirty="0"/>
              <a:t>What is Session Data </a:t>
            </a:r>
            <a:r>
              <a:rPr lang="en-IE" dirty="0" smtClean="0"/>
              <a:t/>
            </a:r>
            <a:br>
              <a:rPr lang="en-IE" dirty="0" smtClean="0"/>
            </a:br>
            <a:r>
              <a:rPr lang="en-IE" dirty="0" smtClean="0"/>
              <a:t> </a:t>
            </a:r>
            <a:endParaRPr lang="en-IE" dirty="0"/>
          </a:p>
        </p:txBody>
      </p:sp>
      <p:sp>
        <p:nvSpPr>
          <p:cNvPr id="3" name="Content Placeholder 2"/>
          <p:cNvSpPr>
            <a:spLocks noGrp="1"/>
          </p:cNvSpPr>
          <p:nvPr>
            <p:ph idx="1"/>
          </p:nvPr>
        </p:nvSpPr>
        <p:spPr>
          <a:xfrm>
            <a:off x="479946" y="1397124"/>
            <a:ext cx="10812894" cy="5460876"/>
          </a:xfrm>
        </p:spPr>
        <p:txBody>
          <a:bodyPr>
            <a:normAutofit/>
          </a:bodyPr>
          <a:lstStyle/>
          <a:p>
            <a:r>
              <a:rPr lang="en-GB" sz="2800" dirty="0" smtClean="0"/>
              <a:t>The </a:t>
            </a:r>
            <a:r>
              <a:rPr lang="en-GB" sz="2800" dirty="0"/>
              <a:t>prototype for this array is as follows: </a:t>
            </a:r>
          </a:p>
          <a:p>
            <a:pPr marL="0" indent="0">
              <a:buNone/>
            </a:pPr>
            <a:r>
              <a:rPr lang="en-GB" sz="2800" dirty="0"/>
              <a:t>[array] ( </a:t>
            </a:r>
            <a:endParaRPr lang="en-GB" sz="2800" dirty="0" smtClean="0"/>
          </a:p>
          <a:p>
            <a:pPr marL="0" indent="0">
              <a:buNone/>
            </a:pPr>
            <a:r>
              <a:rPr lang="en-GB" sz="2800" dirty="0" smtClean="0"/>
              <a:t>	'</a:t>
            </a:r>
            <a:r>
              <a:rPr lang="en-GB" sz="2800" dirty="0" err="1" smtClean="0"/>
              <a:t>session_id</a:t>
            </a:r>
            <a:r>
              <a:rPr lang="en-GB" sz="2800" dirty="0"/>
              <a:t>' =&gt; random hash, </a:t>
            </a:r>
            <a:endParaRPr lang="en-GB" sz="2800" dirty="0" smtClean="0"/>
          </a:p>
          <a:p>
            <a:pPr marL="0" indent="0">
              <a:buNone/>
            </a:pPr>
            <a:r>
              <a:rPr lang="en-GB" sz="2800" dirty="0"/>
              <a:t>	</a:t>
            </a:r>
            <a:r>
              <a:rPr lang="en-GB" sz="2800" dirty="0" smtClean="0"/>
              <a:t>'</a:t>
            </a:r>
            <a:r>
              <a:rPr lang="en-GB" sz="2800" dirty="0" err="1" smtClean="0"/>
              <a:t>ip_address</a:t>
            </a:r>
            <a:r>
              <a:rPr lang="en-GB" sz="2800" dirty="0"/>
              <a:t>' =&gt; 'string - user IP address</a:t>
            </a:r>
            <a:r>
              <a:rPr lang="en-GB" sz="2800" dirty="0" smtClean="0"/>
              <a:t>',</a:t>
            </a:r>
          </a:p>
          <a:p>
            <a:pPr marL="0" indent="0">
              <a:buNone/>
            </a:pPr>
            <a:r>
              <a:rPr lang="en-IE" sz="2800" dirty="0" smtClean="0"/>
              <a:t>	'</a:t>
            </a:r>
            <a:r>
              <a:rPr lang="en-IE" sz="2800" dirty="0" err="1" smtClean="0"/>
              <a:t>user_agent</a:t>
            </a:r>
            <a:r>
              <a:rPr lang="en-IE" sz="2800" dirty="0"/>
              <a:t>' =&gt; 'string - user agent data', </a:t>
            </a:r>
            <a:r>
              <a:rPr lang="en-GB" sz="2800" dirty="0" smtClean="0"/>
              <a:t> </a:t>
            </a:r>
          </a:p>
          <a:p>
            <a:pPr marL="0" indent="0">
              <a:buNone/>
            </a:pPr>
            <a:r>
              <a:rPr lang="en-GB" sz="2800" dirty="0"/>
              <a:t>	</a:t>
            </a:r>
            <a:r>
              <a:rPr lang="en-GB" sz="2800" dirty="0" smtClean="0"/>
              <a:t>	(NOTE - unused by CI sessions)</a:t>
            </a:r>
          </a:p>
          <a:p>
            <a:pPr marL="0" indent="0">
              <a:buNone/>
            </a:pPr>
            <a:r>
              <a:rPr lang="en-GB" sz="2800" dirty="0" smtClean="0"/>
              <a:t>	'</a:t>
            </a:r>
            <a:r>
              <a:rPr lang="en-GB" sz="2800" dirty="0" err="1" smtClean="0"/>
              <a:t>last_activity</a:t>
            </a:r>
            <a:r>
              <a:rPr lang="en-GB" sz="2800" dirty="0"/>
              <a:t>' =&gt; timestamp ) </a:t>
            </a:r>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smtClean="0"/>
              <a:t>SWAD Sessions &amp; Cookies</a:t>
            </a:r>
            <a:endParaRPr lang="en-US"/>
          </a:p>
        </p:txBody>
      </p:sp>
      <p:sp>
        <p:nvSpPr>
          <p:cNvPr id="6" name="Slide Number Placeholder 5"/>
          <p:cNvSpPr>
            <a:spLocks noGrp="1"/>
          </p:cNvSpPr>
          <p:nvPr>
            <p:ph type="sldNum" sz="quarter" idx="12"/>
          </p:nvPr>
        </p:nvSpPr>
        <p:spPr/>
        <p:txBody>
          <a:bodyPr>
            <a:normAutofit lnSpcReduction="10000"/>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3976310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9692640" cy="1397124"/>
          </a:xfrm>
        </p:spPr>
        <p:txBody>
          <a:bodyPr>
            <a:normAutofit fontScale="90000"/>
          </a:bodyPr>
          <a:lstStyle/>
          <a:p>
            <a:r>
              <a:rPr lang="en-IE" b="0" dirty="0"/>
              <a:t/>
            </a:r>
            <a:br>
              <a:rPr lang="en-IE" b="0" dirty="0"/>
            </a:br>
            <a:r>
              <a:rPr lang="en-IE" b="0" dirty="0"/>
              <a:t/>
            </a:r>
            <a:br>
              <a:rPr lang="en-IE" b="0" dirty="0"/>
            </a:br>
            <a:r>
              <a:rPr lang="en-IE" b="0" dirty="0"/>
              <a:t/>
            </a:r>
            <a:br>
              <a:rPr lang="en-IE" b="0" dirty="0"/>
            </a:br>
            <a:r>
              <a:rPr lang="en-IE" b="0" dirty="0"/>
              <a:t/>
            </a:r>
            <a:br>
              <a:rPr lang="en-IE" b="0" dirty="0"/>
            </a:br>
            <a:r>
              <a:rPr lang="en-IE" b="0" dirty="0"/>
              <a:t/>
            </a:r>
            <a:br>
              <a:rPr lang="en-IE" b="0" dirty="0"/>
            </a:br>
            <a:r>
              <a:rPr lang="en-IE" b="0" dirty="0"/>
              <a:t/>
            </a:r>
            <a:br>
              <a:rPr lang="en-IE" b="0" dirty="0"/>
            </a:br>
            <a:r>
              <a:rPr lang="en-IE" b="0" dirty="0"/>
              <a:t/>
            </a:r>
            <a:br>
              <a:rPr lang="en-IE" b="0" dirty="0"/>
            </a:br>
            <a:r>
              <a:rPr lang="en-IE" dirty="0"/>
              <a:t>Reading Session Data </a:t>
            </a:r>
            <a:r>
              <a:rPr lang="en-IE" dirty="0" smtClean="0"/>
              <a:t/>
            </a:r>
            <a:br>
              <a:rPr lang="en-IE" dirty="0" smtClean="0"/>
            </a:br>
            <a:r>
              <a:rPr lang="en-IE" dirty="0" smtClean="0"/>
              <a:t> </a:t>
            </a:r>
            <a:endParaRPr lang="en-IE" dirty="0"/>
          </a:p>
        </p:txBody>
      </p:sp>
      <p:sp>
        <p:nvSpPr>
          <p:cNvPr id="3" name="Content Placeholder 2"/>
          <p:cNvSpPr>
            <a:spLocks noGrp="1"/>
          </p:cNvSpPr>
          <p:nvPr>
            <p:ph idx="1"/>
          </p:nvPr>
        </p:nvSpPr>
        <p:spPr>
          <a:xfrm>
            <a:off x="479946" y="1397124"/>
            <a:ext cx="10812894" cy="5460876"/>
          </a:xfrm>
        </p:spPr>
        <p:txBody>
          <a:bodyPr>
            <a:normAutofit/>
          </a:bodyPr>
          <a:lstStyle/>
          <a:p>
            <a:r>
              <a:rPr lang="en-GB" sz="2800" dirty="0" smtClean="0"/>
              <a:t>Any </a:t>
            </a:r>
            <a:r>
              <a:rPr lang="en-GB" sz="2800" dirty="0"/>
              <a:t>piece of information from the session array is available using the following </a:t>
            </a:r>
            <a:r>
              <a:rPr lang="en-GB" sz="2800" dirty="0" smtClean="0"/>
              <a:t>mechanism: </a:t>
            </a:r>
            <a:endParaRPr lang="en-GB" sz="2800" dirty="0"/>
          </a:p>
          <a:p>
            <a:pPr marL="274320" lvl="1" indent="0">
              <a:buNone/>
            </a:pPr>
            <a:r>
              <a:rPr lang="en-IE" sz="2600" b="1" dirty="0"/>
              <a:t>$name = $_SESSION['name</a:t>
            </a:r>
            <a:r>
              <a:rPr lang="en-IE" sz="2600" b="1" dirty="0" smtClean="0"/>
              <a:t>'];</a:t>
            </a:r>
            <a:r>
              <a:rPr lang="en-IE" sz="2600" dirty="0" smtClean="0"/>
              <a:t>			OR</a:t>
            </a:r>
          </a:p>
          <a:p>
            <a:pPr marL="274320" lvl="1" indent="0">
              <a:buNone/>
            </a:pPr>
            <a:r>
              <a:rPr lang="en-IE" sz="2600" b="1" dirty="0"/>
              <a:t>$name = $this-&gt;session-&gt;</a:t>
            </a:r>
            <a:r>
              <a:rPr lang="en-IE" sz="2600" b="1" dirty="0" smtClean="0"/>
              <a:t>name</a:t>
            </a:r>
            <a:r>
              <a:rPr lang="en-IE" sz="2600" dirty="0" smtClean="0"/>
              <a:t>			OR</a:t>
            </a:r>
          </a:p>
          <a:p>
            <a:pPr marL="274320" lvl="1" indent="0">
              <a:buNone/>
            </a:pPr>
            <a:r>
              <a:rPr lang="en-GB" sz="2600" b="1" dirty="0"/>
              <a:t>$name = $this-&gt;session-&gt;</a:t>
            </a:r>
            <a:r>
              <a:rPr lang="en-GB" sz="2600" b="1" dirty="0" err="1"/>
              <a:t>userdata</a:t>
            </a:r>
            <a:r>
              <a:rPr lang="en-GB" sz="2600" b="1" dirty="0"/>
              <a:t>('name');</a:t>
            </a:r>
            <a:endParaRPr lang="en-IE" sz="2600" b="1" dirty="0" smtClean="0"/>
          </a:p>
          <a:p>
            <a:r>
              <a:rPr lang="en-GB" sz="2800" dirty="0" smtClean="0"/>
              <a:t>The </a:t>
            </a:r>
            <a:r>
              <a:rPr lang="en-GB" sz="2800" dirty="0" err="1" smtClean="0"/>
              <a:t>userdata</a:t>
            </a:r>
            <a:r>
              <a:rPr lang="en-GB" sz="2800" dirty="0" smtClean="0"/>
              <a:t> method </a:t>
            </a:r>
            <a:r>
              <a:rPr lang="en-GB" sz="2800" dirty="0"/>
              <a:t>returns </a:t>
            </a:r>
            <a:r>
              <a:rPr lang="en-GB" sz="2800" dirty="0" smtClean="0"/>
              <a:t>NULL </a:t>
            </a:r>
            <a:r>
              <a:rPr lang="en-GB" sz="2800" dirty="0"/>
              <a:t>if the item you are trying to access does not exist. </a:t>
            </a:r>
            <a:endParaRPr lang="en-GB" sz="2800" dirty="0" smtClean="0"/>
          </a:p>
          <a:p>
            <a:r>
              <a:rPr lang="en-GB" sz="2800" dirty="0"/>
              <a:t>If you want to retrieve all of the existing </a:t>
            </a:r>
            <a:r>
              <a:rPr lang="en-GB" sz="2800" dirty="0" err="1"/>
              <a:t>userdata</a:t>
            </a:r>
            <a:endParaRPr lang="en-GB" sz="2800" dirty="0"/>
          </a:p>
          <a:p>
            <a:pPr marL="274320" lvl="1" indent="0">
              <a:buNone/>
            </a:pPr>
            <a:r>
              <a:rPr lang="en-GB" sz="2600" b="1" dirty="0"/>
              <a:t>$_SESSION	</a:t>
            </a:r>
            <a:r>
              <a:rPr lang="en-GB" sz="2600" b="1" dirty="0" smtClean="0"/>
              <a:t>					</a:t>
            </a:r>
            <a:r>
              <a:rPr lang="en-GB" sz="2600" dirty="0" smtClean="0"/>
              <a:t>OR</a:t>
            </a:r>
            <a:endParaRPr lang="en-GB" sz="2600" dirty="0"/>
          </a:p>
          <a:p>
            <a:pPr marL="274320" lvl="1" indent="0">
              <a:buNone/>
            </a:pPr>
            <a:r>
              <a:rPr lang="en-GB" sz="2600" b="1" dirty="0"/>
              <a:t>$this-&gt;session-&gt;</a:t>
            </a:r>
            <a:r>
              <a:rPr lang="en-GB" sz="2600" b="1" dirty="0" err="1"/>
              <a:t>userdata</a:t>
            </a:r>
            <a:r>
              <a:rPr lang="en-GB" sz="2600" b="1" dirty="0" smtClean="0"/>
              <a:t>();</a:t>
            </a:r>
            <a:endParaRPr lang="en-GB" sz="2600" b="1" dirty="0"/>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smtClean="0"/>
              <a:t>SWAD Sessions &amp; Cookies</a:t>
            </a:r>
            <a:endParaRPr lang="en-US"/>
          </a:p>
        </p:txBody>
      </p:sp>
      <p:sp>
        <p:nvSpPr>
          <p:cNvPr id="6" name="Slide Number Placeholder 5"/>
          <p:cNvSpPr>
            <a:spLocks noGrp="1"/>
          </p:cNvSpPr>
          <p:nvPr>
            <p:ph type="sldNum" sz="quarter" idx="12"/>
          </p:nvPr>
        </p:nvSpPr>
        <p:spPr/>
        <p:txBody>
          <a:bodyPr>
            <a:normAutofit lnSpcReduction="10000"/>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685858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9692640" cy="1397124"/>
          </a:xfrm>
        </p:spPr>
        <p:txBody>
          <a:bodyPr>
            <a:normAutofit fontScale="90000"/>
          </a:bodyPr>
          <a:lstStyle/>
          <a:p>
            <a:r>
              <a:rPr lang="en-IE" b="0" dirty="0"/>
              <a:t/>
            </a:r>
            <a:br>
              <a:rPr lang="en-IE" b="0" dirty="0"/>
            </a:br>
            <a:r>
              <a:rPr lang="en-IE" b="0" dirty="0"/>
              <a:t/>
            </a:r>
            <a:br>
              <a:rPr lang="en-IE" b="0" dirty="0"/>
            </a:br>
            <a:r>
              <a:rPr lang="en-IE" b="0" dirty="0"/>
              <a:t/>
            </a:r>
            <a:br>
              <a:rPr lang="en-IE" b="0" dirty="0"/>
            </a:br>
            <a:r>
              <a:rPr lang="en-IE" b="0" dirty="0"/>
              <a:t/>
            </a:r>
            <a:br>
              <a:rPr lang="en-IE" b="0" dirty="0"/>
            </a:br>
            <a:r>
              <a:rPr lang="en-IE" b="0" dirty="0"/>
              <a:t/>
            </a:r>
            <a:br>
              <a:rPr lang="en-IE" b="0" dirty="0"/>
            </a:br>
            <a:r>
              <a:rPr lang="en-IE" b="0" dirty="0"/>
              <a:t/>
            </a:r>
            <a:br>
              <a:rPr lang="en-IE" b="0" dirty="0"/>
            </a:br>
            <a:r>
              <a:rPr lang="en-IE" b="0" dirty="0"/>
              <a:t/>
            </a:r>
            <a:br>
              <a:rPr lang="en-IE" b="0" dirty="0"/>
            </a:br>
            <a:r>
              <a:rPr lang="en-IE" b="0" dirty="0"/>
              <a:t/>
            </a:r>
            <a:br>
              <a:rPr lang="en-IE" b="0" dirty="0"/>
            </a:br>
            <a:r>
              <a:rPr lang="en-IE" dirty="0"/>
              <a:t>Adding Custom Session Data </a:t>
            </a:r>
            <a:r>
              <a:rPr lang="en-IE" dirty="0" smtClean="0"/>
              <a:t/>
            </a:r>
            <a:br>
              <a:rPr lang="en-IE" dirty="0" smtClean="0"/>
            </a:br>
            <a:r>
              <a:rPr lang="en-IE" dirty="0" smtClean="0"/>
              <a:t> </a:t>
            </a:r>
            <a:endParaRPr lang="en-IE" dirty="0"/>
          </a:p>
        </p:txBody>
      </p:sp>
      <p:sp>
        <p:nvSpPr>
          <p:cNvPr id="3" name="Content Placeholder 2"/>
          <p:cNvSpPr>
            <a:spLocks noGrp="1"/>
          </p:cNvSpPr>
          <p:nvPr>
            <p:ph idx="1"/>
          </p:nvPr>
        </p:nvSpPr>
        <p:spPr>
          <a:xfrm>
            <a:off x="479946" y="1397124"/>
            <a:ext cx="10812894" cy="5460876"/>
          </a:xfrm>
        </p:spPr>
        <p:txBody>
          <a:bodyPr>
            <a:normAutofit lnSpcReduction="10000"/>
          </a:bodyPr>
          <a:lstStyle/>
          <a:p>
            <a:r>
              <a:rPr lang="en-GB" sz="2800" dirty="0" smtClean="0"/>
              <a:t>You </a:t>
            </a:r>
            <a:r>
              <a:rPr lang="en-GB" sz="2800" dirty="0"/>
              <a:t>can also add your own data to a session and it will be stored in the user's cookie. </a:t>
            </a:r>
          </a:p>
          <a:p>
            <a:r>
              <a:rPr lang="en-GB" sz="2800" dirty="0"/>
              <a:t>Why would you want to do this? Here's one example: </a:t>
            </a:r>
            <a:endParaRPr lang="en-GB" sz="2800" dirty="0" smtClean="0"/>
          </a:p>
          <a:p>
            <a:pPr lvl="1"/>
            <a:r>
              <a:rPr lang="en-GB" sz="2600" dirty="0" smtClean="0"/>
              <a:t>Let's </a:t>
            </a:r>
            <a:r>
              <a:rPr lang="en-GB" sz="2600" dirty="0"/>
              <a:t>say a particular user logs into your site. Once authenticated, you could add their username and email address to the session cookie, making that data globally available to you without having to run a database query when you need it. </a:t>
            </a:r>
            <a:endParaRPr lang="en-IE" sz="2600" dirty="0"/>
          </a:p>
          <a:p>
            <a:r>
              <a:rPr lang="en-GB" sz="2800" dirty="0"/>
              <a:t>To add your data to the session array involves passing an array containing your new data to this function: </a:t>
            </a:r>
          </a:p>
          <a:p>
            <a:pPr marL="274320" lvl="1" indent="0">
              <a:buNone/>
            </a:pPr>
            <a:r>
              <a:rPr lang="en-IE" sz="2600" b="1" dirty="0"/>
              <a:t>$this-&gt;session-&gt;</a:t>
            </a:r>
            <a:r>
              <a:rPr lang="en-IE" sz="2600" b="1" dirty="0" err="1"/>
              <a:t>set_userdata</a:t>
            </a:r>
            <a:r>
              <a:rPr lang="en-IE" sz="2600" b="1" dirty="0"/>
              <a:t>($array); </a:t>
            </a:r>
          </a:p>
          <a:p>
            <a:r>
              <a:rPr lang="en-GB" sz="2800" dirty="0" smtClean="0"/>
              <a:t>You </a:t>
            </a:r>
            <a:r>
              <a:rPr lang="en-GB" sz="2800" dirty="0"/>
              <a:t>can also add items individually like this: </a:t>
            </a:r>
            <a:endParaRPr lang="en-IE" sz="2800" dirty="0"/>
          </a:p>
          <a:p>
            <a:pPr marL="274320" lvl="1" indent="0">
              <a:buNone/>
            </a:pPr>
            <a:r>
              <a:rPr lang="en-GB" sz="2600" b="1" dirty="0"/>
              <a:t>$this-&gt;session-&gt;</a:t>
            </a:r>
            <a:r>
              <a:rPr lang="en-GB" sz="2600" b="1" dirty="0" err="1"/>
              <a:t>set_userdata</a:t>
            </a:r>
            <a:r>
              <a:rPr lang="en-GB" sz="2600" b="1" dirty="0"/>
              <a:t>(‘</a:t>
            </a:r>
            <a:r>
              <a:rPr lang="en-GB" sz="2600" b="1" dirty="0" err="1"/>
              <a:t>aName</a:t>
            </a:r>
            <a:r>
              <a:rPr lang="en-GB" sz="2600" b="1" dirty="0"/>
              <a:t>', ‘</a:t>
            </a:r>
            <a:r>
              <a:rPr lang="en-GB" sz="2600" b="1" dirty="0" err="1"/>
              <a:t>aValue</a:t>
            </a:r>
            <a:r>
              <a:rPr lang="en-GB" sz="2600" b="1" dirty="0"/>
              <a:t>’); </a:t>
            </a:r>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smtClean="0"/>
              <a:t>SWAD Sessions &amp; Cookies</a:t>
            </a:r>
            <a:endParaRPr lang="en-US"/>
          </a:p>
        </p:txBody>
      </p:sp>
      <p:sp>
        <p:nvSpPr>
          <p:cNvPr id="6" name="Slide Number Placeholder 5"/>
          <p:cNvSpPr>
            <a:spLocks noGrp="1"/>
          </p:cNvSpPr>
          <p:nvPr>
            <p:ph type="sldNum" sz="quarter" idx="12"/>
          </p:nvPr>
        </p:nvSpPr>
        <p:spPr/>
        <p:txBody>
          <a:bodyPr>
            <a:normAutofit lnSpcReduction="10000"/>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826395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9692640" cy="1397124"/>
          </a:xfrm>
        </p:spPr>
        <p:txBody>
          <a:bodyPr>
            <a:normAutofit fontScale="90000"/>
          </a:bodyPr>
          <a:lstStyle/>
          <a:p>
            <a:r>
              <a:rPr lang="en-IE" b="0" dirty="0"/>
              <a:t/>
            </a:r>
            <a:br>
              <a:rPr lang="en-IE" b="0" dirty="0"/>
            </a:br>
            <a:r>
              <a:rPr lang="en-IE" b="0" dirty="0"/>
              <a:t/>
            </a:r>
            <a:br>
              <a:rPr lang="en-IE" b="0" dirty="0"/>
            </a:br>
            <a:r>
              <a:rPr lang="en-IE" b="0" dirty="0"/>
              <a:t/>
            </a:r>
            <a:br>
              <a:rPr lang="en-IE" b="0" dirty="0"/>
            </a:br>
            <a:r>
              <a:rPr lang="en-IE" b="0" dirty="0"/>
              <a:t/>
            </a:r>
            <a:br>
              <a:rPr lang="en-IE" b="0" dirty="0"/>
            </a:br>
            <a:r>
              <a:rPr lang="en-IE" b="0" dirty="0"/>
              <a:t/>
            </a:r>
            <a:br>
              <a:rPr lang="en-IE" b="0" dirty="0"/>
            </a:br>
            <a:r>
              <a:rPr lang="en-IE" b="0" dirty="0"/>
              <a:t/>
            </a:r>
            <a:br>
              <a:rPr lang="en-IE" b="0" dirty="0"/>
            </a:br>
            <a:r>
              <a:rPr lang="en-IE" b="0" dirty="0"/>
              <a:t/>
            </a:r>
            <a:br>
              <a:rPr lang="en-IE" b="0" dirty="0"/>
            </a:br>
            <a:r>
              <a:rPr lang="en-IE" b="0" dirty="0"/>
              <a:t/>
            </a:r>
            <a:br>
              <a:rPr lang="en-IE" b="0" dirty="0"/>
            </a:br>
            <a:r>
              <a:rPr lang="en-IE" dirty="0" smtClean="0"/>
              <a:t>Checking on Session Data</a:t>
            </a:r>
            <a:br>
              <a:rPr lang="en-IE" dirty="0" smtClean="0"/>
            </a:br>
            <a:r>
              <a:rPr lang="en-IE" dirty="0" smtClean="0"/>
              <a:t> </a:t>
            </a:r>
            <a:endParaRPr lang="en-IE" dirty="0"/>
          </a:p>
        </p:txBody>
      </p:sp>
      <p:sp>
        <p:nvSpPr>
          <p:cNvPr id="3" name="Content Placeholder 2"/>
          <p:cNvSpPr>
            <a:spLocks noGrp="1"/>
          </p:cNvSpPr>
          <p:nvPr>
            <p:ph idx="1"/>
          </p:nvPr>
        </p:nvSpPr>
        <p:spPr>
          <a:xfrm>
            <a:off x="479946" y="1397124"/>
            <a:ext cx="10812894" cy="5460876"/>
          </a:xfrm>
        </p:spPr>
        <p:txBody>
          <a:bodyPr>
            <a:normAutofit/>
          </a:bodyPr>
          <a:lstStyle/>
          <a:p>
            <a:r>
              <a:rPr lang="en-GB" sz="2800" dirty="0"/>
              <a:t>If you want to verify that a session value exists, simply check with </a:t>
            </a:r>
            <a:r>
              <a:rPr lang="en-GB" sz="2800" dirty="0" err="1"/>
              <a:t>isset</a:t>
            </a:r>
            <a:r>
              <a:rPr lang="en-GB" sz="2800" dirty="0" smtClean="0"/>
              <a:t>():</a:t>
            </a:r>
          </a:p>
          <a:p>
            <a:pPr lvl="1"/>
            <a:r>
              <a:rPr lang="en-GB" sz="2400" dirty="0"/>
              <a:t>// returns FALSE if the '</a:t>
            </a:r>
            <a:r>
              <a:rPr lang="en-GB" sz="2400" dirty="0" err="1"/>
              <a:t>some_name</a:t>
            </a:r>
            <a:r>
              <a:rPr lang="en-GB" sz="2400" dirty="0"/>
              <a:t>' item doesn't exist or is NULL,</a:t>
            </a:r>
          </a:p>
          <a:p>
            <a:pPr lvl="1"/>
            <a:r>
              <a:rPr lang="en-GB" sz="2400" dirty="0"/>
              <a:t>// TRUE otherwise:</a:t>
            </a:r>
          </a:p>
          <a:p>
            <a:pPr marL="274320" lvl="1" indent="0">
              <a:buNone/>
            </a:pPr>
            <a:r>
              <a:rPr lang="en-GB" sz="2400" b="1" dirty="0" err="1"/>
              <a:t>isset</a:t>
            </a:r>
            <a:r>
              <a:rPr lang="en-GB" sz="2400" b="1" dirty="0"/>
              <a:t>($_SESSION['</a:t>
            </a:r>
            <a:r>
              <a:rPr lang="en-GB" sz="2400" b="1" dirty="0" err="1"/>
              <a:t>some_name</a:t>
            </a:r>
            <a:r>
              <a:rPr lang="en-GB" sz="2400" b="1" dirty="0" smtClean="0"/>
              <a:t>'])</a:t>
            </a:r>
          </a:p>
          <a:p>
            <a:r>
              <a:rPr lang="en-GB" sz="2600" dirty="0"/>
              <a:t>Or you can call </a:t>
            </a:r>
            <a:r>
              <a:rPr lang="en-GB" sz="2600" dirty="0" err="1"/>
              <a:t>has_userdata</a:t>
            </a:r>
            <a:r>
              <a:rPr lang="en-GB" sz="2600" dirty="0" smtClean="0"/>
              <a:t>():</a:t>
            </a:r>
          </a:p>
          <a:p>
            <a:pPr marL="274320" lvl="1" indent="0">
              <a:buNone/>
            </a:pPr>
            <a:r>
              <a:rPr lang="en-GB" sz="2400" b="1" dirty="0"/>
              <a:t>$this-&gt;session-&gt;</a:t>
            </a:r>
            <a:r>
              <a:rPr lang="en-GB" sz="2400" b="1" dirty="0" err="1"/>
              <a:t>has_userdata</a:t>
            </a:r>
            <a:r>
              <a:rPr lang="en-GB" sz="2400" b="1" dirty="0"/>
              <a:t>('</a:t>
            </a:r>
            <a:r>
              <a:rPr lang="en-GB" sz="2400" b="1" dirty="0" err="1"/>
              <a:t>some_name</a:t>
            </a:r>
            <a:r>
              <a:rPr lang="en-GB" sz="2400" b="1" dirty="0"/>
              <a:t>');</a:t>
            </a:r>
            <a:endParaRPr lang="en-GB" sz="2400" b="1" dirty="0"/>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smtClean="0"/>
              <a:t>SWAD Sessions &amp; Cookies</a:t>
            </a:r>
            <a:endParaRPr lang="en-US"/>
          </a:p>
        </p:txBody>
      </p:sp>
      <p:sp>
        <p:nvSpPr>
          <p:cNvPr id="6" name="Slide Number Placeholder 5"/>
          <p:cNvSpPr>
            <a:spLocks noGrp="1"/>
          </p:cNvSpPr>
          <p:nvPr>
            <p:ph type="sldNum" sz="quarter" idx="12"/>
          </p:nvPr>
        </p:nvSpPr>
        <p:spPr/>
        <p:txBody>
          <a:bodyPr>
            <a:normAutofit lnSpcReduction="10000"/>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996255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9692640" cy="1397124"/>
          </a:xfrm>
        </p:spPr>
        <p:txBody>
          <a:bodyPr>
            <a:normAutofit fontScale="90000"/>
          </a:bodyPr>
          <a:lstStyle/>
          <a:p>
            <a:r>
              <a:rPr lang="en-IE" b="0" dirty="0"/>
              <a:t/>
            </a:r>
            <a:br>
              <a:rPr lang="en-IE" b="0" dirty="0"/>
            </a:br>
            <a:r>
              <a:rPr lang="en-IE" b="0" dirty="0"/>
              <a:t/>
            </a:r>
            <a:br>
              <a:rPr lang="en-IE" b="0" dirty="0"/>
            </a:br>
            <a:r>
              <a:rPr lang="en-IE" b="0" dirty="0"/>
              <a:t/>
            </a:r>
            <a:br>
              <a:rPr lang="en-IE" b="0" dirty="0"/>
            </a:br>
            <a:r>
              <a:rPr lang="en-IE" b="0" dirty="0"/>
              <a:t/>
            </a:r>
            <a:br>
              <a:rPr lang="en-IE" b="0" dirty="0"/>
            </a:br>
            <a:r>
              <a:rPr lang="en-IE" b="0" dirty="0"/>
              <a:t/>
            </a:r>
            <a:br>
              <a:rPr lang="en-IE" b="0" dirty="0"/>
            </a:br>
            <a:r>
              <a:rPr lang="en-IE" b="0" dirty="0"/>
              <a:t/>
            </a:r>
            <a:br>
              <a:rPr lang="en-IE" b="0" dirty="0"/>
            </a:br>
            <a:r>
              <a:rPr lang="en-IE" b="0" dirty="0"/>
              <a:t/>
            </a:r>
            <a:br>
              <a:rPr lang="en-IE" b="0" dirty="0"/>
            </a:br>
            <a:r>
              <a:rPr lang="en-IE" b="0" dirty="0"/>
              <a:t/>
            </a:r>
            <a:br>
              <a:rPr lang="en-IE" b="0" dirty="0"/>
            </a:br>
            <a:r>
              <a:rPr lang="en-IE" dirty="0" smtClean="0"/>
              <a:t>Removing Session Data</a:t>
            </a:r>
            <a:br>
              <a:rPr lang="en-IE" dirty="0" smtClean="0"/>
            </a:br>
            <a:r>
              <a:rPr lang="en-IE" dirty="0" smtClean="0"/>
              <a:t> </a:t>
            </a:r>
            <a:endParaRPr lang="en-IE" dirty="0"/>
          </a:p>
        </p:txBody>
      </p:sp>
      <p:sp>
        <p:nvSpPr>
          <p:cNvPr id="3" name="Content Placeholder 2"/>
          <p:cNvSpPr>
            <a:spLocks noGrp="1"/>
          </p:cNvSpPr>
          <p:nvPr>
            <p:ph idx="1"/>
          </p:nvPr>
        </p:nvSpPr>
        <p:spPr>
          <a:xfrm>
            <a:off x="479946" y="1397124"/>
            <a:ext cx="10812894" cy="5460876"/>
          </a:xfrm>
        </p:spPr>
        <p:txBody>
          <a:bodyPr>
            <a:normAutofit fontScale="85000" lnSpcReduction="20000"/>
          </a:bodyPr>
          <a:lstStyle/>
          <a:p>
            <a:r>
              <a:rPr lang="en-GB" sz="2800" dirty="0" err="1" smtClean="0"/>
              <a:t>Unsetting</a:t>
            </a:r>
            <a:r>
              <a:rPr lang="en-GB" sz="2800" dirty="0" smtClean="0"/>
              <a:t> </a:t>
            </a:r>
            <a:r>
              <a:rPr lang="en-GB" sz="2800" dirty="0"/>
              <a:t>a value in $_SESSION can be done through unset</a:t>
            </a:r>
            <a:r>
              <a:rPr lang="en-GB" sz="2800" dirty="0" smtClean="0"/>
              <a:t>():</a:t>
            </a:r>
            <a:endParaRPr lang="en-GB" sz="2800" dirty="0"/>
          </a:p>
          <a:p>
            <a:pPr marL="274320" lvl="1" indent="0">
              <a:buNone/>
            </a:pPr>
            <a:r>
              <a:rPr lang="en-GB" sz="2600" b="1" dirty="0"/>
              <a:t>unset($_SESSION['</a:t>
            </a:r>
            <a:r>
              <a:rPr lang="en-GB" sz="2600" b="1" dirty="0" err="1"/>
              <a:t>some_name</a:t>
            </a:r>
            <a:r>
              <a:rPr lang="en-GB" sz="2600" b="1" dirty="0" smtClean="0"/>
              <a:t>']);</a:t>
            </a:r>
            <a:endParaRPr lang="en-GB" sz="2600" b="1" dirty="0"/>
          </a:p>
          <a:p>
            <a:r>
              <a:rPr lang="en-GB" sz="2800" dirty="0" smtClean="0"/>
              <a:t>Or for multiple </a:t>
            </a:r>
            <a:r>
              <a:rPr lang="en-GB" sz="2800" dirty="0"/>
              <a:t>values</a:t>
            </a:r>
            <a:r>
              <a:rPr lang="en-GB" sz="2800" dirty="0" smtClean="0"/>
              <a:t>:</a:t>
            </a:r>
            <a:endParaRPr lang="en-GB" sz="2800" dirty="0"/>
          </a:p>
          <a:p>
            <a:pPr marL="274320" lvl="1" indent="0">
              <a:buNone/>
            </a:pPr>
            <a:r>
              <a:rPr lang="en-GB" sz="2600" b="1" dirty="0"/>
              <a:t>unset(</a:t>
            </a:r>
          </a:p>
          <a:p>
            <a:pPr marL="274320" lvl="1" indent="0">
              <a:buNone/>
            </a:pPr>
            <a:r>
              <a:rPr lang="en-GB" sz="2600" b="1" dirty="0"/>
              <a:t>        $_SESSION['</a:t>
            </a:r>
            <a:r>
              <a:rPr lang="en-GB" sz="2600" b="1" dirty="0" err="1"/>
              <a:t>some_name</a:t>
            </a:r>
            <a:r>
              <a:rPr lang="en-GB" sz="2600" b="1" dirty="0"/>
              <a:t>'],</a:t>
            </a:r>
          </a:p>
          <a:p>
            <a:pPr marL="274320" lvl="1" indent="0">
              <a:buNone/>
            </a:pPr>
            <a:r>
              <a:rPr lang="en-GB" sz="2600" b="1" dirty="0"/>
              <a:t>        $_SESSION['</a:t>
            </a:r>
            <a:r>
              <a:rPr lang="en-GB" sz="2600" b="1" dirty="0" err="1"/>
              <a:t>another_name</a:t>
            </a:r>
            <a:r>
              <a:rPr lang="en-GB" sz="2600" b="1" dirty="0"/>
              <a:t>']</a:t>
            </a:r>
          </a:p>
          <a:p>
            <a:pPr marL="274320" lvl="1" indent="0">
              <a:buNone/>
            </a:pPr>
            <a:r>
              <a:rPr lang="en-GB" sz="2600" b="1" dirty="0"/>
              <a:t>);</a:t>
            </a:r>
          </a:p>
          <a:p>
            <a:r>
              <a:rPr lang="en-GB" sz="2800" dirty="0"/>
              <a:t>Also, just as </a:t>
            </a:r>
            <a:r>
              <a:rPr lang="en-GB" sz="2800" dirty="0" err="1"/>
              <a:t>set_userdata</a:t>
            </a:r>
            <a:r>
              <a:rPr lang="en-GB" sz="2800" dirty="0"/>
              <a:t>() can be used to add information to a session, </a:t>
            </a:r>
            <a:r>
              <a:rPr lang="en-GB" sz="2800" dirty="0" err="1"/>
              <a:t>unset_userdata</a:t>
            </a:r>
            <a:r>
              <a:rPr lang="en-GB" sz="2800" dirty="0"/>
              <a:t>() can be used to remove it, by passing the session key. For example, if you wanted to remove ‘</a:t>
            </a:r>
            <a:r>
              <a:rPr lang="en-GB" sz="2800" dirty="0" err="1"/>
              <a:t>some_name</a:t>
            </a:r>
            <a:r>
              <a:rPr lang="en-GB" sz="2800" dirty="0"/>
              <a:t>’ from your session data array</a:t>
            </a:r>
            <a:r>
              <a:rPr lang="en-GB" sz="2800" dirty="0" smtClean="0"/>
              <a:t>:</a:t>
            </a:r>
            <a:endParaRPr lang="en-GB" sz="2800" dirty="0"/>
          </a:p>
          <a:p>
            <a:pPr marL="274320" lvl="1" indent="0">
              <a:buNone/>
            </a:pPr>
            <a:r>
              <a:rPr lang="en-GB" sz="2600" b="1" dirty="0"/>
              <a:t>$this-&gt;session-&gt;</a:t>
            </a:r>
            <a:r>
              <a:rPr lang="en-GB" sz="2600" b="1" dirty="0" err="1"/>
              <a:t>unset_userdata</a:t>
            </a:r>
            <a:r>
              <a:rPr lang="en-GB" sz="2600" b="1" dirty="0"/>
              <a:t>('</a:t>
            </a:r>
            <a:r>
              <a:rPr lang="en-GB" sz="2600" b="1" dirty="0" err="1"/>
              <a:t>some_name</a:t>
            </a:r>
            <a:r>
              <a:rPr lang="en-GB" sz="2600" b="1" dirty="0"/>
              <a:t>');</a:t>
            </a:r>
          </a:p>
          <a:p>
            <a:r>
              <a:rPr lang="en-GB" sz="2800" dirty="0"/>
              <a:t>This method also accepts an array of item keys to unset</a:t>
            </a:r>
            <a:r>
              <a:rPr lang="en-GB" sz="2800" dirty="0" smtClean="0"/>
              <a:t>:</a:t>
            </a:r>
            <a:endParaRPr lang="en-GB" sz="2800" dirty="0"/>
          </a:p>
          <a:p>
            <a:pPr marL="274320" lvl="1" indent="0">
              <a:buNone/>
            </a:pPr>
            <a:r>
              <a:rPr lang="en-GB" sz="2600" b="1" dirty="0"/>
              <a:t>$</a:t>
            </a:r>
            <a:r>
              <a:rPr lang="en-GB" sz="2600" b="1" dirty="0" err="1"/>
              <a:t>array_items</a:t>
            </a:r>
            <a:r>
              <a:rPr lang="en-GB" sz="2600" b="1" dirty="0"/>
              <a:t> = array('username', 'email</a:t>
            </a:r>
            <a:r>
              <a:rPr lang="en-GB" sz="2600" b="1" dirty="0" smtClean="0"/>
              <a:t>');</a:t>
            </a:r>
            <a:endParaRPr lang="en-GB" sz="2600" b="1" dirty="0"/>
          </a:p>
          <a:p>
            <a:pPr marL="274320" lvl="1" indent="0">
              <a:buNone/>
            </a:pPr>
            <a:r>
              <a:rPr lang="en-GB" sz="2600" b="1" dirty="0"/>
              <a:t>$this-&gt;session-&gt;</a:t>
            </a:r>
            <a:r>
              <a:rPr lang="en-GB" sz="2600" b="1" dirty="0" err="1"/>
              <a:t>unset_userdata</a:t>
            </a:r>
            <a:r>
              <a:rPr lang="en-GB" sz="2600" b="1" dirty="0"/>
              <a:t>($</a:t>
            </a:r>
            <a:r>
              <a:rPr lang="en-GB" sz="2600" b="1" dirty="0" err="1"/>
              <a:t>array_items</a:t>
            </a:r>
            <a:r>
              <a:rPr lang="en-GB" sz="2600" b="1" dirty="0"/>
              <a:t>);</a:t>
            </a:r>
            <a:endParaRPr lang="en-GB" sz="2200" b="1" dirty="0"/>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smtClean="0"/>
              <a:t>SWAD Sessions &amp; Cookies</a:t>
            </a:r>
            <a:endParaRPr lang="en-US"/>
          </a:p>
        </p:txBody>
      </p:sp>
      <p:sp>
        <p:nvSpPr>
          <p:cNvPr id="6" name="Slide Number Placeholder 5"/>
          <p:cNvSpPr>
            <a:spLocks noGrp="1"/>
          </p:cNvSpPr>
          <p:nvPr>
            <p:ph type="sldNum" sz="quarter" idx="12"/>
          </p:nvPr>
        </p:nvSpPr>
        <p:spPr/>
        <p:txBody>
          <a:bodyPr>
            <a:normAutofit lnSpcReduction="10000"/>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3908936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10835640" cy="1397124"/>
          </a:xfrm>
        </p:spPr>
        <p:txBody>
          <a:bodyPr>
            <a:normAutofit fontScale="90000"/>
          </a:bodyPr>
          <a:lstStyle/>
          <a:p>
            <a:r>
              <a:rPr lang="en-IE" b="0" dirty="0"/>
              <a:t/>
            </a:r>
            <a:br>
              <a:rPr lang="en-IE" b="0" dirty="0"/>
            </a:br>
            <a:r>
              <a:rPr lang="en-IE" b="0" dirty="0"/>
              <a:t/>
            </a:r>
            <a:br>
              <a:rPr lang="en-IE" b="0" dirty="0"/>
            </a:br>
            <a:r>
              <a:rPr lang="en-IE" b="0" dirty="0"/>
              <a:t/>
            </a:r>
            <a:br>
              <a:rPr lang="en-IE" b="0" dirty="0"/>
            </a:br>
            <a:r>
              <a:rPr lang="en-IE" b="0" dirty="0"/>
              <a:t/>
            </a:r>
            <a:br>
              <a:rPr lang="en-IE" b="0" dirty="0"/>
            </a:br>
            <a:r>
              <a:rPr lang="en-IE" b="0" dirty="0"/>
              <a:t/>
            </a:r>
            <a:br>
              <a:rPr lang="en-IE" b="0" dirty="0"/>
            </a:br>
            <a:r>
              <a:rPr lang="en-IE" b="0" dirty="0"/>
              <a:t/>
            </a:r>
            <a:br>
              <a:rPr lang="en-IE" b="0" dirty="0"/>
            </a:br>
            <a:r>
              <a:rPr lang="en-IE" b="0" dirty="0"/>
              <a:t/>
            </a:r>
            <a:br>
              <a:rPr lang="en-IE" b="0" dirty="0"/>
            </a:br>
            <a:r>
              <a:rPr lang="en-IE" b="0" dirty="0"/>
              <a:t/>
            </a:r>
            <a:br>
              <a:rPr lang="en-IE" b="0" dirty="0"/>
            </a:br>
            <a:r>
              <a:rPr lang="en-IE" dirty="0" smtClean="0"/>
              <a:t>Example 1 – Adding Data to a Session</a:t>
            </a:r>
            <a:br>
              <a:rPr lang="en-IE" dirty="0" smtClean="0"/>
            </a:br>
            <a:r>
              <a:rPr lang="en-IE" dirty="0" smtClean="0"/>
              <a:t> </a:t>
            </a:r>
            <a:endParaRPr lang="en-IE" dirty="0"/>
          </a:p>
        </p:txBody>
      </p:sp>
      <p:sp>
        <p:nvSpPr>
          <p:cNvPr id="3" name="Content Placeholder 2"/>
          <p:cNvSpPr>
            <a:spLocks noGrp="1"/>
          </p:cNvSpPr>
          <p:nvPr>
            <p:ph idx="1"/>
          </p:nvPr>
        </p:nvSpPr>
        <p:spPr>
          <a:xfrm>
            <a:off x="479946" y="1397124"/>
            <a:ext cx="10812894" cy="5460876"/>
          </a:xfrm>
        </p:spPr>
        <p:txBody>
          <a:bodyPr>
            <a:normAutofit/>
          </a:bodyPr>
          <a:lstStyle/>
          <a:p>
            <a:r>
              <a:rPr lang="en-GB" sz="2400" dirty="0" smtClean="0"/>
              <a:t>The sample code for this example is on Moodle – </a:t>
            </a:r>
            <a:r>
              <a:rPr lang="en-GB" sz="2400" b="1" dirty="0" smtClean="0"/>
              <a:t>CIgetAuthor2018SessionA</a:t>
            </a:r>
            <a:endParaRPr lang="en-IE" sz="2400" dirty="0"/>
          </a:p>
          <a:p>
            <a:r>
              <a:rPr lang="en-GB" sz="2400" dirty="0"/>
              <a:t>Allow the user to search for an author in the Books database by specifying an authors ID as the search criteria. </a:t>
            </a:r>
          </a:p>
          <a:p>
            <a:r>
              <a:rPr lang="en-GB" sz="2400" dirty="0" smtClean="0"/>
              <a:t>Our </a:t>
            </a:r>
            <a:r>
              <a:rPr lang="en-GB" sz="2400" dirty="0"/>
              <a:t>example will then retrieve the record that matches the ID and then put the following into session: </a:t>
            </a:r>
            <a:endParaRPr lang="en-GB" sz="2400" dirty="0" smtClean="0"/>
          </a:p>
          <a:p>
            <a:pPr lvl="1"/>
            <a:r>
              <a:rPr lang="en-GB" sz="2200" dirty="0" smtClean="0"/>
              <a:t>The </a:t>
            </a:r>
            <a:r>
              <a:rPr lang="en-GB" sz="2200" dirty="0"/>
              <a:t>authors ID. </a:t>
            </a:r>
          </a:p>
          <a:p>
            <a:pPr lvl="1"/>
            <a:r>
              <a:rPr lang="en-IE" sz="2200" dirty="0"/>
              <a:t>The authors first name. </a:t>
            </a:r>
          </a:p>
          <a:p>
            <a:pPr lvl="1"/>
            <a:r>
              <a:rPr lang="en-IE" sz="2200" dirty="0"/>
              <a:t>The authors last name. </a:t>
            </a:r>
            <a:endParaRPr lang="en-IE" sz="2400" dirty="0"/>
          </a:p>
          <a:p>
            <a:r>
              <a:rPr lang="en-GB" sz="2400" dirty="0" smtClean="0"/>
              <a:t>We </a:t>
            </a:r>
            <a:r>
              <a:rPr lang="en-GB" sz="2400" dirty="0"/>
              <a:t>will then provide a link that the user can follow that will simply display all the data within the session. </a:t>
            </a:r>
          </a:p>
          <a:p>
            <a:endParaRPr lang="en-GB" sz="2200" b="1" dirty="0"/>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smtClean="0"/>
              <a:t>SWAD Sessions &amp; Cookies</a:t>
            </a:r>
            <a:endParaRPr lang="en-US"/>
          </a:p>
        </p:txBody>
      </p:sp>
      <p:sp>
        <p:nvSpPr>
          <p:cNvPr id="6" name="Slide Number Placeholder 5"/>
          <p:cNvSpPr>
            <a:spLocks noGrp="1"/>
          </p:cNvSpPr>
          <p:nvPr>
            <p:ph type="sldNum" sz="quarter" idx="12"/>
          </p:nvPr>
        </p:nvSpPr>
        <p:spPr/>
        <p:txBody>
          <a:bodyPr>
            <a:normAutofit lnSpcReduction="10000"/>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4116450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10835640" cy="1397124"/>
          </a:xfrm>
        </p:spPr>
        <p:txBody>
          <a:bodyPr>
            <a:normAutofit fontScale="90000"/>
          </a:bodyPr>
          <a:lstStyle/>
          <a:p>
            <a:r>
              <a:rPr lang="en-IE" b="0" dirty="0"/>
              <a:t/>
            </a:r>
            <a:br>
              <a:rPr lang="en-IE" b="0" dirty="0"/>
            </a:br>
            <a:r>
              <a:rPr lang="en-IE" b="0" dirty="0"/>
              <a:t/>
            </a:r>
            <a:br>
              <a:rPr lang="en-IE" b="0" dirty="0"/>
            </a:br>
            <a:r>
              <a:rPr lang="en-IE" b="0" dirty="0"/>
              <a:t/>
            </a:r>
            <a:br>
              <a:rPr lang="en-IE" b="0" dirty="0"/>
            </a:br>
            <a:r>
              <a:rPr lang="en-IE" b="0" dirty="0"/>
              <a:t/>
            </a:r>
            <a:br>
              <a:rPr lang="en-IE" b="0" dirty="0"/>
            </a:br>
            <a:r>
              <a:rPr lang="en-IE" b="0" dirty="0"/>
              <a:t/>
            </a:r>
            <a:br>
              <a:rPr lang="en-IE" b="0" dirty="0"/>
            </a:br>
            <a:r>
              <a:rPr lang="en-IE" b="0" dirty="0"/>
              <a:t/>
            </a:r>
            <a:br>
              <a:rPr lang="en-IE" b="0" dirty="0"/>
            </a:br>
            <a:r>
              <a:rPr lang="en-IE" b="0" dirty="0"/>
              <a:t/>
            </a:r>
            <a:br>
              <a:rPr lang="en-IE" b="0" dirty="0"/>
            </a:br>
            <a:r>
              <a:rPr lang="en-IE" b="0" dirty="0"/>
              <a:t/>
            </a:r>
            <a:br>
              <a:rPr lang="en-IE" b="0" dirty="0"/>
            </a:br>
            <a:r>
              <a:rPr lang="en-IE" dirty="0" smtClean="0"/>
              <a:t>Example 1 – Adding Data to a Session</a:t>
            </a:r>
            <a:br>
              <a:rPr lang="en-IE" dirty="0" smtClean="0"/>
            </a:br>
            <a:r>
              <a:rPr lang="en-IE" dirty="0" smtClean="0"/>
              <a:t> </a:t>
            </a:r>
            <a:endParaRPr lang="en-IE" dirty="0"/>
          </a:p>
        </p:txBody>
      </p:sp>
      <p:sp>
        <p:nvSpPr>
          <p:cNvPr id="3" name="Content Placeholder 2"/>
          <p:cNvSpPr>
            <a:spLocks noGrp="1"/>
          </p:cNvSpPr>
          <p:nvPr>
            <p:ph idx="1"/>
          </p:nvPr>
        </p:nvSpPr>
        <p:spPr>
          <a:xfrm>
            <a:off x="479946" y="1397124"/>
            <a:ext cx="10812894" cy="5460876"/>
          </a:xfrm>
        </p:spPr>
        <p:txBody>
          <a:bodyPr>
            <a:normAutofit/>
          </a:bodyPr>
          <a:lstStyle/>
          <a:p>
            <a:r>
              <a:rPr lang="en-GB" sz="2200" b="1" dirty="0" smtClean="0"/>
              <a:t>Flow of the example:</a:t>
            </a:r>
            <a:endParaRPr lang="en-GB" sz="2200" b="1" dirty="0"/>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smtClean="0"/>
              <a:t>SWAD Sessions &amp; Cookies</a:t>
            </a:r>
            <a:endParaRPr lang="en-US"/>
          </a:p>
        </p:txBody>
      </p:sp>
      <p:sp>
        <p:nvSpPr>
          <p:cNvPr id="6" name="Slide Number Placeholder 5"/>
          <p:cNvSpPr>
            <a:spLocks noGrp="1"/>
          </p:cNvSpPr>
          <p:nvPr>
            <p:ph type="sldNum" sz="quarter" idx="12"/>
          </p:nvPr>
        </p:nvSpPr>
        <p:spPr/>
        <p:txBody>
          <a:bodyPr>
            <a:normAutofit lnSpcReduction="10000"/>
          </a:bodyPr>
          <a:lstStyle/>
          <a:p>
            <a:fld id="{B6F15528-21DE-4FAA-801E-634DDDAF4B2B}" type="slidenum">
              <a:rPr lang="en-US" smtClean="0"/>
              <a:pPr/>
              <a:t>17</a:t>
            </a:fld>
            <a:endParaRPr lang="en-US"/>
          </a:p>
        </p:txBody>
      </p:sp>
      <p:pic>
        <p:nvPicPr>
          <p:cNvPr id="11" name="Picture 10"/>
          <p:cNvPicPr>
            <a:picLocks noChangeAspect="1"/>
          </p:cNvPicPr>
          <p:nvPr/>
        </p:nvPicPr>
        <p:blipFill rotWithShape="1">
          <a:blip r:embed="rId2"/>
          <a:srcRect l="37701" t="16667" r="37116" b="60417"/>
          <a:stretch/>
        </p:blipFill>
        <p:spPr>
          <a:xfrm>
            <a:off x="762000" y="1828800"/>
            <a:ext cx="3276600" cy="1676400"/>
          </a:xfrm>
          <a:prstGeom prst="rect">
            <a:avLst/>
          </a:prstGeom>
        </p:spPr>
      </p:pic>
      <p:pic>
        <p:nvPicPr>
          <p:cNvPr id="12" name="Picture 11"/>
          <p:cNvPicPr>
            <a:picLocks noChangeAspect="1"/>
          </p:cNvPicPr>
          <p:nvPr/>
        </p:nvPicPr>
        <p:blipFill rotWithShape="1">
          <a:blip r:embed="rId3"/>
          <a:srcRect t="13542" r="72255" b="80208"/>
          <a:stretch/>
        </p:blipFill>
        <p:spPr>
          <a:xfrm>
            <a:off x="2276418" y="3747951"/>
            <a:ext cx="3609975" cy="457200"/>
          </a:xfrm>
          <a:prstGeom prst="rect">
            <a:avLst/>
          </a:prstGeom>
          <a:ln>
            <a:solidFill>
              <a:schemeClr val="tx1"/>
            </a:solidFill>
          </a:ln>
        </p:spPr>
      </p:pic>
      <p:pic>
        <p:nvPicPr>
          <p:cNvPr id="13" name="Picture 12"/>
          <p:cNvPicPr>
            <a:picLocks noChangeAspect="1"/>
          </p:cNvPicPr>
          <p:nvPr/>
        </p:nvPicPr>
        <p:blipFill rotWithShape="1">
          <a:blip r:embed="rId4"/>
          <a:srcRect t="13542" r="30673" b="67708"/>
          <a:stretch/>
        </p:blipFill>
        <p:spPr>
          <a:xfrm>
            <a:off x="2133600" y="4707843"/>
            <a:ext cx="9020175" cy="1371600"/>
          </a:xfrm>
          <a:prstGeom prst="rect">
            <a:avLst/>
          </a:prstGeom>
          <a:ln>
            <a:solidFill>
              <a:schemeClr val="tx1"/>
            </a:solidFill>
          </a:ln>
        </p:spPr>
      </p:pic>
    </p:spTree>
    <p:extLst>
      <p:ext uri="{BB962C8B-B14F-4D97-AF65-F5344CB8AC3E}">
        <p14:creationId xmlns:p14="http://schemas.microsoft.com/office/powerpoint/2010/main" val="2446345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10835640" cy="1397124"/>
          </a:xfrm>
        </p:spPr>
        <p:txBody>
          <a:bodyPr>
            <a:normAutofit fontScale="90000"/>
          </a:bodyPr>
          <a:lstStyle/>
          <a:p>
            <a:r>
              <a:rPr lang="en-IE" b="0" dirty="0"/>
              <a:t/>
            </a:r>
            <a:br>
              <a:rPr lang="en-IE" b="0" dirty="0"/>
            </a:br>
            <a:r>
              <a:rPr lang="en-IE" b="0" dirty="0"/>
              <a:t/>
            </a:r>
            <a:br>
              <a:rPr lang="en-IE" b="0" dirty="0"/>
            </a:br>
            <a:r>
              <a:rPr lang="en-IE" b="0" dirty="0"/>
              <a:t/>
            </a:r>
            <a:br>
              <a:rPr lang="en-IE" b="0" dirty="0"/>
            </a:br>
            <a:r>
              <a:rPr lang="en-IE" b="0" dirty="0"/>
              <a:t/>
            </a:r>
            <a:br>
              <a:rPr lang="en-IE" b="0" dirty="0"/>
            </a:br>
            <a:r>
              <a:rPr lang="en-IE" b="0" dirty="0"/>
              <a:t/>
            </a:r>
            <a:br>
              <a:rPr lang="en-IE" b="0" dirty="0"/>
            </a:br>
            <a:r>
              <a:rPr lang="en-IE" b="0" dirty="0"/>
              <a:t/>
            </a:r>
            <a:br>
              <a:rPr lang="en-IE" b="0" dirty="0"/>
            </a:br>
            <a:r>
              <a:rPr lang="en-IE" b="0" dirty="0"/>
              <a:t/>
            </a:r>
            <a:br>
              <a:rPr lang="en-IE" b="0" dirty="0"/>
            </a:br>
            <a:r>
              <a:rPr lang="en-IE" b="0" dirty="0"/>
              <a:t/>
            </a:r>
            <a:br>
              <a:rPr lang="en-IE" b="0" dirty="0"/>
            </a:br>
            <a:r>
              <a:rPr lang="en-IE" dirty="0" smtClean="0"/>
              <a:t>Example 1 – Adding Data to a Session</a:t>
            </a:r>
            <a:br>
              <a:rPr lang="en-IE" dirty="0" smtClean="0"/>
            </a:br>
            <a:r>
              <a:rPr lang="en-IE" dirty="0" smtClean="0"/>
              <a:t> </a:t>
            </a:r>
            <a:endParaRPr lang="en-IE" dirty="0"/>
          </a:p>
        </p:txBody>
      </p:sp>
      <p:sp>
        <p:nvSpPr>
          <p:cNvPr id="3" name="Content Placeholder 2"/>
          <p:cNvSpPr>
            <a:spLocks noGrp="1"/>
          </p:cNvSpPr>
          <p:nvPr>
            <p:ph idx="1"/>
          </p:nvPr>
        </p:nvSpPr>
        <p:spPr>
          <a:xfrm>
            <a:off x="479946" y="1397124"/>
            <a:ext cx="10812894" cy="5460876"/>
          </a:xfrm>
        </p:spPr>
        <p:txBody>
          <a:bodyPr>
            <a:normAutofit/>
          </a:bodyPr>
          <a:lstStyle/>
          <a:p>
            <a:r>
              <a:rPr lang="en-GB" sz="2200" b="1" dirty="0" smtClean="0"/>
              <a:t>Relevant Code – </a:t>
            </a:r>
            <a:r>
              <a:rPr lang="en-GB" sz="2200" b="1" dirty="0" err="1" smtClean="0"/>
              <a:t>config.php</a:t>
            </a:r>
            <a:endParaRPr lang="en-GB" sz="2200" b="1" dirty="0"/>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smtClean="0"/>
              <a:t>SWAD Sessions &amp; Cookies</a:t>
            </a:r>
            <a:endParaRPr lang="en-US"/>
          </a:p>
        </p:txBody>
      </p:sp>
      <p:sp>
        <p:nvSpPr>
          <p:cNvPr id="6" name="Slide Number Placeholder 5"/>
          <p:cNvSpPr>
            <a:spLocks noGrp="1"/>
          </p:cNvSpPr>
          <p:nvPr>
            <p:ph type="sldNum" sz="quarter" idx="12"/>
          </p:nvPr>
        </p:nvSpPr>
        <p:spPr/>
        <p:txBody>
          <a:bodyPr>
            <a:normAutofit lnSpcReduction="10000"/>
          </a:bodyPr>
          <a:lstStyle/>
          <a:p>
            <a:fld id="{B6F15528-21DE-4FAA-801E-634DDDAF4B2B}" type="slidenum">
              <a:rPr lang="en-US" smtClean="0"/>
              <a:pPr/>
              <a:t>18</a:t>
            </a:fld>
            <a:endParaRPr lang="en-US"/>
          </a:p>
        </p:txBody>
      </p:sp>
      <p:pic>
        <p:nvPicPr>
          <p:cNvPr id="7" name="Picture 6"/>
          <p:cNvPicPr>
            <a:picLocks noChangeAspect="1"/>
          </p:cNvPicPr>
          <p:nvPr/>
        </p:nvPicPr>
        <p:blipFill rotWithShape="1">
          <a:blip r:embed="rId2"/>
          <a:srcRect l="4905" t="25000" r="50586" b="38541"/>
          <a:stretch/>
        </p:blipFill>
        <p:spPr>
          <a:xfrm>
            <a:off x="1371600" y="1828800"/>
            <a:ext cx="8604070" cy="3962400"/>
          </a:xfrm>
          <a:prstGeom prst="rect">
            <a:avLst/>
          </a:prstGeom>
        </p:spPr>
      </p:pic>
    </p:spTree>
    <p:extLst>
      <p:ext uri="{BB962C8B-B14F-4D97-AF65-F5344CB8AC3E}">
        <p14:creationId xmlns:p14="http://schemas.microsoft.com/office/powerpoint/2010/main" val="203622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10835640" cy="1397124"/>
          </a:xfrm>
        </p:spPr>
        <p:txBody>
          <a:bodyPr>
            <a:normAutofit fontScale="90000"/>
          </a:bodyPr>
          <a:lstStyle/>
          <a:p>
            <a:r>
              <a:rPr lang="en-IE" b="0" dirty="0"/>
              <a:t/>
            </a:r>
            <a:br>
              <a:rPr lang="en-IE" b="0" dirty="0"/>
            </a:br>
            <a:r>
              <a:rPr lang="en-IE" b="0" dirty="0"/>
              <a:t/>
            </a:r>
            <a:br>
              <a:rPr lang="en-IE" b="0" dirty="0"/>
            </a:br>
            <a:r>
              <a:rPr lang="en-IE" b="0" dirty="0"/>
              <a:t/>
            </a:r>
            <a:br>
              <a:rPr lang="en-IE" b="0" dirty="0"/>
            </a:br>
            <a:r>
              <a:rPr lang="en-IE" b="0" dirty="0"/>
              <a:t/>
            </a:r>
            <a:br>
              <a:rPr lang="en-IE" b="0" dirty="0"/>
            </a:br>
            <a:r>
              <a:rPr lang="en-IE" b="0" dirty="0"/>
              <a:t/>
            </a:r>
            <a:br>
              <a:rPr lang="en-IE" b="0" dirty="0"/>
            </a:br>
            <a:r>
              <a:rPr lang="en-IE" b="0" dirty="0"/>
              <a:t/>
            </a:r>
            <a:br>
              <a:rPr lang="en-IE" b="0" dirty="0"/>
            </a:br>
            <a:r>
              <a:rPr lang="en-IE" b="0" dirty="0"/>
              <a:t/>
            </a:r>
            <a:br>
              <a:rPr lang="en-IE" b="0" dirty="0"/>
            </a:br>
            <a:r>
              <a:rPr lang="en-IE" b="0" dirty="0"/>
              <a:t/>
            </a:r>
            <a:br>
              <a:rPr lang="en-IE" b="0" dirty="0"/>
            </a:br>
            <a:r>
              <a:rPr lang="en-IE" dirty="0" smtClean="0"/>
              <a:t>Example 1 – Adding Data to a Session</a:t>
            </a:r>
            <a:br>
              <a:rPr lang="en-IE" dirty="0" smtClean="0"/>
            </a:br>
            <a:r>
              <a:rPr lang="en-IE" dirty="0" smtClean="0"/>
              <a:t> </a:t>
            </a:r>
            <a:endParaRPr lang="en-IE" dirty="0"/>
          </a:p>
        </p:txBody>
      </p:sp>
      <p:sp>
        <p:nvSpPr>
          <p:cNvPr id="3" name="Content Placeholder 2"/>
          <p:cNvSpPr>
            <a:spLocks noGrp="1"/>
          </p:cNvSpPr>
          <p:nvPr>
            <p:ph idx="1"/>
          </p:nvPr>
        </p:nvSpPr>
        <p:spPr>
          <a:xfrm>
            <a:off x="479946" y="1397124"/>
            <a:ext cx="10812894" cy="5460876"/>
          </a:xfrm>
        </p:spPr>
        <p:txBody>
          <a:bodyPr>
            <a:normAutofit/>
          </a:bodyPr>
          <a:lstStyle/>
          <a:p>
            <a:r>
              <a:rPr lang="en-GB" sz="2200" b="1" dirty="0" smtClean="0"/>
              <a:t>Relevant Code – </a:t>
            </a:r>
            <a:r>
              <a:rPr lang="en-GB" sz="2200" b="1" dirty="0" err="1" smtClean="0"/>
              <a:t>AuthorController</a:t>
            </a:r>
            <a:r>
              <a:rPr lang="en-GB" sz="2200" b="1" dirty="0" smtClean="0"/>
              <a:t> - Constructor</a:t>
            </a:r>
            <a:endParaRPr lang="en-GB" sz="2200" b="1" dirty="0"/>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smtClean="0"/>
              <a:t>SWAD Sessions &amp; Cookies</a:t>
            </a:r>
            <a:endParaRPr lang="en-US"/>
          </a:p>
        </p:txBody>
      </p:sp>
      <p:sp>
        <p:nvSpPr>
          <p:cNvPr id="6" name="Slide Number Placeholder 5"/>
          <p:cNvSpPr>
            <a:spLocks noGrp="1"/>
          </p:cNvSpPr>
          <p:nvPr>
            <p:ph type="sldNum" sz="quarter" idx="12"/>
          </p:nvPr>
        </p:nvSpPr>
        <p:spPr/>
        <p:txBody>
          <a:bodyPr>
            <a:normAutofit lnSpcReduction="10000"/>
          </a:bodyPr>
          <a:lstStyle/>
          <a:p>
            <a:fld id="{B6F15528-21DE-4FAA-801E-634DDDAF4B2B}" type="slidenum">
              <a:rPr lang="en-US" smtClean="0"/>
              <a:pPr/>
              <a:t>19</a:t>
            </a:fld>
            <a:endParaRPr lang="en-US"/>
          </a:p>
        </p:txBody>
      </p:sp>
      <p:pic>
        <p:nvPicPr>
          <p:cNvPr id="8" name="Picture 7"/>
          <p:cNvPicPr>
            <a:picLocks noChangeAspect="1"/>
          </p:cNvPicPr>
          <p:nvPr/>
        </p:nvPicPr>
        <p:blipFill rotWithShape="1">
          <a:blip r:embed="rId2"/>
          <a:srcRect l="6662" t="20833" r="66398" b="54167"/>
          <a:stretch/>
        </p:blipFill>
        <p:spPr>
          <a:xfrm>
            <a:off x="1295400" y="1955862"/>
            <a:ext cx="6328716" cy="3301938"/>
          </a:xfrm>
          <a:prstGeom prst="rect">
            <a:avLst/>
          </a:prstGeom>
        </p:spPr>
      </p:pic>
    </p:spTree>
    <p:extLst>
      <p:ext uri="{BB962C8B-B14F-4D97-AF65-F5344CB8AC3E}">
        <p14:creationId xmlns:p14="http://schemas.microsoft.com/office/powerpoint/2010/main" val="2389964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9692640" cy="1397124"/>
          </a:xfrm>
        </p:spPr>
        <p:txBody>
          <a:bodyPr>
            <a:normAutofit fontScale="90000"/>
          </a:bodyPr>
          <a:lstStyle/>
          <a:p>
            <a:r>
              <a:rPr lang="en-IE" b="0" dirty="0"/>
              <a:t/>
            </a:r>
            <a:br>
              <a:rPr lang="en-IE" b="0" dirty="0"/>
            </a:br>
            <a:r>
              <a:rPr lang="en-IE" dirty="0"/>
              <a:t>What is Session Control</a:t>
            </a:r>
            <a:r>
              <a:rPr lang="en-IE" dirty="0" smtClean="0"/>
              <a:t>?</a:t>
            </a:r>
            <a:br>
              <a:rPr lang="en-IE" dirty="0" smtClean="0"/>
            </a:br>
            <a:r>
              <a:rPr lang="en-IE" dirty="0" smtClean="0"/>
              <a:t> </a:t>
            </a:r>
            <a:endParaRPr lang="en-IE" dirty="0"/>
          </a:p>
        </p:txBody>
      </p:sp>
      <p:sp>
        <p:nvSpPr>
          <p:cNvPr id="3" name="Content Placeholder 2"/>
          <p:cNvSpPr>
            <a:spLocks noGrp="1"/>
          </p:cNvSpPr>
          <p:nvPr>
            <p:ph idx="1"/>
          </p:nvPr>
        </p:nvSpPr>
        <p:spPr>
          <a:xfrm>
            <a:off x="479946" y="1397124"/>
            <a:ext cx="10812894" cy="5460876"/>
          </a:xfrm>
        </p:spPr>
        <p:txBody>
          <a:bodyPr>
            <a:normAutofit/>
          </a:bodyPr>
          <a:lstStyle/>
          <a:p>
            <a:r>
              <a:rPr lang="en-GB" sz="2800" dirty="0" smtClean="0"/>
              <a:t>You </a:t>
            </a:r>
            <a:r>
              <a:rPr lang="en-GB" sz="2800" dirty="0"/>
              <a:t>might have heard people say that “HTTP is a stateless protocol”. </a:t>
            </a:r>
            <a:endParaRPr lang="en-GB" sz="2800" dirty="0" smtClean="0"/>
          </a:p>
          <a:p>
            <a:pPr lvl="1"/>
            <a:r>
              <a:rPr lang="en-GB" sz="2600" dirty="0" smtClean="0"/>
              <a:t>This </a:t>
            </a:r>
            <a:r>
              <a:rPr lang="en-GB" sz="2600" dirty="0"/>
              <a:t>means that the protocol has no built-in way of maintaining state between two transactions. When a user requests one page, followed by another, HTTP does not provide a way for you to tell that both requests came from the same user. </a:t>
            </a:r>
          </a:p>
          <a:p>
            <a:r>
              <a:rPr lang="en-GB" sz="2800" dirty="0" smtClean="0"/>
              <a:t>The </a:t>
            </a:r>
            <a:r>
              <a:rPr lang="en-GB" sz="2800" dirty="0"/>
              <a:t>idea of session control is to be able to track a user during a single session on a website. </a:t>
            </a:r>
          </a:p>
          <a:p>
            <a:r>
              <a:rPr lang="en-GB" sz="2800" dirty="0"/>
              <a:t>If you can do this, you can easily support logging in a user and showing content according to his/her authorization level or personal preferences. </a:t>
            </a:r>
          </a:p>
          <a:p>
            <a:r>
              <a:rPr lang="en-GB" sz="2800" dirty="0"/>
              <a:t>You can also track their activity. </a:t>
            </a:r>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smtClean="0"/>
              <a:t>SWAD Sessions &amp; Cookies</a:t>
            </a:r>
            <a:endParaRPr lang="en-US"/>
          </a:p>
        </p:txBody>
      </p:sp>
      <p:sp>
        <p:nvSpPr>
          <p:cNvPr id="6" name="Slide Number Placeholder 5"/>
          <p:cNvSpPr>
            <a:spLocks noGrp="1"/>
          </p:cNvSpPr>
          <p:nvPr>
            <p:ph type="sldNum" sz="quarter" idx="12"/>
          </p:nvPr>
        </p:nvSpPr>
        <p:spPr/>
        <p:txBody>
          <a:bodyPr>
            <a:normAutofit lnSpcReduction="10000"/>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4205488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10835640" cy="1397124"/>
          </a:xfrm>
        </p:spPr>
        <p:txBody>
          <a:bodyPr>
            <a:normAutofit fontScale="90000"/>
          </a:bodyPr>
          <a:lstStyle/>
          <a:p>
            <a:r>
              <a:rPr lang="en-IE" b="0" dirty="0"/>
              <a:t/>
            </a:r>
            <a:br>
              <a:rPr lang="en-IE" b="0" dirty="0"/>
            </a:br>
            <a:r>
              <a:rPr lang="en-IE" b="0" dirty="0"/>
              <a:t/>
            </a:r>
            <a:br>
              <a:rPr lang="en-IE" b="0" dirty="0"/>
            </a:br>
            <a:r>
              <a:rPr lang="en-IE" b="0" dirty="0"/>
              <a:t/>
            </a:r>
            <a:br>
              <a:rPr lang="en-IE" b="0" dirty="0"/>
            </a:br>
            <a:r>
              <a:rPr lang="en-IE" b="0" dirty="0"/>
              <a:t/>
            </a:r>
            <a:br>
              <a:rPr lang="en-IE" b="0" dirty="0"/>
            </a:br>
            <a:r>
              <a:rPr lang="en-IE" b="0" dirty="0"/>
              <a:t/>
            </a:r>
            <a:br>
              <a:rPr lang="en-IE" b="0" dirty="0"/>
            </a:br>
            <a:r>
              <a:rPr lang="en-IE" b="0" dirty="0"/>
              <a:t/>
            </a:r>
            <a:br>
              <a:rPr lang="en-IE" b="0" dirty="0"/>
            </a:br>
            <a:r>
              <a:rPr lang="en-IE" b="0" dirty="0"/>
              <a:t/>
            </a:r>
            <a:br>
              <a:rPr lang="en-IE" b="0" dirty="0"/>
            </a:br>
            <a:r>
              <a:rPr lang="en-IE" b="0" dirty="0"/>
              <a:t/>
            </a:r>
            <a:br>
              <a:rPr lang="en-IE" b="0" dirty="0"/>
            </a:br>
            <a:r>
              <a:rPr lang="en-IE" dirty="0" smtClean="0"/>
              <a:t>Example 1 – Adding Data to a Session</a:t>
            </a:r>
            <a:br>
              <a:rPr lang="en-IE" dirty="0" smtClean="0"/>
            </a:br>
            <a:r>
              <a:rPr lang="en-IE" dirty="0" smtClean="0"/>
              <a:t> </a:t>
            </a:r>
            <a:endParaRPr lang="en-IE" dirty="0"/>
          </a:p>
        </p:txBody>
      </p:sp>
      <p:sp>
        <p:nvSpPr>
          <p:cNvPr id="3" name="Content Placeholder 2"/>
          <p:cNvSpPr>
            <a:spLocks noGrp="1"/>
          </p:cNvSpPr>
          <p:nvPr>
            <p:ph idx="1"/>
          </p:nvPr>
        </p:nvSpPr>
        <p:spPr>
          <a:xfrm>
            <a:off x="479946" y="1397124"/>
            <a:ext cx="10812894" cy="5460876"/>
          </a:xfrm>
        </p:spPr>
        <p:txBody>
          <a:bodyPr>
            <a:normAutofit/>
          </a:bodyPr>
          <a:lstStyle/>
          <a:p>
            <a:r>
              <a:rPr lang="en-GB" sz="2200" b="1" dirty="0" smtClean="0"/>
              <a:t>Relevant Code – </a:t>
            </a:r>
            <a:r>
              <a:rPr lang="en-GB" sz="2200" b="1" dirty="0" err="1" smtClean="0"/>
              <a:t>AuthorController</a:t>
            </a:r>
            <a:r>
              <a:rPr lang="en-GB" sz="2200" b="1" dirty="0" smtClean="0"/>
              <a:t> – </a:t>
            </a:r>
            <a:r>
              <a:rPr lang="en-GB" sz="2200" b="1" dirty="0" err="1" smtClean="0"/>
              <a:t>getAuthorByID</a:t>
            </a:r>
            <a:r>
              <a:rPr lang="en-GB" sz="2200" b="1" dirty="0" smtClean="0"/>
              <a:t> function </a:t>
            </a:r>
            <a:endParaRPr lang="en-GB" sz="2200" b="1" dirty="0"/>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smtClean="0"/>
              <a:t>SWAD Sessions &amp; Cookies</a:t>
            </a:r>
            <a:endParaRPr lang="en-US"/>
          </a:p>
        </p:txBody>
      </p:sp>
      <p:sp>
        <p:nvSpPr>
          <p:cNvPr id="6" name="Slide Number Placeholder 5"/>
          <p:cNvSpPr>
            <a:spLocks noGrp="1"/>
          </p:cNvSpPr>
          <p:nvPr>
            <p:ph type="sldNum" sz="quarter" idx="12"/>
          </p:nvPr>
        </p:nvSpPr>
        <p:spPr/>
        <p:txBody>
          <a:bodyPr>
            <a:normAutofit lnSpcReduction="10000"/>
          </a:bodyPr>
          <a:lstStyle/>
          <a:p>
            <a:fld id="{B6F15528-21DE-4FAA-801E-634DDDAF4B2B}" type="slidenum">
              <a:rPr lang="en-US" smtClean="0"/>
              <a:pPr/>
              <a:t>20</a:t>
            </a:fld>
            <a:endParaRPr lang="en-US"/>
          </a:p>
        </p:txBody>
      </p:sp>
      <p:pic>
        <p:nvPicPr>
          <p:cNvPr id="9" name="Picture 8"/>
          <p:cNvPicPr>
            <a:picLocks noChangeAspect="1"/>
          </p:cNvPicPr>
          <p:nvPr/>
        </p:nvPicPr>
        <p:blipFill rotWithShape="1">
          <a:blip r:embed="rId2"/>
          <a:srcRect l="5491" t="35417" r="52928" b="23958"/>
          <a:stretch/>
        </p:blipFill>
        <p:spPr>
          <a:xfrm>
            <a:off x="1143000" y="1905000"/>
            <a:ext cx="7848600" cy="4311202"/>
          </a:xfrm>
          <a:prstGeom prst="rect">
            <a:avLst/>
          </a:prstGeom>
        </p:spPr>
      </p:pic>
    </p:spTree>
    <p:extLst>
      <p:ext uri="{BB962C8B-B14F-4D97-AF65-F5344CB8AC3E}">
        <p14:creationId xmlns:p14="http://schemas.microsoft.com/office/powerpoint/2010/main" val="3360995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10835640" cy="1397124"/>
          </a:xfrm>
        </p:spPr>
        <p:txBody>
          <a:bodyPr>
            <a:normAutofit fontScale="90000"/>
          </a:bodyPr>
          <a:lstStyle/>
          <a:p>
            <a:r>
              <a:rPr lang="en-IE" b="0" dirty="0"/>
              <a:t/>
            </a:r>
            <a:br>
              <a:rPr lang="en-IE" b="0" dirty="0"/>
            </a:br>
            <a:r>
              <a:rPr lang="en-IE" b="0" dirty="0"/>
              <a:t/>
            </a:r>
            <a:br>
              <a:rPr lang="en-IE" b="0" dirty="0"/>
            </a:br>
            <a:r>
              <a:rPr lang="en-IE" b="0" dirty="0"/>
              <a:t/>
            </a:r>
            <a:br>
              <a:rPr lang="en-IE" b="0" dirty="0"/>
            </a:br>
            <a:r>
              <a:rPr lang="en-IE" b="0" dirty="0"/>
              <a:t/>
            </a:r>
            <a:br>
              <a:rPr lang="en-IE" b="0" dirty="0"/>
            </a:br>
            <a:r>
              <a:rPr lang="en-IE" b="0" dirty="0"/>
              <a:t/>
            </a:r>
            <a:br>
              <a:rPr lang="en-IE" b="0" dirty="0"/>
            </a:br>
            <a:r>
              <a:rPr lang="en-IE" b="0" dirty="0"/>
              <a:t/>
            </a:r>
            <a:br>
              <a:rPr lang="en-IE" b="0" dirty="0"/>
            </a:br>
            <a:r>
              <a:rPr lang="en-IE" b="0" dirty="0"/>
              <a:t/>
            </a:r>
            <a:br>
              <a:rPr lang="en-IE" b="0" dirty="0"/>
            </a:br>
            <a:r>
              <a:rPr lang="en-IE" b="0" dirty="0"/>
              <a:t/>
            </a:r>
            <a:br>
              <a:rPr lang="en-IE" b="0" dirty="0"/>
            </a:br>
            <a:r>
              <a:rPr lang="en-IE" dirty="0" smtClean="0"/>
              <a:t>Example 1 – Adding Data to a Session</a:t>
            </a:r>
            <a:br>
              <a:rPr lang="en-IE" dirty="0" smtClean="0"/>
            </a:br>
            <a:r>
              <a:rPr lang="en-IE" dirty="0" smtClean="0"/>
              <a:t> </a:t>
            </a:r>
            <a:endParaRPr lang="en-IE" dirty="0"/>
          </a:p>
        </p:txBody>
      </p:sp>
      <p:sp>
        <p:nvSpPr>
          <p:cNvPr id="3" name="Content Placeholder 2"/>
          <p:cNvSpPr>
            <a:spLocks noGrp="1"/>
          </p:cNvSpPr>
          <p:nvPr>
            <p:ph idx="1"/>
          </p:nvPr>
        </p:nvSpPr>
        <p:spPr>
          <a:xfrm>
            <a:off x="479946" y="1397124"/>
            <a:ext cx="10812894" cy="5460876"/>
          </a:xfrm>
        </p:spPr>
        <p:txBody>
          <a:bodyPr>
            <a:normAutofit/>
          </a:bodyPr>
          <a:lstStyle/>
          <a:p>
            <a:r>
              <a:rPr lang="en-GB" sz="2200" b="1" dirty="0" smtClean="0"/>
              <a:t>Relevant Code – </a:t>
            </a:r>
            <a:r>
              <a:rPr lang="en-GB" sz="2200" b="1" dirty="0" err="1" smtClean="0"/>
              <a:t>AuthorController</a:t>
            </a:r>
            <a:r>
              <a:rPr lang="en-GB" sz="2200" b="1" dirty="0" smtClean="0"/>
              <a:t> – </a:t>
            </a:r>
            <a:r>
              <a:rPr lang="en-GB" sz="2200" b="1" dirty="0" err="1" smtClean="0"/>
              <a:t>displaySessionData</a:t>
            </a:r>
            <a:r>
              <a:rPr lang="en-GB" sz="2200" b="1" dirty="0" smtClean="0"/>
              <a:t> function </a:t>
            </a:r>
            <a:endParaRPr lang="en-GB" sz="2200" b="1" dirty="0"/>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smtClean="0"/>
              <a:t>SWAD Sessions &amp; Cookies</a:t>
            </a:r>
            <a:endParaRPr lang="en-US"/>
          </a:p>
        </p:txBody>
      </p:sp>
      <p:sp>
        <p:nvSpPr>
          <p:cNvPr id="6" name="Slide Number Placeholder 5"/>
          <p:cNvSpPr>
            <a:spLocks noGrp="1"/>
          </p:cNvSpPr>
          <p:nvPr>
            <p:ph type="sldNum" sz="quarter" idx="12"/>
          </p:nvPr>
        </p:nvSpPr>
        <p:spPr/>
        <p:txBody>
          <a:bodyPr>
            <a:normAutofit lnSpcReduction="10000"/>
          </a:bodyPr>
          <a:lstStyle/>
          <a:p>
            <a:fld id="{B6F15528-21DE-4FAA-801E-634DDDAF4B2B}" type="slidenum">
              <a:rPr lang="en-US" smtClean="0"/>
              <a:pPr/>
              <a:t>21</a:t>
            </a:fld>
            <a:endParaRPr lang="en-US"/>
          </a:p>
        </p:txBody>
      </p:sp>
      <p:pic>
        <p:nvPicPr>
          <p:cNvPr id="8" name="Picture 7"/>
          <p:cNvPicPr>
            <a:picLocks noChangeAspect="1"/>
          </p:cNvPicPr>
          <p:nvPr/>
        </p:nvPicPr>
        <p:blipFill rotWithShape="1">
          <a:blip r:embed="rId2"/>
          <a:srcRect l="6077" t="53125" r="48243" b="13541"/>
          <a:stretch/>
        </p:blipFill>
        <p:spPr>
          <a:xfrm>
            <a:off x="762000" y="2109715"/>
            <a:ext cx="8991600" cy="3688862"/>
          </a:xfrm>
          <a:prstGeom prst="rect">
            <a:avLst/>
          </a:prstGeom>
        </p:spPr>
      </p:pic>
    </p:spTree>
    <p:extLst>
      <p:ext uri="{BB962C8B-B14F-4D97-AF65-F5344CB8AC3E}">
        <p14:creationId xmlns:p14="http://schemas.microsoft.com/office/powerpoint/2010/main" val="20837218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10835640" cy="1397124"/>
          </a:xfrm>
        </p:spPr>
        <p:txBody>
          <a:bodyPr>
            <a:normAutofit fontScale="90000"/>
          </a:bodyPr>
          <a:lstStyle/>
          <a:p>
            <a:r>
              <a:rPr lang="en-IE" b="0" dirty="0"/>
              <a:t/>
            </a:r>
            <a:br>
              <a:rPr lang="en-IE" b="0" dirty="0"/>
            </a:br>
            <a:r>
              <a:rPr lang="en-IE" b="0" dirty="0"/>
              <a:t/>
            </a:r>
            <a:br>
              <a:rPr lang="en-IE" b="0" dirty="0"/>
            </a:br>
            <a:r>
              <a:rPr lang="en-IE" b="0" dirty="0"/>
              <a:t/>
            </a:r>
            <a:br>
              <a:rPr lang="en-IE" b="0" dirty="0"/>
            </a:br>
            <a:r>
              <a:rPr lang="en-IE" b="0" dirty="0"/>
              <a:t/>
            </a:r>
            <a:br>
              <a:rPr lang="en-IE" b="0" dirty="0"/>
            </a:br>
            <a:r>
              <a:rPr lang="en-IE" b="0" dirty="0"/>
              <a:t/>
            </a:r>
            <a:br>
              <a:rPr lang="en-IE" b="0" dirty="0"/>
            </a:br>
            <a:r>
              <a:rPr lang="en-IE" b="0" dirty="0"/>
              <a:t/>
            </a:r>
            <a:br>
              <a:rPr lang="en-IE" b="0" dirty="0"/>
            </a:br>
            <a:r>
              <a:rPr lang="en-IE" b="0" dirty="0"/>
              <a:t/>
            </a:r>
            <a:br>
              <a:rPr lang="en-IE" b="0" dirty="0"/>
            </a:br>
            <a:r>
              <a:rPr lang="en-IE" b="0" dirty="0"/>
              <a:t/>
            </a:r>
            <a:br>
              <a:rPr lang="en-IE" b="0" dirty="0"/>
            </a:br>
            <a:r>
              <a:rPr lang="en-IE" dirty="0" smtClean="0"/>
              <a:t>Example 1 – Adding Data to a Session</a:t>
            </a:r>
            <a:br>
              <a:rPr lang="en-IE" dirty="0" smtClean="0"/>
            </a:br>
            <a:r>
              <a:rPr lang="en-IE" dirty="0" smtClean="0"/>
              <a:t> </a:t>
            </a:r>
            <a:endParaRPr lang="en-IE" dirty="0"/>
          </a:p>
        </p:txBody>
      </p:sp>
      <p:sp>
        <p:nvSpPr>
          <p:cNvPr id="3" name="Content Placeholder 2"/>
          <p:cNvSpPr>
            <a:spLocks noGrp="1"/>
          </p:cNvSpPr>
          <p:nvPr>
            <p:ph idx="1"/>
          </p:nvPr>
        </p:nvSpPr>
        <p:spPr>
          <a:xfrm>
            <a:off x="479946" y="1219200"/>
            <a:ext cx="10812894" cy="5638800"/>
          </a:xfrm>
        </p:spPr>
        <p:txBody>
          <a:bodyPr>
            <a:normAutofit/>
          </a:bodyPr>
          <a:lstStyle/>
          <a:p>
            <a:r>
              <a:rPr lang="en-GB" sz="2400" dirty="0" smtClean="0"/>
              <a:t>A </a:t>
            </a:r>
            <a:r>
              <a:rPr lang="en-GB" sz="2400" dirty="0"/>
              <a:t>quick look at the cookies stored in my browser shows the one my application has created. </a:t>
            </a:r>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smtClean="0"/>
              <a:t>SWAD Sessions &amp; Cookies</a:t>
            </a:r>
            <a:endParaRPr lang="en-US"/>
          </a:p>
        </p:txBody>
      </p:sp>
      <p:sp>
        <p:nvSpPr>
          <p:cNvPr id="6" name="Slide Number Placeholder 5"/>
          <p:cNvSpPr>
            <a:spLocks noGrp="1"/>
          </p:cNvSpPr>
          <p:nvPr>
            <p:ph type="sldNum" sz="quarter" idx="12"/>
          </p:nvPr>
        </p:nvSpPr>
        <p:spPr/>
        <p:txBody>
          <a:bodyPr>
            <a:normAutofit lnSpcReduction="10000"/>
          </a:bodyPr>
          <a:lstStyle/>
          <a:p>
            <a:fld id="{B6F15528-21DE-4FAA-801E-634DDDAF4B2B}" type="slidenum">
              <a:rPr lang="en-US" smtClean="0"/>
              <a:pPr/>
              <a:t>22</a:t>
            </a:fld>
            <a:endParaRPr lang="en-US"/>
          </a:p>
        </p:txBody>
      </p:sp>
      <p:pic>
        <p:nvPicPr>
          <p:cNvPr id="7" name="Picture 6"/>
          <p:cNvPicPr>
            <a:picLocks noChangeAspect="1"/>
          </p:cNvPicPr>
          <p:nvPr/>
        </p:nvPicPr>
        <p:blipFill rotWithShape="1">
          <a:blip r:embed="rId2"/>
          <a:srcRect l="24232" t="16667" r="24231" b="12501"/>
          <a:stretch/>
        </p:blipFill>
        <p:spPr>
          <a:xfrm>
            <a:off x="2514600" y="2133599"/>
            <a:ext cx="6012180" cy="4645775"/>
          </a:xfrm>
          <a:prstGeom prst="rect">
            <a:avLst/>
          </a:prstGeom>
        </p:spPr>
      </p:pic>
    </p:spTree>
    <p:extLst>
      <p:ext uri="{BB962C8B-B14F-4D97-AF65-F5344CB8AC3E}">
        <p14:creationId xmlns:p14="http://schemas.microsoft.com/office/powerpoint/2010/main" val="4675211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10835640" cy="1397124"/>
          </a:xfrm>
        </p:spPr>
        <p:txBody>
          <a:bodyPr>
            <a:noAutofit/>
          </a:bodyPr>
          <a:lstStyle/>
          <a:p>
            <a:r>
              <a:rPr lang="en-IE" sz="3600" b="0" dirty="0"/>
              <a:t/>
            </a:r>
            <a:br>
              <a:rPr lang="en-IE" sz="3600" b="0" dirty="0"/>
            </a:br>
            <a:r>
              <a:rPr lang="en-IE" sz="3600" b="0" dirty="0"/>
              <a:t/>
            </a:r>
            <a:br>
              <a:rPr lang="en-IE" sz="3600" b="0" dirty="0"/>
            </a:br>
            <a:r>
              <a:rPr lang="en-IE" sz="3600" b="0" dirty="0"/>
              <a:t/>
            </a:r>
            <a:br>
              <a:rPr lang="en-IE" sz="3600" b="0" dirty="0"/>
            </a:br>
            <a:r>
              <a:rPr lang="en-IE" sz="3600" b="0" dirty="0"/>
              <a:t/>
            </a:r>
            <a:br>
              <a:rPr lang="en-IE" sz="3600" b="0" dirty="0"/>
            </a:br>
            <a:r>
              <a:rPr lang="en-IE" sz="3600" b="0" dirty="0"/>
              <a:t/>
            </a:r>
            <a:br>
              <a:rPr lang="en-IE" sz="3600" b="0" dirty="0"/>
            </a:br>
            <a:r>
              <a:rPr lang="en-IE" sz="3600" b="0" dirty="0"/>
              <a:t/>
            </a:r>
            <a:br>
              <a:rPr lang="en-IE" sz="3600" b="0" dirty="0"/>
            </a:br>
            <a:r>
              <a:rPr lang="en-IE" sz="3600" b="0" dirty="0"/>
              <a:t/>
            </a:r>
            <a:br>
              <a:rPr lang="en-IE" sz="3600" b="0" dirty="0"/>
            </a:br>
            <a:r>
              <a:rPr lang="en-IE" sz="3600" b="0" dirty="0"/>
              <a:t/>
            </a:r>
            <a:br>
              <a:rPr lang="en-IE" sz="3600" b="0" dirty="0"/>
            </a:br>
            <a:r>
              <a:rPr lang="en-IE" sz="3600" b="0" dirty="0"/>
              <a:t/>
            </a:r>
            <a:br>
              <a:rPr lang="en-IE" sz="3600" b="0" dirty="0"/>
            </a:br>
            <a:r>
              <a:rPr lang="en-GB" sz="3600" dirty="0"/>
              <a:t>Setting Configuration Options for Sessions </a:t>
            </a:r>
            <a:r>
              <a:rPr lang="en-IE" sz="3600" dirty="0" smtClean="0"/>
              <a:t/>
            </a:r>
            <a:br>
              <a:rPr lang="en-IE" sz="3600" dirty="0" smtClean="0"/>
            </a:br>
            <a:r>
              <a:rPr lang="en-IE" sz="3600" dirty="0" smtClean="0"/>
              <a:t> </a:t>
            </a:r>
            <a:endParaRPr lang="en-IE" sz="3600" dirty="0"/>
          </a:p>
        </p:txBody>
      </p:sp>
      <p:sp>
        <p:nvSpPr>
          <p:cNvPr id="3" name="Content Placeholder 2"/>
          <p:cNvSpPr>
            <a:spLocks noGrp="1"/>
          </p:cNvSpPr>
          <p:nvPr>
            <p:ph idx="1"/>
          </p:nvPr>
        </p:nvSpPr>
        <p:spPr>
          <a:xfrm>
            <a:off x="479946" y="1219200"/>
            <a:ext cx="10812894" cy="5638800"/>
          </a:xfrm>
        </p:spPr>
        <p:txBody>
          <a:bodyPr>
            <a:normAutofit/>
          </a:bodyPr>
          <a:lstStyle/>
          <a:p>
            <a:r>
              <a:rPr lang="en-GB" sz="2400" dirty="0" smtClean="0"/>
              <a:t>In </a:t>
            </a:r>
            <a:r>
              <a:rPr lang="en-GB" sz="2400" dirty="0"/>
              <a:t>your </a:t>
            </a:r>
            <a:r>
              <a:rPr lang="en-GB" sz="2400" dirty="0" err="1"/>
              <a:t>config</a:t>
            </a:r>
            <a:r>
              <a:rPr lang="en-GB" sz="2400" dirty="0"/>
              <a:t> file, you may want to set the following configuration options. </a:t>
            </a:r>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smtClean="0"/>
              <a:t>SWAD Sessions &amp; Cookies</a:t>
            </a:r>
            <a:endParaRPr lang="en-US"/>
          </a:p>
        </p:txBody>
      </p:sp>
      <p:sp>
        <p:nvSpPr>
          <p:cNvPr id="6" name="Slide Number Placeholder 5"/>
          <p:cNvSpPr>
            <a:spLocks noGrp="1"/>
          </p:cNvSpPr>
          <p:nvPr>
            <p:ph type="sldNum" sz="quarter" idx="12"/>
          </p:nvPr>
        </p:nvSpPr>
        <p:spPr/>
        <p:txBody>
          <a:bodyPr>
            <a:normAutofit lnSpcReduction="10000"/>
          </a:bodyPr>
          <a:lstStyle/>
          <a:p>
            <a:fld id="{B6F15528-21DE-4FAA-801E-634DDDAF4B2B}" type="slidenum">
              <a:rPr lang="en-US" smtClean="0"/>
              <a:pPr/>
              <a:t>23</a:t>
            </a:fld>
            <a:endParaRPr lang="en-US"/>
          </a:p>
        </p:txBody>
      </p:sp>
      <p:pic>
        <p:nvPicPr>
          <p:cNvPr id="8" name="Picture 7"/>
          <p:cNvPicPr>
            <a:picLocks noChangeAspect="1"/>
          </p:cNvPicPr>
          <p:nvPr/>
        </p:nvPicPr>
        <p:blipFill rotWithShape="1">
          <a:blip r:embed="rId2"/>
          <a:srcRect l="25989" t="18749" r="4904" b="22917"/>
          <a:stretch/>
        </p:blipFill>
        <p:spPr>
          <a:xfrm>
            <a:off x="1143000" y="2033198"/>
            <a:ext cx="9684854" cy="4596202"/>
          </a:xfrm>
          <a:prstGeom prst="rect">
            <a:avLst/>
          </a:prstGeom>
        </p:spPr>
      </p:pic>
    </p:spTree>
    <p:extLst>
      <p:ext uri="{BB962C8B-B14F-4D97-AF65-F5344CB8AC3E}">
        <p14:creationId xmlns:p14="http://schemas.microsoft.com/office/powerpoint/2010/main" val="36480375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10835640" cy="1397124"/>
          </a:xfrm>
        </p:spPr>
        <p:txBody>
          <a:bodyPr>
            <a:noAutofit/>
          </a:bodyPr>
          <a:lstStyle/>
          <a:p>
            <a:r>
              <a:rPr lang="en-IE" sz="3600" b="0" dirty="0"/>
              <a:t/>
            </a:r>
            <a:br>
              <a:rPr lang="en-IE" sz="3600" b="0" dirty="0"/>
            </a:br>
            <a:r>
              <a:rPr lang="en-IE" sz="3600" b="0" dirty="0"/>
              <a:t/>
            </a:r>
            <a:br>
              <a:rPr lang="en-IE" sz="3600" b="0" dirty="0"/>
            </a:br>
            <a:r>
              <a:rPr lang="en-IE" sz="3600" b="0" dirty="0"/>
              <a:t/>
            </a:r>
            <a:br>
              <a:rPr lang="en-IE" sz="3600" b="0" dirty="0"/>
            </a:br>
            <a:r>
              <a:rPr lang="en-IE" sz="3600" b="0" dirty="0"/>
              <a:t/>
            </a:r>
            <a:br>
              <a:rPr lang="en-IE" sz="3600" b="0" dirty="0"/>
            </a:br>
            <a:r>
              <a:rPr lang="en-IE" sz="3600" b="0" dirty="0"/>
              <a:t/>
            </a:r>
            <a:br>
              <a:rPr lang="en-IE" sz="3600" b="0" dirty="0"/>
            </a:br>
            <a:r>
              <a:rPr lang="en-IE" sz="3600" b="0" dirty="0"/>
              <a:t/>
            </a:r>
            <a:br>
              <a:rPr lang="en-IE" sz="3600" b="0" dirty="0"/>
            </a:br>
            <a:r>
              <a:rPr lang="en-IE" sz="3600" b="0" dirty="0"/>
              <a:t/>
            </a:r>
            <a:br>
              <a:rPr lang="en-IE" sz="3600" b="0" dirty="0"/>
            </a:br>
            <a:r>
              <a:rPr lang="en-IE" sz="3600" b="0" dirty="0"/>
              <a:t/>
            </a:r>
            <a:br>
              <a:rPr lang="en-IE" sz="3600" b="0" dirty="0"/>
            </a:br>
            <a:r>
              <a:rPr lang="en-IE" sz="3600" b="0" dirty="0"/>
              <a:t/>
            </a:r>
            <a:br>
              <a:rPr lang="en-IE" sz="3600" b="0" dirty="0"/>
            </a:br>
            <a:r>
              <a:rPr lang="en-GB" sz="3600" dirty="0"/>
              <a:t>Setting Configuration Options for Sessions </a:t>
            </a:r>
            <a:r>
              <a:rPr lang="en-IE" sz="3600" dirty="0" smtClean="0"/>
              <a:t/>
            </a:r>
            <a:br>
              <a:rPr lang="en-IE" sz="3600" dirty="0" smtClean="0"/>
            </a:br>
            <a:r>
              <a:rPr lang="en-IE" sz="3600" dirty="0" smtClean="0"/>
              <a:t> </a:t>
            </a:r>
            <a:endParaRPr lang="en-IE" sz="3600" dirty="0"/>
          </a:p>
        </p:txBody>
      </p:sp>
      <p:sp>
        <p:nvSpPr>
          <p:cNvPr id="3" name="Content Placeholder 2"/>
          <p:cNvSpPr>
            <a:spLocks noGrp="1"/>
          </p:cNvSpPr>
          <p:nvPr>
            <p:ph idx="1"/>
          </p:nvPr>
        </p:nvSpPr>
        <p:spPr>
          <a:xfrm>
            <a:off x="479946" y="1219200"/>
            <a:ext cx="10812894" cy="5638800"/>
          </a:xfrm>
        </p:spPr>
        <p:txBody>
          <a:bodyPr>
            <a:normAutofit/>
          </a:bodyPr>
          <a:lstStyle/>
          <a:p>
            <a:r>
              <a:rPr lang="en-GB" sz="2400" dirty="0" smtClean="0"/>
              <a:t>To store session data in a database table, see the following changes</a:t>
            </a:r>
            <a:endParaRPr lang="en-GB" sz="2400" dirty="0"/>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smtClean="0"/>
              <a:t>SWAD Sessions &amp; Cookies</a:t>
            </a:r>
            <a:endParaRPr lang="en-US"/>
          </a:p>
        </p:txBody>
      </p:sp>
      <p:sp>
        <p:nvSpPr>
          <p:cNvPr id="6" name="Slide Number Placeholder 5"/>
          <p:cNvSpPr>
            <a:spLocks noGrp="1"/>
          </p:cNvSpPr>
          <p:nvPr>
            <p:ph type="sldNum" sz="quarter" idx="12"/>
          </p:nvPr>
        </p:nvSpPr>
        <p:spPr/>
        <p:txBody>
          <a:bodyPr>
            <a:normAutofit lnSpcReduction="10000"/>
          </a:bodyPr>
          <a:lstStyle/>
          <a:p>
            <a:fld id="{B6F15528-21DE-4FAA-801E-634DDDAF4B2B}" type="slidenum">
              <a:rPr lang="en-US" smtClean="0"/>
              <a:pPr/>
              <a:t>24</a:t>
            </a:fld>
            <a:endParaRPr lang="en-US"/>
          </a:p>
        </p:txBody>
      </p:sp>
      <p:pic>
        <p:nvPicPr>
          <p:cNvPr id="7" name="Picture 6"/>
          <p:cNvPicPr>
            <a:picLocks noChangeAspect="1"/>
          </p:cNvPicPr>
          <p:nvPr/>
        </p:nvPicPr>
        <p:blipFill rotWithShape="1">
          <a:blip r:embed="rId2"/>
          <a:srcRect l="4905" t="46875" r="69326" b="19792"/>
          <a:stretch/>
        </p:blipFill>
        <p:spPr>
          <a:xfrm>
            <a:off x="2354421" y="1993962"/>
            <a:ext cx="5867400" cy="4267200"/>
          </a:xfrm>
          <a:prstGeom prst="rect">
            <a:avLst/>
          </a:prstGeom>
        </p:spPr>
      </p:pic>
    </p:spTree>
    <p:extLst>
      <p:ext uri="{BB962C8B-B14F-4D97-AF65-F5344CB8AC3E}">
        <p14:creationId xmlns:p14="http://schemas.microsoft.com/office/powerpoint/2010/main" val="7282653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10835640" cy="1397124"/>
          </a:xfrm>
        </p:spPr>
        <p:txBody>
          <a:bodyPr>
            <a:noAutofit/>
          </a:bodyPr>
          <a:lstStyle/>
          <a:p>
            <a:r>
              <a:rPr lang="en-IE" sz="3200" b="0" dirty="0"/>
              <a:t/>
            </a:r>
            <a:br>
              <a:rPr lang="en-IE" sz="3200" b="0" dirty="0"/>
            </a:br>
            <a:r>
              <a:rPr lang="en-IE" sz="3200" b="0" dirty="0"/>
              <a:t/>
            </a:r>
            <a:br>
              <a:rPr lang="en-IE" sz="3200" b="0" dirty="0"/>
            </a:br>
            <a:r>
              <a:rPr lang="en-IE" sz="3200" b="0" dirty="0"/>
              <a:t/>
            </a:r>
            <a:br>
              <a:rPr lang="en-IE" sz="3200" b="0" dirty="0"/>
            </a:br>
            <a:r>
              <a:rPr lang="en-IE" sz="3200" b="0" dirty="0"/>
              <a:t/>
            </a:r>
            <a:br>
              <a:rPr lang="en-IE" sz="3200" b="0" dirty="0"/>
            </a:br>
            <a:r>
              <a:rPr lang="en-IE" sz="3200" b="0" dirty="0"/>
              <a:t/>
            </a:r>
            <a:br>
              <a:rPr lang="en-IE" sz="3200" b="0" dirty="0"/>
            </a:br>
            <a:r>
              <a:rPr lang="en-IE" sz="3200" b="0" dirty="0"/>
              <a:t/>
            </a:r>
            <a:br>
              <a:rPr lang="en-IE" sz="3200" b="0" dirty="0"/>
            </a:br>
            <a:r>
              <a:rPr lang="en-IE" sz="3200" b="0" dirty="0"/>
              <a:t/>
            </a:r>
            <a:br>
              <a:rPr lang="en-IE" sz="3200" b="0" dirty="0"/>
            </a:br>
            <a:r>
              <a:rPr lang="en-IE" sz="3200" b="0" dirty="0"/>
              <a:t/>
            </a:r>
            <a:br>
              <a:rPr lang="en-IE" sz="3200" b="0" dirty="0"/>
            </a:br>
            <a:r>
              <a:rPr lang="en-IE" sz="3200" b="0" dirty="0"/>
              <a:t/>
            </a:r>
            <a:br>
              <a:rPr lang="en-IE" sz="3200" b="0" dirty="0"/>
            </a:br>
            <a:r>
              <a:rPr lang="en-IE" sz="3200" b="0" dirty="0"/>
              <a:t/>
            </a:r>
            <a:br>
              <a:rPr lang="en-IE" sz="3200" b="0" dirty="0"/>
            </a:br>
            <a:r>
              <a:rPr lang="en-GB" sz="3200" dirty="0"/>
              <a:t>Creating a table in your DB to manage </a:t>
            </a:r>
            <a:r>
              <a:rPr lang="en-GB" sz="3200" dirty="0" smtClean="0"/>
              <a:t>sessions</a:t>
            </a:r>
            <a:br>
              <a:rPr lang="en-GB" sz="3200" dirty="0" smtClean="0"/>
            </a:br>
            <a:r>
              <a:rPr lang="en-GB" sz="3200" dirty="0" smtClean="0"/>
              <a:t> </a:t>
            </a:r>
            <a:r>
              <a:rPr lang="en-IE" sz="3200" dirty="0" smtClean="0"/>
              <a:t> </a:t>
            </a:r>
            <a:endParaRPr lang="en-IE" sz="3200" dirty="0"/>
          </a:p>
        </p:txBody>
      </p:sp>
      <p:sp>
        <p:nvSpPr>
          <p:cNvPr id="3" name="Content Placeholder 2"/>
          <p:cNvSpPr>
            <a:spLocks noGrp="1"/>
          </p:cNvSpPr>
          <p:nvPr>
            <p:ph idx="1"/>
          </p:nvPr>
        </p:nvSpPr>
        <p:spPr>
          <a:xfrm>
            <a:off x="479946" y="1219200"/>
            <a:ext cx="10812894" cy="5638800"/>
          </a:xfrm>
        </p:spPr>
        <p:txBody>
          <a:bodyPr>
            <a:normAutofit fontScale="92500" lnSpcReduction="20000"/>
          </a:bodyPr>
          <a:lstStyle/>
          <a:p>
            <a:endParaRPr lang="en-GB" sz="2400" dirty="0" smtClean="0"/>
          </a:p>
          <a:p>
            <a:endParaRPr lang="en-GB" sz="2400" dirty="0"/>
          </a:p>
          <a:p>
            <a:endParaRPr lang="en-GB" sz="2400" dirty="0" smtClean="0"/>
          </a:p>
          <a:p>
            <a:pPr marL="0" indent="0">
              <a:buNone/>
            </a:pPr>
            <a:endParaRPr lang="en-GB" sz="1700" b="1" dirty="0" smtClean="0"/>
          </a:p>
          <a:p>
            <a:pPr marL="0" indent="0">
              <a:lnSpc>
                <a:spcPct val="110000"/>
              </a:lnSpc>
              <a:buNone/>
            </a:pPr>
            <a:r>
              <a:rPr lang="en-GB" sz="1700" b="1" dirty="0" smtClean="0"/>
              <a:t>CREATE </a:t>
            </a:r>
            <a:r>
              <a:rPr lang="en-GB" sz="1700" b="1" dirty="0"/>
              <a:t>TABLE IF NOT EXISTS `</a:t>
            </a:r>
            <a:r>
              <a:rPr lang="en-GB" sz="1700" b="1" dirty="0" err="1"/>
              <a:t>ci_sessions</a:t>
            </a:r>
            <a:r>
              <a:rPr lang="en-GB" sz="1700" b="1" dirty="0"/>
              <a:t>` (</a:t>
            </a:r>
          </a:p>
          <a:p>
            <a:pPr marL="0" indent="0">
              <a:lnSpc>
                <a:spcPct val="110000"/>
              </a:lnSpc>
              <a:buNone/>
            </a:pPr>
            <a:r>
              <a:rPr lang="en-GB" sz="1700" b="1" dirty="0"/>
              <a:t>        `id` </a:t>
            </a:r>
            <a:r>
              <a:rPr lang="en-GB" sz="1700" b="1" dirty="0" err="1"/>
              <a:t>varchar</a:t>
            </a:r>
            <a:r>
              <a:rPr lang="en-GB" sz="1700" b="1" dirty="0"/>
              <a:t>(128) NOT NULL,</a:t>
            </a:r>
          </a:p>
          <a:p>
            <a:pPr marL="0" indent="0">
              <a:lnSpc>
                <a:spcPct val="110000"/>
              </a:lnSpc>
              <a:buNone/>
            </a:pPr>
            <a:r>
              <a:rPr lang="en-GB" sz="1700" b="1" dirty="0"/>
              <a:t>        `</a:t>
            </a:r>
            <a:r>
              <a:rPr lang="en-GB" sz="1700" b="1" dirty="0" err="1"/>
              <a:t>ip_address</a:t>
            </a:r>
            <a:r>
              <a:rPr lang="en-GB" sz="1700" b="1" dirty="0"/>
              <a:t>` </a:t>
            </a:r>
            <a:r>
              <a:rPr lang="en-GB" sz="1700" b="1" dirty="0" err="1"/>
              <a:t>varchar</a:t>
            </a:r>
            <a:r>
              <a:rPr lang="en-GB" sz="1700" b="1" dirty="0"/>
              <a:t>(45) NOT NULL,</a:t>
            </a:r>
          </a:p>
          <a:p>
            <a:pPr marL="0" indent="0">
              <a:lnSpc>
                <a:spcPct val="110000"/>
              </a:lnSpc>
              <a:buNone/>
            </a:pPr>
            <a:r>
              <a:rPr lang="en-GB" sz="1700" b="1" dirty="0"/>
              <a:t>        `timestamp` </a:t>
            </a:r>
            <a:r>
              <a:rPr lang="en-GB" sz="1700" b="1" dirty="0" err="1"/>
              <a:t>int</a:t>
            </a:r>
            <a:r>
              <a:rPr lang="en-GB" sz="1700" b="1" dirty="0"/>
              <a:t>(10) unsigned DEFAULT 0 NOT NULL,</a:t>
            </a:r>
          </a:p>
          <a:p>
            <a:pPr marL="0" indent="0">
              <a:lnSpc>
                <a:spcPct val="110000"/>
              </a:lnSpc>
              <a:buNone/>
            </a:pPr>
            <a:r>
              <a:rPr lang="en-GB" sz="1700" b="1" dirty="0"/>
              <a:t>        `data` blob NOT NULL,</a:t>
            </a:r>
          </a:p>
          <a:p>
            <a:pPr marL="0" indent="0">
              <a:lnSpc>
                <a:spcPct val="110000"/>
              </a:lnSpc>
              <a:buNone/>
            </a:pPr>
            <a:r>
              <a:rPr lang="en-GB" sz="1700" b="1" dirty="0"/>
              <a:t>        KEY `</a:t>
            </a:r>
            <a:r>
              <a:rPr lang="en-GB" sz="1700" b="1" dirty="0" err="1"/>
              <a:t>ci_sessions_timestamp</a:t>
            </a:r>
            <a:r>
              <a:rPr lang="en-GB" sz="1700" b="1" dirty="0"/>
              <a:t>` (`timestamp`)</a:t>
            </a:r>
          </a:p>
          <a:p>
            <a:pPr marL="0" indent="0">
              <a:lnSpc>
                <a:spcPct val="110000"/>
              </a:lnSpc>
              <a:buNone/>
            </a:pPr>
            <a:r>
              <a:rPr lang="en-GB" sz="1700" b="1" dirty="0" smtClean="0"/>
              <a:t>);</a:t>
            </a:r>
            <a:endParaRPr lang="en-IE" sz="2400" dirty="0"/>
          </a:p>
          <a:p>
            <a:r>
              <a:rPr lang="en-GB" sz="2400" i="1" dirty="0"/>
              <a:t>Providing you make the necessary changes to the </a:t>
            </a:r>
            <a:r>
              <a:rPr lang="en-GB" sz="2400" i="1" dirty="0" err="1"/>
              <a:t>config</a:t>
            </a:r>
            <a:r>
              <a:rPr lang="en-GB" sz="2400" i="1" dirty="0"/>
              <a:t> file, </a:t>
            </a:r>
            <a:r>
              <a:rPr lang="en-GB" sz="2400" i="1" dirty="0" err="1"/>
              <a:t>CodeIgniter</a:t>
            </a:r>
            <a:r>
              <a:rPr lang="en-GB" sz="2400" i="1" dirty="0"/>
              <a:t> will automatically save all session data to the sessions table in your DB. </a:t>
            </a:r>
            <a:endParaRPr lang="en-GB" sz="2400" dirty="0"/>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smtClean="0"/>
              <a:t>SWAD Sessions &amp; Cookies</a:t>
            </a:r>
            <a:endParaRPr lang="en-US"/>
          </a:p>
        </p:txBody>
      </p:sp>
      <p:sp>
        <p:nvSpPr>
          <p:cNvPr id="6" name="Slide Number Placeholder 5"/>
          <p:cNvSpPr>
            <a:spLocks noGrp="1"/>
          </p:cNvSpPr>
          <p:nvPr>
            <p:ph type="sldNum" sz="quarter" idx="12"/>
          </p:nvPr>
        </p:nvSpPr>
        <p:spPr/>
        <p:txBody>
          <a:bodyPr>
            <a:normAutofit lnSpcReduction="10000"/>
          </a:bodyPr>
          <a:lstStyle/>
          <a:p>
            <a:fld id="{B6F15528-21DE-4FAA-801E-634DDDAF4B2B}" type="slidenum">
              <a:rPr lang="en-US" smtClean="0"/>
              <a:pPr/>
              <a:t>25</a:t>
            </a:fld>
            <a:endParaRPr lang="en-US"/>
          </a:p>
        </p:txBody>
      </p:sp>
      <p:pic>
        <p:nvPicPr>
          <p:cNvPr id="8" name="Picture 7"/>
          <p:cNvPicPr>
            <a:picLocks noChangeAspect="1"/>
          </p:cNvPicPr>
          <p:nvPr/>
        </p:nvPicPr>
        <p:blipFill rotWithShape="1">
          <a:blip r:embed="rId2"/>
          <a:srcRect l="18375" t="28125" r="21888" b="55208"/>
          <a:stretch/>
        </p:blipFill>
        <p:spPr>
          <a:xfrm>
            <a:off x="914400" y="1160626"/>
            <a:ext cx="9715506" cy="1524001"/>
          </a:xfrm>
          <a:prstGeom prst="rect">
            <a:avLst/>
          </a:prstGeom>
        </p:spPr>
      </p:pic>
    </p:spTree>
    <p:extLst>
      <p:ext uri="{BB962C8B-B14F-4D97-AF65-F5344CB8AC3E}">
        <p14:creationId xmlns:p14="http://schemas.microsoft.com/office/powerpoint/2010/main" val="38443527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10835640" cy="1397124"/>
          </a:xfrm>
        </p:spPr>
        <p:txBody>
          <a:bodyPr>
            <a:noAutofit/>
          </a:bodyPr>
          <a:lstStyle/>
          <a:p>
            <a:r>
              <a:rPr lang="en-IE" sz="3200" b="0" dirty="0"/>
              <a:t/>
            </a:r>
            <a:br>
              <a:rPr lang="en-IE" sz="3200" b="0" dirty="0"/>
            </a:br>
            <a:r>
              <a:rPr lang="en-IE" sz="3200" b="0" dirty="0"/>
              <a:t/>
            </a:r>
            <a:br>
              <a:rPr lang="en-IE" sz="3200" b="0" dirty="0"/>
            </a:br>
            <a:r>
              <a:rPr lang="en-IE" sz="3200" b="0" dirty="0"/>
              <a:t/>
            </a:r>
            <a:br>
              <a:rPr lang="en-IE" sz="3200" b="0" dirty="0"/>
            </a:br>
            <a:r>
              <a:rPr lang="en-IE" sz="3200" b="0" dirty="0"/>
              <a:t/>
            </a:r>
            <a:br>
              <a:rPr lang="en-IE" sz="3200" b="0" dirty="0"/>
            </a:br>
            <a:r>
              <a:rPr lang="en-IE" sz="3200" b="0" dirty="0"/>
              <a:t/>
            </a:r>
            <a:br>
              <a:rPr lang="en-IE" sz="3200" b="0" dirty="0"/>
            </a:br>
            <a:r>
              <a:rPr lang="en-IE" sz="3200" b="0" dirty="0"/>
              <a:t/>
            </a:r>
            <a:br>
              <a:rPr lang="en-IE" sz="3200" b="0" dirty="0"/>
            </a:br>
            <a:r>
              <a:rPr lang="en-IE" sz="3200" b="0" dirty="0"/>
              <a:t/>
            </a:r>
            <a:br>
              <a:rPr lang="en-IE" sz="3200" b="0" dirty="0"/>
            </a:br>
            <a:r>
              <a:rPr lang="en-IE" sz="3200" b="0" dirty="0"/>
              <a:t/>
            </a:r>
            <a:br>
              <a:rPr lang="en-IE" sz="3200" b="0" dirty="0"/>
            </a:br>
            <a:r>
              <a:rPr lang="en-IE" sz="3200" b="0" dirty="0"/>
              <a:t/>
            </a:r>
            <a:br>
              <a:rPr lang="en-IE" sz="3200" b="0" dirty="0"/>
            </a:br>
            <a:r>
              <a:rPr lang="en-IE" sz="3200" b="0" dirty="0"/>
              <a:t/>
            </a:r>
            <a:br>
              <a:rPr lang="en-IE" sz="3200" b="0" dirty="0"/>
            </a:br>
            <a:r>
              <a:rPr lang="en-GB" sz="3200" dirty="0"/>
              <a:t>Creating a table in your DB to manage </a:t>
            </a:r>
            <a:r>
              <a:rPr lang="en-GB" sz="3200" dirty="0" smtClean="0"/>
              <a:t>sessions</a:t>
            </a:r>
            <a:br>
              <a:rPr lang="en-GB" sz="3200" dirty="0" smtClean="0"/>
            </a:br>
            <a:r>
              <a:rPr lang="en-GB" sz="3200" dirty="0" smtClean="0"/>
              <a:t> </a:t>
            </a:r>
            <a:r>
              <a:rPr lang="en-IE" sz="3200" dirty="0" smtClean="0"/>
              <a:t> </a:t>
            </a:r>
            <a:endParaRPr lang="en-IE" sz="3200" dirty="0"/>
          </a:p>
        </p:txBody>
      </p:sp>
      <p:sp>
        <p:nvSpPr>
          <p:cNvPr id="3" name="Content Placeholder 2"/>
          <p:cNvSpPr>
            <a:spLocks noGrp="1"/>
          </p:cNvSpPr>
          <p:nvPr>
            <p:ph idx="1"/>
          </p:nvPr>
        </p:nvSpPr>
        <p:spPr>
          <a:xfrm>
            <a:off x="479946" y="1219200"/>
            <a:ext cx="10812894" cy="5638800"/>
          </a:xfrm>
        </p:spPr>
        <p:txBody>
          <a:bodyPr>
            <a:normAutofit fontScale="92500" lnSpcReduction="20000"/>
          </a:bodyPr>
          <a:lstStyle/>
          <a:p>
            <a:endParaRPr lang="en-GB" sz="2400" dirty="0" smtClean="0"/>
          </a:p>
          <a:p>
            <a:endParaRPr lang="en-GB" sz="2400" dirty="0"/>
          </a:p>
          <a:p>
            <a:endParaRPr lang="en-GB" sz="2400" dirty="0" smtClean="0"/>
          </a:p>
          <a:p>
            <a:pPr marL="0" indent="0">
              <a:buNone/>
            </a:pPr>
            <a:endParaRPr lang="en-GB" sz="1700" b="1" dirty="0" smtClean="0"/>
          </a:p>
          <a:p>
            <a:pPr marL="0" indent="0">
              <a:lnSpc>
                <a:spcPct val="110000"/>
              </a:lnSpc>
              <a:buNone/>
            </a:pPr>
            <a:r>
              <a:rPr lang="en-GB" sz="1700" b="1" dirty="0" smtClean="0"/>
              <a:t>CREATE </a:t>
            </a:r>
            <a:r>
              <a:rPr lang="en-GB" sz="1700" b="1" dirty="0"/>
              <a:t>TABLE IF NOT EXISTS `</a:t>
            </a:r>
            <a:r>
              <a:rPr lang="en-GB" sz="1700" b="1" dirty="0" err="1"/>
              <a:t>ci_sessions</a:t>
            </a:r>
            <a:r>
              <a:rPr lang="en-GB" sz="1700" b="1" dirty="0"/>
              <a:t>` (</a:t>
            </a:r>
          </a:p>
          <a:p>
            <a:pPr marL="0" indent="0">
              <a:lnSpc>
                <a:spcPct val="110000"/>
              </a:lnSpc>
              <a:buNone/>
            </a:pPr>
            <a:r>
              <a:rPr lang="en-GB" sz="1700" b="1" dirty="0"/>
              <a:t>        `id` </a:t>
            </a:r>
            <a:r>
              <a:rPr lang="en-GB" sz="1700" b="1" dirty="0" err="1"/>
              <a:t>varchar</a:t>
            </a:r>
            <a:r>
              <a:rPr lang="en-GB" sz="1700" b="1" dirty="0"/>
              <a:t>(128) NOT NULL,</a:t>
            </a:r>
          </a:p>
          <a:p>
            <a:pPr marL="0" indent="0">
              <a:lnSpc>
                <a:spcPct val="110000"/>
              </a:lnSpc>
              <a:buNone/>
            </a:pPr>
            <a:r>
              <a:rPr lang="en-GB" sz="1700" b="1" dirty="0"/>
              <a:t>        `</a:t>
            </a:r>
            <a:r>
              <a:rPr lang="en-GB" sz="1700" b="1" dirty="0" err="1"/>
              <a:t>ip_address</a:t>
            </a:r>
            <a:r>
              <a:rPr lang="en-GB" sz="1700" b="1" dirty="0"/>
              <a:t>` </a:t>
            </a:r>
            <a:r>
              <a:rPr lang="en-GB" sz="1700" b="1" dirty="0" err="1"/>
              <a:t>varchar</a:t>
            </a:r>
            <a:r>
              <a:rPr lang="en-GB" sz="1700" b="1" dirty="0"/>
              <a:t>(45) NOT NULL,</a:t>
            </a:r>
          </a:p>
          <a:p>
            <a:pPr marL="0" indent="0">
              <a:lnSpc>
                <a:spcPct val="110000"/>
              </a:lnSpc>
              <a:buNone/>
            </a:pPr>
            <a:r>
              <a:rPr lang="en-GB" sz="1700" b="1" dirty="0"/>
              <a:t>        `timestamp` </a:t>
            </a:r>
            <a:r>
              <a:rPr lang="en-GB" sz="1700" b="1" dirty="0" err="1"/>
              <a:t>int</a:t>
            </a:r>
            <a:r>
              <a:rPr lang="en-GB" sz="1700" b="1" dirty="0"/>
              <a:t>(10) unsigned DEFAULT 0 NOT NULL,</a:t>
            </a:r>
          </a:p>
          <a:p>
            <a:pPr marL="0" indent="0">
              <a:lnSpc>
                <a:spcPct val="110000"/>
              </a:lnSpc>
              <a:buNone/>
            </a:pPr>
            <a:r>
              <a:rPr lang="en-GB" sz="1700" b="1" dirty="0"/>
              <a:t>        `data` blob NOT NULL,</a:t>
            </a:r>
          </a:p>
          <a:p>
            <a:pPr marL="0" indent="0">
              <a:lnSpc>
                <a:spcPct val="110000"/>
              </a:lnSpc>
              <a:buNone/>
            </a:pPr>
            <a:r>
              <a:rPr lang="en-GB" sz="1700" b="1" dirty="0"/>
              <a:t>        KEY `</a:t>
            </a:r>
            <a:r>
              <a:rPr lang="en-GB" sz="1700" b="1" dirty="0" err="1"/>
              <a:t>ci_sessions_timestamp</a:t>
            </a:r>
            <a:r>
              <a:rPr lang="en-GB" sz="1700" b="1" dirty="0"/>
              <a:t>` (`timestamp`)</a:t>
            </a:r>
          </a:p>
          <a:p>
            <a:pPr marL="0" indent="0">
              <a:lnSpc>
                <a:spcPct val="110000"/>
              </a:lnSpc>
              <a:buNone/>
            </a:pPr>
            <a:r>
              <a:rPr lang="en-GB" sz="1700" b="1" dirty="0" smtClean="0"/>
              <a:t>);</a:t>
            </a:r>
            <a:endParaRPr lang="en-IE" sz="2400" dirty="0"/>
          </a:p>
          <a:p>
            <a:r>
              <a:rPr lang="en-GB" sz="2400" i="1" dirty="0"/>
              <a:t>Providing you make the necessary changes to the </a:t>
            </a:r>
            <a:r>
              <a:rPr lang="en-GB" sz="2400" i="1" dirty="0" err="1"/>
              <a:t>config</a:t>
            </a:r>
            <a:r>
              <a:rPr lang="en-GB" sz="2400" i="1" dirty="0"/>
              <a:t> file, </a:t>
            </a:r>
            <a:r>
              <a:rPr lang="en-GB" sz="2400" i="1" dirty="0" err="1"/>
              <a:t>CodeIgniter</a:t>
            </a:r>
            <a:r>
              <a:rPr lang="en-GB" sz="2400" i="1" dirty="0"/>
              <a:t> will automatically save all session data to the sessions table in your DB. </a:t>
            </a:r>
            <a:endParaRPr lang="en-GB" sz="2400" dirty="0"/>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smtClean="0"/>
              <a:t>SWAD Sessions &amp; Cookies</a:t>
            </a:r>
            <a:endParaRPr lang="en-US"/>
          </a:p>
        </p:txBody>
      </p:sp>
      <p:sp>
        <p:nvSpPr>
          <p:cNvPr id="6" name="Slide Number Placeholder 5"/>
          <p:cNvSpPr>
            <a:spLocks noGrp="1"/>
          </p:cNvSpPr>
          <p:nvPr>
            <p:ph type="sldNum" sz="quarter" idx="12"/>
          </p:nvPr>
        </p:nvSpPr>
        <p:spPr/>
        <p:txBody>
          <a:bodyPr>
            <a:normAutofit lnSpcReduction="10000"/>
          </a:bodyPr>
          <a:lstStyle/>
          <a:p>
            <a:fld id="{B6F15528-21DE-4FAA-801E-634DDDAF4B2B}" type="slidenum">
              <a:rPr lang="en-US" smtClean="0"/>
              <a:pPr/>
              <a:t>26</a:t>
            </a:fld>
            <a:endParaRPr lang="en-US"/>
          </a:p>
        </p:txBody>
      </p:sp>
      <p:pic>
        <p:nvPicPr>
          <p:cNvPr id="8" name="Picture 7"/>
          <p:cNvPicPr>
            <a:picLocks noChangeAspect="1"/>
          </p:cNvPicPr>
          <p:nvPr/>
        </p:nvPicPr>
        <p:blipFill rotWithShape="1">
          <a:blip r:embed="rId2"/>
          <a:srcRect l="18375" t="28125" r="21888" b="55208"/>
          <a:stretch/>
        </p:blipFill>
        <p:spPr>
          <a:xfrm>
            <a:off x="914400" y="1160626"/>
            <a:ext cx="9715506" cy="1524001"/>
          </a:xfrm>
          <a:prstGeom prst="rect">
            <a:avLst/>
          </a:prstGeom>
        </p:spPr>
      </p:pic>
    </p:spTree>
    <p:extLst>
      <p:ext uri="{BB962C8B-B14F-4D97-AF65-F5344CB8AC3E}">
        <p14:creationId xmlns:p14="http://schemas.microsoft.com/office/powerpoint/2010/main" val="42198185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10835640" cy="1397124"/>
          </a:xfrm>
        </p:spPr>
        <p:txBody>
          <a:bodyPr>
            <a:noAutofit/>
          </a:bodyPr>
          <a:lstStyle/>
          <a:p>
            <a:r>
              <a:rPr lang="en-IE" sz="3200" b="0" dirty="0"/>
              <a:t/>
            </a:r>
            <a:br>
              <a:rPr lang="en-IE" sz="3200" b="0" dirty="0"/>
            </a:br>
            <a:r>
              <a:rPr lang="en-IE" sz="3200" b="0" dirty="0"/>
              <a:t/>
            </a:r>
            <a:br>
              <a:rPr lang="en-IE" sz="3200" b="0" dirty="0"/>
            </a:br>
            <a:r>
              <a:rPr lang="en-IE" sz="3200" b="0" dirty="0"/>
              <a:t/>
            </a:r>
            <a:br>
              <a:rPr lang="en-IE" sz="3200" b="0" dirty="0"/>
            </a:br>
            <a:r>
              <a:rPr lang="en-IE" sz="3200" b="0" dirty="0"/>
              <a:t/>
            </a:r>
            <a:br>
              <a:rPr lang="en-IE" sz="3200" b="0" dirty="0"/>
            </a:br>
            <a:r>
              <a:rPr lang="en-IE" sz="3200" b="0" dirty="0"/>
              <a:t/>
            </a:r>
            <a:br>
              <a:rPr lang="en-IE" sz="3200" b="0" dirty="0"/>
            </a:br>
            <a:r>
              <a:rPr lang="en-IE" sz="3200" b="0" dirty="0"/>
              <a:t/>
            </a:r>
            <a:br>
              <a:rPr lang="en-IE" sz="3200" b="0" dirty="0"/>
            </a:br>
            <a:r>
              <a:rPr lang="en-IE" sz="3200" b="0" dirty="0"/>
              <a:t/>
            </a:r>
            <a:br>
              <a:rPr lang="en-IE" sz="3200" b="0" dirty="0"/>
            </a:br>
            <a:r>
              <a:rPr lang="en-IE" sz="3200" b="0" dirty="0"/>
              <a:t/>
            </a:r>
            <a:br>
              <a:rPr lang="en-IE" sz="3200" b="0" dirty="0"/>
            </a:br>
            <a:r>
              <a:rPr lang="en-IE" sz="3200" b="0" dirty="0"/>
              <a:t/>
            </a:r>
            <a:br>
              <a:rPr lang="en-IE" sz="3200" b="0" dirty="0"/>
            </a:br>
            <a:r>
              <a:rPr lang="en-IE" sz="3200" b="0" dirty="0"/>
              <a:t/>
            </a:r>
            <a:br>
              <a:rPr lang="en-IE" sz="3200" b="0" dirty="0"/>
            </a:br>
            <a:r>
              <a:rPr lang="en-IE" sz="3200" b="0" dirty="0"/>
              <a:t/>
            </a:r>
            <a:br>
              <a:rPr lang="en-IE" sz="3200" b="0" dirty="0"/>
            </a:br>
            <a:r>
              <a:rPr lang="en-IE" sz="3200" dirty="0" smtClean="0"/>
              <a:t>Amending my authors table </a:t>
            </a:r>
            <a:br>
              <a:rPr lang="en-IE" sz="3200" dirty="0" smtClean="0"/>
            </a:br>
            <a:r>
              <a:rPr lang="en-GB" sz="3200" dirty="0" smtClean="0"/>
              <a:t> </a:t>
            </a:r>
            <a:r>
              <a:rPr lang="en-IE" sz="3200" dirty="0" smtClean="0"/>
              <a:t> </a:t>
            </a:r>
            <a:endParaRPr lang="en-IE" sz="3200" dirty="0"/>
          </a:p>
        </p:txBody>
      </p:sp>
      <p:sp>
        <p:nvSpPr>
          <p:cNvPr id="3" name="Content Placeholder 2"/>
          <p:cNvSpPr>
            <a:spLocks noGrp="1"/>
          </p:cNvSpPr>
          <p:nvPr>
            <p:ph idx="1"/>
          </p:nvPr>
        </p:nvSpPr>
        <p:spPr>
          <a:xfrm>
            <a:off x="479946" y="1219200"/>
            <a:ext cx="10812894" cy="5638800"/>
          </a:xfrm>
        </p:spPr>
        <p:txBody>
          <a:bodyPr>
            <a:normAutofit/>
          </a:bodyPr>
          <a:lstStyle/>
          <a:p>
            <a:r>
              <a:rPr lang="en-GB" sz="2400" dirty="0" smtClean="0"/>
              <a:t>In </a:t>
            </a:r>
            <a:r>
              <a:rPr lang="en-GB" sz="2400" dirty="0"/>
              <a:t>the upcoming example I am going to log authors (from the books DB) in and out of my site. </a:t>
            </a:r>
            <a:r>
              <a:rPr lang="en-GB" sz="2400" dirty="0" smtClean="0"/>
              <a:t>Only </a:t>
            </a:r>
            <a:r>
              <a:rPr lang="en-GB" sz="2400" dirty="0"/>
              <a:t>authenticated authors will get to see the “secret content”. </a:t>
            </a:r>
            <a:r>
              <a:rPr lang="en-GB" sz="2400" dirty="0" smtClean="0"/>
              <a:t>Therefore </a:t>
            </a:r>
            <a:r>
              <a:rPr lang="en-GB" sz="2400" dirty="0"/>
              <a:t>the authors table will need to be altered. </a:t>
            </a:r>
            <a:endParaRPr lang="en-GB" sz="2400" dirty="0" smtClean="0"/>
          </a:p>
          <a:p>
            <a:r>
              <a:rPr lang="en-GB" sz="2400" dirty="0" smtClean="0"/>
              <a:t>I’m </a:t>
            </a:r>
            <a:r>
              <a:rPr lang="en-GB" sz="2400" dirty="0"/>
              <a:t>going to add two new fields </a:t>
            </a:r>
            <a:r>
              <a:rPr lang="en-GB" sz="2400" dirty="0" smtClean="0"/>
              <a:t>to </a:t>
            </a:r>
            <a:r>
              <a:rPr lang="en-GB" sz="2400" dirty="0"/>
              <a:t>what we had before. The authors user </a:t>
            </a:r>
            <a:r>
              <a:rPr lang="en-GB" sz="2400" dirty="0" smtClean="0"/>
              <a:t>name</a:t>
            </a:r>
            <a:r>
              <a:rPr lang="en-GB" sz="2400" dirty="0"/>
              <a:t> </a:t>
            </a:r>
            <a:r>
              <a:rPr lang="en-GB" sz="2400" dirty="0" smtClean="0"/>
              <a:t>&amp; the </a:t>
            </a:r>
            <a:r>
              <a:rPr lang="en-GB" sz="2400" dirty="0"/>
              <a:t>authors password (which I will encrypt with MD5).</a:t>
            </a:r>
          </a:p>
          <a:p>
            <a:endParaRPr lang="en-IE" sz="2400" dirty="0"/>
          </a:p>
          <a:p>
            <a:endParaRPr lang="en-GB" sz="2400" dirty="0"/>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smtClean="0"/>
              <a:t>SWAD Sessions &amp; Cookies</a:t>
            </a:r>
            <a:endParaRPr lang="en-US"/>
          </a:p>
        </p:txBody>
      </p:sp>
      <p:sp>
        <p:nvSpPr>
          <p:cNvPr id="6" name="Slide Number Placeholder 5"/>
          <p:cNvSpPr>
            <a:spLocks noGrp="1"/>
          </p:cNvSpPr>
          <p:nvPr>
            <p:ph type="sldNum" sz="quarter" idx="12"/>
          </p:nvPr>
        </p:nvSpPr>
        <p:spPr/>
        <p:txBody>
          <a:bodyPr>
            <a:normAutofit lnSpcReduction="10000"/>
          </a:bodyPr>
          <a:lstStyle/>
          <a:p>
            <a:fld id="{B6F15528-21DE-4FAA-801E-634DDDAF4B2B}" type="slidenum">
              <a:rPr lang="en-US" smtClean="0"/>
              <a:pPr/>
              <a:t>27</a:t>
            </a:fld>
            <a:endParaRPr lang="en-US"/>
          </a:p>
        </p:txBody>
      </p:sp>
      <p:pic>
        <p:nvPicPr>
          <p:cNvPr id="9" name="Picture 8"/>
          <p:cNvPicPr>
            <a:picLocks noChangeAspect="1"/>
          </p:cNvPicPr>
          <p:nvPr/>
        </p:nvPicPr>
        <p:blipFill rotWithShape="1">
          <a:blip r:embed="rId2"/>
          <a:srcRect l="18375" t="27083" r="15446" b="44792"/>
          <a:stretch/>
        </p:blipFill>
        <p:spPr>
          <a:xfrm>
            <a:off x="838200" y="3429000"/>
            <a:ext cx="9886244" cy="2362200"/>
          </a:xfrm>
          <a:prstGeom prst="rect">
            <a:avLst/>
          </a:prstGeom>
        </p:spPr>
      </p:pic>
    </p:spTree>
    <p:extLst>
      <p:ext uri="{BB962C8B-B14F-4D97-AF65-F5344CB8AC3E}">
        <p14:creationId xmlns:p14="http://schemas.microsoft.com/office/powerpoint/2010/main" val="22063801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10835640" cy="1397124"/>
          </a:xfrm>
        </p:spPr>
        <p:txBody>
          <a:bodyPr>
            <a:normAutofit fontScale="90000"/>
          </a:bodyPr>
          <a:lstStyle/>
          <a:p>
            <a:r>
              <a:rPr lang="en-IE" b="0" dirty="0"/>
              <a:t/>
            </a:r>
            <a:br>
              <a:rPr lang="en-IE" b="0" dirty="0"/>
            </a:br>
            <a:r>
              <a:rPr lang="en-IE" b="0" dirty="0"/>
              <a:t/>
            </a:r>
            <a:br>
              <a:rPr lang="en-IE" b="0" dirty="0"/>
            </a:br>
            <a:r>
              <a:rPr lang="en-IE" b="0" dirty="0"/>
              <a:t/>
            </a:r>
            <a:br>
              <a:rPr lang="en-IE" b="0" dirty="0"/>
            </a:br>
            <a:r>
              <a:rPr lang="en-IE" b="0" dirty="0"/>
              <a:t/>
            </a:r>
            <a:br>
              <a:rPr lang="en-IE" b="0" dirty="0"/>
            </a:br>
            <a:r>
              <a:rPr lang="en-IE" b="0" dirty="0"/>
              <a:t/>
            </a:r>
            <a:br>
              <a:rPr lang="en-IE" b="0" dirty="0"/>
            </a:br>
            <a:r>
              <a:rPr lang="en-IE" b="0" dirty="0"/>
              <a:t/>
            </a:r>
            <a:br>
              <a:rPr lang="en-IE" b="0" dirty="0"/>
            </a:br>
            <a:r>
              <a:rPr lang="en-IE" b="0" dirty="0"/>
              <a:t/>
            </a:r>
            <a:br>
              <a:rPr lang="en-IE" b="0" dirty="0"/>
            </a:br>
            <a:r>
              <a:rPr lang="en-IE" b="0" dirty="0"/>
              <a:t/>
            </a:r>
            <a:br>
              <a:rPr lang="en-IE" b="0" dirty="0"/>
            </a:br>
            <a:r>
              <a:rPr lang="en-IE" dirty="0" smtClean="0"/>
              <a:t>Example 2 – The Problem</a:t>
            </a:r>
            <a:br>
              <a:rPr lang="en-IE" dirty="0" smtClean="0"/>
            </a:br>
            <a:r>
              <a:rPr lang="en-IE" dirty="0" smtClean="0"/>
              <a:t> </a:t>
            </a:r>
            <a:endParaRPr lang="en-IE" dirty="0"/>
          </a:p>
        </p:txBody>
      </p:sp>
      <p:sp>
        <p:nvSpPr>
          <p:cNvPr id="3" name="Content Placeholder 2"/>
          <p:cNvSpPr>
            <a:spLocks noGrp="1"/>
          </p:cNvSpPr>
          <p:nvPr>
            <p:ph idx="1"/>
          </p:nvPr>
        </p:nvSpPr>
        <p:spPr>
          <a:xfrm>
            <a:off x="479946" y="1397124"/>
            <a:ext cx="10812894" cy="5460876"/>
          </a:xfrm>
        </p:spPr>
        <p:txBody>
          <a:bodyPr>
            <a:normAutofit fontScale="92500"/>
          </a:bodyPr>
          <a:lstStyle/>
          <a:p>
            <a:r>
              <a:rPr lang="en-GB" sz="2400" dirty="0" smtClean="0"/>
              <a:t>The sample code for this example is on Moodle – </a:t>
            </a:r>
            <a:r>
              <a:rPr lang="en-GB" sz="2400" b="1" dirty="0" smtClean="0"/>
              <a:t>CIgetAuthor2018SessionB</a:t>
            </a:r>
            <a:endParaRPr lang="en-IE" sz="2400" dirty="0"/>
          </a:p>
          <a:p>
            <a:r>
              <a:rPr lang="en-GB" sz="2400" dirty="0"/>
              <a:t>Using the newly updated authors table, present users with a login form. </a:t>
            </a:r>
          </a:p>
          <a:p>
            <a:r>
              <a:rPr lang="en-GB" sz="2400" dirty="0"/>
              <a:t>If the user enters valid logon credentials then present them with the secret content/restricted area. </a:t>
            </a:r>
            <a:endParaRPr lang="en-GB" sz="2400" dirty="0" smtClean="0"/>
          </a:p>
          <a:p>
            <a:pPr lvl="1"/>
            <a:r>
              <a:rPr lang="en-GB" sz="2200" dirty="0" smtClean="0"/>
              <a:t>If </a:t>
            </a:r>
            <a:r>
              <a:rPr lang="en-GB" sz="2200" dirty="0"/>
              <a:t>we are dealing with a valid user, we will put their username and their author ID into session. </a:t>
            </a:r>
          </a:p>
          <a:p>
            <a:pPr lvl="1"/>
            <a:r>
              <a:rPr lang="en-GB" sz="2200" dirty="0"/>
              <a:t>This will allow us to check at any point/on any page if the user has previously (successfully) logged in. </a:t>
            </a:r>
            <a:endParaRPr lang="en-IE" sz="2400" dirty="0"/>
          </a:p>
          <a:p>
            <a:r>
              <a:rPr lang="en-GB" sz="2400" dirty="0"/>
              <a:t>If the user enters invalid logon credentials then present them (again) with the login form and an error message. </a:t>
            </a:r>
          </a:p>
          <a:p>
            <a:r>
              <a:rPr lang="en-GB" sz="2400" dirty="0"/>
              <a:t>Both fields on the logon form are required input. </a:t>
            </a:r>
          </a:p>
          <a:p>
            <a:r>
              <a:rPr lang="en-GB" sz="2400" dirty="0"/>
              <a:t>The user (once logged in) will be afforded the opportunity to log out (at which point we will destroy the session and return them to the login form).</a:t>
            </a:r>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smtClean="0"/>
              <a:t>SWAD Sessions &amp; Cookies</a:t>
            </a:r>
            <a:endParaRPr lang="en-US"/>
          </a:p>
        </p:txBody>
      </p:sp>
      <p:sp>
        <p:nvSpPr>
          <p:cNvPr id="6" name="Slide Number Placeholder 5"/>
          <p:cNvSpPr>
            <a:spLocks noGrp="1"/>
          </p:cNvSpPr>
          <p:nvPr>
            <p:ph type="sldNum" sz="quarter" idx="12"/>
          </p:nvPr>
        </p:nvSpPr>
        <p:spPr/>
        <p:txBody>
          <a:bodyPr>
            <a:normAutofit lnSpcReduction="10000"/>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16941775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10835640" cy="1397124"/>
          </a:xfrm>
        </p:spPr>
        <p:txBody>
          <a:bodyPr>
            <a:normAutofit fontScale="90000"/>
          </a:bodyPr>
          <a:lstStyle/>
          <a:p>
            <a:r>
              <a:rPr lang="en-IE" b="0" dirty="0"/>
              <a:t/>
            </a:r>
            <a:br>
              <a:rPr lang="en-IE" b="0" dirty="0"/>
            </a:br>
            <a:r>
              <a:rPr lang="en-IE" b="0" dirty="0"/>
              <a:t/>
            </a:r>
            <a:br>
              <a:rPr lang="en-IE" b="0" dirty="0"/>
            </a:br>
            <a:r>
              <a:rPr lang="en-IE" b="0" dirty="0"/>
              <a:t/>
            </a:r>
            <a:br>
              <a:rPr lang="en-IE" b="0" dirty="0"/>
            </a:br>
            <a:r>
              <a:rPr lang="en-IE" b="0" dirty="0"/>
              <a:t/>
            </a:r>
            <a:br>
              <a:rPr lang="en-IE" b="0" dirty="0"/>
            </a:br>
            <a:r>
              <a:rPr lang="en-IE" b="0" dirty="0"/>
              <a:t/>
            </a:r>
            <a:br>
              <a:rPr lang="en-IE" b="0" dirty="0"/>
            </a:br>
            <a:r>
              <a:rPr lang="en-IE" b="0" dirty="0"/>
              <a:t/>
            </a:r>
            <a:br>
              <a:rPr lang="en-IE" b="0" dirty="0"/>
            </a:br>
            <a:r>
              <a:rPr lang="en-IE" b="0" dirty="0"/>
              <a:t/>
            </a:r>
            <a:br>
              <a:rPr lang="en-IE" b="0" dirty="0"/>
            </a:br>
            <a:r>
              <a:rPr lang="en-IE" b="0" dirty="0"/>
              <a:t/>
            </a:r>
            <a:br>
              <a:rPr lang="en-IE" b="0" dirty="0"/>
            </a:br>
            <a:r>
              <a:rPr lang="en-IE" dirty="0" smtClean="0"/>
              <a:t>Example 2 – The Problem</a:t>
            </a:r>
            <a:br>
              <a:rPr lang="en-IE" dirty="0" smtClean="0"/>
            </a:br>
            <a:r>
              <a:rPr lang="en-IE" dirty="0" smtClean="0"/>
              <a:t> </a:t>
            </a:r>
            <a:endParaRPr lang="en-IE" dirty="0"/>
          </a:p>
        </p:txBody>
      </p:sp>
      <p:sp>
        <p:nvSpPr>
          <p:cNvPr id="3" name="Content Placeholder 2"/>
          <p:cNvSpPr>
            <a:spLocks noGrp="1"/>
          </p:cNvSpPr>
          <p:nvPr>
            <p:ph idx="1"/>
          </p:nvPr>
        </p:nvSpPr>
        <p:spPr>
          <a:xfrm>
            <a:off x="479946" y="1397124"/>
            <a:ext cx="10812894" cy="5460876"/>
          </a:xfrm>
        </p:spPr>
        <p:txBody>
          <a:bodyPr>
            <a:normAutofit/>
          </a:bodyPr>
          <a:lstStyle/>
          <a:p>
            <a:r>
              <a:rPr lang="en-IE" sz="2400" dirty="0" smtClean="0"/>
              <a:t>The login form will look like this</a:t>
            </a:r>
            <a:endParaRPr lang="en-IE" sz="2400" dirty="0"/>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smtClean="0"/>
              <a:t>SWAD Sessions &amp; Cookies</a:t>
            </a:r>
            <a:endParaRPr lang="en-US"/>
          </a:p>
        </p:txBody>
      </p:sp>
      <p:sp>
        <p:nvSpPr>
          <p:cNvPr id="6" name="Slide Number Placeholder 5"/>
          <p:cNvSpPr>
            <a:spLocks noGrp="1"/>
          </p:cNvSpPr>
          <p:nvPr>
            <p:ph type="sldNum" sz="quarter" idx="12"/>
          </p:nvPr>
        </p:nvSpPr>
        <p:spPr/>
        <p:txBody>
          <a:bodyPr>
            <a:normAutofit lnSpcReduction="10000"/>
          </a:bodyPr>
          <a:lstStyle/>
          <a:p>
            <a:fld id="{B6F15528-21DE-4FAA-801E-634DDDAF4B2B}" type="slidenum">
              <a:rPr lang="en-US" smtClean="0"/>
              <a:pPr/>
              <a:t>29</a:t>
            </a:fld>
            <a:endParaRPr lang="en-US"/>
          </a:p>
        </p:txBody>
      </p:sp>
      <p:pic>
        <p:nvPicPr>
          <p:cNvPr id="7" name="Picture 6"/>
          <p:cNvPicPr>
            <a:picLocks noChangeAspect="1"/>
          </p:cNvPicPr>
          <p:nvPr/>
        </p:nvPicPr>
        <p:blipFill rotWithShape="1">
          <a:blip r:embed="rId2"/>
          <a:srcRect l="39458" t="16667" r="38873" b="42708"/>
          <a:stretch/>
        </p:blipFill>
        <p:spPr>
          <a:xfrm>
            <a:off x="3352800" y="2111990"/>
            <a:ext cx="4191000" cy="4417541"/>
          </a:xfrm>
          <a:prstGeom prst="rect">
            <a:avLst/>
          </a:prstGeom>
        </p:spPr>
      </p:pic>
    </p:spTree>
    <p:extLst>
      <p:ext uri="{BB962C8B-B14F-4D97-AF65-F5344CB8AC3E}">
        <p14:creationId xmlns:p14="http://schemas.microsoft.com/office/powerpoint/2010/main" val="2292861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9692640" cy="1397124"/>
          </a:xfrm>
        </p:spPr>
        <p:txBody>
          <a:bodyPr>
            <a:normAutofit fontScale="90000"/>
          </a:bodyPr>
          <a:lstStyle/>
          <a:p>
            <a:r>
              <a:rPr lang="en-IE" b="0" dirty="0"/>
              <a:t/>
            </a:r>
            <a:br>
              <a:rPr lang="en-IE" b="0" dirty="0"/>
            </a:br>
            <a:r>
              <a:rPr lang="en-IE" b="0" dirty="0"/>
              <a:t/>
            </a:r>
            <a:br>
              <a:rPr lang="en-IE" b="0" dirty="0"/>
            </a:br>
            <a:r>
              <a:rPr lang="en-IE" dirty="0"/>
              <a:t>Understanding the basics </a:t>
            </a:r>
            <a:r>
              <a:rPr lang="en-IE" dirty="0" smtClean="0"/>
              <a:t/>
            </a:r>
            <a:br>
              <a:rPr lang="en-IE" dirty="0" smtClean="0"/>
            </a:br>
            <a:r>
              <a:rPr lang="en-IE" dirty="0" smtClean="0"/>
              <a:t> </a:t>
            </a:r>
            <a:endParaRPr lang="en-IE" dirty="0"/>
          </a:p>
        </p:txBody>
      </p:sp>
      <p:sp>
        <p:nvSpPr>
          <p:cNvPr id="3" name="Content Placeholder 2"/>
          <p:cNvSpPr>
            <a:spLocks noGrp="1"/>
          </p:cNvSpPr>
          <p:nvPr>
            <p:ph idx="1"/>
          </p:nvPr>
        </p:nvSpPr>
        <p:spPr>
          <a:xfrm>
            <a:off x="479946" y="1397124"/>
            <a:ext cx="10812894" cy="5460876"/>
          </a:xfrm>
        </p:spPr>
        <p:txBody>
          <a:bodyPr>
            <a:normAutofit/>
          </a:bodyPr>
          <a:lstStyle/>
          <a:p>
            <a:r>
              <a:rPr lang="en-GB" sz="2800" dirty="0" smtClean="0"/>
              <a:t>Sessions </a:t>
            </a:r>
            <a:r>
              <a:rPr lang="en-GB" sz="2800" dirty="0"/>
              <a:t>in PHP are driven by a unique session ID, a cryptographically random number. </a:t>
            </a:r>
          </a:p>
          <a:p>
            <a:r>
              <a:rPr lang="en-GB" sz="2800" dirty="0"/>
              <a:t>This session ID is generated by PHP/</a:t>
            </a:r>
            <a:r>
              <a:rPr lang="en-GB" sz="2800" dirty="0" err="1"/>
              <a:t>CodeIgniter</a:t>
            </a:r>
            <a:r>
              <a:rPr lang="en-GB" sz="2800" dirty="0"/>
              <a:t> and stored on the client side for the lifetime of a session. </a:t>
            </a:r>
          </a:p>
          <a:p>
            <a:r>
              <a:rPr lang="en-GB" sz="2800" dirty="0"/>
              <a:t>The session id can be passed along through URL’s. </a:t>
            </a:r>
            <a:endParaRPr lang="en-GB" sz="2800" dirty="0" smtClean="0"/>
          </a:p>
          <a:p>
            <a:pPr lvl="1"/>
            <a:r>
              <a:rPr lang="en-GB" sz="2600" dirty="0" smtClean="0"/>
              <a:t>Leads </a:t>
            </a:r>
            <a:r>
              <a:rPr lang="en-GB" sz="2600" dirty="0"/>
              <a:t>to very ugly URL’s. </a:t>
            </a:r>
          </a:p>
          <a:p>
            <a:pPr lvl="1"/>
            <a:r>
              <a:rPr lang="en-GB" sz="2600" dirty="0"/>
              <a:t>Search engines may have problems indexing your site with these type of URL’s. </a:t>
            </a:r>
          </a:p>
          <a:p>
            <a:pPr lvl="1"/>
            <a:r>
              <a:rPr lang="en-GB" sz="2600" dirty="0"/>
              <a:t>It can be a security risk. </a:t>
            </a:r>
            <a:endParaRPr lang="en-IE" sz="2600" dirty="0"/>
          </a:p>
          <a:p>
            <a:r>
              <a:rPr lang="en-GB" sz="2800" dirty="0"/>
              <a:t>More often than not, its saved in a cookie and passed to the server when a request is made. </a:t>
            </a:r>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smtClean="0"/>
              <a:t>SWAD Sessions &amp; Cookies</a:t>
            </a:r>
            <a:endParaRPr lang="en-US"/>
          </a:p>
        </p:txBody>
      </p:sp>
      <p:sp>
        <p:nvSpPr>
          <p:cNvPr id="6" name="Slide Number Placeholder 5"/>
          <p:cNvSpPr>
            <a:spLocks noGrp="1"/>
          </p:cNvSpPr>
          <p:nvPr>
            <p:ph type="sldNum" sz="quarter" idx="12"/>
          </p:nvPr>
        </p:nvSpPr>
        <p:spPr/>
        <p:txBody>
          <a:bodyPr>
            <a:normAutofit lnSpcReduction="10000"/>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0635068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10835640" cy="1397124"/>
          </a:xfrm>
        </p:spPr>
        <p:txBody>
          <a:bodyPr>
            <a:normAutofit fontScale="90000"/>
          </a:bodyPr>
          <a:lstStyle/>
          <a:p>
            <a:r>
              <a:rPr lang="en-IE" b="0" dirty="0"/>
              <a:t/>
            </a:r>
            <a:br>
              <a:rPr lang="en-IE" b="0" dirty="0"/>
            </a:br>
            <a:r>
              <a:rPr lang="en-IE" b="0" dirty="0"/>
              <a:t/>
            </a:r>
            <a:br>
              <a:rPr lang="en-IE" b="0" dirty="0"/>
            </a:br>
            <a:r>
              <a:rPr lang="en-IE" b="0" dirty="0"/>
              <a:t/>
            </a:r>
            <a:br>
              <a:rPr lang="en-IE" b="0" dirty="0"/>
            </a:br>
            <a:r>
              <a:rPr lang="en-IE" b="0" dirty="0"/>
              <a:t/>
            </a:r>
            <a:br>
              <a:rPr lang="en-IE" b="0" dirty="0"/>
            </a:br>
            <a:r>
              <a:rPr lang="en-IE" b="0" dirty="0"/>
              <a:t/>
            </a:r>
            <a:br>
              <a:rPr lang="en-IE" b="0" dirty="0"/>
            </a:br>
            <a:r>
              <a:rPr lang="en-IE" b="0" dirty="0"/>
              <a:t/>
            </a:r>
            <a:br>
              <a:rPr lang="en-IE" b="0" dirty="0"/>
            </a:br>
            <a:r>
              <a:rPr lang="en-IE" b="0" dirty="0"/>
              <a:t/>
            </a:r>
            <a:br>
              <a:rPr lang="en-IE" b="0" dirty="0"/>
            </a:br>
            <a:r>
              <a:rPr lang="en-IE" b="0" dirty="0"/>
              <a:t/>
            </a:r>
            <a:br>
              <a:rPr lang="en-IE" b="0" dirty="0"/>
            </a:br>
            <a:r>
              <a:rPr lang="en-IE" dirty="0" smtClean="0"/>
              <a:t>Example 2 – Sample Run – Valid User</a:t>
            </a:r>
            <a:br>
              <a:rPr lang="en-IE" dirty="0" smtClean="0"/>
            </a:br>
            <a:r>
              <a:rPr lang="en-IE" dirty="0" smtClean="0"/>
              <a:t> </a:t>
            </a:r>
            <a:endParaRPr lang="en-IE" dirty="0"/>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smtClean="0"/>
              <a:t>SWAD Sessions &amp; Cookies</a:t>
            </a:r>
            <a:endParaRPr lang="en-US"/>
          </a:p>
        </p:txBody>
      </p:sp>
      <p:sp>
        <p:nvSpPr>
          <p:cNvPr id="6" name="Slide Number Placeholder 5"/>
          <p:cNvSpPr>
            <a:spLocks noGrp="1"/>
          </p:cNvSpPr>
          <p:nvPr>
            <p:ph type="sldNum" sz="quarter" idx="12"/>
          </p:nvPr>
        </p:nvSpPr>
        <p:spPr/>
        <p:txBody>
          <a:bodyPr>
            <a:normAutofit lnSpcReduction="10000"/>
          </a:bodyPr>
          <a:lstStyle/>
          <a:p>
            <a:fld id="{B6F15528-21DE-4FAA-801E-634DDDAF4B2B}" type="slidenum">
              <a:rPr lang="en-US" smtClean="0"/>
              <a:pPr/>
              <a:t>30</a:t>
            </a:fld>
            <a:endParaRPr lang="en-US"/>
          </a:p>
        </p:txBody>
      </p:sp>
      <p:pic>
        <p:nvPicPr>
          <p:cNvPr id="9" name="Picture 8"/>
          <p:cNvPicPr>
            <a:picLocks noChangeAspect="1"/>
          </p:cNvPicPr>
          <p:nvPr/>
        </p:nvPicPr>
        <p:blipFill rotWithShape="1">
          <a:blip r:embed="rId2"/>
          <a:srcRect l="38873" t="16667" r="39458" b="41667"/>
          <a:stretch/>
        </p:blipFill>
        <p:spPr>
          <a:xfrm>
            <a:off x="914400" y="1414184"/>
            <a:ext cx="3657600" cy="3954162"/>
          </a:xfrm>
          <a:prstGeom prst="rect">
            <a:avLst/>
          </a:prstGeom>
        </p:spPr>
      </p:pic>
      <p:pic>
        <p:nvPicPr>
          <p:cNvPr id="10" name="Picture 9"/>
          <p:cNvPicPr>
            <a:picLocks noChangeAspect="1"/>
          </p:cNvPicPr>
          <p:nvPr/>
        </p:nvPicPr>
        <p:blipFill rotWithShape="1">
          <a:blip r:embed="rId3"/>
          <a:srcRect l="37116" t="16667" r="37116" b="48958"/>
          <a:stretch/>
        </p:blipFill>
        <p:spPr>
          <a:xfrm>
            <a:off x="5867400" y="1414184"/>
            <a:ext cx="4616821" cy="3462616"/>
          </a:xfrm>
          <a:prstGeom prst="rect">
            <a:avLst/>
          </a:prstGeom>
        </p:spPr>
      </p:pic>
      <p:sp>
        <p:nvSpPr>
          <p:cNvPr id="11" name="Right Arrow 10"/>
          <p:cNvSpPr/>
          <p:nvPr/>
        </p:nvSpPr>
        <p:spPr>
          <a:xfrm>
            <a:off x="4784142" y="3276600"/>
            <a:ext cx="930858"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24448912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10835640" cy="1397124"/>
          </a:xfrm>
        </p:spPr>
        <p:txBody>
          <a:bodyPr>
            <a:normAutofit fontScale="90000"/>
          </a:bodyPr>
          <a:lstStyle/>
          <a:p>
            <a:r>
              <a:rPr lang="en-IE" b="0" dirty="0"/>
              <a:t/>
            </a:r>
            <a:br>
              <a:rPr lang="en-IE" b="0" dirty="0"/>
            </a:br>
            <a:r>
              <a:rPr lang="en-IE" b="0" dirty="0"/>
              <a:t/>
            </a:r>
            <a:br>
              <a:rPr lang="en-IE" b="0" dirty="0"/>
            </a:br>
            <a:r>
              <a:rPr lang="en-IE" b="0" dirty="0"/>
              <a:t/>
            </a:r>
            <a:br>
              <a:rPr lang="en-IE" b="0" dirty="0"/>
            </a:br>
            <a:r>
              <a:rPr lang="en-IE" b="0" dirty="0"/>
              <a:t/>
            </a:r>
            <a:br>
              <a:rPr lang="en-IE" b="0" dirty="0"/>
            </a:br>
            <a:r>
              <a:rPr lang="en-IE" b="0" dirty="0"/>
              <a:t/>
            </a:r>
            <a:br>
              <a:rPr lang="en-IE" b="0" dirty="0"/>
            </a:br>
            <a:r>
              <a:rPr lang="en-IE" b="0" dirty="0"/>
              <a:t/>
            </a:r>
            <a:br>
              <a:rPr lang="en-IE" b="0" dirty="0"/>
            </a:br>
            <a:r>
              <a:rPr lang="en-IE" b="0" dirty="0"/>
              <a:t/>
            </a:r>
            <a:br>
              <a:rPr lang="en-IE" b="0" dirty="0"/>
            </a:br>
            <a:r>
              <a:rPr lang="en-IE" b="0" dirty="0"/>
              <a:t/>
            </a:r>
            <a:br>
              <a:rPr lang="en-IE" b="0" dirty="0"/>
            </a:br>
            <a:r>
              <a:rPr lang="en-IE" dirty="0" smtClean="0"/>
              <a:t>Example 2 – Sample Run – Invalid User</a:t>
            </a:r>
            <a:br>
              <a:rPr lang="en-IE" dirty="0" smtClean="0"/>
            </a:br>
            <a:r>
              <a:rPr lang="en-IE" dirty="0" smtClean="0"/>
              <a:t> </a:t>
            </a:r>
            <a:endParaRPr lang="en-IE" dirty="0"/>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smtClean="0"/>
              <a:t>SWAD Sessions &amp; Cookies</a:t>
            </a:r>
            <a:endParaRPr lang="en-US"/>
          </a:p>
        </p:txBody>
      </p:sp>
      <p:sp>
        <p:nvSpPr>
          <p:cNvPr id="6" name="Slide Number Placeholder 5"/>
          <p:cNvSpPr>
            <a:spLocks noGrp="1"/>
          </p:cNvSpPr>
          <p:nvPr>
            <p:ph type="sldNum" sz="quarter" idx="12"/>
          </p:nvPr>
        </p:nvSpPr>
        <p:spPr/>
        <p:txBody>
          <a:bodyPr>
            <a:normAutofit lnSpcReduction="10000"/>
          </a:bodyPr>
          <a:lstStyle/>
          <a:p>
            <a:fld id="{B6F15528-21DE-4FAA-801E-634DDDAF4B2B}" type="slidenum">
              <a:rPr lang="en-US" smtClean="0"/>
              <a:pPr/>
              <a:t>31</a:t>
            </a:fld>
            <a:endParaRPr lang="en-US"/>
          </a:p>
        </p:txBody>
      </p:sp>
      <p:sp>
        <p:nvSpPr>
          <p:cNvPr id="11" name="Right Arrow 10"/>
          <p:cNvSpPr/>
          <p:nvPr/>
        </p:nvSpPr>
        <p:spPr>
          <a:xfrm>
            <a:off x="4784142" y="3276600"/>
            <a:ext cx="930858"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3" name="Picture 2"/>
          <p:cNvPicPr>
            <a:picLocks noChangeAspect="1"/>
          </p:cNvPicPr>
          <p:nvPr/>
        </p:nvPicPr>
        <p:blipFill rotWithShape="1">
          <a:blip r:embed="rId2"/>
          <a:srcRect l="39459" t="16666" r="39458" b="42709"/>
          <a:stretch/>
        </p:blipFill>
        <p:spPr>
          <a:xfrm>
            <a:off x="740252" y="1414184"/>
            <a:ext cx="3618291" cy="3919816"/>
          </a:xfrm>
          <a:prstGeom prst="rect">
            <a:avLst/>
          </a:prstGeom>
        </p:spPr>
      </p:pic>
      <p:pic>
        <p:nvPicPr>
          <p:cNvPr id="7" name="Picture 6"/>
          <p:cNvPicPr>
            <a:picLocks noChangeAspect="1"/>
          </p:cNvPicPr>
          <p:nvPr/>
        </p:nvPicPr>
        <p:blipFill rotWithShape="1">
          <a:blip r:embed="rId3"/>
          <a:srcRect l="38873" t="16667" r="38872" b="37499"/>
          <a:stretch/>
        </p:blipFill>
        <p:spPr>
          <a:xfrm>
            <a:off x="5989638" y="1397122"/>
            <a:ext cx="3840162" cy="4446503"/>
          </a:xfrm>
          <a:prstGeom prst="rect">
            <a:avLst/>
          </a:prstGeom>
        </p:spPr>
      </p:pic>
    </p:spTree>
    <p:extLst>
      <p:ext uri="{BB962C8B-B14F-4D97-AF65-F5344CB8AC3E}">
        <p14:creationId xmlns:p14="http://schemas.microsoft.com/office/powerpoint/2010/main" val="24959270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10835640" cy="1397124"/>
          </a:xfrm>
        </p:spPr>
        <p:txBody>
          <a:bodyPr>
            <a:normAutofit fontScale="90000"/>
          </a:bodyPr>
          <a:lstStyle/>
          <a:p>
            <a:r>
              <a:rPr lang="en-IE" b="0" dirty="0"/>
              <a:t/>
            </a:r>
            <a:br>
              <a:rPr lang="en-IE" b="0" dirty="0"/>
            </a:br>
            <a:r>
              <a:rPr lang="en-IE" b="0" dirty="0"/>
              <a:t/>
            </a:r>
            <a:br>
              <a:rPr lang="en-IE" b="0" dirty="0"/>
            </a:br>
            <a:r>
              <a:rPr lang="en-IE" b="0" dirty="0"/>
              <a:t/>
            </a:r>
            <a:br>
              <a:rPr lang="en-IE" b="0" dirty="0"/>
            </a:br>
            <a:r>
              <a:rPr lang="en-IE" b="0" dirty="0"/>
              <a:t/>
            </a:r>
            <a:br>
              <a:rPr lang="en-IE" b="0" dirty="0"/>
            </a:br>
            <a:r>
              <a:rPr lang="en-IE" b="0" dirty="0"/>
              <a:t/>
            </a:r>
            <a:br>
              <a:rPr lang="en-IE" b="0" dirty="0"/>
            </a:br>
            <a:r>
              <a:rPr lang="en-IE" b="0" dirty="0"/>
              <a:t/>
            </a:r>
            <a:br>
              <a:rPr lang="en-IE" b="0" dirty="0"/>
            </a:br>
            <a:r>
              <a:rPr lang="en-IE" b="0" dirty="0"/>
              <a:t/>
            </a:r>
            <a:br>
              <a:rPr lang="en-IE" b="0" dirty="0"/>
            </a:br>
            <a:r>
              <a:rPr lang="en-IE" b="0" dirty="0"/>
              <a:t/>
            </a:r>
            <a:br>
              <a:rPr lang="en-IE" b="0" dirty="0"/>
            </a:br>
            <a:r>
              <a:rPr lang="en-IE" dirty="0" smtClean="0"/>
              <a:t>Example 2 – Sample Run – Missing Input</a:t>
            </a:r>
            <a:br>
              <a:rPr lang="en-IE" dirty="0" smtClean="0"/>
            </a:br>
            <a:r>
              <a:rPr lang="en-IE" dirty="0" smtClean="0"/>
              <a:t> </a:t>
            </a:r>
            <a:endParaRPr lang="en-IE" dirty="0"/>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smtClean="0"/>
              <a:t>SWAD Sessions &amp; Cookies</a:t>
            </a:r>
            <a:endParaRPr lang="en-US"/>
          </a:p>
        </p:txBody>
      </p:sp>
      <p:sp>
        <p:nvSpPr>
          <p:cNvPr id="6" name="Slide Number Placeholder 5"/>
          <p:cNvSpPr>
            <a:spLocks noGrp="1"/>
          </p:cNvSpPr>
          <p:nvPr>
            <p:ph type="sldNum" sz="quarter" idx="12"/>
          </p:nvPr>
        </p:nvSpPr>
        <p:spPr/>
        <p:txBody>
          <a:bodyPr>
            <a:normAutofit lnSpcReduction="10000"/>
          </a:bodyPr>
          <a:lstStyle/>
          <a:p>
            <a:fld id="{B6F15528-21DE-4FAA-801E-634DDDAF4B2B}" type="slidenum">
              <a:rPr lang="en-US" smtClean="0"/>
              <a:pPr/>
              <a:t>32</a:t>
            </a:fld>
            <a:endParaRPr lang="en-US"/>
          </a:p>
        </p:txBody>
      </p:sp>
      <p:pic>
        <p:nvPicPr>
          <p:cNvPr id="8" name="Picture 7"/>
          <p:cNvPicPr>
            <a:picLocks noChangeAspect="1"/>
          </p:cNvPicPr>
          <p:nvPr/>
        </p:nvPicPr>
        <p:blipFill rotWithShape="1">
          <a:blip r:embed="rId2"/>
          <a:srcRect l="39458" t="16666" r="39458" b="33333"/>
          <a:stretch/>
        </p:blipFill>
        <p:spPr>
          <a:xfrm>
            <a:off x="838200" y="1337983"/>
            <a:ext cx="2743200" cy="3657600"/>
          </a:xfrm>
          <a:prstGeom prst="rect">
            <a:avLst/>
          </a:prstGeom>
        </p:spPr>
      </p:pic>
      <p:pic>
        <p:nvPicPr>
          <p:cNvPr id="9" name="Picture 8"/>
          <p:cNvPicPr>
            <a:picLocks noChangeAspect="1"/>
          </p:cNvPicPr>
          <p:nvPr/>
        </p:nvPicPr>
        <p:blipFill rotWithShape="1">
          <a:blip r:embed="rId3"/>
          <a:srcRect l="39458" t="16667" r="40044" b="34374"/>
          <a:stretch/>
        </p:blipFill>
        <p:spPr>
          <a:xfrm>
            <a:off x="4419600" y="1337983"/>
            <a:ext cx="2667000" cy="3581400"/>
          </a:xfrm>
          <a:prstGeom prst="rect">
            <a:avLst/>
          </a:prstGeom>
        </p:spPr>
      </p:pic>
      <p:pic>
        <p:nvPicPr>
          <p:cNvPr id="10" name="Picture 9"/>
          <p:cNvPicPr>
            <a:picLocks noChangeAspect="1"/>
          </p:cNvPicPr>
          <p:nvPr/>
        </p:nvPicPr>
        <p:blipFill rotWithShape="1">
          <a:blip r:embed="rId4"/>
          <a:srcRect l="39458" t="16667" r="39459" b="38541"/>
          <a:stretch/>
        </p:blipFill>
        <p:spPr>
          <a:xfrm>
            <a:off x="7924800" y="1484425"/>
            <a:ext cx="2875778" cy="3434958"/>
          </a:xfrm>
          <a:prstGeom prst="rect">
            <a:avLst/>
          </a:prstGeom>
        </p:spPr>
      </p:pic>
      <p:sp>
        <p:nvSpPr>
          <p:cNvPr id="12" name="TextBox 11"/>
          <p:cNvSpPr txBox="1"/>
          <p:nvPr/>
        </p:nvSpPr>
        <p:spPr>
          <a:xfrm>
            <a:off x="838200" y="5334000"/>
            <a:ext cx="2743200" cy="646331"/>
          </a:xfrm>
          <a:prstGeom prst="rect">
            <a:avLst/>
          </a:prstGeom>
          <a:noFill/>
        </p:spPr>
        <p:txBody>
          <a:bodyPr wrap="square" rtlCol="0">
            <a:spAutoFit/>
          </a:bodyPr>
          <a:lstStyle/>
          <a:p>
            <a:pPr algn="ctr"/>
            <a:r>
              <a:rPr lang="en-IE" dirty="0" smtClean="0"/>
              <a:t>User submits form with no input</a:t>
            </a:r>
            <a:endParaRPr lang="en-IE" dirty="0"/>
          </a:p>
        </p:txBody>
      </p:sp>
      <p:sp>
        <p:nvSpPr>
          <p:cNvPr id="13" name="TextBox 12"/>
          <p:cNvSpPr txBox="1"/>
          <p:nvPr/>
        </p:nvSpPr>
        <p:spPr>
          <a:xfrm>
            <a:off x="4419600" y="5333999"/>
            <a:ext cx="2667000" cy="923330"/>
          </a:xfrm>
          <a:prstGeom prst="rect">
            <a:avLst/>
          </a:prstGeom>
          <a:noFill/>
        </p:spPr>
        <p:txBody>
          <a:bodyPr wrap="square" rtlCol="0">
            <a:spAutoFit/>
          </a:bodyPr>
          <a:lstStyle/>
          <a:p>
            <a:pPr algn="ctr"/>
            <a:r>
              <a:rPr lang="en-IE" dirty="0" smtClean="0"/>
              <a:t>User submits form with no username provided</a:t>
            </a:r>
            <a:endParaRPr lang="en-IE" dirty="0"/>
          </a:p>
        </p:txBody>
      </p:sp>
      <p:sp>
        <p:nvSpPr>
          <p:cNvPr id="14" name="TextBox 13"/>
          <p:cNvSpPr txBox="1"/>
          <p:nvPr/>
        </p:nvSpPr>
        <p:spPr>
          <a:xfrm>
            <a:off x="7924800" y="5333999"/>
            <a:ext cx="2875778" cy="646331"/>
          </a:xfrm>
          <a:prstGeom prst="rect">
            <a:avLst/>
          </a:prstGeom>
          <a:noFill/>
        </p:spPr>
        <p:txBody>
          <a:bodyPr wrap="square" rtlCol="0">
            <a:spAutoFit/>
          </a:bodyPr>
          <a:lstStyle/>
          <a:p>
            <a:pPr algn="ctr"/>
            <a:r>
              <a:rPr lang="en-IE" dirty="0" smtClean="0"/>
              <a:t>User submits form with no password provided</a:t>
            </a:r>
            <a:endParaRPr lang="en-IE" dirty="0"/>
          </a:p>
        </p:txBody>
      </p:sp>
    </p:spTree>
    <p:extLst>
      <p:ext uri="{BB962C8B-B14F-4D97-AF65-F5344CB8AC3E}">
        <p14:creationId xmlns:p14="http://schemas.microsoft.com/office/powerpoint/2010/main" val="17370345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10835640" cy="1397124"/>
          </a:xfrm>
        </p:spPr>
        <p:txBody>
          <a:bodyPr>
            <a:normAutofit fontScale="90000"/>
          </a:bodyPr>
          <a:lstStyle/>
          <a:p>
            <a:r>
              <a:rPr lang="en-IE" b="0" dirty="0"/>
              <a:t/>
            </a:r>
            <a:br>
              <a:rPr lang="en-IE" b="0" dirty="0"/>
            </a:br>
            <a:r>
              <a:rPr lang="en-IE" b="0" dirty="0"/>
              <a:t/>
            </a:r>
            <a:br>
              <a:rPr lang="en-IE" b="0" dirty="0"/>
            </a:br>
            <a:r>
              <a:rPr lang="en-IE" b="0" dirty="0"/>
              <a:t/>
            </a:r>
            <a:br>
              <a:rPr lang="en-IE" b="0" dirty="0"/>
            </a:br>
            <a:r>
              <a:rPr lang="en-IE" b="0" dirty="0"/>
              <a:t/>
            </a:r>
            <a:br>
              <a:rPr lang="en-IE" b="0" dirty="0"/>
            </a:br>
            <a:r>
              <a:rPr lang="en-IE" b="0" dirty="0"/>
              <a:t/>
            </a:r>
            <a:br>
              <a:rPr lang="en-IE" b="0" dirty="0"/>
            </a:br>
            <a:r>
              <a:rPr lang="en-IE" b="0" dirty="0"/>
              <a:t/>
            </a:r>
            <a:br>
              <a:rPr lang="en-IE" b="0" dirty="0"/>
            </a:br>
            <a:r>
              <a:rPr lang="en-IE" b="0" dirty="0"/>
              <a:t/>
            </a:r>
            <a:br>
              <a:rPr lang="en-IE" b="0" dirty="0"/>
            </a:br>
            <a:r>
              <a:rPr lang="en-IE" b="0" dirty="0"/>
              <a:t/>
            </a:r>
            <a:br>
              <a:rPr lang="en-IE" b="0" dirty="0"/>
            </a:br>
            <a:r>
              <a:rPr lang="en-IE" dirty="0" smtClean="0"/>
              <a:t>Example 2 – The Model </a:t>
            </a:r>
            <a:endParaRPr lang="en-IE" dirty="0"/>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smtClean="0"/>
              <a:t>SWAD Sessions &amp; Cookies</a:t>
            </a:r>
            <a:endParaRPr lang="en-US"/>
          </a:p>
        </p:txBody>
      </p:sp>
      <p:sp>
        <p:nvSpPr>
          <p:cNvPr id="6" name="Slide Number Placeholder 5"/>
          <p:cNvSpPr>
            <a:spLocks noGrp="1"/>
          </p:cNvSpPr>
          <p:nvPr>
            <p:ph type="sldNum" sz="quarter" idx="12"/>
          </p:nvPr>
        </p:nvSpPr>
        <p:spPr/>
        <p:txBody>
          <a:bodyPr>
            <a:normAutofit lnSpcReduction="10000"/>
          </a:bodyPr>
          <a:lstStyle/>
          <a:p>
            <a:fld id="{B6F15528-21DE-4FAA-801E-634DDDAF4B2B}" type="slidenum">
              <a:rPr lang="en-US" smtClean="0"/>
              <a:pPr/>
              <a:t>33</a:t>
            </a:fld>
            <a:endParaRPr lang="en-US"/>
          </a:p>
        </p:txBody>
      </p:sp>
      <p:pic>
        <p:nvPicPr>
          <p:cNvPr id="9" name="Picture 8"/>
          <p:cNvPicPr>
            <a:picLocks noChangeAspect="1"/>
          </p:cNvPicPr>
          <p:nvPr/>
        </p:nvPicPr>
        <p:blipFill rotWithShape="1">
          <a:blip r:embed="rId2"/>
          <a:srcRect l="6661" t="51042" r="57613" b="15624"/>
          <a:stretch/>
        </p:blipFill>
        <p:spPr>
          <a:xfrm>
            <a:off x="1676400" y="1790698"/>
            <a:ext cx="7044930" cy="3695701"/>
          </a:xfrm>
          <a:prstGeom prst="rect">
            <a:avLst/>
          </a:prstGeom>
        </p:spPr>
      </p:pic>
    </p:spTree>
    <p:extLst>
      <p:ext uri="{BB962C8B-B14F-4D97-AF65-F5344CB8AC3E}">
        <p14:creationId xmlns:p14="http://schemas.microsoft.com/office/powerpoint/2010/main" val="9082909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10835640" cy="1397124"/>
          </a:xfrm>
        </p:spPr>
        <p:txBody>
          <a:bodyPr>
            <a:noAutofit/>
          </a:bodyPr>
          <a:lstStyle/>
          <a:p>
            <a:r>
              <a:rPr lang="en-IE" sz="3600" b="0" dirty="0"/>
              <a:t/>
            </a:r>
            <a:br>
              <a:rPr lang="en-IE" sz="3600" b="0" dirty="0"/>
            </a:br>
            <a:r>
              <a:rPr lang="en-IE" sz="3600" b="0" dirty="0"/>
              <a:t/>
            </a:r>
            <a:br>
              <a:rPr lang="en-IE" sz="3600" b="0" dirty="0"/>
            </a:br>
            <a:r>
              <a:rPr lang="en-IE" sz="3600" b="0" dirty="0"/>
              <a:t/>
            </a:r>
            <a:br>
              <a:rPr lang="en-IE" sz="3600" b="0" dirty="0"/>
            </a:br>
            <a:r>
              <a:rPr lang="en-IE" sz="3600" b="0" dirty="0"/>
              <a:t/>
            </a:r>
            <a:br>
              <a:rPr lang="en-IE" sz="3600" b="0" dirty="0"/>
            </a:br>
            <a:r>
              <a:rPr lang="en-IE" sz="3600" b="0" dirty="0"/>
              <a:t/>
            </a:r>
            <a:br>
              <a:rPr lang="en-IE" sz="3600" b="0" dirty="0"/>
            </a:br>
            <a:r>
              <a:rPr lang="en-IE" sz="3600" b="0" dirty="0"/>
              <a:t/>
            </a:r>
            <a:br>
              <a:rPr lang="en-IE" sz="3600" b="0" dirty="0"/>
            </a:br>
            <a:r>
              <a:rPr lang="en-IE" sz="3600" b="0" dirty="0"/>
              <a:t/>
            </a:r>
            <a:br>
              <a:rPr lang="en-IE" sz="3600" b="0" dirty="0"/>
            </a:br>
            <a:r>
              <a:rPr lang="en-IE" sz="3600" b="0" dirty="0"/>
              <a:t/>
            </a:r>
            <a:br>
              <a:rPr lang="en-IE" sz="3600" b="0" dirty="0"/>
            </a:br>
            <a:r>
              <a:rPr lang="en-IE" sz="3600" dirty="0" smtClean="0"/>
              <a:t>Example 2 – The Controller – New Functions</a:t>
            </a:r>
            <a:br>
              <a:rPr lang="en-IE" sz="3600" dirty="0" smtClean="0"/>
            </a:br>
            <a:endParaRPr lang="en-IE" sz="3600" dirty="0"/>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smtClean="0"/>
              <a:t>SWAD Sessions &amp; Cookies</a:t>
            </a:r>
            <a:endParaRPr lang="en-US"/>
          </a:p>
        </p:txBody>
      </p:sp>
      <p:sp>
        <p:nvSpPr>
          <p:cNvPr id="6" name="Slide Number Placeholder 5"/>
          <p:cNvSpPr>
            <a:spLocks noGrp="1"/>
          </p:cNvSpPr>
          <p:nvPr>
            <p:ph type="sldNum" sz="quarter" idx="12"/>
          </p:nvPr>
        </p:nvSpPr>
        <p:spPr/>
        <p:txBody>
          <a:bodyPr>
            <a:normAutofit lnSpcReduction="10000"/>
          </a:bodyPr>
          <a:lstStyle/>
          <a:p>
            <a:fld id="{B6F15528-21DE-4FAA-801E-634DDDAF4B2B}" type="slidenum">
              <a:rPr lang="en-US" smtClean="0"/>
              <a:pPr/>
              <a:t>34</a:t>
            </a:fld>
            <a:endParaRPr lang="en-US"/>
          </a:p>
        </p:txBody>
      </p:sp>
      <p:pic>
        <p:nvPicPr>
          <p:cNvPr id="7" name="Picture 6"/>
          <p:cNvPicPr>
            <a:picLocks noChangeAspect="1"/>
          </p:cNvPicPr>
          <p:nvPr/>
        </p:nvPicPr>
        <p:blipFill rotWithShape="1">
          <a:blip r:embed="rId2"/>
          <a:srcRect l="6662" t="46875" r="42386" b="20833"/>
          <a:stretch/>
        </p:blipFill>
        <p:spPr>
          <a:xfrm>
            <a:off x="762000" y="1866898"/>
            <a:ext cx="9516400" cy="3390901"/>
          </a:xfrm>
          <a:prstGeom prst="rect">
            <a:avLst/>
          </a:prstGeom>
        </p:spPr>
      </p:pic>
    </p:spTree>
    <p:extLst>
      <p:ext uri="{BB962C8B-B14F-4D97-AF65-F5344CB8AC3E}">
        <p14:creationId xmlns:p14="http://schemas.microsoft.com/office/powerpoint/2010/main" val="6545758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10835640" cy="1397124"/>
          </a:xfrm>
        </p:spPr>
        <p:txBody>
          <a:bodyPr>
            <a:noAutofit/>
          </a:bodyPr>
          <a:lstStyle/>
          <a:p>
            <a:r>
              <a:rPr lang="en-IE" sz="3600" b="0" dirty="0"/>
              <a:t/>
            </a:r>
            <a:br>
              <a:rPr lang="en-IE" sz="3600" b="0" dirty="0"/>
            </a:br>
            <a:r>
              <a:rPr lang="en-IE" sz="3600" b="0" dirty="0"/>
              <a:t/>
            </a:r>
            <a:br>
              <a:rPr lang="en-IE" sz="3600" b="0" dirty="0"/>
            </a:br>
            <a:r>
              <a:rPr lang="en-IE" sz="3600" b="0" dirty="0"/>
              <a:t/>
            </a:r>
            <a:br>
              <a:rPr lang="en-IE" sz="3600" b="0" dirty="0"/>
            </a:br>
            <a:r>
              <a:rPr lang="en-IE" sz="3600" b="0" dirty="0"/>
              <a:t/>
            </a:r>
            <a:br>
              <a:rPr lang="en-IE" sz="3600" b="0" dirty="0"/>
            </a:br>
            <a:r>
              <a:rPr lang="en-IE" sz="3600" b="0" dirty="0"/>
              <a:t/>
            </a:r>
            <a:br>
              <a:rPr lang="en-IE" sz="3600" b="0" dirty="0"/>
            </a:br>
            <a:r>
              <a:rPr lang="en-IE" sz="3600" b="0" dirty="0"/>
              <a:t/>
            </a:r>
            <a:br>
              <a:rPr lang="en-IE" sz="3600" b="0" dirty="0"/>
            </a:br>
            <a:r>
              <a:rPr lang="en-IE" sz="3600" b="0" dirty="0"/>
              <a:t/>
            </a:r>
            <a:br>
              <a:rPr lang="en-IE" sz="3600" b="0" dirty="0"/>
            </a:br>
            <a:r>
              <a:rPr lang="en-IE" sz="3600" b="0" dirty="0"/>
              <a:t/>
            </a:r>
            <a:br>
              <a:rPr lang="en-IE" sz="3600" b="0" dirty="0"/>
            </a:br>
            <a:r>
              <a:rPr lang="en-IE" sz="3600" dirty="0" smtClean="0"/>
              <a:t>Example 2 – The Controller – New Functions</a:t>
            </a:r>
            <a:br>
              <a:rPr lang="en-IE" sz="3600" dirty="0" smtClean="0"/>
            </a:br>
            <a:endParaRPr lang="en-IE" sz="3600" dirty="0"/>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smtClean="0"/>
              <a:t>SWAD Sessions &amp; Cookies</a:t>
            </a:r>
            <a:endParaRPr lang="en-US"/>
          </a:p>
        </p:txBody>
      </p:sp>
      <p:sp>
        <p:nvSpPr>
          <p:cNvPr id="6" name="Slide Number Placeholder 5"/>
          <p:cNvSpPr>
            <a:spLocks noGrp="1"/>
          </p:cNvSpPr>
          <p:nvPr>
            <p:ph type="sldNum" sz="quarter" idx="12"/>
          </p:nvPr>
        </p:nvSpPr>
        <p:spPr/>
        <p:txBody>
          <a:bodyPr>
            <a:normAutofit lnSpcReduction="10000"/>
          </a:bodyPr>
          <a:lstStyle/>
          <a:p>
            <a:fld id="{B6F15528-21DE-4FAA-801E-634DDDAF4B2B}" type="slidenum">
              <a:rPr lang="en-US" smtClean="0"/>
              <a:pPr/>
              <a:t>35</a:t>
            </a:fld>
            <a:endParaRPr lang="en-US"/>
          </a:p>
        </p:txBody>
      </p:sp>
      <p:pic>
        <p:nvPicPr>
          <p:cNvPr id="3" name="Picture 2"/>
          <p:cNvPicPr>
            <a:picLocks noChangeAspect="1"/>
          </p:cNvPicPr>
          <p:nvPr/>
        </p:nvPicPr>
        <p:blipFill rotWithShape="1">
          <a:blip r:embed="rId2"/>
          <a:srcRect l="6663" t="19792" r="53513" b="39583"/>
          <a:stretch/>
        </p:blipFill>
        <p:spPr>
          <a:xfrm>
            <a:off x="1904999" y="1600200"/>
            <a:ext cx="7705969" cy="4419600"/>
          </a:xfrm>
          <a:prstGeom prst="rect">
            <a:avLst/>
          </a:prstGeom>
        </p:spPr>
      </p:pic>
    </p:spTree>
    <p:extLst>
      <p:ext uri="{BB962C8B-B14F-4D97-AF65-F5344CB8AC3E}">
        <p14:creationId xmlns:p14="http://schemas.microsoft.com/office/powerpoint/2010/main" val="17082080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10835640" cy="1397124"/>
          </a:xfrm>
        </p:spPr>
        <p:txBody>
          <a:bodyPr>
            <a:noAutofit/>
          </a:bodyPr>
          <a:lstStyle/>
          <a:p>
            <a:r>
              <a:rPr lang="en-IE" sz="3600" b="0" dirty="0"/>
              <a:t/>
            </a:r>
            <a:br>
              <a:rPr lang="en-IE" sz="3600" b="0" dirty="0"/>
            </a:br>
            <a:r>
              <a:rPr lang="en-IE" sz="3600" b="0" dirty="0"/>
              <a:t/>
            </a:r>
            <a:br>
              <a:rPr lang="en-IE" sz="3600" b="0" dirty="0"/>
            </a:br>
            <a:r>
              <a:rPr lang="en-IE" sz="3600" b="0" dirty="0"/>
              <a:t/>
            </a:r>
            <a:br>
              <a:rPr lang="en-IE" sz="3600" b="0" dirty="0"/>
            </a:br>
            <a:r>
              <a:rPr lang="en-IE" sz="3600" b="0" dirty="0"/>
              <a:t/>
            </a:r>
            <a:br>
              <a:rPr lang="en-IE" sz="3600" b="0" dirty="0"/>
            </a:br>
            <a:r>
              <a:rPr lang="en-IE" sz="3600" b="0" dirty="0"/>
              <a:t/>
            </a:r>
            <a:br>
              <a:rPr lang="en-IE" sz="3600" b="0" dirty="0"/>
            </a:br>
            <a:r>
              <a:rPr lang="en-IE" sz="3600" b="0" dirty="0"/>
              <a:t/>
            </a:r>
            <a:br>
              <a:rPr lang="en-IE" sz="3600" b="0" dirty="0"/>
            </a:br>
            <a:r>
              <a:rPr lang="en-IE" sz="3600" b="0" dirty="0"/>
              <a:t/>
            </a:r>
            <a:br>
              <a:rPr lang="en-IE" sz="3600" b="0" dirty="0"/>
            </a:br>
            <a:r>
              <a:rPr lang="en-IE" sz="3600" b="0" dirty="0"/>
              <a:t/>
            </a:r>
            <a:br>
              <a:rPr lang="en-IE" sz="3600" b="0" dirty="0"/>
            </a:br>
            <a:r>
              <a:rPr lang="en-IE" sz="3600" dirty="0" smtClean="0"/>
              <a:t>Example 2 – The Controller – New Functions</a:t>
            </a:r>
            <a:br>
              <a:rPr lang="en-IE" sz="3600" dirty="0" smtClean="0"/>
            </a:br>
            <a:endParaRPr lang="en-IE" sz="3600" dirty="0"/>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smtClean="0"/>
              <a:t>SWAD Sessions &amp; Cookies</a:t>
            </a:r>
            <a:endParaRPr lang="en-US"/>
          </a:p>
        </p:txBody>
      </p:sp>
      <p:sp>
        <p:nvSpPr>
          <p:cNvPr id="6" name="Slide Number Placeholder 5"/>
          <p:cNvSpPr>
            <a:spLocks noGrp="1"/>
          </p:cNvSpPr>
          <p:nvPr>
            <p:ph type="sldNum" sz="quarter" idx="12"/>
          </p:nvPr>
        </p:nvSpPr>
        <p:spPr/>
        <p:txBody>
          <a:bodyPr>
            <a:normAutofit lnSpcReduction="10000"/>
          </a:bodyPr>
          <a:lstStyle/>
          <a:p>
            <a:fld id="{B6F15528-21DE-4FAA-801E-634DDDAF4B2B}" type="slidenum">
              <a:rPr lang="en-US" smtClean="0"/>
              <a:pPr/>
              <a:t>36</a:t>
            </a:fld>
            <a:endParaRPr lang="en-US"/>
          </a:p>
        </p:txBody>
      </p:sp>
      <p:pic>
        <p:nvPicPr>
          <p:cNvPr id="7" name="Picture 6"/>
          <p:cNvPicPr>
            <a:picLocks noChangeAspect="1"/>
          </p:cNvPicPr>
          <p:nvPr/>
        </p:nvPicPr>
        <p:blipFill rotWithShape="1">
          <a:blip r:embed="rId2"/>
          <a:srcRect l="6662" t="16666" r="30673" b="42709"/>
          <a:stretch/>
        </p:blipFill>
        <p:spPr>
          <a:xfrm>
            <a:off x="648481" y="1409634"/>
            <a:ext cx="10453077" cy="3810000"/>
          </a:xfrm>
          <a:prstGeom prst="rect">
            <a:avLst/>
          </a:prstGeom>
        </p:spPr>
      </p:pic>
    </p:spTree>
    <p:extLst>
      <p:ext uri="{BB962C8B-B14F-4D97-AF65-F5344CB8AC3E}">
        <p14:creationId xmlns:p14="http://schemas.microsoft.com/office/powerpoint/2010/main" val="5533779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10835640" cy="1397124"/>
          </a:xfrm>
        </p:spPr>
        <p:txBody>
          <a:bodyPr>
            <a:noAutofit/>
          </a:bodyPr>
          <a:lstStyle/>
          <a:p>
            <a:r>
              <a:rPr lang="en-IE" sz="3600" b="0" dirty="0"/>
              <a:t/>
            </a:r>
            <a:br>
              <a:rPr lang="en-IE" sz="3600" b="0" dirty="0"/>
            </a:br>
            <a:r>
              <a:rPr lang="en-IE" sz="3600" b="0" dirty="0"/>
              <a:t/>
            </a:r>
            <a:br>
              <a:rPr lang="en-IE" sz="3600" b="0" dirty="0"/>
            </a:br>
            <a:r>
              <a:rPr lang="en-IE" sz="3600" b="0" dirty="0"/>
              <a:t/>
            </a:r>
            <a:br>
              <a:rPr lang="en-IE" sz="3600" b="0" dirty="0"/>
            </a:br>
            <a:r>
              <a:rPr lang="en-IE" sz="3600" b="0" dirty="0"/>
              <a:t/>
            </a:r>
            <a:br>
              <a:rPr lang="en-IE" sz="3600" b="0" dirty="0"/>
            </a:br>
            <a:r>
              <a:rPr lang="en-IE" sz="3600" b="0" dirty="0"/>
              <a:t/>
            </a:r>
            <a:br>
              <a:rPr lang="en-IE" sz="3600" b="0" dirty="0"/>
            </a:br>
            <a:r>
              <a:rPr lang="en-IE" sz="3600" b="0" dirty="0"/>
              <a:t/>
            </a:r>
            <a:br>
              <a:rPr lang="en-IE" sz="3600" b="0" dirty="0"/>
            </a:br>
            <a:r>
              <a:rPr lang="en-IE" sz="3600" b="0" dirty="0"/>
              <a:t/>
            </a:r>
            <a:br>
              <a:rPr lang="en-IE" sz="3600" b="0" dirty="0"/>
            </a:br>
            <a:r>
              <a:rPr lang="en-IE" sz="3600" b="0" dirty="0"/>
              <a:t/>
            </a:r>
            <a:br>
              <a:rPr lang="en-IE" sz="3600" b="0" dirty="0"/>
            </a:br>
            <a:r>
              <a:rPr lang="en-IE" sz="3600" dirty="0" smtClean="0"/>
              <a:t>Example 2 – The Controller – New Functions</a:t>
            </a:r>
            <a:br>
              <a:rPr lang="en-IE" sz="3600" dirty="0" smtClean="0"/>
            </a:br>
            <a:endParaRPr lang="en-IE" sz="3600" dirty="0"/>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smtClean="0"/>
              <a:t>SWAD Sessions &amp; Cookies</a:t>
            </a:r>
            <a:endParaRPr lang="en-US"/>
          </a:p>
        </p:txBody>
      </p:sp>
      <p:sp>
        <p:nvSpPr>
          <p:cNvPr id="6" name="Slide Number Placeholder 5"/>
          <p:cNvSpPr>
            <a:spLocks noGrp="1"/>
          </p:cNvSpPr>
          <p:nvPr>
            <p:ph type="sldNum" sz="quarter" idx="12"/>
          </p:nvPr>
        </p:nvSpPr>
        <p:spPr/>
        <p:txBody>
          <a:bodyPr>
            <a:normAutofit lnSpcReduction="10000"/>
          </a:bodyPr>
          <a:lstStyle/>
          <a:p>
            <a:fld id="{B6F15528-21DE-4FAA-801E-634DDDAF4B2B}" type="slidenum">
              <a:rPr lang="en-US" smtClean="0"/>
              <a:pPr/>
              <a:t>37</a:t>
            </a:fld>
            <a:endParaRPr lang="en-US"/>
          </a:p>
        </p:txBody>
      </p:sp>
      <p:pic>
        <p:nvPicPr>
          <p:cNvPr id="3" name="Picture 2"/>
          <p:cNvPicPr>
            <a:picLocks noChangeAspect="1"/>
          </p:cNvPicPr>
          <p:nvPr/>
        </p:nvPicPr>
        <p:blipFill rotWithShape="1">
          <a:blip r:embed="rId2"/>
          <a:srcRect l="6662" t="16667" r="35359" b="25000"/>
          <a:stretch/>
        </p:blipFill>
        <p:spPr>
          <a:xfrm>
            <a:off x="990600" y="1181098"/>
            <a:ext cx="9227686" cy="5219701"/>
          </a:xfrm>
          <a:prstGeom prst="rect">
            <a:avLst/>
          </a:prstGeom>
        </p:spPr>
      </p:pic>
    </p:spTree>
    <p:extLst>
      <p:ext uri="{BB962C8B-B14F-4D97-AF65-F5344CB8AC3E}">
        <p14:creationId xmlns:p14="http://schemas.microsoft.com/office/powerpoint/2010/main" val="4403492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10835640" cy="1397124"/>
          </a:xfrm>
        </p:spPr>
        <p:txBody>
          <a:bodyPr>
            <a:noAutofit/>
          </a:bodyPr>
          <a:lstStyle/>
          <a:p>
            <a:r>
              <a:rPr lang="en-IE" sz="3600" b="0" dirty="0"/>
              <a:t/>
            </a:r>
            <a:br>
              <a:rPr lang="en-IE" sz="3600" b="0" dirty="0"/>
            </a:br>
            <a:r>
              <a:rPr lang="en-IE" sz="3600" b="0" dirty="0"/>
              <a:t/>
            </a:r>
            <a:br>
              <a:rPr lang="en-IE" sz="3600" b="0" dirty="0"/>
            </a:br>
            <a:r>
              <a:rPr lang="en-IE" sz="3600" b="0" dirty="0"/>
              <a:t/>
            </a:r>
            <a:br>
              <a:rPr lang="en-IE" sz="3600" b="0" dirty="0"/>
            </a:br>
            <a:r>
              <a:rPr lang="en-IE" sz="3600" b="0" dirty="0"/>
              <a:t/>
            </a:r>
            <a:br>
              <a:rPr lang="en-IE" sz="3600" b="0" dirty="0"/>
            </a:br>
            <a:r>
              <a:rPr lang="en-IE" sz="3600" b="0" dirty="0"/>
              <a:t/>
            </a:r>
            <a:br>
              <a:rPr lang="en-IE" sz="3600" b="0" dirty="0"/>
            </a:br>
            <a:r>
              <a:rPr lang="en-IE" sz="3600" b="0" dirty="0"/>
              <a:t/>
            </a:r>
            <a:br>
              <a:rPr lang="en-IE" sz="3600" b="0" dirty="0"/>
            </a:br>
            <a:r>
              <a:rPr lang="en-IE" sz="3600" b="0" dirty="0"/>
              <a:t/>
            </a:r>
            <a:br>
              <a:rPr lang="en-IE" sz="3600" b="0" dirty="0"/>
            </a:br>
            <a:r>
              <a:rPr lang="en-IE" sz="3600" b="0" dirty="0"/>
              <a:t/>
            </a:r>
            <a:br>
              <a:rPr lang="en-IE" sz="3600" b="0" dirty="0"/>
            </a:br>
            <a:r>
              <a:rPr lang="en-IE" sz="3600" dirty="0" smtClean="0"/>
              <a:t>Example 2 – The Controller – New Functions</a:t>
            </a:r>
            <a:br>
              <a:rPr lang="en-IE" sz="3600" dirty="0" smtClean="0"/>
            </a:br>
            <a:endParaRPr lang="en-IE" sz="3600" dirty="0"/>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smtClean="0"/>
              <a:t>SWAD Sessions &amp; Cookies</a:t>
            </a:r>
            <a:endParaRPr lang="en-US"/>
          </a:p>
        </p:txBody>
      </p:sp>
      <p:sp>
        <p:nvSpPr>
          <p:cNvPr id="6" name="Slide Number Placeholder 5"/>
          <p:cNvSpPr>
            <a:spLocks noGrp="1"/>
          </p:cNvSpPr>
          <p:nvPr>
            <p:ph type="sldNum" sz="quarter" idx="12"/>
          </p:nvPr>
        </p:nvSpPr>
        <p:spPr/>
        <p:txBody>
          <a:bodyPr>
            <a:normAutofit lnSpcReduction="10000"/>
          </a:bodyPr>
          <a:lstStyle/>
          <a:p>
            <a:fld id="{B6F15528-21DE-4FAA-801E-634DDDAF4B2B}" type="slidenum">
              <a:rPr lang="en-US" smtClean="0"/>
              <a:pPr/>
              <a:t>38</a:t>
            </a:fld>
            <a:endParaRPr lang="en-US"/>
          </a:p>
        </p:txBody>
      </p:sp>
      <p:pic>
        <p:nvPicPr>
          <p:cNvPr id="7" name="Picture 6"/>
          <p:cNvPicPr>
            <a:picLocks noChangeAspect="1"/>
          </p:cNvPicPr>
          <p:nvPr/>
        </p:nvPicPr>
        <p:blipFill rotWithShape="1">
          <a:blip r:embed="rId3"/>
          <a:srcRect l="6663" t="17708" r="63349" b="60417"/>
          <a:stretch/>
        </p:blipFill>
        <p:spPr>
          <a:xfrm>
            <a:off x="1524000" y="1752600"/>
            <a:ext cx="6781800" cy="2781301"/>
          </a:xfrm>
          <a:prstGeom prst="rect">
            <a:avLst/>
          </a:prstGeom>
        </p:spPr>
      </p:pic>
    </p:spTree>
    <p:extLst>
      <p:ext uri="{BB962C8B-B14F-4D97-AF65-F5344CB8AC3E}">
        <p14:creationId xmlns:p14="http://schemas.microsoft.com/office/powerpoint/2010/main" val="32390602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10835640" cy="1397124"/>
          </a:xfrm>
        </p:spPr>
        <p:txBody>
          <a:bodyPr>
            <a:noAutofit/>
          </a:bodyPr>
          <a:lstStyle/>
          <a:p>
            <a:r>
              <a:rPr lang="en-IE" sz="3600" b="0" dirty="0"/>
              <a:t/>
            </a:r>
            <a:br>
              <a:rPr lang="en-IE" sz="3600" b="0" dirty="0"/>
            </a:br>
            <a:r>
              <a:rPr lang="en-IE" sz="3600" b="0" dirty="0"/>
              <a:t/>
            </a:r>
            <a:br>
              <a:rPr lang="en-IE" sz="3600" b="0" dirty="0"/>
            </a:br>
            <a:r>
              <a:rPr lang="en-IE" sz="3600" b="0" dirty="0"/>
              <a:t/>
            </a:r>
            <a:br>
              <a:rPr lang="en-IE" sz="3600" b="0" dirty="0"/>
            </a:br>
            <a:r>
              <a:rPr lang="en-IE" sz="3600" b="0" dirty="0"/>
              <a:t/>
            </a:r>
            <a:br>
              <a:rPr lang="en-IE" sz="3600" b="0" dirty="0"/>
            </a:br>
            <a:r>
              <a:rPr lang="en-IE" sz="3600" b="0" dirty="0"/>
              <a:t/>
            </a:r>
            <a:br>
              <a:rPr lang="en-IE" sz="3600" b="0" dirty="0"/>
            </a:br>
            <a:r>
              <a:rPr lang="en-IE" sz="3600" b="0" dirty="0"/>
              <a:t/>
            </a:r>
            <a:br>
              <a:rPr lang="en-IE" sz="3600" b="0" dirty="0"/>
            </a:br>
            <a:r>
              <a:rPr lang="en-IE" sz="3600" b="0" dirty="0"/>
              <a:t/>
            </a:r>
            <a:br>
              <a:rPr lang="en-IE" sz="3600" b="0" dirty="0"/>
            </a:br>
            <a:r>
              <a:rPr lang="en-IE" sz="3600" b="0" dirty="0"/>
              <a:t/>
            </a:r>
            <a:br>
              <a:rPr lang="en-IE" sz="3600" b="0" dirty="0"/>
            </a:br>
            <a:r>
              <a:rPr lang="en-IE" sz="3600" dirty="0" smtClean="0"/>
              <a:t>Example 2 – The Login View</a:t>
            </a:r>
            <a:br>
              <a:rPr lang="en-IE" sz="3600" dirty="0" smtClean="0"/>
            </a:br>
            <a:endParaRPr lang="en-IE" sz="3600" dirty="0"/>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smtClean="0"/>
              <a:t>SWAD Sessions &amp; Cookies</a:t>
            </a:r>
            <a:endParaRPr lang="en-US"/>
          </a:p>
        </p:txBody>
      </p:sp>
      <p:sp>
        <p:nvSpPr>
          <p:cNvPr id="6" name="Slide Number Placeholder 5"/>
          <p:cNvSpPr>
            <a:spLocks noGrp="1"/>
          </p:cNvSpPr>
          <p:nvPr>
            <p:ph type="sldNum" sz="quarter" idx="12"/>
          </p:nvPr>
        </p:nvSpPr>
        <p:spPr/>
        <p:txBody>
          <a:bodyPr>
            <a:normAutofit lnSpcReduction="10000"/>
          </a:bodyPr>
          <a:lstStyle/>
          <a:p>
            <a:fld id="{B6F15528-21DE-4FAA-801E-634DDDAF4B2B}" type="slidenum">
              <a:rPr lang="en-US" smtClean="0"/>
              <a:pPr/>
              <a:t>39</a:t>
            </a:fld>
            <a:endParaRPr lang="en-US"/>
          </a:p>
        </p:txBody>
      </p:sp>
      <p:pic>
        <p:nvPicPr>
          <p:cNvPr id="3" name="Picture 2"/>
          <p:cNvPicPr>
            <a:picLocks noChangeAspect="1"/>
          </p:cNvPicPr>
          <p:nvPr/>
        </p:nvPicPr>
        <p:blipFill rotWithShape="1">
          <a:blip r:embed="rId3"/>
          <a:srcRect l="4905" t="12500" r="61713" b="25000"/>
          <a:stretch/>
        </p:blipFill>
        <p:spPr>
          <a:xfrm>
            <a:off x="2133600" y="843887"/>
            <a:ext cx="5631339" cy="5927725"/>
          </a:xfrm>
          <a:prstGeom prst="rect">
            <a:avLst/>
          </a:prstGeom>
        </p:spPr>
      </p:pic>
    </p:spTree>
    <p:extLst>
      <p:ext uri="{BB962C8B-B14F-4D97-AF65-F5344CB8AC3E}">
        <p14:creationId xmlns:p14="http://schemas.microsoft.com/office/powerpoint/2010/main" val="2992152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9692640" cy="1397124"/>
          </a:xfrm>
        </p:spPr>
        <p:txBody>
          <a:bodyPr>
            <a:normAutofit fontScale="90000"/>
          </a:bodyPr>
          <a:lstStyle/>
          <a:p>
            <a:r>
              <a:rPr lang="en-IE" b="0" dirty="0"/>
              <a:t/>
            </a:r>
            <a:br>
              <a:rPr lang="en-IE" b="0" dirty="0"/>
            </a:br>
            <a:r>
              <a:rPr lang="en-IE" b="0" dirty="0"/>
              <a:t/>
            </a:r>
            <a:br>
              <a:rPr lang="en-IE" b="0" dirty="0"/>
            </a:br>
            <a:r>
              <a:rPr lang="en-IE" dirty="0"/>
              <a:t>Understanding the basics </a:t>
            </a:r>
            <a:r>
              <a:rPr lang="en-IE" dirty="0" smtClean="0"/>
              <a:t/>
            </a:r>
            <a:br>
              <a:rPr lang="en-IE" dirty="0" smtClean="0"/>
            </a:br>
            <a:r>
              <a:rPr lang="en-IE" dirty="0" smtClean="0"/>
              <a:t> </a:t>
            </a:r>
            <a:endParaRPr lang="en-IE" dirty="0"/>
          </a:p>
        </p:txBody>
      </p:sp>
      <p:sp>
        <p:nvSpPr>
          <p:cNvPr id="3" name="Content Placeholder 2"/>
          <p:cNvSpPr>
            <a:spLocks noGrp="1"/>
          </p:cNvSpPr>
          <p:nvPr>
            <p:ph idx="1"/>
          </p:nvPr>
        </p:nvSpPr>
        <p:spPr>
          <a:xfrm>
            <a:off x="479946" y="1397124"/>
            <a:ext cx="10812894" cy="5460876"/>
          </a:xfrm>
        </p:spPr>
        <p:txBody>
          <a:bodyPr>
            <a:normAutofit/>
          </a:bodyPr>
          <a:lstStyle/>
          <a:p>
            <a:r>
              <a:rPr lang="en-GB" sz="2800" dirty="0" smtClean="0"/>
              <a:t>The </a:t>
            </a:r>
            <a:r>
              <a:rPr lang="en-GB" sz="2800" dirty="0"/>
              <a:t>session ID acts as a key that allows you to register particular variables as so-called session variables. </a:t>
            </a:r>
          </a:p>
          <a:p>
            <a:r>
              <a:rPr lang="en-GB" sz="2800" dirty="0"/>
              <a:t>The contents of these variables are stored on the server. </a:t>
            </a:r>
          </a:p>
          <a:p>
            <a:r>
              <a:rPr lang="en-GB" sz="2800" dirty="0"/>
              <a:t>The session ID is the only information visible on the client side. </a:t>
            </a:r>
          </a:p>
          <a:p>
            <a:r>
              <a:rPr lang="en-GB" sz="2800" dirty="0"/>
              <a:t>Cookies are a different solution to the problem of preserving state across a number of transactions while still having a “clean-looking” URL. </a:t>
            </a:r>
          </a:p>
          <a:p>
            <a:r>
              <a:rPr lang="en-GB" sz="2800" dirty="0"/>
              <a:t>Cookies have some associated problems. Some browsers do not accepts cookies and some users have disabled cookies in their browsers. </a:t>
            </a:r>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smtClean="0"/>
              <a:t>SWAD Sessions &amp; Cookies</a:t>
            </a:r>
            <a:endParaRPr lang="en-US"/>
          </a:p>
        </p:txBody>
      </p:sp>
      <p:sp>
        <p:nvSpPr>
          <p:cNvPr id="6" name="Slide Number Placeholder 5"/>
          <p:cNvSpPr>
            <a:spLocks noGrp="1"/>
          </p:cNvSpPr>
          <p:nvPr>
            <p:ph type="sldNum" sz="quarter" idx="12"/>
          </p:nvPr>
        </p:nvSpPr>
        <p:spPr/>
        <p:txBody>
          <a:bodyPr>
            <a:normAutofit lnSpcReduction="10000"/>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5577793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10835640" cy="1397124"/>
          </a:xfrm>
        </p:spPr>
        <p:txBody>
          <a:bodyPr>
            <a:noAutofit/>
          </a:bodyPr>
          <a:lstStyle/>
          <a:p>
            <a:r>
              <a:rPr lang="en-IE" sz="3600" b="0" dirty="0"/>
              <a:t/>
            </a:r>
            <a:br>
              <a:rPr lang="en-IE" sz="3600" b="0" dirty="0"/>
            </a:br>
            <a:r>
              <a:rPr lang="en-IE" sz="3600" b="0" dirty="0"/>
              <a:t/>
            </a:r>
            <a:br>
              <a:rPr lang="en-IE" sz="3600" b="0" dirty="0"/>
            </a:br>
            <a:r>
              <a:rPr lang="en-IE" sz="3600" b="0" dirty="0"/>
              <a:t/>
            </a:r>
            <a:br>
              <a:rPr lang="en-IE" sz="3600" b="0" dirty="0"/>
            </a:br>
            <a:r>
              <a:rPr lang="en-IE" sz="3600" b="0" dirty="0"/>
              <a:t/>
            </a:r>
            <a:br>
              <a:rPr lang="en-IE" sz="3600" b="0" dirty="0"/>
            </a:br>
            <a:r>
              <a:rPr lang="en-IE" sz="3600" b="0" dirty="0"/>
              <a:t/>
            </a:r>
            <a:br>
              <a:rPr lang="en-IE" sz="3600" b="0" dirty="0"/>
            </a:br>
            <a:r>
              <a:rPr lang="en-IE" sz="3600" b="0" dirty="0"/>
              <a:t/>
            </a:r>
            <a:br>
              <a:rPr lang="en-IE" sz="3600" b="0" dirty="0"/>
            </a:br>
            <a:r>
              <a:rPr lang="en-IE" sz="3600" b="0" dirty="0"/>
              <a:t/>
            </a:r>
            <a:br>
              <a:rPr lang="en-IE" sz="3600" b="0" dirty="0"/>
            </a:br>
            <a:r>
              <a:rPr lang="en-IE" sz="3600" b="0" dirty="0"/>
              <a:t/>
            </a:r>
            <a:br>
              <a:rPr lang="en-IE" sz="3600" b="0" dirty="0"/>
            </a:br>
            <a:r>
              <a:rPr lang="en-IE" sz="3600" dirty="0" smtClean="0"/>
              <a:t>Example 2 – The Index View (with secret)</a:t>
            </a:r>
            <a:br>
              <a:rPr lang="en-IE" sz="3600" dirty="0" smtClean="0"/>
            </a:br>
            <a:endParaRPr lang="en-IE" sz="3600" dirty="0"/>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smtClean="0"/>
              <a:t>SWAD Sessions &amp; Cookies</a:t>
            </a:r>
            <a:endParaRPr lang="en-US"/>
          </a:p>
        </p:txBody>
      </p:sp>
      <p:sp>
        <p:nvSpPr>
          <p:cNvPr id="6" name="Slide Number Placeholder 5"/>
          <p:cNvSpPr>
            <a:spLocks noGrp="1"/>
          </p:cNvSpPr>
          <p:nvPr>
            <p:ph type="sldNum" sz="quarter" idx="12"/>
          </p:nvPr>
        </p:nvSpPr>
        <p:spPr/>
        <p:txBody>
          <a:bodyPr>
            <a:normAutofit lnSpcReduction="10000"/>
          </a:bodyPr>
          <a:lstStyle/>
          <a:p>
            <a:fld id="{B6F15528-21DE-4FAA-801E-634DDDAF4B2B}" type="slidenum">
              <a:rPr lang="en-US" smtClean="0"/>
              <a:pPr/>
              <a:t>40</a:t>
            </a:fld>
            <a:endParaRPr lang="en-US"/>
          </a:p>
        </p:txBody>
      </p:sp>
      <p:pic>
        <p:nvPicPr>
          <p:cNvPr id="7" name="Picture 6"/>
          <p:cNvPicPr>
            <a:picLocks noChangeAspect="1"/>
          </p:cNvPicPr>
          <p:nvPr/>
        </p:nvPicPr>
        <p:blipFill rotWithShape="1">
          <a:blip r:embed="rId3"/>
          <a:srcRect l="4904" t="12500" r="52928" b="51042"/>
          <a:stretch/>
        </p:blipFill>
        <p:spPr>
          <a:xfrm>
            <a:off x="1295400" y="1262416"/>
            <a:ext cx="7924800" cy="3852333"/>
          </a:xfrm>
          <a:prstGeom prst="rect">
            <a:avLst/>
          </a:prstGeom>
        </p:spPr>
      </p:pic>
    </p:spTree>
    <p:extLst>
      <p:ext uri="{BB962C8B-B14F-4D97-AF65-F5344CB8AC3E}">
        <p14:creationId xmlns:p14="http://schemas.microsoft.com/office/powerpoint/2010/main" val="2495718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10835640" cy="1397124"/>
          </a:xfrm>
        </p:spPr>
        <p:txBody>
          <a:bodyPr>
            <a:noAutofit/>
          </a:bodyPr>
          <a:lstStyle/>
          <a:p>
            <a:r>
              <a:rPr lang="en-IE" sz="3600" b="0" dirty="0"/>
              <a:t/>
            </a:r>
            <a:br>
              <a:rPr lang="en-IE" sz="3600" b="0" dirty="0"/>
            </a:br>
            <a:r>
              <a:rPr lang="en-IE" sz="3600" b="0" dirty="0"/>
              <a:t/>
            </a:r>
            <a:br>
              <a:rPr lang="en-IE" sz="3600" b="0" dirty="0"/>
            </a:br>
            <a:r>
              <a:rPr lang="en-IE" sz="3600" b="0" dirty="0"/>
              <a:t/>
            </a:r>
            <a:br>
              <a:rPr lang="en-IE" sz="3600" b="0" dirty="0"/>
            </a:br>
            <a:r>
              <a:rPr lang="en-IE" sz="3600" b="0" dirty="0"/>
              <a:t/>
            </a:r>
            <a:br>
              <a:rPr lang="en-IE" sz="3600" b="0" dirty="0"/>
            </a:br>
            <a:r>
              <a:rPr lang="en-IE" sz="3600" b="0" dirty="0"/>
              <a:t/>
            </a:r>
            <a:br>
              <a:rPr lang="en-IE" sz="3600" b="0" dirty="0"/>
            </a:br>
            <a:r>
              <a:rPr lang="en-IE" sz="3600" b="0" dirty="0"/>
              <a:t/>
            </a:r>
            <a:br>
              <a:rPr lang="en-IE" sz="3600" b="0" dirty="0"/>
            </a:br>
            <a:r>
              <a:rPr lang="en-IE" sz="3600" b="0" dirty="0"/>
              <a:t/>
            </a:r>
            <a:br>
              <a:rPr lang="en-IE" sz="3600" b="0" dirty="0"/>
            </a:br>
            <a:r>
              <a:rPr lang="en-IE" sz="3600" b="0" dirty="0"/>
              <a:t/>
            </a:r>
            <a:br>
              <a:rPr lang="en-IE" sz="3600" b="0" dirty="0"/>
            </a:br>
            <a:r>
              <a:rPr lang="en-IE" sz="3600" dirty="0" smtClean="0"/>
              <a:t>Example 2 – Session Table in DB</a:t>
            </a:r>
            <a:br>
              <a:rPr lang="en-IE" sz="3600" dirty="0" smtClean="0"/>
            </a:br>
            <a:endParaRPr lang="en-IE" sz="3600" dirty="0"/>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smtClean="0"/>
              <a:t>SWAD Sessions &amp; Cookies</a:t>
            </a:r>
            <a:endParaRPr lang="en-US"/>
          </a:p>
        </p:txBody>
      </p:sp>
      <p:sp>
        <p:nvSpPr>
          <p:cNvPr id="6" name="Slide Number Placeholder 5"/>
          <p:cNvSpPr>
            <a:spLocks noGrp="1"/>
          </p:cNvSpPr>
          <p:nvPr>
            <p:ph type="sldNum" sz="quarter" idx="12"/>
          </p:nvPr>
        </p:nvSpPr>
        <p:spPr/>
        <p:txBody>
          <a:bodyPr>
            <a:normAutofit lnSpcReduction="10000"/>
          </a:bodyPr>
          <a:lstStyle/>
          <a:p>
            <a:fld id="{B6F15528-21DE-4FAA-801E-634DDDAF4B2B}" type="slidenum">
              <a:rPr lang="en-US" smtClean="0"/>
              <a:pPr/>
              <a:t>41</a:t>
            </a:fld>
            <a:endParaRPr lang="en-US"/>
          </a:p>
        </p:txBody>
      </p:sp>
      <p:sp>
        <p:nvSpPr>
          <p:cNvPr id="3" name="TextBox 2"/>
          <p:cNvSpPr txBox="1"/>
          <p:nvPr/>
        </p:nvSpPr>
        <p:spPr>
          <a:xfrm>
            <a:off x="609600" y="1397124"/>
            <a:ext cx="9982200" cy="923330"/>
          </a:xfrm>
          <a:prstGeom prst="rect">
            <a:avLst/>
          </a:prstGeom>
          <a:noFill/>
        </p:spPr>
        <p:txBody>
          <a:bodyPr wrap="square" rtlCol="0">
            <a:spAutoFit/>
          </a:bodyPr>
          <a:lstStyle/>
          <a:p>
            <a:endParaRPr lang="en-IE" dirty="0"/>
          </a:p>
          <a:p>
            <a:r>
              <a:rPr lang="en-GB" dirty="0"/>
              <a:t>All session details are logged in the sessions table of my DB. </a:t>
            </a:r>
          </a:p>
          <a:p>
            <a:endParaRPr lang="en-IE" dirty="0"/>
          </a:p>
        </p:txBody>
      </p:sp>
      <p:pic>
        <p:nvPicPr>
          <p:cNvPr id="8" name="Picture 7"/>
          <p:cNvPicPr>
            <a:picLocks noChangeAspect="1"/>
          </p:cNvPicPr>
          <p:nvPr/>
        </p:nvPicPr>
        <p:blipFill rotWithShape="1">
          <a:blip r:embed="rId3"/>
          <a:srcRect l="18375" t="44792" r="28917" b="41666"/>
          <a:stretch/>
        </p:blipFill>
        <p:spPr>
          <a:xfrm>
            <a:off x="622110" y="2794248"/>
            <a:ext cx="9607998" cy="1387822"/>
          </a:xfrm>
          <a:prstGeom prst="rect">
            <a:avLst/>
          </a:prstGeom>
        </p:spPr>
      </p:pic>
    </p:spTree>
    <p:extLst>
      <p:ext uri="{BB962C8B-B14F-4D97-AF65-F5344CB8AC3E}">
        <p14:creationId xmlns:p14="http://schemas.microsoft.com/office/powerpoint/2010/main" val="2999189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9692640" cy="1397124"/>
          </a:xfrm>
        </p:spPr>
        <p:txBody>
          <a:bodyPr>
            <a:normAutofit fontScale="90000"/>
          </a:bodyPr>
          <a:lstStyle/>
          <a:p>
            <a:r>
              <a:rPr lang="en-IE" b="0" dirty="0"/>
              <a:t/>
            </a:r>
            <a:br>
              <a:rPr lang="en-IE" b="0" dirty="0"/>
            </a:br>
            <a:r>
              <a:rPr lang="en-IE" b="0" dirty="0"/>
              <a:t/>
            </a:r>
            <a:br>
              <a:rPr lang="en-IE" b="0" dirty="0"/>
            </a:br>
            <a:r>
              <a:rPr lang="en-IE" b="0" dirty="0"/>
              <a:t/>
            </a:r>
            <a:br>
              <a:rPr lang="en-IE" b="0" dirty="0"/>
            </a:br>
            <a:r>
              <a:rPr lang="en-IE" dirty="0"/>
              <a:t>Sessions in </a:t>
            </a:r>
            <a:r>
              <a:rPr lang="en-IE" dirty="0" err="1"/>
              <a:t>CodeIgniter</a:t>
            </a:r>
            <a:r>
              <a:rPr lang="en-IE" dirty="0"/>
              <a:t> </a:t>
            </a:r>
            <a:r>
              <a:rPr lang="en-IE" dirty="0" smtClean="0"/>
              <a:t/>
            </a:r>
            <a:br>
              <a:rPr lang="en-IE" dirty="0" smtClean="0"/>
            </a:br>
            <a:r>
              <a:rPr lang="en-IE" dirty="0" smtClean="0"/>
              <a:t> </a:t>
            </a:r>
            <a:endParaRPr lang="en-IE" dirty="0"/>
          </a:p>
        </p:txBody>
      </p:sp>
      <p:sp>
        <p:nvSpPr>
          <p:cNvPr id="3" name="Content Placeholder 2"/>
          <p:cNvSpPr>
            <a:spLocks noGrp="1"/>
          </p:cNvSpPr>
          <p:nvPr>
            <p:ph idx="1"/>
          </p:nvPr>
        </p:nvSpPr>
        <p:spPr>
          <a:xfrm>
            <a:off x="479946" y="1397124"/>
            <a:ext cx="10812894" cy="5460876"/>
          </a:xfrm>
        </p:spPr>
        <p:txBody>
          <a:bodyPr>
            <a:normAutofit lnSpcReduction="10000"/>
          </a:bodyPr>
          <a:lstStyle/>
          <a:p>
            <a:r>
              <a:rPr lang="en-GB" sz="2800" b="1" dirty="0" err="1" smtClean="0">
                <a:hlinkClick r:id="rId2"/>
              </a:rPr>
              <a:t>CodeIgniters</a:t>
            </a:r>
            <a:r>
              <a:rPr lang="en-GB" sz="2800" b="1" dirty="0" smtClean="0">
                <a:hlinkClick r:id="rId2"/>
              </a:rPr>
              <a:t> </a:t>
            </a:r>
            <a:r>
              <a:rPr lang="en-GB" sz="2800" b="1" dirty="0">
                <a:hlinkClick r:id="rId2"/>
              </a:rPr>
              <a:t>Session class</a:t>
            </a:r>
            <a:r>
              <a:rPr lang="en-GB" sz="2800" b="1" dirty="0"/>
              <a:t> </a:t>
            </a:r>
            <a:r>
              <a:rPr lang="en-GB" sz="2800" dirty="0"/>
              <a:t>stores session information for each user as serialized (and optionally encrypted) data in a cookie. </a:t>
            </a:r>
          </a:p>
          <a:p>
            <a:r>
              <a:rPr lang="en-GB" sz="2800" dirty="0"/>
              <a:t>The Session class does </a:t>
            </a:r>
            <a:r>
              <a:rPr lang="en-GB" sz="2800" b="1" dirty="0"/>
              <a:t>not </a:t>
            </a:r>
            <a:r>
              <a:rPr lang="en-GB" sz="2800" dirty="0"/>
              <a:t>utilize native PHP sessions. </a:t>
            </a:r>
            <a:endParaRPr lang="en-GB" sz="2800" dirty="0" smtClean="0"/>
          </a:p>
          <a:p>
            <a:pPr lvl="1"/>
            <a:r>
              <a:rPr lang="en-GB" sz="2600" dirty="0" smtClean="0"/>
              <a:t>It </a:t>
            </a:r>
            <a:r>
              <a:rPr lang="en-GB" sz="2600" dirty="0"/>
              <a:t>generates its own session data, offering more flexibility for developers. </a:t>
            </a:r>
            <a:endParaRPr lang="en-IE" sz="2600" dirty="0"/>
          </a:p>
          <a:p>
            <a:r>
              <a:rPr lang="en-GB" sz="2800" dirty="0"/>
              <a:t>It can also store the session data in a database table for added security, as this permits the session ID in the user's cookie to be matched against the stored session ID. </a:t>
            </a:r>
          </a:p>
          <a:p>
            <a:r>
              <a:rPr lang="en-GB" sz="2800" dirty="0"/>
              <a:t>By default only the cookie is saved. </a:t>
            </a:r>
          </a:p>
          <a:p>
            <a:r>
              <a:rPr lang="en-GB" sz="2800" dirty="0"/>
              <a:t>If you choose to use the database option you'll need to create a table in your database to store this information. </a:t>
            </a:r>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smtClean="0"/>
              <a:t>SWAD Sessions &amp; Cookies</a:t>
            </a:r>
            <a:endParaRPr lang="en-US"/>
          </a:p>
        </p:txBody>
      </p:sp>
      <p:sp>
        <p:nvSpPr>
          <p:cNvPr id="6" name="Slide Number Placeholder 5"/>
          <p:cNvSpPr>
            <a:spLocks noGrp="1"/>
          </p:cNvSpPr>
          <p:nvPr>
            <p:ph type="sldNum" sz="quarter" idx="12"/>
          </p:nvPr>
        </p:nvSpPr>
        <p:spPr/>
        <p:txBody>
          <a:bodyPr>
            <a:normAutofit lnSpcReduction="10000"/>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49491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9692640" cy="1397124"/>
          </a:xfrm>
        </p:spPr>
        <p:txBody>
          <a:bodyPr>
            <a:normAutofit fontScale="90000"/>
          </a:bodyPr>
          <a:lstStyle/>
          <a:p>
            <a:r>
              <a:rPr lang="en-IE" b="0" dirty="0"/>
              <a:t/>
            </a:r>
            <a:br>
              <a:rPr lang="en-IE" b="0" dirty="0"/>
            </a:br>
            <a:r>
              <a:rPr lang="en-IE" b="0" dirty="0"/>
              <a:t/>
            </a:r>
            <a:br>
              <a:rPr lang="en-IE" b="0" dirty="0"/>
            </a:br>
            <a:r>
              <a:rPr lang="en-IE" b="0" dirty="0"/>
              <a:t/>
            </a:r>
            <a:br>
              <a:rPr lang="en-IE" b="0" dirty="0"/>
            </a:br>
            <a:r>
              <a:rPr lang="en-IE" dirty="0"/>
              <a:t>Sessions in </a:t>
            </a:r>
            <a:r>
              <a:rPr lang="en-IE" dirty="0" err="1"/>
              <a:t>CodeIgniter</a:t>
            </a:r>
            <a:r>
              <a:rPr lang="en-IE" dirty="0"/>
              <a:t> </a:t>
            </a:r>
            <a:r>
              <a:rPr lang="en-IE" dirty="0" smtClean="0"/>
              <a:t/>
            </a:r>
            <a:br>
              <a:rPr lang="en-IE" dirty="0" smtClean="0"/>
            </a:br>
            <a:r>
              <a:rPr lang="en-IE" dirty="0" smtClean="0"/>
              <a:t> </a:t>
            </a:r>
            <a:endParaRPr lang="en-IE" dirty="0"/>
          </a:p>
        </p:txBody>
      </p:sp>
      <p:sp>
        <p:nvSpPr>
          <p:cNvPr id="3" name="Content Placeholder 2"/>
          <p:cNvSpPr>
            <a:spLocks noGrp="1"/>
          </p:cNvSpPr>
          <p:nvPr>
            <p:ph idx="1"/>
          </p:nvPr>
        </p:nvSpPr>
        <p:spPr>
          <a:xfrm>
            <a:off x="479946" y="1397124"/>
            <a:ext cx="10812894" cy="5460876"/>
          </a:xfrm>
        </p:spPr>
        <p:txBody>
          <a:bodyPr>
            <a:normAutofit/>
          </a:bodyPr>
          <a:lstStyle/>
          <a:p>
            <a:r>
              <a:rPr lang="en-GB" sz="2800" dirty="0" smtClean="0"/>
              <a:t>When </a:t>
            </a:r>
            <a:r>
              <a:rPr lang="en-GB" sz="2800" dirty="0"/>
              <a:t>using sessions with </a:t>
            </a:r>
            <a:r>
              <a:rPr lang="en-GB" sz="2800" dirty="0" err="1"/>
              <a:t>CodeIgniter</a:t>
            </a:r>
            <a:r>
              <a:rPr lang="en-GB" sz="2800" dirty="0"/>
              <a:t>, you must set an encryption key in your </a:t>
            </a:r>
            <a:r>
              <a:rPr lang="en-GB" sz="2800" i="1" dirty="0" err="1"/>
              <a:t>config</a:t>
            </a:r>
            <a:r>
              <a:rPr lang="en-GB" sz="2800" i="1" dirty="0"/>
              <a:t> file </a:t>
            </a:r>
            <a:r>
              <a:rPr lang="en-GB" sz="2800" dirty="0"/>
              <a:t>which is used as an aid to prevent session data manipulation. </a:t>
            </a:r>
            <a:endParaRPr lang="en-IE" sz="2800" dirty="0"/>
          </a:p>
          <a:p>
            <a:r>
              <a:rPr lang="en-GB" sz="2800" dirty="0" smtClean="0"/>
              <a:t>The </a:t>
            </a:r>
            <a:r>
              <a:rPr lang="en-GB" sz="2800" dirty="0"/>
              <a:t>more “random” the key, the more secure your site it is. </a:t>
            </a:r>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smtClean="0"/>
              <a:t>SWAD Sessions &amp; Cookies</a:t>
            </a:r>
            <a:endParaRPr lang="en-US"/>
          </a:p>
        </p:txBody>
      </p:sp>
      <p:sp>
        <p:nvSpPr>
          <p:cNvPr id="6" name="Slide Number Placeholder 5"/>
          <p:cNvSpPr>
            <a:spLocks noGrp="1"/>
          </p:cNvSpPr>
          <p:nvPr>
            <p:ph type="sldNum" sz="quarter" idx="12"/>
          </p:nvPr>
        </p:nvSpPr>
        <p:spPr/>
        <p:txBody>
          <a:bodyPr>
            <a:normAutofit lnSpcReduction="10000"/>
          </a:bodyPr>
          <a:lstStyle/>
          <a:p>
            <a:fld id="{B6F15528-21DE-4FAA-801E-634DDDAF4B2B}" type="slidenum">
              <a:rPr lang="en-US" smtClean="0"/>
              <a:pPr/>
              <a:t>6</a:t>
            </a:fld>
            <a:endParaRPr lang="en-US"/>
          </a:p>
        </p:txBody>
      </p:sp>
      <p:pic>
        <p:nvPicPr>
          <p:cNvPr id="7" name="Picture 6"/>
          <p:cNvPicPr>
            <a:picLocks noChangeAspect="1"/>
          </p:cNvPicPr>
          <p:nvPr/>
        </p:nvPicPr>
        <p:blipFill rotWithShape="1">
          <a:blip r:embed="rId2"/>
          <a:srcRect l="6344"/>
          <a:stretch/>
        </p:blipFill>
        <p:spPr>
          <a:xfrm>
            <a:off x="1149600" y="3421950"/>
            <a:ext cx="9000240" cy="2750250"/>
          </a:xfrm>
          <a:prstGeom prst="rect">
            <a:avLst/>
          </a:prstGeom>
        </p:spPr>
      </p:pic>
    </p:spTree>
    <p:extLst>
      <p:ext uri="{BB962C8B-B14F-4D97-AF65-F5344CB8AC3E}">
        <p14:creationId xmlns:p14="http://schemas.microsoft.com/office/powerpoint/2010/main" val="1167860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9692640" cy="1397124"/>
          </a:xfrm>
        </p:spPr>
        <p:txBody>
          <a:bodyPr>
            <a:normAutofit fontScale="90000"/>
          </a:bodyPr>
          <a:lstStyle/>
          <a:p>
            <a:r>
              <a:rPr lang="en-IE" b="0" dirty="0"/>
              <a:t/>
            </a:r>
            <a:br>
              <a:rPr lang="en-IE" b="0" dirty="0"/>
            </a:br>
            <a:r>
              <a:rPr lang="en-IE" b="0" dirty="0"/>
              <a:t/>
            </a:r>
            <a:br>
              <a:rPr lang="en-IE" b="0" dirty="0"/>
            </a:br>
            <a:r>
              <a:rPr lang="en-IE" b="0" dirty="0"/>
              <a:t/>
            </a:r>
            <a:br>
              <a:rPr lang="en-IE" b="0" dirty="0"/>
            </a:br>
            <a:r>
              <a:rPr lang="en-IE" dirty="0"/>
              <a:t>Sessions in </a:t>
            </a:r>
            <a:r>
              <a:rPr lang="en-IE" dirty="0" err="1"/>
              <a:t>CodeIgniter</a:t>
            </a:r>
            <a:r>
              <a:rPr lang="en-IE" dirty="0"/>
              <a:t> </a:t>
            </a:r>
            <a:r>
              <a:rPr lang="en-IE" dirty="0" smtClean="0"/>
              <a:t/>
            </a:r>
            <a:br>
              <a:rPr lang="en-IE" dirty="0" smtClean="0"/>
            </a:br>
            <a:r>
              <a:rPr lang="en-IE" dirty="0" smtClean="0"/>
              <a:t> </a:t>
            </a:r>
            <a:endParaRPr lang="en-IE" dirty="0"/>
          </a:p>
        </p:txBody>
      </p:sp>
      <p:sp>
        <p:nvSpPr>
          <p:cNvPr id="3" name="Content Placeholder 2"/>
          <p:cNvSpPr>
            <a:spLocks noGrp="1"/>
          </p:cNvSpPr>
          <p:nvPr>
            <p:ph idx="1"/>
          </p:nvPr>
        </p:nvSpPr>
        <p:spPr>
          <a:xfrm>
            <a:off x="479946" y="1397124"/>
            <a:ext cx="10812894" cy="5460876"/>
          </a:xfrm>
        </p:spPr>
        <p:txBody>
          <a:bodyPr>
            <a:normAutofit/>
          </a:bodyPr>
          <a:lstStyle/>
          <a:p>
            <a:r>
              <a:rPr lang="en-GB" sz="2800" dirty="0" smtClean="0"/>
              <a:t>If </a:t>
            </a:r>
            <a:r>
              <a:rPr lang="en-GB" sz="2800" dirty="0"/>
              <a:t>you neglect to set the encryption key, </a:t>
            </a:r>
            <a:r>
              <a:rPr lang="en-GB" sz="2800" dirty="0" err="1"/>
              <a:t>CodeIgniter</a:t>
            </a:r>
            <a:r>
              <a:rPr lang="en-GB" sz="2800" dirty="0"/>
              <a:t> will throw an error when you attempt to use sessions. </a:t>
            </a:r>
            <a:endParaRPr lang="en-GB" sz="2800" dirty="0" smtClean="0"/>
          </a:p>
          <a:p>
            <a:endParaRPr lang="en-GB" sz="2800" dirty="0"/>
          </a:p>
          <a:p>
            <a:endParaRPr lang="en-GB" sz="2800" dirty="0" smtClean="0"/>
          </a:p>
          <a:p>
            <a:endParaRPr lang="en-GB" sz="2800" dirty="0"/>
          </a:p>
          <a:p>
            <a:pPr marL="0" indent="0">
              <a:buNone/>
            </a:pPr>
            <a:endParaRPr lang="en-GB" sz="2800" dirty="0" smtClean="0"/>
          </a:p>
          <a:p>
            <a:r>
              <a:rPr lang="en-GB" sz="2800" dirty="0" smtClean="0"/>
              <a:t>Once </a:t>
            </a:r>
            <a:r>
              <a:rPr lang="en-GB" sz="2800" dirty="0"/>
              <a:t>you add your encryption key, you just need to save it =&gt; a restart of your server is not required. </a:t>
            </a:r>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smtClean="0"/>
              <a:t>SWAD Sessions &amp; Cookies</a:t>
            </a:r>
            <a:endParaRPr lang="en-US"/>
          </a:p>
        </p:txBody>
      </p:sp>
      <p:sp>
        <p:nvSpPr>
          <p:cNvPr id="6" name="Slide Number Placeholder 5"/>
          <p:cNvSpPr>
            <a:spLocks noGrp="1"/>
          </p:cNvSpPr>
          <p:nvPr>
            <p:ph type="sldNum" sz="quarter" idx="12"/>
          </p:nvPr>
        </p:nvSpPr>
        <p:spPr/>
        <p:txBody>
          <a:bodyPr>
            <a:normAutofit lnSpcReduction="10000"/>
          </a:bodyPr>
          <a:lstStyle/>
          <a:p>
            <a:fld id="{B6F15528-21DE-4FAA-801E-634DDDAF4B2B}" type="slidenum">
              <a:rPr lang="en-US" smtClean="0"/>
              <a:pPr/>
              <a:t>7</a:t>
            </a:fld>
            <a:endParaRPr lang="en-US"/>
          </a:p>
        </p:txBody>
      </p:sp>
      <p:pic>
        <p:nvPicPr>
          <p:cNvPr id="8" name="Picture 7"/>
          <p:cNvPicPr>
            <a:picLocks noChangeAspect="1"/>
          </p:cNvPicPr>
          <p:nvPr/>
        </p:nvPicPr>
        <p:blipFill rotWithShape="1">
          <a:blip r:embed="rId2"/>
          <a:srcRect t="42905"/>
          <a:stretch/>
        </p:blipFill>
        <p:spPr>
          <a:xfrm>
            <a:off x="1371599" y="2286000"/>
            <a:ext cx="8353417" cy="2362200"/>
          </a:xfrm>
          <a:prstGeom prst="rect">
            <a:avLst/>
          </a:prstGeom>
        </p:spPr>
      </p:pic>
    </p:spTree>
    <p:extLst>
      <p:ext uri="{BB962C8B-B14F-4D97-AF65-F5344CB8AC3E}">
        <p14:creationId xmlns:p14="http://schemas.microsoft.com/office/powerpoint/2010/main" val="210182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9692640" cy="1397124"/>
          </a:xfrm>
        </p:spPr>
        <p:txBody>
          <a:bodyPr>
            <a:normAutofit fontScale="90000"/>
          </a:bodyPr>
          <a:lstStyle/>
          <a:p>
            <a:r>
              <a:rPr lang="en-IE" b="0" dirty="0"/>
              <a:t/>
            </a:r>
            <a:br>
              <a:rPr lang="en-IE" b="0" dirty="0"/>
            </a:br>
            <a:r>
              <a:rPr lang="en-IE" b="0" dirty="0"/>
              <a:t/>
            </a:r>
            <a:br>
              <a:rPr lang="en-IE" b="0" dirty="0"/>
            </a:br>
            <a:r>
              <a:rPr lang="en-IE" b="0" dirty="0"/>
              <a:t/>
            </a:r>
            <a:br>
              <a:rPr lang="en-IE" b="0" dirty="0"/>
            </a:br>
            <a:r>
              <a:rPr lang="en-IE" b="0" dirty="0"/>
              <a:t/>
            </a:r>
            <a:br>
              <a:rPr lang="en-IE" b="0" dirty="0"/>
            </a:br>
            <a:r>
              <a:rPr lang="en-IE" dirty="0"/>
              <a:t>Initialising a </a:t>
            </a:r>
            <a:r>
              <a:rPr lang="en-IE" dirty="0" err="1"/>
              <a:t>CodeIgniter</a:t>
            </a:r>
            <a:r>
              <a:rPr lang="en-IE" dirty="0"/>
              <a:t> Session </a:t>
            </a:r>
            <a:r>
              <a:rPr lang="en-IE" dirty="0" smtClean="0"/>
              <a:t/>
            </a:r>
            <a:br>
              <a:rPr lang="en-IE" dirty="0" smtClean="0"/>
            </a:br>
            <a:r>
              <a:rPr lang="en-IE" dirty="0" smtClean="0"/>
              <a:t> </a:t>
            </a:r>
            <a:endParaRPr lang="en-IE" dirty="0"/>
          </a:p>
        </p:txBody>
      </p:sp>
      <p:sp>
        <p:nvSpPr>
          <p:cNvPr id="3" name="Content Placeholder 2"/>
          <p:cNvSpPr>
            <a:spLocks noGrp="1"/>
          </p:cNvSpPr>
          <p:nvPr>
            <p:ph idx="1"/>
          </p:nvPr>
        </p:nvSpPr>
        <p:spPr>
          <a:xfrm>
            <a:off x="479946" y="1397124"/>
            <a:ext cx="10812894" cy="5460876"/>
          </a:xfrm>
        </p:spPr>
        <p:txBody>
          <a:bodyPr>
            <a:normAutofit/>
          </a:bodyPr>
          <a:lstStyle/>
          <a:p>
            <a:r>
              <a:rPr lang="en-GB" sz="2800" dirty="0" smtClean="0"/>
              <a:t>Sessions </a:t>
            </a:r>
            <a:r>
              <a:rPr lang="en-GB" sz="2800" dirty="0"/>
              <a:t>will typically run globally with each page load, so the session class must either be initialised in your controller constructors, or it can be auto-loaded by the system. </a:t>
            </a:r>
          </a:p>
          <a:p>
            <a:r>
              <a:rPr lang="en-GB" sz="2800" dirty="0"/>
              <a:t>For the most part the session class will run unattended in the background, so simply initializing the class will cause it to read, create, and update sessions. </a:t>
            </a:r>
          </a:p>
          <a:p>
            <a:r>
              <a:rPr lang="en-GB" sz="2800" dirty="0"/>
              <a:t>To initialize the Session class manually in your controller constructor, use the following: </a:t>
            </a:r>
          </a:p>
          <a:p>
            <a:pPr marL="274320" lvl="1" indent="0">
              <a:buNone/>
            </a:pPr>
            <a:r>
              <a:rPr lang="en-IE" sz="2600" b="1" dirty="0"/>
              <a:t>$this-&gt;load-&gt;library('session'); </a:t>
            </a:r>
          </a:p>
          <a:p>
            <a:r>
              <a:rPr lang="en-GB" sz="2800" dirty="0"/>
              <a:t>Once loaded, the Sessions library object will be available using: </a:t>
            </a:r>
            <a:r>
              <a:rPr lang="en-GB" sz="2800" b="1" i="1" dirty="0"/>
              <a:t>$this-&gt;session </a:t>
            </a:r>
            <a:endParaRPr lang="en-GB" sz="2800" b="1" dirty="0"/>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smtClean="0"/>
              <a:t>SWAD Sessions &amp; Cookies</a:t>
            </a:r>
            <a:endParaRPr lang="en-US"/>
          </a:p>
        </p:txBody>
      </p:sp>
      <p:sp>
        <p:nvSpPr>
          <p:cNvPr id="6" name="Slide Number Placeholder 5"/>
          <p:cNvSpPr>
            <a:spLocks noGrp="1"/>
          </p:cNvSpPr>
          <p:nvPr>
            <p:ph type="sldNum" sz="quarter" idx="12"/>
          </p:nvPr>
        </p:nvSpPr>
        <p:spPr/>
        <p:txBody>
          <a:bodyPr>
            <a:normAutofit lnSpcReduction="10000"/>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1185220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9692640" cy="1397124"/>
          </a:xfrm>
        </p:spPr>
        <p:txBody>
          <a:bodyPr>
            <a:normAutofit fontScale="90000"/>
          </a:bodyPr>
          <a:lstStyle/>
          <a:p>
            <a:r>
              <a:rPr lang="en-IE" b="0" dirty="0"/>
              <a:t/>
            </a:r>
            <a:br>
              <a:rPr lang="en-IE" b="0" dirty="0"/>
            </a:br>
            <a:r>
              <a:rPr lang="en-IE" b="0" dirty="0"/>
              <a:t/>
            </a:r>
            <a:br>
              <a:rPr lang="en-IE" b="0" dirty="0"/>
            </a:br>
            <a:r>
              <a:rPr lang="en-IE" b="0" dirty="0"/>
              <a:t/>
            </a:r>
            <a:br>
              <a:rPr lang="en-IE" b="0" dirty="0"/>
            </a:br>
            <a:r>
              <a:rPr lang="en-IE" b="0" dirty="0"/>
              <a:t/>
            </a:r>
            <a:br>
              <a:rPr lang="en-IE" b="0" dirty="0"/>
            </a:br>
            <a:r>
              <a:rPr lang="en-IE" b="0" dirty="0"/>
              <a:t/>
            </a:r>
            <a:br>
              <a:rPr lang="en-IE" b="0" dirty="0"/>
            </a:br>
            <a:r>
              <a:rPr lang="en-IE" dirty="0"/>
              <a:t>How do Sessions Work </a:t>
            </a:r>
            <a:r>
              <a:rPr lang="en-IE" dirty="0" smtClean="0"/>
              <a:t/>
            </a:r>
            <a:br>
              <a:rPr lang="en-IE" dirty="0" smtClean="0"/>
            </a:br>
            <a:r>
              <a:rPr lang="en-IE" dirty="0" smtClean="0"/>
              <a:t> </a:t>
            </a:r>
            <a:endParaRPr lang="en-IE" dirty="0"/>
          </a:p>
        </p:txBody>
      </p:sp>
      <p:sp>
        <p:nvSpPr>
          <p:cNvPr id="3" name="Content Placeholder 2"/>
          <p:cNvSpPr>
            <a:spLocks noGrp="1"/>
          </p:cNvSpPr>
          <p:nvPr>
            <p:ph idx="1"/>
          </p:nvPr>
        </p:nvSpPr>
        <p:spPr>
          <a:xfrm>
            <a:off x="479946" y="1397124"/>
            <a:ext cx="10812894" cy="5460876"/>
          </a:xfrm>
        </p:spPr>
        <p:txBody>
          <a:bodyPr>
            <a:normAutofit fontScale="92500" lnSpcReduction="20000"/>
          </a:bodyPr>
          <a:lstStyle/>
          <a:p>
            <a:r>
              <a:rPr lang="en-GB" sz="2800" dirty="0" smtClean="0"/>
              <a:t>When </a:t>
            </a:r>
            <a:r>
              <a:rPr lang="en-GB" sz="2800" dirty="0"/>
              <a:t>a page is loaded, the session class will check to see if valid session data exists in the user's session cookie. If sessions data does </a:t>
            </a:r>
            <a:r>
              <a:rPr lang="en-GB" sz="2800" b="1" dirty="0"/>
              <a:t>not </a:t>
            </a:r>
            <a:r>
              <a:rPr lang="en-GB" sz="2800" dirty="0"/>
              <a:t>exist (or if it has expired) a new session will be created and saved in the cookie. </a:t>
            </a:r>
          </a:p>
          <a:p>
            <a:r>
              <a:rPr lang="en-GB" sz="2800" dirty="0"/>
              <a:t>If a session does exist, its information will be updated and the cookie will be updated. </a:t>
            </a:r>
          </a:p>
          <a:p>
            <a:r>
              <a:rPr lang="en-GB" sz="2800" dirty="0"/>
              <a:t>With each update, the </a:t>
            </a:r>
            <a:r>
              <a:rPr lang="en-GB" sz="2800" dirty="0" err="1"/>
              <a:t>session_id</a:t>
            </a:r>
            <a:r>
              <a:rPr lang="en-GB" sz="2800" dirty="0"/>
              <a:t> will be regenerated. </a:t>
            </a:r>
          </a:p>
          <a:p>
            <a:r>
              <a:rPr lang="en-GB" sz="2800" dirty="0"/>
              <a:t>It's important for you to understand that once initialized, the Session class runs automatically. </a:t>
            </a:r>
          </a:p>
          <a:p>
            <a:r>
              <a:rPr lang="en-GB" sz="2800" dirty="0"/>
              <a:t>There is nothing you need to do to cause the above behaviour to happen. </a:t>
            </a:r>
          </a:p>
          <a:p>
            <a:r>
              <a:rPr lang="en-GB" sz="2800" dirty="0"/>
              <a:t>You can, as you'll see, work with session data or even add your own data to a user's session, but the process of reading, writing, and updating a session is automatic.</a:t>
            </a:r>
          </a:p>
        </p:txBody>
      </p:sp>
      <p:sp>
        <p:nvSpPr>
          <p:cNvPr id="4" name="Date Placeholder 3"/>
          <p:cNvSpPr>
            <a:spLocks noGrp="1"/>
          </p:cNvSpPr>
          <p:nvPr>
            <p:ph type="dt" sz="half" idx="10"/>
          </p:nvPr>
        </p:nvSpPr>
        <p:spPr/>
        <p:txBody>
          <a:bodyPr/>
          <a:lstStyle/>
          <a:p>
            <a:r>
              <a:rPr lang="en-US" smtClean="0"/>
              <a:t>2018</a:t>
            </a:r>
            <a:endParaRPr lang="en-US"/>
          </a:p>
        </p:txBody>
      </p:sp>
      <p:sp>
        <p:nvSpPr>
          <p:cNvPr id="5" name="Footer Placeholder 4"/>
          <p:cNvSpPr>
            <a:spLocks noGrp="1"/>
          </p:cNvSpPr>
          <p:nvPr>
            <p:ph type="ftr" sz="quarter" idx="11"/>
          </p:nvPr>
        </p:nvSpPr>
        <p:spPr/>
        <p:txBody>
          <a:bodyPr/>
          <a:lstStyle/>
          <a:p>
            <a:r>
              <a:rPr lang="en-IE" smtClean="0"/>
              <a:t>SWAD Sessions &amp; Cookies</a:t>
            </a:r>
            <a:endParaRPr lang="en-US"/>
          </a:p>
        </p:txBody>
      </p:sp>
      <p:sp>
        <p:nvSpPr>
          <p:cNvPr id="6" name="Slide Number Placeholder 5"/>
          <p:cNvSpPr>
            <a:spLocks noGrp="1"/>
          </p:cNvSpPr>
          <p:nvPr>
            <p:ph type="sldNum" sz="quarter" idx="12"/>
          </p:nvPr>
        </p:nvSpPr>
        <p:spPr/>
        <p:txBody>
          <a:bodyPr>
            <a:normAutofit lnSpcReduction="10000"/>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530020738"/>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592</TotalTime>
  <Words>2013</Words>
  <Application>Microsoft Office PowerPoint</Application>
  <PresentationFormat>Widescreen</PresentationFormat>
  <Paragraphs>312</Paragraphs>
  <Slides>41</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Century Schoolbook</vt:lpstr>
      <vt:lpstr>Wingdings 2</vt:lpstr>
      <vt:lpstr>View</vt:lpstr>
      <vt:lpstr>Secure Web Applications Development</vt:lpstr>
      <vt:lpstr> What is Session Control?  </vt:lpstr>
      <vt:lpstr>  Understanding the basics   </vt:lpstr>
      <vt:lpstr>  Understanding the basics   </vt:lpstr>
      <vt:lpstr>   Sessions in CodeIgniter   </vt:lpstr>
      <vt:lpstr>   Sessions in CodeIgniter   </vt:lpstr>
      <vt:lpstr>   Sessions in CodeIgniter   </vt:lpstr>
      <vt:lpstr>    Initialising a CodeIgniter Session   </vt:lpstr>
      <vt:lpstr>     How do Sessions Work   </vt:lpstr>
      <vt:lpstr>      What is Session Data   </vt:lpstr>
      <vt:lpstr>      What is Session Data   </vt:lpstr>
      <vt:lpstr>       Reading Session Data   </vt:lpstr>
      <vt:lpstr>        Adding Custom Session Data   </vt:lpstr>
      <vt:lpstr>        Checking on Session Data  </vt:lpstr>
      <vt:lpstr>        Removing Session Data  </vt:lpstr>
      <vt:lpstr>        Example 1 – Adding Data to a Session  </vt:lpstr>
      <vt:lpstr>        Example 1 – Adding Data to a Session  </vt:lpstr>
      <vt:lpstr>        Example 1 – Adding Data to a Session  </vt:lpstr>
      <vt:lpstr>        Example 1 – Adding Data to a Session  </vt:lpstr>
      <vt:lpstr>        Example 1 – Adding Data to a Session  </vt:lpstr>
      <vt:lpstr>        Example 1 – Adding Data to a Session  </vt:lpstr>
      <vt:lpstr>        Example 1 – Adding Data to a Session  </vt:lpstr>
      <vt:lpstr>         Setting Configuration Options for Sessions   </vt:lpstr>
      <vt:lpstr>         Setting Configuration Options for Sessions   </vt:lpstr>
      <vt:lpstr>          Creating a table in your DB to manage sessions   </vt:lpstr>
      <vt:lpstr>          Creating a table in your DB to manage sessions   </vt:lpstr>
      <vt:lpstr>           Amending my authors table    </vt:lpstr>
      <vt:lpstr>        Example 2 – The Problem  </vt:lpstr>
      <vt:lpstr>        Example 2 – The Problem  </vt:lpstr>
      <vt:lpstr>        Example 2 – Sample Run – Valid User  </vt:lpstr>
      <vt:lpstr>        Example 2 – Sample Run – Invalid User  </vt:lpstr>
      <vt:lpstr>        Example 2 – Sample Run – Missing Input  </vt:lpstr>
      <vt:lpstr>        Example 2 – The Model </vt:lpstr>
      <vt:lpstr>        Example 2 – The Controller – New Functions </vt:lpstr>
      <vt:lpstr>        Example 2 – The Controller – New Functions </vt:lpstr>
      <vt:lpstr>        Example 2 – The Controller – New Functions </vt:lpstr>
      <vt:lpstr>        Example 2 – The Controller – New Functions </vt:lpstr>
      <vt:lpstr>        Example 2 – The Controller – New Functions </vt:lpstr>
      <vt:lpstr>        Example 2 – The Login View </vt:lpstr>
      <vt:lpstr>        Example 2 – The Index View (with secret) </vt:lpstr>
      <vt:lpstr>        Example 2 – Session Table in DB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Programming</dc:title>
  <dc:creator>Shay</dc:creator>
  <cp:lastModifiedBy>Shay</cp:lastModifiedBy>
  <cp:revision>66</cp:revision>
  <dcterms:created xsi:type="dcterms:W3CDTF">2006-08-16T00:00:00Z</dcterms:created>
  <dcterms:modified xsi:type="dcterms:W3CDTF">2018-12-04T22:48:45Z</dcterms:modified>
</cp:coreProperties>
</file>