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6"/>
  </p:notesMasterIdLst>
  <p:sldIdLst>
    <p:sldId id="256" r:id="rId5"/>
    <p:sldId id="271" r:id="rId6"/>
    <p:sldId id="329" r:id="rId7"/>
    <p:sldId id="278" r:id="rId8"/>
    <p:sldId id="330" r:id="rId9"/>
    <p:sldId id="332" r:id="rId10"/>
    <p:sldId id="333" r:id="rId11"/>
    <p:sldId id="334" r:id="rId12"/>
    <p:sldId id="335" r:id="rId13"/>
    <p:sldId id="33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2614D-40C9-4352-8454-015F40F2968C}" v="703" dt="2019-09-14T12:16:06.263"/>
    <p1510:client id="{D1B6F7FA-B2DC-496A-8798-7AD49C299440}" v="1023" dt="2019-09-13T15:59:26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9655" autoAdjust="0"/>
  </p:normalViewPr>
  <p:slideViewPr>
    <p:cSldViewPr snapToGrid="0">
      <p:cViewPr varScale="1">
        <p:scale>
          <a:sx n="86" d="100"/>
          <a:sy n="8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1631-6157-4256-9183-E4852F7BD88F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A8AF-878A-436F-AC4A-224E339B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8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02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5A17E5-0CA9-49CE-8E2B-5573E4117860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48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5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8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0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7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8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12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3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30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5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A40182-AEF6-4ED5-ADD3-68F2C15CE29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8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interfaces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C72-166F-4CE5-AF33-AFE7646B7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/>
                </a:solidFill>
              </a:rPr>
              <a:t>Object Oriented Design Patterns</a:t>
            </a:r>
            <a:br>
              <a:rPr lang="en-GB" dirty="0"/>
            </a:br>
            <a:r>
              <a:rPr lang="en-GB" dirty="0"/>
              <a:t>Observer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80B1-51F8-442B-96E2-36B98D256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James.Fennell@lit.ie</a:t>
            </a:r>
          </a:p>
        </p:txBody>
      </p:sp>
    </p:spTree>
    <p:extLst>
      <p:ext uri="{BB962C8B-B14F-4D97-AF65-F5344CB8AC3E}">
        <p14:creationId xmlns:p14="http://schemas.microsoft.com/office/powerpoint/2010/main" val="117794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/>
              <a:t>Observer Sample</a:t>
            </a:r>
            <a:br>
              <a:rPr lang="en-GB" b="1" dirty="0"/>
            </a:br>
            <a:r>
              <a:rPr lang="en-GB" b="1" dirty="0"/>
              <a:t>Pull it All together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31" y="2198913"/>
            <a:ext cx="5127172" cy="4024127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i="1" dirty="0">
              <a:solidFill>
                <a:schemeClr val="tx1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latin typeface="raleway"/>
              </a:rPr>
              <a:t>Run the file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latin typeface="raleway"/>
              </a:rPr>
              <a:t>submit some updates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latin typeface="raleway"/>
              </a:rPr>
              <a:t>Check the 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610F4-010A-45A5-8604-C8E39CB2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87" y="1450377"/>
            <a:ext cx="3608930" cy="3957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4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F2DEBA-73D9-4295-9B5E-A8A6778A0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0" r="-1" b="-1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5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/>
              <a:t>What is are Design Patterns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1845734"/>
            <a:ext cx="7362485" cy="4023360"/>
          </a:xfrm>
        </p:spPr>
        <p:txBody>
          <a:bodyPr>
            <a:normAutofit lnSpcReduction="10000"/>
          </a:bodyPr>
          <a:lstStyle/>
          <a:p>
            <a:pPr marL="449263" lvl="2" indent="254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Design Patterns: Elements of Reusable Object-Oriented Software (1994) is a software engineering book describing software design patterns</a:t>
            </a:r>
          </a:p>
          <a:p>
            <a:pPr marL="449263" lvl="2" indent="254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olidFill>
                <a:schemeClr val="tx1"/>
              </a:solidFill>
              <a:sym typeface="Helvetica"/>
            </a:endParaRPr>
          </a:p>
          <a:p>
            <a:pPr marL="449263" lvl="2" indent="254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The book was written by Erich Gamma, Richard Helm, Ralph Johnson, and John </a:t>
            </a:r>
            <a:r>
              <a:rPr lang="en-GB" dirty="0" err="1">
                <a:solidFill>
                  <a:schemeClr val="tx1"/>
                </a:solidFill>
                <a:sym typeface="Helvetica"/>
              </a:rPr>
              <a:t>Vlissides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 - referred to as the Gang of Four (</a:t>
            </a:r>
            <a:r>
              <a:rPr lang="en-GB" dirty="0" err="1">
                <a:solidFill>
                  <a:schemeClr val="tx1"/>
                </a:solidFill>
                <a:sym typeface="Helvetica"/>
              </a:rPr>
              <a:t>GoF</a:t>
            </a:r>
            <a:r>
              <a:rPr lang="en-GB" dirty="0">
                <a:solidFill>
                  <a:schemeClr val="tx1"/>
                </a:solidFill>
                <a:sym typeface="Helvetica"/>
              </a:rPr>
              <a:t>)</a:t>
            </a:r>
          </a:p>
          <a:p>
            <a:pPr marL="449263" lvl="2" indent="254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olidFill>
                <a:schemeClr val="tx1"/>
              </a:solidFill>
              <a:sym typeface="Helvetica"/>
            </a:endParaRPr>
          </a:p>
          <a:p>
            <a:pPr marL="449263" lvl="2" indent="254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The book described 23 classic software design patterns</a:t>
            </a:r>
          </a:p>
          <a:p>
            <a:pPr marL="632143" lvl="3" indent="254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The book includes examples in C++ and Smalltalk.</a:t>
            </a:r>
          </a:p>
          <a:p>
            <a:pPr marL="449263" lvl="2" indent="254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olidFill>
                <a:schemeClr val="tx1"/>
              </a:solidFill>
              <a:sym typeface="Helvetica"/>
            </a:endParaRPr>
          </a:p>
          <a:p>
            <a:pPr marL="449263" lvl="2" indent="254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It has been influential to the field of software engineering and is regarded as an important source for object-oriented design theory and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7D1B-4E63-4F1C-B9D6-875210A93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427"/>
          <a:stretch/>
        </p:blipFill>
        <p:spPr>
          <a:xfrm>
            <a:off x="8331121" y="2121908"/>
            <a:ext cx="3349045" cy="37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Interfaces</a:t>
            </a:r>
            <a:br>
              <a:rPr lang="en-GB" b="1" dirty="0"/>
            </a:br>
            <a:r>
              <a:rPr lang="en-GB" sz="3600" dirty="0">
                <a:hlinkClick r:id="rId3"/>
              </a:rPr>
              <a:t>https://www.tutorialspoint.com/java/java_interfaces.htm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 fontScale="6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An interface is a reference type in Java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It is similar to class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It is a collection of abstract methods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A class implements an interface, thereby inheriting the abstract methods of the interface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An interface may also contain constants, default methods, static methods, and nested types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Interface method bodies exist only for default methods and static methods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Writing an interface is similar to writing a class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An interface contains behaviours that a class implements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A class describes the attributes and behaviours of an object</a:t>
            </a:r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Unless the class that implements the interface is abstract, all the methods of the interface need to be defined in the class</a:t>
            </a:r>
          </a:p>
        </p:txBody>
      </p:sp>
    </p:spTree>
    <p:extLst>
      <p:ext uri="{BB962C8B-B14F-4D97-AF65-F5344CB8AC3E}">
        <p14:creationId xmlns:p14="http://schemas.microsoft.com/office/powerpoint/2010/main" val="41813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rgbClr val="333333"/>
                </a:solidFill>
                <a:latin typeface="raleway"/>
              </a:rPr>
              <a:t>The Observer is a </a:t>
            </a:r>
            <a:r>
              <a:rPr lang="en-GB" sz="3200" b="1" i="1" u="sng" dirty="0">
                <a:solidFill>
                  <a:srgbClr val="333333"/>
                </a:solidFill>
                <a:latin typeface="raleway"/>
              </a:rPr>
              <a:t>behavioural</a:t>
            </a:r>
            <a:r>
              <a:rPr lang="en-GB" sz="3200" dirty="0">
                <a:solidFill>
                  <a:srgbClr val="333333"/>
                </a:solidFill>
                <a:latin typeface="raleway"/>
              </a:rPr>
              <a:t> Design Pattern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rgbClr val="333333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rgbClr val="333333"/>
                </a:solidFill>
                <a:latin typeface="raleway"/>
              </a:rPr>
              <a:t>An </a:t>
            </a:r>
            <a:r>
              <a:rPr lang="en-GB" sz="3200" i="1" dirty="0" err="1">
                <a:solidFill>
                  <a:srgbClr val="333333"/>
                </a:solidFill>
                <a:latin typeface="raleway"/>
              </a:rPr>
              <a:t>Observor</a:t>
            </a:r>
            <a:r>
              <a:rPr lang="en-GB" sz="3200" dirty="0">
                <a:solidFill>
                  <a:srgbClr val="333333"/>
                </a:solidFill>
                <a:latin typeface="raleway"/>
              </a:rPr>
              <a:t> allows us to have multiple objects/classes observe a </a:t>
            </a:r>
            <a:r>
              <a:rPr lang="en-GB" sz="3200" i="1" dirty="0">
                <a:solidFill>
                  <a:srgbClr val="333333"/>
                </a:solidFill>
                <a:latin typeface="raleway"/>
              </a:rPr>
              <a:t>Subject</a:t>
            </a:r>
            <a:r>
              <a:rPr lang="en-GB" sz="3200" dirty="0">
                <a:solidFill>
                  <a:srgbClr val="333333"/>
                </a:solidFill>
                <a:latin typeface="raleway"/>
              </a:rPr>
              <a:t> class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rgbClr val="333333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rgbClr val="333333"/>
                </a:solidFill>
                <a:latin typeface="raleway"/>
              </a:rPr>
              <a:t>If the </a:t>
            </a:r>
            <a:r>
              <a:rPr lang="en-GB" sz="3200" i="1" dirty="0">
                <a:solidFill>
                  <a:srgbClr val="333333"/>
                </a:solidFill>
                <a:latin typeface="raleway"/>
              </a:rPr>
              <a:t>Observers</a:t>
            </a:r>
            <a:r>
              <a:rPr lang="en-GB" sz="3200" dirty="0">
                <a:solidFill>
                  <a:srgbClr val="333333"/>
                </a:solidFill>
                <a:latin typeface="raleway"/>
              </a:rPr>
              <a:t> are interested in events in the </a:t>
            </a:r>
            <a:r>
              <a:rPr lang="en-GB" sz="3200" i="1" dirty="0">
                <a:solidFill>
                  <a:srgbClr val="333333"/>
                </a:solidFill>
                <a:latin typeface="raleway"/>
              </a:rPr>
              <a:t>Subject</a:t>
            </a:r>
            <a:r>
              <a:rPr lang="en-GB" sz="3200" dirty="0">
                <a:solidFill>
                  <a:srgbClr val="333333"/>
                </a:solidFill>
                <a:latin typeface="raleway"/>
              </a:rPr>
              <a:t> class the </a:t>
            </a:r>
            <a:r>
              <a:rPr lang="en-GB" sz="3200" i="1" dirty="0">
                <a:solidFill>
                  <a:srgbClr val="333333"/>
                </a:solidFill>
                <a:latin typeface="raleway"/>
              </a:rPr>
              <a:t>Subject</a:t>
            </a:r>
            <a:r>
              <a:rPr lang="en-GB" sz="3200" dirty="0">
                <a:solidFill>
                  <a:srgbClr val="333333"/>
                </a:solidFill>
                <a:latin typeface="raleway"/>
              </a:rPr>
              <a:t> notifies all </a:t>
            </a:r>
            <a:r>
              <a:rPr lang="en-GB" sz="3200" i="1" dirty="0">
                <a:solidFill>
                  <a:srgbClr val="333333"/>
                </a:solidFill>
                <a:latin typeface="raleway"/>
              </a:rPr>
              <a:t>Observers</a:t>
            </a:r>
            <a:r>
              <a:rPr lang="en-GB" sz="3200" dirty="0">
                <a:solidFill>
                  <a:srgbClr val="333333"/>
                </a:solidFill>
                <a:latin typeface="raleway"/>
              </a:rPr>
              <a:t> of the update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803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/>
              <a:t>The Observer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31" y="2198913"/>
            <a:ext cx="5127172" cy="4024127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Here we see the </a:t>
            </a:r>
            <a:r>
              <a:rPr lang="en-GB" i="1" dirty="0">
                <a:solidFill>
                  <a:schemeClr val="tx1"/>
                </a:solidFill>
                <a:latin typeface="raleway"/>
              </a:rPr>
              <a:t>Observer</a:t>
            </a:r>
            <a:r>
              <a:rPr lang="en-GB" dirty="0">
                <a:solidFill>
                  <a:schemeClr val="tx1"/>
                </a:solidFill>
                <a:latin typeface="raleway"/>
              </a:rPr>
              <a:t> interface implemented by the </a:t>
            </a:r>
            <a:r>
              <a:rPr lang="en-GB" i="1" dirty="0" err="1">
                <a:solidFill>
                  <a:schemeClr val="tx1"/>
                </a:solidFill>
                <a:latin typeface="raleway"/>
              </a:rPr>
              <a:t>ConcreteObserverA</a:t>
            </a:r>
            <a:r>
              <a:rPr lang="en-GB" i="1" dirty="0">
                <a:solidFill>
                  <a:schemeClr val="tx1"/>
                </a:solidFill>
                <a:latin typeface="raleway"/>
              </a:rPr>
              <a:t> and </a:t>
            </a:r>
            <a:r>
              <a:rPr lang="en-GB" i="1" dirty="0" err="1">
                <a:solidFill>
                  <a:schemeClr val="tx1"/>
                </a:solidFill>
                <a:latin typeface="raleway"/>
              </a:rPr>
              <a:t>ConcreteObserverB</a:t>
            </a:r>
            <a:r>
              <a:rPr lang="en-GB" dirty="0">
                <a:solidFill>
                  <a:schemeClr val="tx1"/>
                </a:solidFill>
                <a:latin typeface="raleway"/>
              </a:rPr>
              <a:t> objects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The subject has a one to many relationship with the </a:t>
            </a:r>
            <a:r>
              <a:rPr lang="en-GB" i="1" dirty="0">
                <a:solidFill>
                  <a:schemeClr val="tx1"/>
                </a:solidFill>
                <a:latin typeface="raleway"/>
              </a:rPr>
              <a:t>Observer</a:t>
            </a:r>
            <a:r>
              <a:rPr lang="en-GB" dirty="0">
                <a:solidFill>
                  <a:schemeClr val="tx1"/>
                </a:solidFill>
                <a:latin typeface="raleway"/>
              </a:rPr>
              <a:t> interface</a:t>
            </a:r>
            <a:endParaRPr lang="en-GB" i="1" dirty="0">
              <a:solidFill>
                <a:schemeClr val="tx1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We see the </a:t>
            </a:r>
            <a:r>
              <a:rPr lang="en-GB" i="1" dirty="0">
                <a:solidFill>
                  <a:schemeClr val="tx1"/>
                </a:solidFill>
                <a:latin typeface="raleway"/>
              </a:rPr>
              <a:t>Observer</a:t>
            </a:r>
            <a:r>
              <a:rPr lang="en-GB" dirty="0">
                <a:solidFill>
                  <a:schemeClr val="tx1"/>
                </a:solidFill>
                <a:latin typeface="raleway"/>
              </a:rPr>
              <a:t> interface has the method </a:t>
            </a:r>
            <a:r>
              <a:rPr lang="en-GB" i="1" dirty="0">
                <a:solidFill>
                  <a:schemeClr val="tx1"/>
                </a:solidFill>
                <a:latin typeface="raleway"/>
              </a:rPr>
              <a:t>update</a:t>
            </a:r>
            <a:endParaRPr lang="en-GB" dirty="0">
              <a:solidFill>
                <a:schemeClr val="tx1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  <a:sym typeface="Helvetica"/>
              </a:rPr>
              <a:t>The </a:t>
            </a:r>
            <a:r>
              <a:rPr lang="en-GB" i="1" dirty="0">
                <a:solidFill>
                  <a:schemeClr val="tx1"/>
                </a:solidFill>
                <a:latin typeface="raleway"/>
                <a:sym typeface="Helvetica"/>
              </a:rPr>
              <a:t>Subject</a:t>
            </a:r>
            <a:r>
              <a:rPr lang="en-GB" dirty="0">
                <a:solidFill>
                  <a:schemeClr val="tx1"/>
                </a:solidFill>
                <a:latin typeface="raleway"/>
                <a:sym typeface="Helvetica"/>
              </a:rPr>
              <a:t> has: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  <a:sym typeface="Helvetica"/>
              </a:rPr>
              <a:t>A collection of </a:t>
            </a:r>
            <a:r>
              <a:rPr lang="en-GB" i="1" dirty="0">
                <a:solidFill>
                  <a:schemeClr val="tx1"/>
                </a:solidFill>
                <a:latin typeface="raleway"/>
                <a:sym typeface="Helvetica"/>
              </a:rPr>
              <a:t>Observers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  <a:sym typeface="Helvetica"/>
              </a:rPr>
              <a:t>methods to add and remove </a:t>
            </a:r>
            <a:r>
              <a:rPr lang="en-GB" i="1" dirty="0">
                <a:solidFill>
                  <a:schemeClr val="tx1"/>
                </a:solidFill>
                <a:latin typeface="raleway"/>
                <a:sym typeface="Helvetica"/>
              </a:rPr>
              <a:t>Observers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  <a:sym typeface="Helvetica"/>
              </a:rPr>
              <a:t>a method to notify all the </a:t>
            </a:r>
            <a:r>
              <a:rPr lang="en-GB" i="1" dirty="0">
                <a:solidFill>
                  <a:schemeClr val="tx1"/>
                </a:solidFill>
                <a:latin typeface="raleway"/>
                <a:sym typeface="Helvetica"/>
              </a:rPr>
              <a:t>Observers</a:t>
            </a:r>
            <a:endParaRPr lang="en-GB" i="1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74067-DD0D-4A5A-AA24-FD392776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9" y="1773220"/>
            <a:ext cx="5772808" cy="36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4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/>
              <a:t>The Observer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31" y="2198913"/>
            <a:ext cx="5127172" cy="4024127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In the UML the Observer’s update method does not take any arguments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In  most use-cases it will make sense to pass information to the update method 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u="sng" dirty="0">
                <a:solidFill>
                  <a:schemeClr val="tx1"/>
                </a:solidFill>
                <a:latin typeface="raleway"/>
              </a:rPr>
              <a:t>Note that</a:t>
            </a:r>
          </a:p>
          <a:p>
            <a:pPr marL="749808" lvl="1" indent="-4572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latin typeface="raleway"/>
              </a:rPr>
              <a:t>The Subject is </a:t>
            </a:r>
            <a:r>
              <a:rPr lang="en-GB" sz="1600" b="1" dirty="0">
                <a:solidFill>
                  <a:schemeClr val="tx1"/>
                </a:solidFill>
                <a:latin typeface="raleway"/>
              </a:rPr>
              <a:t>pushing</a:t>
            </a:r>
            <a:r>
              <a:rPr lang="en-GB" sz="1600" dirty="0">
                <a:solidFill>
                  <a:schemeClr val="tx1"/>
                </a:solidFill>
                <a:latin typeface="raleway"/>
              </a:rPr>
              <a:t> the updates to the Observers</a:t>
            </a:r>
          </a:p>
          <a:p>
            <a:pPr marL="749808" lvl="1" indent="-4572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latin typeface="raleway"/>
            </a:endParaRPr>
          </a:p>
          <a:p>
            <a:pPr marL="749808" lvl="1" indent="-4572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latin typeface="raleway"/>
              </a:rPr>
              <a:t>The Subject holds a reference to every individual Observer that registers</a:t>
            </a:r>
          </a:p>
          <a:p>
            <a:pPr marL="749808" lvl="1" indent="-4572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600" dirty="0">
              <a:solidFill>
                <a:schemeClr val="tx1"/>
              </a:solidFill>
              <a:latin typeface="raleway"/>
            </a:endParaRPr>
          </a:p>
          <a:p>
            <a:pPr marL="749808" lvl="1" indent="-4572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latin typeface="raleway"/>
              </a:rPr>
              <a:t>There is no limit to the amount of subscribers a Subject may have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74067-DD0D-4A5A-AA24-FD392776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9" y="1773220"/>
            <a:ext cx="5772808" cy="36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/>
              <a:t>Consider the Observer Sample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31" y="2198913"/>
            <a:ext cx="5127172" cy="4024127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We have a Subject that implements all of the required methods from the Observer Pattern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 err="1">
                <a:solidFill>
                  <a:schemeClr val="tx1"/>
                </a:solidFill>
                <a:latin typeface="raleway"/>
              </a:rPr>
              <a:t>registerObserver</a:t>
            </a: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 err="1">
                <a:solidFill>
                  <a:schemeClr val="tx1"/>
                </a:solidFill>
                <a:latin typeface="raleway"/>
              </a:rPr>
              <a:t>unregisterObserver</a:t>
            </a: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 err="1">
                <a:solidFill>
                  <a:schemeClr val="tx1"/>
                </a:solidFill>
                <a:latin typeface="raleway"/>
              </a:rPr>
              <a:t>notifyObservers</a:t>
            </a: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342900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latin typeface="raleway"/>
              </a:rPr>
              <a:t>We also include a </a:t>
            </a:r>
            <a:r>
              <a:rPr lang="en-GB" sz="1600" dirty="0" err="1">
                <a:solidFill>
                  <a:schemeClr val="tx1"/>
                </a:solidFill>
                <a:latin typeface="raleway"/>
              </a:rPr>
              <a:t>requestInput</a:t>
            </a:r>
            <a:r>
              <a:rPr lang="en-GB" sz="1600" dirty="0">
                <a:solidFill>
                  <a:schemeClr val="tx1"/>
                </a:solidFill>
                <a:latin typeface="raleway"/>
              </a:rPr>
              <a:t> method which we will use to input updates from the Console to generate updates for the Observers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49A1A-9F3C-44A3-9328-201B57D6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7" y="523684"/>
            <a:ext cx="5053636" cy="588490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0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/>
              <a:t>Consider the Observer Sample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31" y="2198913"/>
            <a:ext cx="5127172" cy="4024127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We have an </a:t>
            </a:r>
            <a:r>
              <a:rPr lang="en-GB" i="1" dirty="0">
                <a:solidFill>
                  <a:schemeClr val="tx1"/>
                </a:solidFill>
                <a:latin typeface="raleway"/>
              </a:rPr>
              <a:t>Observer</a:t>
            </a:r>
            <a:r>
              <a:rPr lang="en-GB" dirty="0">
                <a:solidFill>
                  <a:schemeClr val="tx1"/>
                </a:solidFill>
                <a:latin typeface="raleway"/>
              </a:rPr>
              <a:t> interface that is implemented by three different classes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 err="1">
                <a:solidFill>
                  <a:schemeClr val="tx1"/>
                </a:solidFill>
                <a:latin typeface="raleway"/>
              </a:rPr>
              <a:t>ObserverImplA</a:t>
            </a:r>
            <a:endParaRPr lang="en-GB" sz="2400" i="1" dirty="0">
              <a:solidFill>
                <a:schemeClr val="tx1"/>
              </a:solidFill>
              <a:latin typeface="raleway"/>
            </a:endParaRPr>
          </a:p>
          <a:p>
            <a:pPr marL="818388" lvl="2" indent="-3429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prints out the String in upper case</a:t>
            </a:r>
          </a:p>
          <a:p>
            <a:pPr marL="1001268" lvl="3" indent="-3429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8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 err="1">
                <a:solidFill>
                  <a:schemeClr val="tx1"/>
                </a:solidFill>
                <a:latin typeface="raleway"/>
              </a:rPr>
              <a:t>ObserverImplB</a:t>
            </a:r>
            <a:endParaRPr lang="en-GB" sz="2400" i="1" dirty="0">
              <a:solidFill>
                <a:schemeClr val="tx1"/>
              </a:solidFill>
              <a:latin typeface="raleway"/>
            </a:endParaRPr>
          </a:p>
          <a:p>
            <a:pPr marL="818388" lvl="2" indent="-3429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latin typeface="raleway"/>
              </a:rPr>
              <a:t>prints out the String in upper case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2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 err="1">
                <a:solidFill>
                  <a:schemeClr val="tx1"/>
                </a:solidFill>
                <a:latin typeface="raleway"/>
              </a:rPr>
              <a:t>ObserverImplC</a:t>
            </a:r>
            <a:endParaRPr lang="en-GB" sz="2400" i="1" dirty="0">
              <a:solidFill>
                <a:schemeClr val="tx1"/>
              </a:solidFill>
              <a:latin typeface="raleway"/>
            </a:endParaRPr>
          </a:p>
          <a:p>
            <a:pPr marL="818388" lvl="2" indent="-342900"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800" dirty="0">
                <a:solidFill>
                  <a:schemeClr val="tx1"/>
                </a:solidFill>
                <a:latin typeface="raleway"/>
              </a:rPr>
              <a:t>Stores all received updates in a 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D1DBB-D677-477C-B236-E9DE49FB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7" y="139646"/>
            <a:ext cx="3095625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1A772-D34F-4D49-A3BF-A0067DA87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8" y="1308951"/>
            <a:ext cx="6058808" cy="1233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35A3D-8DF0-4E98-B79E-0A8055395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8" y="2653509"/>
            <a:ext cx="6058808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CD78E-E48D-49DE-8DD6-23B88B4E2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292" y="4210976"/>
            <a:ext cx="3800475" cy="2554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/>
              <a:t>Observer Sample</a:t>
            </a:r>
            <a:br>
              <a:rPr lang="en-GB" b="1" dirty="0"/>
            </a:br>
            <a:r>
              <a:rPr lang="en-GB" b="1" dirty="0"/>
              <a:t>Pull it All together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31" y="2198913"/>
            <a:ext cx="5127172" cy="4024127"/>
          </a:xfrm>
        </p:spPr>
        <p:txBody>
          <a:bodyPr>
            <a:normAutofit fontScale="92500"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We create a simple app to demonstrate the </a:t>
            </a:r>
            <a:r>
              <a:rPr lang="en-GB" i="1" dirty="0">
                <a:solidFill>
                  <a:schemeClr val="tx1"/>
                </a:solidFill>
                <a:latin typeface="raleway"/>
              </a:rPr>
              <a:t>Observers</a:t>
            </a:r>
            <a:r>
              <a:rPr lang="en-GB" dirty="0">
                <a:solidFill>
                  <a:schemeClr val="tx1"/>
                </a:solidFill>
                <a:latin typeface="raleway"/>
              </a:rPr>
              <a:t> working 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latin typeface="raleway"/>
              </a:rPr>
              <a:t>Create a </a:t>
            </a:r>
            <a:r>
              <a:rPr lang="en-GB" sz="2400" i="1" dirty="0">
                <a:solidFill>
                  <a:schemeClr val="tx1"/>
                </a:solidFill>
                <a:latin typeface="raleway"/>
              </a:rPr>
              <a:t>Subject</a:t>
            </a:r>
            <a:r>
              <a:rPr lang="en-GB" sz="2400" dirty="0">
                <a:solidFill>
                  <a:schemeClr val="tx1"/>
                </a:solidFill>
                <a:latin typeface="raleway"/>
              </a:rPr>
              <a:t> that will generate updates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latin typeface="raleway"/>
              </a:rPr>
              <a:t>Register some </a:t>
            </a:r>
            <a:r>
              <a:rPr lang="en-GB" sz="2400" i="1" dirty="0">
                <a:solidFill>
                  <a:schemeClr val="tx1"/>
                </a:solidFill>
                <a:latin typeface="raleway"/>
              </a:rPr>
              <a:t>Observers</a:t>
            </a:r>
            <a:r>
              <a:rPr lang="en-GB" sz="2400" dirty="0">
                <a:solidFill>
                  <a:schemeClr val="tx1"/>
                </a:solidFill>
                <a:latin typeface="raleway"/>
              </a:rPr>
              <a:t> with the subject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latin typeface="raleway"/>
              </a:rPr>
              <a:t>Start generating updates for in the </a:t>
            </a:r>
            <a:r>
              <a:rPr lang="en-GB" sz="2400" i="1" dirty="0">
                <a:solidFill>
                  <a:schemeClr val="tx1"/>
                </a:solidFill>
                <a:latin typeface="raleway"/>
              </a:rPr>
              <a:t>Subject</a:t>
            </a:r>
            <a:r>
              <a:rPr lang="en-GB" sz="2400" dirty="0">
                <a:solidFill>
                  <a:schemeClr val="tx1"/>
                </a:solidFill>
                <a:latin typeface="raleway"/>
              </a:rPr>
              <a:t> 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latin typeface="raleway"/>
            </a:endParaRPr>
          </a:p>
          <a:p>
            <a:pPr marL="292608" lvl="1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900" dirty="0">
                <a:solidFill>
                  <a:schemeClr val="tx1"/>
                </a:solidFill>
                <a:latin typeface="raleway"/>
              </a:rPr>
              <a:t>We added some more code in the </a:t>
            </a:r>
            <a:r>
              <a:rPr lang="en-GB" sz="1900" i="1" dirty="0">
                <a:solidFill>
                  <a:schemeClr val="tx1"/>
                </a:solidFill>
                <a:latin typeface="raleway"/>
              </a:rPr>
              <a:t>main</a:t>
            </a:r>
            <a:r>
              <a:rPr lang="en-GB" sz="1900" dirty="0">
                <a:solidFill>
                  <a:schemeClr val="tx1"/>
                </a:solidFill>
                <a:latin typeface="raleway"/>
              </a:rPr>
              <a:t> method to retrieve the values stored in </a:t>
            </a:r>
            <a:r>
              <a:rPr lang="en-GB" sz="1900" i="1" dirty="0">
                <a:solidFill>
                  <a:schemeClr val="tx1"/>
                </a:solidFill>
                <a:latin typeface="raleway"/>
              </a:rPr>
              <a:t>obs4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EE30A1-EEC2-4B8F-A13A-A2CAF126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5" y="263563"/>
            <a:ext cx="5872685" cy="57915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610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4A17FAAE366644A08831A1BCD73CD4" ma:contentTypeVersion="7" ma:contentTypeDescription="Create a new document." ma:contentTypeScope="" ma:versionID="3bbdadfbf0710e57b94ffc54063be67e">
  <xsd:schema xmlns:xsd="http://www.w3.org/2001/XMLSchema" xmlns:xs="http://www.w3.org/2001/XMLSchema" xmlns:p="http://schemas.microsoft.com/office/2006/metadata/properties" xmlns:ns3="848998fc-2c48-4799-8783-15f7edad38cd" targetNamespace="http://schemas.microsoft.com/office/2006/metadata/properties" ma:root="true" ma:fieldsID="0a936ff7b91bb83097568b0b07c584f4" ns3:_="">
    <xsd:import namespace="848998fc-2c48-4799-8783-15f7edad38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998fc-2c48-4799-8783-15f7edad3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455AFA-454A-4F31-AB8B-D798D4978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998fc-2c48-4799-8783-15f7edad38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8EE40E-461D-4C34-8EBD-75181AE10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88ADA-3D0B-4BD8-9CAA-41A3B6F27E2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848998fc-2c48-4799-8783-15f7edad38c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500</Words>
  <Application>Microsoft Office PowerPoint</Application>
  <PresentationFormat>Widescreen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Retrospect</vt:lpstr>
      <vt:lpstr>Object Oriented Design Patterns Observer</vt:lpstr>
      <vt:lpstr>What is are Design Patterns</vt:lpstr>
      <vt:lpstr>Interfaces https://www.tutorialspoint.com/java/java_interfaces.htm</vt:lpstr>
      <vt:lpstr>The Observer</vt:lpstr>
      <vt:lpstr>The Observer</vt:lpstr>
      <vt:lpstr>The Observer</vt:lpstr>
      <vt:lpstr>Consider the Observer Sample</vt:lpstr>
      <vt:lpstr>Consider the Observer Sample</vt:lpstr>
      <vt:lpstr>Observer Sample Pull it All together</vt:lpstr>
      <vt:lpstr>Observer Sample Pull it All together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Patterns Iterator</dc:title>
  <dc:creator>James Fennell</dc:creator>
  <cp:lastModifiedBy>James Fennell</cp:lastModifiedBy>
  <cp:revision>8</cp:revision>
  <dcterms:created xsi:type="dcterms:W3CDTF">2019-09-13T15:39:12Z</dcterms:created>
  <dcterms:modified xsi:type="dcterms:W3CDTF">2019-09-18T17:37:46Z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0x010100214A17FAAE366644A08831A1BCD73CD4</vt:lpwstr>
  </property>
</Properties>
</file>