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4"/>
  </p:sldMasterIdLst>
  <p:notesMasterIdLst>
    <p:notesMasterId r:id="rId45"/>
  </p:notesMasterIdLst>
  <p:sldIdLst>
    <p:sldId id="256" r:id="rId5"/>
    <p:sldId id="274" r:id="rId6"/>
    <p:sldId id="270" r:id="rId7"/>
    <p:sldId id="320" r:id="rId8"/>
    <p:sldId id="321" r:id="rId9"/>
    <p:sldId id="276" r:id="rId10"/>
    <p:sldId id="316" r:id="rId11"/>
    <p:sldId id="318" r:id="rId12"/>
    <p:sldId id="319" r:id="rId13"/>
    <p:sldId id="365" r:id="rId14"/>
    <p:sldId id="282" r:id="rId15"/>
    <p:sldId id="312" r:id="rId16"/>
    <p:sldId id="283" r:id="rId17"/>
    <p:sldId id="310" r:id="rId18"/>
    <p:sldId id="311" r:id="rId19"/>
    <p:sldId id="308" r:id="rId20"/>
    <p:sldId id="307" r:id="rId21"/>
    <p:sldId id="309" r:id="rId22"/>
    <p:sldId id="313" r:id="rId23"/>
    <p:sldId id="334" r:id="rId24"/>
    <p:sldId id="354" r:id="rId25"/>
    <p:sldId id="355" r:id="rId26"/>
    <p:sldId id="356" r:id="rId27"/>
    <p:sldId id="358" r:id="rId28"/>
    <p:sldId id="357" r:id="rId29"/>
    <p:sldId id="359" r:id="rId30"/>
    <p:sldId id="360" r:id="rId31"/>
    <p:sldId id="361" r:id="rId32"/>
    <p:sldId id="362" r:id="rId33"/>
    <p:sldId id="364" r:id="rId34"/>
    <p:sldId id="350" r:id="rId35"/>
    <p:sldId id="340" r:id="rId36"/>
    <p:sldId id="353" r:id="rId37"/>
    <p:sldId id="363" r:id="rId38"/>
    <p:sldId id="341" r:id="rId39"/>
    <p:sldId id="343" r:id="rId40"/>
    <p:sldId id="344" r:id="rId41"/>
    <p:sldId id="347" r:id="rId42"/>
    <p:sldId id="348" r:id="rId43"/>
    <p:sldId id="275"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A17BC5-8400-4785-A094-1B9737DEB838}" v="7" dt="2019-10-02T18:43:38.9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3376" autoAdjust="0"/>
  </p:normalViewPr>
  <p:slideViewPr>
    <p:cSldViewPr snapToGrid="0">
      <p:cViewPr varScale="1">
        <p:scale>
          <a:sx n="91" d="100"/>
          <a:sy n="91"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Fennell" userId="c4162aff-5e19-49fe-8b7f-9a93fce91ee1" providerId="ADAL" clId="{C2A17BC5-8400-4785-A094-1B9737DEB838}"/>
    <pc:docChg chg="undo custSel addSld delSld modSld">
      <pc:chgData name="James.Fennell" userId="c4162aff-5e19-49fe-8b7f-9a93fce91ee1" providerId="ADAL" clId="{C2A17BC5-8400-4785-A094-1B9737DEB838}" dt="2019-10-02T18:48:38.921" v="503" actId="27636"/>
      <pc:docMkLst>
        <pc:docMk/>
      </pc:docMkLst>
      <pc:sldChg chg="modSp">
        <pc:chgData name="James.Fennell" userId="c4162aff-5e19-49fe-8b7f-9a93fce91ee1" providerId="ADAL" clId="{C2A17BC5-8400-4785-A094-1B9737DEB838}" dt="2019-10-02T18:42:39.289" v="321" actId="20577"/>
        <pc:sldMkLst>
          <pc:docMk/>
          <pc:sldMk cId="1177948485" sldId="256"/>
        </pc:sldMkLst>
        <pc:spChg chg="mod">
          <ac:chgData name="James.Fennell" userId="c4162aff-5e19-49fe-8b7f-9a93fce91ee1" providerId="ADAL" clId="{C2A17BC5-8400-4785-A094-1B9737DEB838}" dt="2019-10-02T18:42:39.289" v="321" actId="20577"/>
          <ac:spMkLst>
            <pc:docMk/>
            <pc:sldMk cId="1177948485" sldId="256"/>
            <ac:spMk id="2" creationId="{48080C72-166F-4CE5-AF33-AFE7646B78EB}"/>
          </ac:spMkLst>
        </pc:spChg>
      </pc:sldChg>
      <pc:sldChg chg="modSp">
        <pc:chgData name="James.Fennell" userId="c4162aff-5e19-49fe-8b7f-9a93fce91ee1" providerId="ADAL" clId="{C2A17BC5-8400-4785-A094-1B9737DEB838}" dt="2019-10-02T09:49:12.681" v="18" actId="20577"/>
        <pc:sldMkLst>
          <pc:docMk/>
          <pc:sldMk cId="3928688019" sldId="334"/>
        </pc:sldMkLst>
        <pc:spChg chg="mod">
          <ac:chgData name="James.Fennell" userId="c4162aff-5e19-49fe-8b7f-9a93fce91ee1" providerId="ADAL" clId="{C2A17BC5-8400-4785-A094-1B9737DEB838}" dt="2019-10-02T09:49:12.681" v="18" actId="20577"/>
          <ac:spMkLst>
            <pc:docMk/>
            <pc:sldMk cId="3928688019" sldId="334"/>
            <ac:spMk id="2" creationId="{B2DA91D0-4348-4CD8-8B28-88A7812BD746}"/>
          </ac:spMkLst>
        </pc:spChg>
      </pc:sldChg>
      <pc:sldChg chg="modSp">
        <pc:chgData name="James.Fennell" userId="c4162aff-5e19-49fe-8b7f-9a93fce91ee1" providerId="ADAL" clId="{C2A17BC5-8400-4785-A094-1B9737DEB838}" dt="2019-10-02T10:19:22.673" v="297" actId="20577"/>
        <pc:sldMkLst>
          <pc:docMk/>
          <pc:sldMk cId="22238864" sldId="343"/>
        </pc:sldMkLst>
        <pc:spChg chg="mod">
          <ac:chgData name="James.Fennell" userId="c4162aff-5e19-49fe-8b7f-9a93fce91ee1" providerId="ADAL" clId="{C2A17BC5-8400-4785-A094-1B9737DEB838}" dt="2019-10-02T10:19:22.673" v="297" actId="20577"/>
          <ac:spMkLst>
            <pc:docMk/>
            <pc:sldMk cId="22238864" sldId="343"/>
            <ac:spMk id="3" creationId="{A9618E16-665D-45E8-8918-0EB4FE6D20F7}"/>
          </ac:spMkLst>
        </pc:spChg>
      </pc:sldChg>
      <pc:sldChg chg="modSp">
        <pc:chgData name="James.Fennell" userId="c4162aff-5e19-49fe-8b7f-9a93fce91ee1" providerId="ADAL" clId="{C2A17BC5-8400-4785-A094-1B9737DEB838}" dt="2019-10-02T10:20:05.705" v="298" actId="20577"/>
        <pc:sldMkLst>
          <pc:docMk/>
          <pc:sldMk cId="2202968834" sldId="344"/>
        </pc:sldMkLst>
        <pc:spChg chg="mod">
          <ac:chgData name="James.Fennell" userId="c4162aff-5e19-49fe-8b7f-9a93fce91ee1" providerId="ADAL" clId="{C2A17BC5-8400-4785-A094-1B9737DEB838}" dt="2019-10-02T10:20:05.705" v="298" actId="20577"/>
          <ac:spMkLst>
            <pc:docMk/>
            <pc:sldMk cId="2202968834" sldId="344"/>
            <ac:spMk id="3" creationId="{A9618E16-665D-45E8-8918-0EB4FE6D20F7}"/>
          </ac:spMkLst>
        </pc:spChg>
      </pc:sldChg>
      <pc:sldChg chg="modSp del">
        <pc:chgData name="James.Fennell" userId="c4162aff-5e19-49fe-8b7f-9a93fce91ee1" providerId="ADAL" clId="{C2A17BC5-8400-4785-A094-1B9737DEB838}" dt="2019-10-02T09:52:28.913" v="247" actId="2696"/>
        <pc:sldMkLst>
          <pc:docMk/>
          <pc:sldMk cId="3624067448" sldId="352"/>
        </pc:sldMkLst>
        <pc:spChg chg="mod">
          <ac:chgData name="James.Fennell" userId="c4162aff-5e19-49fe-8b7f-9a93fce91ee1" providerId="ADAL" clId="{C2A17BC5-8400-4785-A094-1B9737DEB838}" dt="2019-10-02T09:52:22.785" v="246" actId="20577"/>
          <ac:spMkLst>
            <pc:docMk/>
            <pc:sldMk cId="3624067448" sldId="352"/>
            <ac:spMk id="3" creationId="{A9618E16-665D-45E8-8918-0EB4FE6D20F7}"/>
          </ac:spMkLst>
        </pc:spChg>
      </pc:sldChg>
      <pc:sldChg chg="addSp delSp modSp modAnim">
        <pc:chgData name="James.Fennell" userId="c4162aff-5e19-49fe-8b7f-9a93fce91ee1" providerId="ADAL" clId="{C2A17BC5-8400-4785-A094-1B9737DEB838}" dt="2019-10-02T10:06:42.601" v="256" actId="14100"/>
        <pc:sldMkLst>
          <pc:docMk/>
          <pc:sldMk cId="1722160023" sldId="353"/>
        </pc:sldMkLst>
        <pc:spChg chg="del mod">
          <ac:chgData name="James.Fennell" userId="c4162aff-5e19-49fe-8b7f-9a93fce91ee1" providerId="ADAL" clId="{C2A17BC5-8400-4785-A094-1B9737DEB838}" dt="2019-10-02T10:05:58.466" v="251"/>
          <ac:spMkLst>
            <pc:docMk/>
            <pc:sldMk cId="1722160023" sldId="353"/>
            <ac:spMk id="3" creationId="{A9618E16-665D-45E8-8918-0EB4FE6D20F7}"/>
          </ac:spMkLst>
        </pc:spChg>
        <pc:picChg chg="add mod">
          <ac:chgData name="James.Fennell" userId="c4162aff-5e19-49fe-8b7f-9a93fce91ee1" providerId="ADAL" clId="{C2A17BC5-8400-4785-A094-1B9737DEB838}" dt="2019-10-02T10:06:42.601" v="256" actId="14100"/>
          <ac:picMkLst>
            <pc:docMk/>
            <pc:sldMk cId="1722160023" sldId="353"/>
            <ac:picMk id="4" creationId="{9B4936AD-8493-4CC0-B28F-24903C538687}"/>
          </ac:picMkLst>
        </pc:picChg>
      </pc:sldChg>
      <pc:sldChg chg="modSp">
        <pc:chgData name="James.Fennell" userId="c4162aff-5e19-49fe-8b7f-9a93fce91ee1" providerId="ADAL" clId="{C2A17BC5-8400-4785-A094-1B9737DEB838}" dt="2019-10-02T09:51:54.579" v="221" actId="20577"/>
        <pc:sldMkLst>
          <pc:docMk/>
          <pc:sldMk cId="2389566803" sldId="362"/>
        </pc:sldMkLst>
        <pc:spChg chg="mod">
          <ac:chgData name="James.Fennell" userId="c4162aff-5e19-49fe-8b7f-9a93fce91ee1" providerId="ADAL" clId="{C2A17BC5-8400-4785-A094-1B9737DEB838}" dt="2019-10-02T09:51:54.579" v="221" actId="20577"/>
          <ac:spMkLst>
            <pc:docMk/>
            <pc:sldMk cId="2389566803" sldId="362"/>
            <ac:spMk id="3" creationId="{A9618E16-665D-45E8-8918-0EB4FE6D20F7}"/>
          </ac:spMkLst>
        </pc:spChg>
      </pc:sldChg>
      <pc:sldChg chg="add">
        <pc:chgData name="James.Fennell" userId="c4162aff-5e19-49fe-8b7f-9a93fce91ee1" providerId="ADAL" clId="{C2A17BC5-8400-4785-A094-1B9737DEB838}" dt="2019-10-02T10:05:07.042" v="248"/>
        <pc:sldMkLst>
          <pc:docMk/>
          <pc:sldMk cId="345976030" sldId="363"/>
        </pc:sldMkLst>
      </pc:sldChg>
      <pc:sldChg chg="modSp add">
        <pc:chgData name="James.Fennell" userId="c4162aff-5e19-49fe-8b7f-9a93fce91ee1" providerId="ADAL" clId="{C2A17BC5-8400-4785-A094-1B9737DEB838}" dt="2019-10-02T18:43:05.459" v="325" actId="113"/>
        <pc:sldMkLst>
          <pc:docMk/>
          <pc:sldMk cId="625222263" sldId="364"/>
        </pc:sldMkLst>
        <pc:spChg chg="mod">
          <ac:chgData name="James.Fennell" userId="c4162aff-5e19-49fe-8b7f-9a93fce91ee1" providerId="ADAL" clId="{C2A17BC5-8400-4785-A094-1B9737DEB838}" dt="2019-10-02T18:43:05.459" v="325" actId="113"/>
          <ac:spMkLst>
            <pc:docMk/>
            <pc:sldMk cId="625222263" sldId="364"/>
            <ac:spMk id="3" creationId="{A9618E16-665D-45E8-8918-0EB4FE6D20F7}"/>
          </ac:spMkLst>
        </pc:spChg>
      </pc:sldChg>
      <pc:sldChg chg="modSp add">
        <pc:chgData name="James.Fennell" userId="c4162aff-5e19-49fe-8b7f-9a93fce91ee1" providerId="ADAL" clId="{C2A17BC5-8400-4785-A094-1B9737DEB838}" dt="2019-10-02T18:48:38.921" v="503" actId="27636"/>
        <pc:sldMkLst>
          <pc:docMk/>
          <pc:sldMk cId="2311249258" sldId="365"/>
        </pc:sldMkLst>
        <pc:spChg chg="mod">
          <ac:chgData name="James.Fennell" userId="c4162aff-5e19-49fe-8b7f-9a93fce91ee1" providerId="ADAL" clId="{C2A17BC5-8400-4785-A094-1B9737DEB838}" dt="2019-10-02T18:48:38.921" v="503" actId="27636"/>
          <ac:spMkLst>
            <pc:docMk/>
            <pc:sldMk cId="2311249258" sldId="365"/>
            <ac:spMk id="3" creationId="{81894843-E5E8-4F5B-A0AC-7290635081B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E11631-6157-4256-9183-E4852F7BD88F}" type="datetimeFigureOut">
              <a:rPr lang="en-GB" smtClean="0"/>
              <a:t>02/10/2019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09A8AF-878A-436F-AC4A-224E339B9FE8}" type="slidenum">
              <a:rPr lang="en-GB" smtClean="0"/>
              <a:t>‹#›</a:t>
            </a:fld>
            <a:endParaRPr lang="en-GB"/>
          </a:p>
        </p:txBody>
      </p:sp>
    </p:spTree>
    <p:extLst>
      <p:ext uri="{BB962C8B-B14F-4D97-AF65-F5344CB8AC3E}">
        <p14:creationId xmlns:p14="http://schemas.microsoft.com/office/powerpoint/2010/main" val="2986180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blog.redelastic.com/a-journey-into-reactive-streams-5ee2a9cd7e29"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wareengineering.stackexchange.com/questions/17976/how-many-types-of-programming-languages-are-there"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Organisations working in disparate domains are independently discovering patterns for building software that look the same. These systems are more robust, more resilient, more flexible and better positioned to meet modern demands.</a:t>
            </a:r>
          </a:p>
          <a:p>
            <a:endParaRPr lang="en-GB" dirty="0"/>
          </a:p>
          <a:p>
            <a:r>
              <a:rPr lang="en-GB" dirty="0"/>
              <a:t>These changes are happening because application requirements have changed dramatically in recent years. Only a few years ago a large application had tens of servers, seconds of response time, hours of offline maintenance and gigabytes of data. Today applications are deployed on everything from mobile devices to cloud-based clusters running thousands of multi-core processors. Users expect millisecond response times and 100% uptime. Data is measured in Petabytes. Today's demands are simply not met by yesterday’s software architectures.</a:t>
            </a:r>
          </a:p>
          <a:p>
            <a:endParaRPr lang="en-GB" dirty="0"/>
          </a:p>
          <a:p>
            <a:r>
              <a:rPr lang="en-GB" dirty="0"/>
              <a:t>We believe that a coherent approach to systems architecture is needed, and we believe that all necessary aspects are already recognised individually: we want systems that are Responsive, Resilient, Elastic and Message Driven. We call these Reactive Systems.</a:t>
            </a:r>
          </a:p>
          <a:p>
            <a:endParaRPr lang="en-GB" dirty="0"/>
          </a:p>
          <a:p>
            <a:r>
              <a:rPr lang="en-GB" dirty="0"/>
              <a:t>Systems built as Reactive Systems are more flexible, loosely-coupled and scalable. This makes them easier to develop and amenable to change. They are significantly more tolerant of failure and when failure does occur they meet it with elegance rather than disaster. Reactive Systems are highly responsive, giving users effective interactive feedback.</a:t>
            </a:r>
          </a:p>
        </p:txBody>
      </p:sp>
      <p:sp>
        <p:nvSpPr>
          <p:cNvPr id="4" name="Slide Number Placeholder 3"/>
          <p:cNvSpPr>
            <a:spLocks noGrp="1"/>
          </p:cNvSpPr>
          <p:nvPr>
            <p:ph type="sldNum" sz="quarter" idx="10"/>
          </p:nvPr>
        </p:nvSpPr>
        <p:spPr/>
        <p:txBody>
          <a:bodyPr/>
          <a:lstStyle/>
          <a:p>
            <a:fld id="{8709A8AF-878A-436F-AC4A-224E339B9FE8}" type="slidenum">
              <a:rPr lang="en-GB" smtClean="0"/>
              <a:t>2</a:t>
            </a:fld>
            <a:endParaRPr lang="en-GB"/>
          </a:p>
        </p:txBody>
      </p:sp>
    </p:spTree>
    <p:extLst>
      <p:ext uri="{BB962C8B-B14F-4D97-AF65-F5344CB8AC3E}">
        <p14:creationId xmlns:p14="http://schemas.microsoft.com/office/powerpoint/2010/main" val="38198663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709A8AF-878A-436F-AC4A-224E339B9FE8}" type="slidenum">
              <a:rPr lang="en-GB" smtClean="0"/>
              <a:t>19</a:t>
            </a:fld>
            <a:endParaRPr lang="en-GB"/>
          </a:p>
        </p:txBody>
      </p:sp>
    </p:spTree>
    <p:extLst>
      <p:ext uri="{BB962C8B-B14F-4D97-AF65-F5344CB8AC3E}">
        <p14:creationId xmlns:p14="http://schemas.microsoft.com/office/powerpoint/2010/main" val="3352689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https://blog.redelastic.com/a-journey-into-reactive-streams-5ee2a9cd7e29</a:t>
            </a:r>
            <a:endParaRPr lang="en-GB" dirty="0"/>
          </a:p>
        </p:txBody>
      </p:sp>
      <p:sp>
        <p:nvSpPr>
          <p:cNvPr id="4" name="Slide Number Placeholder 3"/>
          <p:cNvSpPr>
            <a:spLocks noGrp="1"/>
          </p:cNvSpPr>
          <p:nvPr>
            <p:ph type="sldNum" sz="quarter" idx="5"/>
          </p:nvPr>
        </p:nvSpPr>
        <p:spPr/>
        <p:txBody>
          <a:bodyPr/>
          <a:lstStyle/>
          <a:p>
            <a:fld id="{8709A8AF-878A-436F-AC4A-224E339B9FE8}" type="slidenum">
              <a:rPr lang="en-GB" smtClean="0"/>
              <a:t>27</a:t>
            </a:fld>
            <a:endParaRPr lang="en-GB"/>
          </a:p>
        </p:txBody>
      </p:sp>
    </p:spTree>
    <p:extLst>
      <p:ext uri="{BB962C8B-B14F-4D97-AF65-F5344CB8AC3E}">
        <p14:creationId xmlns:p14="http://schemas.microsoft.com/office/powerpoint/2010/main" val="1923637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https://www.youtube.com/watch?v=dwP1TNXE6fc</a:t>
            </a:r>
          </a:p>
        </p:txBody>
      </p:sp>
      <p:sp>
        <p:nvSpPr>
          <p:cNvPr id="4" name="Slide Number Placeholder 3"/>
          <p:cNvSpPr>
            <a:spLocks noGrp="1"/>
          </p:cNvSpPr>
          <p:nvPr>
            <p:ph type="sldNum" sz="quarter" idx="5"/>
          </p:nvPr>
        </p:nvSpPr>
        <p:spPr/>
        <p:txBody>
          <a:bodyPr/>
          <a:lstStyle/>
          <a:p>
            <a:fld id="{8709A8AF-878A-436F-AC4A-224E339B9FE8}" type="slidenum">
              <a:rPr lang="en-GB" smtClean="0"/>
              <a:t>32</a:t>
            </a:fld>
            <a:endParaRPr lang="en-GB"/>
          </a:p>
        </p:txBody>
      </p:sp>
    </p:spTree>
    <p:extLst>
      <p:ext uri="{BB962C8B-B14F-4D97-AF65-F5344CB8AC3E}">
        <p14:creationId xmlns:p14="http://schemas.microsoft.com/office/powerpoint/2010/main" val="1162346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https://www.youtube.com/watch?v=dwP1TNXE6fc</a:t>
            </a:r>
          </a:p>
        </p:txBody>
      </p:sp>
      <p:sp>
        <p:nvSpPr>
          <p:cNvPr id="4" name="Slide Number Placeholder 3"/>
          <p:cNvSpPr>
            <a:spLocks noGrp="1"/>
          </p:cNvSpPr>
          <p:nvPr>
            <p:ph type="sldNum" sz="quarter" idx="5"/>
          </p:nvPr>
        </p:nvSpPr>
        <p:spPr/>
        <p:txBody>
          <a:bodyPr/>
          <a:lstStyle/>
          <a:p>
            <a:fld id="{8709A8AF-878A-436F-AC4A-224E339B9FE8}" type="slidenum">
              <a:rPr lang="en-GB" smtClean="0"/>
              <a:t>33</a:t>
            </a:fld>
            <a:endParaRPr lang="en-GB"/>
          </a:p>
        </p:txBody>
      </p:sp>
    </p:spTree>
    <p:extLst>
      <p:ext uri="{BB962C8B-B14F-4D97-AF65-F5344CB8AC3E}">
        <p14:creationId xmlns:p14="http://schemas.microsoft.com/office/powerpoint/2010/main" val="17968646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https://www.youtube.com/watch?v=dwP1TNXE6fc</a:t>
            </a:r>
          </a:p>
        </p:txBody>
      </p:sp>
      <p:sp>
        <p:nvSpPr>
          <p:cNvPr id="4" name="Slide Number Placeholder 3"/>
          <p:cNvSpPr>
            <a:spLocks noGrp="1"/>
          </p:cNvSpPr>
          <p:nvPr>
            <p:ph type="sldNum" sz="quarter" idx="5"/>
          </p:nvPr>
        </p:nvSpPr>
        <p:spPr/>
        <p:txBody>
          <a:bodyPr/>
          <a:lstStyle/>
          <a:p>
            <a:fld id="{8709A8AF-878A-436F-AC4A-224E339B9FE8}" type="slidenum">
              <a:rPr lang="en-GB" smtClean="0"/>
              <a:t>34</a:t>
            </a:fld>
            <a:endParaRPr lang="en-GB"/>
          </a:p>
        </p:txBody>
      </p:sp>
    </p:spTree>
    <p:extLst>
      <p:ext uri="{BB962C8B-B14F-4D97-AF65-F5344CB8AC3E}">
        <p14:creationId xmlns:p14="http://schemas.microsoft.com/office/powerpoint/2010/main" val="24250435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https://medium.com/netflix-techblog/reactive-programming-in-the-netflix-api-with-rxjava-7811c3a1496a</a:t>
            </a:r>
          </a:p>
        </p:txBody>
      </p:sp>
      <p:sp>
        <p:nvSpPr>
          <p:cNvPr id="4" name="Slide Number Placeholder 3"/>
          <p:cNvSpPr>
            <a:spLocks noGrp="1"/>
          </p:cNvSpPr>
          <p:nvPr>
            <p:ph type="sldNum" sz="quarter" idx="5"/>
          </p:nvPr>
        </p:nvSpPr>
        <p:spPr/>
        <p:txBody>
          <a:bodyPr/>
          <a:lstStyle/>
          <a:p>
            <a:fld id="{8709A8AF-878A-436F-AC4A-224E339B9FE8}" type="slidenum">
              <a:rPr lang="en-GB" smtClean="0"/>
              <a:t>37</a:t>
            </a:fld>
            <a:endParaRPr lang="en-GB"/>
          </a:p>
        </p:txBody>
      </p:sp>
    </p:spTree>
    <p:extLst>
      <p:ext uri="{BB962C8B-B14F-4D97-AF65-F5344CB8AC3E}">
        <p14:creationId xmlns:p14="http://schemas.microsoft.com/office/powerpoint/2010/main" val="2956385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https://medium.com/netflix-techblog/reactive-programming-in-the-netflix-api-with-rxjava-7811c3a1496a</a:t>
            </a:r>
          </a:p>
        </p:txBody>
      </p:sp>
      <p:sp>
        <p:nvSpPr>
          <p:cNvPr id="4" name="Slide Number Placeholder 3"/>
          <p:cNvSpPr>
            <a:spLocks noGrp="1"/>
          </p:cNvSpPr>
          <p:nvPr>
            <p:ph type="sldNum" sz="quarter" idx="5"/>
          </p:nvPr>
        </p:nvSpPr>
        <p:spPr/>
        <p:txBody>
          <a:bodyPr/>
          <a:lstStyle/>
          <a:p>
            <a:fld id="{8709A8AF-878A-436F-AC4A-224E339B9FE8}" type="slidenum">
              <a:rPr lang="en-GB" smtClean="0"/>
              <a:t>38</a:t>
            </a:fld>
            <a:endParaRPr lang="en-GB"/>
          </a:p>
        </p:txBody>
      </p:sp>
    </p:spTree>
    <p:extLst>
      <p:ext uri="{BB962C8B-B14F-4D97-AF65-F5344CB8AC3E}">
        <p14:creationId xmlns:p14="http://schemas.microsoft.com/office/powerpoint/2010/main" val="21069435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https://medium.com/netflix-techblog/reactive-programming-in-the-netflix-api-with-rxjava-7811c3a1496a</a:t>
            </a:r>
          </a:p>
        </p:txBody>
      </p:sp>
      <p:sp>
        <p:nvSpPr>
          <p:cNvPr id="4" name="Slide Number Placeholder 3"/>
          <p:cNvSpPr>
            <a:spLocks noGrp="1"/>
          </p:cNvSpPr>
          <p:nvPr>
            <p:ph type="sldNum" sz="quarter" idx="5"/>
          </p:nvPr>
        </p:nvSpPr>
        <p:spPr/>
        <p:txBody>
          <a:bodyPr/>
          <a:lstStyle/>
          <a:p>
            <a:fld id="{8709A8AF-878A-436F-AC4A-224E339B9FE8}" type="slidenum">
              <a:rPr lang="en-GB" smtClean="0"/>
              <a:t>39</a:t>
            </a:fld>
            <a:endParaRPr lang="en-GB"/>
          </a:p>
        </p:txBody>
      </p:sp>
    </p:spTree>
    <p:extLst>
      <p:ext uri="{BB962C8B-B14F-4D97-AF65-F5344CB8AC3E}">
        <p14:creationId xmlns:p14="http://schemas.microsoft.com/office/powerpoint/2010/main" val="28583975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65A17E5-0CA9-49CE-8E2B-5573E4117860}" type="slidenum">
              <a:rPr kumimoji="0" lang="en-I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0" lang="en-I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0488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709A8AF-878A-436F-AC4A-224E339B9FE8}" type="slidenum">
              <a:rPr lang="en-GB" smtClean="0"/>
              <a:t>11</a:t>
            </a:fld>
            <a:endParaRPr lang="en-GB"/>
          </a:p>
        </p:txBody>
      </p:sp>
    </p:spTree>
    <p:extLst>
      <p:ext uri="{BB962C8B-B14F-4D97-AF65-F5344CB8AC3E}">
        <p14:creationId xmlns:p14="http://schemas.microsoft.com/office/powerpoint/2010/main" val="351788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https://softwareengineering.stackexchange.com/questions/17976/how-many-types-of-programming-languages-are-there</a:t>
            </a:r>
            <a:endParaRPr lang="en-GB" dirty="0"/>
          </a:p>
        </p:txBody>
      </p:sp>
      <p:sp>
        <p:nvSpPr>
          <p:cNvPr id="4" name="Slide Number Placeholder 3"/>
          <p:cNvSpPr>
            <a:spLocks noGrp="1"/>
          </p:cNvSpPr>
          <p:nvPr>
            <p:ph type="sldNum" sz="quarter" idx="10"/>
          </p:nvPr>
        </p:nvSpPr>
        <p:spPr/>
        <p:txBody>
          <a:bodyPr/>
          <a:lstStyle/>
          <a:p>
            <a:fld id="{8709A8AF-878A-436F-AC4A-224E339B9FE8}" type="slidenum">
              <a:rPr lang="en-GB" smtClean="0"/>
              <a:t>12</a:t>
            </a:fld>
            <a:endParaRPr lang="en-GB"/>
          </a:p>
        </p:txBody>
      </p:sp>
    </p:spTree>
    <p:extLst>
      <p:ext uri="{BB962C8B-B14F-4D97-AF65-F5344CB8AC3E}">
        <p14:creationId xmlns:p14="http://schemas.microsoft.com/office/powerpoint/2010/main" val="1805978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709A8AF-878A-436F-AC4A-224E339B9FE8}" type="slidenum">
              <a:rPr lang="en-GB" smtClean="0"/>
              <a:t>13</a:t>
            </a:fld>
            <a:endParaRPr lang="en-GB"/>
          </a:p>
        </p:txBody>
      </p:sp>
    </p:spTree>
    <p:extLst>
      <p:ext uri="{BB962C8B-B14F-4D97-AF65-F5344CB8AC3E}">
        <p14:creationId xmlns:p14="http://schemas.microsoft.com/office/powerpoint/2010/main" val="1089834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709A8AF-878A-436F-AC4A-224E339B9FE8}" type="slidenum">
              <a:rPr lang="en-GB" smtClean="0"/>
              <a:t>14</a:t>
            </a:fld>
            <a:endParaRPr lang="en-GB"/>
          </a:p>
        </p:txBody>
      </p:sp>
    </p:spTree>
    <p:extLst>
      <p:ext uri="{BB962C8B-B14F-4D97-AF65-F5344CB8AC3E}">
        <p14:creationId xmlns:p14="http://schemas.microsoft.com/office/powerpoint/2010/main" val="603065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709A8AF-878A-436F-AC4A-224E339B9FE8}" type="slidenum">
              <a:rPr lang="en-GB" smtClean="0"/>
              <a:t>15</a:t>
            </a:fld>
            <a:endParaRPr lang="en-GB"/>
          </a:p>
        </p:txBody>
      </p:sp>
    </p:spTree>
    <p:extLst>
      <p:ext uri="{BB962C8B-B14F-4D97-AF65-F5344CB8AC3E}">
        <p14:creationId xmlns:p14="http://schemas.microsoft.com/office/powerpoint/2010/main" val="828506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709A8AF-878A-436F-AC4A-224E339B9FE8}" type="slidenum">
              <a:rPr lang="en-GB" smtClean="0"/>
              <a:t>16</a:t>
            </a:fld>
            <a:endParaRPr lang="en-GB"/>
          </a:p>
        </p:txBody>
      </p:sp>
    </p:spTree>
    <p:extLst>
      <p:ext uri="{BB962C8B-B14F-4D97-AF65-F5344CB8AC3E}">
        <p14:creationId xmlns:p14="http://schemas.microsoft.com/office/powerpoint/2010/main" val="443109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709A8AF-878A-436F-AC4A-224E339B9FE8}" type="slidenum">
              <a:rPr lang="en-GB" smtClean="0"/>
              <a:t>17</a:t>
            </a:fld>
            <a:endParaRPr lang="en-GB"/>
          </a:p>
        </p:txBody>
      </p:sp>
    </p:spTree>
    <p:extLst>
      <p:ext uri="{BB962C8B-B14F-4D97-AF65-F5344CB8AC3E}">
        <p14:creationId xmlns:p14="http://schemas.microsoft.com/office/powerpoint/2010/main" val="1909058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709A8AF-878A-436F-AC4A-224E339B9FE8}" type="slidenum">
              <a:rPr lang="en-GB" smtClean="0"/>
              <a:t>18</a:t>
            </a:fld>
            <a:endParaRPr lang="en-GB"/>
          </a:p>
        </p:txBody>
      </p:sp>
    </p:spTree>
    <p:extLst>
      <p:ext uri="{BB962C8B-B14F-4D97-AF65-F5344CB8AC3E}">
        <p14:creationId xmlns:p14="http://schemas.microsoft.com/office/powerpoint/2010/main" val="3447137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A40182-AEF6-4ED5-ADD3-68F2C15CE29E}" type="datetimeFigureOut">
              <a:rPr lang="en-GB" smtClean="0"/>
              <a:t>02/10/2019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2EF09B-ED42-4667-BBC2-6D9F2F0A87C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2855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40182-AEF6-4ED5-ADD3-68F2C15CE29E}" type="datetimeFigureOut">
              <a:rPr lang="en-GB" smtClean="0"/>
              <a:t>02/10/2019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2EF09B-ED42-4667-BBC2-6D9F2F0A87C7}" type="slidenum">
              <a:rPr lang="en-GB" smtClean="0"/>
              <a:t>‹#›</a:t>
            </a:fld>
            <a:endParaRPr lang="en-GB"/>
          </a:p>
        </p:txBody>
      </p:sp>
    </p:spTree>
    <p:extLst>
      <p:ext uri="{BB962C8B-B14F-4D97-AF65-F5344CB8AC3E}">
        <p14:creationId xmlns:p14="http://schemas.microsoft.com/office/powerpoint/2010/main" val="1352371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40182-AEF6-4ED5-ADD3-68F2C15CE29E}" type="datetimeFigureOut">
              <a:rPr lang="en-GB" smtClean="0"/>
              <a:t>02/10/2019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2EF09B-ED42-4667-BBC2-6D9F2F0A87C7}" type="slidenum">
              <a:rPr lang="en-GB" smtClean="0"/>
              <a:t>‹#›</a:t>
            </a:fld>
            <a:endParaRPr lang="en-GB"/>
          </a:p>
        </p:txBody>
      </p:sp>
    </p:spTree>
    <p:extLst>
      <p:ext uri="{BB962C8B-B14F-4D97-AF65-F5344CB8AC3E}">
        <p14:creationId xmlns:p14="http://schemas.microsoft.com/office/powerpoint/2010/main" val="4288306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40182-AEF6-4ED5-ADD3-68F2C15CE29E}" type="datetimeFigureOut">
              <a:rPr lang="en-GB" smtClean="0"/>
              <a:t>02/10/2019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2EF09B-ED42-4667-BBC2-6D9F2F0A87C7}" type="slidenum">
              <a:rPr lang="en-GB" smtClean="0"/>
              <a:t>‹#›</a:t>
            </a:fld>
            <a:endParaRPr lang="en-GB"/>
          </a:p>
        </p:txBody>
      </p:sp>
    </p:spTree>
    <p:extLst>
      <p:ext uri="{BB962C8B-B14F-4D97-AF65-F5344CB8AC3E}">
        <p14:creationId xmlns:p14="http://schemas.microsoft.com/office/powerpoint/2010/main" val="493154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40182-AEF6-4ED5-ADD3-68F2C15CE29E}" type="datetimeFigureOut">
              <a:rPr lang="en-GB" smtClean="0"/>
              <a:t>02/10/2019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2EF09B-ED42-4667-BBC2-6D9F2F0A87C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8296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40182-AEF6-4ED5-ADD3-68F2C15CE29E}" type="datetimeFigureOut">
              <a:rPr lang="en-GB" smtClean="0"/>
              <a:t>02/10/2019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92EF09B-ED42-4667-BBC2-6D9F2F0A87C7}" type="slidenum">
              <a:rPr lang="en-GB" smtClean="0"/>
              <a:t>‹#›</a:t>
            </a:fld>
            <a:endParaRPr lang="en-GB"/>
          </a:p>
        </p:txBody>
      </p:sp>
    </p:spTree>
    <p:extLst>
      <p:ext uri="{BB962C8B-B14F-4D97-AF65-F5344CB8AC3E}">
        <p14:creationId xmlns:p14="http://schemas.microsoft.com/office/powerpoint/2010/main" val="1637255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40182-AEF6-4ED5-ADD3-68F2C15CE29E}" type="datetimeFigureOut">
              <a:rPr lang="en-GB" smtClean="0"/>
              <a:t>02/10/2019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92EF09B-ED42-4667-BBC2-6D9F2F0A87C7}" type="slidenum">
              <a:rPr lang="en-GB" smtClean="0"/>
              <a:t>‹#›</a:t>
            </a:fld>
            <a:endParaRPr lang="en-GB"/>
          </a:p>
        </p:txBody>
      </p:sp>
    </p:spTree>
    <p:extLst>
      <p:ext uri="{BB962C8B-B14F-4D97-AF65-F5344CB8AC3E}">
        <p14:creationId xmlns:p14="http://schemas.microsoft.com/office/powerpoint/2010/main" val="838763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40182-AEF6-4ED5-ADD3-68F2C15CE29E}" type="datetimeFigureOut">
              <a:rPr lang="en-GB" smtClean="0"/>
              <a:t>02/10/2019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92EF09B-ED42-4667-BBC2-6D9F2F0A87C7}" type="slidenum">
              <a:rPr lang="en-GB" smtClean="0"/>
              <a:t>‹#›</a:t>
            </a:fld>
            <a:endParaRPr lang="en-GB"/>
          </a:p>
        </p:txBody>
      </p:sp>
    </p:spTree>
    <p:extLst>
      <p:ext uri="{BB962C8B-B14F-4D97-AF65-F5344CB8AC3E}">
        <p14:creationId xmlns:p14="http://schemas.microsoft.com/office/powerpoint/2010/main" val="2059168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AA40182-AEF6-4ED5-ADD3-68F2C15CE29E}" type="datetimeFigureOut">
              <a:rPr lang="en-GB" smtClean="0"/>
              <a:t>02/10/2019</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A92EF09B-ED42-4667-BBC2-6D9F2F0A87C7}" type="slidenum">
              <a:rPr lang="en-GB" smtClean="0"/>
              <a:t>‹#›</a:t>
            </a:fld>
            <a:endParaRPr lang="en-GB"/>
          </a:p>
        </p:txBody>
      </p:sp>
    </p:spTree>
    <p:extLst>
      <p:ext uri="{BB962C8B-B14F-4D97-AF65-F5344CB8AC3E}">
        <p14:creationId xmlns:p14="http://schemas.microsoft.com/office/powerpoint/2010/main" val="264399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AA40182-AEF6-4ED5-ADD3-68F2C15CE29E}" type="datetimeFigureOut">
              <a:rPr lang="en-GB" smtClean="0"/>
              <a:t>02/10/2019</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92EF09B-ED42-4667-BBC2-6D9F2F0A87C7}" type="slidenum">
              <a:rPr lang="en-GB" smtClean="0"/>
              <a:t>‹#›</a:t>
            </a:fld>
            <a:endParaRPr lang="en-GB"/>
          </a:p>
        </p:txBody>
      </p:sp>
    </p:spTree>
    <p:extLst>
      <p:ext uri="{BB962C8B-B14F-4D97-AF65-F5344CB8AC3E}">
        <p14:creationId xmlns:p14="http://schemas.microsoft.com/office/powerpoint/2010/main" val="1854116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A40182-AEF6-4ED5-ADD3-68F2C15CE29E}" type="datetimeFigureOut">
              <a:rPr lang="en-GB" smtClean="0"/>
              <a:t>02/10/2019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92EF09B-ED42-4667-BBC2-6D9F2F0A87C7}" type="slidenum">
              <a:rPr lang="en-GB" smtClean="0"/>
              <a:t>‹#›</a:t>
            </a:fld>
            <a:endParaRPr lang="en-GB"/>
          </a:p>
        </p:txBody>
      </p:sp>
    </p:spTree>
    <p:extLst>
      <p:ext uri="{BB962C8B-B14F-4D97-AF65-F5344CB8AC3E}">
        <p14:creationId xmlns:p14="http://schemas.microsoft.com/office/powerpoint/2010/main" val="493324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AA40182-AEF6-4ED5-ADD3-68F2C15CE29E}" type="datetimeFigureOut">
              <a:rPr lang="en-GB" smtClean="0"/>
              <a:t>02/10/2019</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92EF09B-ED42-4667-BBC2-6D9F2F0A87C7}"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098058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ames.Fennell@lit.i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reactivex.io/"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reactivemanifesto.or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ideo" Target="https://www.youtube.com/embed/-8Y1-lE6NSA?feature=oembed" TargetMode="External"/><Relationship Id="rId4" Type="http://schemas.openxmlformats.org/officeDocument/2006/relationships/image" Target="../media/image10.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C72-166F-4CE5-AF33-AFE7646B78EB}"/>
              </a:ext>
            </a:extLst>
          </p:cNvPr>
          <p:cNvSpPr>
            <a:spLocks noGrp="1"/>
          </p:cNvSpPr>
          <p:nvPr>
            <p:ph type="ctrTitle"/>
          </p:nvPr>
        </p:nvSpPr>
        <p:spPr/>
        <p:txBody>
          <a:bodyPr>
            <a:normAutofit fontScale="90000"/>
          </a:bodyPr>
          <a:lstStyle/>
          <a:p>
            <a:r>
              <a:rPr lang="en-GB" b="1" u="sng" dirty="0">
                <a:solidFill>
                  <a:schemeClr val="accent1"/>
                </a:solidFill>
              </a:rPr>
              <a:t>Reactive Systems</a:t>
            </a:r>
            <a:br>
              <a:rPr lang="en-GB" dirty="0"/>
            </a:br>
            <a:r>
              <a:rPr lang="en-GB" dirty="0"/>
              <a:t>Introduction to Reactive Systems and Data Streams</a:t>
            </a:r>
          </a:p>
        </p:txBody>
      </p:sp>
      <p:sp>
        <p:nvSpPr>
          <p:cNvPr id="3" name="Subtitle 2">
            <a:extLst>
              <a:ext uri="{FF2B5EF4-FFF2-40B4-BE49-F238E27FC236}">
                <a16:creationId xmlns:a16="http://schemas.microsoft.com/office/drawing/2014/main" id="{D4B980B1-51F8-442B-96E2-36B98D2560A4}"/>
              </a:ext>
            </a:extLst>
          </p:cNvPr>
          <p:cNvSpPr>
            <a:spLocks noGrp="1"/>
          </p:cNvSpPr>
          <p:nvPr>
            <p:ph type="subTitle" idx="1"/>
          </p:nvPr>
        </p:nvSpPr>
        <p:spPr/>
        <p:txBody>
          <a:bodyPr/>
          <a:lstStyle/>
          <a:p>
            <a:r>
              <a:rPr lang="en-GB" dirty="0">
                <a:hlinkClick r:id="rId2"/>
              </a:rPr>
              <a:t>James.Fennell@lit.ie</a:t>
            </a:r>
            <a:endParaRPr lang="en-GB" dirty="0"/>
          </a:p>
          <a:p>
            <a:endParaRPr lang="en-GB" dirty="0"/>
          </a:p>
        </p:txBody>
      </p:sp>
    </p:spTree>
    <p:extLst>
      <p:ext uri="{BB962C8B-B14F-4D97-AF65-F5344CB8AC3E}">
        <p14:creationId xmlns:p14="http://schemas.microsoft.com/office/powerpoint/2010/main" val="1177948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B0A50-CB1E-4BCB-B38A-35132C76780E}"/>
              </a:ext>
            </a:extLst>
          </p:cNvPr>
          <p:cNvSpPr>
            <a:spLocks noGrp="1"/>
          </p:cNvSpPr>
          <p:nvPr>
            <p:ph type="title"/>
          </p:nvPr>
        </p:nvSpPr>
        <p:spPr/>
        <p:txBody>
          <a:bodyPr/>
          <a:lstStyle/>
          <a:p>
            <a:pPr algn="ctr"/>
            <a:r>
              <a:rPr lang="en-GB" b="1" dirty="0">
                <a:solidFill>
                  <a:schemeClr val="accent1"/>
                </a:solidFill>
              </a:rPr>
              <a:t>How do we achieve the </a:t>
            </a:r>
            <a:br>
              <a:rPr lang="en-GB" b="1" dirty="0">
                <a:solidFill>
                  <a:schemeClr val="accent1"/>
                </a:solidFill>
              </a:rPr>
            </a:br>
            <a:r>
              <a:rPr lang="en-GB" b="1" dirty="0">
                <a:solidFill>
                  <a:schemeClr val="accent1"/>
                </a:solidFill>
              </a:rPr>
              <a:t>Benefits of Reactive Systems</a:t>
            </a:r>
            <a:endParaRPr lang="en-GB" dirty="0"/>
          </a:p>
        </p:txBody>
      </p:sp>
      <p:sp>
        <p:nvSpPr>
          <p:cNvPr id="3" name="Content Placeholder 2">
            <a:extLst>
              <a:ext uri="{FF2B5EF4-FFF2-40B4-BE49-F238E27FC236}">
                <a16:creationId xmlns:a16="http://schemas.microsoft.com/office/drawing/2014/main" id="{81894843-E5E8-4F5B-A0AC-7290635081B0}"/>
              </a:ext>
            </a:extLst>
          </p:cNvPr>
          <p:cNvSpPr>
            <a:spLocks noGrp="1"/>
          </p:cNvSpPr>
          <p:nvPr>
            <p:ph idx="1"/>
          </p:nvPr>
        </p:nvSpPr>
        <p:spPr/>
        <p:txBody>
          <a:bodyPr>
            <a:normAutofit fontScale="92500" lnSpcReduction="20000"/>
          </a:bodyPr>
          <a:lstStyle/>
          <a:p>
            <a:pPr defTabSz="457200">
              <a:buFont typeface="Arial" panose="020B0604020202020204" pitchFamily="34" charset="0"/>
              <a:buChar char="•"/>
              <a:defRPr sz="2000">
                <a:solidFill>
                  <a:srgbClr val="FFFFFF"/>
                </a:solidFill>
                <a:latin typeface="+mn-lt"/>
                <a:ea typeface="+mn-ea"/>
                <a:cs typeface="+mn-cs"/>
                <a:sym typeface="Helvetica"/>
              </a:defRPr>
            </a:pPr>
            <a:r>
              <a:rPr lang="en-GB" sz="3200" dirty="0">
                <a:solidFill>
                  <a:schemeClr val="tx1"/>
                </a:solidFill>
                <a:sym typeface="Helvetica"/>
              </a:rPr>
              <a:t>Asynchronous programming refers to parallel programming</a:t>
            </a:r>
          </a:p>
          <a:p>
            <a:pPr lvl="1" defTabSz="457200">
              <a:buFont typeface="Arial" panose="020B0604020202020204" pitchFamily="34" charset="0"/>
              <a:buChar char="•"/>
              <a:defRPr sz="2000">
                <a:solidFill>
                  <a:srgbClr val="FFFFFF"/>
                </a:solidFill>
                <a:latin typeface="+mn-lt"/>
                <a:ea typeface="+mn-ea"/>
                <a:cs typeface="+mn-cs"/>
                <a:sym typeface="Helvetica"/>
              </a:defRPr>
            </a:pPr>
            <a:endParaRPr lang="en-GB" sz="3000" dirty="0">
              <a:solidFill>
                <a:schemeClr val="tx1"/>
              </a:solidFill>
              <a:sym typeface="Helvetica"/>
            </a:endParaRPr>
          </a:p>
          <a:p>
            <a:pPr lvl="1" defTabSz="457200">
              <a:buFont typeface="Arial" panose="020B0604020202020204" pitchFamily="34" charset="0"/>
              <a:buChar char="•"/>
              <a:defRPr sz="2000">
                <a:solidFill>
                  <a:srgbClr val="FFFFFF"/>
                </a:solidFill>
                <a:latin typeface="+mn-lt"/>
                <a:ea typeface="+mn-ea"/>
                <a:cs typeface="+mn-cs"/>
                <a:sym typeface="Helvetica"/>
              </a:defRPr>
            </a:pPr>
            <a:r>
              <a:rPr lang="en-GB" sz="2400" dirty="0">
                <a:solidFill>
                  <a:schemeClr val="tx1"/>
                </a:solidFill>
                <a:sym typeface="Helvetica"/>
              </a:rPr>
              <a:t>Some functionality runs separately from the main application without blocking it</a:t>
            </a:r>
          </a:p>
          <a:p>
            <a:pPr lvl="1" defTabSz="457200">
              <a:buFont typeface="Arial" panose="020B0604020202020204" pitchFamily="34" charset="0"/>
              <a:buChar char="•"/>
              <a:defRPr sz="2000">
                <a:solidFill>
                  <a:srgbClr val="FFFFFF"/>
                </a:solidFill>
                <a:latin typeface="+mn-lt"/>
                <a:ea typeface="+mn-ea"/>
                <a:cs typeface="+mn-cs"/>
                <a:sym typeface="Helvetica"/>
              </a:defRPr>
            </a:pPr>
            <a:r>
              <a:rPr lang="en-GB" sz="2400" dirty="0">
                <a:solidFill>
                  <a:schemeClr val="tx1"/>
                </a:solidFill>
                <a:sym typeface="Helvetica"/>
              </a:rPr>
              <a:t>Using multiple CPU cores to execute the tasks, ultimately increasing the app’s performance</a:t>
            </a:r>
          </a:p>
          <a:p>
            <a:pPr lvl="1" defTabSz="457200">
              <a:buFont typeface="Arial" panose="020B0604020202020204" pitchFamily="34" charset="0"/>
              <a:buChar char="•"/>
              <a:defRPr sz="2000">
                <a:solidFill>
                  <a:srgbClr val="FFFFFF"/>
                </a:solidFill>
                <a:latin typeface="+mn-lt"/>
                <a:ea typeface="+mn-ea"/>
                <a:cs typeface="+mn-cs"/>
                <a:sym typeface="Helvetica"/>
              </a:defRPr>
            </a:pPr>
            <a:r>
              <a:rPr lang="en-GB" sz="2400" dirty="0">
                <a:solidFill>
                  <a:schemeClr val="tx1"/>
                </a:solidFill>
                <a:sym typeface="Helvetica"/>
              </a:rPr>
              <a:t>Each application has at least one thread, which we usually call the main thread</a:t>
            </a:r>
          </a:p>
          <a:p>
            <a:pPr lvl="1" defTabSz="457200">
              <a:buFont typeface="Arial" panose="020B0604020202020204" pitchFamily="34" charset="0"/>
              <a:buChar char="•"/>
              <a:defRPr sz="2000">
                <a:solidFill>
                  <a:srgbClr val="FFFFFF"/>
                </a:solidFill>
                <a:latin typeface="+mn-lt"/>
                <a:ea typeface="+mn-ea"/>
                <a:cs typeface="+mn-cs"/>
                <a:sym typeface="Helvetica"/>
              </a:defRPr>
            </a:pPr>
            <a:r>
              <a:rPr lang="en-GB" sz="2400" dirty="0">
                <a:solidFill>
                  <a:schemeClr val="tx1"/>
                </a:solidFill>
                <a:sym typeface="Helvetica"/>
              </a:rPr>
              <a:t>Other functionalities run in separate threads - notifying the main thread about its progress/failure</a:t>
            </a:r>
          </a:p>
          <a:p>
            <a:pPr defTabSz="457200">
              <a:buFont typeface="Arial" panose="020B0604020202020204" pitchFamily="34" charset="0"/>
              <a:buChar char="•"/>
              <a:defRPr sz="2000">
                <a:solidFill>
                  <a:srgbClr val="FFFFFF"/>
                </a:solidFill>
                <a:latin typeface="+mn-lt"/>
                <a:ea typeface="+mn-ea"/>
                <a:cs typeface="+mn-cs"/>
                <a:sym typeface="Helvetica"/>
              </a:defRPr>
            </a:pPr>
            <a:endParaRPr lang="en-GB" sz="3200" dirty="0">
              <a:solidFill>
                <a:schemeClr val="tx1"/>
              </a:solidFill>
              <a:sym typeface="Helvetica"/>
            </a:endParaRPr>
          </a:p>
          <a:p>
            <a:pPr defTabSz="457200">
              <a:buFont typeface="Arial" panose="020B0604020202020204" pitchFamily="34" charset="0"/>
              <a:buChar char="•"/>
              <a:defRPr sz="2000">
                <a:solidFill>
                  <a:srgbClr val="FFFFFF"/>
                </a:solidFill>
                <a:latin typeface="+mn-lt"/>
                <a:ea typeface="+mn-ea"/>
                <a:cs typeface="+mn-cs"/>
                <a:sym typeface="Helvetica"/>
              </a:defRPr>
            </a:pPr>
            <a:r>
              <a:rPr lang="en-GB" sz="3200" dirty="0">
                <a:solidFill>
                  <a:schemeClr val="tx1"/>
                </a:solidFill>
                <a:sym typeface="Helvetica"/>
              </a:rPr>
              <a:t>Performance and responsiveness of the application improve drastically</a:t>
            </a:r>
          </a:p>
          <a:p>
            <a:pPr marL="0" indent="0" defTabSz="457200">
              <a:buNone/>
              <a:defRPr sz="2000">
                <a:solidFill>
                  <a:srgbClr val="FFFFFF"/>
                </a:solidFill>
                <a:latin typeface="+mn-lt"/>
                <a:ea typeface="+mn-ea"/>
                <a:cs typeface="+mn-cs"/>
                <a:sym typeface="Helvetica"/>
              </a:defRPr>
            </a:pPr>
            <a:endParaRPr lang="en-GB" sz="1900" dirty="0">
              <a:solidFill>
                <a:schemeClr val="tx1"/>
              </a:solidFill>
              <a:sym typeface="Helvetica"/>
            </a:endParaRPr>
          </a:p>
        </p:txBody>
      </p:sp>
    </p:spTree>
    <p:extLst>
      <p:ext uri="{BB962C8B-B14F-4D97-AF65-F5344CB8AC3E}">
        <p14:creationId xmlns:p14="http://schemas.microsoft.com/office/powerpoint/2010/main" val="2311249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E90EF-6016-4B56-B43A-882E080131B8}"/>
              </a:ext>
            </a:extLst>
          </p:cNvPr>
          <p:cNvSpPr>
            <a:spLocks noGrp="1"/>
          </p:cNvSpPr>
          <p:nvPr>
            <p:ph type="title"/>
          </p:nvPr>
        </p:nvSpPr>
        <p:spPr>
          <a:xfrm>
            <a:off x="1097280" y="286603"/>
            <a:ext cx="10058400" cy="1450757"/>
          </a:xfrm>
        </p:spPr>
        <p:txBody>
          <a:bodyPr/>
          <a:lstStyle/>
          <a:p>
            <a:pPr algn="ctr"/>
            <a:r>
              <a:rPr lang="en-GB" b="1" dirty="0">
                <a:solidFill>
                  <a:schemeClr val="accent1"/>
                </a:solidFill>
              </a:rPr>
              <a:t>What is Reactive Programming</a:t>
            </a:r>
            <a:endParaRPr lang="en-GB" dirty="0"/>
          </a:p>
        </p:txBody>
      </p:sp>
      <p:sp>
        <p:nvSpPr>
          <p:cNvPr id="3" name="Content Placeholder 2">
            <a:extLst>
              <a:ext uri="{FF2B5EF4-FFF2-40B4-BE49-F238E27FC236}">
                <a16:creationId xmlns:a16="http://schemas.microsoft.com/office/drawing/2014/main" id="{56F9FBE4-30FA-4D2C-BC4C-D7DF82D35EF9}"/>
              </a:ext>
            </a:extLst>
          </p:cNvPr>
          <p:cNvSpPr>
            <a:spLocks noGrp="1"/>
          </p:cNvSpPr>
          <p:nvPr>
            <p:ph idx="1"/>
          </p:nvPr>
        </p:nvSpPr>
        <p:spPr>
          <a:xfrm>
            <a:off x="669851" y="1845734"/>
            <a:ext cx="10834577" cy="4023360"/>
          </a:xfrm>
        </p:spPr>
        <p:txBody>
          <a:bodyPr>
            <a:normAutofit/>
          </a:bodyPr>
          <a:lstStyle/>
          <a:p>
            <a:pPr marL="342900" indent="-342900" defTabSz="457200">
              <a:buFont typeface="Arial" charset="0"/>
              <a:buChar char="•"/>
              <a:defRPr sz="2000">
                <a:solidFill>
                  <a:srgbClr val="FFFFFF"/>
                </a:solidFill>
                <a:latin typeface="+mn-lt"/>
                <a:ea typeface="+mn-ea"/>
                <a:cs typeface="+mn-cs"/>
                <a:sym typeface="Helvetica"/>
              </a:defRPr>
            </a:pPr>
            <a:r>
              <a:rPr lang="en-GB" sz="3200" b="1" dirty="0">
                <a:solidFill>
                  <a:schemeClr val="tx1"/>
                </a:solidFill>
                <a:sym typeface="Helvetica"/>
              </a:rPr>
              <a:t>Reactive Programming is a </a:t>
            </a:r>
            <a:r>
              <a:rPr lang="en-GB" sz="3200" b="1" u="sng" dirty="0">
                <a:solidFill>
                  <a:schemeClr val="tx1"/>
                </a:solidFill>
                <a:sym typeface="Helvetica"/>
              </a:rPr>
              <a:t>programming paradigm</a:t>
            </a:r>
            <a:r>
              <a:rPr lang="en-GB" sz="3200" b="1" dirty="0">
                <a:solidFill>
                  <a:schemeClr val="tx1"/>
                </a:solidFill>
                <a:sym typeface="Helvetica"/>
              </a:rPr>
              <a:t> oriented around </a:t>
            </a:r>
            <a:r>
              <a:rPr lang="en-GB" sz="3200" b="1" u="sng" dirty="0">
                <a:solidFill>
                  <a:schemeClr val="tx1"/>
                </a:solidFill>
                <a:sym typeface="Helvetica"/>
              </a:rPr>
              <a:t>data flows</a:t>
            </a:r>
            <a:r>
              <a:rPr lang="en-GB" sz="3200" b="1" dirty="0">
                <a:solidFill>
                  <a:schemeClr val="tx1"/>
                </a:solidFill>
                <a:sym typeface="Helvetica"/>
              </a:rPr>
              <a:t> and the </a:t>
            </a:r>
            <a:r>
              <a:rPr lang="en-GB" sz="3200" b="1" u="sng" dirty="0">
                <a:solidFill>
                  <a:schemeClr val="tx1"/>
                </a:solidFill>
                <a:sym typeface="Helvetica"/>
              </a:rPr>
              <a:t>propagation of change</a:t>
            </a:r>
          </a:p>
          <a:p>
            <a:pPr marL="342900" indent="-342900" defTabSz="457200">
              <a:buFont typeface="Arial" charset="0"/>
              <a:buChar char="•"/>
              <a:defRPr sz="2000">
                <a:solidFill>
                  <a:srgbClr val="FFFFFF"/>
                </a:solidFill>
                <a:latin typeface="+mn-lt"/>
                <a:ea typeface="+mn-ea"/>
                <a:cs typeface="+mn-cs"/>
                <a:sym typeface="Helvetica"/>
              </a:defRPr>
            </a:pPr>
            <a:endParaRPr lang="en-GB" sz="3200" dirty="0">
              <a:solidFill>
                <a:schemeClr val="tx1"/>
              </a:solidFill>
              <a:sym typeface="Helvetica"/>
            </a:endParaRPr>
          </a:p>
          <a:p>
            <a:pPr marL="342900" indent="-342900" defTabSz="457200">
              <a:buFont typeface="Arial" charset="0"/>
              <a:buChar char="•"/>
              <a:defRPr sz="2000">
                <a:solidFill>
                  <a:srgbClr val="FFFFFF"/>
                </a:solidFill>
                <a:latin typeface="+mn-lt"/>
                <a:ea typeface="+mn-ea"/>
                <a:cs typeface="+mn-cs"/>
                <a:sym typeface="Helvetica"/>
              </a:defRPr>
            </a:pPr>
            <a:r>
              <a:rPr lang="en-GB" sz="3200" dirty="0">
                <a:solidFill>
                  <a:schemeClr val="tx1"/>
                </a:solidFill>
                <a:sym typeface="Helvetica"/>
              </a:rPr>
              <a:t>Programming Paradigm =&gt; a style of programming</a:t>
            </a:r>
            <a:endParaRPr lang="en-GB" sz="2800" dirty="0">
              <a:solidFill>
                <a:schemeClr val="tx1"/>
              </a:solidFill>
              <a:sym typeface="Helvetica"/>
            </a:endParaRPr>
          </a:p>
          <a:p>
            <a:pPr marL="342900" indent="-342900" defTabSz="457200">
              <a:buFont typeface="Arial" charset="0"/>
              <a:buChar char="•"/>
              <a:defRPr sz="2000">
                <a:solidFill>
                  <a:srgbClr val="FFFFFF"/>
                </a:solidFill>
                <a:latin typeface="+mn-lt"/>
                <a:ea typeface="+mn-ea"/>
                <a:cs typeface="+mn-cs"/>
                <a:sym typeface="Helvetica"/>
              </a:defRPr>
            </a:pPr>
            <a:r>
              <a:rPr lang="en-GB" sz="3000" dirty="0">
                <a:solidFill>
                  <a:schemeClr val="tx1"/>
                </a:solidFill>
                <a:sym typeface="Helvetica"/>
              </a:rPr>
              <a:t>Data Flows =&gt; a sequence of ongoing events ordered in time</a:t>
            </a:r>
          </a:p>
          <a:p>
            <a:pPr marL="342900" indent="-342900" defTabSz="457200">
              <a:buFont typeface="Arial" charset="0"/>
              <a:buChar char="•"/>
              <a:defRPr sz="2000">
                <a:solidFill>
                  <a:srgbClr val="FFFFFF"/>
                </a:solidFill>
                <a:latin typeface="+mn-lt"/>
                <a:ea typeface="+mn-ea"/>
                <a:cs typeface="+mn-cs"/>
                <a:sym typeface="Helvetica"/>
              </a:defRPr>
            </a:pPr>
            <a:r>
              <a:rPr lang="en-GB" sz="3000" dirty="0">
                <a:solidFill>
                  <a:schemeClr val="tx1"/>
                </a:solidFill>
                <a:sym typeface="Helvetica"/>
              </a:rPr>
              <a:t>Propagation of Change =&gt; the </a:t>
            </a:r>
            <a:r>
              <a:rPr lang="en-GB" sz="3000" i="1" dirty="0">
                <a:solidFill>
                  <a:schemeClr val="tx1"/>
                </a:solidFill>
                <a:sym typeface="Helvetica"/>
              </a:rPr>
              <a:t>entire system</a:t>
            </a:r>
            <a:r>
              <a:rPr lang="en-GB" sz="3000" dirty="0">
                <a:solidFill>
                  <a:schemeClr val="tx1"/>
                </a:solidFill>
                <a:sym typeface="Helvetica"/>
              </a:rPr>
              <a:t> is aware of any changes</a:t>
            </a:r>
            <a:endParaRPr lang="en-GB" sz="3000" i="1" u="sng" dirty="0">
              <a:solidFill>
                <a:schemeClr val="tx1"/>
              </a:solidFill>
              <a:sym typeface="Helvetica"/>
            </a:endParaRPr>
          </a:p>
          <a:p>
            <a:pPr marL="342900" indent="-342900" defTabSz="457200">
              <a:buFont typeface="Arial" charset="0"/>
              <a:buChar char="•"/>
              <a:defRPr sz="2000">
                <a:solidFill>
                  <a:srgbClr val="FFFFFF"/>
                </a:solidFill>
                <a:latin typeface="+mn-lt"/>
                <a:ea typeface="+mn-ea"/>
                <a:cs typeface="+mn-cs"/>
                <a:sym typeface="Helvetica"/>
              </a:defRPr>
            </a:pPr>
            <a:endParaRPr lang="en-GB" sz="3000" dirty="0">
              <a:solidFill>
                <a:schemeClr val="tx1"/>
              </a:solidFill>
              <a:sym typeface="Helvetica"/>
            </a:endParaRPr>
          </a:p>
          <a:p>
            <a:pPr marL="342900" indent="-342900" defTabSz="457200">
              <a:buFont typeface="Arial" charset="0"/>
              <a:buChar char="•"/>
              <a:defRPr sz="2000">
                <a:solidFill>
                  <a:srgbClr val="FFFFFF"/>
                </a:solidFill>
                <a:latin typeface="+mn-lt"/>
                <a:ea typeface="+mn-ea"/>
                <a:cs typeface="+mn-cs"/>
                <a:sym typeface="Helvetica"/>
              </a:defRPr>
            </a:pPr>
            <a:endParaRPr lang="en-GB" sz="3000" dirty="0">
              <a:solidFill>
                <a:schemeClr val="tx1"/>
              </a:solidFill>
              <a:sym typeface="Helvetica"/>
            </a:endParaRPr>
          </a:p>
        </p:txBody>
      </p:sp>
    </p:spTree>
    <p:extLst>
      <p:ext uri="{BB962C8B-B14F-4D97-AF65-F5344CB8AC3E}">
        <p14:creationId xmlns:p14="http://schemas.microsoft.com/office/powerpoint/2010/main" val="1708207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E90EF-6016-4B56-B43A-882E080131B8}"/>
              </a:ext>
            </a:extLst>
          </p:cNvPr>
          <p:cNvSpPr>
            <a:spLocks noGrp="1"/>
          </p:cNvSpPr>
          <p:nvPr>
            <p:ph type="title"/>
          </p:nvPr>
        </p:nvSpPr>
        <p:spPr>
          <a:xfrm>
            <a:off x="1097280" y="286603"/>
            <a:ext cx="10058400" cy="1450757"/>
          </a:xfrm>
        </p:spPr>
        <p:txBody>
          <a:bodyPr/>
          <a:lstStyle/>
          <a:p>
            <a:pPr algn="ctr"/>
            <a:r>
              <a:rPr lang="en-GB" b="1" dirty="0">
                <a:solidFill>
                  <a:schemeClr val="accent1"/>
                </a:solidFill>
              </a:rPr>
              <a:t>What is a Programming Paradigm?</a:t>
            </a:r>
            <a:endParaRPr lang="en-GB" dirty="0"/>
          </a:p>
        </p:txBody>
      </p:sp>
      <p:sp>
        <p:nvSpPr>
          <p:cNvPr id="3" name="Content Placeholder 2">
            <a:extLst>
              <a:ext uri="{FF2B5EF4-FFF2-40B4-BE49-F238E27FC236}">
                <a16:creationId xmlns:a16="http://schemas.microsoft.com/office/drawing/2014/main" id="{56F9FBE4-30FA-4D2C-BC4C-D7DF82D35EF9}"/>
              </a:ext>
            </a:extLst>
          </p:cNvPr>
          <p:cNvSpPr>
            <a:spLocks noGrp="1"/>
          </p:cNvSpPr>
          <p:nvPr>
            <p:ph idx="1"/>
          </p:nvPr>
        </p:nvSpPr>
        <p:spPr>
          <a:xfrm>
            <a:off x="669851" y="1845734"/>
            <a:ext cx="10834577" cy="4321150"/>
          </a:xfrm>
        </p:spPr>
        <p:txBody>
          <a:bodyPr>
            <a:normAutofit lnSpcReduction="10000"/>
          </a:bodyPr>
          <a:lstStyle/>
          <a:p>
            <a:pPr marL="342900" indent="-342900" defTabSz="457200">
              <a:buFont typeface="Arial" charset="0"/>
              <a:buChar char="•"/>
              <a:defRPr sz="2000">
                <a:solidFill>
                  <a:srgbClr val="FFFFFF"/>
                </a:solidFill>
                <a:latin typeface="+mn-lt"/>
                <a:ea typeface="+mn-ea"/>
                <a:cs typeface="+mn-cs"/>
                <a:sym typeface="Helvetica"/>
              </a:defRPr>
            </a:pPr>
            <a:r>
              <a:rPr lang="en-GB" sz="3000" dirty="0">
                <a:solidFill>
                  <a:schemeClr val="tx1"/>
                </a:solidFill>
                <a:sym typeface="Helvetica"/>
              </a:rPr>
              <a:t>Programming Paradigm =&gt; a style of programming</a:t>
            </a:r>
          </a:p>
          <a:p>
            <a:pPr marL="635508" lvl="1" indent="-342900" defTabSz="457200">
              <a:buFont typeface="Arial" charset="0"/>
              <a:buChar char="•"/>
              <a:defRPr sz="2000">
                <a:solidFill>
                  <a:srgbClr val="FFFFFF"/>
                </a:solidFill>
                <a:latin typeface="+mn-lt"/>
                <a:ea typeface="+mn-ea"/>
                <a:cs typeface="+mn-cs"/>
                <a:sym typeface="Helvetica"/>
              </a:defRPr>
            </a:pPr>
            <a:endParaRPr lang="en-GB" sz="2000" b="1" dirty="0">
              <a:solidFill>
                <a:schemeClr val="tx1"/>
              </a:solidFill>
              <a:sym typeface="Helvetica"/>
            </a:endParaRPr>
          </a:p>
          <a:p>
            <a:pPr marL="635508" lvl="1" indent="-342900" defTabSz="457200">
              <a:buFont typeface="Arial" charset="0"/>
              <a:buChar char="•"/>
              <a:defRPr sz="2000">
                <a:solidFill>
                  <a:srgbClr val="FFFFFF"/>
                </a:solidFill>
                <a:latin typeface="+mn-lt"/>
                <a:ea typeface="+mn-ea"/>
                <a:cs typeface="+mn-cs"/>
                <a:sym typeface="Helvetica"/>
              </a:defRPr>
            </a:pPr>
            <a:r>
              <a:rPr lang="en-GB" sz="2000" b="1" dirty="0">
                <a:solidFill>
                  <a:schemeClr val="tx1"/>
                </a:solidFill>
                <a:sym typeface="Helvetica"/>
              </a:rPr>
              <a:t>Imperative</a:t>
            </a:r>
            <a:r>
              <a:rPr lang="en-GB" sz="2000" dirty="0">
                <a:solidFill>
                  <a:schemeClr val="tx1"/>
                </a:solidFill>
                <a:sym typeface="Helvetica"/>
              </a:rPr>
              <a:t> languages in which you instruct the computer </a:t>
            </a:r>
            <a:r>
              <a:rPr lang="en-GB" sz="2000" i="1" dirty="0">
                <a:solidFill>
                  <a:schemeClr val="tx1"/>
                </a:solidFill>
                <a:sym typeface="Helvetica"/>
              </a:rPr>
              <a:t>how</a:t>
            </a:r>
            <a:r>
              <a:rPr lang="en-GB" sz="2000" dirty="0">
                <a:solidFill>
                  <a:schemeClr val="tx1"/>
                </a:solidFill>
                <a:sym typeface="Helvetica"/>
              </a:rPr>
              <a:t> to do a task</a:t>
            </a:r>
          </a:p>
          <a:p>
            <a:pPr marL="818388" lvl="2" indent="-342900" defTabSz="457200">
              <a:buFont typeface="Arial" charset="0"/>
              <a:buChar char="•"/>
              <a:defRPr sz="2000">
                <a:solidFill>
                  <a:srgbClr val="FFFFFF"/>
                </a:solidFill>
                <a:latin typeface="+mn-lt"/>
                <a:ea typeface="+mn-ea"/>
                <a:cs typeface="+mn-cs"/>
                <a:sym typeface="Helvetica"/>
              </a:defRPr>
            </a:pPr>
            <a:r>
              <a:rPr lang="en-GB" sz="1600" dirty="0">
                <a:solidFill>
                  <a:schemeClr val="tx1"/>
                </a:solidFill>
                <a:sym typeface="Helvetica"/>
              </a:rPr>
              <a:t>Imperative languages are like a list of steps for solving a problem, kind of like a recipe</a:t>
            </a:r>
          </a:p>
          <a:p>
            <a:pPr marL="818388" lvl="2" indent="-342900" defTabSz="457200">
              <a:buFont typeface="Arial" charset="0"/>
              <a:buChar char="•"/>
              <a:defRPr sz="2000">
                <a:solidFill>
                  <a:srgbClr val="FFFFFF"/>
                </a:solidFill>
                <a:latin typeface="+mn-lt"/>
                <a:ea typeface="+mn-ea"/>
                <a:cs typeface="+mn-cs"/>
                <a:sym typeface="Helvetica"/>
              </a:defRPr>
            </a:pPr>
            <a:r>
              <a:rPr lang="en-GB" sz="1600" dirty="0">
                <a:solidFill>
                  <a:schemeClr val="tx1"/>
                </a:solidFill>
                <a:sym typeface="Helvetica"/>
              </a:rPr>
              <a:t>Imperative languages include C, C++, and Java</a:t>
            </a:r>
          </a:p>
          <a:p>
            <a:pPr marL="635508" lvl="1" indent="-342900" defTabSz="457200">
              <a:buFont typeface="Arial" charset="0"/>
              <a:buChar char="•"/>
              <a:defRPr sz="2000">
                <a:solidFill>
                  <a:srgbClr val="FFFFFF"/>
                </a:solidFill>
                <a:latin typeface="+mn-lt"/>
                <a:ea typeface="+mn-ea"/>
                <a:cs typeface="+mn-cs"/>
                <a:sym typeface="Helvetica"/>
              </a:defRPr>
            </a:pPr>
            <a:endParaRPr lang="en-GB" sz="2000" b="1" dirty="0">
              <a:solidFill>
                <a:schemeClr val="tx1"/>
              </a:solidFill>
              <a:sym typeface="Helvetica"/>
            </a:endParaRPr>
          </a:p>
          <a:p>
            <a:pPr marL="635508" lvl="1" indent="-342900" defTabSz="457200">
              <a:buFont typeface="Arial" charset="0"/>
              <a:buChar char="•"/>
              <a:defRPr sz="2000">
                <a:solidFill>
                  <a:srgbClr val="FFFFFF"/>
                </a:solidFill>
                <a:latin typeface="+mn-lt"/>
                <a:ea typeface="+mn-ea"/>
                <a:cs typeface="+mn-cs"/>
                <a:sym typeface="Helvetica"/>
              </a:defRPr>
            </a:pPr>
            <a:r>
              <a:rPr lang="en-GB" sz="2000" b="1" dirty="0">
                <a:solidFill>
                  <a:schemeClr val="tx1"/>
                </a:solidFill>
                <a:sym typeface="Helvetica"/>
              </a:rPr>
              <a:t>Declarative</a:t>
            </a:r>
            <a:r>
              <a:rPr lang="en-GB" sz="2000" dirty="0">
                <a:solidFill>
                  <a:schemeClr val="tx1"/>
                </a:solidFill>
                <a:sym typeface="Helvetica"/>
              </a:rPr>
              <a:t> languages in which you tell the computer </a:t>
            </a:r>
            <a:r>
              <a:rPr lang="en-GB" sz="2000" i="1" dirty="0">
                <a:solidFill>
                  <a:schemeClr val="tx1"/>
                </a:solidFill>
                <a:sym typeface="Helvetica"/>
              </a:rPr>
              <a:t>what</a:t>
            </a:r>
            <a:r>
              <a:rPr lang="en-GB" sz="2000" dirty="0">
                <a:solidFill>
                  <a:schemeClr val="tx1"/>
                </a:solidFill>
                <a:sym typeface="Helvetica"/>
              </a:rPr>
              <a:t> to do</a:t>
            </a:r>
          </a:p>
          <a:p>
            <a:pPr marL="818388" lvl="2" indent="-342900" defTabSz="457200">
              <a:buFont typeface="Arial" charset="0"/>
              <a:buChar char="•"/>
              <a:defRPr sz="2000">
                <a:solidFill>
                  <a:srgbClr val="FFFFFF"/>
                </a:solidFill>
                <a:latin typeface="+mn-lt"/>
                <a:ea typeface="+mn-ea"/>
                <a:cs typeface="+mn-cs"/>
                <a:sym typeface="Helvetica"/>
              </a:defRPr>
            </a:pPr>
            <a:r>
              <a:rPr lang="en-GB" sz="1600" dirty="0">
                <a:solidFill>
                  <a:schemeClr val="tx1"/>
                </a:solidFill>
                <a:sym typeface="Helvetica"/>
              </a:rPr>
              <a:t>Declarative languages can further be broken down into </a:t>
            </a:r>
            <a:r>
              <a:rPr lang="en-GB" sz="1600" b="1" dirty="0">
                <a:solidFill>
                  <a:schemeClr val="tx1"/>
                </a:solidFill>
                <a:sym typeface="Helvetica"/>
              </a:rPr>
              <a:t>functional </a:t>
            </a:r>
            <a:r>
              <a:rPr lang="en-GB" sz="1600" dirty="0">
                <a:solidFill>
                  <a:schemeClr val="tx1"/>
                </a:solidFill>
                <a:sym typeface="Helvetica"/>
              </a:rPr>
              <a:t>languages, in which a program is constructed by composing functions, and </a:t>
            </a:r>
            <a:r>
              <a:rPr lang="en-GB" sz="1600" b="1" dirty="0">
                <a:solidFill>
                  <a:schemeClr val="tx1"/>
                </a:solidFill>
                <a:sym typeface="Helvetica"/>
              </a:rPr>
              <a:t>logic</a:t>
            </a:r>
            <a:r>
              <a:rPr lang="en-GB" sz="1600" dirty="0">
                <a:solidFill>
                  <a:schemeClr val="tx1"/>
                </a:solidFill>
                <a:sym typeface="Helvetica"/>
              </a:rPr>
              <a:t> programming languages, in which a program is constructed through a set of logical connections. </a:t>
            </a:r>
          </a:p>
          <a:p>
            <a:pPr marL="1001268" lvl="3" indent="-342900" defTabSz="457200">
              <a:buFont typeface="Arial" charset="0"/>
              <a:buChar char="•"/>
              <a:defRPr sz="2000">
                <a:solidFill>
                  <a:srgbClr val="FFFFFF"/>
                </a:solidFill>
                <a:latin typeface="+mn-lt"/>
                <a:ea typeface="+mn-ea"/>
                <a:cs typeface="+mn-cs"/>
                <a:sym typeface="Helvetica"/>
              </a:defRPr>
            </a:pPr>
            <a:r>
              <a:rPr lang="en-GB" sz="1600" dirty="0">
                <a:solidFill>
                  <a:schemeClr val="tx1"/>
                </a:solidFill>
                <a:sym typeface="Helvetica"/>
              </a:rPr>
              <a:t>functional languages include Scala and Haskell</a:t>
            </a:r>
          </a:p>
          <a:p>
            <a:pPr marL="1001268" lvl="3" indent="-342900" defTabSz="457200">
              <a:buFont typeface="Arial" charset="0"/>
              <a:buChar char="•"/>
              <a:defRPr sz="2000">
                <a:solidFill>
                  <a:srgbClr val="FFFFFF"/>
                </a:solidFill>
                <a:latin typeface="+mn-lt"/>
                <a:ea typeface="+mn-ea"/>
                <a:cs typeface="+mn-cs"/>
                <a:sym typeface="Helvetica"/>
              </a:defRPr>
            </a:pPr>
            <a:r>
              <a:rPr lang="en-GB" sz="1600" dirty="0">
                <a:solidFill>
                  <a:schemeClr val="tx1"/>
                </a:solidFill>
                <a:sym typeface="Helvetica"/>
              </a:rPr>
              <a:t>logic programming languages include </a:t>
            </a:r>
            <a:r>
              <a:rPr lang="en-GB" sz="1600" dirty="0" err="1">
                <a:solidFill>
                  <a:schemeClr val="tx1"/>
                </a:solidFill>
                <a:sym typeface="Helvetica"/>
              </a:rPr>
              <a:t>Prolog</a:t>
            </a:r>
            <a:endParaRPr lang="en-GB" sz="1600" dirty="0">
              <a:solidFill>
                <a:schemeClr val="tx1"/>
              </a:solidFill>
              <a:sym typeface="Helvetica"/>
            </a:endParaRPr>
          </a:p>
          <a:p>
            <a:pPr marL="342900" indent="-342900" defTabSz="457200">
              <a:buFont typeface="Arial" charset="0"/>
              <a:buChar char="•"/>
              <a:defRPr sz="2000">
                <a:solidFill>
                  <a:srgbClr val="FFFFFF"/>
                </a:solidFill>
                <a:latin typeface="+mn-lt"/>
                <a:ea typeface="+mn-ea"/>
                <a:cs typeface="+mn-cs"/>
                <a:sym typeface="Helvetica"/>
              </a:defRPr>
            </a:pPr>
            <a:r>
              <a:rPr lang="en-GB" sz="2600" dirty="0">
                <a:solidFill>
                  <a:schemeClr val="tx1"/>
                </a:solidFill>
                <a:sym typeface="Helvetica"/>
              </a:rPr>
              <a:t>Note: You can be Object Oriented </a:t>
            </a:r>
            <a:r>
              <a:rPr lang="en-GB" sz="2600" b="1" dirty="0">
                <a:solidFill>
                  <a:schemeClr val="tx1"/>
                </a:solidFill>
                <a:sym typeface="Helvetica"/>
              </a:rPr>
              <a:t>and</a:t>
            </a:r>
            <a:r>
              <a:rPr lang="en-GB" sz="2600" dirty="0">
                <a:solidFill>
                  <a:schemeClr val="tx1"/>
                </a:solidFill>
                <a:sym typeface="Helvetica"/>
              </a:rPr>
              <a:t> Imperative or Declarative</a:t>
            </a:r>
          </a:p>
        </p:txBody>
      </p:sp>
    </p:spTree>
    <p:extLst>
      <p:ext uri="{BB962C8B-B14F-4D97-AF65-F5344CB8AC3E}">
        <p14:creationId xmlns:p14="http://schemas.microsoft.com/office/powerpoint/2010/main" val="4194928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E90EF-6016-4B56-B43A-882E080131B8}"/>
              </a:ext>
            </a:extLst>
          </p:cNvPr>
          <p:cNvSpPr>
            <a:spLocks noGrp="1"/>
          </p:cNvSpPr>
          <p:nvPr>
            <p:ph type="title"/>
          </p:nvPr>
        </p:nvSpPr>
        <p:spPr>
          <a:xfrm>
            <a:off x="1097280" y="286603"/>
            <a:ext cx="10058400" cy="1450757"/>
          </a:xfrm>
        </p:spPr>
        <p:txBody>
          <a:bodyPr/>
          <a:lstStyle/>
          <a:p>
            <a:pPr algn="ctr"/>
            <a:r>
              <a:rPr lang="en-GB" b="1" dirty="0">
                <a:solidFill>
                  <a:schemeClr val="accent1"/>
                </a:solidFill>
              </a:rPr>
              <a:t>What is Propagation of Change?</a:t>
            </a:r>
            <a:endParaRPr lang="en-GB" dirty="0"/>
          </a:p>
        </p:txBody>
      </p:sp>
      <p:sp>
        <p:nvSpPr>
          <p:cNvPr id="3" name="Content Placeholder 2">
            <a:extLst>
              <a:ext uri="{FF2B5EF4-FFF2-40B4-BE49-F238E27FC236}">
                <a16:creationId xmlns:a16="http://schemas.microsoft.com/office/drawing/2014/main" id="{56F9FBE4-30FA-4D2C-BC4C-D7DF82D35EF9}"/>
              </a:ext>
            </a:extLst>
          </p:cNvPr>
          <p:cNvSpPr>
            <a:spLocks noGrp="1"/>
          </p:cNvSpPr>
          <p:nvPr>
            <p:ph idx="1"/>
          </p:nvPr>
        </p:nvSpPr>
        <p:spPr>
          <a:xfrm>
            <a:off x="669851" y="1845734"/>
            <a:ext cx="10834577" cy="4321150"/>
          </a:xfrm>
        </p:spPr>
        <p:txBody>
          <a:bodyPr>
            <a:normAutofit lnSpcReduction="10000"/>
          </a:bodyPr>
          <a:lstStyle/>
          <a:p>
            <a:pPr marL="342900" indent="-342900" defTabSz="457200">
              <a:buFont typeface="Arial" charset="0"/>
              <a:buChar char="•"/>
              <a:defRPr sz="2000">
                <a:solidFill>
                  <a:srgbClr val="FFFFFF"/>
                </a:solidFill>
                <a:latin typeface="+mn-lt"/>
                <a:ea typeface="+mn-ea"/>
                <a:cs typeface="+mn-cs"/>
                <a:sym typeface="Helvetica"/>
              </a:defRPr>
            </a:pPr>
            <a:r>
              <a:rPr lang="en-GB" sz="3000" dirty="0">
                <a:solidFill>
                  <a:schemeClr val="tx1"/>
                </a:solidFill>
                <a:sym typeface="Helvetica"/>
              </a:rPr>
              <a:t>Propagation of Change =&gt; the </a:t>
            </a:r>
            <a:r>
              <a:rPr lang="en-GB" sz="3000" i="1" u="sng" dirty="0">
                <a:solidFill>
                  <a:schemeClr val="tx1"/>
                </a:solidFill>
                <a:sym typeface="Helvetica"/>
              </a:rPr>
              <a:t>entire system</a:t>
            </a:r>
            <a:r>
              <a:rPr lang="en-GB" sz="3000" dirty="0">
                <a:solidFill>
                  <a:schemeClr val="tx1"/>
                </a:solidFill>
                <a:sym typeface="Helvetica"/>
              </a:rPr>
              <a:t> is aware of any changes</a:t>
            </a:r>
          </a:p>
          <a:p>
            <a:pPr marL="635508" lvl="1" indent="-342900" defTabSz="457200">
              <a:buFont typeface="Arial" charset="0"/>
              <a:buChar char="•"/>
              <a:defRPr sz="2000">
                <a:solidFill>
                  <a:srgbClr val="FFFFFF"/>
                </a:solidFill>
                <a:latin typeface="+mn-lt"/>
                <a:ea typeface="+mn-ea"/>
                <a:cs typeface="+mn-cs"/>
                <a:sym typeface="Helvetica"/>
              </a:defRPr>
            </a:pPr>
            <a:endParaRPr lang="en-GB" sz="3000" dirty="0">
              <a:solidFill>
                <a:schemeClr val="tx1"/>
              </a:solidFill>
              <a:sym typeface="Helvetica"/>
            </a:endParaRPr>
          </a:p>
          <a:p>
            <a:pPr marL="635508" lvl="1" indent="-342900" defTabSz="457200">
              <a:buFont typeface="Arial" charset="0"/>
              <a:buChar char="•"/>
              <a:defRPr sz="2000">
                <a:solidFill>
                  <a:srgbClr val="FFFFFF"/>
                </a:solidFill>
                <a:latin typeface="+mn-lt"/>
                <a:ea typeface="+mn-ea"/>
                <a:cs typeface="+mn-cs"/>
                <a:sym typeface="Helvetica"/>
              </a:defRPr>
            </a:pPr>
            <a:r>
              <a:rPr lang="en-GB" sz="3000" dirty="0">
                <a:solidFill>
                  <a:schemeClr val="tx1"/>
                </a:solidFill>
                <a:sym typeface="Helvetica"/>
              </a:rPr>
              <a:t>Consider the statement a = b + c</a:t>
            </a:r>
          </a:p>
          <a:p>
            <a:pPr marL="635508" lvl="1" indent="-342900" defTabSz="457200">
              <a:buFont typeface="Arial" charset="0"/>
              <a:buChar char="•"/>
              <a:defRPr sz="2000">
                <a:solidFill>
                  <a:srgbClr val="FFFFFF"/>
                </a:solidFill>
                <a:latin typeface="+mn-lt"/>
                <a:ea typeface="+mn-ea"/>
                <a:cs typeface="+mn-cs"/>
                <a:sym typeface="Helvetica"/>
              </a:defRPr>
            </a:pPr>
            <a:r>
              <a:rPr lang="en-GB" sz="3000" b="1" dirty="0">
                <a:solidFill>
                  <a:schemeClr val="tx1"/>
                </a:solidFill>
                <a:sym typeface="Helvetica"/>
              </a:rPr>
              <a:t>Imperative</a:t>
            </a:r>
          </a:p>
          <a:p>
            <a:pPr marL="1001268" lvl="3" indent="-342900" defTabSz="457200">
              <a:buFont typeface="Arial" charset="0"/>
              <a:buChar char="•"/>
              <a:defRPr sz="2000">
                <a:solidFill>
                  <a:srgbClr val="FFFFFF"/>
                </a:solidFill>
                <a:latin typeface="+mn-lt"/>
                <a:ea typeface="+mn-ea"/>
                <a:cs typeface="+mn-cs"/>
                <a:sym typeface="Helvetica"/>
              </a:defRPr>
            </a:pPr>
            <a:r>
              <a:rPr lang="en-GB" sz="2600" i="1" dirty="0">
                <a:solidFill>
                  <a:schemeClr val="tx1"/>
                </a:solidFill>
                <a:sym typeface="Helvetica"/>
              </a:rPr>
              <a:t>a</a:t>
            </a:r>
            <a:r>
              <a:rPr lang="en-GB" sz="2600" dirty="0">
                <a:solidFill>
                  <a:schemeClr val="tx1"/>
                </a:solidFill>
                <a:sym typeface="Helvetica"/>
              </a:rPr>
              <a:t> is assigned the result of </a:t>
            </a:r>
            <a:r>
              <a:rPr lang="en-GB" sz="2600" i="1" dirty="0">
                <a:solidFill>
                  <a:schemeClr val="tx1"/>
                </a:solidFill>
                <a:sym typeface="Helvetica"/>
              </a:rPr>
              <a:t>b</a:t>
            </a:r>
            <a:r>
              <a:rPr lang="en-GB" sz="2600" dirty="0">
                <a:solidFill>
                  <a:schemeClr val="tx1"/>
                </a:solidFill>
                <a:sym typeface="Helvetica"/>
              </a:rPr>
              <a:t> + </a:t>
            </a:r>
            <a:r>
              <a:rPr lang="en-GB" sz="2600" i="1" dirty="0">
                <a:solidFill>
                  <a:schemeClr val="tx1"/>
                </a:solidFill>
                <a:sym typeface="Helvetica"/>
              </a:rPr>
              <a:t>c</a:t>
            </a:r>
            <a:r>
              <a:rPr lang="en-GB" sz="2600" dirty="0">
                <a:solidFill>
                  <a:schemeClr val="tx1"/>
                </a:solidFill>
                <a:sym typeface="Helvetica"/>
              </a:rPr>
              <a:t> in the instant  the expression is evaluated</a:t>
            </a:r>
          </a:p>
          <a:p>
            <a:pPr marL="1001268" lvl="3" indent="-342900" defTabSz="457200">
              <a:buFont typeface="Arial" charset="0"/>
              <a:buChar char="•"/>
              <a:defRPr sz="2000">
                <a:solidFill>
                  <a:srgbClr val="FFFFFF"/>
                </a:solidFill>
                <a:latin typeface="+mn-lt"/>
                <a:ea typeface="+mn-ea"/>
                <a:cs typeface="+mn-cs"/>
                <a:sym typeface="Helvetica"/>
              </a:defRPr>
            </a:pPr>
            <a:r>
              <a:rPr lang="en-GB" sz="2600" dirty="0">
                <a:solidFill>
                  <a:schemeClr val="tx1"/>
                </a:solidFill>
                <a:sym typeface="Helvetica"/>
              </a:rPr>
              <a:t>Later </a:t>
            </a:r>
            <a:r>
              <a:rPr lang="en-GB" sz="2600" i="1" dirty="0">
                <a:solidFill>
                  <a:schemeClr val="tx1"/>
                </a:solidFill>
                <a:sym typeface="Helvetica"/>
              </a:rPr>
              <a:t>b</a:t>
            </a:r>
            <a:r>
              <a:rPr lang="en-GB" sz="2600" dirty="0">
                <a:solidFill>
                  <a:schemeClr val="tx1"/>
                </a:solidFill>
                <a:sym typeface="Helvetica"/>
              </a:rPr>
              <a:t> and </a:t>
            </a:r>
            <a:r>
              <a:rPr lang="en-GB" sz="2600" i="1" dirty="0">
                <a:solidFill>
                  <a:schemeClr val="tx1"/>
                </a:solidFill>
                <a:sym typeface="Helvetica"/>
              </a:rPr>
              <a:t>c</a:t>
            </a:r>
            <a:r>
              <a:rPr lang="en-GB" sz="2600" dirty="0">
                <a:solidFill>
                  <a:schemeClr val="tx1"/>
                </a:solidFill>
                <a:sym typeface="Helvetica"/>
              </a:rPr>
              <a:t> can be changed with no effect on </a:t>
            </a:r>
            <a:r>
              <a:rPr lang="en-GB" sz="2600" i="1" dirty="0">
                <a:solidFill>
                  <a:schemeClr val="tx1"/>
                </a:solidFill>
                <a:sym typeface="Helvetica"/>
              </a:rPr>
              <a:t>a</a:t>
            </a:r>
            <a:endParaRPr lang="en-GB" sz="2600" dirty="0">
              <a:solidFill>
                <a:schemeClr val="tx1"/>
              </a:solidFill>
              <a:sym typeface="Helvetica"/>
            </a:endParaRPr>
          </a:p>
          <a:p>
            <a:pPr marL="635508" lvl="1" indent="-342900" defTabSz="457200">
              <a:buFont typeface="Arial" charset="0"/>
              <a:buChar char="•"/>
              <a:defRPr sz="2000">
                <a:solidFill>
                  <a:srgbClr val="FFFFFF"/>
                </a:solidFill>
                <a:latin typeface="+mn-lt"/>
                <a:ea typeface="+mn-ea"/>
                <a:cs typeface="+mn-cs"/>
                <a:sym typeface="Helvetica"/>
              </a:defRPr>
            </a:pPr>
            <a:r>
              <a:rPr lang="en-GB" sz="3000" b="1" dirty="0">
                <a:solidFill>
                  <a:schemeClr val="tx1"/>
                </a:solidFill>
                <a:sym typeface="Helvetica"/>
              </a:rPr>
              <a:t>Reactive</a:t>
            </a:r>
          </a:p>
          <a:p>
            <a:pPr marL="818388" lvl="2" indent="-342900" defTabSz="457200">
              <a:buFont typeface="Arial" charset="0"/>
              <a:buChar char="•"/>
              <a:defRPr sz="2000">
                <a:solidFill>
                  <a:srgbClr val="FFFFFF"/>
                </a:solidFill>
                <a:latin typeface="+mn-lt"/>
                <a:ea typeface="+mn-ea"/>
                <a:cs typeface="+mn-cs"/>
                <a:sym typeface="Helvetica"/>
              </a:defRPr>
            </a:pPr>
            <a:r>
              <a:rPr lang="en-GB" sz="2200" dirty="0">
                <a:solidFill>
                  <a:schemeClr val="tx1"/>
                </a:solidFill>
              </a:rPr>
              <a:t>The value of </a:t>
            </a:r>
            <a:r>
              <a:rPr lang="en-GB" sz="2200" i="1" dirty="0">
                <a:solidFill>
                  <a:schemeClr val="tx1"/>
                </a:solidFill>
              </a:rPr>
              <a:t>a</a:t>
            </a:r>
            <a:r>
              <a:rPr lang="en-GB" sz="2200" dirty="0">
                <a:solidFill>
                  <a:schemeClr val="tx1"/>
                </a:solidFill>
              </a:rPr>
              <a:t> is automatically updated if the values of </a:t>
            </a:r>
            <a:r>
              <a:rPr lang="en-GB" sz="2200" i="1" dirty="0">
                <a:solidFill>
                  <a:schemeClr val="tx1"/>
                </a:solidFill>
              </a:rPr>
              <a:t>b</a:t>
            </a:r>
            <a:r>
              <a:rPr lang="en-GB" sz="2200" dirty="0">
                <a:solidFill>
                  <a:schemeClr val="tx1"/>
                </a:solidFill>
              </a:rPr>
              <a:t> and/or </a:t>
            </a:r>
            <a:r>
              <a:rPr lang="en-GB" sz="2200" i="1" dirty="0">
                <a:solidFill>
                  <a:schemeClr val="tx1"/>
                </a:solidFill>
              </a:rPr>
              <a:t>c</a:t>
            </a:r>
            <a:r>
              <a:rPr lang="en-GB" sz="2200" dirty="0">
                <a:solidFill>
                  <a:schemeClr val="tx1"/>
                </a:solidFill>
              </a:rPr>
              <a:t> change, without the program having to re-execute the statement</a:t>
            </a:r>
            <a:endParaRPr lang="en-GB" dirty="0">
              <a:solidFill>
                <a:schemeClr val="tx1"/>
              </a:solidFill>
              <a:sym typeface="Helvetica"/>
            </a:endParaRPr>
          </a:p>
          <a:p>
            <a:pPr marL="818388" lvl="2" indent="-342900" defTabSz="457200">
              <a:buFont typeface="Arial" charset="0"/>
              <a:buChar char="•"/>
              <a:defRPr sz="2000">
                <a:solidFill>
                  <a:srgbClr val="FFFFFF"/>
                </a:solidFill>
                <a:latin typeface="+mn-lt"/>
                <a:ea typeface="+mn-ea"/>
                <a:cs typeface="+mn-cs"/>
                <a:sym typeface="Helvetica"/>
              </a:defRPr>
            </a:pPr>
            <a:r>
              <a:rPr lang="en-GB" sz="2400" dirty="0">
                <a:solidFill>
                  <a:schemeClr val="tx1"/>
                </a:solidFill>
                <a:sym typeface="Helvetica"/>
              </a:rPr>
              <a:t>Example: Excel Spreadsheet formulae  </a:t>
            </a:r>
            <a:r>
              <a:rPr lang="en-GB" sz="2400" i="1" dirty="0">
                <a:solidFill>
                  <a:schemeClr val="tx1"/>
                </a:solidFill>
                <a:sym typeface="Helvetica"/>
              </a:rPr>
              <a:t>“=B4+D2”</a:t>
            </a:r>
          </a:p>
        </p:txBody>
      </p:sp>
    </p:spTree>
    <p:extLst>
      <p:ext uri="{BB962C8B-B14F-4D97-AF65-F5344CB8AC3E}">
        <p14:creationId xmlns:p14="http://schemas.microsoft.com/office/powerpoint/2010/main" val="2669392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E90EF-6016-4B56-B43A-882E080131B8}"/>
              </a:ext>
            </a:extLst>
          </p:cNvPr>
          <p:cNvSpPr>
            <a:spLocks noGrp="1"/>
          </p:cNvSpPr>
          <p:nvPr>
            <p:ph type="title"/>
          </p:nvPr>
        </p:nvSpPr>
        <p:spPr>
          <a:xfrm>
            <a:off x="1097280" y="286603"/>
            <a:ext cx="10058400" cy="1450757"/>
          </a:xfrm>
        </p:spPr>
        <p:txBody>
          <a:bodyPr/>
          <a:lstStyle/>
          <a:p>
            <a:pPr algn="ctr"/>
            <a:r>
              <a:rPr lang="en-GB" b="1" dirty="0">
                <a:solidFill>
                  <a:schemeClr val="accent1"/>
                </a:solidFill>
              </a:rPr>
              <a:t>Data Streams</a:t>
            </a:r>
            <a:endParaRPr lang="en-GB" dirty="0"/>
          </a:p>
        </p:txBody>
      </p:sp>
      <p:sp>
        <p:nvSpPr>
          <p:cNvPr id="3" name="Content Placeholder 2">
            <a:extLst>
              <a:ext uri="{FF2B5EF4-FFF2-40B4-BE49-F238E27FC236}">
                <a16:creationId xmlns:a16="http://schemas.microsoft.com/office/drawing/2014/main" id="{56F9FBE4-30FA-4D2C-BC4C-D7DF82D35EF9}"/>
              </a:ext>
            </a:extLst>
          </p:cNvPr>
          <p:cNvSpPr>
            <a:spLocks noGrp="1"/>
          </p:cNvSpPr>
          <p:nvPr>
            <p:ph idx="1"/>
          </p:nvPr>
        </p:nvSpPr>
        <p:spPr>
          <a:xfrm>
            <a:off x="1097280" y="1845734"/>
            <a:ext cx="10058400" cy="4023360"/>
          </a:xfrm>
        </p:spPr>
        <p:txBody>
          <a:bodyPr>
            <a:normAutofit/>
          </a:bodyPr>
          <a:lstStyle/>
          <a:p>
            <a:pPr marL="342900" indent="-342900" defTabSz="457200">
              <a:buFont typeface="Arial" charset="0"/>
              <a:buChar char="•"/>
              <a:defRPr sz="2000">
                <a:solidFill>
                  <a:srgbClr val="FFFFFF"/>
                </a:solidFill>
                <a:latin typeface="+mn-lt"/>
                <a:ea typeface="+mn-ea"/>
                <a:cs typeface="+mn-cs"/>
                <a:sym typeface="Helvetica"/>
              </a:defRPr>
            </a:pPr>
            <a:r>
              <a:rPr lang="en-GB" sz="3200" dirty="0">
                <a:solidFill>
                  <a:schemeClr val="tx1"/>
                </a:solidFill>
                <a:sym typeface="Helvetica"/>
              </a:rPr>
              <a:t>Any data can be represented as a stream</a:t>
            </a:r>
          </a:p>
          <a:p>
            <a:pPr marL="342900" indent="-342900" defTabSz="457200">
              <a:buFont typeface="Arial" charset="0"/>
              <a:buChar char="•"/>
              <a:defRPr sz="2000">
                <a:solidFill>
                  <a:srgbClr val="FFFFFF"/>
                </a:solidFill>
                <a:latin typeface="+mn-lt"/>
                <a:ea typeface="+mn-ea"/>
                <a:cs typeface="+mn-cs"/>
                <a:sym typeface="Helvetica"/>
              </a:defRPr>
            </a:pPr>
            <a:r>
              <a:rPr lang="en-GB" sz="3200" dirty="0">
                <a:solidFill>
                  <a:schemeClr val="tx1"/>
                </a:solidFill>
                <a:sym typeface="Helvetica"/>
              </a:rPr>
              <a:t>Variables, user input, properties, caches, data structures, and click events</a:t>
            </a:r>
          </a:p>
          <a:p>
            <a:pPr marL="818388" lvl="2" indent="-342900" defTabSz="457200">
              <a:buFont typeface="Arial" charset="0"/>
              <a:buChar char="•"/>
              <a:defRPr sz="2000">
                <a:solidFill>
                  <a:srgbClr val="FFFFFF"/>
                </a:solidFill>
                <a:latin typeface="+mn-lt"/>
                <a:ea typeface="+mn-ea"/>
                <a:cs typeface="+mn-cs"/>
                <a:sym typeface="Helvetica"/>
              </a:defRPr>
            </a:pPr>
            <a:r>
              <a:rPr lang="en-GB" sz="2600" dirty="0">
                <a:solidFill>
                  <a:schemeClr val="tx1"/>
                </a:solidFill>
                <a:sym typeface="Helvetica"/>
              </a:rPr>
              <a:t>E.g. Tweets with a specific hashtag as a data stream</a:t>
            </a:r>
          </a:p>
          <a:p>
            <a:pPr marL="342900" indent="-342900" defTabSz="457200">
              <a:buFont typeface="Arial" charset="0"/>
              <a:buChar char="•"/>
              <a:defRPr sz="2000">
                <a:solidFill>
                  <a:srgbClr val="FFFFFF"/>
                </a:solidFill>
                <a:latin typeface="+mn-lt"/>
                <a:ea typeface="+mn-ea"/>
                <a:cs typeface="+mn-cs"/>
                <a:sym typeface="Helvetica"/>
              </a:defRPr>
            </a:pPr>
            <a:r>
              <a:rPr lang="en-GB" sz="3200" dirty="0">
                <a:solidFill>
                  <a:schemeClr val="tx1"/>
                </a:solidFill>
                <a:sym typeface="Helvetica"/>
              </a:rPr>
              <a:t>A stream emits data values over time</a:t>
            </a:r>
          </a:p>
          <a:p>
            <a:pPr marL="818388" lvl="2" indent="-342900" defTabSz="457200">
              <a:buFont typeface="Arial" charset="0"/>
              <a:buChar char="•"/>
              <a:defRPr sz="2000">
                <a:solidFill>
                  <a:srgbClr val="FFFFFF"/>
                </a:solidFill>
                <a:latin typeface="+mn-lt"/>
                <a:ea typeface="+mn-ea"/>
                <a:cs typeface="+mn-cs"/>
                <a:sym typeface="Helvetica"/>
              </a:defRPr>
            </a:pPr>
            <a:r>
              <a:rPr lang="en-GB" sz="2600" dirty="0">
                <a:solidFill>
                  <a:schemeClr val="tx1"/>
                </a:solidFill>
                <a:sym typeface="Helvetica"/>
              </a:rPr>
              <a:t>A value(s)</a:t>
            </a:r>
          </a:p>
          <a:p>
            <a:pPr marL="818388" lvl="2" indent="-342900" defTabSz="457200">
              <a:buFont typeface="Arial" charset="0"/>
              <a:buChar char="•"/>
              <a:defRPr sz="2000">
                <a:solidFill>
                  <a:srgbClr val="FFFFFF"/>
                </a:solidFill>
                <a:latin typeface="+mn-lt"/>
                <a:ea typeface="+mn-ea"/>
                <a:cs typeface="+mn-cs"/>
                <a:sym typeface="Helvetica"/>
              </a:defRPr>
            </a:pPr>
            <a:r>
              <a:rPr lang="en-GB" sz="2600" dirty="0">
                <a:solidFill>
                  <a:schemeClr val="tx1"/>
                </a:solidFill>
                <a:sym typeface="Helvetica"/>
              </a:rPr>
              <a:t>An error event</a:t>
            </a:r>
          </a:p>
          <a:p>
            <a:pPr marL="818388" lvl="2" indent="-342900" defTabSz="457200">
              <a:buFont typeface="Arial" charset="0"/>
              <a:buChar char="•"/>
              <a:defRPr sz="2000">
                <a:solidFill>
                  <a:srgbClr val="FFFFFF"/>
                </a:solidFill>
                <a:latin typeface="+mn-lt"/>
                <a:ea typeface="+mn-ea"/>
                <a:cs typeface="+mn-cs"/>
                <a:sym typeface="Helvetica"/>
              </a:defRPr>
            </a:pPr>
            <a:r>
              <a:rPr lang="en-GB" sz="2600" dirty="0">
                <a:solidFill>
                  <a:schemeClr val="tx1"/>
                </a:solidFill>
                <a:sym typeface="Helvetica"/>
              </a:rPr>
              <a:t>A completion signal (end of stream)</a:t>
            </a:r>
            <a:endParaRPr lang="en-GB" sz="2000" dirty="0">
              <a:solidFill>
                <a:schemeClr val="tx1"/>
              </a:solidFill>
              <a:sym typeface="Helvetica"/>
            </a:endParaRPr>
          </a:p>
        </p:txBody>
      </p:sp>
    </p:spTree>
    <p:extLst>
      <p:ext uri="{BB962C8B-B14F-4D97-AF65-F5344CB8AC3E}">
        <p14:creationId xmlns:p14="http://schemas.microsoft.com/office/powerpoint/2010/main" val="1759385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E90EF-6016-4B56-B43A-882E080131B8}"/>
              </a:ext>
            </a:extLst>
          </p:cNvPr>
          <p:cNvSpPr>
            <a:spLocks noGrp="1"/>
          </p:cNvSpPr>
          <p:nvPr>
            <p:ph type="title"/>
          </p:nvPr>
        </p:nvSpPr>
        <p:spPr>
          <a:xfrm>
            <a:off x="1097280" y="286603"/>
            <a:ext cx="10058400" cy="1450757"/>
          </a:xfrm>
        </p:spPr>
        <p:txBody>
          <a:bodyPr/>
          <a:lstStyle/>
          <a:p>
            <a:pPr algn="ctr"/>
            <a:r>
              <a:rPr lang="en-GB" b="1" dirty="0">
                <a:solidFill>
                  <a:schemeClr val="accent1"/>
                </a:solidFill>
              </a:rPr>
              <a:t>Data Streams</a:t>
            </a:r>
            <a:endParaRPr lang="en-GB" dirty="0"/>
          </a:p>
        </p:txBody>
      </p:sp>
      <p:sp>
        <p:nvSpPr>
          <p:cNvPr id="3" name="Content Placeholder 2">
            <a:extLst>
              <a:ext uri="{FF2B5EF4-FFF2-40B4-BE49-F238E27FC236}">
                <a16:creationId xmlns:a16="http://schemas.microsoft.com/office/drawing/2014/main" id="{56F9FBE4-30FA-4D2C-BC4C-D7DF82D35EF9}"/>
              </a:ext>
            </a:extLst>
          </p:cNvPr>
          <p:cNvSpPr>
            <a:spLocks noGrp="1"/>
          </p:cNvSpPr>
          <p:nvPr>
            <p:ph idx="1"/>
          </p:nvPr>
        </p:nvSpPr>
        <p:spPr>
          <a:xfrm>
            <a:off x="1097280" y="1845734"/>
            <a:ext cx="10058400" cy="4023360"/>
          </a:xfrm>
        </p:spPr>
        <p:txBody>
          <a:bodyPr>
            <a:normAutofit/>
          </a:bodyPr>
          <a:lstStyle/>
          <a:p>
            <a:pPr marL="342900" indent="-342900" defTabSz="457200">
              <a:buFont typeface="Arial" charset="0"/>
              <a:buChar char="•"/>
              <a:defRPr sz="2000">
                <a:solidFill>
                  <a:srgbClr val="FFFFFF"/>
                </a:solidFill>
                <a:latin typeface="+mn-lt"/>
                <a:ea typeface="+mn-ea"/>
                <a:cs typeface="+mn-cs"/>
                <a:sym typeface="Helvetica"/>
              </a:defRPr>
            </a:pPr>
            <a:r>
              <a:rPr lang="en-GB" sz="3200" dirty="0">
                <a:solidFill>
                  <a:schemeClr val="tx1"/>
                </a:solidFill>
                <a:sym typeface="Helvetica"/>
              </a:rPr>
              <a:t>A stream can be used as input to another stream</a:t>
            </a:r>
          </a:p>
          <a:p>
            <a:pPr marL="342900" indent="-342900" defTabSz="457200">
              <a:buFont typeface="Arial" charset="0"/>
              <a:buChar char="•"/>
              <a:defRPr sz="2000">
                <a:solidFill>
                  <a:srgbClr val="FFFFFF"/>
                </a:solidFill>
                <a:latin typeface="+mn-lt"/>
                <a:ea typeface="+mn-ea"/>
                <a:cs typeface="+mn-cs"/>
                <a:sym typeface="Helvetica"/>
              </a:defRPr>
            </a:pPr>
            <a:r>
              <a:rPr lang="en-GB" sz="3200" dirty="0">
                <a:solidFill>
                  <a:schemeClr val="tx1"/>
                </a:solidFill>
                <a:sym typeface="Helvetica"/>
              </a:rPr>
              <a:t>Multiple streams can be used as input to another stream</a:t>
            </a:r>
          </a:p>
          <a:p>
            <a:pPr marL="635508" lvl="1" indent="-342900" defTabSz="457200">
              <a:buFont typeface="Arial" charset="0"/>
              <a:buChar char="•"/>
              <a:defRPr sz="2000">
                <a:solidFill>
                  <a:srgbClr val="FFFFFF"/>
                </a:solidFill>
                <a:latin typeface="+mn-lt"/>
                <a:ea typeface="+mn-ea"/>
                <a:cs typeface="+mn-cs"/>
                <a:sym typeface="Helvetica"/>
              </a:defRPr>
            </a:pPr>
            <a:r>
              <a:rPr lang="en-GB" sz="3000" dirty="0">
                <a:solidFill>
                  <a:schemeClr val="tx1"/>
                </a:solidFill>
                <a:sym typeface="Helvetica"/>
              </a:rPr>
              <a:t>You can </a:t>
            </a:r>
            <a:r>
              <a:rPr lang="en-GB" sz="3000" b="1" dirty="0">
                <a:solidFill>
                  <a:schemeClr val="tx1"/>
                </a:solidFill>
                <a:sym typeface="Helvetica"/>
              </a:rPr>
              <a:t>merge</a:t>
            </a:r>
            <a:r>
              <a:rPr lang="en-GB" sz="3000" dirty="0">
                <a:solidFill>
                  <a:schemeClr val="tx1"/>
                </a:solidFill>
                <a:sym typeface="Helvetica"/>
              </a:rPr>
              <a:t> two streams into one</a:t>
            </a:r>
          </a:p>
          <a:p>
            <a:pPr marL="635508" lvl="1" indent="-342900" defTabSz="457200">
              <a:buFont typeface="Arial" charset="0"/>
              <a:buChar char="•"/>
              <a:defRPr sz="2000">
                <a:solidFill>
                  <a:srgbClr val="FFFFFF"/>
                </a:solidFill>
                <a:latin typeface="+mn-lt"/>
                <a:ea typeface="+mn-ea"/>
                <a:cs typeface="+mn-cs"/>
                <a:sym typeface="Helvetica"/>
              </a:defRPr>
            </a:pPr>
            <a:r>
              <a:rPr lang="en-GB" sz="3000" dirty="0">
                <a:solidFill>
                  <a:schemeClr val="tx1"/>
                </a:solidFill>
                <a:sym typeface="Helvetica"/>
              </a:rPr>
              <a:t>You can </a:t>
            </a:r>
            <a:r>
              <a:rPr lang="en-GB" sz="3000" b="1" dirty="0">
                <a:solidFill>
                  <a:schemeClr val="tx1"/>
                </a:solidFill>
                <a:sym typeface="Helvetica"/>
              </a:rPr>
              <a:t>filter</a:t>
            </a:r>
            <a:r>
              <a:rPr lang="en-GB" sz="3000" dirty="0">
                <a:solidFill>
                  <a:schemeClr val="tx1"/>
                </a:solidFill>
                <a:sym typeface="Helvetica"/>
              </a:rPr>
              <a:t> a stream</a:t>
            </a:r>
          </a:p>
          <a:p>
            <a:pPr marL="635508" lvl="1" indent="-342900" defTabSz="457200">
              <a:buFont typeface="Arial" charset="0"/>
              <a:buChar char="•"/>
              <a:defRPr sz="2000">
                <a:solidFill>
                  <a:srgbClr val="FFFFFF"/>
                </a:solidFill>
                <a:latin typeface="+mn-lt"/>
                <a:ea typeface="+mn-ea"/>
                <a:cs typeface="+mn-cs"/>
                <a:sym typeface="Helvetica"/>
              </a:defRPr>
            </a:pPr>
            <a:r>
              <a:rPr lang="en-GB" sz="3000" dirty="0">
                <a:solidFill>
                  <a:schemeClr val="tx1"/>
                </a:solidFill>
                <a:sym typeface="Helvetica"/>
              </a:rPr>
              <a:t>you can </a:t>
            </a:r>
            <a:r>
              <a:rPr lang="en-GB" sz="3000" b="1" dirty="0">
                <a:solidFill>
                  <a:schemeClr val="tx1"/>
                </a:solidFill>
                <a:sym typeface="Helvetica"/>
              </a:rPr>
              <a:t>map</a:t>
            </a:r>
            <a:r>
              <a:rPr lang="en-GB" sz="3000" dirty="0">
                <a:solidFill>
                  <a:schemeClr val="tx1"/>
                </a:solidFill>
                <a:sym typeface="Helvetica"/>
              </a:rPr>
              <a:t> data values from one stream to another</a:t>
            </a:r>
            <a:endParaRPr lang="en-GB" dirty="0">
              <a:solidFill>
                <a:schemeClr val="tx1"/>
              </a:solidFill>
              <a:sym typeface="Helvetica"/>
            </a:endParaRPr>
          </a:p>
        </p:txBody>
      </p:sp>
    </p:spTree>
    <p:extLst>
      <p:ext uri="{BB962C8B-B14F-4D97-AF65-F5344CB8AC3E}">
        <p14:creationId xmlns:p14="http://schemas.microsoft.com/office/powerpoint/2010/main" val="85744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E90EF-6016-4B56-B43A-882E080131B8}"/>
              </a:ext>
            </a:extLst>
          </p:cNvPr>
          <p:cNvSpPr>
            <a:spLocks noGrp="1"/>
          </p:cNvSpPr>
          <p:nvPr>
            <p:ph type="title"/>
          </p:nvPr>
        </p:nvSpPr>
        <p:spPr>
          <a:xfrm>
            <a:off x="1097280" y="286603"/>
            <a:ext cx="10058400" cy="1450757"/>
          </a:xfrm>
        </p:spPr>
        <p:txBody>
          <a:bodyPr/>
          <a:lstStyle/>
          <a:p>
            <a:pPr algn="ctr"/>
            <a:r>
              <a:rPr lang="en-GB" b="1" dirty="0">
                <a:solidFill>
                  <a:schemeClr val="accent1"/>
                </a:solidFill>
              </a:rPr>
              <a:t>Data Streams</a:t>
            </a:r>
            <a:endParaRPr lang="en-GB" dirty="0"/>
          </a:p>
        </p:txBody>
      </p:sp>
      <p:pic>
        <p:nvPicPr>
          <p:cNvPr id="4" name="Content Placeholder 3">
            <a:extLst>
              <a:ext uri="{FF2B5EF4-FFF2-40B4-BE49-F238E27FC236}">
                <a16:creationId xmlns:a16="http://schemas.microsoft.com/office/drawing/2014/main" id="{427178B4-FB96-4B08-B06D-FF2B90F12FFE}"/>
              </a:ext>
            </a:extLst>
          </p:cNvPr>
          <p:cNvPicPr>
            <a:picLocks noGrp="1" noChangeAspect="1"/>
          </p:cNvPicPr>
          <p:nvPr>
            <p:ph idx="1"/>
          </p:nvPr>
        </p:nvPicPr>
        <p:blipFill rotWithShape="1">
          <a:blip r:embed="rId3"/>
          <a:srcRect l="600" t="22669" r="884" b="11747"/>
          <a:stretch/>
        </p:blipFill>
        <p:spPr>
          <a:xfrm>
            <a:off x="691877" y="1918741"/>
            <a:ext cx="10808245" cy="4047343"/>
          </a:xfrm>
          <a:prstGeom prst="rect">
            <a:avLst/>
          </a:prstGeom>
        </p:spPr>
      </p:pic>
    </p:spTree>
    <p:extLst>
      <p:ext uri="{BB962C8B-B14F-4D97-AF65-F5344CB8AC3E}">
        <p14:creationId xmlns:p14="http://schemas.microsoft.com/office/powerpoint/2010/main" val="1639965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E90EF-6016-4B56-B43A-882E080131B8}"/>
              </a:ext>
            </a:extLst>
          </p:cNvPr>
          <p:cNvSpPr>
            <a:spLocks noGrp="1"/>
          </p:cNvSpPr>
          <p:nvPr>
            <p:ph type="title"/>
          </p:nvPr>
        </p:nvSpPr>
        <p:spPr>
          <a:xfrm>
            <a:off x="1097280" y="286603"/>
            <a:ext cx="10058400" cy="1450757"/>
          </a:xfrm>
        </p:spPr>
        <p:txBody>
          <a:bodyPr/>
          <a:lstStyle/>
          <a:p>
            <a:pPr algn="ctr"/>
            <a:r>
              <a:rPr lang="en-GB" b="1" dirty="0">
                <a:solidFill>
                  <a:schemeClr val="accent1"/>
                </a:solidFill>
              </a:rPr>
              <a:t>Data Streams - Mapping</a:t>
            </a:r>
            <a:endParaRPr lang="en-GB" dirty="0"/>
          </a:p>
        </p:txBody>
      </p:sp>
      <p:sp>
        <p:nvSpPr>
          <p:cNvPr id="3" name="Content Placeholder 2">
            <a:extLst>
              <a:ext uri="{FF2B5EF4-FFF2-40B4-BE49-F238E27FC236}">
                <a16:creationId xmlns:a16="http://schemas.microsoft.com/office/drawing/2014/main" id="{56F9FBE4-30FA-4D2C-BC4C-D7DF82D35EF9}"/>
              </a:ext>
            </a:extLst>
          </p:cNvPr>
          <p:cNvSpPr>
            <a:spLocks noGrp="1"/>
          </p:cNvSpPr>
          <p:nvPr>
            <p:ph idx="1"/>
          </p:nvPr>
        </p:nvSpPr>
        <p:spPr>
          <a:xfrm>
            <a:off x="1097280" y="1845734"/>
            <a:ext cx="10058400" cy="4023360"/>
          </a:xfrm>
        </p:spPr>
        <p:txBody>
          <a:bodyPr>
            <a:normAutofit/>
          </a:bodyPr>
          <a:lstStyle/>
          <a:p>
            <a:pPr marL="342900" indent="-342900" defTabSz="457200">
              <a:buFont typeface="Arial" charset="0"/>
              <a:buChar char="•"/>
              <a:defRPr sz="2000">
                <a:solidFill>
                  <a:srgbClr val="FFFFFF"/>
                </a:solidFill>
                <a:latin typeface="+mn-lt"/>
                <a:ea typeface="+mn-ea"/>
                <a:cs typeface="+mn-cs"/>
                <a:sym typeface="Helvetica"/>
              </a:defRPr>
            </a:pPr>
            <a:r>
              <a:rPr lang="en-GB" sz="3200" dirty="0">
                <a:solidFill>
                  <a:schemeClr val="tx1"/>
                </a:solidFill>
                <a:sym typeface="Helvetica"/>
              </a:rPr>
              <a:t>A map operation will map each value to the field duration of that value</a:t>
            </a:r>
          </a:p>
          <a:p>
            <a:pPr marL="342900" indent="-342900" defTabSz="457200">
              <a:buFont typeface="Arial" charset="0"/>
              <a:buChar char="•"/>
              <a:defRPr sz="2000">
                <a:solidFill>
                  <a:srgbClr val="FFFFFF"/>
                </a:solidFill>
                <a:latin typeface="+mn-lt"/>
                <a:ea typeface="+mn-ea"/>
                <a:cs typeface="+mn-cs"/>
                <a:sym typeface="Helvetica"/>
              </a:defRPr>
            </a:pPr>
            <a:r>
              <a:rPr lang="en-GB" sz="3200" dirty="0">
                <a:solidFill>
                  <a:schemeClr val="tx1"/>
                </a:solidFill>
                <a:sym typeface="Helvetica"/>
              </a:rPr>
              <a:t>The end result of this operation will leave us with a stream of duration values</a:t>
            </a:r>
          </a:p>
          <a:p>
            <a:pPr marL="342900" indent="-342900" defTabSz="457200">
              <a:buFont typeface="Arial" charset="0"/>
              <a:buChar char="•"/>
              <a:defRPr sz="2000">
                <a:solidFill>
                  <a:srgbClr val="FFFFFF"/>
                </a:solidFill>
                <a:latin typeface="+mn-lt"/>
                <a:ea typeface="+mn-ea"/>
                <a:cs typeface="+mn-cs"/>
                <a:sym typeface="Helvetica"/>
              </a:defRPr>
            </a:pPr>
            <a:endParaRPr lang="en-GB" sz="3200" dirty="0">
              <a:solidFill>
                <a:schemeClr val="tx1"/>
              </a:solidFill>
              <a:sym typeface="Helvetica"/>
            </a:endParaRPr>
          </a:p>
        </p:txBody>
      </p:sp>
      <p:pic>
        <p:nvPicPr>
          <p:cNvPr id="5" name="Picture 4">
            <a:extLst>
              <a:ext uri="{FF2B5EF4-FFF2-40B4-BE49-F238E27FC236}">
                <a16:creationId xmlns:a16="http://schemas.microsoft.com/office/drawing/2014/main" id="{D694C57E-DF92-47BB-A883-80B2FD441354}"/>
              </a:ext>
            </a:extLst>
          </p:cNvPr>
          <p:cNvPicPr>
            <a:picLocks noChangeAspect="1"/>
          </p:cNvPicPr>
          <p:nvPr/>
        </p:nvPicPr>
        <p:blipFill rotWithShape="1">
          <a:blip r:embed="rId3"/>
          <a:srcRect l="27541" t="25793" r="11598" b="41921"/>
          <a:stretch/>
        </p:blipFill>
        <p:spPr>
          <a:xfrm>
            <a:off x="1959214" y="3857414"/>
            <a:ext cx="8334531" cy="2371895"/>
          </a:xfrm>
          <a:prstGeom prst="rect">
            <a:avLst/>
          </a:prstGeom>
        </p:spPr>
      </p:pic>
    </p:spTree>
    <p:extLst>
      <p:ext uri="{BB962C8B-B14F-4D97-AF65-F5344CB8AC3E}">
        <p14:creationId xmlns:p14="http://schemas.microsoft.com/office/powerpoint/2010/main" val="1969222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F9FBE4-30FA-4D2C-BC4C-D7DF82D35EF9}"/>
              </a:ext>
            </a:extLst>
          </p:cNvPr>
          <p:cNvSpPr>
            <a:spLocks noGrp="1"/>
          </p:cNvSpPr>
          <p:nvPr>
            <p:ph idx="1"/>
          </p:nvPr>
        </p:nvSpPr>
        <p:spPr>
          <a:xfrm>
            <a:off x="492370" y="2030819"/>
            <a:ext cx="4308230" cy="4182255"/>
          </a:xfrm>
        </p:spPr>
        <p:txBody>
          <a:bodyPr>
            <a:noAutofit/>
          </a:bodyPr>
          <a:lstStyle/>
          <a:p>
            <a:pPr marL="342900" indent="-342900" defTabSz="457200">
              <a:buFont typeface="Arial" charset="0"/>
              <a:buChar char="•"/>
              <a:defRPr sz="2000">
                <a:solidFill>
                  <a:srgbClr val="FFFFFF"/>
                </a:solidFill>
                <a:latin typeface="+mn-lt"/>
                <a:ea typeface="+mn-ea"/>
                <a:cs typeface="+mn-cs"/>
                <a:sym typeface="Helvetica"/>
              </a:defRPr>
            </a:pPr>
            <a:r>
              <a:rPr lang="en-GB" sz="2800" dirty="0">
                <a:solidFill>
                  <a:schemeClr val="tx1"/>
                </a:solidFill>
                <a:sym typeface="Helvetica"/>
              </a:rPr>
              <a:t>A Filter operation will filter out values we don’t want</a:t>
            </a:r>
          </a:p>
          <a:p>
            <a:pPr marL="342900" indent="-342900" defTabSz="457200">
              <a:buFont typeface="Arial" charset="0"/>
              <a:buChar char="•"/>
              <a:defRPr sz="2000">
                <a:solidFill>
                  <a:srgbClr val="FFFFFF"/>
                </a:solidFill>
                <a:latin typeface="+mn-lt"/>
                <a:ea typeface="+mn-ea"/>
                <a:cs typeface="+mn-cs"/>
                <a:sym typeface="Helvetica"/>
              </a:defRPr>
            </a:pPr>
            <a:r>
              <a:rPr lang="en-GB" sz="2800" dirty="0">
                <a:solidFill>
                  <a:schemeClr val="tx1"/>
                </a:solidFill>
                <a:sym typeface="Helvetica"/>
              </a:rPr>
              <a:t>We want to keep values greater than 15</a:t>
            </a:r>
          </a:p>
          <a:p>
            <a:pPr marL="342900" indent="-342900" defTabSz="457200">
              <a:buFont typeface="Arial" charset="0"/>
              <a:buChar char="•"/>
              <a:defRPr sz="2000">
                <a:solidFill>
                  <a:srgbClr val="FFFFFF"/>
                </a:solidFill>
                <a:latin typeface="+mn-lt"/>
                <a:ea typeface="+mn-ea"/>
                <a:cs typeface="+mn-cs"/>
                <a:sym typeface="Helvetica"/>
              </a:defRPr>
            </a:pPr>
            <a:r>
              <a:rPr lang="en-GB" sz="2800" dirty="0">
                <a:solidFill>
                  <a:schemeClr val="tx1"/>
                </a:solidFill>
                <a:sym typeface="Helvetica"/>
              </a:rPr>
              <a:t>Here we take our previously </a:t>
            </a:r>
            <a:r>
              <a:rPr lang="en-GB" sz="2800" b="1" dirty="0">
                <a:solidFill>
                  <a:schemeClr val="tx1"/>
                </a:solidFill>
                <a:sym typeface="Helvetica"/>
              </a:rPr>
              <a:t>mapped </a:t>
            </a:r>
            <a:r>
              <a:rPr lang="en-GB" sz="2800" dirty="0">
                <a:solidFill>
                  <a:schemeClr val="tx1"/>
                </a:solidFill>
                <a:sym typeface="Helvetica"/>
              </a:rPr>
              <a:t>stream and </a:t>
            </a:r>
            <a:r>
              <a:rPr lang="en-GB" sz="2800" b="1" dirty="0">
                <a:solidFill>
                  <a:schemeClr val="tx1"/>
                </a:solidFill>
                <a:sym typeface="Helvetica"/>
              </a:rPr>
              <a:t>Filter </a:t>
            </a:r>
            <a:r>
              <a:rPr lang="en-GB" sz="2800" dirty="0">
                <a:solidFill>
                  <a:schemeClr val="tx1"/>
                </a:solidFill>
                <a:sym typeface="Helvetica"/>
              </a:rPr>
              <a:t>it to only keep values greater than 15</a:t>
            </a:r>
            <a:endParaRPr lang="en-GB" sz="2800" b="1" dirty="0">
              <a:solidFill>
                <a:schemeClr val="tx1"/>
              </a:solidFill>
              <a:sym typeface="Helvetica"/>
            </a:endParaRPr>
          </a:p>
        </p:txBody>
      </p:sp>
      <p:pic>
        <p:nvPicPr>
          <p:cNvPr id="6" name="Picture 5">
            <a:extLst>
              <a:ext uri="{FF2B5EF4-FFF2-40B4-BE49-F238E27FC236}">
                <a16:creationId xmlns:a16="http://schemas.microsoft.com/office/drawing/2014/main" id="{33A61589-DD55-45D0-A3DF-F8AA78BD673A}"/>
              </a:ext>
            </a:extLst>
          </p:cNvPr>
          <p:cNvPicPr>
            <a:picLocks noChangeAspect="1"/>
          </p:cNvPicPr>
          <p:nvPr/>
        </p:nvPicPr>
        <p:blipFill rotWithShape="1">
          <a:blip r:embed="rId3"/>
          <a:srcRect l="29017" t="25793" r="5574" b="20606"/>
          <a:stretch/>
        </p:blipFill>
        <p:spPr>
          <a:xfrm>
            <a:off x="4800599" y="1807064"/>
            <a:ext cx="7251845" cy="4182255"/>
          </a:xfrm>
          <a:prstGeom prst="rect">
            <a:avLst/>
          </a:prstGeom>
        </p:spPr>
      </p:pic>
      <p:sp>
        <p:nvSpPr>
          <p:cNvPr id="8" name="Title 1">
            <a:extLst>
              <a:ext uri="{FF2B5EF4-FFF2-40B4-BE49-F238E27FC236}">
                <a16:creationId xmlns:a16="http://schemas.microsoft.com/office/drawing/2014/main" id="{17CD1B68-D0E0-492C-8809-C9FA1BF528AF}"/>
              </a:ext>
            </a:extLst>
          </p:cNvPr>
          <p:cNvSpPr txBox="1">
            <a:spLocks/>
          </p:cNvSpPr>
          <p:nvPr/>
        </p:nvSpPr>
        <p:spPr>
          <a:xfrm>
            <a:off x="1097280" y="286603"/>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b="1" dirty="0">
                <a:solidFill>
                  <a:schemeClr val="accent1"/>
                </a:solidFill>
              </a:rPr>
              <a:t>Data Streams - Filtering</a:t>
            </a:r>
            <a:endParaRPr lang="en-GB" dirty="0"/>
          </a:p>
        </p:txBody>
      </p:sp>
    </p:spTree>
    <p:extLst>
      <p:ext uri="{BB962C8B-B14F-4D97-AF65-F5344CB8AC3E}">
        <p14:creationId xmlns:p14="http://schemas.microsoft.com/office/powerpoint/2010/main" val="243093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E90EF-6016-4B56-B43A-882E080131B8}"/>
              </a:ext>
            </a:extLst>
          </p:cNvPr>
          <p:cNvSpPr>
            <a:spLocks noGrp="1"/>
          </p:cNvSpPr>
          <p:nvPr>
            <p:ph type="title"/>
          </p:nvPr>
        </p:nvSpPr>
        <p:spPr>
          <a:xfrm>
            <a:off x="1097280" y="286603"/>
            <a:ext cx="10058400" cy="1450757"/>
          </a:xfrm>
        </p:spPr>
        <p:txBody>
          <a:bodyPr/>
          <a:lstStyle/>
          <a:p>
            <a:pPr algn="ctr"/>
            <a:r>
              <a:rPr lang="en-GB" b="1" dirty="0">
                <a:solidFill>
                  <a:schemeClr val="accent1"/>
                </a:solidFill>
              </a:rPr>
              <a:t>How will we code in a Reactive manner?</a:t>
            </a:r>
            <a:endParaRPr lang="en-GB" dirty="0"/>
          </a:p>
        </p:txBody>
      </p:sp>
      <p:sp>
        <p:nvSpPr>
          <p:cNvPr id="3" name="Content Placeholder 2">
            <a:extLst>
              <a:ext uri="{FF2B5EF4-FFF2-40B4-BE49-F238E27FC236}">
                <a16:creationId xmlns:a16="http://schemas.microsoft.com/office/drawing/2014/main" id="{56F9FBE4-30FA-4D2C-BC4C-D7DF82D35EF9}"/>
              </a:ext>
            </a:extLst>
          </p:cNvPr>
          <p:cNvSpPr>
            <a:spLocks noGrp="1"/>
          </p:cNvSpPr>
          <p:nvPr>
            <p:ph idx="1"/>
          </p:nvPr>
        </p:nvSpPr>
        <p:spPr>
          <a:xfrm>
            <a:off x="1097280" y="1845734"/>
            <a:ext cx="10058400" cy="4023360"/>
          </a:xfrm>
        </p:spPr>
        <p:txBody>
          <a:bodyPr>
            <a:normAutofit/>
          </a:bodyPr>
          <a:lstStyle/>
          <a:p>
            <a:pPr marL="342900" indent="-342900" defTabSz="457200">
              <a:buFont typeface="Arial" charset="0"/>
              <a:buChar char="•"/>
              <a:defRPr sz="2000">
                <a:solidFill>
                  <a:srgbClr val="FFFFFF"/>
                </a:solidFill>
                <a:latin typeface="+mn-lt"/>
                <a:ea typeface="+mn-ea"/>
                <a:cs typeface="+mn-cs"/>
                <a:sym typeface="Helvetica"/>
              </a:defRPr>
            </a:pPr>
            <a:r>
              <a:rPr lang="en-GB" sz="3200" dirty="0">
                <a:solidFill>
                  <a:schemeClr val="tx1"/>
                </a:solidFill>
                <a:sym typeface="Helvetica"/>
              </a:rPr>
              <a:t>We will first look at implementing the reactive principles in Java using the </a:t>
            </a:r>
            <a:r>
              <a:rPr lang="en-GB" sz="3200" dirty="0" err="1">
                <a:solidFill>
                  <a:schemeClr val="tx1"/>
                </a:solidFill>
                <a:sym typeface="Helvetica"/>
              </a:rPr>
              <a:t>RxJava</a:t>
            </a:r>
            <a:r>
              <a:rPr lang="en-GB" sz="3200" dirty="0">
                <a:solidFill>
                  <a:schemeClr val="tx1"/>
                </a:solidFill>
                <a:sym typeface="Helvetica"/>
              </a:rPr>
              <a:t> library</a:t>
            </a:r>
          </a:p>
          <a:p>
            <a:pPr marL="635508" lvl="1" indent="-342900" defTabSz="457200">
              <a:buFont typeface="Arial" charset="0"/>
              <a:buChar char="•"/>
              <a:defRPr sz="2000">
                <a:solidFill>
                  <a:srgbClr val="FFFFFF"/>
                </a:solidFill>
                <a:latin typeface="+mn-lt"/>
                <a:ea typeface="+mn-ea"/>
                <a:cs typeface="+mn-cs"/>
                <a:sym typeface="Helvetica"/>
              </a:defRPr>
            </a:pPr>
            <a:r>
              <a:rPr lang="en-GB" sz="3000" dirty="0">
                <a:solidFill>
                  <a:schemeClr val="tx1"/>
                </a:solidFill>
                <a:sym typeface="Helvetica"/>
                <a:hlinkClick r:id="rId3"/>
              </a:rPr>
              <a:t>http://reactivex.io</a:t>
            </a:r>
            <a:endParaRPr lang="en-GB" sz="3000" dirty="0">
              <a:solidFill>
                <a:schemeClr val="tx1"/>
              </a:solidFill>
              <a:sym typeface="Helvetica"/>
            </a:endParaRPr>
          </a:p>
          <a:p>
            <a:pPr marL="1001268" lvl="3" indent="-342900" defTabSz="457200">
              <a:buFont typeface="Arial" charset="0"/>
              <a:buChar char="•"/>
              <a:defRPr sz="2000">
                <a:solidFill>
                  <a:srgbClr val="FFFFFF"/>
                </a:solidFill>
                <a:latin typeface="+mn-lt"/>
                <a:ea typeface="+mn-ea"/>
                <a:cs typeface="+mn-cs"/>
                <a:sym typeface="Helvetica"/>
              </a:defRPr>
            </a:pPr>
            <a:r>
              <a:rPr lang="en-GB" sz="2600" dirty="0">
                <a:solidFill>
                  <a:schemeClr val="tx1"/>
                </a:solidFill>
                <a:sym typeface="Helvetica"/>
              </a:rPr>
              <a:t>Libraries available for multiple languages</a:t>
            </a:r>
          </a:p>
          <a:p>
            <a:pPr marL="342900" indent="-342900" defTabSz="457200">
              <a:buFont typeface="Arial" charset="0"/>
              <a:buChar char="•"/>
              <a:defRPr sz="2000">
                <a:solidFill>
                  <a:srgbClr val="FFFFFF"/>
                </a:solidFill>
                <a:latin typeface="+mn-lt"/>
                <a:ea typeface="+mn-ea"/>
                <a:cs typeface="+mn-cs"/>
                <a:sym typeface="Helvetica"/>
              </a:defRPr>
            </a:pPr>
            <a:r>
              <a:rPr lang="en-GB" sz="3200" dirty="0">
                <a:solidFill>
                  <a:schemeClr val="tx1"/>
                </a:solidFill>
                <a:sym typeface="Helvetica"/>
              </a:rPr>
              <a:t>We will then look at using a functional language, Scala</a:t>
            </a:r>
          </a:p>
          <a:p>
            <a:pPr marL="342900" indent="-342900" defTabSz="457200">
              <a:buFont typeface="Arial" charset="0"/>
              <a:buChar char="•"/>
              <a:defRPr sz="2000">
                <a:solidFill>
                  <a:srgbClr val="FFFFFF"/>
                </a:solidFill>
                <a:latin typeface="+mn-lt"/>
                <a:ea typeface="+mn-ea"/>
                <a:cs typeface="+mn-cs"/>
                <a:sym typeface="Helvetica"/>
              </a:defRPr>
            </a:pPr>
            <a:r>
              <a:rPr lang="en-GB" sz="2800" dirty="0">
                <a:solidFill>
                  <a:schemeClr val="tx1"/>
                </a:solidFill>
                <a:sym typeface="Helvetica"/>
              </a:rPr>
              <a:t>Every principle you will learn in this module will have applications in a broad spectrum of languages</a:t>
            </a:r>
          </a:p>
          <a:p>
            <a:pPr marL="342900" indent="-342900" defTabSz="457200">
              <a:buFont typeface="Arial" charset="0"/>
              <a:buChar char="•"/>
              <a:defRPr sz="2000">
                <a:solidFill>
                  <a:srgbClr val="FFFFFF"/>
                </a:solidFill>
                <a:latin typeface="+mn-lt"/>
                <a:ea typeface="+mn-ea"/>
                <a:cs typeface="+mn-cs"/>
                <a:sym typeface="Helvetica"/>
              </a:defRPr>
            </a:pPr>
            <a:endParaRPr lang="en-GB" sz="2000" dirty="0">
              <a:solidFill>
                <a:schemeClr val="tx1"/>
              </a:solidFill>
              <a:sym typeface="Helvetica"/>
            </a:endParaRPr>
          </a:p>
        </p:txBody>
      </p:sp>
    </p:spTree>
    <p:extLst>
      <p:ext uri="{BB962C8B-B14F-4D97-AF65-F5344CB8AC3E}">
        <p14:creationId xmlns:p14="http://schemas.microsoft.com/office/powerpoint/2010/main" val="291998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B0A50-CB1E-4BCB-B38A-35132C76780E}"/>
              </a:ext>
            </a:extLst>
          </p:cNvPr>
          <p:cNvSpPr>
            <a:spLocks noGrp="1"/>
          </p:cNvSpPr>
          <p:nvPr>
            <p:ph type="title"/>
          </p:nvPr>
        </p:nvSpPr>
        <p:spPr>
          <a:xfrm>
            <a:off x="993603" y="244433"/>
            <a:ext cx="10204794" cy="1450757"/>
          </a:xfrm>
        </p:spPr>
        <p:txBody>
          <a:bodyPr>
            <a:normAutofit/>
          </a:bodyPr>
          <a:lstStyle/>
          <a:p>
            <a:pPr algn="ctr"/>
            <a:r>
              <a:rPr lang="en-GB" b="1" dirty="0"/>
              <a:t>Reactive Manifesto &amp; Reactive Principles</a:t>
            </a:r>
            <a:endParaRPr lang="en-GB" dirty="0"/>
          </a:p>
        </p:txBody>
      </p:sp>
      <p:pic>
        <p:nvPicPr>
          <p:cNvPr id="6" name="Picture 5">
            <a:extLst>
              <a:ext uri="{FF2B5EF4-FFF2-40B4-BE49-F238E27FC236}">
                <a16:creationId xmlns:a16="http://schemas.microsoft.com/office/drawing/2014/main" id="{128DE64C-6EFA-4E71-8638-B35276FE3A4F}"/>
              </a:ext>
            </a:extLst>
          </p:cNvPr>
          <p:cNvPicPr>
            <a:picLocks noChangeAspect="1"/>
          </p:cNvPicPr>
          <p:nvPr/>
        </p:nvPicPr>
        <p:blipFill>
          <a:blip r:embed="rId3"/>
          <a:stretch>
            <a:fillRect/>
          </a:stretch>
        </p:blipFill>
        <p:spPr>
          <a:xfrm>
            <a:off x="87862" y="2642223"/>
            <a:ext cx="10204795" cy="3575476"/>
          </a:xfrm>
          <a:prstGeom prst="rect">
            <a:avLst/>
          </a:prstGeom>
        </p:spPr>
      </p:pic>
      <p:sp>
        <p:nvSpPr>
          <p:cNvPr id="3" name="Content Placeholder 2">
            <a:extLst>
              <a:ext uri="{FF2B5EF4-FFF2-40B4-BE49-F238E27FC236}">
                <a16:creationId xmlns:a16="http://schemas.microsoft.com/office/drawing/2014/main" id="{81894843-E5E8-4F5B-A0AC-7290635081B0}"/>
              </a:ext>
            </a:extLst>
          </p:cNvPr>
          <p:cNvSpPr>
            <a:spLocks noGrp="1"/>
          </p:cNvSpPr>
          <p:nvPr>
            <p:ph idx="1"/>
          </p:nvPr>
        </p:nvSpPr>
        <p:spPr>
          <a:xfrm>
            <a:off x="7859485" y="2198914"/>
            <a:ext cx="3690257" cy="3670180"/>
          </a:xfrm>
        </p:spPr>
        <p:txBody>
          <a:bodyPr>
            <a:normAutofit/>
          </a:bodyPr>
          <a:lstStyle/>
          <a:p>
            <a:pPr marL="0" indent="0" defTabSz="457200">
              <a:buNone/>
              <a:defRPr sz="2000">
                <a:solidFill>
                  <a:srgbClr val="FFFFFF"/>
                </a:solidFill>
                <a:latin typeface="+mn-lt"/>
                <a:ea typeface="+mn-ea"/>
                <a:cs typeface="+mn-cs"/>
                <a:sym typeface="Helvetica"/>
              </a:defRPr>
            </a:pPr>
            <a:endParaRPr lang="en-GB">
              <a:sym typeface="Helvetica"/>
            </a:endParaRPr>
          </a:p>
          <a:p>
            <a:pPr marL="342900" indent="-342900" defTabSz="457200">
              <a:buFont typeface="Arial" charset="0"/>
              <a:buChar char="•"/>
              <a:defRPr sz="2000">
                <a:solidFill>
                  <a:srgbClr val="FFFFFF"/>
                </a:solidFill>
                <a:latin typeface="+mn-lt"/>
                <a:ea typeface="+mn-ea"/>
                <a:cs typeface="+mn-cs"/>
                <a:sym typeface="Helvetica"/>
              </a:defRPr>
            </a:pPr>
            <a:endParaRPr lang="en-GB">
              <a:sym typeface="Helvetica"/>
            </a:endParaRPr>
          </a:p>
        </p:txBody>
      </p:sp>
      <p:sp>
        <p:nvSpPr>
          <p:cNvPr id="7" name="Rectangle 6">
            <a:extLst>
              <a:ext uri="{FF2B5EF4-FFF2-40B4-BE49-F238E27FC236}">
                <a16:creationId xmlns:a16="http://schemas.microsoft.com/office/drawing/2014/main" id="{5CF9E947-D4BF-4DBE-B133-E8D1E62EEB7E}"/>
              </a:ext>
            </a:extLst>
          </p:cNvPr>
          <p:cNvSpPr/>
          <p:nvPr/>
        </p:nvSpPr>
        <p:spPr>
          <a:xfrm>
            <a:off x="7908191" y="2108952"/>
            <a:ext cx="3592843" cy="369332"/>
          </a:xfrm>
          <a:prstGeom prst="rect">
            <a:avLst/>
          </a:prstGeom>
        </p:spPr>
        <p:txBody>
          <a:bodyPr wrap="none">
            <a:spAutoFit/>
          </a:bodyPr>
          <a:lstStyle/>
          <a:p>
            <a:r>
              <a:rPr lang="en-GB" dirty="0">
                <a:hlinkClick r:id="rId4"/>
              </a:rPr>
              <a:t>https://www.reactivemanifesto.org/</a:t>
            </a:r>
            <a:endParaRPr lang="en-GB" dirty="0"/>
          </a:p>
        </p:txBody>
      </p:sp>
    </p:spTree>
    <p:extLst>
      <p:ext uri="{BB962C8B-B14F-4D97-AF65-F5344CB8AC3E}">
        <p14:creationId xmlns:p14="http://schemas.microsoft.com/office/powerpoint/2010/main" val="2108978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91D0-4348-4CD8-8B28-88A7812BD746}"/>
              </a:ext>
            </a:extLst>
          </p:cNvPr>
          <p:cNvSpPr>
            <a:spLocks noGrp="1"/>
          </p:cNvSpPr>
          <p:nvPr>
            <p:ph type="title"/>
          </p:nvPr>
        </p:nvSpPr>
        <p:spPr/>
        <p:txBody>
          <a:bodyPr>
            <a:normAutofit/>
          </a:bodyPr>
          <a:lstStyle/>
          <a:p>
            <a:pPr algn="ctr"/>
            <a:r>
              <a:rPr lang="en-GB" sz="6000" b="1" dirty="0">
                <a:solidFill>
                  <a:schemeClr val="accent1">
                    <a:lumMod val="60000"/>
                    <a:lumOff val="40000"/>
                  </a:schemeClr>
                </a:solidFill>
              </a:rPr>
              <a:t>Streams in </a:t>
            </a:r>
            <a:r>
              <a:rPr lang="en-GB" sz="6000" b="1" dirty="0" err="1">
                <a:solidFill>
                  <a:schemeClr val="accent1">
                    <a:lumMod val="60000"/>
                    <a:lumOff val="40000"/>
                  </a:schemeClr>
                </a:solidFill>
              </a:rPr>
              <a:t>RxJava</a:t>
            </a:r>
            <a:endParaRPr lang="en-GB" sz="6000" b="1"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A9618E16-665D-45E8-8918-0EB4FE6D20F7}"/>
              </a:ext>
            </a:extLst>
          </p:cNvPr>
          <p:cNvSpPr>
            <a:spLocks noGrp="1"/>
          </p:cNvSpPr>
          <p:nvPr>
            <p:ph idx="1"/>
          </p:nvPr>
        </p:nvSpPr>
        <p:spPr>
          <a:xfrm>
            <a:off x="835089" y="1845734"/>
            <a:ext cx="10655559" cy="4023360"/>
          </a:xfrm>
        </p:spPr>
        <p:txBody>
          <a:bodyPr>
            <a:normAutofit/>
          </a:bodyPr>
          <a:lstStyle/>
          <a:p>
            <a:pPr>
              <a:buFont typeface="Arial" panose="020B0604020202020204" pitchFamily="34" charset="0"/>
              <a:buChar char="•"/>
            </a:pPr>
            <a:r>
              <a:rPr lang="en-GB" sz="3200" dirty="0"/>
              <a:t>Elements involved in Reactive Programming</a:t>
            </a:r>
          </a:p>
          <a:p>
            <a:pPr>
              <a:buFont typeface="Arial" panose="020B0604020202020204" pitchFamily="34" charset="0"/>
              <a:buChar char="•"/>
            </a:pPr>
            <a:r>
              <a:rPr lang="en-GB" sz="3200" dirty="0"/>
              <a:t>Backpressure</a:t>
            </a:r>
          </a:p>
          <a:p>
            <a:pPr>
              <a:buFont typeface="Arial" panose="020B0604020202020204" pitchFamily="34" charset="0"/>
              <a:buChar char="•"/>
            </a:pPr>
            <a:r>
              <a:rPr lang="en-GB" sz="3200" dirty="0"/>
              <a:t>Principles of Reactive Applications</a:t>
            </a:r>
          </a:p>
          <a:p>
            <a:pPr>
              <a:buFont typeface="Arial" panose="020B0604020202020204" pitchFamily="34" charset="0"/>
              <a:buChar char="•"/>
            </a:pPr>
            <a:r>
              <a:rPr lang="en-GB" sz="3200" dirty="0"/>
              <a:t>Reactive Programming in Java</a:t>
            </a:r>
            <a:endParaRPr lang="en-GB" sz="2600" dirty="0"/>
          </a:p>
        </p:txBody>
      </p:sp>
    </p:spTree>
    <p:extLst>
      <p:ext uri="{BB962C8B-B14F-4D97-AF65-F5344CB8AC3E}">
        <p14:creationId xmlns:p14="http://schemas.microsoft.com/office/powerpoint/2010/main" val="3928688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91D0-4348-4CD8-8B28-88A7812BD746}"/>
              </a:ext>
            </a:extLst>
          </p:cNvPr>
          <p:cNvSpPr>
            <a:spLocks noGrp="1"/>
          </p:cNvSpPr>
          <p:nvPr>
            <p:ph type="title"/>
          </p:nvPr>
        </p:nvSpPr>
        <p:spPr/>
        <p:txBody>
          <a:bodyPr>
            <a:normAutofit/>
          </a:bodyPr>
          <a:lstStyle/>
          <a:p>
            <a:pPr algn="ctr"/>
            <a:r>
              <a:rPr lang="en-GB" sz="6000" b="1" dirty="0">
                <a:solidFill>
                  <a:schemeClr val="accent1">
                    <a:lumMod val="60000"/>
                    <a:lumOff val="40000"/>
                  </a:schemeClr>
                </a:solidFill>
              </a:rPr>
              <a:t>Data Stream</a:t>
            </a:r>
          </a:p>
        </p:txBody>
      </p:sp>
      <p:sp>
        <p:nvSpPr>
          <p:cNvPr id="3" name="Content Placeholder 2">
            <a:extLst>
              <a:ext uri="{FF2B5EF4-FFF2-40B4-BE49-F238E27FC236}">
                <a16:creationId xmlns:a16="http://schemas.microsoft.com/office/drawing/2014/main" id="{A9618E16-665D-45E8-8918-0EB4FE6D20F7}"/>
              </a:ext>
            </a:extLst>
          </p:cNvPr>
          <p:cNvSpPr>
            <a:spLocks noGrp="1"/>
          </p:cNvSpPr>
          <p:nvPr>
            <p:ph idx="1"/>
          </p:nvPr>
        </p:nvSpPr>
        <p:spPr>
          <a:xfrm>
            <a:off x="835089" y="1845734"/>
            <a:ext cx="10655559" cy="4023360"/>
          </a:xfrm>
        </p:spPr>
        <p:txBody>
          <a:bodyPr>
            <a:normAutofit/>
          </a:bodyPr>
          <a:lstStyle/>
          <a:p>
            <a:pPr>
              <a:buFont typeface="Arial" panose="020B0604020202020204" pitchFamily="34" charset="0"/>
              <a:buChar char="•"/>
            </a:pPr>
            <a:r>
              <a:rPr lang="en-GB" sz="3200" dirty="0"/>
              <a:t>A stream is a sequence of ongoing events ordered in time</a:t>
            </a:r>
          </a:p>
          <a:p>
            <a:pPr>
              <a:buFont typeface="Arial" panose="020B0604020202020204" pitchFamily="34" charset="0"/>
              <a:buChar char="•"/>
            </a:pPr>
            <a:endParaRPr lang="en-GB" sz="3200" dirty="0"/>
          </a:p>
          <a:p>
            <a:pPr>
              <a:buFont typeface="Arial" panose="020B0604020202020204" pitchFamily="34" charset="0"/>
              <a:buChar char="•"/>
            </a:pPr>
            <a:r>
              <a:rPr lang="en-GB" sz="3200" dirty="0"/>
              <a:t>A stream can be viewed as a pipe which supports data moving in a set direction</a:t>
            </a:r>
          </a:p>
          <a:p>
            <a:pPr>
              <a:buFont typeface="Arial" panose="020B0604020202020204" pitchFamily="34" charset="0"/>
              <a:buChar char="•"/>
            </a:pPr>
            <a:endParaRPr lang="en-GB" sz="3200" dirty="0"/>
          </a:p>
          <a:p>
            <a:pPr>
              <a:buFont typeface="Arial" panose="020B0604020202020204" pitchFamily="34" charset="0"/>
              <a:buChar char="•"/>
            </a:pPr>
            <a:endParaRPr lang="en-GB" sz="3200" dirty="0"/>
          </a:p>
          <a:p>
            <a:pPr>
              <a:buFont typeface="Arial" panose="020B0604020202020204" pitchFamily="34" charset="0"/>
              <a:buChar char="•"/>
            </a:pPr>
            <a:endParaRPr lang="en-GB" sz="3200" dirty="0"/>
          </a:p>
          <a:p>
            <a:pPr>
              <a:buFont typeface="Arial" panose="020B0604020202020204" pitchFamily="34" charset="0"/>
              <a:buChar char="•"/>
            </a:pPr>
            <a:endParaRPr lang="en-GB" sz="2600" dirty="0"/>
          </a:p>
        </p:txBody>
      </p:sp>
      <p:sp>
        <p:nvSpPr>
          <p:cNvPr id="4" name="Rectangle 3">
            <a:extLst>
              <a:ext uri="{FF2B5EF4-FFF2-40B4-BE49-F238E27FC236}">
                <a16:creationId xmlns:a16="http://schemas.microsoft.com/office/drawing/2014/main" id="{D129B717-0405-4362-850B-178B8ADC3BDB}"/>
              </a:ext>
            </a:extLst>
          </p:cNvPr>
          <p:cNvSpPr/>
          <p:nvPr/>
        </p:nvSpPr>
        <p:spPr>
          <a:xfrm>
            <a:off x="1754351" y="4783029"/>
            <a:ext cx="8146473" cy="688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Arrow: Right 4">
            <a:extLst>
              <a:ext uri="{FF2B5EF4-FFF2-40B4-BE49-F238E27FC236}">
                <a16:creationId xmlns:a16="http://schemas.microsoft.com/office/drawing/2014/main" id="{C00C7B6F-755E-4F4C-BD2E-71A67398995D}"/>
              </a:ext>
            </a:extLst>
          </p:cNvPr>
          <p:cNvSpPr/>
          <p:nvPr/>
        </p:nvSpPr>
        <p:spPr>
          <a:xfrm>
            <a:off x="1766225" y="4975099"/>
            <a:ext cx="688769" cy="26125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Arrow: Right 5">
            <a:extLst>
              <a:ext uri="{FF2B5EF4-FFF2-40B4-BE49-F238E27FC236}">
                <a16:creationId xmlns:a16="http://schemas.microsoft.com/office/drawing/2014/main" id="{C73BE098-9E8A-4401-AF50-9D6139D62823}"/>
              </a:ext>
            </a:extLst>
          </p:cNvPr>
          <p:cNvSpPr/>
          <p:nvPr/>
        </p:nvSpPr>
        <p:spPr>
          <a:xfrm>
            <a:off x="3663871" y="4975099"/>
            <a:ext cx="688769" cy="26125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Arrow: Right 6">
            <a:extLst>
              <a:ext uri="{FF2B5EF4-FFF2-40B4-BE49-F238E27FC236}">
                <a16:creationId xmlns:a16="http://schemas.microsoft.com/office/drawing/2014/main" id="{D50E30D8-70BC-4266-AA37-406FF7F5BB9A}"/>
              </a:ext>
            </a:extLst>
          </p:cNvPr>
          <p:cNvSpPr/>
          <p:nvPr/>
        </p:nvSpPr>
        <p:spPr>
          <a:xfrm>
            <a:off x="5827587" y="4975099"/>
            <a:ext cx="688769" cy="26125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row: Right 7">
            <a:extLst>
              <a:ext uri="{FF2B5EF4-FFF2-40B4-BE49-F238E27FC236}">
                <a16:creationId xmlns:a16="http://schemas.microsoft.com/office/drawing/2014/main" id="{D7CC6B23-D113-4ECA-9819-61978E4E2C68}"/>
              </a:ext>
            </a:extLst>
          </p:cNvPr>
          <p:cNvSpPr/>
          <p:nvPr/>
        </p:nvSpPr>
        <p:spPr>
          <a:xfrm>
            <a:off x="7991303" y="4975099"/>
            <a:ext cx="688769" cy="26125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38047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91D0-4348-4CD8-8B28-88A7812BD746}"/>
              </a:ext>
            </a:extLst>
          </p:cNvPr>
          <p:cNvSpPr>
            <a:spLocks noGrp="1"/>
          </p:cNvSpPr>
          <p:nvPr>
            <p:ph type="title"/>
          </p:nvPr>
        </p:nvSpPr>
        <p:spPr/>
        <p:txBody>
          <a:bodyPr>
            <a:normAutofit/>
          </a:bodyPr>
          <a:lstStyle/>
          <a:p>
            <a:pPr algn="ctr"/>
            <a:r>
              <a:rPr lang="en-GB" sz="6000" b="1" dirty="0">
                <a:solidFill>
                  <a:schemeClr val="accent1">
                    <a:lumMod val="60000"/>
                    <a:lumOff val="40000"/>
                  </a:schemeClr>
                </a:solidFill>
              </a:rPr>
              <a:t>Sources &amp; Message Type</a:t>
            </a:r>
          </a:p>
        </p:txBody>
      </p:sp>
      <p:sp>
        <p:nvSpPr>
          <p:cNvPr id="3" name="Content Placeholder 2">
            <a:extLst>
              <a:ext uri="{FF2B5EF4-FFF2-40B4-BE49-F238E27FC236}">
                <a16:creationId xmlns:a16="http://schemas.microsoft.com/office/drawing/2014/main" id="{A9618E16-665D-45E8-8918-0EB4FE6D20F7}"/>
              </a:ext>
            </a:extLst>
          </p:cNvPr>
          <p:cNvSpPr>
            <a:spLocks noGrp="1"/>
          </p:cNvSpPr>
          <p:nvPr>
            <p:ph idx="1"/>
          </p:nvPr>
        </p:nvSpPr>
        <p:spPr>
          <a:xfrm>
            <a:off x="835089" y="1845733"/>
            <a:ext cx="10655559" cy="4471939"/>
          </a:xfrm>
        </p:spPr>
        <p:txBody>
          <a:bodyPr>
            <a:normAutofit/>
          </a:bodyPr>
          <a:lstStyle/>
          <a:p>
            <a:pPr>
              <a:buFont typeface="Arial" panose="020B0604020202020204" pitchFamily="34" charset="0"/>
              <a:buChar char="•"/>
            </a:pPr>
            <a:r>
              <a:rPr lang="en-GB" sz="3200" dirty="0"/>
              <a:t>A stream must have </a:t>
            </a:r>
            <a:r>
              <a:rPr lang="en-GB" sz="3200" i="1" dirty="0"/>
              <a:t>at least</a:t>
            </a:r>
            <a:r>
              <a:rPr lang="en-GB" sz="3200" dirty="0"/>
              <a:t> one source</a:t>
            </a:r>
          </a:p>
          <a:p>
            <a:pPr>
              <a:buFont typeface="Arial" panose="020B0604020202020204" pitchFamily="34" charset="0"/>
              <a:buChar char="•"/>
            </a:pPr>
            <a:r>
              <a:rPr lang="en-GB" sz="3200" dirty="0"/>
              <a:t>There are three types of messages sent</a:t>
            </a:r>
          </a:p>
          <a:p>
            <a:pPr lvl="2">
              <a:buFont typeface="Arial" panose="020B0604020202020204" pitchFamily="34" charset="0"/>
              <a:buChar char="•"/>
            </a:pPr>
            <a:r>
              <a:rPr lang="en-GB" sz="2600" dirty="0"/>
              <a:t>A Value</a:t>
            </a:r>
          </a:p>
          <a:p>
            <a:pPr lvl="4">
              <a:buFont typeface="Arial" panose="020B0604020202020204" pitchFamily="34" charset="0"/>
              <a:buChar char="•"/>
            </a:pPr>
            <a:r>
              <a:rPr lang="en-GB" sz="2000" dirty="0"/>
              <a:t>Standard Communication</a:t>
            </a:r>
          </a:p>
          <a:p>
            <a:pPr lvl="2">
              <a:buFont typeface="Arial" panose="020B0604020202020204" pitchFamily="34" charset="0"/>
              <a:buChar char="•"/>
            </a:pPr>
            <a:endParaRPr lang="en-GB" sz="2600" dirty="0"/>
          </a:p>
          <a:p>
            <a:pPr lvl="2">
              <a:buFont typeface="Arial" panose="020B0604020202020204" pitchFamily="34" charset="0"/>
              <a:buChar char="•"/>
            </a:pPr>
            <a:r>
              <a:rPr lang="en-GB" sz="2600" dirty="0"/>
              <a:t>An Error</a:t>
            </a:r>
          </a:p>
          <a:p>
            <a:pPr lvl="3">
              <a:buFont typeface="Arial" panose="020B0604020202020204" pitchFamily="34" charset="0"/>
              <a:buChar char="•"/>
            </a:pPr>
            <a:r>
              <a:rPr lang="en-GB" sz="2000" dirty="0"/>
              <a:t>Something went wrong</a:t>
            </a:r>
          </a:p>
          <a:p>
            <a:pPr lvl="2">
              <a:buFont typeface="Arial" panose="020B0604020202020204" pitchFamily="34" charset="0"/>
              <a:buChar char="•"/>
            </a:pPr>
            <a:endParaRPr lang="en-GB" sz="2600" dirty="0"/>
          </a:p>
          <a:p>
            <a:pPr lvl="2">
              <a:buFont typeface="Arial" panose="020B0604020202020204" pitchFamily="34" charset="0"/>
              <a:buChar char="•"/>
            </a:pPr>
            <a:r>
              <a:rPr lang="en-GB" sz="2600" dirty="0"/>
              <a:t>A Completed Signal</a:t>
            </a:r>
          </a:p>
          <a:p>
            <a:pPr lvl="3">
              <a:buFont typeface="Arial" panose="020B0604020202020204" pitchFamily="34" charset="0"/>
              <a:buChar char="•"/>
            </a:pPr>
            <a:r>
              <a:rPr lang="en-GB" sz="2000" dirty="0"/>
              <a:t>The stream is finished</a:t>
            </a:r>
          </a:p>
          <a:p>
            <a:pPr>
              <a:buFont typeface="Arial" panose="020B0604020202020204" pitchFamily="34" charset="0"/>
              <a:buChar char="•"/>
            </a:pPr>
            <a:endParaRPr lang="en-GB" sz="3200" dirty="0"/>
          </a:p>
          <a:p>
            <a:pPr>
              <a:buFont typeface="Arial" panose="020B0604020202020204" pitchFamily="34" charset="0"/>
              <a:buChar char="•"/>
            </a:pPr>
            <a:endParaRPr lang="en-GB" sz="3200" dirty="0"/>
          </a:p>
          <a:p>
            <a:pPr>
              <a:buFont typeface="Arial" panose="020B0604020202020204" pitchFamily="34" charset="0"/>
              <a:buChar char="•"/>
            </a:pPr>
            <a:endParaRPr lang="en-GB" sz="2600" dirty="0"/>
          </a:p>
        </p:txBody>
      </p:sp>
      <p:sp>
        <p:nvSpPr>
          <p:cNvPr id="4" name="Rectangle 3">
            <a:extLst>
              <a:ext uri="{FF2B5EF4-FFF2-40B4-BE49-F238E27FC236}">
                <a16:creationId xmlns:a16="http://schemas.microsoft.com/office/drawing/2014/main" id="{D129B717-0405-4362-850B-178B8ADC3BDB}"/>
              </a:ext>
            </a:extLst>
          </p:cNvPr>
          <p:cNvSpPr/>
          <p:nvPr/>
        </p:nvSpPr>
        <p:spPr>
          <a:xfrm>
            <a:off x="7303325" y="2919264"/>
            <a:ext cx="4888675" cy="750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Arrow: Right 6">
            <a:extLst>
              <a:ext uri="{FF2B5EF4-FFF2-40B4-BE49-F238E27FC236}">
                <a16:creationId xmlns:a16="http://schemas.microsoft.com/office/drawing/2014/main" id="{D50E30D8-70BC-4266-AA37-406FF7F5BB9A}"/>
              </a:ext>
            </a:extLst>
          </p:cNvPr>
          <p:cNvSpPr/>
          <p:nvPr/>
        </p:nvSpPr>
        <p:spPr>
          <a:xfrm>
            <a:off x="8394204" y="3111334"/>
            <a:ext cx="413328" cy="28456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row: Right 7">
            <a:extLst>
              <a:ext uri="{FF2B5EF4-FFF2-40B4-BE49-F238E27FC236}">
                <a16:creationId xmlns:a16="http://schemas.microsoft.com/office/drawing/2014/main" id="{D7CC6B23-D113-4ECA-9819-61978E4E2C68}"/>
              </a:ext>
            </a:extLst>
          </p:cNvPr>
          <p:cNvSpPr/>
          <p:nvPr/>
        </p:nvSpPr>
        <p:spPr>
          <a:xfrm>
            <a:off x="10557920" y="3111334"/>
            <a:ext cx="413328" cy="28456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4A5CE76F-7AAA-4A25-B88D-6E4A3835C98C}"/>
              </a:ext>
            </a:extLst>
          </p:cNvPr>
          <p:cNvSpPr/>
          <p:nvPr/>
        </p:nvSpPr>
        <p:spPr>
          <a:xfrm>
            <a:off x="8918369" y="2919264"/>
            <a:ext cx="1508166" cy="79771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 Value</a:t>
            </a:r>
          </a:p>
          <a:p>
            <a:pPr algn="ctr"/>
            <a:r>
              <a:rPr lang="en-GB" sz="1050" dirty="0">
                <a:solidFill>
                  <a:schemeClr val="tx1"/>
                </a:solidFill>
              </a:rPr>
              <a:t>String/Number/ Data Object</a:t>
            </a:r>
          </a:p>
        </p:txBody>
      </p:sp>
      <p:sp>
        <p:nvSpPr>
          <p:cNvPr id="10" name="Rectangle 9">
            <a:extLst>
              <a:ext uri="{FF2B5EF4-FFF2-40B4-BE49-F238E27FC236}">
                <a16:creationId xmlns:a16="http://schemas.microsoft.com/office/drawing/2014/main" id="{E948AD9F-004D-4C30-91A5-649C323BE68A}"/>
              </a:ext>
            </a:extLst>
          </p:cNvPr>
          <p:cNvSpPr/>
          <p:nvPr/>
        </p:nvSpPr>
        <p:spPr>
          <a:xfrm>
            <a:off x="7291450" y="4308672"/>
            <a:ext cx="4888675" cy="750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Right 10">
            <a:extLst>
              <a:ext uri="{FF2B5EF4-FFF2-40B4-BE49-F238E27FC236}">
                <a16:creationId xmlns:a16="http://schemas.microsoft.com/office/drawing/2014/main" id="{4A409680-70A5-41AE-B5FB-D1D9D97BFF27}"/>
              </a:ext>
            </a:extLst>
          </p:cNvPr>
          <p:cNvSpPr/>
          <p:nvPr/>
        </p:nvSpPr>
        <p:spPr>
          <a:xfrm>
            <a:off x="8382329" y="4500742"/>
            <a:ext cx="413328" cy="28456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Arrow: Right 11">
            <a:extLst>
              <a:ext uri="{FF2B5EF4-FFF2-40B4-BE49-F238E27FC236}">
                <a16:creationId xmlns:a16="http://schemas.microsoft.com/office/drawing/2014/main" id="{FD0DED96-8DBC-4CF9-94F6-3DB77EDFA947}"/>
              </a:ext>
            </a:extLst>
          </p:cNvPr>
          <p:cNvSpPr/>
          <p:nvPr/>
        </p:nvSpPr>
        <p:spPr>
          <a:xfrm>
            <a:off x="10546045" y="4500742"/>
            <a:ext cx="413328" cy="28456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05FFB537-5507-4272-A070-C7F682340DAC}"/>
              </a:ext>
            </a:extLst>
          </p:cNvPr>
          <p:cNvSpPr/>
          <p:nvPr/>
        </p:nvSpPr>
        <p:spPr>
          <a:xfrm>
            <a:off x="8906494" y="4308672"/>
            <a:ext cx="1508166" cy="7502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Error</a:t>
            </a:r>
          </a:p>
        </p:txBody>
      </p:sp>
      <p:sp>
        <p:nvSpPr>
          <p:cNvPr id="14" name="Rectangle 13">
            <a:extLst>
              <a:ext uri="{FF2B5EF4-FFF2-40B4-BE49-F238E27FC236}">
                <a16:creationId xmlns:a16="http://schemas.microsoft.com/office/drawing/2014/main" id="{B11D6104-B123-4EA8-AECD-61BB2848507D}"/>
              </a:ext>
            </a:extLst>
          </p:cNvPr>
          <p:cNvSpPr/>
          <p:nvPr/>
        </p:nvSpPr>
        <p:spPr>
          <a:xfrm>
            <a:off x="7303325" y="5524130"/>
            <a:ext cx="4888675" cy="750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Arrow: Right 14">
            <a:extLst>
              <a:ext uri="{FF2B5EF4-FFF2-40B4-BE49-F238E27FC236}">
                <a16:creationId xmlns:a16="http://schemas.microsoft.com/office/drawing/2014/main" id="{BABFD540-0523-4420-AFCE-9F45A271777A}"/>
              </a:ext>
            </a:extLst>
          </p:cNvPr>
          <p:cNvSpPr/>
          <p:nvPr/>
        </p:nvSpPr>
        <p:spPr>
          <a:xfrm>
            <a:off x="8394204" y="5716200"/>
            <a:ext cx="413328" cy="28456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Right 15">
            <a:extLst>
              <a:ext uri="{FF2B5EF4-FFF2-40B4-BE49-F238E27FC236}">
                <a16:creationId xmlns:a16="http://schemas.microsoft.com/office/drawing/2014/main" id="{B54EADD1-2628-45FE-A53A-0AA2484064DB}"/>
              </a:ext>
            </a:extLst>
          </p:cNvPr>
          <p:cNvSpPr/>
          <p:nvPr/>
        </p:nvSpPr>
        <p:spPr>
          <a:xfrm>
            <a:off x="10557920" y="5716200"/>
            <a:ext cx="413328" cy="28456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78AEACE2-D17E-4AA2-A50D-F591452C2892}"/>
              </a:ext>
            </a:extLst>
          </p:cNvPr>
          <p:cNvSpPr/>
          <p:nvPr/>
        </p:nvSpPr>
        <p:spPr>
          <a:xfrm>
            <a:off x="8858994" y="5524130"/>
            <a:ext cx="1627676" cy="75021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Complete</a:t>
            </a:r>
          </a:p>
        </p:txBody>
      </p:sp>
    </p:spTree>
    <p:extLst>
      <p:ext uri="{BB962C8B-B14F-4D97-AF65-F5344CB8AC3E}">
        <p14:creationId xmlns:p14="http://schemas.microsoft.com/office/powerpoint/2010/main" val="19060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91D0-4348-4CD8-8B28-88A7812BD746}"/>
              </a:ext>
            </a:extLst>
          </p:cNvPr>
          <p:cNvSpPr>
            <a:spLocks noGrp="1"/>
          </p:cNvSpPr>
          <p:nvPr>
            <p:ph type="title"/>
          </p:nvPr>
        </p:nvSpPr>
        <p:spPr/>
        <p:txBody>
          <a:bodyPr>
            <a:normAutofit/>
          </a:bodyPr>
          <a:lstStyle/>
          <a:p>
            <a:pPr algn="ctr"/>
            <a:r>
              <a:rPr lang="en-GB" sz="6000" b="1" dirty="0">
                <a:solidFill>
                  <a:schemeClr val="accent1">
                    <a:lumMod val="60000"/>
                    <a:lumOff val="40000"/>
                  </a:schemeClr>
                </a:solidFill>
              </a:rPr>
              <a:t>Reactive Programming</a:t>
            </a:r>
          </a:p>
        </p:txBody>
      </p:sp>
      <p:sp>
        <p:nvSpPr>
          <p:cNvPr id="3" name="Content Placeholder 2">
            <a:extLst>
              <a:ext uri="{FF2B5EF4-FFF2-40B4-BE49-F238E27FC236}">
                <a16:creationId xmlns:a16="http://schemas.microsoft.com/office/drawing/2014/main" id="{A9618E16-665D-45E8-8918-0EB4FE6D20F7}"/>
              </a:ext>
            </a:extLst>
          </p:cNvPr>
          <p:cNvSpPr>
            <a:spLocks noGrp="1"/>
          </p:cNvSpPr>
          <p:nvPr>
            <p:ph idx="1"/>
          </p:nvPr>
        </p:nvSpPr>
        <p:spPr>
          <a:xfrm>
            <a:off x="835089" y="1845733"/>
            <a:ext cx="10655559" cy="4471939"/>
          </a:xfrm>
        </p:spPr>
        <p:txBody>
          <a:bodyPr>
            <a:normAutofit/>
          </a:bodyPr>
          <a:lstStyle/>
          <a:p>
            <a:pPr>
              <a:buFont typeface="Arial" panose="020B0604020202020204" pitchFamily="34" charset="0"/>
              <a:buChar char="•"/>
            </a:pPr>
            <a:r>
              <a:rPr lang="en-GB" sz="3200" dirty="0"/>
              <a:t>A stream will have </a:t>
            </a:r>
            <a:r>
              <a:rPr lang="en-GB" sz="3200" i="1" dirty="0"/>
              <a:t>at least</a:t>
            </a:r>
            <a:r>
              <a:rPr lang="en-GB" sz="3200" dirty="0"/>
              <a:t> one consumer</a:t>
            </a:r>
          </a:p>
          <a:p>
            <a:pPr>
              <a:buFont typeface="Arial" panose="020B0604020202020204" pitchFamily="34" charset="0"/>
              <a:buChar char="•"/>
            </a:pPr>
            <a:r>
              <a:rPr lang="en-GB" sz="3200" dirty="0"/>
              <a:t>A consumer issues a </a:t>
            </a:r>
            <a:r>
              <a:rPr lang="en-GB" sz="3200" u="sng" dirty="0"/>
              <a:t>subscription</a:t>
            </a:r>
            <a:r>
              <a:rPr lang="en-GB" sz="3200" dirty="0"/>
              <a:t> to a data flow</a:t>
            </a:r>
          </a:p>
          <a:p>
            <a:pPr lvl="1">
              <a:buFont typeface="Arial" panose="020B0604020202020204" pitchFamily="34" charset="0"/>
              <a:buChar char="•"/>
            </a:pPr>
            <a:r>
              <a:rPr lang="en-GB" sz="2000" dirty="0"/>
              <a:t>The subscription ensures the source does not overflow the consumer</a:t>
            </a:r>
          </a:p>
          <a:p>
            <a:pPr>
              <a:buFont typeface="Arial" panose="020B0604020202020204" pitchFamily="34" charset="0"/>
              <a:buChar char="•"/>
            </a:pPr>
            <a:r>
              <a:rPr lang="en-GB" sz="3200" dirty="0"/>
              <a:t>They will receive messages that the source(s) emit</a:t>
            </a:r>
          </a:p>
          <a:p>
            <a:pPr>
              <a:buFont typeface="Arial" panose="020B0604020202020204" pitchFamily="34" charset="0"/>
              <a:buChar char="•"/>
            </a:pPr>
            <a:r>
              <a:rPr lang="en-GB" sz="3200" dirty="0"/>
              <a:t>Consumers don’t pull data</a:t>
            </a:r>
          </a:p>
          <a:p>
            <a:pPr lvl="2">
              <a:buFont typeface="Arial" panose="020B0604020202020204" pitchFamily="34" charset="0"/>
              <a:buChar char="•"/>
            </a:pPr>
            <a:r>
              <a:rPr lang="en-GB" sz="2000" dirty="0"/>
              <a:t>Data is pushed to the consumer</a:t>
            </a:r>
          </a:p>
          <a:p>
            <a:pPr lvl="2">
              <a:buFont typeface="Arial" panose="020B0604020202020204" pitchFamily="34" charset="0"/>
              <a:buChar char="•"/>
            </a:pPr>
            <a:r>
              <a:rPr lang="en-GB" sz="2000" dirty="0"/>
              <a:t>The consumer doesn’t know when or if data will come</a:t>
            </a:r>
          </a:p>
          <a:p>
            <a:pPr>
              <a:buFont typeface="Arial" panose="020B0604020202020204" pitchFamily="34" charset="0"/>
              <a:buChar char="•"/>
            </a:pPr>
            <a:endParaRPr lang="en-GB" sz="2600" dirty="0"/>
          </a:p>
          <a:p>
            <a:pPr>
              <a:buFont typeface="Arial" panose="020B0604020202020204" pitchFamily="34" charset="0"/>
              <a:buChar char="•"/>
            </a:pPr>
            <a:endParaRPr lang="en-GB" sz="3200" dirty="0"/>
          </a:p>
          <a:p>
            <a:pPr>
              <a:buFont typeface="Arial" panose="020B0604020202020204" pitchFamily="34" charset="0"/>
              <a:buChar char="•"/>
            </a:pPr>
            <a:endParaRPr lang="en-GB" sz="2600" dirty="0"/>
          </a:p>
        </p:txBody>
      </p:sp>
      <p:sp>
        <p:nvSpPr>
          <p:cNvPr id="4" name="Rectangle 3">
            <a:extLst>
              <a:ext uri="{FF2B5EF4-FFF2-40B4-BE49-F238E27FC236}">
                <a16:creationId xmlns:a16="http://schemas.microsoft.com/office/drawing/2014/main" id="{D129B717-0405-4362-850B-178B8ADC3BDB}"/>
              </a:ext>
            </a:extLst>
          </p:cNvPr>
          <p:cNvSpPr/>
          <p:nvPr/>
        </p:nvSpPr>
        <p:spPr>
          <a:xfrm>
            <a:off x="3206480" y="5366804"/>
            <a:ext cx="4888675" cy="750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Arrow: Right 6">
            <a:extLst>
              <a:ext uri="{FF2B5EF4-FFF2-40B4-BE49-F238E27FC236}">
                <a16:creationId xmlns:a16="http://schemas.microsoft.com/office/drawing/2014/main" id="{D50E30D8-70BC-4266-AA37-406FF7F5BB9A}"/>
              </a:ext>
            </a:extLst>
          </p:cNvPr>
          <p:cNvSpPr/>
          <p:nvPr/>
        </p:nvSpPr>
        <p:spPr>
          <a:xfrm>
            <a:off x="4297359" y="5558874"/>
            <a:ext cx="413328" cy="28456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row: Right 7">
            <a:extLst>
              <a:ext uri="{FF2B5EF4-FFF2-40B4-BE49-F238E27FC236}">
                <a16:creationId xmlns:a16="http://schemas.microsoft.com/office/drawing/2014/main" id="{D7CC6B23-D113-4ECA-9819-61978E4E2C68}"/>
              </a:ext>
            </a:extLst>
          </p:cNvPr>
          <p:cNvSpPr/>
          <p:nvPr/>
        </p:nvSpPr>
        <p:spPr>
          <a:xfrm>
            <a:off x="6461075" y="5558874"/>
            <a:ext cx="413328" cy="28456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Diamond 5">
            <a:extLst>
              <a:ext uri="{FF2B5EF4-FFF2-40B4-BE49-F238E27FC236}">
                <a16:creationId xmlns:a16="http://schemas.microsoft.com/office/drawing/2014/main" id="{A52D0A18-6733-4CED-9548-9849F5D86311}"/>
              </a:ext>
            </a:extLst>
          </p:cNvPr>
          <p:cNvSpPr/>
          <p:nvPr/>
        </p:nvSpPr>
        <p:spPr>
          <a:xfrm>
            <a:off x="1005840" y="5130800"/>
            <a:ext cx="1686560" cy="1186872"/>
          </a:xfrm>
          <a:prstGeom prst="diamond">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Source</a:t>
            </a:r>
          </a:p>
        </p:txBody>
      </p:sp>
      <p:sp>
        <p:nvSpPr>
          <p:cNvPr id="19" name="Diamond 18">
            <a:extLst>
              <a:ext uri="{FF2B5EF4-FFF2-40B4-BE49-F238E27FC236}">
                <a16:creationId xmlns:a16="http://schemas.microsoft.com/office/drawing/2014/main" id="{23FEE685-C009-4A1E-8A63-93221853AE97}"/>
              </a:ext>
            </a:extLst>
          </p:cNvPr>
          <p:cNvSpPr/>
          <p:nvPr/>
        </p:nvSpPr>
        <p:spPr>
          <a:xfrm>
            <a:off x="8342753" y="5130800"/>
            <a:ext cx="2343597" cy="1186872"/>
          </a:xfrm>
          <a:prstGeom prst="diamond">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Consumer</a:t>
            </a:r>
          </a:p>
        </p:txBody>
      </p:sp>
    </p:spTree>
    <p:extLst>
      <p:ext uri="{BB962C8B-B14F-4D97-AF65-F5344CB8AC3E}">
        <p14:creationId xmlns:p14="http://schemas.microsoft.com/office/powerpoint/2010/main" val="794290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91D0-4348-4CD8-8B28-88A7812BD746}"/>
              </a:ext>
            </a:extLst>
          </p:cNvPr>
          <p:cNvSpPr>
            <a:spLocks noGrp="1"/>
          </p:cNvSpPr>
          <p:nvPr>
            <p:ph type="title"/>
          </p:nvPr>
        </p:nvSpPr>
        <p:spPr/>
        <p:txBody>
          <a:bodyPr>
            <a:normAutofit/>
          </a:bodyPr>
          <a:lstStyle/>
          <a:p>
            <a:pPr algn="ctr"/>
            <a:r>
              <a:rPr lang="en-GB" sz="6000" b="1" dirty="0">
                <a:solidFill>
                  <a:schemeClr val="accent1">
                    <a:lumMod val="60000"/>
                    <a:lumOff val="40000"/>
                  </a:schemeClr>
                </a:solidFill>
              </a:rPr>
              <a:t>Subscriptions Hot &amp; Cold</a:t>
            </a:r>
          </a:p>
        </p:txBody>
      </p:sp>
      <p:sp>
        <p:nvSpPr>
          <p:cNvPr id="3" name="Content Placeholder 2">
            <a:extLst>
              <a:ext uri="{FF2B5EF4-FFF2-40B4-BE49-F238E27FC236}">
                <a16:creationId xmlns:a16="http://schemas.microsoft.com/office/drawing/2014/main" id="{A9618E16-665D-45E8-8918-0EB4FE6D20F7}"/>
              </a:ext>
            </a:extLst>
          </p:cNvPr>
          <p:cNvSpPr>
            <a:spLocks noGrp="1"/>
          </p:cNvSpPr>
          <p:nvPr>
            <p:ph idx="1"/>
          </p:nvPr>
        </p:nvSpPr>
        <p:spPr>
          <a:xfrm>
            <a:off x="835089" y="1845733"/>
            <a:ext cx="10655559" cy="4471939"/>
          </a:xfrm>
        </p:spPr>
        <p:txBody>
          <a:bodyPr>
            <a:normAutofit/>
          </a:bodyPr>
          <a:lstStyle/>
          <a:p>
            <a:pPr>
              <a:buFont typeface="Arial" panose="020B0604020202020204" pitchFamily="34" charset="0"/>
              <a:buChar char="•"/>
            </a:pPr>
            <a:r>
              <a:rPr lang="en-GB" sz="3200" dirty="0"/>
              <a:t>A cold source of information starts running upon subscription</a:t>
            </a:r>
          </a:p>
          <a:p>
            <a:pPr>
              <a:buFont typeface="Arial" panose="020B0604020202020204" pitchFamily="34" charset="0"/>
              <a:buChar char="•"/>
            </a:pPr>
            <a:endParaRPr lang="en-GB" sz="3200" dirty="0"/>
          </a:p>
          <a:p>
            <a:pPr>
              <a:buFont typeface="Arial" panose="020B0604020202020204" pitchFamily="34" charset="0"/>
              <a:buChar char="•"/>
            </a:pPr>
            <a:r>
              <a:rPr lang="en-GB" sz="3200" dirty="0"/>
              <a:t>A hot source of information is always emitting data, whether there is a subscription or not</a:t>
            </a:r>
            <a:endParaRPr lang="en-GB" sz="2600" dirty="0"/>
          </a:p>
          <a:p>
            <a:pPr>
              <a:buFont typeface="Arial" panose="020B0604020202020204" pitchFamily="34" charset="0"/>
              <a:buChar char="•"/>
            </a:pPr>
            <a:endParaRPr lang="en-GB" sz="3200" dirty="0"/>
          </a:p>
          <a:p>
            <a:pPr>
              <a:buFont typeface="Arial" panose="020B0604020202020204" pitchFamily="34" charset="0"/>
              <a:buChar char="•"/>
            </a:pPr>
            <a:endParaRPr lang="en-GB" sz="2600" dirty="0"/>
          </a:p>
        </p:txBody>
      </p:sp>
    </p:spTree>
    <p:extLst>
      <p:ext uri="{BB962C8B-B14F-4D97-AF65-F5344CB8AC3E}">
        <p14:creationId xmlns:p14="http://schemas.microsoft.com/office/powerpoint/2010/main" val="547155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91D0-4348-4CD8-8B28-88A7812BD746}"/>
              </a:ext>
            </a:extLst>
          </p:cNvPr>
          <p:cNvSpPr>
            <a:spLocks noGrp="1"/>
          </p:cNvSpPr>
          <p:nvPr>
            <p:ph type="title"/>
          </p:nvPr>
        </p:nvSpPr>
        <p:spPr/>
        <p:txBody>
          <a:bodyPr>
            <a:normAutofit/>
          </a:bodyPr>
          <a:lstStyle/>
          <a:p>
            <a:pPr algn="ctr"/>
            <a:r>
              <a:rPr lang="en-GB" sz="6000" b="1" dirty="0">
                <a:solidFill>
                  <a:schemeClr val="accent1">
                    <a:lumMod val="60000"/>
                    <a:lumOff val="40000"/>
                  </a:schemeClr>
                </a:solidFill>
              </a:rPr>
              <a:t>Subscriptions Hot &amp; Cold</a:t>
            </a:r>
          </a:p>
        </p:txBody>
      </p:sp>
      <p:sp>
        <p:nvSpPr>
          <p:cNvPr id="3" name="Content Placeholder 2">
            <a:extLst>
              <a:ext uri="{FF2B5EF4-FFF2-40B4-BE49-F238E27FC236}">
                <a16:creationId xmlns:a16="http://schemas.microsoft.com/office/drawing/2014/main" id="{A9618E16-665D-45E8-8918-0EB4FE6D20F7}"/>
              </a:ext>
            </a:extLst>
          </p:cNvPr>
          <p:cNvSpPr>
            <a:spLocks noGrp="1"/>
          </p:cNvSpPr>
          <p:nvPr>
            <p:ph idx="1"/>
          </p:nvPr>
        </p:nvSpPr>
        <p:spPr>
          <a:xfrm>
            <a:off x="835089" y="1845733"/>
            <a:ext cx="10655559" cy="4471939"/>
          </a:xfrm>
        </p:spPr>
        <p:txBody>
          <a:bodyPr>
            <a:normAutofit lnSpcReduction="10000"/>
          </a:bodyPr>
          <a:lstStyle/>
          <a:p>
            <a:pPr>
              <a:buFont typeface="Arial" panose="020B0604020202020204" pitchFamily="34" charset="0"/>
              <a:buChar char="•"/>
            </a:pPr>
            <a:r>
              <a:rPr lang="en-GB" sz="3200" dirty="0"/>
              <a:t>A </a:t>
            </a:r>
            <a:r>
              <a:rPr lang="en-GB" sz="3200" b="1" dirty="0"/>
              <a:t>cold</a:t>
            </a:r>
            <a:r>
              <a:rPr lang="en-GB" sz="3200" dirty="0"/>
              <a:t> source of information starts running upon subscription</a:t>
            </a:r>
          </a:p>
          <a:p>
            <a:pPr lvl="1">
              <a:buFont typeface="Arial" panose="020B0604020202020204" pitchFamily="34" charset="0"/>
              <a:buChar char="•"/>
            </a:pPr>
            <a:r>
              <a:rPr lang="en-GB" sz="3000" dirty="0"/>
              <a:t>The subscription:</a:t>
            </a:r>
          </a:p>
          <a:p>
            <a:pPr lvl="3">
              <a:buFont typeface="Arial" panose="020B0604020202020204" pitchFamily="34" charset="0"/>
              <a:buChar char="•"/>
            </a:pPr>
            <a:r>
              <a:rPr lang="en-GB" sz="2000" dirty="0"/>
              <a:t>Creates a source of information</a:t>
            </a:r>
          </a:p>
          <a:p>
            <a:pPr lvl="3">
              <a:buFont typeface="Arial" panose="020B0604020202020204" pitchFamily="34" charset="0"/>
              <a:buChar char="•"/>
            </a:pPr>
            <a:r>
              <a:rPr lang="en-GB" sz="2000" dirty="0"/>
              <a:t>Activates the source</a:t>
            </a:r>
          </a:p>
          <a:p>
            <a:pPr lvl="3">
              <a:buFont typeface="Arial" panose="020B0604020202020204" pitchFamily="34" charset="0"/>
              <a:buChar char="•"/>
            </a:pPr>
            <a:r>
              <a:rPr lang="en-GB" sz="2000" dirty="0"/>
              <a:t>Consumer starts listening</a:t>
            </a:r>
          </a:p>
          <a:p>
            <a:pPr lvl="3">
              <a:buFont typeface="Arial" panose="020B0604020202020204" pitchFamily="34" charset="0"/>
              <a:buChar char="•"/>
            </a:pPr>
            <a:r>
              <a:rPr lang="en-GB" sz="2000" dirty="0"/>
              <a:t>Unicast – only the consumer is listening</a:t>
            </a:r>
          </a:p>
          <a:p>
            <a:pPr>
              <a:buFont typeface="Arial" panose="020B0604020202020204" pitchFamily="34" charset="0"/>
              <a:buChar char="•"/>
            </a:pPr>
            <a:r>
              <a:rPr lang="en-GB" sz="3200" dirty="0"/>
              <a:t>A </a:t>
            </a:r>
            <a:r>
              <a:rPr lang="en-GB" sz="3200" b="1" dirty="0"/>
              <a:t>hot</a:t>
            </a:r>
            <a:r>
              <a:rPr lang="en-GB" sz="3200" dirty="0"/>
              <a:t> source of information is always emitting data</a:t>
            </a:r>
          </a:p>
          <a:p>
            <a:pPr lvl="1">
              <a:buFont typeface="Arial" panose="020B0604020202020204" pitchFamily="34" charset="0"/>
              <a:buChar char="•"/>
            </a:pPr>
            <a:r>
              <a:rPr lang="en-GB" sz="3000" dirty="0"/>
              <a:t>The subscription:</a:t>
            </a:r>
          </a:p>
          <a:p>
            <a:pPr lvl="3">
              <a:buFont typeface="Arial" panose="020B0604020202020204" pitchFamily="34" charset="0"/>
              <a:buChar char="•"/>
            </a:pPr>
            <a:r>
              <a:rPr lang="en-GB" sz="2000" dirty="0"/>
              <a:t>Shares a reference</a:t>
            </a:r>
          </a:p>
          <a:p>
            <a:pPr lvl="3">
              <a:buFont typeface="Arial" panose="020B0604020202020204" pitchFamily="34" charset="0"/>
              <a:buChar char="•"/>
            </a:pPr>
            <a:r>
              <a:rPr lang="en-GB" sz="2000" dirty="0"/>
              <a:t>Consumer starts listening</a:t>
            </a:r>
          </a:p>
          <a:p>
            <a:pPr lvl="3">
              <a:buFont typeface="Arial" panose="020B0604020202020204" pitchFamily="34" charset="0"/>
              <a:buChar char="•"/>
            </a:pPr>
            <a:r>
              <a:rPr lang="en-GB" sz="2000" dirty="0"/>
              <a:t>Multicast – multiple consumers can listen</a:t>
            </a:r>
          </a:p>
          <a:p>
            <a:pPr>
              <a:buFont typeface="Arial" panose="020B0604020202020204" pitchFamily="34" charset="0"/>
              <a:buChar char="•"/>
            </a:pPr>
            <a:endParaRPr lang="en-GB" sz="3200" dirty="0"/>
          </a:p>
          <a:p>
            <a:pPr>
              <a:buFont typeface="Arial" panose="020B0604020202020204" pitchFamily="34" charset="0"/>
              <a:buChar char="•"/>
            </a:pPr>
            <a:endParaRPr lang="en-GB" sz="2600" dirty="0"/>
          </a:p>
        </p:txBody>
      </p:sp>
    </p:spTree>
    <p:extLst>
      <p:ext uri="{BB962C8B-B14F-4D97-AF65-F5344CB8AC3E}">
        <p14:creationId xmlns:p14="http://schemas.microsoft.com/office/powerpoint/2010/main" val="2028840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91D0-4348-4CD8-8B28-88A7812BD746}"/>
              </a:ext>
            </a:extLst>
          </p:cNvPr>
          <p:cNvSpPr>
            <a:spLocks noGrp="1"/>
          </p:cNvSpPr>
          <p:nvPr>
            <p:ph type="title"/>
          </p:nvPr>
        </p:nvSpPr>
        <p:spPr/>
        <p:txBody>
          <a:bodyPr>
            <a:normAutofit/>
          </a:bodyPr>
          <a:lstStyle/>
          <a:p>
            <a:pPr algn="ctr"/>
            <a:r>
              <a:rPr lang="en-GB" sz="6000" b="1" dirty="0">
                <a:solidFill>
                  <a:schemeClr val="accent1">
                    <a:lumMod val="60000"/>
                    <a:lumOff val="40000"/>
                  </a:schemeClr>
                </a:solidFill>
              </a:rPr>
              <a:t>Back Pressure</a:t>
            </a:r>
          </a:p>
        </p:txBody>
      </p:sp>
      <p:sp>
        <p:nvSpPr>
          <p:cNvPr id="3" name="Content Placeholder 2">
            <a:extLst>
              <a:ext uri="{FF2B5EF4-FFF2-40B4-BE49-F238E27FC236}">
                <a16:creationId xmlns:a16="http://schemas.microsoft.com/office/drawing/2014/main" id="{A9618E16-665D-45E8-8918-0EB4FE6D20F7}"/>
              </a:ext>
            </a:extLst>
          </p:cNvPr>
          <p:cNvSpPr>
            <a:spLocks noGrp="1"/>
          </p:cNvSpPr>
          <p:nvPr>
            <p:ph idx="1"/>
          </p:nvPr>
        </p:nvSpPr>
        <p:spPr>
          <a:xfrm>
            <a:off x="835089" y="1845733"/>
            <a:ext cx="10655559" cy="4471939"/>
          </a:xfrm>
        </p:spPr>
        <p:txBody>
          <a:bodyPr>
            <a:normAutofit lnSpcReduction="10000"/>
          </a:bodyPr>
          <a:lstStyle/>
          <a:p>
            <a:pPr>
              <a:buFont typeface="Arial" panose="020B0604020202020204" pitchFamily="34" charset="0"/>
              <a:buChar char="•"/>
            </a:pPr>
            <a:r>
              <a:rPr lang="en-GB" sz="3200" dirty="0"/>
              <a:t>Problem</a:t>
            </a:r>
          </a:p>
          <a:p>
            <a:pPr lvl="1">
              <a:buFont typeface="Arial" panose="020B0604020202020204" pitchFamily="34" charset="0"/>
              <a:buChar char="•"/>
            </a:pPr>
            <a:r>
              <a:rPr lang="en-GB" sz="3000" dirty="0"/>
              <a:t>A fast source of data should not overwhelm a slow consumer</a:t>
            </a:r>
            <a:endParaRPr lang="en-GB" sz="3200" dirty="0"/>
          </a:p>
          <a:p>
            <a:pPr>
              <a:buFont typeface="Arial" panose="020B0604020202020204" pitchFamily="34" charset="0"/>
              <a:buChar char="•"/>
            </a:pPr>
            <a:r>
              <a:rPr lang="en-GB" sz="3200" dirty="0"/>
              <a:t>Solutions</a:t>
            </a:r>
          </a:p>
          <a:p>
            <a:pPr lvl="1">
              <a:buFont typeface="Arial" panose="020B0604020202020204" pitchFamily="34" charset="0"/>
              <a:buChar char="•"/>
            </a:pPr>
            <a:r>
              <a:rPr lang="en-GB" sz="3000" b="1" dirty="0"/>
              <a:t>Pull</a:t>
            </a:r>
          </a:p>
          <a:p>
            <a:pPr lvl="3">
              <a:buFont typeface="Arial" panose="020B0604020202020204" pitchFamily="34" charset="0"/>
              <a:buChar char="•"/>
            </a:pPr>
            <a:r>
              <a:rPr lang="en-GB" sz="2400" dirty="0"/>
              <a:t>Protects us from overwhelming the consumer</a:t>
            </a:r>
          </a:p>
          <a:p>
            <a:pPr lvl="3">
              <a:buFont typeface="Arial" panose="020B0604020202020204" pitchFamily="34" charset="0"/>
              <a:buChar char="•"/>
            </a:pPr>
            <a:r>
              <a:rPr lang="en-GB" sz="2400" dirty="0"/>
              <a:t>Waste resources on the consumer when it can handle data flow</a:t>
            </a:r>
            <a:endParaRPr lang="en-GB" sz="2600" dirty="0"/>
          </a:p>
          <a:p>
            <a:pPr lvl="1">
              <a:buFont typeface="Arial" panose="020B0604020202020204" pitchFamily="34" charset="0"/>
              <a:buChar char="•"/>
            </a:pPr>
            <a:r>
              <a:rPr lang="en-GB" sz="3000" b="1" dirty="0"/>
              <a:t>Increase the buffer size for the consumer</a:t>
            </a:r>
          </a:p>
          <a:p>
            <a:pPr lvl="3">
              <a:buFont typeface="Arial" panose="020B0604020202020204" pitchFamily="34" charset="0"/>
              <a:buChar char="•"/>
            </a:pPr>
            <a:r>
              <a:rPr lang="en-GB" sz="2400" dirty="0"/>
              <a:t>Not realistic there is finite memory available, eventually run out</a:t>
            </a:r>
          </a:p>
          <a:p>
            <a:pPr lvl="1">
              <a:buFont typeface="Arial" panose="020B0604020202020204" pitchFamily="34" charset="0"/>
              <a:buChar char="•"/>
            </a:pPr>
            <a:r>
              <a:rPr lang="en-GB" sz="3000" b="1" dirty="0"/>
              <a:t>Drop elements</a:t>
            </a:r>
          </a:p>
          <a:p>
            <a:pPr lvl="3">
              <a:buFont typeface="Arial" panose="020B0604020202020204" pitchFamily="34" charset="0"/>
              <a:buChar char="•"/>
            </a:pPr>
            <a:r>
              <a:rPr lang="en-GB" sz="2400" dirty="0"/>
              <a:t>Far from ideal</a:t>
            </a:r>
          </a:p>
          <a:p>
            <a:pPr>
              <a:buFont typeface="Arial" panose="020B0604020202020204" pitchFamily="34" charset="0"/>
              <a:buChar char="•"/>
            </a:pPr>
            <a:endParaRPr lang="en-GB" sz="2000" dirty="0"/>
          </a:p>
          <a:p>
            <a:pPr>
              <a:buFont typeface="Arial" panose="020B0604020202020204" pitchFamily="34" charset="0"/>
              <a:buChar char="•"/>
            </a:pPr>
            <a:endParaRPr lang="en-GB" sz="3200" dirty="0"/>
          </a:p>
          <a:p>
            <a:pPr>
              <a:buFont typeface="Arial" panose="020B0604020202020204" pitchFamily="34" charset="0"/>
              <a:buChar char="•"/>
            </a:pPr>
            <a:endParaRPr lang="en-GB" sz="2600" dirty="0"/>
          </a:p>
        </p:txBody>
      </p:sp>
      <p:pic>
        <p:nvPicPr>
          <p:cNvPr id="4" name="Picture 3">
            <a:extLst>
              <a:ext uri="{FF2B5EF4-FFF2-40B4-BE49-F238E27FC236}">
                <a16:creationId xmlns:a16="http://schemas.microsoft.com/office/drawing/2014/main" id="{F6E1DD47-1347-4516-9C97-03719D5D63A0}"/>
              </a:ext>
            </a:extLst>
          </p:cNvPr>
          <p:cNvPicPr>
            <a:picLocks noChangeAspect="1"/>
          </p:cNvPicPr>
          <p:nvPr/>
        </p:nvPicPr>
        <p:blipFill>
          <a:blip r:embed="rId2"/>
          <a:stretch>
            <a:fillRect/>
          </a:stretch>
        </p:blipFill>
        <p:spPr>
          <a:xfrm>
            <a:off x="1" y="178230"/>
            <a:ext cx="5898994" cy="730422"/>
          </a:xfrm>
          <a:prstGeom prst="rect">
            <a:avLst/>
          </a:prstGeom>
        </p:spPr>
      </p:pic>
      <p:pic>
        <p:nvPicPr>
          <p:cNvPr id="5" name="Picture 4">
            <a:extLst>
              <a:ext uri="{FF2B5EF4-FFF2-40B4-BE49-F238E27FC236}">
                <a16:creationId xmlns:a16="http://schemas.microsoft.com/office/drawing/2014/main" id="{B797380C-0BE1-4224-887E-3BE23AF6839E}"/>
              </a:ext>
            </a:extLst>
          </p:cNvPr>
          <p:cNvPicPr>
            <a:picLocks noChangeAspect="1"/>
          </p:cNvPicPr>
          <p:nvPr/>
        </p:nvPicPr>
        <p:blipFill>
          <a:blip r:embed="rId3"/>
          <a:stretch>
            <a:fillRect/>
          </a:stretch>
        </p:blipFill>
        <p:spPr>
          <a:xfrm>
            <a:off x="3066584" y="3080001"/>
            <a:ext cx="697997" cy="697997"/>
          </a:xfrm>
          <a:prstGeom prst="rect">
            <a:avLst/>
          </a:prstGeom>
        </p:spPr>
      </p:pic>
      <p:pic>
        <p:nvPicPr>
          <p:cNvPr id="6" name="Picture 5">
            <a:extLst>
              <a:ext uri="{FF2B5EF4-FFF2-40B4-BE49-F238E27FC236}">
                <a16:creationId xmlns:a16="http://schemas.microsoft.com/office/drawing/2014/main" id="{78B12C48-BA93-4516-AE0B-E7A6859160F0}"/>
              </a:ext>
            </a:extLst>
          </p:cNvPr>
          <p:cNvPicPr>
            <a:picLocks noChangeAspect="1"/>
          </p:cNvPicPr>
          <p:nvPr/>
        </p:nvPicPr>
        <p:blipFill>
          <a:blip r:embed="rId3"/>
          <a:stretch>
            <a:fillRect/>
          </a:stretch>
        </p:blipFill>
        <p:spPr>
          <a:xfrm>
            <a:off x="3764581" y="5284226"/>
            <a:ext cx="697997" cy="697997"/>
          </a:xfrm>
          <a:prstGeom prst="rect">
            <a:avLst/>
          </a:prstGeom>
        </p:spPr>
      </p:pic>
      <p:pic>
        <p:nvPicPr>
          <p:cNvPr id="7" name="Picture 6">
            <a:extLst>
              <a:ext uri="{FF2B5EF4-FFF2-40B4-BE49-F238E27FC236}">
                <a16:creationId xmlns:a16="http://schemas.microsoft.com/office/drawing/2014/main" id="{2D16A13E-CEAB-4B39-AB3A-247E637CB0F1}"/>
              </a:ext>
            </a:extLst>
          </p:cNvPr>
          <p:cNvPicPr>
            <a:picLocks noChangeAspect="1"/>
          </p:cNvPicPr>
          <p:nvPr/>
        </p:nvPicPr>
        <p:blipFill>
          <a:blip r:embed="rId3"/>
          <a:stretch>
            <a:fillRect/>
          </a:stretch>
        </p:blipFill>
        <p:spPr>
          <a:xfrm>
            <a:off x="7736682" y="4427035"/>
            <a:ext cx="559826" cy="559826"/>
          </a:xfrm>
          <a:prstGeom prst="rect">
            <a:avLst/>
          </a:prstGeom>
        </p:spPr>
      </p:pic>
    </p:spTree>
    <p:extLst>
      <p:ext uri="{BB962C8B-B14F-4D97-AF65-F5344CB8AC3E}">
        <p14:creationId xmlns:p14="http://schemas.microsoft.com/office/powerpoint/2010/main" val="19017988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91D0-4348-4CD8-8B28-88A7812BD746}"/>
              </a:ext>
            </a:extLst>
          </p:cNvPr>
          <p:cNvSpPr>
            <a:spLocks noGrp="1"/>
          </p:cNvSpPr>
          <p:nvPr>
            <p:ph type="title"/>
          </p:nvPr>
        </p:nvSpPr>
        <p:spPr/>
        <p:txBody>
          <a:bodyPr>
            <a:normAutofit/>
          </a:bodyPr>
          <a:lstStyle/>
          <a:p>
            <a:pPr algn="ctr"/>
            <a:r>
              <a:rPr lang="en-GB" sz="6000" b="1" dirty="0">
                <a:solidFill>
                  <a:schemeClr val="accent1">
                    <a:lumMod val="60000"/>
                    <a:lumOff val="40000"/>
                  </a:schemeClr>
                </a:solidFill>
              </a:rPr>
              <a:t>Back Pressure</a:t>
            </a:r>
          </a:p>
        </p:txBody>
      </p:sp>
      <p:sp>
        <p:nvSpPr>
          <p:cNvPr id="3" name="Content Placeholder 2">
            <a:extLst>
              <a:ext uri="{FF2B5EF4-FFF2-40B4-BE49-F238E27FC236}">
                <a16:creationId xmlns:a16="http://schemas.microsoft.com/office/drawing/2014/main" id="{A9618E16-665D-45E8-8918-0EB4FE6D20F7}"/>
              </a:ext>
            </a:extLst>
          </p:cNvPr>
          <p:cNvSpPr>
            <a:spLocks noGrp="1"/>
          </p:cNvSpPr>
          <p:nvPr>
            <p:ph idx="1"/>
          </p:nvPr>
        </p:nvSpPr>
        <p:spPr>
          <a:xfrm>
            <a:off x="835089" y="1845733"/>
            <a:ext cx="10655559" cy="4471939"/>
          </a:xfrm>
        </p:spPr>
        <p:txBody>
          <a:bodyPr>
            <a:normAutofit/>
          </a:bodyPr>
          <a:lstStyle/>
          <a:p>
            <a:pPr>
              <a:buFont typeface="Arial" panose="020B0604020202020204" pitchFamily="34" charset="0"/>
              <a:buChar char="•"/>
            </a:pPr>
            <a:r>
              <a:rPr lang="en-GB" sz="3200" dirty="0"/>
              <a:t>Problem</a:t>
            </a:r>
          </a:p>
          <a:p>
            <a:pPr lvl="1">
              <a:buFont typeface="Arial" panose="020B0604020202020204" pitchFamily="34" charset="0"/>
              <a:buChar char="•"/>
            </a:pPr>
            <a:r>
              <a:rPr lang="en-GB" sz="3000" dirty="0"/>
              <a:t>A fast source of data should not overwhelm a slow consumer</a:t>
            </a:r>
            <a:endParaRPr lang="en-GB" sz="3200" dirty="0"/>
          </a:p>
          <a:p>
            <a:pPr>
              <a:buFont typeface="Arial" panose="020B0604020202020204" pitchFamily="34" charset="0"/>
              <a:buChar char="•"/>
            </a:pPr>
            <a:r>
              <a:rPr lang="en-GB" sz="3200" dirty="0"/>
              <a:t>Solution – </a:t>
            </a:r>
            <a:r>
              <a:rPr lang="en-GB" sz="3000" b="1" dirty="0"/>
              <a:t>Bi-directional Flow of Data</a:t>
            </a:r>
          </a:p>
          <a:p>
            <a:pPr lvl="1">
              <a:buFont typeface="Arial" panose="020B0604020202020204" pitchFamily="34" charset="0"/>
              <a:buChar char="•"/>
            </a:pPr>
            <a:r>
              <a:rPr lang="en-GB" sz="2400" dirty="0"/>
              <a:t>1- elements emitted </a:t>
            </a:r>
            <a:r>
              <a:rPr lang="en-GB" sz="2400" b="1" dirty="0"/>
              <a:t>downstream</a:t>
            </a:r>
            <a:r>
              <a:rPr lang="en-GB" sz="2400" dirty="0"/>
              <a:t> from source to consumer</a:t>
            </a:r>
          </a:p>
          <a:p>
            <a:pPr lvl="1">
              <a:buFont typeface="Arial" panose="020B0604020202020204" pitchFamily="34" charset="0"/>
              <a:buChar char="•"/>
            </a:pPr>
            <a:r>
              <a:rPr lang="en-GB" sz="2400" dirty="0"/>
              <a:t>2- a signal for demand emitted upstream from consumer to source</a:t>
            </a:r>
          </a:p>
          <a:p>
            <a:pPr lvl="1">
              <a:buFont typeface="Arial" panose="020B0604020202020204" pitchFamily="34" charset="0"/>
              <a:buChar char="•"/>
            </a:pPr>
            <a:r>
              <a:rPr lang="en-GB" sz="2400" dirty="0"/>
              <a:t>If the subscriber is placed in charge of signalling demand, the publisher is free to safely push up to the number of elements demanded. </a:t>
            </a:r>
          </a:p>
          <a:p>
            <a:pPr lvl="1">
              <a:buFont typeface="Arial" panose="020B0604020202020204" pitchFamily="34" charset="0"/>
              <a:buChar char="•"/>
            </a:pPr>
            <a:r>
              <a:rPr lang="en-GB" sz="2400" dirty="0"/>
              <a:t>This also prevents wasting resources</a:t>
            </a:r>
          </a:p>
          <a:p>
            <a:pPr lvl="2">
              <a:buFont typeface="Arial" panose="020B0604020202020204" pitchFamily="34" charset="0"/>
              <a:buChar char="•"/>
            </a:pPr>
            <a:r>
              <a:rPr lang="en-GB" sz="1800" dirty="0"/>
              <a:t>demand is signalled asynchronously</a:t>
            </a:r>
          </a:p>
          <a:p>
            <a:pPr lvl="2">
              <a:buFont typeface="Arial" panose="020B0604020202020204" pitchFamily="34" charset="0"/>
              <a:buChar char="•"/>
            </a:pPr>
            <a:r>
              <a:rPr lang="en-GB" sz="1800" dirty="0"/>
              <a:t>a subscriber can send many requests for more work before actually receiving any</a:t>
            </a:r>
            <a:endParaRPr lang="en-GB" sz="3200" dirty="0"/>
          </a:p>
          <a:p>
            <a:pPr>
              <a:buFont typeface="Arial" panose="020B0604020202020204" pitchFamily="34" charset="0"/>
              <a:buChar char="•"/>
            </a:pPr>
            <a:endParaRPr lang="en-GB" sz="2000" dirty="0"/>
          </a:p>
          <a:p>
            <a:pPr>
              <a:buFont typeface="Arial" panose="020B0604020202020204" pitchFamily="34" charset="0"/>
              <a:buChar char="•"/>
            </a:pPr>
            <a:endParaRPr lang="en-GB" sz="3200" dirty="0"/>
          </a:p>
          <a:p>
            <a:pPr>
              <a:buFont typeface="Arial" panose="020B0604020202020204" pitchFamily="34" charset="0"/>
              <a:buChar char="•"/>
            </a:pPr>
            <a:endParaRPr lang="en-GB" sz="2600" dirty="0"/>
          </a:p>
        </p:txBody>
      </p:sp>
      <p:pic>
        <p:nvPicPr>
          <p:cNvPr id="4" name="Picture 3">
            <a:extLst>
              <a:ext uri="{FF2B5EF4-FFF2-40B4-BE49-F238E27FC236}">
                <a16:creationId xmlns:a16="http://schemas.microsoft.com/office/drawing/2014/main" id="{F6E1DD47-1347-4516-9C97-03719D5D63A0}"/>
              </a:ext>
            </a:extLst>
          </p:cNvPr>
          <p:cNvPicPr>
            <a:picLocks noChangeAspect="1"/>
          </p:cNvPicPr>
          <p:nvPr/>
        </p:nvPicPr>
        <p:blipFill>
          <a:blip r:embed="rId3"/>
          <a:stretch>
            <a:fillRect/>
          </a:stretch>
        </p:blipFill>
        <p:spPr>
          <a:xfrm>
            <a:off x="1" y="178230"/>
            <a:ext cx="5898994" cy="730422"/>
          </a:xfrm>
          <a:prstGeom prst="rect">
            <a:avLst/>
          </a:prstGeom>
        </p:spPr>
      </p:pic>
      <p:pic>
        <p:nvPicPr>
          <p:cNvPr id="6" name="Picture 5">
            <a:extLst>
              <a:ext uri="{FF2B5EF4-FFF2-40B4-BE49-F238E27FC236}">
                <a16:creationId xmlns:a16="http://schemas.microsoft.com/office/drawing/2014/main" id="{428CFF5F-5D52-4593-A7BE-EA03811BC141}"/>
              </a:ext>
            </a:extLst>
          </p:cNvPr>
          <p:cNvPicPr>
            <a:picLocks noChangeAspect="1"/>
          </p:cNvPicPr>
          <p:nvPr/>
        </p:nvPicPr>
        <p:blipFill>
          <a:blip r:embed="rId4"/>
          <a:stretch>
            <a:fillRect/>
          </a:stretch>
        </p:blipFill>
        <p:spPr>
          <a:xfrm>
            <a:off x="9746165" y="2710168"/>
            <a:ext cx="1509875" cy="1437664"/>
          </a:xfrm>
          <a:prstGeom prst="rect">
            <a:avLst/>
          </a:prstGeom>
        </p:spPr>
      </p:pic>
      <p:sp>
        <p:nvSpPr>
          <p:cNvPr id="5" name="Arrow: Curved Left 4">
            <a:extLst>
              <a:ext uri="{FF2B5EF4-FFF2-40B4-BE49-F238E27FC236}">
                <a16:creationId xmlns:a16="http://schemas.microsoft.com/office/drawing/2014/main" id="{06B292F3-DC74-4E3A-B34D-9B596F77FD25}"/>
              </a:ext>
            </a:extLst>
          </p:cNvPr>
          <p:cNvSpPr/>
          <p:nvPr/>
        </p:nvSpPr>
        <p:spPr>
          <a:xfrm rot="5400000" flipH="1">
            <a:off x="2449622" y="-1764025"/>
            <a:ext cx="536357" cy="399288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34977084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91D0-4348-4CD8-8B28-88A7812BD746}"/>
              </a:ext>
            </a:extLst>
          </p:cNvPr>
          <p:cNvSpPr>
            <a:spLocks noGrp="1"/>
          </p:cNvSpPr>
          <p:nvPr>
            <p:ph type="title"/>
          </p:nvPr>
        </p:nvSpPr>
        <p:spPr/>
        <p:txBody>
          <a:bodyPr>
            <a:normAutofit/>
          </a:bodyPr>
          <a:lstStyle/>
          <a:p>
            <a:pPr algn="ctr"/>
            <a:r>
              <a:rPr lang="en-GB" sz="6000" b="1" dirty="0">
                <a:solidFill>
                  <a:schemeClr val="accent1">
                    <a:lumMod val="60000"/>
                    <a:lumOff val="40000"/>
                  </a:schemeClr>
                </a:solidFill>
              </a:rPr>
              <a:t>Reactive Systems in Java</a:t>
            </a:r>
          </a:p>
        </p:txBody>
      </p:sp>
      <p:sp>
        <p:nvSpPr>
          <p:cNvPr id="3" name="Content Placeholder 2">
            <a:extLst>
              <a:ext uri="{FF2B5EF4-FFF2-40B4-BE49-F238E27FC236}">
                <a16:creationId xmlns:a16="http://schemas.microsoft.com/office/drawing/2014/main" id="{A9618E16-665D-45E8-8918-0EB4FE6D20F7}"/>
              </a:ext>
            </a:extLst>
          </p:cNvPr>
          <p:cNvSpPr>
            <a:spLocks noGrp="1"/>
          </p:cNvSpPr>
          <p:nvPr>
            <p:ph idx="1"/>
          </p:nvPr>
        </p:nvSpPr>
        <p:spPr>
          <a:xfrm>
            <a:off x="835089" y="1845733"/>
            <a:ext cx="10655559" cy="4471939"/>
          </a:xfrm>
        </p:spPr>
        <p:txBody>
          <a:bodyPr>
            <a:normAutofit/>
          </a:bodyPr>
          <a:lstStyle/>
          <a:p>
            <a:pPr>
              <a:buFont typeface="Arial" panose="020B0604020202020204" pitchFamily="34" charset="0"/>
              <a:buChar char="•"/>
            </a:pPr>
            <a:r>
              <a:rPr lang="en-GB" sz="3200" dirty="0"/>
              <a:t>Java is not natively reactive</a:t>
            </a:r>
          </a:p>
          <a:p>
            <a:pPr>
              <a:buFont typeface="Arial" panose="020B0604020202020204" pitchFamily="34" charset="0"/>
              <a:buChar char="•"/>
            </a:pPr>
            <a:r>
              <a:rPr lang="en-GB" sz="3200" dirty="0"/>
              <a:t>We can build reactive layers on the JDK</a:t>
            </a:r>
          </a:p>
          <a:p>
            <a:pPr>
              <a:buFont typeface="Arial" panose="020B0604020202020204" pitchFamily="34" charset="0"/>
              <a:buChar char="•"/>
            </a:pPr>
            <a:endParaRPr lang="en-GB" sz="3200" b="1" dirty="0"/>
          </a:p>
          <a:p>
            <a:pPr>
              <a:buFont typeface="Arial" panose="020B0604020202020204" pitchFamily="34" charset="0"/>
              <a:buChar char="•"/>
            </a:pPr>
            <a:r>
              <a:rPr lang="en-GB" sz="3200" b="1" dirty="0" err="1"/>
              <a:t>RxJava</a:t>
            </a:r>
            <a:r>
              <a:rPr lang="en-GB" sz="3200" dirty="0"/>
              <a:t> is an open source project developed by Netflix</a:t>
            </a:r>
          </a:p>
          <a:p>
            <a:pPr lvl="1">
              <a:buFont typeface="Arial" panose="020B0604020202020204" pitchFamily="34" charset="0"/>
              <a:buChar char="•"/>
            </a:pPr>
            <a:r>
              <a:rPr lang="en-GB" sz="3000" dirty="0"/>
              <a:t>It enables the development of reactive systems</a:t>
            </a:r>
          </a:p>
          <a:p>
            <a:pPr lvl="1">
              <a:buFont typeface="Arial" panose="020B0604020202020204" pitchFamily="34" charset="0"/>
              <a:buChar char="•"/>
            </a:pPr>
            <a:endParaRPr lang="en-GB" sz="3000" dirty="0"/>
          </a:p>
          <a:p>
            <a:pPr>
              <a:buFont typeface="Arial" panose="020B0604020202020204" pitchFamily="34" charset="0"/>
              <a:buChar char="•"/>
            </a:pPr>
            <a:r>
              <a:rPr lang="en-GB" sz="3200" dirty="0"/>
              <a:t>Reactor, Spring, </a:t>
            </a:r>
            <a:r>
              <a:rPr lang="en-GB" sz="3200" dirty="0" err="1"/>
              <a:t>Ratpack</a:t>
            </a:r>
            <a:r>
              <a:rPr lang="en-GB" sz="3200" dirty="0"/>
              <a:t> and </a:t>
            </a:r>
            <a:r>
              <a:rPr lang="en-GB" sz="3200" dirty="0" err="1"/>
              <a:t>Akka</a:t>
            </a:r>
            <a:r>
              <a:rPr lang="en-GB" sz="3200" dirty="0"/>
              <a:t> are other libraries and frameworks that help build reactive systems in Java</a:t>
            </a:r>
            <a:endParaRPr lang="en-GB" sz="2000" dirty="0"/>
          </a:p>
          <a:p>
            <a:pPr>
              <a:buFont typeface="Arial" panose="020B0604020202020204" pitchFamily="34" charset="0"/>
              <a:buChar char="•"/>
            </a:pPr>
            <a:endParaRPr lang="en-GB" sz="3200" dirty="0"/>
          </a:p>
          <a:p>
            <a:pPr>
              <a:buFont typeface="Arial" panose="020B0604020202020204" pitchFamily="34" charset="0"/>
              <a:buChar char="•"/>
            </a:pPr>
            <a:endParaRPr lang="en-GB" sz="2600" dirty="0"/>
          </a:p>
        </p:txBody>
      </p:sp>
    </p:spTree>
    <p:extLst>
      <p:ext uri="{BB962C8B-B14F-4D97-AF65-F5344CB8AC3E}">
        <p14:creationId xmlns:p14="http://schemas.microsoft.com/office/powerpoint/2010/main" val="160691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91D0-4348-4CD8-8B28-88A7812BD746}"/>
              </a:ext>
            </a:extLst>
          </p:cNvPr>
          <p:cNvSpPr>
            <a:spLocks noGrp="1"/>
          </p:cNvSpPr>
          <p:nvPr>
            <p:ph type="title"/>
          </p:nvPr>
        </p:nvSpPr>
        <p:spPr/>
        <p:txBody>
          <a:bodyPr>
            <a:normAutofit/>
          </a:bodyPr>
          <a:lstStyle/>
          <a:p>
            <a:pPr algn="ctr"/>
            <a:r>
              <a:rPr lang="en-GB" sz="6000" b="1" dirty="0">
                <a:solidFill>
                  <a:schemeClr val="accent1">
                    <a:lumMod val="60000"/>
                    <a:lumOff val="40000"/>
                  </a:schemeClr>
                </a:solidFill>
              </a:rPr>
              <a:t>Reactive Programming</a:t>
            </a:r>
          </a:p>
        </p:txBody>
      </p:sp>
      <p:sp>
        <p:nvSpPr>
          <p:cNvPr id="3" name="Content Placeholder 2">
            <a:extLst>
              <a:ext uri="{FF2B5EF4-FFF2-40B4-BE49-F238E27FC236}">
                <a16:creationId xmlns:a16="http://schemas.microsoft.com/office/drawing/2014/main" id="{A9618E16-665D-45E8-8918-0EB4FE6D20F7}"/>
              </a:ext>
            </a:extLst>
          </p:cNvPr>
          <p:cNvSpPr>
            <a:spLocks noGrp="1"/>
          </p:cNvSpPr>
          <p:nvPr>
            <p:ph idx="1"/>
          </p:nvPr>
        </p:nvSpPr>
        <p:spPr>
          <a:xfrm>
            <a:off x="835089" y="1845733"/>
            <a:ext cx="10655559" cy="4471939"/>
          </a:xfrm>
        </p:spPr>
        <p:txBody>
          <a:bodyPr>
            <a:normAutofit/>
          </a:bodyPr>
          <a:lstStyle/>
          <a:p>
            <a:pPr>
              <a:buFont typeface="Arial" panose="020B0604020202020204" pitchFamily="34" charset="0"/>
              <a:buChar char="•"/>
            </a:pPr>
            <a:r>
              <a:rPr lang="en-GB" sz="2800" b="1" dirty="0"/>
              <a:t>Synchronous Data Stream</a:t>
            </a:r>
          </a:p>
          <a:p>
            <a:pPr lvl="2">
              <a:buFont typeface="Arial" panose="020B0604020202020204" pitchFamily="34" charset="0"/>
              <a:buChar char="•"/>
            </a:pPr>
            <a:r>
              <a:rPr lang="en-GB" sz="2200" dirty="0"/>
              <a:t>Steady streams of data at constant volume and rate</a:t>
            </a:r>
          </a:p>
          <a:p>
            <a:pPr lvl="2">
              <a:buFont typeface="Arial" panose="020B0604020202020204" pitchFamily="34" charset="0"/>
              <a:buChar char="•"/>
            </a:pPr>
            <a:r>
              <a:rPr lang="en-GB" sz="2200" dirty="0"/>
              <a:t>Synchronous communication examples include: skype calling, instant messaging, nearly all video/audio communications</a:t>
            </a:r>
          </a:p>
          <a:p>
            <a:pPr lvl="1">
              <a:buFont typeface="Arial" panose="020B0604020202020204" pitchFamily="34" charset="0"/>
              <a:buChar char="•"/>
            </a:pPr>
            <a:endParaRPr lang="en-GB" sz="2400" dirty="0"/>
          </a:p>
          <a:p>
            <a:pPr>
              <a:buFont typeface="Arial" panose="020B0604020202020204" pitchFamily="34" charset="0"/>
              <a:buChar char="•"/>
            </a:pPr>
            <a:r>
              <a:rPr lang="en-GB" sz="2800" b="1" dirty="0"/>
              <a:t> Asynchronous Data Stream</a:t>
            </a:r>
          </a:p>
          <a:p>
            <a:pPr lvl="1">
              <a:buFont typeface="Arial" panose="020B0604020202020204" pitchFamily="34" charset="0"/>
              <a:buChar char="•"/>
            </a:pPr>
            <a:r>
              <a:rPr lang="en-GB" sz="2200" dirty="0"/>
              <a:t>Bursts of data at inconsistent intervals</a:t>
            </a:r>
          </a:p>
          <a:p>
            <a:pPr lvl="1">
              <a:buFont typeface="Arial" panose="020B0604020202020204" pitchFamily="34" charset="0"/>
              <a:buChar char="•"/>
            </a:pPr>
            <a:r>
              <a:rPr lang="en-GB" sz="2200" dirty="0"/>
              <a:t>Asynchronous communication examples include: email, texting, newsgroups, blogs, social media</a:t>
            </a:r>
          </a:p>
          <a:p>
            <a:pPr>
              <a:buFont typeface="Arial" panose="020B0604020202020204" pitchFamily="34" charset="0"/>
              <a:buChar char="•"/>
            </a:pPr>
            <a:endParaRPr lang="en-GB" sz="2600" dirty="0"/>
          </a:p>
        </p:txBody>
      </p:sp>
    </p:spTree>
    <p:extLst>
      <p:ext uri="{BB962C8B-B14F-4D97-AF65-F5344CB8AC3E}">
        <p14:creationId xmlns:p14="http://schemas.microsoft.com/office/powerpoint/2010/main" val="2389566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B0A50-CB1E-4BCB-B38A-35132C76780E}"/>
              </a:ext>
            </a:extLst>
          </p:cNvPr>
          <p:cNvSpPr>
            <a:spLocks noGrp="1"/>
          </p:cNvSpPr>
          <p:nvPr>
            <p:ph type="title"/>
          </p:nvPr>
        </p:nvSpPr>
        <p:spPr/>
        <p:txBody>
          <a:bodyPr/>
          <a:lstStyle/>
          <a:p>
            <a:pPr algn="ctr"/>
            <a:r>
              <a:rPr lang="en-GB" b="1" dirty="0">
                <a:solidFill>
                  <a:schemeClr val="accent1"/>
                </a:solidFill>
              </a:rPr>
              <a:t>Responsive</a:t>
            </a:r>
            <a:endParaRPr lang="en-GB" dirty="0"/>
          </a:p>
        </p:txBody>
      </p:sp>
      <p:sp>
        <p:nvSpPr>
          <p:cNvPr id="3" name="Content Placeholder 2">
            <a:extLst>
              <a:ext uri="{FF2B5EF4-FFF2-40B4-BE49-F238E27FC236}">
                <a16:creationId xmlns:a16="http://schemas.microsoft.com/office/drawing/2014/main" id="{81894843-E5E8-4F5B-A0AC-7290635081B0}"/>
              </a:ext>
            </a:extLst>
          </p:cNvPr>
          <p:cNvSpPr>
            <a:spLocks noGrp="1"/>
          </p:cNvSpPr>
          <p:nvPr>
            <p:ph idx="1"/>
          </p:nvPr>
        </p:nvSpPr>
        <p:spPr/>
        <p:txBody>
          <a:bodyPr>
            <a:normAutofit/>
          </a:bodyPr>
          <a:lstStyle/>
          <a:p>
            <a:pPr defTabSz="457200">
              <a:buFont typeface="Arial" panose="020B0604020202020204" pitchFamily="34" charset="0"/>
              <a:buChar char="•"/>
              <a:defRPr sz="2000">
                <a:solidFill>
                  <a:srgbClr val="FFFFFF"/>
                </a:solidFill>
                <a:latin typeface="+mn-lt"/>
                <a:ea typeface="+mn-ea"/>
                <a:cs typeface="+mn-cs"/>
                <a:sym typeface="Helvetica"/>
              </a:defRPr>
            </a:pPr>
            <a:r>
              <a:rPr lang="en-GB" sz="3200" b="1" dirty="0">
                <a:solidFill>
                  <a:schemeClr val="tx1"/>
                </a:solidFill>
                <a:sym typeface="Helvetica"/>
              </a:rPr>
              <a:t>Responsive</a:t>
            </a:r>
            <a:endParaRPr lang="en-GB" sz="3200" dirty="0">
              <a:solidFill>
                <a:schemeClr val="tx1"/>
              </a:solidFill>
              <a:sym typeface="Helvetica"/>
            </a:endParaRPr>
          </a:p>
          <a:p>
            <a:pPr lvl="2" defTabSz="457200">
              <a:buFont typeface="Arial" panose="020B0604020202020204" pitchFamily="34" charset="0"/>
              <a:buChar char="•"/>
              <a:defRPr sz="2000">
                <a:solidFill>
                  <a:srgbClr val="FFFFFF"/>
                </a:solidFill>
                <a:latin typeface="+mn-lt"/>
                <a:ea typeface="+mn-ea"/>
                <a:cs typeface="+mn-cs"/>
                <a:sym typeface="Helvetica"/>
              </a:defRPr>
            </a:pPr>
            <a:r>
              <a:rPr lang="en-GB" sz="2600" dirty="0">
                <a:solidFill>
                  <a:schemeClr val="tx1"/>
                </a:solidFill>
                <a:sym typeface="Helvetica"/>
              </a:rPr>
              <a:t>Respond in a Timely Manner</a:t>
            </a:r>
          </a:p>
          <a:p>
            <a:pPr lvl="2" defTabSz="457200">
              <a:buFont typeface="Arial" panose="020B0604020202020204" pitchFamily="34" charset="0"/>
              <a:buChar char="•"/>
              <a:defRPr sz="2000">
                <a:solidFill>
                  <a:srgbClr val="FFFFFF"/>
                </a:solidFill>
                <a:latin typeface="+mn-lt"/>
                <a:ea typeface="+mn-ea"/>
                <a:cs typeface="+mn-cs"/>
                <a:sym typeface="Helvetica"/>
              </a:defRPr>
            </a:pPr>
            <a:r>
              <a:rPr lang="en-GB" sz="2600" dirty="0">
                <a:solidFill>
                  <a:schemeClr val="tx1"/>
                </a:solidFill>
                <a:sym typeface="Helvetica"/>
              </a:rPr>
              <a:t>Usability </a:t>
            </a:r>
          </a:p>
          <a:p>
            <a:pPr lvl="2" defTabSz="457200">
              <a:buFont typeface="Arial" panose="020B0604020202020204" pitchFamily="34" charset="0"/>
              <a:buChar char="•"/>
              <a:defRPr sz="2000">
                <a:solidFill>
                  <a:srgbClr val="FFFFFF"/>
                </a:solidFill>
                <a:latin typeface="+mn-lt"/>
                <a:ea typeface="+mn-ea"/>
                <a:cs typeface="+mn-cs"/>
                <a:sym typeface="Helvetica"/>
              </a:defRPr>
            </a:pPr>
            <a:r>
              <a:rPr lang="en-GB" sz="2600" dirty="0">
                <a:solidFill>
                  <a:schemeClr val="tx1"/>
                </a:solidFill>
                <a:sym typeface="Helvetica"/>
              </a:rPr>
              <a:t>Quick to detect problems</a:t>
            </a:r>
          </a:p>
          <a:p>
            <a:pPr lvl="2" defTabSz="457200">
              <a:buFont typeface="Arial" panose="020B0604020202020204" pitchFamily="34" charset="0"/>
              <a:buChar char="•"/>
              <a:defRPr sz="2000">
                <a:solidFill>
                  <a:srgbClr val="FFFFFF"/>
                </a:solidFill>
                <a:latin typeface="+mn-lt"/>
                <a:ea typeface="+mn-ea"/>
                <a:cs typeface="+mn-cs"/>
                <a:sym typeface="Helvetica"/>
              </a:defRPr>
            </a:pPr>
            <a:r>
              <a:rPr lang="en-GB" sz="2600" dirty="0">
                <a:solidFill>
                  <a:schemeClr val="tx1"/>
                </a:solidFill>
                <a:sym typeface="Helvetica"/>
              </a:rPr>
              <a:t>Consistent response times</a:t>
            </a:r>
          </a:p>
          <a:p>
            <a:pPr defTabSz="457200">
              <a:buFont typeface="Arial" panose="020B0604020202020204" pitchFamily="34" charset="0"/>
              <a:buChar char="•"/>
              <a:defRPr sz="2000">
                <a:solidFill>
                  <a:srgbClr val="FFFFFF"/>
                </a:solidFill>
                <a:latin typeface="+mn-lt"/>
                <a:ea typeface="+mn-ea"/>
                <a:cs typeface="+mn-cs"/>
                <a:sym typeface="Helvetica"/>
              </a:defRPr>
            </a:pPr>
            <a:r>
              <a:rPr lang="en-GB" sz="3200" dirty="0">
                <a:solidFill>
                  <a:schemeClr val="tx1"/>
                </a:solidFill>
                <a:sym typeface="Helvetica"/>
              </a:rPr>
              <a:t>Requires both scalability and resilience</a:t>
            </a:r>
          </a:p>
          <a:p>
            <a:pPr marL="0" indent="0" defTabSz="457200">
              <a:buNone/>
              <a:defRPr sz="2000">
                <a:solidFill>
                  <a:srgbClr val="FFFFFF"/>
                </a:solidFill>
                <a:latin typeface="+mn-lt"/>
                <a:ea typeface="+mn-ea"/>
                <a:cs typeface="+mn-cs"/>
                <a:sym typeface="Helvetica"/>
              </a:defRPr>
            </a:pPr>
            <a:endParaRPr lang="en-GB" sz="3200" dirty="0">
              <a:solidFill>
                <a:schemeClr val="tx1"/>
              </a:solidFill>
              <a:sym typeface="Helvetica"/>
            </a:endParaRPr>
          </a:p>
          <a:p>
            <a:pPr marL="342900" indent="-342900" defTabSz="457200">
              <a:buFont typeface="Arial" charset="0"/>
              <a:buChar char="•"/>
              <a:defRPr sz="2000">
                <a:solidFill>
                  <a:srgbClr val="FFFFFF"/>
                </a:solidFill>
                <a:latin typeface="+mn-lt"/>
                <a:ea typeface="+mn-ea"/>
                <a:cs typeface="+mn-cs"/>
                <a:sym typeface="Helvetica"/>
              </a:defRPr>
            </a:pPr>
            <a:endParaRPr lang="en-GB" sz="1900" dirty="0">
              <a:solidFill>
                <a:schemeClr val="tx1"/>
              </a:solidFill>
              <a:sym typeface="Helvetica"/>
            </a:endParaRPr>
          </a:p>
        </p:txBody>
      </p:sp>
    </p:spTree>
    <p:extLst>
      <p:ext uri="{BB962C8B-B14F-4D97-AF65-F5344CB8AC3E}">
        <p14:creationId xmlns:p14="http://schemas.microsoft.com/office/powerpoint/2010/main" val="34505343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91D0-4348-4CD8-8B28-88A7812BD746}"/>
              </a:ext>
            </a:extLst>
          </p:cNvPr>
          <p:cNvSpPr>
            <a:spLocks noGrp="1"/>
          </p:cNvSpPr>
          <p:nvPr>
            <p:ph type="title"/>
          </p:nvPr>
        </p:nvSpPr>
        <p:spPr/>
        <p:txBody>
          <a:bodyPr>
            <a:normAutofit/>
          </a:bodyPr>
          <a:lstStyle/>
          <a:p>
            <a:pPr algn="ctr"/>
            <a:r>
              <a:rPr lang="en-GB" sz="6000" b="1" dirty="0">
                <a:solidFill>
                  <a:schemeClr val="accent1">
                    <a:lumMod val="60000"/>
                    <a:lumOff val="40000"/>
                  </a:schemeClr>
                </a:solidFill>
              </a:rPr>
              <a:t>Reactive Programming</a:t>
            </a:r>
          </a:p>
        </p:txBody>
      </p:sp>
      <p:sp>
        <p:nvSpPr>
          <p:cNvPr id="3" name="Content Placeholder 2">
            <a:extLst>
              <a:ext uri="{FF2B5EF4-FFF2-40B4-BE49-F238E27FC236}">
                <a16:creationId xmlns:a16="http://schemas.microsoft.com/office/drawing/2014/main" id="{A9618E16-665D-45E8-8918-0EB4FE6D20F7}"/>
              </a:ext>
            </a:extLst>
          </p:cNvPr>
          <p:cNvSpPr>
            <a:spLocks noGrp="1"/>
          </p:cNvSpPr>
          <p:nvPr>
            <p:ph idx="1"/>
          </p:nvPr>
        </p:nvSpPr>
        <p:spPr>
          <a:xfrm>
            <a:off x="835089" y="1845733"/>
            <a:ext cx="10655559" cy="4471939"/>
          </a:xfrm>
        </p:spPr>
        <p:txBody>
          <a:bodyPr>
            <a:normAutofit fontScale="77500" lnSpcReduction="20000"/>
          </a:bodyPr>
          <a:lstStyle/>
          <a:p>
            <a:pPr>
              <a:buFont typeface="Arial" panose="020B0604020202020204" pitchFamily="34" charset="0"/>
              <a:buChar char="•"/>
            </a:pPr>
            <a:r>
              <a:rPr lang="en-GB" sz="2800" dirty="0"/>
              <a:t>The term asynchronous programming means parallel programming where some unit of work or functionality runs separately from the main application without blocking it. It's a model that allows you to take leverage of the multiple cores of the system. Parallel programming uses multiple CPU cores to execute the tasks, ultimately increasing the performance of the application. We know very well that each application has at least one thread, which we usually call the main thread. Other functionalities run in separate threads. We may call them child threads; they keep notifying the main thread about its progress as well as failure.</a:t>
            </a:r>
          </a:p>
          <a:p>
            <a:pPr>
              <a:buFont typeface="Arial" panose="020B0604020202020204" pitchFamily="34" charset="0"/>
              <a:buChar char="•"/>
            </a:pPr>
            <a:endParaRPr lang="en-GB" sz="2800" dirty="0"/>
          </a:p>
          <a:p>
            <a:pPr>
              <a:buFont typeface="Arial" panose="020B0604020202020204" pitchFamily="34" charset="0"/>
              <a:buChar char="•"/>
            </a:pPr>
            <a:r>
              <a:rPr lang="en-GB" sz="2800" dirty="0"/>
              <a:t>The major benefit provided by the asynchronous approach is that the performance and responsiveness of the application improve drastically. In today's world, the application market is too demanding. No one wants to be kept waiting while the application is processing things that one needs an answer for. No matter whether it's a desktop application or the web, users prefer to continue enjoying the application while the application is computing a complicated result or performing some expensive task on a resource. We need this in all the scenarios where developers don't want to block the user while using the application.</a:t>
            </a:r>
            <a:endParaRPr lang="en-GB" sz="2600" dirty="0"/>
          </a:p>
        </p:txBody>
      </p:sp>
    </p:spTree>
    <p:extLst>
      <p:ext uri="{BB962C8B-B14F-4D97-AF65-F5344CB8AC3E}">
        <p14:creationId xmlns:p14="http://schemas.microsoft.com/office/powerpoint/2010/main" val="6252222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91D0-4348-4CD8-8B28-88A7812BD746}"/>
              </a:ext>
            </a:extLst>
          </p:cNvPr>
          <p:cNvSpPr>
            <a:spLocks noGrp="1"/>
          </p:cNvSpPr>
          <p:nvPr>
            <p:ph type="title"/>
          </p:nvPr>
        </p:nvSpPr>
        <p:spPr/>
        <p:txBody>
          <a:bodyPr>
            <a:normAutofit/>
          </a:bodyPr>
          <a:lstStyle/>
          <a:p>
            <a:pPr algn="ctr"/>
            <a:r>
              <a:rPr lang="en-GB" sz="6000" b="1" dirty="0">
                <a:solidFill>
                  <a:schemeClr val="accent1">
                    <a:lumMod val="60000"/>
                    <a:lumOff val="40000"/>
                  </a:schemeClr>
                </a:solidFill>
              </a:rPr>
              <a:t>Reactive Programming</a:t>
            </a:r>
          </a:p>
        </p:txBody>
      </p:sp>
      <p:sp>
        <p:nvSpPr>
          <p:cNvPr id="3" name="Content Placeholder 2">
            <a:extLst>
              <a:ext uri="{FF2B5EF4-FFF2-40B4-BE49-F238E27FC236}">
                <a16:creationId xmlns:a16="http://schemas.microsoft.com/office/drawing/2014/main" id="{A9618E16-665D-45E8-8918-0EB4FE6D20F7}"/>
              </a:ext>
            </a:extLst>
          </p:cNvPr>
          <p:cNvSpPr>
            <a:spLocks noGrp="1"/>
          </p:cNvSpPr>
          <p:nvPr>
            <p:ph idx="1"/>
          </p:nvPr>
        </p:nvSpPr>
        <p:spPr>
          <a:xfrm>
            <a:off x="835089" y="1845734"/>
            <a:ext cx="10655559" cy="4023360"/>
          </a:xfrm>
        </p:spPr>
        <p:txBody>
          <a:bodyPr>
            <a:normAutofit fontScale="85000" lnSpcReduction="10000"/>
          </a:bodyPr>
          <a:lstStyle/>
          <a:p>
            <a:pPr>
              <a:buFont typeface="Arial" panose="020B0604020202020204" pitchFamily="34" charset="0"/>
              <a:buChar char="•"/>
            </a:pPr>
            <a:r>
              <a:rPr lang="en-GB" sz="3200" dirty="0"/>
              <a:t>Reactive programming is programming with asynchronous data streams</a:t>
            </a:r>
          </a:p>
          <a:p>
            <a:pPr>
              <a:buFont typeface="Arial" panose="020B0604020202020204" pitchFamily="34" charset="0"/>
              <a:buChar char="•"/>
            </a:pPr>
            <a:r>
              <a:rPr lang="en-GB" sz="3200" dirty="0"/>
              <a:t>Event buses or your typical click events are really an asynchronous event stream, on which you can observe and do some side effects. </a:t>
            </a:r>
          </a:p>
          <a:p>
            <a:pPr>
              <a:buFont typeface="Arial" panose="020B0604020202020204" pitchFamily="34" charset="0"/>
              <a:buChar char="•"/>
            </a:pPr>
            <a:r>
              <a:rPr lang="en-GB" sz="3200" b="1" dirty="0"/>
              <a:t>You are able to create data streams of anything</a:t>
            </a:r>
          </a:p>
          <a:p>
            <a:pPr>
              <a:buFont typeface="Arial" panose="020B0604020202020204" pitchFamily="34" charset="0"/>
              <a:buChar char="•"/>
            </a:pPr>
            <a:r>
              <a:rPr lang="en-GB" sz="3200" dirty="0"/>
              <a:t>Streams are cheap and ubiquitous, anything can be a stream: </a:t>
            </a:r>
          </a:p>
          <a:p>
            <a:pPr lvl="1">
              <a:buFont typeface="Arial" panose="020B0604020202020204" pitchFamily="34" charset="0"/>
              <a:buChar char="•"/>
            </a:pPr>
            <a:r>
              <a:rPr lang="en-GB" sz="3000" dirty="0"/>
              <a:t>variables, user inputs, properties, caches, data structures, etc. </a:t>
            </a:r>
          </a:p>
          <a:p>
            <a:pPr lvl="1">
              <a:buFont typeface="Arial" panose="020B0604020202020204" pitchFamily="34" charset="0"/>
              <a:buChar char="•"/>
            </a:pPr>
            <a:r>
              <a:rPr lang="en-GB" sz="3000" dirty="0"/>
              <a:t>For example, imagine your Twitter feed would be a data stream in the same fashion that click events are. </a:t>
            </a:r>
          </a:p>
          <a:p>
            <a:pPr>
              <a:buFont typeface="Arial" panose="020B0604020202020204" pitchFamily="34" charset="0"/>
              <a:buChar char="•"/>
            </a:pPr>
            <a:r>
              <a:rPr lang="en-GB" sz="3200" dirty="0"/>
              <a:t>You can listen to that stream and react accordingly</a:t>
            </a:r>
            <a:endParaRPr lang="en-GB" sz="2600" dirty="0"/>
          </a:p>
        </p:txBody>
      </p:sp>
    </p:spTree>
    <p:extLst>
      <p:ext uri="{BB962C8B-B14F-4D97-AF65-F5344CB8AC3E}">
        <p14:creationId xmlns:p14="http://schemas.microsoft.com/office/powerpoint/2010/main" val="188090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91D0-4348-4CD8-8B28-88A7812BD746}"/>
              </a:ext>
            </a:extLst>
          </p:cNvPr>
          <p:cNvSpPr>
            <a:spLocks noGrp="1"/>
          </p:cNvSpPr>
          <p:nvPr>
            <p:ph type="title"/>
          </p:nvPr>
        </p:nvSpPr>
        <p:spPr/>
        <p:txBody>
          <a:bodyPr>
            <a:normAutofit fontScale="90000"/>
          </a:bodyPr>
          <a:lstStyle/>
          <a:p>
            <a:pPr algn="ctr"/>
            <a:r>
              <a:rPr lang="en-GB" sz="6000" b="1" dirty="0">
                <a:solidFill>
                  <a:schemeClr val="accent1">
                    <a:lumMod val="60000"/>
                    <a:lumOff val="40000"/>
                  </a:schemeClr>
                </a:solidFill>
              </a:rPr>
              <a:t>Imperative vs Reactive Programming</a:t>
            </a:r>
          </a:p>
        </p:txBody>
      </p:sp>
      <p:sp>
        <p:nvSpPr>
          <p:cNvPr id="3" name="Content Placeholder 2">
            <a:extLst>
              <a:ext uri="{FF2B5EF4-FFF2-40B4-BE49-F238E27FC236}">
                <a16:creationId xmlns:a16="http://schemas.microsoft.com/office/drawing/2014/main" id="{A9618E16-665D-45E8-8918-0EB4FE6D20F7}"/>
              </a:ext>
            </a:extLst>
          </p:cNvPr>
          <p:cNvSpPr>
            <a:spLocks noGrp="1"/>
          </p:cNvSpPr>
          <p:nvPr>
            <p:ph idx="1"/>
          </p:nvPr>
        </p:nvSpPr>
        <p:spPr/>
        <p:txBody>
          <a:bodyPr>
            <a:normAutofit/>
          </a:bodyPr>
          <a:lstStyle/>
          <a:p>
            <a:pPr>
              <a:buFont typeface="Arial" panose="020B0604020202020204" pitchFamily="34" charset="0"/>
              <a:buChar char="•"/>
            </a:pPr>
            <a:r>
              <a:rPr lang="en-GB" sz="3200" dirty="0"/>
              <a:t>With Imperative programming we pull and process requests synchronously using iterators</a:t>
            </a:r>
          </a:p>
          <a:p>
            <a:pPr>
              <a:buFont typeface="Arial" panose="020B0604020202020204" pitchFamily="34" charset="0"/>
              <a:buChar char="•"/>
            </a:pPr>
            <a:r>
              <a:rPr lang="en-GB" sz="3200" dirty="0"/>
              <a:t>With Reactive Systems we convert that into a push model</a:t>
            </a:r>
          </a:p>
          <a:p>
            <a:pPr lvl="1">
              <a:buFont typeface="Arial" panose="020B0604020202020204" pitchFamily="34" charset="0"/>
              <a:buChar char="•"/>
            </a:pPr>
            <a:r>
              <a:rPr lang="en-GB" sz="2000" dirty="0"/>
              <a:t>We have a stream of events and we push the elements into an existing data stream</a:t>
            </a:r>
          </a:p>
          <a:p>
            <a:pPr lvl="2">
              <a:buFont typeface="Arial" panose="020B0604020202020204" pitchFamily="34" charset="0"/>
              <a:buChar char="•"/>
            </a:pPr>
            <a:endParaRPr lang="en-GB" sz="2200" dirty="0"/>
          </a:p>
          <a:p>
            <a:pPr lvl="1">
              <a:buFont typeface="Arial" panose="020B0604020202020204" pitchFamily="34" charset="0"/>
              <a:buChar char="•"/>
            </a:pPr>
            <a:endParaRPr lang="en-GB" sz="2600" dirty="0"/>
          </a:p>
        </p:txBody>
      </p:sp>
    </p:spTree>
    <p:extLst>
      <p:ext uri="{BB962C8B-B14F-4D97-AF65-F5344CB8AC3E}">
        <p14:creationId xmlns:p14="http://schemas.microsoft.com/office/powerpoint/2010/main" val="1374022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91D0-4348-4CD8-8B28-88A7812BD746}"/>
              </a:ext>
            </a:extLst>
          </p:cNvPr>
          <p:cNvSpPr>
            <a:spLocks noGrp="1"/>
          </p:cNvSpPr>
          <p:nvPr>
            <p:ph type="title"/>
          </p:nvPr>
        </p:nvSpPr>
        <p:spPr/>
        <p:txBody>
          <a:bodyPr>
            <a:normAutofit fontScale="90000"/>
          </a:bodyPr>
          <a:lstStyle/>
          <a:p>
            <a:pPr algn="ctr"/>
            <a:r>
              <a:rPr lang="en-GB" sz="6000" b="1" dirty="0">
                <a:solidFill>
                  <a:schemeClr val="accent1">
                    <a:lumMod val="60000"/>
                    <a:lumOff val="40000"/>
                  </a:schemeClr>
                </a:solidFill>
              </a:rPr>
              <a:t>The benefits Reactive Programming</a:t>
            </a:r>
          </a:p>
        </p:txBody>
      </p:sp>
      <p:pic>
        <p:nvPicPr>
          <p:cNvPr id="4" name="Online Media 3" title="Reactive Programming Overview (Jafar Husain from Netflix)">
            <a:hlinkClick r:id="" action="ppaction://media"/>
            <a:extLst>
              <a:ext uri="{FF2B5EF4-FFF2-40B4-BE49-F238E27FC236}">
                <a16:creationId xmlns:a16="http://schemas.microsoft.com/office/drawing/2014/main" id="{9B4936AD-8493-4CC0-B28F-24903C538687}"/>
              </a:ext>
            </a:extLst>
          </p:cNvPr>
          <p:cNvPicPr>
            <a:picLocks noGrp="1" noRot="1" noChangeAspect="1"/>
          </p:cNvPicPr>
          <p:nvPr>
            <p:ph idx="1"/>
            <a:videoFile r:link="rId1"/>
          </p:nvPr>
        </p:nvPicPr>
        <p:blipFill>
          <a:blip r:embed="rId4"/>
          <a:stretch>
            <a:fillRect/>
          </a:stretch>
        </p:blipFill>
        <p:spPr>
          <a:xfrm>
            <a:off x="0" y="0"/>
            <a:ext cx="12192000" cy="6857832"/>
          </a:xfrm>
          <a:prstGeom prst="rect">
            <a:avLst/>
          </a:prstGeom>
        </p:spPr>
      </p:pic>
    </p:spTree>
    <p:extLst>
      <p:ext uri="{BB962C8B-B14F-4D97-AF65-F5344CB8AC3E}">
        <p14:creationId xmlns:p14="http://schemas.microsoft.com/office/powerpoint/2010/main" val="1722160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91D0-4348-4CD8-8B28-88A7812BD746}"/>
              </a:ext>
            </a:extLst>
          </p:cNvPr>
          <p:cNvSpPr>
            <a:spLocks noGrp="1"/>
          </p:cNvSpPr>
          <p:nvPr>
            <p:ph type="title"/>
          </p:nvPr>
        </p:nvSpPr>
        <p:spPr/>
        <p:txBody>
          <a:bodyPr>
            <a:normAutofit fontScale="90000"/>
          </a:bodyPr>
          <a:lstStyle/>
          <a:p>
            <a:pPr algn="ctr"/>
            <a:r>
              <a:rPr lang="en-GB" sz="6000" b="1" dirty="0">
                <a:solidFill>
                  <a:schemeClr val="accent1">
                    <a:lumMod val="60000"/>
                    <a:lumOff val="40000"/>
                  </a:schemeClr>
                </a:solidFill>
              </a:rPr>
              <a:t>The benefits Reactive Programming</a:t>
            </a:r>
          </a:p>
        </p:txBody>
      </p:sp>
      <p:sp>
        <p:nvSpPr>
          <p:cNvPr id="3" name="Content Placeholder 2">
            <a:extLst>
              <a:ext uri="{FF2B5EF4-FFF2-40B4-BE49-F238E27FC236}">
                <a16:creationId xmlns:a16="http://schemas.microsoft.com/office/drawing/2014/main" id="{A9618E16-665D-45E8-8918-0EB4FE6D20F7}"/>
              </a:ext>
            </a:extLst>
          </p:cNvPr>
          <p:cNvSpPr>
            <a:spLocks noGrp="1"/>
          </p:cNvSpPr>
          <p:nvPr>
            <p:ph idx="1"/>
          </p:nvPr>
        </p:nvSpPr>
        <p:spPr/>
        <p:txBody>
          <a:bodyPr>
            <a:normAutofit/>
          </a:bodyPr>
          <a:lstStyle/>
          <a:p>
            <a:pPr>
              <a:buFont typeface="Arial" panose="020B0604020202020204" pitchFamily="34" charset="0"/>
              <a:buChar char="•"/>
            </a:pPr>
            <a:r>
              <a:rPr lang="en-GB" sz="3200" dirty="0"/>
              <a:t>Interview with </a:t>
            </a:r>
            <a:r>
              <a:rPr lang="en-GB" sz="3200" dirty="0" err="1"/>
              <a:t>Jafar</a:t>
            </a:r>
            <a:r>
              <a:rPr lang="en-GB" sz="3200" dirty="0"/>
              <a:t> Husain</a:t>
            </a:r>
          </a:p>
          <a:p>
            <a:pPr>
              <a:buFont typeface="Arial" panose="020B0604020202020204" pitchFamily="34" charset="0"/>
              <a:buChar char="•"/>
            </a:pPr>
            <a:r>
              <a:rPr lang="en-GB" sz="3200" dirty="0"/>
              <a:t>Two Object Oriented design patterns consume data</a:t>
            </a:r>
          </a:p>
          <a:p>
            <a:pPr lvl="1">
              <a:buFont typeface="Arial" panose="020B0604020202020204" pitchFamily="34" charset="0"/>
              <a:buChar char="•"/>
            </a:pPr>
            <a:r>
              <a:rPr lang="en-GB" sz="2600" dirty="0"/>
              <a:t>The Iterator</a:t>
            </a:r>
          </a:p>
          <a:p>
            <a:pPr lvl="2">
              <a:buFont typeface="Arial" panose="020B0604020202020204" pitchFamily="34" charset="0"/>
              <a:buChar char="•"/>
            </a:pPr>
            <a:r>
              <a:rPr lang="en-GB" sz="2200" dirty="0"/>
              <a:t>Consistently access all elements in a collection</a:t>
            </a:r>
          </a:p>
          <a:p>
            <a:pPr lvl="2">
              <a:buFont typeface="Arial" panose="020B0604020202020204" pitchFamily="34" charset="0"/>
              <a:buChar char="•"/>
            </a:pPr>
            <a:r>
              <a:rPr lang="en-GB" sz="2200" dirty="0"/>
              <a:t>Consumer asks for an iterator and progressively pull values from collection</a:t>
            </a:r>
          </a:p>
          <a:p>
            <a:pPr lvl="2">
              <a:buFont typeface="Arial" panose="020B0604020202020204" pitchFamily="34" charset="0"/>
              <a:buChar char="•"/>
            </a:pPr>
            <a:r>
              <a:rPr lang="en-GB" sz="2200" dirty="0"/>
              <a:t>3 outputs, value, end of collection, error</a:t>
            </a:r>
          </a:p>
          <a:p>
            <a:pPr lvl="1">
              <a:buFont typeface="Arial" panose="020B0604020202020204" pitchFamily="34" charset="0"/>
              <a:buChar char="•"/>
            </a:pPr>
            <a:r>
              <a:rPr lang="en-GB" sz="2600" dirty="0"/>
              <a:t>The Observer</a:t>
            </a:r>
          </a:p>
          <a:p>
            <a:pPr lvl="2">
              <a:buFont typeface="Arial" panose="020B0604020202020204" pitchFamily="34" charset="0"/>
              <a:buChar char="•"/>
            </a:pPr>
            <a:r>
              <a:rPr lang="en-GB" sz="2200" dirty="0"/>
              <a:t>Producer pushes notifications to subscribes consumers via a </a:t>
            </a:r>
            <a:r>
              <a:rPr lang="en-GB" sz="2200" dirty="0" err="1"/>
              <a:t>callback</a:t>
            </a:r>
            <a:endParaRPr lang="en-GB" sz="2200" dirty="0"/>
          </a:p>
          <a:p>
            <a:pPr lvl="2">
              <a:buFont typeface="Arial" panose="020B0604020202020204" pitchFamily="34" charset="0"/>
              <a:buChar char="•"/>
            </a:pPr>
            <a:r>
              <a:rPr lang="en-GB" sz="2200" dirty="0"/>
              <a:t>No way to tell the consumer “No more events” or “There was an error”</a:t>
            </a:r>
          </a:p>
          <a:p>
            <a:pPr lvl="2">
              <a:buFont typeface="Arial" panose="020B0604020202020204" pitchFamily="34" charset="0"/>
              <a:buChar char="•"/>
            </a:pPr>
            <a:endParaRPr lang="en-GB" sz="2200" dirty="0"/>
          </a:p>
          <a:p>
            <a:pPr lvl="1">
              <a:buFont typeface="Arial" panose="020B0604020202020204" pitchFamily="34" charset="0"/>
              <a:buChar char="•"/>
            </a:pPr>
            <a:endParaRPr lang="en-GB" sz="2600" dirty="0"/>
          </a:p>
        </p:txBody>
      </p:sp>
    </p:spTree>
    <p:extLst>
      <p:ext uri="{BB962C8B-B14F-4D97-AF65-F5344CB8AC3E}">
        <p14:creationId xmlns:p14="http://schemas.microsoft.com/office/powerpoint/2010/main" val="3459760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91D0-4348-4CD8-8B28-88A7812BD746}"/>
              </a:ext>
            </a:extLst>
          </p:cNvPr>
          <p:cNvSpPr>
            <a:spLocks noGrp="1"/>
          </p:cNvSpPr>
          <p:nvPr>
            <p:ph type="title"/>
          </p:nvPr>
        </p:nvSpPr>
        <p:spPr/>
        <p:txBody>
          <a:bodyPr>
            <a:normAutofit fontScale="90000"/>
          </a:bodyPr>
          <a:lstStyle/>
          <a:p>
            <a:pPr algn="ctr"/>
            <a:r>
              <a:rPr lang="en-GB" sz="6000" b="1" dirty="0">
                <a:solidFill>
                  <a:schemeClr val="accent1">
                    <a:lumMod val="60000"/>
                    <a:lumOff val="40000"/>
                  </a:schemeClr>
                </a:solidFill>
              </a:rPr>
              <a:t>The benefits Reactive Programming</a:t>
            </a:r>
          </a:p>
        </p:txBody>
      </p:sp>
      <p:sp>
        <p:nvSpPr>
          <p:cNvPr id="3" name="Content Placeholder 2">
            <a:extLst>
              <a:ext uri="{FF2B5EF4-FFF2-40B4-BE49-F238E27FC236}">
                <a16:creationId xmlns:a16="http://schemas.microsoft.com/office/drawing/2014/main" id="{A9618E16-665D-45E8-8918-0EB4FE6D20F7}"/>
              </a:ext>
            </a:extLst>
          </p:cNvPr>
          <p:cNvSpPr>
            <a:spLocks noGrp="1"/>
          </p:cNvSpPr>
          <p:nvPr>
            <p:ph idx="1"/>
          </p:nvPr>
        </p:nvSpPr>
        <p:spPr/>
        <p:txBody>
          <a:bodyPr>
            <a:normAutofit lnSpcReduction="10000"/>
          </a:bodyPr>
          <a:lstStyle/>
          <a:p>
            <a:pPr>
              <a:buFont typeface="Arial" panose="020B0604020202020204" pitchFamily="34" charset="0"/>
              <a:buChar char="•"/>
            </a:pPr>
            <a:r>
              <a:rPr lang="en-GB" sz="3200" dirty="0"/>
              <a:t>Blend </a:t>
            </a:r>
            <a:r>
              <a:rPr lang="en-GB" sz="3200" i="1" dirty="0"/>
              <a:t>Iterator</a:t>
            </a:r>
            <a:r>
              <a:rPr lang="en-GB" sz="3200" dirty="0"/>
              <a:t> and </a:t>
            </a:r>
            <a:r>
              <a:rPr lang="en-GB" sz="3200" i="1" dirty="0"/>
              <a:t>Observer</a:t>
            </a:r>
            <a:r>
              <a:rPr lang="en-GB" sz="3200" dirty="0"/>
              <a:t> to make a </a:t>
            </a:r>
            <a:r>
              <a:rPr lang="en-GB" sz="3200" i="1" dirty="0"/>
              <a:t>Observable</a:t>
            </a:r>
          </a:p>
          <a:p>
            <a:pPr lvl="1">
              <a:buFont typeface="Arial" panose="020B0604020202020204" pitchFamily="34" charset="0"/>
              <a:buChar char="•"/>
            </a:pPr>
            <a:r>
              <a:rPr lang="en-GB" sz="2600" dirty="0"/>
              <a:t>Adds two more functions to Observer pattern that pass “no more data” and “error” messages</a:t>
            </a:r>
          </a:p>
          <a:p>
            <a:pPr>
              <a:buFont typeface="Arial" panose="020B0604020202020204" pitchFamily="34" charset="0"/>
              <a:buChar char="•"/>
            </a:pPr>
            <a:r>
              <a:rPr lang="en-GB" sz="3200" dirty="0">
                <a:solidFill>
                  <a:srgbClr val="000000">
                    <a:lumMod val="75000"/>
                    <a:lumOff val="25000"/>
                  </a:srgbClr>
                </a:solidFill>
              </a:rPr>
              <a:t>Now </a:t>
            </a:r>
            <a:r>
              <a:rPr lang="en-GB" sz="3200" dirty="0" err="1">
                <a:solidFill>
                  <a:srgbClr val="000000">
                    <a:lumMod val="75000"/>
                    <a:lumOff val="25000"/>
                  </a:srgbClr>
                </a:solidFill>
              </a:rPr>
              <a:t>Iterable</a:t>
            </a:r>
            <a:r>
              <a:rPr lang="en-GB" sz="3200" dirty="0">
                <a:solidFill>
                  <a:srgbClr val="000000">
                    <a:lumMod val="75000"/>
                    <a:lumOff val="25000"/>
                  </a:srgbClr>
                </a:solidFill>
              </a:rPr>
              <a:t> and Observable can be used in the same way</a:t>
            </a:r>
          </a:p>
          <a:p>
            <a:pPr>
              <a:buFont typeface="Arial" panose="020B0604020202020204" pitchFamily="34" charset="0"/>
              <a:buChar char="•"/>
            </a:pPr>
            <a:endParaRPr lang="en-GB" sz="3200" dirty="0">
              <a:solidFill>
                <a:srgbClr val="000000">
                  <a:lumMod val="75000"/>
                  <a:lumOff val="25000"/>
                </a:srgbClr>
              </a:solidFill>
            </a:endParaRPr>
          </a:p>
          <a:p>
            <a:pPr>
              <a:buFont typeface="Arial" panose="020B0604020202020204" pitchFamily="34" charset="0"/>
              <a:buChar char="•"/>
            </a:pPr>
            <a:r>
              <a:rPr lang="en-GB" sz="3200" dirty="0" err="1">
                <a:solidFill>
                  <a:srgbClr val="000000">
                    <a:lumMod val="75000"/>
                    <a:lumOff val="25000"/>
                  </a:srgbClr>
                </a:solidFill>
              </a:rPr>
              <a:t>Iterables</a:t>
            </a:r>
            <a:r>
              <a:rPr lang="en-GB" sz="3200" dirty="0">
                <a:solidFill>
                  <a:srgbClr val="000000">
                    <a:lumMod val="75000"/>
                    <a:lumOff val="25000"/>
                  </a:srgbClr>
                </a:solidFill>
              </a:rPr>
              <a:t> allow us to call query functions on static data</a:t>
            </a:r>
          </a:p>
          <a:p>
            <a:pPr>
              <a:buFont typeface="Arial" panose="020B0604020202020204" pitchFamily="34" charset="0"/>
              <a:buChar char="•"/>
            </a:pPr>
            <a:r>
              <a:rPr lang="en-GB" sz="3200" dirty="0">
                <a:solidFill>
                  <a:srgbClr val="000000">
                    <a:lumMod val="75000"/>
                    <a:lumOff val="25000"/>
                  </a:srgbClr>
                </a:solidFill>
              </a:rPr>
              <a:t>The Observable pattern allows us perform queries on data streams</a:t>
            </a:r>
            <a:endParaRPr lang="en-GB" sz="2600" dirty="0"/>
          </a:p>
        </p:txBody>
      </p:sp>
    </p:spTree>
    <p:extLst>
      <p:ext uri="{BB962C8B-B14F-4D97-AF65-F5344CB8AC3E}">
        <p14:creationId xmlns:p14="http://schemas.microsoft.com/office/powerpoint/2010/main" val="34794269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91D0-4348-4CD8-8B28-88A7812BD746}"/>
              </a:ext>
            </a:extLst>
          </p:cNvPr>
          <p:cNvSpPr>
            <a:spLocks noGrp="1"/>
          </p:cNvSpPr>
          <p:nvPr>
            <p:ph type="title"/>
          </p:nvPr>
        </p:nvSpPr>
        <p:spPr/>
        <p:txBody>
          <a:bodyPr>
            <a:normAutofit fontScale="90000"/>
          </a:bodyPr>
          <a:lstStyle/>
          <a:p>
            <a:pPr algn="ctr"/>
            <a:r>
              <a:rPr lang="en-GB" sz="6000" b="1" dirty="0">
                <a:solidFill>
                  <a:schemeClr val="accent1">
                    <a:lumMod val="60000"/>
                    <a:lumOff val="40000"/>
                  </a:schemeClr>
                </a:solidFill>
              </a:rPr>
              <a:t>The benefits Reactive Programming</a:t>
            </a:r>
          </a:p>
        </p:txBody>
      </p:sp>
      <p:sp>
        <p:nvSpPr>
          <p:cNvPr id="3" name="Content Placeholder 2">
            <a:extLst>
              <a:ext uri="{FF2B5EF4-FFF2-40B4-BE49-F238E27FC236}">
                <a16:creationId xmlns:a16="http://schemas.microsoft.com/office/drawing/2014/main" id="{A9618E16-665D-45E8-8918-0EB4FE6D20F7}"/>
              </a:ext>
            </a:extLst>
          </p:cNvPr>
          <p:cNvSpPr>
            <a:spLocks noGrp="1"/>
          </p:cNvSpPr>
          <p:nvPr>
            <p:ph idx="1"/>
          </p:nvPr>
        </p:nvSpPr>
        <p:spPr/>
        <p:txBody>
          <a:bodyPr>
            <a:normAutofit lnSpcReduction="10000"/>
          </a:bodyPr>
          <a:lstStyle/>
          <a:p>
            <a:pPr>
              <a:buFont typeface="Arial" panose="020B0604020202020204" pitchFamily="34" charset="0"/>
              <a:buChar char="•"/>
            </a:pPr>
            <a:r>
              <a:rPr lang="en-GB" sz="3200" dirty="0"/>
              <a:t>We can now evaluate data in real time without storing it</a:t>
            </a:r>
          </a:p>
          <a:p>
            <a:pPr>
              <a:buFont typeface="Arial" panose="020B0604020202020204" pitchFamily="34" charset="0"/>
              <a:buChar char="•"/>
            </a:pPr>
            <a:r>
              <a:rPr lang="en-GB" sz="3200" dirty="0"/>
              <a:t>Massively important in modern technology</a:t>
            </a:r>
          </a:p>
          <a:p>
            <a:pPr>
              <a:buFont typeface="Arial" panose="020B0604020202020204" pitchFamily="34" charset="0"/>
              <a:buChar char="•"/>
            </a:pPr>
            <a:r>
              <a:rPr lang="en-GB" sz="3200" dirty="0"/>
              <a:t>Applications must be ready to react to events dynamically</a:t>
            </a:r>
          </a:p>
          <a:p>
            <a:pPr lvl="2">
              <a:buFont typeface="Arial" panose="020B0604020202020204" pitchFamily="34" charset="0"/>
              <a:buChar char="•"/>
            </a:pPr>
            <a:r>
              <a:rPr lang="en-GB" sz="2600" dirty="0"/>
              <a:t>Not just for massive data stores</a:t>
            </a:r>
          </a:p>
          <a:p>
            <a:pPr lvl="2">
              <a:buFont typeface="Arial" panose="020B0604020202020204" pitchFamily="34" charset="0"/>
              <a:buChar char="•"/>
            </a:pPr>
            <a:r>
              <a:rPr lang="en-GB" sz="2600" dirty="0"/>
              <a:t>Events can include things like keystrokes and clicks on a webpage</a:t>
            </a:r>
          </a:p>
          <a:p>
            <a:pPr lvl="2">
              <a:buFont typeface="Arial" panose="020B0604020202020204" pitchFamily="34" charset="0"/>
              <a:buChar char="•"/>
            </a:pPr>
            <a:r>
              <a:rPr lang="en-GB" sz="2600" dirty="0"/>
              <a:t>These events can kick off entirely different processes in the application</a:t>
            </a:r>
          </a:p>
          <a:p>
            <a:pPr>
              <a:buFont typeface="Arial" panose="020B0604020202020204" pitchFamily="34" charset="0"/>
              <a:buChar char="•"/>
            </a:pPr>
            <a:r>
              <a:rPr lang="en-GB" sz="3200" dirty="0"/>
              <a:t>We can now handle events like a collection</a:t>
            </a:r>
          </a:p>
          <a:p>
            <a:pPr lvl="1">
              <a:buFont typeface="Arial" panose="020B0604020202020204" pitchFamily="34" charset="0"/>
              <a:buChar char="•"/>
            </a:pPr>
            <a:r>
              <a:rPr lang="en-GB" sz="3000" dirty="0"/>
              <a:t>Map, filter, reduce, zip</a:t>
            </a:r>
            <a:endParaRPr lang="en-GB" sz="2600" dirty="0"/>
          </a:p>
        </p:txBody>
      </p:sp>
    </p:spTree>
    <p:extLst>
      <p:ext uri="{BB962C8B-B14F-4D97-AF65-F5344CB8AC3E}">
        <p14:creationId xmlns:p14="http://schemas.microsoft.com/office/powerpoint/2010/main" val="222388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91D0-4348-4CD8-8B28-88A7812BD746}"/>
              </a:ext>
            </a:extLst>
          </p:cNvPr>
          <p:cNvSpPr>
            <a:spLocks noGrp="1"/>
          </p:cNvSpPr>
          <p:nvPr>
            <p:ph type="title"/>
          </p:nvPr>
        </p:nvSpPr>
        <p:spPr/>
        <p:txBody>
          <a:bodyPr>
            <a:normAutofit fontScale="90000"/>
          </a:bodyPr>
          <a:lstStyle/>
          <a:p>
            <a:pPr algn="ctr"/>
            <a:r>
              <a:rPr lang="en-GB" sz="6000" b="1" dirty="0">
                <a:solidFill>
                  <a:schemeClr val="accent1">
                    <a:lumMod val="60000"/>
                    <a:lumOff val="40000"/>
                  </a:schemeClr>
                </a:solidFill>
              </a:rPr>
              <a:t>The benefits Reactive Programming</a:t>
            </a:r>
          </a:p>
        </p:txBody>
      </p:sp>
      <p:sp>
        <p:nvSpPr>
          <p:cNvPr id="3" name="Content Placeholder 2">
            <a:extLst>
              <a:ext uri="{FF2B5EF4-FFF2-40B4-BE49-F238E27FC236}">
                <a16:creationId xmlns:a16="http://schemas.microsoft.com/office/drawing/2014/main" id="{A9618E16-665D-45E8-8918-0EB4FE6D20F7}"/>
              </a:ext>
            </a:extLst>
          </p:cNvPr>
          <p:cNvSpPr>
            <a:spLocks noGrp="1"/>
          </p:cNvSpPr>
          <p:nvPr>
            <p:ph idx="1"/>
          </p:nvPr>
        </p:nvSpPr>
        <p:spPr/>
        <p:txBody>
          <a:bodyPr>
            <a:normAutofit lnSpcReduction="10000"/>
          </a:bodyPr>
          <a:lstStyle/>
          <a:p>
            <a:pPr>
              <a:buFont typeface="Arial" panose="020B0604020202020204" pitchFamily="34" charset="0"/>
              <a:buChar char="•"/>
            </a:pPr>
            <a:r>
              <a:rPr lang="en-GB" sz="3200" dirty="0"/>
              <a:t>Using the twitter API we can filter data so we only deal with data that is relevant to us</a:t>
            </a:r>
          </a:p>
          <a:p>
            <a:pPr lvl="2">
              <a:buFont typeface="Arial" panose="020B0604020202020204" pitchFamily="34" charset="0"/>
              <a:buChar char="•"/>
            </a:pPr>
            <a:r>
              <a:rPr lang="en-GB" sz="2400" dirty="0"/>
              <a:t>Hashtag, key word, images etc.</a:t>
            </a:r>
          </a:p>
          <a:p>
            <a:pPr>
              <a:buFont typeface="Arial" panose="020B0604020202020204" pitchFamily="34" charset="0"/>
              <a:buChar char="•"/>
            </a:pPr>
            <a:r>
              <a:rPr lang="en-GB" sz="3000" dirty="0"/>
              <a:t>Netflix middle architecture is essentially one big function</a:t>
            </a:r>
          </a:p>
          <a:p>
            <a:pPr lvl="1">
              <a:buFont typeface="Arial" panose="020B0604020202020204" pitchFamily="34" charset="0"/>
              <a:buChar char="•"/>
            </a:pPr>
            <a:r>
              <a:rPr lang="en-GB" sz="2800" dirty="0"/>
              <a:t>Retrieving data for a grid of videos, queries requests metadata for all movies</a:t>
            </a:r>
          </a:p>
          <a:p>
            <a:pPr lvl="1">
              <a:buFont typeface="Arial" panose="020B0604020202020204" pitchFamily="34" charset="0"/>
              <a:buChar char="•"/>
            </a:pPr>
            <a:r>
              <a:rPr lang="en-GB" sz="2800" dirty="0"/>
              <a:t>Apply a function that extracts records of interest but discarding others</a:t>
            </a:r>
          </a:p>
          <a:p>
            <a:pPr lvl="1">
              <a:buFont typeface="Arial" panose="020B0604020202020204" pitchFamily="34" charset="0"/>
              <a:buChar char="•"/>
            </a:pPr>
            <a:r>
              <a:rPr lang="en-GB" sz="2800" dirty="0"/>
              <a:t>Build Grid from records that are interest</a:t>
            </a:r>
            <a:endParaRPr lang="en-GB" sz="2600" dirty="0"/>
          </a:p>
        </p:txBody>
      </p:sp>
    </p:spTree>
    <p:extLst>
      <p:ext uri="{BB962C8B-B14F-4D97-AF65-F5344CB8AC3E}">
        <p14:creationId xmlns:p14="http://schemas.microsoft.com/office/powerpoint/2010/main" val="22029688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91D0-4348-4CD8-8B28-88A7812BD746}"/>
              </a:ext>
            </a:extLst>
          </p:cNvPr>
          <p:cNvSpPr>
            <a:spLocks noGrp="1"/>
          </p:cNvSpPr>
          <p:nvPr>
            <p:ph type="title"/>
          </p:nvPr>
        </p:nvSpPr>
        <p:spPr/>
        <p:txBody>
          <a:bodyPr>
            <a:normAutofit fontScale="90000"/>
          </a:bodyPr>
          <a:lstStyle/>
          <a:p>
            <a:pPr algn="ctr"/>
            <a:r>
              <a:rPr lang="en-GB" sz="6000" b="1" dirty="0">
                <a:solidFill>
                  <a:schemeClr val="accent1">
                    <a:lumMod val="60000"/>
                    <a:lumOff val="40000"/>
                  </a:schemeClr>
                </a:solidFill>
              </a:rPr>
              <a:t>The benefits Reactive Programming</a:t>
            </a:r>
          </a:p>
        </p:txBody>
      </p:sp>
      <p:sp>
        <p:nvSpPr>
          <p:cNvPr id="3" name="Content Placeholder 2">
            <a:extLst>
              <a:ext uri="{FF2B5EF4-FFF2-40B4-BE49-F238E27FC236}">
                <a16:creationId xmlns:a16="http://schemas.microsoft.com/office/drawing/2014/main" id="{A9618E16-665D-45E8-8918-0EB4FE6D20F7}"/>
              </a:ext>
            </a:extLst>
          </p:cNvPr>
          <p:cNvSpPr>
            <a:spLocks noGrp="1"/>
          </p:cNvSpPr>
          <p:nvPr>
            <p:ph idx="1"/>
          </p:nvPr>
        </p:nvSpPr>
        <p:spPr/>
        <p:txBody>
          <a:bodyPr>
            <a:normAutofit/>
          </a:bodyPr>
          <a:lstStyle/>
          <a:p>
            <a:pPr>
              <a:buFont typeface="Arial" panose="020B0604020202020204" pitchFamily="34" charset="0"/>
              <a:buChar char="•"/>
            </a:pPr>
            <a:r>
              <a:rPr lang="en-GB" sz="3200" dirty="0"/>
              <a:t>No state in the middle architecture which processes the data stream</a:t>
            </a:r>
          </a:p>
          <a:p>
            <a:pPr>
              <a:buFont typeface="Arial" panose="020B0604020202020204" pitchFamily="34" charset="0"/>
              <a:buChar char="•"/>
            </a:pPr>
            <a:endParaRPr lang="en-GB" sz="3200" dirty="0"/>
          </a:p>
          <a:p>
            <a:pPr>
              <a:buFont typeface="Arial" panose="020B0604020202020204" pitchFamily="34" charset="0"/>
              <a:buChar char="•"/>
            </a:pPr>
            <a:r>
              <a:rPr lang="en-GB" sz="3200" dirty="0"/>
              <a:t>State at the user end, state at the data end</a:t>
            </a:r>
          </a:p>
          <a:p>
            <a:pPr>
              <a:buFont typeface="Arial" panose="020B0604020202020204" pitchFamily="34" charset="0"/>
              <a:buChar char="•"/>
            </a:pPr>
            <a:endParaRPr lang="en-GB" sz="3200" dirty="0"/>
          </a:p>
          <a:p>
            <a:pPr>
              <a:buFont typeface="Arial" panose="020B0604020202020204" pitchFamily="34" charset="0"/>
              <a:buChar char="•"/>
            </a:pPr>
            <a:r>
              <a:rPr lang="en-GB" sz="3200" dirty="0"/>
              <a:t>Events/Messages are data objects</a:t>
            </a:r>
            <a:endParaRPr lang="en-GB" sz="2600" dirty="0"/>
          </a:p>
        </p:txBody>
      </p:sp>
    </p:spTree>
    <p:extLst>
      <p:ext uri="{BB962C8B-B14F-4D97-AF65-F5344CB8AC3E}">
        <p14:creationId xmlns:p14="http://schemas.microsoft.com/office/powerpoint/2010/main" val="844337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91D0-4348-4CD8-8B28-88A7812BD746}"/>
              </a:ext>
            </a:extLst>
          </p:cNvPr>
          <p:cNvSpPr>
            <a:spLocks noGrp="1"/>
          </p:cNvSpPr>
          <p:nvPr>
            <p:ph type="title"/>
          </p:nvPr>
        </p:nvSpPr>
        <p:spPr/>
        <p:txBody>
          <a:bodyPr>
            <a:normAutofit fontScale="90000"/>
          </a:bodyPr>
          <a:lstStyle/>
          <a:p>
            <a:pPr algn="ctr"/>
            <a:r>
              <a:rPr lang="en-GB" sz="6000" b="1" dirty="0">
                <a:solidFill>
                  <a:schemeClr val="accent1">
                    <a:lumMod val="60000"/>
                    <a:lumOff val="40000"/>
                  </a:schemeClr>
                </a:solidFill>
              </a:rPr>
              <a:t>Benefits for Netflix from the </a:t>
            </a:r>
            <a:br>
              <a:rPr lang="en-GB" sz="6000" b="1" dirty="0">
                <a:solidFill>
                  <a:schemeClr val="accent1">
                    <a:lumMod val="60000"/>
                    <a:lumOff val="40000"/>
                  </a:schemeClr>
                </a:solidFill>
              </a:rPr>
            </a:br>
            <a:r>
              <a:rPr lang="en-GB" sz="6000" b="1" dirty="0">
                <a:solidFill>
                  <a:schemeClr val="accent1">
                    <a:lumMod val="60000"/>
                    <a:lumOff val="40000"/>
                  </a:schemeClr>
                </a:solidFill>
              </a:rPr>
              <a:t>Reactive Manifesto</a:t>
            </a:r>
          </a:p>
        </p:txBody>
      </p:sp>
      <p:sp>
        <p:nvSpPr>
          <p:cNvPr id="3" name="Content Placeholder 2">
            <a:extLst>
              <a:ext uri="{FF2B5EF4-FFF2-40B4-BE49-F238E27FC236}">
                <a16:creationId xmlns:a16="http://schemas.microsoft.com/office/drawing/2014/main" id="{A9618E16-665D-45E8-8918-0EB4FE6D20F7}"/>
              </a:ext>
            </a:extLst>
          </p:cNvPr>
          <p:cNvSpPr>
            <a:spLocks noGrp="1"/>
          </p:cNvSpPr>
          <p:nvPr>
            <p:ph idx="1"/>
          </p:nvPr>
        </p:nvSpPr>
        <p:spPr/>
        <p:txBody>
          <a:bodyPr>
            <a:normAutofit/>
          </a:bodyPr>
          <a:lstStyle/>
          <a:p>
            <a:pPr>
              <a:buFont typeface="Arial" panose="020B0604020202020204" pitchFamily="34" charset="0"/>
              <a:buChar char="•"/>
            </a:pPr>
            <a:r>
              <a:rPr lang="en-GB" sz="3200" dirty="0"/>
              <a:t>No need to aggregate up loads of data and run a query and provide the output</a:t>
            </a:r>
          </a:p>
          <a:p>
            <a:pPr>
              <a:buFont typeface="Arial" panose="020B0604020202020204" pitchFamily="34" charset="0"/>
              <a:buChar char="•"/>
            </a:pPr>
            <a:r>
              <a:rPr lang="en-GB" sz="3200" dirty="0"/>
              <a:t>Take data stream and provide results immediately</a:t>
            </a:r>
          </a:p>
          <a:p>
            <a:pPr>
              <a:buFont typeface="Arial" panose="020B0604020202020204" pitchFamily="34" charset="0"/>
              <a:buChar char="•"/>
            </a:pPr>
            <a:r>
              <a:rPr lang="en-GB" sz="3200" dirty="0"/>
              <a:t>Less storage</a:t>
            </a:r>
          </a:p>
          <a:p>
            <a:pPr>
              <a:buFont typeface="Arial" panose="020B0604020202020204" pitchFamily="34" charset="0"/>
              <a:buChar char="•"/>
            </a:pPr>
            <a:r>
              <a:rPr lang="en-GB" sz="3200" dirty="0"/>
              <a:t>Less management of entire data objects</a:t>
            </a:r>
          </a:p>
          <a:p>
            <a:pPr>
              <a:buFont typeface="Arial" panose="020B0604020202020204" pitchFamily="34" charset="0"/>
              <a:buChar char="•"/>
            </a:pPr>
            <a:r>
              <a:rPr lang="en-GB" sz="3200" dirty="0"/>
              <a:t>Quicker processing all along the chain from each machine/server right up to end user</a:t>
            </a:r>
            <a:endParaRPr lang="en-GB" sz="2600" dirty="0"/>
          </a:p>
        </p:txBody>
      </p:sp>
    </p:spTree>
    <p:extLst>
      <p:ext uri="{BB962C8B-B14F-4D97-AF65-F5344CB8AC3E}">
        <p14:creationId xmlns:p14="http://schemas.microsoft.com/office/powerpoint/2010/main" val="3352426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B0A50-CB1E-4BCB-B38A-35132C76780E}"/>
              </a:ext>
            </a:extLst>
          </p:cNvPr>
          <p:cNvSpPr>
            <a:spLocks noGrp="1"/>
          </p:cNvSpPr>
          <p:nvPr>
            <p:ph type="title"/>
          </p:nvPr>
        </p:nvSpPr>
        <p:spPr/>
        <p:txBody>
          <a:bodyPr/>
          <a:lstStyle/>
          <a:p>
            <a:pPr algn="ctr"/>
            <a:r>
              <a:rPr lang="en-GB" b="1" dirty="0">
                <a:solidFill>
                  <a:schemeClr val="accent1"/>
                </a:solidFill>
              </a:rPr>
              <a:t>Resilient</a:t>
            </a:r>
            <a:endParaRPr lang="en-GB" dirty="0"/>
          </a:p>
        </p:txBody>
      </p:sp>
      <p:sp>
        <p:nvSpPr>
          <p:cNvPr id="3" name="Content Placeholder 2">
            <a:extLst>
              <a:ext uri="{FF2B5EF4-FFF2-40B4-BE49-F238E27FC236}">
                <a16:creationId xmlns:a16="http://schemas.microsoft.com/office/drawing/2014/main" id="{81894843-E5E8-4F5B-A0AC-7290635081B0}"/>
              </a:ext>
            </a:extLst>
          </p:cNvPr>
          <p:cNvSpPr>
            <a:spLocks noGrp="1"/>
          </p:cNvSpPr>
          <p:nvPr>
            <p:ph idx="1"/>
          </p:nvPr>
        </p:nvSpPr>
        <p:spPr/>
        <p:txBody>
          <a:bodyPr>
            <a:normAutofit/>
          </a:bodyPr>
          <a:lstStyle/>
          <a:p>
            <a:pPr lvl="2" defTabSz="457200">
              <a:buFont typeface="Arial" panose="020B0604020202020204" pitchFamily="34" charset="0"/>
              <a:buChar char="•"/>
              <a:defRPr sz="2000">
                <a:solidFill>
                  <a:srgbClr val="FFFFFF"/>
                </a:solidFill>
                <a:latin typeface="+mn-lt"/>
                <a:ea typeface="+mn-ea"/>
                <a:cs typeface="+mn-cs"/>
                <a:sym typeface="Helvetica"/>
              </a:defRPr>
            </a:pPr>
            <a:endParaRPr lang="en-GB" sz="2600" dirty="0">
              <a:solidFill>
                <a:schemeClr val="tx1"/>
              </a:solidFill>
              <a:sym typeface="Helvetica"/>
            </a:endParaRPr>
          </a:p>
          <a:p>
            <a:pPr defTabSz="457200">
              <a:buFont typeface="Arial" panose="020B0604020202020204" pitchFamily="34" charset="0"/>
              <a:buChar char="•"/>
              <a:defRPr sz="2000">
                <a:solidFill>
                  <a:srgbClr val="FFFFFF"/>
                </a:solidFill>
                <a:latin typeface="+mn-lt"/>
                <a:ea typeface="+mn-ea"/>
                <a:cs typeface="+mn-cs"/>
                <a:sym typeface="Helvetica"/>
              </a:defRPr>
            </a:pPr>
            <a:r>
              <a:rPr lang="en-GB" sz="3200" b="1" dirty="0">
                <a:solidFill>
                  <a:schemeClr val="tx1"/>
                </a:solidFill>
                <a:sym typeface="Helvetica"/>
              </a:rPr>
              <a:t>Resilient</a:t>
            </a:r>
          </a:p>
          <a:p>
            <a:pPr lvl="2" defTabSz="457200">
              <a:buFont typeface="Arial" panose="020B0604020202020204" pitchFamily="34" charset="0"/>
              <a:buChar char="•"/>
              <a:defRPr sz="2000">
                <a:solidFill>
                  <a:srgbClr val="FFFFFF"/>
                </a:solidFill>
                <a:latin typeface="+mn-lt"/>
                <a:ea typeface="+mn-ea"/>
                <a:cs typeface="+mn-cs"/>
                <a:sym typeface="Helvetica"/>
              </a:defRPr>
            </a:pPr>
            <a:r>
              <a:rPr lang="en-GB" sz="2600" dirty="0">
                <a:solidFill>
                  <a:schemeClr val="tx1"/>
                </a:solidFill>
                <a:sym typeface="Helvetica"/>
              </a:rPr>
              <a:t>Remains responsive despite failure</a:t>
            </a:r>
          </a:p>
          <a:p>
            <a:pPr lvl="2" defTabSz="457200">
              <a:buFont typeface="Arial" panose="020B0604020202020204" pitchFamily="34" charset="0"/>
              <a:buChar char="•"/>
              <a:defRPr sz="2000">
                <a:solidFill>
                  <a:srgbClr val="FFFFFF"/>
                </a:solidFill>
                <a:latin typeface="+mn-lt"/>
                <a:ea typeface="+mn-ea"/>
                <a:cs typeface="+mn-cs"/>
                <a:sym typeface="Helvetica"/>
              </a:defRPr>
            </a:pPr>
            <a:r>
              <a:rPr lang="en-GB" sz="2600" dirty="0">
                <a:solidFill>
                  <a:schemeClr val="tx1"/>
                </a:solidFill>
                <a:sym typeface="Helvetica"/>
              </a:rPr>
              <a:t>Containment – contain failures, single component failure does not bring down entire system</a:t>
            </a:r>
          </a:p>
          <a:p>
            <a:pPr lvl="2" defTabSz="457200">
              <a:buFont typeface="Arial" panose="020B0604020202020204" pitchFamily="34" charset="0"/>
              <a:buChar char="•"/>
              <a:defRPr sz="2000">
                <a:solidFill>
                  <a:srgbClr val="FFFFFF"/>
                </a:solidFill>
                <a:latin typeface="+mn-lt"/>
                <a:ea typeface="+mn-ea"/>
                <a:cs typeface="+mn-cs"/>
                <a:sym typeface="Helvetica"/>
              </a:defRPr>
            </a:pPr>
            <a:r>
              <a:rPr lang="en-GB" sz="2600" dirty="0">
                <a:solidFill>
                  <a:schemeClr val="tx1"/>
                </a:solidFill>
                <a:sym typeface="Helvetica"/>
              </a:rPr>
              <a:t>Delegation – delegate recovery to external components</a:t>
            </a:r>
          </a:p>
          <a:p>
            <a:pPr lvl="2" defTabSz="457200">
              <a:buFont typeface="Arial" panose="020B0604020202020204" pitchFamily="34" charset="0"/>
              <a:buChar char="•"/>
              <a:defRPr sz="2000">
                <a:solidFill>
                  <a:srgbClr val="FFFFFF"/>
                </a:solidFill>
                <a:latin typeface="+mn-lt"/>
                <a:ea typeface="+mn-ea"/>
                <a:cs typeface="+mn-cs"/>
                <a:sym typeface="Helvetica"/>
              </a:defRPr>
            </a:pPr>
            <a:r>
              <a:rPr lang="en-GB" sz="2600" dirty="0">
                <a:solidFill>
                  <a:schemeClr val="tx1"/>
                </a:solidFill>
                <a:sym typeface="Helvetica"/>
              </a:rPr>
              <a:t>Key facets are performance endurance and security</a:t>
            </a:r>
          </a:p>
          <a:p>
            <a:pPr marL="0" indent="0" defTabSz="457200">
              <a:buNone/>
              <a:defRPr sz="2000">
                <a:solidFill>
                  <a:srgbClr val="FFFFFF"/>
                </a:solidFill>
                <a:latin typeface="+mn-lt"/>
                <a:ea typeface="+mn-ea"/>
                <a:cs typeface="+mn-cs"/>
                <a:sym typeface="Helvetica"/>
              </a:defRPr>
            </a:pPr>
            <a:endParaRPr lang="en-GB" sz="3200" dirty="0">
              <a:solidFill>
                <a:schemeClr val="tx1"/>
              </a:solidFill>
              <a:sym typeface="Helvetica"/>
            </a:endParaRPr>
          </a:p>
          <a:p>
            <a:pPr marL="342900" indent="-342900" defTabSz="457200">
              <a:buFont typeface="Arial" charset="0"/>
              <a:buChar char="•"/>
              <a:defRPr sz="2000">
                <a:solidFill>
                  <a:srgbClr val="FFFFFF"/>
                </a:solidFill>
                <a:latin typeface="+mn-lt"/>
                <a:ea typeface="+mn-ea"/>
                <a:cs typeface="+mn-cs"/>
                <a:sym typeface="Helvetica"/>
              </a:defRPr>
            </a:pPr>
            <a:endParaRPr lang="en-GB" sz="1900" dirty="0">
              <a:solidFill>
                <a:schemeClr val="tx1"/>
              </a:solidFill>
              <a:sym typeface="Helvetica"/>
            </a:endParaRPr>
          </a:p>
        </p:txBody>
      </p:sp>
    </p:spTree>
    <p:extLst>
      <p:ext uri="{BB962C8B-B14F-4D97-AF65-F5344CB8AC3E}">
        <p14:creationId xmlns:p14="http://schemas.microsoft.com/office/powerpoint/2010/main" val="18361042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E1AF813-2D2F-4B78-9216-388AF161E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C47181D2-95D5-4439-9BDF-14D4FDC7B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AFF43A89-FF65-44A9-BE4C-DC7389FF9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3CBC4341-33FB-4D46-A7B4-62039B6162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89394C5B-B8DE-4221-8CA4-A30237DB32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4FF2DEBA-73D9-4295-9B5E-A8A6778A0791}"/>
              </a:ext>
            </a:extLst>
          </p:cNvPr>
          <p:cNvPicPr>
            <a:picLocks noChangeAspect="1"/>
          </p:cNvPicPr>
          <p:nvPr/>
        </p:nvPicPr>
        <p:blipFill rotWithShape="1">
          <a:blip r:embed="rId3"/>
          <a:srcRect t="1480" r="-1" b="-1"/>
          <a:stretch/>
        </p:blipFill>
        <p:spPr>
          <a:xfrm>
            <a:off x="842772" y="841248"/>
            <a:ext cx="10506456" cy="5175504"/>
          </a:xfrm>
          <a:prstGeom prst="rect">
            <a:avLst/>
          </a:prstGeom>
        </p:spPr>
      </p:pic>
    </p:spTree>
    <p:extLst>
      <p:ext uri="{BB962C8B-B14F-4D97-AF65-F5344CB8AC3E}">
        <p14:creationId xmlns:p14="http://schemas.microsoft.com/office/powerpoint/2010/main" val="1957355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B0A50-CB1E-4BCB-B38A-35132C76780E}"/>
              </a:ext>
            </a:extLst>
          </p:cNvPr>
          <p:cNvSpPr>
            <a:spLocks noGrp="1"/>
          </p:cNvSpPr>
          <p:nvPr>
            <p:ph type="title"/>
          </p:nvPr>
        </p:nvSpPr>
        <p:spPr/>
        <p:txBody>
          <a:bodyPr/>
          <a:lstStyle/>
          <a:p>
            <a:pPr algn="ctr"/>
            <a:r>
              <a:rPr lang="en-GB" b="1" dirty="0">
                <a:solidFill>
                  <a:schemeClr val="accent1"/>
                </a:solidFill>
              </a:rPr>
              <a:t>Elastic</a:t>
            </a:r>
            <a:endParaRPr lang="en-GB" dirty="0"/>
          </a:p>
        </p:txBody>
      </p:sp>
      <p:sp>
        <p:nvSpPr>
          <p:cNvPr id="3" name="Content Placeholder 2">
            <a:extLst>
              <a:ext uri="{FF2B5EF4-FFF2-40B4-BE49-F238E27FC236}">
                <a16:creationId xmlns:a16="http://schemas.microsoft.com/office/drawing/2014/main" id="{81894843-E5E8-4F5B-A0AC-7290635081B0}"/>
              </a:ext>
            </a:extLst>
          </p:cNvPr>
          <p:cNvSpPr>
            <a:spLocks noGrp="1"/>
          </p:cNvSpPr>
          <p:nvPr>
            <p:ph idx="1"/>
          </p:nvPr>
        </p:nvSpPr>
        <p:spPr>
          <a:xfrm>
            <a:off x="669851" y="1845734"/>
            <a:ext cx="10760149" cy="4023360"/>
          </a:xfrm>
        </p:spPr>
        <p:txBody>
          <a:bodyPr>
            <a:normAutofit/>
          </a:bodyPr>
          <a:lstStyle/>
          <a:p>
            <a:pPr defTabSz="457200">
              <a:buFont typeface="Arial" panose="020B0604020202020204" pitchFamily="34" charset="0"/>
              <a:buChar char="•"/>
              <a:defRPr sz="2000">
                <a:solidFill>
                  <a:srgbClr val="FFFFFF"/>
                </a:solidFill>
                <a:latin typeface="+mn-lt"/>
                <a:ea typeface="+mn-ea"/>
                <a:cs typeface="+mn-cs"/>
                <a:sym typeface="Helvetica"/>
              </a:defRPr>
            </a:pPr>
            <a:r>
              <a:rPr lang="en-GB" sz="3200" b="1" dirty="0">
                <a:solidFill>
                  <a:schemeClr val="tx1"/>
                </a:solidFill>
                <a:sym typeface="Helvetica"/>
              </a:rPr>
              <a:t>Elastic</a:t>
            </a:r>
          </a:p>
          <a:p>
            <a:pPr lvl="2" defTabSz="457200">
              <a:buFont typeface="Arial" panose="020B0604020202020204" pitchFamily="34" charset="0"/>
              <a:buChar char="•"/>
              <a:defRPr sz="2000">
                <a:solidFill>
                  <a:srgbClr val="FFFFFF"/>
                </a:solidFill>
                <a:latin typeface="+mn-lt"/>
                <a:ea typeface="+mn-ea"/>
                <a:cs typeface="+mn-cs"/>
                <a:sym typeface="Helvetica"/>
              </a:defRPr>
            </a:pPr>
            <a:r>
              <a:rPr lang="en-GB" sz="2600" dirty="0">
                <a:solidFill>
                  <a:schemeClr val="tx1"/>
                </a:solidFill>
                <a:sym typeface="Helvetica"/>
              </a:rPr>
              <a:t>Can handle volatility in workload</a:t>
            </a:r>
          </a:p>
          <a:p>
            <a:pPr lvl="2" defTabSz="457200">
              <a:buFont typeface="Arial" panose="020B0604020202020204" pitchFamily="34" charset="0"/>
              <a:buChar char="•"/>
              <a:defRPr sz="2000">
                <a:solidFill>
                  <a:srgbClr val="FFFFFF"/>
                </a:solidFill>
                <a:latin typeface="+mn-lt"/>
                <a:ea typeface="+mn-ea"/>
                <a:cs typeface="+mn-cs"/>
                <a:sym typeface="Helvetica"/>
              </a:defRPr>
            </a:pPr>
            <a:r>
              <a:rPr lang="en-GB" sz="2600" dirty="0">
                <a:solidFill>
                  <a:schemeClr val="tx1"/>
                </a:solidFill>
                <a:sym typeface="Helvetica"/>
              </a:rPr>
              <a:t>Release resources according to demand</a:t>
            </a:r>
          </a:p>
          <a:p>
            <a:pPr lvl="2" defTabSz="457200">
              <a:buFont typeface="Arial" panose="020B0604020202020204" pitchFamily="34" charset="0"/>
              <a:buChar char="•"/>
              <a:defRPr sz="2000">
                <a:solidFill>
                  <a:srgbClr val="FFFFFF"/>
                </a:solidFill>
                <a:latin typeface="+mn-lt"/>
                <a:ea typeface="+mn-ea"/>
                <a:cs typeface="+mn-cs"/>
                <a:sym typeface="Helvetica"/>
              </a:defRPr>
            </a:pPr>
            <a:r>
              <a:rPr lang="en-GB" sz="2600" dirty="0">
                <a:solidFill>
                  <a:schemeClr val="tx1"/>
                </a:solidFill>
                <a:sym typeface="Helvetica"/>
              </a:rPr>
              <a:t>Replication – easily replicate components and distribute inputs</a:t>
            </a:r>
          </a:p>
          <a:p>
            <a:pPr lvl="2" defTabSz="457200">
              <a:buFont typeface="Arial" panose="020B0604020202020204" pitchFamily="34" charset="0"/>
              <a:buChar char="•"/>
              <a:defRPr sz="2000">
                <a:solidFill>
                  <a:srgbClr val="FFFFFF"/>
                </a:solidFill>
                <a:latin typeface="+mn-lt"/>
                <a:ea typeface="+mn-ea"/>
                <a:cs typeface="+mn-cs"/>
                <a:sym typeface="Helvetica"/>
              </a:defRPr>
            </a:pPr>
            <a:r>
              <a:rPr lang="en-GB" sz="2600" dirty="0">
                <a:solidFill>
                  <a:schemeClr val="tx1"/>
                </a:solidFill>
                <a:sym typeface="Helvetica"/>
              </a:rPr>
              <a:t>Decentralised Architecture</a:t>
            </a:r>
          </a:p>
          <a:p>
            <a:pPr lvl="4" defTabSz="457200">
              <a:buFont typeface="Arial" panose="020B0604020202020204" pitchFamily="34" charset="0"/>
              <a:buChar char="•"/>
              <a:defRPr sz="2000">
                <a:solidFill>
                  <a:srgbClr val="FFFFFF"/>
                </a:solidFill>
                <a:latin typeface="+mn-lt"/>
                <a:ea typeface="+mn-ea"/>
                <a:cs typeface="+mn-cs"/>
                <a:sym typeface="Helvetica"/>
              </a:defRPr>
            </a:pPr>
            <a:r>
              <a:rPr lang="en-GB" sz="1600" dirty="0">
                <a:solidFill>
                  <a:schemeClr val="tx1"/>
                </a:solidFill>
                <a:sym typeface="Helvetica"/>
              </a:rPr>
              <a:t>Reduce potential bottlenecks/Points of Failure</a:t>
            </a:r>
          </a:p>
          <a:p>
            <a:pPr lvl="2" defTabSz="457200">
              <a:buFont typeface="Arial" panose="020B0604020202020204" pitchFamily="34" charset="0"/>
              <a:buChar char="•"/>
              <a:defRPr sz="2000">
                <a:solidFill>
                  <a:srgbClr val="FFFFFF"/>
                </a:solidFill>
                <a:latin typeface="+mn-lt"/>
                <a:ea typeface="+mn-ea"/>
                <a:cs typeface="+mn-cs"/>
                <a:sym typeface="Helvetica"/>
              </a:defRPr>
            </a:pPr>
            <a:r>
              <a:rPr lang="en-GB" sz="2600" dirty="0">
                <a:solidFill>
                  <a:schemeClr val="tx1"/>
                </a:solidFill>
                <a:sym typeface="Helvetica"/>
              </a:rPr>
              <a:t>Allow Scaling up or out to deal with increases workload</a:t>
            </a:r>
          </a:p>
          <a:p>
            <a:pPr lvl="4" defTabSz="457200">
              <a:buFont typeface="Arial" panose="020B0604020202020204" pitchFamily="34" charset="0"/>
              <a:buChar char="•"/>
              <a:defRPr sz="2000">
                <a:solidFill>
                  <a:srgbClr val="FFFFFF"/>
                </a:solidFill>
                <a:latin typeface="+mn-lt"/>
                <a:ea typeface="+mn-ea"/>
                <a:cs typeface="+mn-cs"/>
                <a:sym typeface="Helvetica"/>
              </a:defRPr>
            </a:pPr>
            <a:r>
              <a:rPr lang="en-GB" sz="2300" dirty="0">
                <a:solidFill>
                  <a:schemeClr val="tx1"/>
                </a:solidFill>
                <a:sym typeface="Helvetica"/>
              </a:rPr>
              <a:t>Scale up/down – provide more/less resources (computing power) to a component</a:t>
            </a:r>
          </a:p>
          <a:p>
            <a:pPr lvl="4" defTabSz="457200">
              <a:buFont typeface="Arial" panose="020B0604020202020204" pitchFamily="34" charset="0"/>
              <a:buChar char="•"/>
              <a:defRPr sz="2000">
                <a:solidFill>
                  <a:srgbClr val="FFFFFF"/>
                </a:solidFill>
                <a:latin typeface="+mn-lt"/>
                <a:ea typeface="+mn-ea"/>
                <a:cs typeface="+mn-cs"/>
                <a:sym typeface="Helvetica"/>
              </a:defRPr>
            </a:pPr>
            <a:r>
              <a:rPr lang="en-GB" sz="2300" dirty="0">
                <a:solidFill>
                  <a:schemeClr val="tx1"/>
                </a:solidFill>
                <a:sym typeface="Helvetica"/>
              </a:rPr>
              <a:t>Scale out/in – create/remove multiple identical components</a:t>
            </a:r>
          </a:p>
          <a:p>
            <a:pPr lvl="2" defTabSz="457200">
              <a:buFont typeface="Arial" panose="020B0604020202020204" pitchFamily="34" charset="0"/>
              <a:buChar char="•"/>
              <a:defRPr sz="2000">
                <a:solidFill>
                  <a:srgbClr val="FFFFFF"/>
                </a:solidFill>
                <a:latin typeface="+mn-lt"/>
                <a:ea typeface="+mn-ea"/>
                <a:cs typeface="+mn-cs"/>
                <a:sym typeface="Helvetica"/>
              </a:defRPr>
            </a:pPr>
            <a:endParaRPr lang="en-GB" sz="2600" dirty="0">
              <a:solidFill>
                <a:schemeClr val="tx1"/>
              </a:solidFill>
              <a:sym typeface="Helvetica"/>
            </a:endParaRPr>
          </a:p>
          <a:p>
            <a:pPr marL="0" indent="0" defTabSz="457200">
              <a:buNone/>
              <a:defRPr sz="2000">
                <a:solidFill>
                  <a:srgbClr val="FFFFFF"/>
                </a:solidFill>
                <a:latin typeface="+mn-lt"/>
                <a:ea typeface="+mn-ea"/>
                <a:cs typeface="+mn-cs"/>
                <a:sym typeface="Helvetica"/>
              </a:defRPr>
            </a:pPr>
            <a:endParaRPr lang="en-GB" sz="3200" dirty="0">
              <a:solidFill>
                <a:schemeClr val="tx1"/>
              </a:solidFill>
              <a:sym typeface="Helvetica"/>
            </a:endParaRPr>
          </a:p>
          <a:p>
            <a:pPr marL="342900" indent="-342900" defTabSz="457200">
              <a:buFont typeface="Arial" charset="0"/>
              <a:buChar char="•"/>
              <a:defRPr sz="2000">
                <a:solidFill>
                  <a:srgbClr val="FFFFFF"/>
                </a:solidFill>
                <a:latin typeface="+mn-lt"/>
                <a:ea typeface="+mn-ea"/>
                <a:cs typeface="+mn-cs"/>
                <a:sym typeface="Helvetica"/>
              </a:defRPr>
            </a:pPr>
            <a:endParaRPr lang="en-GB" sz="1900" dirty="0">
              <a:solidFill>
                <a:schemeClr val="tx1"/>
              </a:solidFill>
              <a:sym typeface="Helvetica"/>
            </a:endParaRPr>
          </a:p>
        </p:txBody>
      </p:sp>
    </p:spTree>
    <p:extLst>
      <p:ext uri="{BB962C8B-B14F-4D97-AF65-F5344CB8AC3E}">
        <p14:creationId xmlns:p14="http://schemas.microsoft.com/office/powerpoint/2010/main" val="407918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B0A50-CB1E-4BCB-B38A-35132C76780E}"/>
              </a:ext>
            </a:extLst>
          </p:cNvPr>
          <p:cNvSpPr>
            <a:spLocks noGrp="1"/>
          </p:cNvSpPr>
          <p:nvPr>
            <p:ph type="title"/>
          </p:nvPr>
        </p:nvSpPr>
        <p:spPr/>
        <p:txBody>
          <a:bodyPr/>
          <a:lstStyle/>
          <a:p>
            <a:pPr algn="ctr"/>
            <a:r>
              <a:rPr lang="en-GB" b="1" dirty="0">
                <a:solidFill>
                  <a:schemeClr val="accent1"/>
                </a:solidFill>
              </a:rPr>
              <a:t>Message Driven</a:t>
            </a:r>
            <a:endParaRPr lang="en-GB" dirty="0"/>
          </a:p>
        </p:txBody>
      </p:sp>
      <p:sp>
        <p:nvSpPr>
          <p:cNvPr id="3" name="Content Placeholder 2">
            <a:extLst>
              <a:ext uri="{FF2B5EF4-FFF2-40B4-BE49-F238E27FC236}">
                <a16:creationId xmlns:a16="http://schemas.microsoft.com/office/drawing/2014/main" id="{81894843-E5E8-4F5B-A0AC-7290635081B0}"/>
              </a:ext>
            </a:extLst>
          </p:cNvPr>
          <p:cNvSpPr>
            <a:spLocks noGrp="1"/>
          </p:cNvSpPr>
          <p:nvPr>
            <p:ph idx="1"/>
          </p:nvPr>
        </p:nvSpPr>
        <p:spPr>
          <a:xfrm>
            <a:off x="669851" y="1845734"/>
            <a:ext cx="10760149" cy="4023360"/>
          </a:xfrm>
        </p:spPr>
        <p:txBody>
          <a:bodyPr>
            <a:normAutofit lnSpcReduction="10000"/>
          </a:bodyPr>
          <a:lstStyle/>
          <a:p>
            <a:pPr defTabSz="457200">
              <a:buFont typeface="Arial" panose="020B0604020202020204" pitchFamily="34" charset="0"/>
              <a:buChar char="•"/>
              <a:defRPr sz="2000">
                <a:solidFill>
                  <a:srgbClr val="FFFFFF"/>
                </a:solidFill>
                <a:latin typeface="+mn-lt"/>
                <a:ea typeface="+mn-ea"/>
                <a:cs typeface="+mn-cs"/>
                <a:sym typeface="Helvetica"/>
              </a:defRPr>
            </a:pPr>
            <a:r>
              <a:rPr lang="en-GB" sz="3200" b="1" dirty="0">
                <a:solidFill>
                  <a:schemeClr val="tx1"/>
                </a:solidFill>
                <a:sym typeface="Helvetica"/>
              </a:rPr>
              <a:t>Message Driven Foundation</a:t>
            </a:r>
            <a:endParaRPr lang="en-GB" sz="3200" dirty="0">
              <a:solidFill>
                <a:schemeClr val="tx1"/>
              </a:solidFill>
              <a:sym typeface="Helvetica"/>
            </a:endParaRPr>
          </a:p>
          <a:p>
            <a:pPr lvl="2" defTabSz="457200">
              <a:buFont typeface="Arial" panose="020B0604020202020204" pitchFamily="34" charset="0"/>
              <a:buChar char="•"/>
              <a:defRPr sz="2000">
                <a:solidFill>
                  <a:srgbClr val="FFFFFF"/>
                </a:solidFill>
                <a:latin typeface="+mn-lt"/>
                <a:ea typeface="+mn-ea"/>
                <a:cs typeface="+mn-cs"/>
                <a:sym typeface="Helvetica"/>
              </a:defRPr>
            </a:pPr>
            <a:r>
              <a:rPr lang="en-GB" sz="2600" dirty="0">
                <a:solidFill>
                  <a:schemeClr val="tx1"/>
                </a:solidFill>
                <a:sym typeface="Helvetica"/>
              </a:rPr>
              <a:t>Asynchronous Message Passing</a:t>
            </a:r>
          </a:p>
          <a:p>
            <a:pPr lvl="3" defTabSz="457200">
              <a:buFont typeface="Arial" panose="020B0604020202020204" pitchFamily="34" charset="0"/>
              <a:buChar char="•"/>
              <a:defRPr sz="2000">
                <a:solidFill>
                  <a:srgbClr val="FFFFFF"/>
                </a:solidFill>
                <a:latin typeface="+mn-lt"/>
                <a:ea typeface="+mn-ea"/>
                <a:cs typeface="+mn-cs"/>
                <a:sym typeface="Helvetica"/>
              </a:defRPr>
            </a:pPr>
            <a:r>
              <a:rPr lang="en-GB" sz="2000" dirty="0">
                <a:solidFill>
                  <a:schemeClr val="tx1"/>
                </a:solidFill>
                <a:sym typeface="Helvetica"/>
              </a:rPr>
              <a:t>Establishes a boundary between components</a:t>
            </a:r>
          </a:p>
          <a:p>
            <a:pPr lvl="2" defTabSz="457200">
              <a:buFont typeface="Arial" panose="020B0604020202020204" pitchFamily="34" charset="0"/>
              <a:buChar char="•"/>
              <a:defRPr sz="2000">
                <a:solidFill>
                  <a:srgbClr val="FFFFFF"/>
                </a:solidFill>
                <a:latin typeface="+mn-lt"/>
                <a:ea typeface="+mn-ea"/>
                <a:cs typeface="+mn-cs"/>
                <a:sym typeface="Helvetica"/>
              </a:defRPr>
            </a:pPr>
            <a:r>
              <a:rPr lang="en-GB" sz="2600" dirty="0">
                <a:solidFill>
                  <a:schemeClr val="tx1"/>
                </a:solidFill>
                <a:sym typeface="Helvetica"/>
              </a:rPr>
              <a:t>Loose Coupling, Isolation, Location Transparency</a:t>
            </a:r>
          </a:p>
          <a:p>
            <a:pPr lvl="2" defTabSz="457200">
              <a:buFont typeface="Arial" panose="020B0604020202020204" pitchFamily="34" charset="0"/>
              <a:buChar char="•"/>
              <a:defRPr sz="2000">
                <a:solidFill>
                  <a:srgbClr val="FFFFFF"/>
                </a:solidFill>
                <a:latin typeface="+mn-lt"/>
                <a:ea typeface="+mn-ea"/>
                <a:cs typeface="+mn-cs"/>
                <a:sym typeface="Helvetica"/>
              </a:defRPr>
            </a:pPr>
            <a:r>
              <a:rPr lang="en-GB" sz="2600" dirty="0">
                <a:solidFill>
                  <a:schemeClr val="tx1"/>
                </a:solidFill>
                <a:sym typeface="Helvetica"/>
              </a:rPr>
              <a:t>Ability to Delegate Errors/Failures as Messages</a:t>
            </a:r>
          </a:p>
          <a:p>
            <a:pPr lvl="2" defTabSz="457200">
              <a:buFont typeface="Arial" panose="020B0604020202020204" pitchFamily="34" charset="0"/>
              <a:buChar char="•"/>
              <a:defRPr sz="2000">
                <a:solidFill>
                  <a:srgbClr val="FFFFFF"/>
                </a:solidFill>
                <a:latin typeface="+mn-lt"/>
                <a:ea typeface="+mn-ea"/>
                <a:cs typeface="+mn-cs"/>
                <a:sym typeface="Helvetica"/>
              </a:defRPr>
            </a:pPr>
            <a:r>
              <a:rPr lang="en-GB" sz="2600" dirty="0">
                <a:solidFill>
                  <a:schemeClr val="tx1"/>
                </a:solidFill>
                <a:sym typeface="Helvetica"/>
              </a:rPr>
              <a:t>Non-blocking communication means consumers only use computational resources while active</a:t>
            </a:r>
          </a:p>
          <a:p>
            <a:pPr lvl="2" defTabSz="457200">
              <a:buFont typeface="Arial" panose="020B0604020202020204" pitchFamily="34" charset="0"/>
              <a:buChar char="•"/>
              <a:defRPr sz="2000">
                <a:solidFill>
                  <a:srgbClr val="FFFFFF"/>
                </a:solidFill>
                <a:latin typeface="+mn-lt"/>
                <a:ea typeface="+mn-ea"/>
                <a:cs typeface="+mn-cs"/>
                <a:sym typeface="Helvetica"/>
              </a:defRPr>
            </a:pPr>
            <a:endParaRPr lang="en-GB" sz="2600" dirty="0">
              <a:solidFill>
                <a:schemeClr val="tx1"/>
              </a:solidFill>
              <a:sym typeface="Helvetica"/>
            </a:endParaRPr>
          </a:p>
          <a:p>
            <a:pPr defTabSz="457200">
              <a:buFont typeface="Arial" panose="020B0604020202020204" pitchFamily="34" charset="0"/>
              <a:buChar char="•"/>
              <a:defRPr sz="2000">
                <a:solidFill>
                  <a:srgbClr val="FFFFFF"/>
                </a:solidFill>
                <a:latin typeface="+mn-lt"/>
                <a:ea typeface="+mn-ea"/>
                <a:cs typeface="+mn-cs"/>
                <a:sym typeface="Helvetica"/>
              </a:defRPr>
            </a:pPr>
            <a:r>
              <a:rPr lang="en-GB" sz="3200" dirty="0">
                <a:solidFill>
                  <a:schemeClr val="tx1"/>
                </a:solidFill>
                <a:sym typeface="Helvetica"/>
              </a:rPr>
              <a:t>Enables </a:t>
            </a:r>
            <a:r>
              <a:rPr lang="en-GB" sz="3200" i="1" dirty="0">
                <a:solidFill>
                  <a:schemeClr val="tx1"/>
                </a:solidFill>
                <a:sym typeface="Helvetica"/>
              </a:rPr>
              <a:t>elasticity</a:t>
            </a:r>
            <a:r>
              <a:rPr lang="en-GB" sz="3200" dirty="0">
                <a:solidFill>
                  <a:schemeClr val="tx1"/>
                </a:solidFill>
                <a:sym typeface="Helvetica"/>
              </a:rPr>
              <a:t> and </a:t>
            </a:r>
            <a:r>
              <a:rPr lang="en-GB" sz="3200" i="1" dirty="0">
                <a:solidFill>
                  <a:schemeClr val="tx1"/>
                </a:solidFill>
                <a:sym typeface="Helvetica"/>
              </a:rPr>
              <a:t>resilience</a:t>
            </a:r>
          </a:p>
          <a:p>
            <a:pPr marL="342900" indent="-342900" defTabSz="457200">
              <a:buFont typeface="Arial" charset="0"/>
              <a:buChar char="•"/>
              <a:defRPr sz="2000">
                <a:solidFill>
                  <a:srgbClr val="FFFFFF"/>
                </a:solidFill>
                <a:latin typeface="+mn-lt"/>
                <a:ea typeface="+mn-ea"/>
                <a:cs typeface="+mn-cs"/>
                <a:sym typeface="Helvetica"/>
              </a:defRPr>
            </a:pPr>
            <a:endParaRPr lang="en-GB" sz="1900" dirty="0">
              <a:solidFill>
                <a:schemeClr val="tx1"/>
              </a:solidFill>
              <a:sym typeface="Helvetica"/>
            </a:endParaRPr>
          </a:p>
        </p:txBody>
      </p:sp>
      <p:pic>
        <p:nvPicPr>
          <p:cNvPr id="4" name="Picture 3">
            <a:extLst>
              <a:ext uri="{FF2B5EF4-FFF2-40B4-BE49-F238E27FC236}">
                <a16:creationId xmlns:a16="http://schemas.microsoft.com/office/drawing/2014/main" id="{E50D45FC-707C-4F63-ADDD-779B25D3AD5B}"/>
              </a:ext>
            </a:extLst>
          </p:cNvPr>
          <p:cNvPicPr>
            <a:picLocks noChangeAspect="1"/>
          </p:cNvPicPr>
          <p:nvPr/>
        </p:nvPicPr>
        <p:blipFill rotWithShape="1">
          <a:blip r:embed="rId2"/>
          <a:srcRect l="17913" t="17864" r="1340" b="-1"/>
          <a:stretch/>
        </p:blipFill>
        <p:spPr>
          <a:xfrm>
            <a:off x="6158246" y="4705815"/>
            <a:ext cx="6033754" cy="2152184"/>
          </a:xfrm>
          <a:prstGeom prst="rect">
            <a:avLst/>
          </a:prstGeom>
        </p:spPr>
      </p:pic>
    </p:spTree>
    <p:extLst>
      <p:ext uri="{BB962C8B-B14F-4D97-AF65-F5344CB8AC3E}">
        <p14:creationId xmlns:p14="http://schemas.microsoft.com/office/powerpoint/2010/main" val="1686798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B0A50-CB1E-4BCB-B38A-35132C76780E}"/>
              </a:ext>
            </a:extLst>
          </p:cNvPr>
          <p:cNvSpPr>
            <a:spLocks noGrp="1"/>
          </p:cNvSpPr>
          <p:nvPr>
            <p:ph type="title"/>
          </p:nvPr>
        </p:nvSpPr>
        <p:spPr/>
        <p:txBody>
          <a:bodyPr/>
          <a:lstStyle/>
          <a:p>
            <a:pPr algn="ctr"/>
            <a:r>
              <a:rPr lang="en-GB" b="1" dirty="0">
                <a:solidFill>
                  <a:schemeClr val="accent1"/>
                </a:solidFill>
              </a:rPr>
              <a:t>Benefits of Reactive Systems</a:t>
            </a:r>
            <a:endParaRPr lang="en-GB" dirty="0"/>
          </a:p>
        </p:txBody>
      </p:sp>
      <p:sp>
        <p:nvSpPr>
          <p:cNvPr id="3" name="Content Placeholder 2">
            <a:extLst>
              <a:ext uri="{FF2B5EF4-FFF2-40B4-BE49-F238E27FC236}">
                <a16:creationId xmlns:a16="http://schemas.microsoft.com/office/drawing/2014/main" id="{81894843-E5E8-4F5B-A0AC-7290635081B0}"/>
              </a:ext>
            </a:extLst>
          </p:cNvPr>
          <p:cNvSpPr>
            <a:spLocks noGrp="1"/>
          </p:cNvSpPr>
          <p:nvPr>
            <p:ph idx="1"/>
          </p:nvPr>
        </p:nvSpPr>
        <p:spPr/>
        <p:txBody>
          <a:bodyPr>
            <a:normAutofit/>
          </a:bodyPr>
          <a:lstStyle/>
          <a:p>
            <a:pPr defTabSz="457200">
              <a:buFont typeface="Arial" panose="020B0604020202020204" pitchFamily="34" charset="0"/>
              <a:buChar char="•"/>
              <a:defRPr sz="2000">
                <a:solidFill>
                  <a:srgbClr val="FFFFFF"/>
                </a:solidFill>
                <a:latin typeface="+mn-lt"/>
                <a:ea typeface="+mn-ea"/>
                <a:cs typeface="+mn-cs"/>
                <a:sym typeface="Helvetica"/>
              </a:defRPr>
            </a:pPr>
            <a:r>
              <a:rPr lang="en-GB" sz="3200" dirty="0">
                <a:solidFill>
                  <a:schemeClr val="tx1"/>
                </a:solidFill>
                <a:sym typeface="Helvetica"/>
              </a:rPr>
              <a:t>More Flexible</a:t>
            </a:r>
          </a:p>
          <a:p>
            <a:pPr defTabSz="457200">
              <a:buFont typeface="Arial" panose="020B0604020202020204" pitchFamily="34" charset="0"/>
              <a:buChar char="•"/>
              <a:defRPr sz="2000">
                <a:solidFill>
                  <a:srgbClr val="FFFFFF"/>
                </a:solidFill>
                <a:latin typeface="+mn-lt"/>
                <a:ea typeface="+mn-ea"/>
                <a:cs typeface="+mn-cs"/>
                <a:sym typeface="Helvetica"/>
              </a:defRPr>
            </a:pPr>
            <a:r>
              <a:rPr lang="en-GB" sz="3200" dirty="0">
                <a:solidFill>
                  <a:schemeClr val="tx1"/>
                </a:solidFill>
                <a:sym typeface="Helvetica"/>
              </a:rPr>
              <a:t>Scalable and Resistant</a:t>
            </a:r>
          </a:p>
          <a:p>
            <a:pPr defTabSz="457200">
              <a:buFont typeface="Arial" panose="020B0604020202020204" pitchFamily="34" charset="0"/>
              <a:buChar char="•"/>
              <a:defRPr sz="2000">
                <a:solidFill>
                  <a:srgbClr val="FFFFFF"/>
                </a:solidFill>
                <a:latin typeface="+mn-lt"/>
                <a:ea typeface="+mn-ea"/>
                <a:cs typeface="+mn-cs"/>
                <a:sym typeface="Helvetica"/>
              </a:defRPr>
            </a:pPr>
            <a:r>
              <a:rPr lang="en-GB" sz="3200" dirty="0">
                <a:solidFill>
                  <a:schemeClr val="tx1"/>
                </a:solidFill>
                <a:sym typeface="Helvetica"/>
              </a:rPr>
              <a:t>Efficient Use of Resources</a:t>
            </a:r>
          </a:p>
          <a:p>
            <a:pPr defTabSz="457200">
              <a:buFont typeface="Arial" panose="020B0604020202020204" pitchFamily="34" charset="0"/>
              <a:buChar char="•"/>
              <a:defRPr sz="2000">
                <a:solidFill>
                  <a:srgbClr val="FFFFFF"/>
                </a:solidFill>
                <a:latin typeface="+mn-lt"/>
                <a:ea typeface="+mn-ea"/>
                <a:cs typeface="+mn-cs"/>
                <a:sym typeface="Helvetica"/>
              </a:defRPr>
            </a:pPr>
            <a:r>
              <a:rPr lang="en-GB" sz="3200" dirty="0">
                <a:solidFill>
                  <a:schemeClr val="tx1"/>
                </a:solidFill>
                <a:sym typeface="Helvetica"/>
              </a:rPr>
              <a:t>Less Latency</a:t>
            </a:r>
          </a:p>
          <a:p>
            <a:pPr defTabSz="457200">
              <a:buFont typeface="Arial" panose="020B0604020202020204" pitchFamily="34" charset="0"/>
              <a:buChar char="•"/>
              <a:defRPr sz="2000">
                <a:solidFill>
                  <a:srgbClr val="FFFFFF"/>
                </a:solidFill>
                <a:latin typeface="+mn-lt"/>
                <a:ea typeface="+mn-ea"/>
                <a:cs typeface="+mn-cs"/>
                <a:sym typeface="Helvetica"/>
              </a:defRPr>
            </a:pPr>
            <a:r>
              <a:rPr lang="en-GB" sz="3200" dirty="0">
                <a:solidFill>
                  <a:schemeClr val="tx1"/>
                </a:solidFill>
                <a:sym typeface="Helvetica"/>
              </a:rPr>
              <a:t>More Tolerant of Failure</a:t>
            </a:r>
          </a:p>
          <a:p>
            <a:pPr defTabSz="457200">
              <a:buFont typeface="Arial" panose="020B0604020202020204" pitchFamily="34" charset="0"/>
              <a:buChar char="•"/>
              <a:defRPr sz="2000">
                <a:solidFill>
                  <a:srgbClr val="FFFFFF"/>
                </a:solidFill>
                <a:latin typeface="+mn-lt"/>
                <a:ea typeface="+mn-ea"/>
                <a:cs typeface="+mn-cs"/>
                <a:sym typeface="Helvetica"/>
              </a:defRPr>
            </a:pPr>
            <a:r>
              <a:rPr lang="en-GB" sz="3200" dirty="0">
                <a:solidFill>
                  <a:schemeClr val="tx1"/>
                </a:solidFill>
                <a:sym typeface="Helvetica"/>
              </a:rPr>
              <a:t>Highly Responsive</a:t>
            </a:r>
            <a:endParaRPr lang="en-GB" sz="2600" dirty="0">
              <a:solidFill>
                <a:schemeClr val="tx1"/>
              </a:solidFill>
              <a:sym typeface="Helvetica"/>
            </a:endParaRPr>
          </a:p>
          <a:p>
            <a:pPr marL="0" indent="0" defTabSz="457200">
              <a:buNone/>
              <a:defRPr sz="2000">
                <a:solidFill>
                  <a:srgbClr val="FFFFFF"/>
                </a:solidFill>
                <a:latin typeface="+mn-lt"/>
                <a:ea typeface="+mn-ea"/>
                <a:cs typeface="+mn-cs"/>
                <a:sym typeface="Helvetica"/>
              </a:defRPr>
            </a:pPr>
            <a:endParaRPr lang="en-GB" sz="3200" dirty="0">
              <a:solidFill>
                <a:schemeClr val="tx1"/>
              </a:solidFill>
              <a:sym typeface="Helvetica"/>
            </a:endParaRPr>
          </a:p>
          <a:p>
            <a:pPr marL="342900" indent="-342900" defTabSz="457200">
              <a:buFont typeface="Arial" charset="0"/>
              <a:buChar char="•"/>
              <a:defRPr sz="2000">
                <a:solidFill>
                  <a:srgbClr val="FFFFFF"/>
                </a:solidFill>
                <a:latin typeface="+mn-lt"/>
                <a:ea typeface="+mn-ea"/>
                <a:cs typeface="+mn-cs"/>
                <a:sym typeface="Helvetica"/>
              </a:defRPr>
            </a:pPr>
            <a:endParaRPr lang="en-GB" sz="1900" dirty="0">
              <a:solidFill>
                <a:schemeClr val="tx1"/>
              </a:solidFill>
              <a:sym typeface="Helvetica"/>
            </a:endParaRPr>
          </a:p>
        </p:txBody>
      </p:sp>
    </p:spTree>
    <p:extLst>
      <p:ext uri="{BB962C8B-B14F-4D97-AF65-F5344CB8AC3E}">
        <p14:creationId xmlns:p14="http://schemas.microsoft.com/office/powerpoint/2010/main" val="1040077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B0A50-CB1E-4BCB-B38A-35132C76780E}"/>
              </a:ext>
            </a:extLst>
          </p:cNvPr>
          <p:cNvSpPr>
            <a:spLocks noGrp="1"/>
          </p:cNvSpPr>
          <p:nvPr>
            <p:ph type="title"/>
          </p:nvPr>
        </p:nvSpPr>
        <p:spPr/>
        <p:txBody>
          <a:bodyPr/>
          <a:lstStyle/>
          <a:p>
            <a:pPr algn="ctr"/>
            <a:r>
              <a:rPr lang="en-GB" b="1" dirty="0">
                <a:solidFill>
                  <a:schemeClr val="accent1"/>
                </a:solidFill>
              </a:rPr>
              <a:t>How do we achieve the </a:t>
            </a:r>
            <a:br>
              <a:rPr lang="en-GB" b="1" dirty="0">
                <a:solidFill>
                  <a:schemeClr val="accent1"/>
                </a:solidFill>
              </a:rPr>
            </a:br>
            <a:r>
              <a:rPr lang="en-GB" b="1" dirty="0">
                <a:solidFill>
                  <a:schemeClr val="accent1"/>
                </a:solidFill>
              </a:rPr>
              <a:t>Benefits of Reactive Systems</a:t>
            </a:r>
            <a:endParaRPr lang="en-GB" dirty="0"/>
          </a:p>
        </p:txBody>
      </p:sp>
      <p:sp>
        <p:nvSpPr>
          <p:cNvPr id="3" name="Content Placeholder 2">
            <a:extLst>
              <a:ext uri="{FF2B5EF4-FFF2-40B4-BE49-F238E27FC236}">
                <a16:creationId xmlns:a16="http://schemas.microsoft.com/office/drawing/2014/main" id="{81894843-E5E8-4F5B-A0AC-7290635081B0}"/>
              </a:ext>
            </a:extLst>
          </p:cNvPr>
          <p:cNvSpPr>
            <a:spLocks noGrp="1"/>
          </p:cNvSpPr>
          <p:nvPr>
            <p:ph idx="1"/>
          </p:nvPr>
        </p:nvSpPr>
        <p:spPr/>
        <p:txBody>
          <a:bodyPr>
            <a:normAutofit/>
          </a:bodyPr>
          <a:lstStyle/>
          <a:p>
            <a:pPr defTabSz="457200">
              <a:buFont typeface="Arial" panose="020B0604020202020204" pitchFamily="34" charset="0"/>
              <a:buChar char="•"/>
              <a:defRPr sz="2000">
                <a:solidFill>
                  <a:srgbClr val="FFFFFF"/>
                </a:solidFill>
                <a:latin typeface="+mn-lt"/>
                <a:ea typeface="+mn-ea"/>
                <a:cs typeface="+mn-cs"/>
                <a:sym typeface="Helvetica"/>
              </a:defRPr>
            </a:pPr>
            <a:r>
              <a:rPr lang="en-GB" sz="3200" dirty="0">
                <a:solidFill>
                  <a:schemeClr val="tx1"/>
                </a:solidFill>
                <a:sym typeface="Helvetica"/>
              </a:rPr>
              <a:t>Fundamentally Asynchronous and non blocking</a:t>
            </a:r>
          </a:p>
          <a:p>
            <a:pPr lvl="1" defTabSz="457200">
              <a:buFont typeface="Arial" panose="020B0604020202020204" pitchFamily="34" charset="0"/>
              <a:buChar char="•"/>
              <a:defRPr sz="2000">
                <a:solidFill>
                  <a:srgbClr val="FFFFFF"/>
                </a:solidFill>
                <a:latin typeface="+mn-lt"/>
                <a:ea typeface="+mn-ea"/>
                <a:cs typeface="+mn-cs"/>
                <a:sym typeface="Helvetica"/>
              </a:defRPr>
            </a:pPr>
            <a:r>
              <a:rPr lang="en-GB" sz="2800" dirty="0">
                <a:solidFill>
                  <a:schemeClr val="tx1"/>
                </a:solidFill>
                <a:sym typeface="Helvetica"/>
              </a:rPr>
              <a:t>Asynchronous</a:t>
            </a:r>
          </a:p>
          <a:p>
            <a:pPr lvl="1" defTabSz="457200">
              <a:buFont typeface="Arial" panose="020B0604020202020204" pitchFamily="34" charset="0"/>
              <a:buChar char="•"/>
              <a:defRPr sz="2000">
                <a:solidFill>
                  <a:srgbClr val="FFFFFF"/>
                </a:solidFill>
                <a:latin typeface="+mn-lt"/>
                <a:ea typeface="+mn-ea"/>
                <a:cs typeface="+mn-cs"/>
                <a:sym typeface="Helvetica"/>
              </a:defRPr>
            </a:pPr>
            <a:r>
              <a:rPr lang="en-GB" sz="2800" dirty="0">
                <a:solidFill>
                  <a:schemeClr val="tx1"/>
                </a:solidFill>
                <a:sym typeface="Helvetica"/>
              </a:rPr>
              <a:t>Non-blocking</a:t>
            </a:r>
          </a:p>
          <a:p>
            <a:pPr defTabSz="457200">
              <a:buFont typeface="Arial" panose="020B0604020202020204" pitchFamily="34" charset="0"/>
              <a:buChar char="•"/>
              <a:defRPr sz="2000">
                <a:solidFill>
                  <a:srgbClr val="FFFFFF"/>
                </a:solidFill>
                <a:latin typeface="+mn-lt"/>
                <a:ea typeface="+mn-ea"/>
                <a:cs typeface="+mn-cs"/>
                <a:sym typeface="Helvetica"/>
              </a:defRPr>
            </a:pPr>
            <a:r>
              <a:rPr lang="en-GB" sz="3200" dirty="0">
                <a:solidFill>
                  <a:schemeClr val="tx1"/>
                </a:solidFill>
                <a:sym typeface="Helvetica"/>
              </a:rPr>
              <a:t>Use very few threads</a:t>
            </a:r>
          </a:p>
          <a:p>
            <a:pPr lvl="1" defTabSz="457200">
              <a:buFont typeface="Arial" panose="020B0604020202020204" pitchFamily="34" charset="0"/>
              <a:buChar char="•"/>
              <a:defRPr sz="2000">
                <a:solidFill>
                  <a:srgbClr val="FFFFFF"/>
                </a:solidFill>
                <a:latin typeface="+mn-lt"/>
                <a:ea typeface="+mn-ea"/>
                <a:cs typeface="+mn-cs"/>
                <a:sym typeface="Helvetica"/>
              </a:defRPr>
            </a:pPr>
            <a:r>
              <a:rPr lang="en-GB" sz="3000" dirty="0">
                <a:solidFill>
                  <a:schemeClr val="tx1"/>
                </a:solidFill>
                <a:sym typeface="Helvetica"/>
              </a:rPr>
              <a:t>Less concern over thread safety</a:t>
            </a:r>
          </a:p>
          <a:p>
            <a:pPr defTabSz="457200">
              <a:buFont typeface="Arial" panose="020B0604020202020204" pitchFamily="34" charset="0"/>
              <a:buChar char="•"/>
              <a:defRPr sz="2000">
                <a:solidFill>
                  <a:srgbClr val="FFFFFF"/>
                </a:solidFill>
                <a:latin typeface="+mn-lt"/>
                <a:ea typeface="+mn-ea"/>
                <a:cs typeface="+mn-cs"/>
                <a:sym typeface="Helvetica"/>
              </a:defRPr>
            </a:pPr>
            <a:r>
              <a:rPr lang="en-GB" sz="3200" dirty="0">
                <a:solidFill>
                  <a:schemeClr val="tx1"/>
                </a:solidFill>
                <a:sym typeface="Helvetica"/>
              </a:rPr>
              <a:t>Use concurrent data structures</a:t>
            </a:r>
          </a:p>
          <a:p>
            <a:pPr lvl="1" defTabSz="457200">
              <a:buFont typeface="Arial" panose="020B0604020202020204" pitchFamily="34" charset="0"/>
              <a:buChar char="•"/>
              <a:defRPr sz="2000">
                <a:solidFill>
                  <a:srgbClr val="FFFFFF"/>
                </a:solidFill>
                <a:latin typeface="+mn-lt"/>
                <a:ea typeface="+mn-ea"/>
                <a:cs typeface="+mn-cs"/>
                <a:sym typeface="Helvetica"/>
              </a:defRPr>
            </a:pPr>
            <a:r>
              <a:rPr lang="en-GB" sz="2000" dirty="0">
                <a:solidFill>
                  <a:schemeClr val="tx1"/>
                </a:solidFill>
                <a:sym typeface="Helvetica"/>
              </a:rPr>
              <a:t>a particular way of storing and organizing </a:t>
            </a:r>
            <a:r>
              <a:rPr lang="en-GB" sz="2000" b="1" dirty="0">
                <a:solidFill>
                  <a:schemeClr val="tx1"/>
                </a:solidFill>
                <a:sym typeface="Helvetica"/>
              </a:rPr>
              <a:t>data</a:t>
            </a:r>
            <a:r>
              <a:rPr lang="en-GB" sz="2000" dirty="0">
                <a:solidFill>
                  <a:schemeClr val="tx1"/>
                </a:solidFill>
                <a:sym typeface="Helvetica"/>
              </a:rPr>
              <a:t> for access by multiple computing threads (or processes) on a computer</a:t>
            </a:r>
          </a:p>
          <a:p>
            <a:pPr defTabSz="457200">
              <a:buFont typeface="Arial" panose="020B0604020202020204" pitchFamily="34" charset="0"/>
              <a:buChar char="•"/>
              <a:defRPr sz="2000">
                <a:solidFill>
                  <a:srgbClr val="FFFFFF"/>
                </a:solidFill>
                <a:latin typeface="+mn-lt"/>
                <a:ea typeface="+mn-ea"/>
                <a:cs typeface="+mn-cs"/>
                <a:sym typeface="Helvetica"/>
              </a:defRPr>
            </a:pPr>
            <a:endParaRPr lang="en-GB" sz="3400" dirty="0">
              <a:solidFill>
                <a:schemeClr val="tx1"/>
              </a:solidFill>
              <a:sym typeface="Helvetica"/>
            </a:endParaRPr>
          </a:p>
          <a:p>
            <a:pPr marL="342900" indent="-342900" defTabSz="457200">
              <a:buFont typeface="Arial" charset="0"/>
              <a:buChar char="•"/>
              <a:defRPr sz="2000">
                <a:solidFill>
                  <a:srgbClr val="FFFFFF"/>
                </a:solidFill>
                <a:latin typeface="+mn-lt"/>
                <a:ea typeface="+mn-ea"/>
                <a:cs typeface="+mn-cs"/>
                <a:sym typeface="Helvetica"/>
              </a:defRPr>
            </a:pPr>
            <a:endParaRPr lang="en-GB" sz="1900" dirty="0">
              <a:solidFill>
                <a:schemeClr val="tx1"/>
              </a:solidFill>
              <a:sym typeface="Helvetica"/>
            </a:endParaRPr>
          </a:p>
        </p:txBody>
      </p:sp>
    </p:spTree>
    <p:extLst>
      <p:ext uri="{BB962C8B-B14F-4D97-AF65-F5344CB8AC3E}">
        <p14:creationId xmlns:p14="http://schemas.microsoft.com/office/powerpoint/2010/main" val="3076115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B0A50-CB1E-4BCB-B38A-35132C76780E}"/>
              </a:ext>
            </a:extLst>
          </p:cNvPr>
          <p:cNvSpPr>
            <a:spLocks noGrp="1"/>
          </p:cNvSpPr>
          <p:nvPr>
            <p:ph type="title"/>
          </p:nvPr>
        </p:nvSpPr>
        <p:spPr/>
        <p:txBody>
          <a:bodyPr/>
          <a:lstStyle/>
          <a:p>
            <a:pPr algn="ctr"/>
            <a:r>
              <a:rPr lang="en-GB" b="1" dirty="0">
                <a:solidFill>
                  <a:schemeClr val="accent1"/>
                </a:solidFill>
              </a:rPr>
              <a:t>How do we achieve the </a:t>
            </a:r>
            <a:br>
              <a:rPr lang="en-GB" b="1" dirty="0">
                <a:solidFill>
                  <a:schemeClr val="accent1"/>
                </a:solidFill>
              </a:rPr>
            </a:br>
            <a:r>
              <a:rPr lang="en-GB" b="1" dirty="0">
                <a:solidFill>
                  <a:schemeClr val="accent1"/>
                </a:solidFill>
              </a:rPr>
              <a:t>Benefits of Reactive Systems</a:t>
            </a:r>
            <a:endParaRPr lang="en-GB" dirty="0"/>
          </a:p>
        </p:txBody>
      </p:sp>
      <p:sp>
        <p:nvSpPr>
          <p:cNvPr id="3" name="Content Placeholder 2">
            <a:extLst>
              <a:ext uri="{FF2B5EF4-FFF2-40B4-BE49-F238E27FC236}">
                <a16:creationId xmlns:a16="http://schemas.microsoft.com/office/drawing/2014/main" id="{81894843-E5E8-4F5B-A0AC-7290635081B0}"/>
              </a:ext>
            </a:extLst>
          </p:cNvPr>
          <p:cNvSpPr>
            <a:spLocks noGrp="1"/>
          </p:cNvSpPr>
          <p:nvPr>
            <p:ph idx="1"/>
          </p:nvPr>
        </p:nvSpPr>
        <p:spPr/>
        <p:txBody>
          <a:bodyPr>
            <a:normAutofit/>
          </a:bodyPr>
          <a:lstStyle/>
          <a:p>
            <a:pPr defTabSz="457200">
              <a:buFont typeface="Arial" panose="020B0604020202020204" pitchFamily="34" charset="0"/>
              <a:buChar char="•"/>
              <a:defRPr sz="2000">
                <a:solidFill>
                  <a:srgbClr val="FFFFFF"/>
                </a:solidFill>
                <a:latin typeface="+mn-lt"/>
                <a:ea typeface="+mn-ea"/>
                <a:cs typeface="+mn-cs"/>
                <a:sym typeface="Helvetica"/>
              </a:defRPr>
            </a:pPr>
            <a:r>
              <a:rPr lang="en-GB" sz="3200" dirty="0">
                <a:solidFill>
                  <a:schemeClr val="tx1"/>
                </a:solidFill>
                <a:sym typeface="Helvetica"/>
              </a:rPr>
              <a:t>We will focus on Asynchronous programs</a:t>
            </a:r>
          </a:p>
          <a:p>
            <a:pPr lvl="1" defTabSz="457200">
              <a:buFont typeface="Arial" panose="020B0604020202020204" pitchFamily="34" charset="0"/>
              <a:buChar char="•"/>
              <a:defRPr sz="2000">
                <a:solidFill>
                  <a:srgbClr val="FFFFFF"/>
                </a:solidFill>
                <a:latin typeface="+mn-lt"/>
                <a:ea typeface="+mn-ea"/>
                <a:cs typeface="+mn-cs"/>
                <a:sym typeface="Helvetica"/>
              </a:defRPr>
            </a:pPr>
            <a:r>
              <a:rPr lang="en-GB" sz="1600" dirty="0">
                <a:solidFill>
                  <a:schemeClr val="tx1"/>
                </a:solidFill>
                <a:sym typeface="Helvetica"/>
              </a:rPr>
              <a:t>Clearly defined well bounded components in the system</a:t>
            </a:r>
          </a:p>
          <a:p>
            <a:pPr lvl="1" defTabSz="457200">
              <a:buFont typeface="Arial" panose="020B0604020202020204" pitchFamily="34" charset="0"/>
              <a:buChar char="•"/>
              <a:defRPr sz="2000">
                <a:solidFill>
                  <a:srgbClr val="FFFFFF"/>
                </a:solidFill>
                <a:latin typeface="+mn-lt"/>
                <a:ea typeface="+mn-ea"/>
                <a:cs typeface="+mn-cs"/>
                <a:sym typeface="Helvetica"/>
              </a:defRPr>
            </a:pPr>
            <a:r>
              <a:rPr lang="en-GB" sz="1600" dirty="0">
                <a:solidFill>
                  <a:schemeClr val="tx1"/>
                </a:solidFill>
                <a:sym typeface="Helvetica"/>
              </a:rPr>
              <a:t>Each component will communicate using “</a:t>
            </a:r>
            <a:r>
              <a:rPr lang="en-GB" sz="1600" i="1" dirty="0">
                <a:solidFill>
                  <a:schemeClr val="tx1"/>
                </a:solidFill>
                <a:sym typeface="Helvetica"/>
              </a:rPr>
              <a:t>messages”</a:t>
            </a:r>
          </a:p>
          <a:p>
            <a:pPr lvl="1" defTabSz="457200">
              <a:buFont typeface="Arial" panose="020B0604020202020204" pitchFamily="34" charset="0"/>
              <a:buChar char="•"/>
              <a:defRPr sz="2000">
                <a:solidFill>
                  <a:srgbClr val="FFFFFF"/>
                </a:solidFill>
                <a:latin typeface="+mn-lt"/>
                <a:ea typeface="+mn-ea"/>
                <a:cs typeface="+mn-cs"/>
                <a:sym typeface="Helvetica"/>
              </a:defRPr>
            </a:pPr>
            <a:r>
              <a:rPr lang="en-GB" sz="1600" dirty="0">
                <a:solidFill>
                  <a:schemeClr val="tx1"/>
                </a:solidFill>
                <a:sym typeface="Helvetica"/>
              </a:rPr>
              <a:t>Each component will not stop and wait for reply </a:t>
            </a:r>
          </a:p>
          <a:p>
            <a:pPr lvl="1" defTabSz="457200">
              <a:buFont typeface="Arial" panose="020B0604020202020204" pitchFamily="34" charset="0"/>
              <a:buChar char="•"/>
              <a:defRPr sz="2000">
                <a:solidFill>
                  <a:srgbClr val="FFFFFF"/>
                </a:solidFill>
                <a:latin typeface="+mn-lt"/>
                <a:ea typeface="+mn-ea"/>
                <a:cs typeface="+mn-cs"/>
                <a:sym typeface="Helvetica"/>
              </a:defRPr>
            </a:pPr>
            <a:r>
              <a:rPr lang="en-GB" sz="1600" dirty="0">
                <a:solidFill>
                  <a:schemeClr val="tx1"/>
                </a:solidFill>
                <a:sym typeface="Helvetica"/>
              </a:rPr>
              <a:t>Communication will be non-blocking</a:t>
            </a:r>
          </a:p>
          <a:p>
            <a:pPr defTabSz="457200">
              <a:buFont typeface="Arial" panose="020B0604020202020204" pitchFamily="34" charset="0"/>
              <a:buChar char="•"/>
              <a:defRPr sz="2000">
                <a:solidFill>
                  <a:srgbClr val="FFFFFF"/>
                </a:solidFill>
                <a:latin typeface="+mn-lt"/>
                <a:ea typeface="+mn-ea"/>
                <a:cs typeface="+mn-cs"/>
                <a:sym typeface="Helvetica"/>
              </a:defRPr>
            </a:pPr>
            <a:r>
              <a:rPr lang="en-GB" sz="3200" dirty="0">
                <a:solidFill>
                  <a:schemeClr val="tx1"/>
                </a:solidFill>
                <a:sym typeface="Helvetica"/>
              </a:rPr>
              <a:t>Functional Programming (Lambdas) and Reactive Streams result in less code </a:t>
            </a:r>
          </a:p>
          <a:p>
            <a:pPr lvl="1" defTabSz="457200">
              <a:buFont typeface="Arial" panose="020B0604020202020204" pitchFamily="34" charset="0"/>
              <a:buChar char="•"/>
              <a:defRPr sz="2000">
                <a:solidFill>
                  <a:srgbClr val="FFFFFF"/>
                </a:solidFill>
                <a:latin typeface="+mn-lt"/>
                <a:ea typeface="+mn-ea"/>
                <a:cs typeface="+mn-cs"/>
                <a:sym typeface="Helvetica"/>
              </a:defRPr>
            </a:pPr>
            <a:r>
              <a:rPr lang="en-GB" sz="2000" dirty="0">
                <a:solidFill>
                  <a:schemeClr val="tx1"/>
                </a:solidFill>
                <a:sym typeface="Helvetica"/>
              </a:rPr>
              <a:t>Easier to test</a:t>
            </a:r>
          </a:p>
          <a:p>
            <a:pPr lvl="1" defTabSz="457200">
              <a:buFont typeface="Arial" panose="020B0604020202020204" pitchFamily="34" charset="0"/>
              <a:buChar char="•"/>
              <a:defRPr sz="2000">
                <a:solidFill>
                  <a:srgbClr val="FFFFFF"/>
                </a:solidFill>
                <a:latin typeface="+mn-lt"/>
                <a:ea typeface="+mn-ea"/>
                <a:cs typeface="+mn-cs"/>
                <a:sym typeface="Helvetica"/>
              </a:defRPr>
            </a:pPr>
            <a:r>
              <a:rPr lang="en-GB" sz="2000" dirty="0">
                <a:solidFill>
                  <a:schemeClr val="tx1"/>
                </a:solidFill>
                <a:sym typeface="Helvetica"/>
              </a:rPr>
              <a:t>Easier to understand</a:t>
            </a:r>
          </a:p>
          <a:p>
            <a:pPr lvl="1" defTabSz="457200">
              <a:buFont typeface="Arial" panose="020B0604020202020204" pitchFamily="34" charset="0"/>
              <a:buChar char="•"/>
              <a:defRPr sz="2000">
                <a:solidFill>
                  <a:srgbClr val="FFFFFF"/>
                </a:solidFill>
                <a:latin typeface="+mn-lt"/>
                <a:ea typeface="+mn-ea"/>
                <a:cs typeface="+mn-cs"/>
                <a:sym typeface="Helvetica"/>
              </a:defRPr>
            </a:pPr>
            <a:r>
              <a:rPr lang="en-GB" sz="2000" dirty="0">
                <a:solidFill>
                  <a:schemeClr val="tx1"/>
                </a:solidFill>
                <a:sym typeface="Helvetica"/>
              </a:rPr>
              <a:t>Less errors =&gt; better error handling</a:t>
            </a:r>
          </a:p>
          <a:p>
            <a:pPr defTabSz="457200">
              <a:buFont typeface="Arial" panose="020B0604020202020204" pitchFamily="34" charset="0"/>
              <a:buChar char="•"/>
              <a:defRPr sz="2000">
                <a:solidFill>
                  <a:srgbClr val="FFFFFF"/>
                </a:solidFill>
                <a:latin typeface="+mn-lt"/>
                <a:ea typeface="+mn-ea"/>
                <a:cs typeface="+mn-cs"/>
                <a:sym typeface="Helvetica"/>
              </a:defRPr>
            </a:pPr>
            <a:endParaRPr lang="en-GB" sz="3400" dirty="0">
              <a:solidFill>
                <a:schemeClr val="tx1"/>
              </a:solidFill>
              <a:sym typeface="Helvetica"/>
            </a:endParaRPr>
          </a:p>
          <a:p>
            <a:pPr marL="342900" indent="-342900" defTabSz="457200">
              <a:buFont typeface="Arial" charset="0"/>
              <a:buChar char="•"/>
              <a:defRPr sz="2000">
                <a:solidFill>
                  <a:srgbClr val="FFFFFF"/>
                </a:solidFill>
                <a:latin typeface="+mn-lt"/>
                <a:ea typeface="+mn-ea"/>
                <a:cs typeface="+mn-cs"/>
                <a:sym typeface="Helvetica"/>
              </a:defRPr>
            </a:pPr>
            <a:endParaRPr lang="en-GB" sz="1900" dirty="0">
              <a:solidFill>
                <a:schemeClr val="tx1"/>
              </a:solidFill>
              <a:sym typeface="Helvetica"/>
            </a:endParaRPr>
          </a:p>
        </p:txBody>
      </p:sp>
    </p:spTree>
    <p:extLst>
      <p:ext uri="{BB962C8B-B14F-4D97-AF65-F5344CB8AC3E}">
        <p14:creationId xmlns:p14="http://schemas.microsoft.com/office/powerpoint/2010/main" val="357733527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14A17FAAE366644A08831A1BCD73CD4" ma:contentTypeVersion="10" ma:contentTypeDescription="Create a new document." ma:contentTypeScope="" ma:versionID="02baed25e08e708a46c1d4b5e3914ab2">
  <xsd:schema xmlns:xsd="http://www.w3.org/2001/XMLSchema" xmlns:xs="http://www.w3.org/2001/XMLSchema" xmlns:p="http://schemas.microsoft.com/office/2006/metadata/properties" xmlns:ns3="848998fc-2c48-4799-8783-15f7edad38cd" xmlns:ns4="e634f91b-68ca-4db4-807e-fe68749f52c5" targetNamespace="http://schemas.microsoft.com/office/2006/metadata/properties" ma:root="true" ma:fieldsID="bf1c98698a334a763e55c3b01dbbfbf6" ns3:_="" ns4:_="">
    <xsd:import namespace="848998fc-2c48-4799-8783-15f7edad38cd"/>
    <xsd:import namespace="e634f91b-68ca-4db4-807e-fe68749f52c5"/>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8998fc-2c48-4799-8783-15f7edad38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634f91b-68ca-4db4-807e-fe68749f52c5"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698D7B6-2474-42A8-9BB6-565F4FA0FC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48998fc-2c48-4799-8783-15f7edad38cd"/>
    <ds:schemaRef ds:uri="e634f91b-68ca-4db4-807e-fe68749f52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DBC0157-77FC-4880-82F2-A23B423AE641}">
  <ds:schemaRefs>
    <ds:schemaRef ds:uri="http://schemas.microsoft.com/sharepoint/v3/contenttype/forms"/>
  </ds:schemaRefs>
</ds:datastoreItem>
</file>

<file path=customXml/itemProps3.xml><?xml version="1.0" encoding="utf-8"?>
<ds:datastoreItem xmlns:ds="http://schemas.openxmlformats.org/officeDocument/2006/customXml" ds:itemID="{6B020B75-98AB-466B-804A-6B0FDC1FDBD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1189</TotalTime>
  <Words>2282</Words>
  <Application>Microsoft Office PowerPoint</Application>
  <PresentationFormat>Widescreen</PresentationFormat>
  <Paragraphs>316</Paragraphs>
  <Slides>40</Slides>
  <Notes>18</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Calibri Light</vt:lpstr>
      <vt:lpstr>Retrospect</vt:lpstr>
      <vt:lpstr>Reactive Systems Introduction to Reactive Systems and Data Streams</vt:lpstr>
      <vt:lpstr>Reactive Manifesto &amp; Reactive Principles</vt:lpstr>
      <vt:lpstr>Responsive</vt:lpstr>
      <vt:lpstr>Resilient</vt:lpstr>
      <vt:lpstr>Elastic</vt:lpstr>
      <vt:lpstr>Message Driven</vt:lpstr>
      <vt:lpstr>Benefits of Reactive Systems</vt:lpstr>
      <vt:lpstr>How do we achieve the  Benefits of Reactive Systems</vt:lpstr>
      <vt:lpstr>How do we achieve the  Benefits of Reactive Systems</vt:lpstr>
      <vt:lpstr>How do we achieve the  Benefits of Reactive Systems</vt:lpstr>
      <vt:lpstr>What is Reactive Programming</vt:lpstr>
      <vt:lpstr>What is a Programming Paradigm?</vt:lpstr>
      <vt:lpstr>What is Propagation of Change?</vt:lpstr>
      <vt:lpstr>Data Streams</vt:lpstr>
      <vt:lpstr>Data Streams</vt:lpstr>
      <vt:lpstr>Data Streams</vt:lpstr>
      <vt:lpstr>Data Streams - Mapping</vt:lpstr>
      <vt:lpstr>PowerPoint Presentation</vt:lpstr>
      <vt:lpstr>How will we code in a Reactive manner?</vt:lpstr>
      <vt:lpstr>Streams in RxJava</vt:lpstr>
      <vt:lpstr>Data Stream</vt:lpstr>
      <vt:lpstr>Sources &amp; Message Type</vt:lpstr>
      <vt:lpstr>Reactive Programming</vt:lpstr>
      <vt:lpstr>Subscriptions Hot &amp; Cold</vt:lpstr>
      <vt:lpstr>Subscriptions Hot &amp; Cold</vt:lpstr>
      <vt:lpstr>Back Pressure</vt:lpstr>
      <vt:lpstr>Back Pressure</vt:lpstr>
      <vt:lpstr>Reactive Systems in Java</vt:lpstr>
      <vt:lpstr>Reactive Programming</vt:lpstr>
      <vt:lpstr>Reactive Programming</vt:lpstr>
      <vt:lpstr>Reactive Programming</vt:lpstr>
      <vt:lpstr>Imperative vs Reactive Programming</vt:lpstr>
      <vt:lpstr>The benefits Reactive Programming</vt:lpstr>
      <vt:lpstr>The benefits Reactive Programming</vt:lpstr>
      <vt:lpstr>The benefits Reactive Programming</vt:lpstr>
      <vt:lpstr>The benefits Reactive Programming</vt:lpstr>
      <vt:lpstr>The benefits Reactive Programming</vt:lpstr>
      <vt:lpstr>The benefits Reactive Programming</vt:lpstr>
      <vt:lpstr>Benefits for Netflix from the  Reactive Manifesto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Reactive Systems Why Use Reactive Programming</dc:title>
  <dc:creator>James Fennell</dc:creator>
  <cp:lastModifiedBy>James Fennell</cp:lastModifiedBy>
  <cp:revision>8</cp:revision>
  <dcterms:created xsi:type="dcterms:W3CDTF">2018-11-18T18:49:46Z</dcterms:created>
  <dcterms:modified xsi:type="dcterms:W3CDTF">2019-10-02T18:48:43Z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0x010100214A17FAAE366644A08831A1BCD73CD4</vt:lpwstr>
  </property>
</Properties>
</file>