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3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17" name="Footer Placeholder 16"/>
          <p:cNvSpPr>
            <a:spLocks noGrp="1"/>
          </p:cNvSpPr>
          <p:nvPr>
            <p:ph type="ftr" sz="quarter" idx="11"/>
          </p:nvPr>
        </p:nvSpPr>
        <p:spPr/>
        <p:txBody>
          <a:bodyPr/>
          <a:lstStyle/>
          <a:p>
            <a:endParaRPr lang="en-IE"/>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407877-F0B6-448F-9E69-A70D0EAB3C8D}" type="slidenum">
              <a:rPr lang="en-IE" smtClean="0"/>
              <a:pPr/>
              <a:t>‹#›</a:t>
            </a:fld>
            <a:endParaRPr lang="en-IE"/>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E7407877-F0B6-448F-9E69-A70D0EAB3C8D}"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7407877-F0B6-448F-9E69-A70D0EAB3C8D}" type="slidenum">
              <a:rPr lang="en-IE" smtClean="0"/>
              <a:pPr/>
              <a:t>‹#›</a:t>
            </a:fld>
            <a:endParaRPr lang="en-IE"/>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5" name="Footer Placeholder 4"/>
          <p:cNvSpPr>
            <a:spLocks noGrp="1"/>
          </p:cNvSpPr>
          <p:nvPr>
            <p:ph type="ftr" sz="quarter" idx="11"/>
          </p:nvPr>
        </p:nvSpPr>
        <p:spPr/>
        <p:txBody>
          <a:bodyPr/>
          <a:lstStyle/>
          <a:p>
            <a:endParaRPr lang="en-IE"/>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a:xfrm>
            <a:off x="4361688" y="1026372"/>
            <a:ext cx="457200" cy="441325"/>
          </a:xfrm>
        </p:spPr>
        <p:txBody>
          <a:bodyPr/>
          <a:lstStyle/>
          <a:p>
            <a:fld id="{E7407877-F0B6-448F-9E69-A70D0EAB3C8D}" type="slidenum">
              <a:rPr lang="en-IE" smtClean="0"/>
              <a:pPr/>
              <a:t>‹#›</a:t>
            </a:fld>
            <a:endParaRPr lang="en-IE"/>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E"/>
          </a:p>
        </p:txBody>
      </p:sp>
      <p:sp>
        <p:nvSpPr>
          <p:cNvPr id="4" name="Date Placeholder 3"/>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7407877-F0B6-448F-9E69-A70D0EAB3C8D}" type="slidenum">
              <a:rPr lang="en-IE" smtClean="0"/>
              <a:pPr/>
              <a:t>‹#›</a:t>
            </a:fld>
            <a:endParaRPr lang="en-IE"/>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681DF9D-539C-405B-8BF8-72C52E7354EF}" type="datetimeFigureOut">
              <a:rPr lang="en-US" smtClean="0"/>
              <a:pPr/>
              <a:t>10/21/2014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E7407877-F0B6-448F-9E69-A70D0EAB3C8D}" type="slidenum">
              <a:rPr lang="en-IE" smtClean="0"/>
              <a:pPr/>
              <a:t>‹#›</a:t>
            </a:fld>
            <a:endParaRPr lang="en-IE"/>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8" name="Footer Placeholder 7"/>
          <p:cNvSpPr>
            <a:spLocks noGrp="1"/>
          </p:cNvSpPr>
          <p:nvPr>
            <p:ph type="ftr" sz="quarter" idx="11"/>
          </p:nvPr>
        </p:nvSpPr>
        <p:spPr>
          <a:xfrm>
            <a:off x="304800" y="6409944"/>
            <a:ext cx="3581400" cy="365760"/>
          </a:xfrm>
        </p:spPr>
        <p:txBody>
          <a:bodyPr/>
          <a:lstStyle/>
          <a:p>
            <a:endParaRPr lang="en-IE"/>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7407877-F0B6-448F-9E69-A70D0EAB3C8D}" type="slidenum">
              <a:rPr lang="en-IE" smtClean="0"/>
              <a:pPr/>
              <a:t>‹#›</a:t>
            </a:fld>
            <a:endParaRPr lang="en-IE"/>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a:xfrm>
            <a:off x="4343400" y="1036020"/>
            <a:ext cx="457200" cy="441325"/>
          </a:xfrm>
        </p:spPr>
        <p:txBody>
          <a:bodyPr/>
          <a:lstStyle/>
          <a:p>
            <a:fld id="{E7407877-F0B6-448F-9E69-A70D0EAB3C8D}"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7407877-F0B6-448F-9E69-A70D0EAB3C8D}"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7407877-F0B6-448F-9E69-A70D0EAB3C8D}" type="slidenum">
              <a:rPr lang="en-IE" smtClean="0"/>
              <a:pPr/>
              <a:t>‹#›</a:t>
            </a:fld>
            <a:endParaRPr lang="en-I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681DF9D-539C-405B-8BF8-72C52E7354EF}" type="datetimeFigureOut">
              <a:rPr lang="en-US" smtClean="0"/>
              <a:pPr/>
              <a:t>10/21/2014</a:t>
            </a:fld>
            <a:endParaRPr lang="en-IE"/>
          </a:p>
        </p:txBody>
      </p:sp>
      <p:sp>
        <p:nvSpPr>
          <p:cNvPr id="6" name="Footer Placeholder 5"/>
          <p:cNvSpPr>
            <a:spLocks noGrp="1"/>
          </p:cNvSpPr>
          <p:nvPr>
            <p:ph type="ftr" sz="quarter" idx="11"/>
          </p:nvPr>
        </p:nvSpPr>
        <p:spPr>
          <a:xfrm>
            <a:off x="301752" y="6410848"/>
            <a:ext cx="3383280" cy="365760"/>
          </a:xfrm>
        </p:spPr>
        <p:txBody>
          <a:bodyPr/>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7407877-F0B6-448F-9E69-A70D0EAB3C8D}" type="slidenum">
              <a:rPr lang="en-IE" smtClean="0"/>
              <a:pPr/>
              <a:t>‹#›</a:t>
            </a:fld>
            <a:endParaRPr lang="en-IE"/>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681DF9D-539C-405B-8BF8-72C52E7354EF}" type="datetimeFigureOut">
              <a:rPr lang="en-US" smtClean="0"/>
              <a:pPr/>
              <a:t>10/21/2014</a:t>
            </a:fld>
            <a:endParaRPr lang="en-IE"/>
          </a:p>
        </p:txBody>
      </p:sp>
      <p:sp>
        <p:nvSpPr>
          <p:cNvPr id="6" name="Footer Placeholder 5"/>
          <p:cNvSpPr>
            <a:spLocks noGrp="1"/>
          </p:cNvSpPr>
          <p:nvPr>
            <p:ph type="ftr" sz="quarter" idx="11"/>
          </p:nvPr>
        </p:nvSpPr>
        <p:spPr>
          <a:xfrm>
            <a:off x="301752" y="6410848"/>
            <a:ext cx="3584448" cy="365760"/>
          </a:xfrm>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681DF9D-539C-405B-8BF8-72C52E7354EF}" type="datetimeFigureOut">
              <a:rPr lang="en-US" smtClean="0"/>
              <a:pPr/>
              <a:t>10/21/2014</a:t>
            </a:fld>
            <a:endParaRPr lang="en-IE"/>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7407877-F0B6-448F-9E69-A70D0EAB3C8D}" type="slidenum">
              <a:rPr lang="en-IE" smtClean="0"/>
              <a:pPr/>
              <a:t>‹#›</a:t>
            </a:fld>
            <a:endParaRPr lang="en-IE"/>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CountBigScores1.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CountBigScores2.mh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RandomArrayAccess.mh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RandomArrayAccess2.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endParaRPr lang="en-GB" smtClean="0"/>
          </a:p>
        </p:txBody>
      </p:sp>
      <p:sp>
        <p:nvSpPr>
          <p:cNvPr id="66563" name="Rectangle 3"/>
          <p:cNvSpPr>
            <a:spLocks noGrp="1" noChangeArrowheads="1"/>
          </p:cNvSpPr>
          <p:nvPr>
            <p:ph type="body" idx="1"/>
          </p:nvPr>
        </p:nvSpPr>
        <p:spPr/>
        <p:txBody>
          <a:bodyPr/>
          <a:lstStyle/>
          <a:p>
            <a:pPr algn="ctr" eaLnBrk="1" hangingPunct="1">
              <a:buFont typeface="Wingdings" pitchFamily="2" charset="2"/>
              <a:buNone/>
            </a:pPr>
            <a:r>
              <a:rPr lang="en-US" dirty="0" smtClean="0">
                <a:solidFill>
                  <a:schemeClr val="accent6">
                    <a:lumMod val="50000"/>
                  </a:schemeClr>
                </a:solidFill>
              </a:rPr>
              <a:t>Problem</a:t>
            </a:r>
          </a:p>
          <a:p>
            <a:pPr eaLnBrk="1" hangingPunct="1">
              <a:buFont typeface="Wingdings" pitchFamily="2" charset="2"/>
              <a:buNone/>
            </a:pPr>
            <a:r>
              <a:rPr lang="en-US" dirty="0" smtClean="0">
                <a:solidFill>
                  <a:schemeClr val="accent6">
                    <a:lumMod val="50000"/>
                  </a:schemeClr>
                </a:solidFill>
              </a:rPr>
              <a:t>	Write a program to accept as input 10 scores. The program should calculate the average score (rounded down) and then count the number of scores that were above average. It should then display the results.</a:t>
            </a:r>
          </a:p>
          <a:p>
            <a:pPr eaLnBrk="1" hangingPunct="1">
              <a:buFont typeface="Wingdings" pitchFamily="2" charset="2"/>
              <a:buNone/>
            </a:pPr>
            <a:endParaRPr lang="en-US" dirty="0" smtClean="0"/>
          </a:p>
          <a:p>
            <a:pPr eaLnBrk="1" hangingPunct="1">
              <a:buFont typeface="Wingdings" pitchFamily="2" charset="2"/>
              <a:buNone/>
            </a:pPr>
            <a:r>
              <a:rPr lang="en-US" dirty="0" smtClean="0"/>
              <a:t>	</a:t>
            </a:r>
            <a:r>
              <a:rPr lang="en-US" sz="2000" dirty="0" smtClean="0">
                <a:hlinkClick r:id="rId2" action="ppaction://hlinkfile"/>
              </a:rPr>
              <a:t>CountBigScores1.htm</a:t>
            </a:r>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Arrays</a:t>
            </a:r>
          </a:p>
        </p:txBody>
      </p:sp>
      <p:sp>
        <p:nvSpPr>
          <p:cNvPr id="62467" name="Rectangle 3"/>
          <p:cNvSpPr>
            <a:spLocks noGrp="1" noChangeArrowheads="1"/>
          </p:cNvSpPr>
          <p:nvPr>
            <p:ph type="body" idx="1"/>
          </p:nvPr>
        </p:nvSpPr>
        <p:spPr/>
        <p:txBody>
          <a:bodyPr/>
          <a:lstStyle/>
          <a:p>
            <a:pPr eaLnBrk="1" hangingPunct="1"/>
            <a:r>
              <a:rPr lang="en-US" dirty="0" smtClean="0">
                <a:solidFill>
                  <a:schemeClr val="accent6">
                    <a:lumMod val="50000"/>
                  </a:schemeClr>
                </a:solidFill>
              </a:rPr>
              <a:t>An array type object is a collection </a:t>
            </a:r>
          </a:p>
          <a:p>
            <a:pPr eaLnBrk="1" hangingPunct="1"/>
            <a:r>
              <a:rPr lang="en-US" dirty="0" smtClean="0">
                <a:solidFill>
                  <a:schemeClr val="accent6">
                    <a:lumMod val="50000"/>
                  </a:schemeClr>
                </a:solidFill>
              </a:rPr>
              <a:t>All objects in the collection must be of the same type</a:t>
            </a:r>
          </a:p>
          <a:p>
            <a:pPr eaLnBrk="1" hangingPunct="1"/>
            <a:r>
              <a:rPr lang="en-US" dirty="0" smtClean="0">
                <a:solidFill>
                  <a:schemeClr val="accent6">
                    <a:lumMod val="50000"/>
                  </a:schemeClr>
                </a:solidFill>
              </a:rPr>
              <a:t>An array may be instantiated by specifying</a:t>
            </a:r>
          </a:p>
          <a:p>
            <a:pPr lvl="1" eaLnBrk="1" hangingPunct="1"/>
            <a:r>
              <a:rPr lang="en-US" sz="2400" dirty="0" smtClean="0">
                <a:solidFill>
                  <a:schemeClr val="accent6">
                    <a:lumMod val="50000"/>
                  </a:schemeClr>
                </a:solidFill>
              </a:rPr>
              <a:t>The type of objects in the collection</a:t>
            </a:r>
          </a:p>
          <a:p>
            <a:pPr lvl="1" eaLnBrk="1" hangingPunct="1"/>
            <a:r>
              <a:rPr lang="en-US" sz="2400" dirty="0" smtClean="0">
                <a:solidFill>
                  <a:schemeClr val="accent6">
                    <a:lumMod val="50000"/>
                  </a:schemeClr>
                </a:solidFill>
              </a:rPr>
              <a:t>An identifier or name for the collection </a:t>
            </a:r>
          </a:p>
          <a:p>
            <a:pPr lvl="1" eaLnBrk="1" hangingPunct="1"/>
            <a:r>
              <a:rPr lang="en-US" sz="2400" dirty="0" smtClean="0">
                <a:solidFill>
                  <a:schemeClr val="accent6">
                    <a:lumMod val="50000"/>
                  </a:schemeClr>
                </a:solidFill>
              </a:rPr>
              <a:t>The number of objects in the collection</a:t>
            </a:r>
          </a:p>
          <a:p>
            <a:pPr lvl="1" eaLnBrk="1" hangingPunct="1">
              <a:buFont typeface="Wingdings" pitchFamily="2" charset="2"/>
              <a:buNone/>
            </a:pPr>
            <a:r>
              <a:rPr lang="en-US" b="1" dirty="0" err="1" smtClean="0">
                <a:solidFill>
                  <a:schemeClr val="tx1"/>
                </a:solidFill>
              </a:rPr>
              <a:t>int</a:t>
            </a:r>
            <a:r>
              <a:rPr lang="en-US" b="1" dirty="0" smtClean="0">
                <a:solidFill>
                  <a:schemeClr val="tx1"/>
                </a:solidFill>
              </a:rPr>
              <a:t>	       scores[5];    //a collection of 5 </a:t>
            </a:r>
            <a:r>
              <a:rPr lang="en-US" b="1" dirty="0" err="1" smtClean="0">
                <a:solidFill>
                  <a:schemeClr val="tx1"/>
                </a:solidFill>
              </a:rPr>
              <a:t>int</a:t>
            </a:r>
            <a:r>
              <a:rPr lang="en-US" b="1" dirty="0" smtClean="0">
                <a:solidFill>
                  <a:schemeClr val="tx1"/>
                </a:solidFill>
              </a:rPr>
              <a:t> objects</a:t>
            </a:r>
          </a:p>
          <a:p>
            <a:pPr lvl="1" eaLnBrk="1" hangingPunct="1">
              <a:buFont typeface="Wingdings" pitchFamily="2" charset="2"/>
              <a:buNone/>
            </a:pPr>
            <a:r>
              <a:rPr lang="en-US" b="1" dirty="0" smtClean="0">
                <a:solidFill>
                  <a:schemeClr val="tx1"/>
                </a:solidFill>
              </a:rPr>
              <a:t>double     prices[33];  //a collection of 33 double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24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24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z="2400" b="1" smtClean="0"/>
              <a:t>	int	scores[5]</a:t>
            </a:r>
          </a:p>
        </p:txBody>
      </p:sp>
      <p:sp>
        <p:nvSpPr>
          <p:cNvPr id="50179" name="Rectangle 4"/>
          <p:cNvSpPr>
            <a:spLocks noChangeArrowheads="1"/>
          </p:cNvSpPr>
          <p:nvPr/>
        </p:nvSpPr>
        <p:spPr bwMode="auto">
          <a:xfrm>
            <a:off x="2819400" y="2209800"/>
            <a:ext cx="1219200" cy="4038600"/>
          </a:xfrm>
          <a:prstGeom prst="rect">
            <a:avLst/>
          </a:prstGeom>
          <a:noFill/>
          <a:ln w="9525">
            <a:solidFill>
              <a:srgbClr val="0000FF"/>
            </a:solidFill>
            <a:miter lim="800000"/>
            <a:headEnd/>
            <a:tailEnd/>
          </a:ln>
        </p:spPr>
        <p:txBody>
          <a:bodyPr wrap="none" anchor="ctr"/>
          <a:lstStyle/>
          <a:p>
            <a:endParaRPr lang="en-IE"/>
          </a:p>
        </p:txBody>
      </p:sp>
      <p:sp>
        <p:nvSpPr>
          <p:cNvPr id="50180" name="Line 5"/>
          <p:cNvSpPr>
            <a:spLocks noChangeShapeType="1"/>
          </p:cNvSpPr>
          <p:nvPr/>
        </p:nvSpPr>
        <p:spPr bwMode="auto">
          <a:xfrm>
            <a:off x="2819400" y="2971800"/>
            <a:ext cx="1219200" cy="0"/>
          </a:xfrm>
          <a:prstGeom prst="line">
            <a:avLst/>
          </a:prstGeom>
          <a:noFill/>
          <a:ln w="9525">
            <a:solidFill>
              <a:schemeClr val="tx1"/>
            </a:solidFill>
            <a:round/>
            <a:headEnd/>
            <a:tailEnd/>
          </a:ln>
        </p:spPr>
        <p:txBody>
          <a:bodyPr/>
          <a:lstStyle/>
          <a:p>
            <a:endParaRPr lang="en-IE"/>
          </a:p>
        </p:txBody>
      </p:sp>
      <p:sp>
        <p:nvSpPr>
          <p:cNvPr id="50181" name="Line 6"/>
          <p:cNvSpPr>
            <a:spLocks noChangeShapeType="1"/>
          </p:cNvSpPr>
          <p:nvPr/>
        </p:nvSpPr>
        <p:spPr bwMode="auto">
          <a:xfrm>
            <a:off x="2819400" y="3733800"/>
            <a:ext cx="1219200" cy="0"/>
          </a:xfrm>
          <a:prstGeom prst="line">
            <a:avLst/>
          </a:prstGeom>
          <a:noFill/>
          <a:ln w="9525">
            <a:solidFill>
              <a:schemeClr val="tx1"/>
            </a:solidFill>
            <a:round/>
            <a:headEnd/>
            <a:tailEnd/>
          </a:ln>
        </p:spPr>
        <p:txBody>
          <a:bodyPr/>
          <a:lstStyle/>
          <a:p>
            <a:endParaRPr lang="en-IE"/>
          </a:p>
        </p:txBody>
      </p:sp>
      <p:sp>
        <p:nvSpPr>
          <p:cNvPr id="50182" name="Line 7"/>
          <p:cNvSpPr>
            <a:spLocks noChangeShapeType="1"/>
          </p:cNvSpPr>
          <p:nvPr/>
        </p:nvSpPr>
        <p:spPr bwMode="auto">
          <a:xfrm>
            <a:off x="2819400" y="4572000"/>
            <a:ext cx="1219200" cy="0"/>
          </a:xfrm>
          <a:prstGeom prst="line">
            <a:avLst/>
          </a:prstGeom>
          <a:noFill/>
          <a:ln w="9525">
            <a:solidFill>
              <a:schemeClr val="tx1"/>
            </a:solidFill>
            <a:round/>
            <a:headEnd/>
            <a:tailEnd/>
          </a:ln>
        </p:spPr>
        <p:txBody>
          <a:bodyPr/>
          <a:lstStyle/>
          <a:p>
            <a:endParaRPr lang="en-IE"/>
          </a:p>
        </p:txBody>
      </p:sp>
      <p:sp>
        <p:nvSpPr>
          <p:cNvPr id="50183" name="Line 8"/>
          <p:cNvSpPr>
            <a:spLocks noChangeShapeType="1"/>
          </p:cNvSpPr>
          <p:nvPr/>
        </p:nvSpPr>
        <p:spPr bwMode="auto">
          <a:xfrm>
            <a:off x="2819400" y="5410200"/>
            <a:ext cx="1219200" cy="0"/>
          </a:xfrm>
          <a:prstGeom prst="line">
            <a:avLst/>
          </a:prstGeom>
          <a:noFill/>
          <a:ln w="9525">
            <a:solidFill>
              <a:schemeClr val="tx1"/>
            </a:solidFill>
            <a:round/>
            <a:headEnd/>
            <a:tailEnd/>
          </a:ln>
        </p:spPr>
        <p:txBody>
          <a:bodyPr/>
          <a:lstStyle/>
          <a:p>
            <a:endParaRPr lang="en-IE"/>
          </a:p>
        </p:txBody>
      </p:sp>
      <p:sp>
        <p:nvSpPr>
          <p:cNvPr id="50184" name="Oval 9"/>
          <p:cNvSpPr>
            <a:spLocks noChangeArrowheads="1"/>
          </p:cNvSpPr>
          <p:nvPr/>
        </p:nvSpPr>
        <p:spPr bwMode="auto">
          <a:xfrm>
            <a:off x="3200400" y="3200400"/>
            <a:ext cx="381000" cy="457200"/>
          </a:xfrm>
          <a:prstGeom prst="ellipse">
            <a:avLst/>
          </a:prstGeom>
          <a:noFill/>
          <a:ln w="9525">
            <a:solidFill>
              <a:srgbClr val="000000"/>
            </a:solidFill>
            <a:round/>
            <a:headEnd/>
            <a:tailEnd/>
          </a:ln>
        </p:spPr>
        <p:txBody>
          <a:bodyPr wrap="none" anchor="ctr"/>
          <a:lstStyle/>
          <a:p>
            <a:endParaRPr lang="en-IE"/>
          </a:p>
        </p:txBody>
      </p:sp>
      <p:sp>
        <p:nvSpPr>
          <p:cNvPr id="50185" name="Oval 10"/>
          <p:cNvSpPr>
            <a:spLocks noChangeArrowheads="1"/>
          </p:cNvSpPr>
          <p:nvPr/>
        </p:nvSpPr>
        <p:spPr bwMode="auto">
          <a:xfrm>
            <a:off x="3200400" y="2362200"/>
            <a:ext cx="381000" cy="457200"/>
          </a:xfrm>
          <a:prstGeom prst="ellipse">
            <a:avLst/>
          </a:prstGeom>
          <a:noFill/>
          <a:ln w="9525">
            <a:solidFill>
              <a:srgbClr val="000000"/>
            </a:solidFill>
            <a:round/>
            <a:headEnd/>
            <a:tailEnd/>
          </a:ln>
        </p:spPr>
        <p:txBody>
          <a:bodyPr wrap="none" anchor="ctr"/>
          <a:lstStyle/>
          <a:p>
            <a:endParaRPr lang="en-IE"/>
          </a:p>
        </p:txBody>
      </p:sp>
      <p:sp>
        <p:nvSpPr>
          <p:cNvPr id="50186" name="Oval 11"/>
          <p:cNvSpPr>
            <a:spLocks noChangeArrowheads="1"/>
          </p:cNvSpPr>
          <p:nvPr/>
        </p:nvSpPr>
        <p:spPr bwMode="auto">
          <a:xfrm>
            <a:off x="3200400" y="3962400"/>
            <a:ext cx="381000" cy="457200"/>
          </a:xfrm>
          <a:prstGeom prst="ellipse">
            <a:avLst/>
          </a:prstGeom>
          <a:noFill/>
          <a:ln w="9525">
            <a:solidFill>
              <a:srgbClr val="000000"/>
            </a:solidFill>
            <a:round/>
            <a:headEnd/>
            <a:tailEnd/>
          </a:ln>
        </p:spPr>
        <p:txBody>
          <a:bodyPr wrap="none" anchor="ctr"/>
          <a:lstStyle/>
          <a:p>
            <a:endParaRPr lang="en-IE"/>
          </a:p>
        </p:txBody>
      </p:sp>
      <p:sp>
        <p:nvSpPr>
          <p:cNvPr id="50187" name="Oval 12"/>
          <p:cNvSpPr>
            <a:spLocks noChangeArrowheads="1"/>
          </p:cNvSpPr>
          <p:nvPr/>
        </p:nvSpPr>
        <p:spPr bwMode="auto">
          <a:xfrm>
            <a:off x="3200400" y="4800600"/>
            <a:ext cx="381000" cy="457200"/>
          </a:xfrm>
          <a:prstGeom prst="ellipse">
            <a:avLst/>
          </a:prstGeom>
          <a:noFill/>
          <a:ln w="9525">
            <a:solidFill>
              <a:srgbClr val="000000"/>
            </a:solidFill>
            <a:round/>
            <a:headEnd/>
            <a:tailEnd/>
          </a:ln>
        </p:spPr>
        <p:txBody>
          <a:bodyPr wrap="none" anchor="ctr"/>
          <a:lstStyle/>
          <a:p>
            <a:endParaRPr lang="en-IE"/>
          </a:p>
        </p:txBody>
      </p:sp>
      <p:sp>
        <p:nvSpPr>
          <p:cNvPr id="50188" name="Oval 13"/>
          <p:cNvSpPr>
            <a:spLocks noChangeArrowheads="1"/>
          </p:cNvSpPr>
          <p:nvPr/>
        </p:nvSpPr>
        <p:spPr bwMode="auto">
          <a:xfrm>
            <a:off x="3200400" y="5715000"/>
            <a:ext cx="381000" cy="457200"/>
          </a:xfrm>
          <a:prstGeom prst="ellipse">
            <a:avLst/>
          </a:prstGeom>
          <a:noFill/>
          <a:ln w="9525">
            <a:solidFill>
              <a:srgbClr val="000000"/>
            </a:solidFill>
            <a:round/>
            <a:headEnd/>
            <a:tailEnd/>
          </a:ln>
        </p:spPr>
        <p:txBody>
          <a:bodyPr wrap="none" anchor="ctr"/>
          <a:lstStyle/>
          <a:p>
            <a:endParaRPr lang="en-IE"/>
          </a:p>
        </p:txBody>
      </p:sp>
      <p:sp>
        <p:nvSpPr>
          <p:cNvPr id="50189" name="Text Box 16"/>
          <p:cNvSpPr txBox="1">
            <a:spLocks noChangeArrowheads="1"/>
          </p:cNvSpPr>
          <p:nvPr/>
        </p:nvSpPr>
        <p:spPr bwMode="auto">
          <a:xfrm>
            <a:off x="2667000" y="1828800"/>
            <a:ext cx="1295400" cy="457200"/>
          </a:xfrm>
          <a:prstGeom prst="rect">
            <a:avLst/>
          </a:prstGeom>
          <a:noFill/>
          <a:ln w="9525">
            <a:noFill/>
            <a:miter lim="800000"/>
            <a:headEnd/>
            <a:tailEnd/>
          </a:ln>
        </p:spPr>
        <p:txBody>
          <a:bodyPr>
            <a:spAutoFit/>
          </a:bodyPr>
          <a:lstStyle/>
          <a:p>
            <a:pPr>
              <a:spcBef>
                <a:spcPct val="50000"/>
              </a:spcBef>
            </a:pPr>
            <a:r>
              <a:rPr lang="en-US" sz="2400"/>
              <a:t>scores</a:t>
            </a:r>
          </a:p>
        </p:txBody>
      </p:sp>
      <p:sp>
        <p:nvSpPr>
          <p:cNvPr id="50190" name="Line 24"/>
          <p:cNvSpPr>
            <a:spLocks noChangeShapeType="1"/>
          </p:cNvSpPr>
          <p:nvPr/>
        </p:nvSpPr>
        <p:spPr bwMode="auto">
          <a:xfrm flipH="1">
            <a:off x="3733800" y="2667000"/>
            <a:ext cx="1447800" cy="0"/>
          </a:xfrm>
          <a:prstGeom prst="line">
            <a:avLst/>
          </a:prstGeom>
          <a:noFill/>
          <a:ln w="9525">
            <a:solidFill>
              <a:schemeClr val="accent1"/>
            </a:solidFill>
            <a:round/>
            <a:headEnd/>
            <a:tailEnd type="triangle" w="med" len="med"/>
          </a:ln>
        </p:spPr>
        <p:txBody>
          <a:bodyPr/>
          <a:lstStyle/>
          <a:p>
            <a:endParaRPr lang="en-IE"/>
          </a:p>
        </p:txBody>
      </p:sp>
      <p:sp>
        <p:nvSpPr>
          <p:cNvPr id="50191" name="Line 26"/>
          <p:cNvSpPr>
            <a:spLocks noChangeShapeType="1"/>
          </p:cNvSpPr>
          <p:nvPr/>
        </p:nvSpPr>
        <p:spPr bwMode="auto">
          <a:xfrm flipH="1">
            <a:off x="3657600" y="4191000"/>
            <a:ext cx="1524000" cy="0"/>
          </a:xfrm>
          <a:prstGeom prst="line">
            <a:avLst/>
          </a:prstGeom>
          <a:noFill/>
          <a:ln w="9525">
            <a:solidFill>
              <a:schemeClr val="accent1"/>
            </a:solidFill>
            <a:round/>
            <a:headEnd/>
            <a:tailEnd type="triangle" w="med" len="med"/>
          </a:ln>
        </p:spPr>
        <p:txBody>
          <a:bodyPr/>
          <a:lstStyle/>
          <a:p>
            <a:endParaRPr lang="en-IE"/>
          </a:p>
        </p:txBody>
      </p:sp>
      <p:sp>
        <p:nvSpPr>
          <p:cNvPr id="50192" name="Line 27"/>
          <p:cNvSpPr>
            <a:spLocks noChangeShapeType="1"/>
          </p:cNvSpPr>
          <p:nvPr/>
        </p:nvSpPr>
        <p:spPr bwMode="auto">
          <a:xfrm flipH="1">
            <a:off x="3657600" y="6553200"/>
            <a:ext cx="1676400" cy="0"/>
          </a:xfrm>
          <a:prstGeom prst="line">
            <a:avLst/>
          </a:prstGeom>
          <a:noFill/>
          <a:ln w="9525">
            <a:solidFill>
              <a:schemeClr val="accent1"/>
            </a:solidFill>
            <a:round/>
            <a:headEnd/>
            <a:tailEnd type="triangle" w="med" len="med"/>
          </a:ln>
        </p:spPr>
        <p:txBody>
          <a:bodyPr/>
          <a:lstStyle/>
          <a:p>
            <a:endParaRPr lang="en-IE"/>
          </a:p>
        </p:txBody>
      </p:sp>
      <p:sp>
        <p:nvSpPr>
          <p:cNvPr id="50193" name="Text Box 28"/>
          <p:cNvSpPr txBox="1">
            <a:spLocks noChangeArrowheads="1"/>
          </p:cNvSpPr>
          <p:nvPr/>
        </p:nvSpPr>
        <p:spPr bwMode="auto">
          <a:xfrm>
            <a:off x="5257800" y="2362200"/>
            <a:ext cx="1447800" cy="396875"/>
          </a:xfrm>
          <a:prstGeom prst="rect">
            <a:avLst/>
          </a:prstGeom>
          <a:noFill/>
          <a:ln w="9525">
            <a:noFill/>
            <a:miter lim="800000"/>
            <a:headEnd/>
            <a:tailEnd/>
          </a:ln>
        </p:spPr>
        <p:txBody>
          <a:bodyPr>
            <a:spAutoFit/>
          </a:bodyPr>
          <a:lstStyle/>
          <a:p>
            <a:pPr>
              <a:spcBef>
                <a:spcPct val="50000"/>
              </a:spcBef>
            </a:pPr>
            <a:r>
              <a:rPr lang="en-US" sz="2000"/>
              <a:t>scores[0]</a:t>
            </a:r>
          </a:p>
        </p:txBody>
      </p:sp>
      <p:sp>
        <p:nvSpPr>
          <p:cNvPr id="50194" name="Text Box 30"/>
          <p:cNvSpPr txBox="1">
            <a:spLocks noChangeArrowheads="1"/>
          </p:cNvSpPr>
          <p:nvPr/>
        </p:nvSpPr>
        <p:spPr bwMode="auto">
          <a:xfrm>
            <a:off x="5334000" y="3886200"/>
            <a:ext cx="1905000" cy="396875"/>
          </a:xfrm>
          <a:prstGeom prst="rect">
            <a:avLst/>
          </a:prstGeom>
          <a:noFill/>
          <a:ln w="9525">
            <a:noFill/>
            <a:miter lim="800000"/>
            <a:headEnd/>
            <a:tailEnd/>
          </a:ln>
        </p:spPr>
        <p:txBody>
          <a:bodyPr>
            <a:spAutoFit/>
          </a:bodyPr>
          <a:lstStyle/>
          <a:p>
            <a:pPr>
              <a:spcBef>
                <a:spcPct val="50000"/>
              </a:spcBef>
            </a:pPr>
            <a:r>
              <a:rPr lang="en-US" sz="2000"/>
              <a:t>scores[2]</a:t>
            </a:r>
          </a:p>
        </p:txBody>
      </p:sp>
      <p:sp>
        <p:nvSpPr>
          <p:cNvPr id="50195" name="Text Box 32"/>
          <p:cNvSpPr txBox="1">
            <a:spLocks noChangeArrowheads="1"/>
          </p:cNvSpPr>
          <p:nvPr/>
        </p:nvSpPr>
        <p:spPr bwMode="auto">
          <a:xfrm>
            <a:off x="5562600" y="6096000"/>
            <a:ext cx="1524000" cy="396875"/>
          </a:xfrm>
          <a:prstGeom prst="rect">
            <a:avLst/>
          </a:prstGeom>
          <a:noFill/>
          <a:ln w="9525">
            <a:noFill/>
            <a:miter lim="800000"/>
            <a:headEnd/>
            <a:tailEnd/>
          </a:ln>
        </p:spPr>
        <p:txBody>
          <a:bodyPr>
            <a:spAutoFit/>
          </a:bodyPr>
          <a:lstStyle/>
          <a:p>
            <a:pPr>
              <a:spcBef>
                <a:spcPct val="50000"/>
              </a:spcBef>
            </a:pPr>
            <a:r>
              <a:rPr lang="en-US" sz="2000"/>
              <a:t>scores[5]</a:t>
            </a:r>
          </a:p>
        </p:txBody>
      </p:sp>
      <p:sp>
        <p:nvSpPr>
          <p:cNvPr id="50196" name="Text Box 33"/>
          <p:cNvSpPr txBox="1">
            <a:spLocks noChangeArrowheads="1"/>
          </p:cNvSpPr>
          <p:nvPr/>
        </p:nvSpPr>
        <p:spPr bwMode="auto">
          <a:xfrm>
            <a:off x="2971800" y="6324600"/>
            <a:ext cx="685800" cy="519113"/>
          </a:xfrm>
          <a:prstGeom prst="rect">
            <a:avLst/>
          </a:prstGeom>
          <a:noFill/>
          <a:ln w="9525">
            <a:noFill/>
            <a:miter lim="800000"/>
            <a:headEnd/>
            <a:tailEnd/>
          </a:ln>
        </p:spPr>
        <p:txBody>
          <a:bodyPr>
            <a:spAutoFit/>
          </a:bodyPr>
          <a:lstStyle/>
          <a:p>
            <a:pPr>
              <a:spcBef>
                <a:spcPct val="50000"/>
              </a:spcBef>
            </a:pPr>
            <a:r>
              <a:rPr lang="en-US"/>
              <a:t>  ?</a:t>
            </a:r>
          </a:p>
        </p:txBody>
      </p:sp>
      <p:sp>
        <p:nvSpPr>
          <p:cNvPr id="50197" name="Text Box 34"/>
          <p:cNvSpPr txBox="1">
            <a:spLocks noChangeArrowheads="1"/>
          </p:cNvSpPr>
          <p:nvPr/>
        </p:nvSpPr>
        <p:spPr bwMode="auto">
          <a:xfrm>
            <a:off x="2057400" y="2438400"/>
            <a:ext cx="762000" cy="396875"/>
          </a:xfrm>
          <a:prstGeom prst="rect">
            <a:avLst/>
          </a:prstGeom>
          <a:noFill/>
          <a:ln w="9525">
            <a:noFill/>
            <a:miter lim="800000"/>
            <a:headEnd/>
            <a:tailEnd/>
          </a:ln>
        </p:spPr>
        <p:txBody>
          <a:bodyPr>
            <a:spAutoFit/>
          </a:bodyPr>
          <a:lstStyle/>
          <a:p>
            <a:pPr>
              <a:spcBef>
                <a:spcPct val="50000"/>
              </a:spcBef>
            </a:pPr>
            <a:r>
              <a:rPr lang="en-US" sz="2000"/>
              <a:t>[0]</a:t>
            </a:r>
          </a:p>
        </p:txBody>
      </p:sp>
      <p:sp>
        <p:nvSpPr>
          <p:cNvPr id="50198" name="Text Box 35"/>
          <p:cNvSpPr txBox="1">
            <a:spLocks noChangeArrowheads="1"/>
          </p:cNvSpPr>
          <p:nvPr/>
        </p:nvSpPr>
        <p:spPr bwMode="auto">
          <a:xfrm>
            <a:off x="2057400" y="3200400"/>
            <a:ext cx="762000" cy="396875"/>
          </a:xfrm>
          <a:prstGeom prst="rect">
            <a:avLst/>
          </a:prstGeom>
          <a:noFill/>
          <a:ln w="9525">
            <a:noFill/>
            <a:miter lim="800000"/>
            <a:headEnd/>
            <a:tailEnd/>
          </a:ln>
        </p:spPr>
        <p:txBody>
          <a:bodyPr>
            <a:spAutoFit/>
          </a:bodyPr>
          <a:lstStyle/>
          <a:p>
            <a:pPr>
              <a:spcBef>
                <a:spcPct val="50000"/>
              </a:spcBef>
            </a:pPr>
            <a:r>
              <a:rPr lang="en-US" sz="2000"/>
              <a:t>[1]</a:t>
            </a:r>
          </a:p>
        </p:txBody>
      </p:sp>
      <p:sp>
        <p:nvSpPr>
          <p:cNvPr id="50199" name="Text Box 36"/>
          <p:cNvSpPr txBox="1">
            <a:spLocks noChangeArrowheads="1"/>
          </p:cNvSpPr>
          <p:nvPr/>
        </p:nvSpPr>
        <p:spPr bwMode="auto">
          <a:xfrm>
            <a:off x="2057400" y="4038600"/>
            <a:ext cx="762000" cy="396875"/>
          </a:xfrm>
          <a:prstGeom prst="rect">
            <a:avLst/>
          </a:prstGeom>
          <a:noFill/>
          <a:ln w="9525">
            <a:noFill/>
            <a:miter lim="800000"/>
            <a:headEnd/>
            <a:tailEnd/>
          </a:ln>
        </p:spPr>
        <p:txBody>
          <a:bodyPr>
            <a:spAutoFit/>
          </a:bodyPr>
          <a:lstStyle/>
          <a:p>
            <a:pPr>
              <a:spcBef>
                <a:spcPct val="50000"/>
              </a:spcBef>
            </a:pPr>
            <a:r>
              <a:rPr lang="en-US" sz="2000"/>
              <a:t>[2]</a:t>
            </a:r>
          </a:p>
        </p:txBody>
      </p:sp>
      <p:sp>
        <p:nvSpPr>
          <p:cNvPr id="50200" name="Text Box 37"/>
          <p:cNvSpPr txBox="1">
            <a:spLocks noChangeArrowheads="1"/>
          </p:cNvSpPr>
          <p:nvPr/>
        </p:nvSpPr>
        <p:spPr bwMode="auto">
          <a:xfrm>
            <a:off x="2057400" y="4800600"/>
            <a:ext cx="762000" cy="396875"/>
          </a:xfrm>
          <a:prstGeom prst="rect">
            <a:avLst/>
          </a:prstGeom>
          <a:noFill/>
          <a:ln w="9525">
            <a:noFill/>
            <a:miter lim="800000"/>
            <a:headEnd/>
            <a:tailEnd/>
          </a:ln>
        </p:spPr>
        <p:txBody>
          <a:bodyPr>
            <a:spAutoFit/>
          </a:bodyPr>
          <a:lstStyle/>
          <a:p>
            <a:pPr>
              <a:spcBef>
                <a:spcPct val="50000"/>
              </a:spcBef>
            </a:pPr>
            <a:r>
              <a:rPr lang="en-US" sz="2000"/>
              <a:t>[3]</a:t>
            </a:r>
          </a:p>
        </p:txBody>
      </p:sp>
      <p:sp>
        <p:nvSpPr>
          <p:cNvPr id="50201" name="Text Box 38"/>
          <p:cNvSpPr txBox="1">
            <a:spLocks noChangeArrowheads="1"/>
          </p:cNvSpPr>
          <p:nvPr/>
        </p:nvSpPr>
        <p:spPr bwMode="auto">
          <a:xfrm>
            <a:off x="2057400" y="5638800"/>
            <a:ext cx="762000" cy="396875"/>
          </a:xfrm>
          <a:prstGeom prst="rect">
            <a:avLst/>
          </a:prstGeom>
          <a:noFill/>
          <a:ln w="9525">
            <a:noFill/>
            <a:miter lim="800000"/>
            <a:headEnd/>
            <a:tailEnd/>
          </a:ln>
        </p:spPr>
        <p:txBody>
          <a:bodyPr>
            <a:spAutoFit/>
          </a:bodyPr>
          <a:lstStyle/>
          <a:p>
            <a:pPr>
              <a:spcBef>
                <a:spcPct val="50000"/>
              </a:spcBef>
            </a:pPr>
            <a:r>
              <a:rPr lang="en-US" sz="2000"/>
              <a:t>[4]</a:t>
            </a:r>
          </a:p>
        </p:txBody>
      </p:sp>
      <p:sp>
        <p:nvSpPr>
          <p:cNvPr id="50202" name="Text Box 39"/>
          <p:cNvSpPr txBox="1">
            <a:spLocks noChangeArrowheads="1"/>
          </p:cNvSpPr>
          <p:nvPr/>
        </p:nvSpPr>
        <p:spPr bwMode="auto">
          <a:xfrm>
            <a:off x="3048000" y="6324600"/>
            <a:ext cx="533400" cy="519113"/>
          </a:xfrm>
          <a:prstGeom prst="rect">
            <a:avLst/>
          </a:prstGeom>
          <a:noFill/>
          <a:ln w="9525">
            <a:noFill/>
            <a:miter lim="800000"/>
            <a:headEnd/>
            <a:tailEnd/>
          </a:ln>
        </p:spPr>
        <p:txBody>
          <a:bodyPr>
            <a:spAutoFit/>
          </a:bodyPr>
          <a:lstStyle/>
          <a:p>
            <a:pPr>
              <a:spcBef>
                <a:spcPct val="50000"/>
              </a:spcBef>
            </a:pPr>
            <a:r>
              <a:rPr lang="en-US"/>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endParaRPr lang="en-GB" smtClean="0"/>
          </a:p>
        </p:txBody>
      </p:sp>
      <p:sp>
        <p:nvSpPr>
          <p:cNvPr id="63491" name="Rectangle 3"/>
          <p:cNvSpPr>
            <a:spLocks noGrp="1" noChangeArrowheads="1"/>
          </p:cNvSpPr>
          <p:nvPr>
            <p:ph type="body" idx="1"/>
          </p:nvPr>
        </p:nvSpPr>
        <p:spPr/>
        <p:txBody>
          <a:bodyPr/>
          <a:lstStyle/>
          <a:p>
            <a:pPr eaLnBrk="1" hangingPunct="1"/>
            <a:r>
              <a:rPr lang="en-US" dirty="0" smtClean="0">
                <a:solidFill>
                  <a:schemeClr val="accent6">
                    <a:lumMod val="50000"/>
                  </a:schemeClr>
                </a:solidFill>
              </a:rPr>
              <a:t>The individual objects in a collection do not have an identifier but they can be accessed by specifying their indexed position in the collection</a:t>
            </a:r>
          </a:p>
          <a:p>
            <a:pPr eaLnBrk="1" hangingPunct="1"/>
            <a:r>
              <a:rPr lang="en-US" dirty="0" smtClean="0">
                <a:solidFill>
                  <a:schemeClr val="accent6">
                    <a:lumMod val="50000"/>
                  </a:schemeClr>
                </a:solidFill>
              </a:rPr>
              <a:t>The indices range from 0 to n-1 where n is the size of the collection</a:t>
            </a:r>
          </a:p>
          <a:p>
            <a:pPr eaLnBrk="1" hangingPunct="1">
              <a:buFont typeface="Wingdings" pitchFamily="2" charset="2"/>
              <a:buNone/>
            </a:pPr>
            <a:r>
              <a:rPr lang="en-US" dirty="0" smtClean="0"/>
              <a:t>	</a:t>
            </a:r>
            <a:r>
              <a:rPr lang="en-US" sz="2000" b="1" dirty="0" err="1" smtClean="0"/>
              <a:t>cout</a:t>
            </a:r>
            <a:r>
              <a:rPr lang="en-US" sz="2000" b="1" dirty="0" smtClean="0"/>
              <a:t> &lt;&lt; scores[0];            // display first object</a:t>
            </a:r>
          </a:p>
          <a:p>
            <a:pPr eaLnBrk="1" hangingPunct="1">
              <a:buFont typeface="Wingdings" pitchFamily="2" charset="2"/>
              <a:buNone/>
            </a:pPr>
            <a:r>
              <a:rPr lang="en-US" sz="2000" b="1" dirty="0" smtClean="0"/>
              <a:t>	prices[4]  *= 105/100;     // increase fifth object by 5%</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endParaRPr lang="en-GB" smtClean="0"/>
          </a:p>
        </p:txBody>
      </p:sp>
      <p:sp>
        <p:nvSpPr>
          <p:cNvPr id="64515" name="Rectangle 3"/>
          <p:cNvSpPr>
            <a:spLocks noGrp="1" noChangeArrowheads="1"/>
          </p:cNvSpPr>
          <p:nvPr>
            <p:ph type="body" idx="1"/>
          </p:nvPr>
        </p:nvSpPr>
        <p:spPr/>
        <p:txBody>
          <a:bodyPr/>
          <a:lstStyle/>
          <a:p>
            <a:pPr eaLnBrk="1" hangingPunct="1"/>
            <a:r>
              <a:rPr lang="en-US" dirty="0" smtClean="0">
                <a:solidFill>
                  <a:schemeClr val="accent6">
                    <a:lumMod val="50000"/>
                  </a:schemeClr>
                </a:solidFill>
              </a:rPr>
              <a:t>Your code must ensure that only valid indices are used</a:t>
            </a:r>
          </a:p>
          <a:p>
            <a:pPr eaLnBrk="1" hangingPunct="1">
              <a:buFont typeface="Wingdings" pitchFamily="2" charset="2"/>
              <a:buNone/>
            </a:pPr>
            <a:r>
              <a:rPr lang="en-US" dirty="0" smtClean="0"/>
              <a:t>	</a:t>
            </a:r>
            <a:r>
              <a:rPr lang="en-US" sz="2000" b="1" dirty="0" err="1" smtClean="0"/>
              <a:t>cout</a:t>
            </a:r>
            <a:r>
              <a:rPr lang="en-US" sz="2000" b="1" dirty="0" smtClean="0"/>
              <a:t> &lt;&lt; scores[5] ;      // error - no such object</a:t>
            </a:r>
          </a:p>
          <a:p>
            <a:pPr eaLnBrk="1" hangingPunct="1"/>
            <a:r>
              <a:rPr lang="en-US" dirty="0" smtClean="0">
                <a:solidFill>
                  <a:schemeClr val="accent6">
                    <a:lumMod val="50000"/>
                  </a:schemeClr>
                </a:solidFill>
              </a:rPr>
              <a:t>To sequentially access the objects in an array a </a:t>
            </a:r>
            <a:r>
              <a:rPr lang="en-US" b="1" dirty="0" smtClean="0">
                <a:solidFill>
                  <a:schemeClr val="accent6">
                    <a:lumMod val="50000"/>
                  </a:schemeClr>
                </a:solidFill>
              </a:rPr>
              <a:t>for</a:t>
            </a:r>
            <a:r>
              <a:rPr lang="en-US" dirty="0" smtClean="0">
                <a:solidFill>
                  <a:schemeClr val="accent6">
                    <a:lumMod val="50000"/>
                  </a:schemeClr>
                </a:solidFill>
              </a:rPr>
              <a:t> statement is used, with the loop index also acting as the array index</a:t>
            </a:r>
          </a:p>
          <a:p>
            <a:pPr eaLnBrk="1" hangingPunct="1">
              <a:buFont typeface="Wingdings" pitchFamily="2" charset="2"/>
              <a:buNone/>
            </a:pPr>
            <a:r>
              <a:rPr lang="en-US" dirty="0" smtClean="0"/>
              <a:t>	</a:t>
            </a:r>
            <a:r>
              <a:rPr lang="en-US" sz="2000" b="1" dirty="0" smtClean="0"/>
              <a:t>for (</a:t>
            </a:r>
            <a:r>
              <a:rPr lang="en-US" sz="2000" b="1" dirty="0" err="1" smtClean="0"/>
              <a:t>int</a:t>
            </a:r>
            <a:r>
              <a:rPr lang="en-US" sz="2000" b="1" dirty="0" smtClean="0"/>
              <a:t> </a:t>
            </a:r>
            <a:r>
              <a:rPr lang="en-US" sz="2000" b="1" dirty="0" err="1" smtClean="0"/>
              <a:t>i</a:t>
            </a:r>
            <a:r>
              <a:rPr lang="en-US" sz="2000" b="1" dirty="0" smtClean="0"/>
              <a:t> = 0; </a:t>
            </a:r>
            <a:r>
              <a:rPr lang="en-US" sz="2000" b="1" dirty="0" err="1" smtClean="0"/>
              <a:t>i</a:t>
            </a:r>
            <a:r>
              <a:rPr lang="en-US" sz="2000" b="1" dirty="0" smtClean="0"/>
              <a:t> &lt; 5; </a:t>
            </a:r>
            <a:r>
              <a:rPr lang="en-US" sz="2000" b="1" dirty="0" err="1" smtClean="0"/>
              <a:t>i</a:t>
            </a:r>
            <a:r>
              <a:rPr lang="en-US" sz="2000" b="1" dirty="0" smtClean="0"/>
              <a:t>++)</a:t>
            </a:r>
          </a:p>
          <a:p>
            <a:pPr eaLnBrk="1" hangingPunct="1">
              <a:buFont typeface="Wingdings" pitchFamily="2" charset="2"/>
              <a:buNone/>
            </a:pPr>
            <a:r>
              <a:rPr lang="en-US" sz="2000" b="1" dirty="0" smtClean="0"/>
              <a:t>		</a:t>
            </a:r>
            <a:r>
              <a:rPr lang="en-US" sz="2000" b="1" dirty="0" err="1" smtClean="0"/>
              <a:t>cout</a:t>
            </a:r>
            <a:r>
              <a:rPr lang="en-US" sz="2000" b="1" dirty="0" smtClean="0"/>
              <a:t> &lt;&lt; scores[</a:t>
            </a:r>
            <a:r>
              <a:rPr lang="en-US" sz="2000" b="1" dirty="0" err="1" smtClean="0"/>
              <a:t>i</a:t>
            </a:r>
            <a:r>
              <a:rPr lang="en-US" sz="2000" b="1" dirty="0" smtClean="0"/>
              <a:t>];	// display </a:t>
            </a:r>
            <a:r>
              <a:rPr lang="en-US" sz="2000" b="1" dirty="0" err="1" smtClean="0"/>
              <a:t>i</a:t>
            </a:r>
            <a:r>
              <a:rPr lang="en-US" sz="2000" b="1" baseline="30000" dirty="0" err="1" smtClean="0"/>
              <a:t>th</a:t>
            </a:r>
            <a:r>
              <a:rPr lang="en-US" sz="2000" b="1" dirty="0" smtClean="0"/>
              <a:t> object</a:t>
            </a:r>
          </a:p>
          <a:p>
            <a:pPr eaLnBrk="1" hangingPunct="1">
              <a:buFont typeface="Wingdings" pitchFamily="2" charset="2"/>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45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endParaRPr lang="en-GB" smtClean="0"/>
          </a:p>
        </p:txBody>
      </p:sp>
      <p:sp>
        <p:nvSpPr>
          <p:cNvPr id="65539" name="Rectangle 3"/>
          <p:cNvSpPr>
            <a:spLocks noGrp="1" noChangeArrowheads="1"/>
          </p:cNvSpPr>
          <p:nvPr>
            <p:ph type="body" idx="1"/>
          </p:nvPr>
        </p:nvSpPr>
        <p:spPr/>
        <p:txBody>
          <a:bodyPr/>
          <a:lstStyle/>
          <a:p>
            <a:pPr eaLnBrk="1" hangingPunct="1">
              <a:lnSpc>
                <a:spcPct val="90000"/>
              </a:lnSpc>
            </a:pPr>
            <a:r>
              <a:rPr lang="en-US" dirty="0" smtClean="0">
                <a:solidFill>
                  <a:schemeClr val="accent6">
                    <a:lumMod val="50000"/>
                  </a:schemeClr>
                </a:solidFill>
              </a:rPr>
              <a:t>Use an array if the states of a group of objects needs to be retained for the duration of the program</a:t>
            </a:r>
          </a:p>
          <a:p>
            <a:pPr lvl="1" eaLnBrk="1" hangingPunct="1">
              <a:lnSpc>
                <a:spcPct val="90000"/>
              </a:lnSpc>
            </a:pPr>
            <a:r>
              <a:rPr lang="en-US" sz="2400" dirty="0" smtClean="0">
                <a:solidFill>
                  <a:schemeClr val="accent6">
                    <a:lumMod val="50000"/>
                  </a:schemeClr>
                </a:solidFill>
              </a:rPr>
              <a:t>In a program to add 88 scores the states of the 88 scores need not be retained, so we used a single score object and updated the total.</a:t>
            </a:r>
          </a:p>
          <a:p>
            <a:pPr lvl="1" eaLnBrk="1" hangingPunct="1">
              <a:lnSpc>
                <a:spcPct val="90000"/>
              </a:lnSpc>
            </a:pPr>
            <a:r>
              <a:rPr lang="en-US" sz="2400" dirty="0" smtClean="0">
                <a:solidFill>
                  <a:schemeClr val="accent6">
                    <a:lumMod val="50000"/>
                  </a:schemeClr>
                </a:solidFill>
              </a:rPr>
              <a:t>In a program to find the average of 88 scores and then count the number of above average scores, an array will be required as the input scores will need to be retained to count the big scores</a:t>
            </a:r>
          </a:p>
          <a:p>
            <a:pPr lvl="1" eaLnBrk="1" hangingPunct="1">
              <a:lnSpc>
                <a:spcPct val="90000"/>
              </a:lnSpc>
              <a:buFont typeface="Wingdings" pitchFamily="2" charset="2"/>
              <a:buNone/>
            </a:pPr>
            <a:r>
              <a:rPr lang="en-US" dirty="0" smtClean="0"/>
              <a:t>	</a:t>
            </a:r>
            <a:r>
              <a:rPr lang="en-US" dirty="0" smtClean="0">
                <a:hlinkClick r:id="rId2" action="ppaction://hlinkfile"/>
              </a:rPr>
              <a:t>CountBigScores2.mht</a:t>
            </a:r>
            <a:endParaRPr lang="en-US" dirty="0" smtClean="0"/>
          </a:p>
          <a:p>
            <a:pPr lvl="1" eaLnBrk="1" hangingPunct="1">
              <a:lnSpc>
                <a:spcPct val="90000"/>
              </a:lnSpc>
              <a:buFont typeface="Wingdings" pitchFamily="2" charset="2"/>
              <a:buNone/>
            </a:pPr>
            <a:endParaRPr lang="en-US" dirty="0" smtClean="0"/>
          </a:p>
          <a:p>
            <a:pPr eaLnBrk="1" hangingPunct="1">
              <a:lnSpc>
                <a:spcPct val="90000"/>
              </a:lnSpc>
              <a:buFont typeface="Wingdings" pitchFamily="2" charset="2"/>
              <a:buNone/>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z="2800" smtClean="0"/>
              <a:t>Array Operatioons</a:t>
            </a:r>
          </a:p>
        </p:txBody>
      </p:sp>
      <p:sp>
        <p:nvSpPr>
          <p:cNvPr id="71683" name="Rectangle 3"/>
          <p:cNvSpPr>
            <a:spLocks noGrp="1" noChangeArrowheads="1"/>
          </p:cNvSpPr>
          <p:nvPr>
            <p:ph type="body" idx="1"/>
          </p:nvPr>
        </p:nvSpPr>
        <p:spPr/>
        <p:txBody>
          <a:bodyPr/>
          <a:lstStyle/>
          <a:p>
            <a:pPr eaLnBrk="1" hangingPunct="1">
              <a:lnSpc>
                <a:spcPct val="90000"/>
              </a:lnSpc>
            </a:pPr>
            <a:r>
              <a:rPr lang="en-US" dirty="0" smtClean="0">
                <a:solidFill>
                  <a:schemeClr val="accent6">
                    <a:lumMod val="50000"/>
                  </a:schemeClr>
                </a:solidFill>
              </a:rPr>
              <a:t>Typical operations on an array of values</a:t>
            </a:r>
          </a:p>
          <a:p>
            <a:pPr lvl="1" eaLnBrk="1" hangingPunct="1">
              <a:lnSpc>
                <a:spcPct val="90000"/>
              </a:lnSpc>
            </a:pPr>
            <a:r>
              <a:rPr lang="en-US" sz="2400" dirty="0" smtClean="0">
                <a:solidFill>
                  <a:schemeClr val="accent6">
                    <a:lumMod val="50000"/>
                  </a:schemeClr>
                </a:solidFill>
              </a:rPr>
              <a:t>Total</a:t>
            </a:r>
          </a:p>
          <a:p>
            <a:pPr lvl="1" eaLnBrk="1" hangingPunct="1">
              <a:lnSpc>
                <a:spcPct val="90000"/>
              </a:lnSpc>
            </a:pPr>
            <a:r>
              <a:rPr lang="en-US" sz="2400" dirty="0" smtClean="0">
                <a:solidFill>
                  <a:schemeClr val="accent6">
                    <a:lumMod val="50000"/>
                  </a:schemeClr>
                </a:solidFill>
              </a:rPr>
              <a:t>Average</a:t>
            </a:r>
          </a:p>
          <a:p>
            <a:pPr lvl="1" eaLnBrk="1" hangingPunct="1">
              <a:lnSpc>
                <a:spcPct val="90000"/>
              </a:lnSpc>
            </a:pPr>
            <a:r>
              <a:rPr lang="en-US" sz="2400" dirty="0" smtClean="0">
                <a:solidFill>
                  <a:schemeClr val="accent6">
                    <a:lumMod val="50000"/>
                  </a:schemeClr>
                </a:solidFill>
              </a:rPr>
              <a:t>Largest</a:t>
            </a:r>
          </a:p>
          <a:p>
            <a:pPr lvl="1" eaLnBrk="1" hangingPunct="1">
              <a:lnSpc>
                <a:spcPct val="90000"/>
              </a:lnSpc>
            </a:pPr>
            <a:r>
              <a:rPr lang="en-US" sz="2400" dirty="0" smtClean="0">
                <a:solidFill>
                  <a:schemeClr val="accent6">
                    <a:lumMod val="50000"/>
                  </a:schemeClr>
                </a:solidFill>
              </a:rPr>
              <a:t>Smallest</a:t>
            </a:r>
          </a:p>
          <a:p>
            <a:pPr lvl="1" eaLnBrk="1" hangingPunct="1">
              <a:lnSpc>
                <a:spcPct val="90000"/>
              </a:lnSpc>
            </a:pPr>
            <a:r>
              <a:rPr lang="en-US" sz="2400" dirty="0" smtClean="0">
                <a:solidFill>
                  <a:schemeClr val="accent6">
                    <a:lumMod val="50000"/>
                  </a:schemeClr>
                </a:solidFill>
              </a:rPr>
              <a:t>Occurrences of a value</a:t>
            </a:r>
          </a:p>
          <a:p>
            <a:pPr lvl="1" eaLnBrk="1" hangingPunct="1">
              <a:lnSpc>
                <a:spcPct val="90000"/>
              </a:lnSpc>
            </a:pPr>
            <a:r>
              <a:rPr lang="en-US" sz="2400" dirty="0" smtClean="0">
                <a:solidFill>
                  <a:schemeClr val="accent6">
                    <a:lumMod val="50000"/>
                  </a:schemeClr>
                </a:solidFill>
              </a:rPr>
              <a:t>Scale</a:t>
            </a:r>
          </a:p>
          <a:p>
            <a:pPr lvl="1" eaLnBrk="1" hangingPunct="1">
              <a:lnSpc>
                <a:spcPct val="90000"/>
              </a:lnSpc>
            </a:pPr>
            <a:r>
              <a:rPr lang="en-US" sz="2400" dirty="0" smtClean="0">
                <a:solidFill>
                  <a:schemeClr val="accent6">
                    <a:lumMod val="50000"/>
                  </a:schemeClr>
                </a:solidFill>
              </a:rPr>
              <a:t>Display</a:t>
            </a:r>
          </a:p>
          <a:p>
            <a:pPr lvl="1" eaLnBrk="1" hangingPunct="1">
              <a:lnSpc>
                <a:spcPct val="90000"/>
              </a:lnSpc>
            </a:pPr>
            <a:r>
              <a:rPr lang="en-US" sz="2400" dirty="0" smtClean="0">
                <a:solidFill>
                  <a:schemeClr val="accent6">
                    <a:lumMod val="50000"/>
                  </a:schemeClr>
                </a:solidFill>
              </a:rPr>
              <a:t>Sort   …………………..Computer </a:t>
            </a:r>
            <a:r>
              <a:rPr lang="en-US" sz="2400" dirty="0" smtClean="0">
                <a:solidFill>
                  <a:schemeClr val="accent6">
                    <a:lumMod val="50000"/>
                  </a:schemeClr>
                </a:solidFill>
              </a:rPr>
              <a:t>Science</a:t>
            </a:r>
            <a:endParaRPr lang="en-US" sz="2400" dirty="0" smtClean="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6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16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6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IE" sz="2800" smtClean="0"/>
              <a:t>Random Access to an Array</a:t>
            </a:r>
            <a:endParaRPr lang="en-GB" sz="2800" smtClean="0"/>
          </a:p>
        </p:txBody>
      </p:sp>
      <p:sp>
        <p:nvSpPr>
          <p:cNvPr id="105475" name="Rectangle 3"/>
          <p:cNvSpPr>
            <a:spLocks noGrp="1" noChangeArrowheads="1"/>
          </p:cNvSpPr>
          <p:nvPr>
            <p:ph type="body" idx="1"/>
          </p:nvPr>
        </p:nvSpPr>
        <p:spPr/>
        <p:txBody>
          <a:bodyPr/>
          <a:lstStyle/>
          <a:p>
            <a:pPr eaLnBrk="1" hangingPunct="1"/>
            <a:r>
              <a:rPr lang="en-IE" dirty="0" smtClean="0">
                <a:solidFill>
                  <a:schemeClr val="accent6">
                    <a:lumMod val="50000"/>
                  </a:schemeClr>
                </a:solidFill>
              </a:rPr>
              <a:t>To sequentially access an array use a for loop</a:t>
            </a:r>
          </a:p>
          <a:p>
            <a:pPr eaLnBrk="1" hangingPunct="1"/>
            <a:r>
              <a:rPr lang="en-IE" dirty="0" smtClean="0">
                <a:solidFill>
                  <a:schemeClr val="accent6">
                    <a:lumMod val="50000"/>
                  </a:schemeClr>
                </a:solidFill>
              </a:rPr>
              <a:t>To randomly access</a:t>
            </a:r>
          </a:p>
          <a:p>
            <a:pPr lvl="1" eaLnBrk="1" hangingPunct="1"/>
            <a:r>
              <a:rPr lang="en-IE" dirty="0" smtClean="0">
                <a:solidFill>
                  <a:schemeClr val="accent6">
                    <a:lumMod val="50000"/>
                  </a:schemeClr>
                </a:solidFill>
              </a:rPr>
              <a:t>First the program must ascertain the index position</a:t>
            </a:r>
          </a:p>
          <a:p>
            <a:pPr lvl="1" eaLnBrk="1" hangingPunct="1"/>
            <a:r>
              <a:rPr lang="en-IE" dirty="0" smtClean="0">
                <a:solidFill>
                  <a:schemeClr val="accent6">
                    <a:lumMod val="50000"/>
                  </a:schemeClr>
                </a:solidFill>
              </a:rPr>
              <a:t>Then use this index position e.g. </a:t>
            </a:r>
            <a:r>
              <a:rPr lang="en-IE" sz="2000" b="1" dirty="0" smtClean="0">
                <a:solidFill>
                  <a:schemeClr val="tx1"/>
                </a:solidFill>
              </a:rPr>
              <a:t>list [ position ]</a:t>
            </a:r>
          </a:p>
          <a:p>
            <a:pPr lvl="1" eaLnBrk="1" hangingPunct="1"/>
            <a:r>
              <a:rPr lang="en-IE" dirty="0" smtClean="0">
                <a:solidFill>
                  <a:schemeClr val="accent6">
                    <a:lumMod val="50000"/>
                  </a:schemeClr>
                </a:solidFill>
              </a:rPr>
              <a:t>Note that indices start at position </a:t>
            </a:r>
            <a:r>
              <a:rPr lang="en-IE" b="1" dirty="0" smtClean="0">
                <a:solidFill>
                  <a:schemeClr val="tx1"/>
                </a:solidFill>
              </a:rPr>
              <a:t>0</a:t>
            </a:r>
          </a:p>
          <a:p>
            <a:pPr lvl="2" eaLnBrk="1" hangingPunct="1"/>
            <a:r>
              <a:rPr lang="en-IE" sz="2000" dirty="0" smtClean="0">
                <a:solidFill>
                  <a:schemeClr val="accent6">
                    <a:lumMod val="50000"/>
                  </a:schemeClr>
                </a:solidFill>
              </a:rPr>
              <a:t>Sometimes use </a:t>
            </a:r>
            <a:r>
              <a:rPr lang="en-IE" b="1" dirty="0" smtClean="0"/>
              <a:t>l</a:t>
            </a:r>
            <a:r>
              <a:rPr lang="en-IE" sz="2000" b="1" dirty="0" smtClean="0"/>
              <a:t>ist [ value – 1 ]</a:t>
            </a:r>
          </a:p>
          <a:p>
            <a:pPr eaLnBrk="1" hangingPunct="1">
              <a:buFont typeface="Wingdings" pitchFamily="2" charset="2"/>
              <a:buNone/>
            </a:pPr>
            <a:endParaRPr lang="en-IE" sz="2000" dirty="0" smtClean="0"/>
          </a:p>
          <a:p>
            <a:pPr eaLnBrk="1" hangingPunct="1">
              <a:buFont typeface="Wingdings" pitchFamily="2" charset="2"/>
              <a:buNone/>
            </a:pPr>
            <a:r>
              <a:rPr lang="en-IE" dirty="0" smtClean="0"/>
              <a:t>	</a:t>
            </a:r>
            <a:r>
              <a:rPr lang="en-IE" sz="2000" dirty="0" err="1" smtClean="0">
                <a:hlinkClick r:id="rId2" action="ppaction://hlinkfile"/>
              </a:rPr>
              <a:t>RandomArrayAccess.mht</a:t>
            </a:r>
            <a:endParaRPr lang="en-IE" sz="2000" dirty="0" smtClean="0"/>
          </a:p>
          <a:p>
            <a:pPr lvl="1" eaLnBrk="1" hangingPunct="1"/>
            <a:endParaRPr lang="en-IE" dirty="0" smtClean="0"/>
          </a:p>
          <a:p>
            <a:pPr lvl="1" eaLnBrk="1" hangingPunct="1"/>
            <a:endParaRPr lang="en-IE" dirty="0" smtClean="0"/>
          </a:p>
          <a:p>
            <a:pPr lvl="1" eaLnBrk="1" hangingPunct="1"/>
            <a:endParaRPr lang="en-IE" dirty="0" smtClean="0"/>
          </a:p>
          <a:p>
            <a:pPr eaLnBrk="1" hangingPunct="1">
              <a:buFont typeface="Wingdings" pitchFamily="2" charset="2"/>
              <a:buNone/>
            </a:pP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4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z="2800" dirty="0" smtClean="0"/>
              <a:t>Initialized Arrays</a:t>
            </a:r>
          </a:p>
        </p:txBody>
      </p:sp>
      <p:sp>
        <p:nvSpPr>
          <p:cNvPr id="72707" name="Rectangle 3"/>
          <p:cNvSpPr>
            <a:spLocks noGrp="1" noChangeArrowheads="1"/>
          </p:cNvSpPr>
          <p:nvPr>
            <p:ph type="body" idx="1"/>
          </p:nvPr>
        </p:nvSpPr>
        <p:spPr/>
        <p:txBody>
          <a:bodyPr/>
          <a:lstStyle/>
          <a:p>
            <a:pPr eaLnBrk="1" hangingPunct="1"/>
            <a:r>
              <a:rPr lang="en-US" dirty="0" smtClean="0">
                <a:solidFill>
                  <a:schemeClr val="accent6">
                    <a:lumMod val="50000"/>
                  </a:schemeClr>
                </a:solidFill>
              </a:rPr>
              <a:t>When an array collection is instantiated its’ contents may also be initialized</a:t>
            </a:r>
          </a:p>
          <a:p>
            <a:pPr eaLnBrk="1" hangingPunct="1">
              <a:buFont typeface="Wingdings" pitchFamily="2" charset="2"/>
              <a:buNone/>
            </a:pPr>
            <a:r>
              <a:rPr lang="en-US" dirty="0" smtClean="0"/>
              <a:t>	</a:t>
            </a:r>
            <a:r>
              <a:rPr lang="en-US" sz="2000" b="1" dirty="0" err="1" smtClean="0"/>
              <a:t>int</a:t>
            </a:r>
            <a:r>
              <a:rPr lang="en-US" sz="2000" b="1" dirty="0" smtClean="0"/>
              <a:t> days[ ] ={31,28,31,30,31,30,31,31,30,31,30,31};</a:t>
            </a:r>
          </a:p>
          <a:p>
            <a:pPr eaLnBrk="1" hangingPunct="1">
              <a:buFont typeface="Wingdings" pitchFamily="2" charset="2"/>
              <a:buNone/>
            </a:pPr>
            <a:r>
              <a:rPr lang="en-US" sz="2000" b="1" dirty="0" smtClean="0"/>
              <a:t>	</a:t>
            </a:r>
            <a:r>
              <a:rPr lang="en-US" sz="2000" b="1" dirty="0" err="1" smtClean="0"/>
              <a:t>cin</a:t>
            </a:r>
            <a:r>
              <a:rPr lang="en-US" sz="2000" b="1" dirty="0" smtClean="0"/>
              <a:t> &gt;&gt; month;</a:t>
            </a:r>
          </a:p>
          <a:p>
            <a:pPr eaLnBrk="1" hangingPunct="1">
              <a:buFont typeface="Wingdings" pitchFamily="2" charset="2"/>
              <a:buNone/>
            </a:pPr>
            <a:r>
              <a:rPr lang="en-US" sz="2000" b="1" dirty="0" smtClean="0"/>
              <a:t>	</a:t>
            </a:r>
            <a:r>
              <a:rPr lang="en-US" sz="2000" b="1" dirty="0" err="1" smtClean="0"/>
              <a:t>cout</a:t>
            </a:r>
            <a:r>
              <a:rPr lang="en-US" sz="2000" b="1" dirty="0" smtClean="0"/>
              <a:t> &lt;&lt; “Days in month is “ &lt;&lt; days[month-1];</a:t>
            </a:r>
          </a:p>
          <a:p>
            <a:pPr eaLnBrk="1" hangingPunct="1">
              <a:buFont typeface="Wingdings" pitchFamily="2" charset="2"/>
              <a:buNone/>
            </a:pPr>
            <a:endParaRPr lang="en-US" sz="2000" b="1" dirty="0" smtClean="0"/>
          </a:p>
          <a:p>
            <a:pPr eaLnBrk="1" hangingPunct="1"/>
            <a:r>
              <a:rPr lang="en-US" dirty="0" smtClean="0">
                <a:solidFill>
                  <a:schemeClr val="accent6">
                    <a:lumMod val="50000"/>
                  </a:schemeClr>
                </a:solidFill>
              </a:rPr>
              <a:t>The size of an initialized array need not be stated</a:t>
            </a:r>
          </a:p>
          <a:p>
            <a:pPr eaLnBrk="1" hangingPunct="1">
              <a:buNone/>
            </a:pPr>
            <a:endParaRPr lang="en-US" dirty="0" smtClean="0">
              <a:solidFill>
                <a:schemeClr val="accent6">
                  <a:lumMod val="50000"/>
                </a:schemeClr>
              </a:solidFill>
            </a:endParaRPr>
          </a:p>
          <a:p>
            <a:pPr eaLnBrk="1" hangingPunct="1">
              <a:buNone/>
            </a:pPr>
            <a:r>
              <a:rPr lang="en-US" dirty="0" smtClean="0">
                <a:solidFill>
                  <a:schemeClr val="accent6">
                    <a:lumMod val="50000"/>
                  </a:schemeClr>
                </a:solidFill>
                <a:hlinkClick r:id="rId2" action="ppaction://hlinkfile"/>
              </a:rPr>
              <a:t>RandomArrayAccess2.htm</a:t>
            </a:r>
            <a:endParaRPr lang="en-US" dirty="0" smtClean="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7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bldLvl="2"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27</TotalTime>
  <Words>302</Words>
  <Application>Microsoft Office PowerPoint</Application>
  <PresentationFormat>On-screen Show (4:3)</PresentationFormat>
  <Paragraphs>68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Georgia</vt:lpstr>
      <vt:lpstr>Wingdings</vt:lpstr>
      <vt:lpstr>Wingdings 2</vt:lpstr>
      <vt:lpstr>Civic</vt:lpstr>
      <vt:lpstr>PowerPoint Presentation</vt:lpstr>
      <vt:lpstr>Arrays</vt:lpstr>
      <vt:lpstr> int scores[5]</vt:lpstr>
      <vt:lpstr>PowerPoint Presentation</vt:lpstr>
      <vt:lpstr>PowerPoint Presentation</vt:lpstr>
      <vt:lpstr>PowerPoint Presentation</vt:lpstr>
      <vt:lpstr>Array Operatioons</vt:lpstr>
      <vt:lpstr>Random Access to an Array</vt:lpstr>
      <vt:lpstr>Initialized Arrays</vt:lpstr>
    </vt:vector>
  </TitlesOfParts>
  <Company>Limerick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Tom.Costello</dc:creator>
  <cp:lastModifiedBy>Seamus Doyle</cp:lastModifiedBy>
  <cp:revision>6</cp:revision>
  <dcterms:created xsi:type="dcterms:W3CDTF">2008-10-14T12:13:49Z</dcterms:created>
  <dcterms:modified xsi:type="dcterms:W3CDTF">2014-10-21T10:30:01Z</dcterms:modified>
</cp:coreProperties>
</file>