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1"/>
  </p:handoutMasterIdLst>
  <p:sldIdLst>
    <p:sldId id="257" r:id="rId2"/>
    <p:sldId id="276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1" autoAdjust="0"/>
  </p:normalViewPr>
  <p:slideViewPr>
    <p:cSldViewPr>
      <p:cViewPr>
        <p:scale>
          <a:sx n="105" d="100"/>
          <a:sy n="105" d="100"/>
        </p:scale>
        <p:origin x="-13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1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E" dirty="0" smtClean="0"/>
              <a:t>SD1 Programming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E" dirty="0" smtClean="0"/>
              <a:t>Object-based Programming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14282-3FD0-41C9-87D2-F3BF20C147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631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07F9682-AED1-4E8B-91BF-49189D118151}" type="datetimeFigureOut">
              <a:rPr lang="en-US" smtClean="0"/>
              <a:pPr/>
              <a:t>9/22/2011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0A10551-EE55-469A-BC5C-8EF0CD1FF53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Object-based Programming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folHlink"/>
                </a:solidFill>
              </a:rPr>
              <a:t>A program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consists</a:t>
            </a:r>
            <a:r>
              <a:rPr lang="en-US" sz="2800" dirty="0" smtClean="0">
                <a:solidFill>
                  <a:schemeClr val="folHlink"/>
                </a:solidFill>
              </a:rPr>
              <a:t> of a set of statements which manipulate data</a:t>
            </a:r>
          </a:p>
          <a:p>
            <a:r>
              <a:rPr lang="en-US" sz="2800" dirty="0" smtClean="0">
                <a:solidFill>
                  <a:schemeClr val="folHlink"/>
                </a:solidFill>
              </a:rPr>
              <a:t>The rele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vant</a:t>
            </a:r>
            <a:r>
              <a:rPr lang="en-US" sz="2800" dirty="0" smtClean="0">
                <a:solidFill>
                  <a:schemeClr val="folHlink"/>
                </a:solidFill>
              </a:rPr>
              <a:t> data is represented by named objects </a:t>
            </a:r>
          </a:p>
          <a:p>
            <a:pPr lvl="2"/>
            <a:r>
              <a:rPr lang="en-US" sz="2400" dirty="0">
                <a:solidFill>
                  <a:schemeClr val="folHlink"/>
                </a:solidFill>
              </a:rPr>
              <a:t>e</a:t>
            </a:r>
            <a:r>
              <a:rPr lang="en-US" sz="2400" dirty="0" smtClean="0">
                <a:solidFill>
                  <a:schemeClr val="folHlink"/>
                </a:solidFill>
              </a:rPr>
              <a:t>.g. </a:t>
            </a:r>
            <a:r>
              <a:rPr lang="en-US" sz="2400" b="1" dirty="0" smtClean="0"/>
              <a:t>price, </a:t>
            </a:r>
            <a:r>
              <a:rPr lang="en-US" sz="2400" b="1" dirty="0" err="1" smtClean="0"/>
              <a:t>gaolsScored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mothersName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colour</a:t>
            </a:r>
            <a:endParaRPr lang="en-US" sz="2400" b="1" dirty="0" smtClean="0"/>
          </a:p>
          <a:p>
            <a:r>
              <a:rPr lang="en-US" sz="2800" dirty="0" smtClean="0">
                <a:solidFill>
                  <a:schemeClr val="folHlink"/>
                </a:solidFill>
              </a:rPr>
              <a:t>A program must create (</a:t>
            </a:r>
            <a:r>
              <a:rPr lang="en-US" sz="2800" i="1" dirty="0" smtClean="0">
                <a:solidFill>
                  <a:srgbClr val="FF0000"/>
                </a:solidFill>
              </a:rPr>
              <a:t>instantiate</a:t>
            </a:r>
            <a:r>
              <a:rPr lang="en-US" sz="2800" dirty="0" smtClean="0">
                <a:solidFill>
                  <a:schemeClr val="folHlink"/>
                </a:solidFill>
              </a:rPr>
              <a:t>) an object before it can manipulate (</a:t>
            </a:r>
            <a:r>
              <a:rPr lang="en-US" sz="2800" i="1" dirty="0" smtClean="0">
                <a:solidFill>
                  <a:srgbClr val="FF0000"/>
                </a:solidFill>
              </a:rPr>
              <a:t>operate</a:t>
            </a:r>
            <a:r>
              <a:rPr lang="en-US" sz="2800" dirty="0" smtClean="0">
                <a:solidFill>
                  <a:schemeClr val="folHlink"/>
                </a:solidFill>
              </a:rPr>
              <a:t> on) it</a:t>
            </a:r>
          </a:p>
          <a:p>
            <a:r>
              <a:rPr lang="en-US" sz="2800" dirty="0" smtClean="0">
                <a:solidFill>
                  <a:schemeClr val="folHlink"/>
                </a:solidFill>
              </a:rPr>
              <a:t>Sequence </a:t>
            </a:r>
            <a:r>
              <a:rPr lang="en-US" sz="2800" dirty="0">
                <a:solidFill>
                  <a:schemeClr val="folHlink"/>
                </a:solidFill>
              </a:rPr>
              <a:t>of operations on objects achieves aim of program</a:t>
            </a:r>
          </a:p>
          <a:p>
            <a:pPr>
              <a:buFont typeface="Wingdings" pitchFamily="2" charset="2"/>
              <a:buNone/>
            </a:pPr>
            <a:endParaRPr lang="en-US" sz="1400" dirty="0" smtClean="0"/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Note</a:t>
            </a:r>
            <a:r>
              <a:rPr lang="en-US" sz="1800" dirty="0"/>
              <a:t>: Structured programming uses term variable for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Arithmetic Operators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For numeric objects, </a:t>
            </a:r>
            <a:r>
              <a:rPr lang="en-US" dirty="0" smtClean="0">
                <a:solidFill>
                  <a:schemeClr val="folHlink"/>
                </a:solidFill>
              </a:rPr>
              <a:t>there are operators </a:t>
            </a:r>
            <a:r>
              <a:rPr lang="en-US" dirty="0">
                <a:solidFill>
                  <a:schemeClr val="folHlink"/>
                </a:solidFill>
              </a:rPr>
              <a:t>to support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addition		</a:t>
            </a:r>
            <a:r>
              <a:rPr lang="en-US" sz="2400" dirty="0">
                <a:solidFill>
                  <a:schemeClr val="tx1"/>
                </a:solidFill>
              </a:rPr>
              <a:t>+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subtraction	</a:t>
            </a:r>
            <a:r>
              <a:rPr lang="en-US" sz="2400" dirty="0">
                <a:solidFill>
                  <a:schemeClr val="tx1"/>
                </a:solidFill>
              </a:rPr>
              <a:t>-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multiplication	</a:t>
            </a:r>
            <a:r>
              <a:rPr lang="en-US" sz="2400" dirty="0">
                <a:solidFill>
                  <a:schemeClr val="tx1"/>
                </a:solidFill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division		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modulus		</a:t>
            </a:r>
            <a:r>
              <a:rPr lang="en-US" sz="2400" dirty="0">
                <a:solidFill>
                  <a:schemeClr val="tx1"/>
                </a:solidFill>
              </a:rPr>
              <a:t>%   </a:t>
            </a:r>
            <a:r>
              <a:rPr lang="en-US" sz="2400" dirty="0">
                <a:solidFill>
                  <a:schemeClr val="folHlink"/>
                </a:solidFill>
              </a:rPr>
              <a:t>   </a:t>
            </a:r>
            <a:r>
              <a:rPr lang="en-US" sz="2400" dirty="0" err="1">
                <a:solidFill>
                  <a:schemeClr val="folHlink"/>
                </a:solidFill>
              </a:rPr>
              <a:t>i.e</a:t>
            </a:r>
            <a:r>
              <a:rPr lang="en-US" sz="2400" dirty="0">
                <a:solidFill>
                  <a:schemeClr val="folHlink"/>
                </a:solidFill>
              </a:rPr>
              <a:t> integer remainder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Operator precedence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high 	</a:t>
            </a:r>
            <a:r>
              <a:rPr lang="en-US" sz="2400" dirty="0">
                <a:solidFill>
                  <a:schemeClr val="tx1"/>
                </a:solidFill>
              </a:rPr>
              <a:t>* , / , %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low 	</a:t>
            </a:r>
            <a:r>
              <a:rPr lang="en-US" sz="2400" dirty="0">
                <a:solidFill>
                  <a:schemeClr val="tx1"/>
                </a:solidFill>
              </a:rPr>
              <a:t>+ , -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2 + 3 * 4  </a:t>
            </a:r>
            <a:r>
              <a:rPr lang="en-US" dirty="0">
                <a:solidFill>
                  <a:schemeClr val="folHlink"/>
                </a:solidFill>
              </a:rPr>
              <a:t>is  14     		</a:t>
            </a:r>
            <a:r>
              <a:rPr lang="en-US" dirty="0">
                <a:solidFill>
                  <a:schemeClr val="tx1"/>
                </a:solidFill>
              </a:rPr>
              <a:t>(2+3) * 4  </a:t>
            </a:r>
            <a:r>
              <a:rPr lang="en-US" dirty="0">
                <a:solidFill>
                  <a:schemeClr val="folHlink"/>
                </a:solidFill>
              </a:rPr>
              <a:t>is 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Type Conversions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Expressions involving </a:t>
            </a:r>
            <a:r>
              <a:rPr lang="en-US" sz="2000" b="1" dirty="0" err="1"/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sz="2000" b="1" dirty="0" smtClean="0"/>
              <a:t>double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types will cause type conversions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		x;		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double</a:t>
            </a:r>
            <a:r>
              <a:rPr lang="en-US" sz="2000" b="1" dirty="0"/>
              <a:t>	y; 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x = 2 + 3.444;		</a:t>
            </a:r>
            <a:r>
              <a:rPr lang="en-US" sz="2000" dirty="0"/>
              <a:t>//result x is 5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y = 2 + 3.444;		</a:t>
            </a:r>
            <a:r>
              <a:rPr lang="en-US" sz="2000" dirty="0"/>
              <a:t>//result y is </a:t>
            </a:r>
            <a:r>
              <a:rPr lang="en-US" sz="2000" dirty="0" smtClean="0"/>
              <a:t>5.444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 careful with division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/>
              <a:t>x = 17 / 5;</a:t>
            </a:r>
            <a:r>
              <a:rPr lang="en-US" sz="2000" dirty="0"/>
              <a:t>			//result x is 3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y = 17 / 5;			</a:t>
            </a:r>
            <a:r>
              <a:rPr lang="en-US" sz="2000" dirty="0"/>
              <a:t>//result y is 3.0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Casting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A type conversion may be forced by casting</a:t>
            </a:r>
          </a:p>
          <a:p>
            <a:r>
              <a:rPr lang="en-US" dirty="0">
                <a:solidFill>
                  <a:schemeClr val="folHlink"/>
                </a:solidFill>
              </a:rPr>
              <a:t>Preceding an object by a type </a:t>
            </a:r>
            <a:r>
              <a:rPr lang="en-US" dirty="0" err="1">
                <a:solidFill>
                  <a:schemeClr val="folHlink"/>
                </a:solidFill>
              </a:rPr>
              <a:t>specifier</a:t>
            </a:r>
            <a:r>
              <a:rPr lang="en-US" dirty="0">
                <a:solidFill>
                  <a:schemeClr val="folHlink"/>
                </a:solidFill>
              </a:rPr>
              <a:t> in brackets will force a conversion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000" b="1" dirty="0"/>
              <a:t>y = </a:t>
            </a:r>
            <a:r>
              <a:rPr lang="en-US" sz="2000" b="1" dirty="0" smtClean="0"/>
              <a:t>(double) </a:t>
            </a:r>
            <a:r>
              <a:rPr lang="en-US" sz="2000" b="1" dirty="0"/>
              <a:t>17 / 5;</a:t>
            </a:r>
            <a:r>
              <a:rPr lang="en-US" sz="2000" dirty="0"/>
              <a:t>		//result x is </a:t>
            </a:r>
            <a:r>
              <a:rPr lang="en-US" sz="2000" dirty="0" smtClean="0"/>
              <a:t>3.4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r>
              <a:rPr lang="en-US" dirty="0">
                <a:solidFill>
                  <a:schemeClr val="folHlink"/>
                </a:solidFill>
              </a:rPr>
              <a:t>Using </a:t>
            </a:r>
            <a:r>
              <a:rPr lang="en-US" dirty="0" smtClean="0">
                <a:solidFill>
                  <a:schemeClr val="folHlink"/>
                </a:solidFill>
              </a:rPr>
              <a:t>the  </a:t>
            </a:r>
            <a:r>
              <a:rPr lang="en-US" dirty="0">
                <a:solidFill>
                  <a:schemeClr val="folHlink"/>
                </a:solidFill>
              </a:rPr>
              <a:t>cast, the </a:t>
            </a:r>
            <a:r>
              <a:rPr lang="en-US" dirty="0"/>
              <a:t>17</a:t>
            </a:r>
            <a:r>
              <a:rPr lang="en-US" dirty="0">
                <a:solidFill>
                  <a:schemeClr val="folHlink"/>
                </a:solidFill>
              </a:rPr>
              <a:t> is converted to </a:t>
            </a:r>
            <a:r>
              <a:rPr lang="en-US" dirty="0"/>
              <a:t>17.0</a:t>
            </a:r>
            <a:r>
              <a:rPr lang="en-US" dirty="0">
                <a:solidFill>
                  <a:schemeClr val="folHlink"/>
                </a:solidFill>
              </a:rPr>
              <a:t> before division operator is used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endParaRPr lang="en-US" sz="2400" dirty="0">
              <a:solidFill>
                <a:schemeClr val="folHlink"/>
              </a:solidFill>
            </a:endParaRPr>
          </a:p>
          <a:p>
            <a:endParaRPr lang="en-US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Combined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is common that the state of an object may need to be updated/adjusted by an amount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/>
              <a:t>temperature </a:t>
            </a:r>
            <a:r>
              <a:rPr lang="en-US" sz="2000" b="1" dirty="0"/>
              <a:t>= </a:t>
            </a:r>
            <a:r>
              <a:rPr lang="en-US" sz="2000" b="1" dirty="0" smtClean="0"/>
              <a:t>temperature </a:t>
            </a:r>
            <a:r>
              <a:rPr lang="en-US" sz="2000" b="1" dirty="0"/>
              <a:t>+ 5</a:t>
            </a:r>
            <a:r>
              <a:rPr lang="en-US" sz="2000" b="1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sz="2000" b="1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Combined arithmetic and assignment operators may be used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/>
              <a:t>temperature </a:t>
            </a:r>
            <a:r>
              <a:rPr lang="en-US" sz="2000" b="1" dirty="0"/>
              <a:t>+= 5</a:t>
            </a:r>
            <a:r>
              <a:rPr lang="en-US" sz="2000" b="1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sz="2000" b="1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Similarly for </a:t>
            </a:r>
            <a:r>
              <a:rPr lang="en-US" b="1" dirty="0"/>
              <a:t>-= , *= , /= , %=</a:t>
            </a:r>
          </a:p>
          <a:p>
            <a:pPr lvl="1">
              <a:buFont typeface="Wingdings" pitchFamily="2" charset="2"/>
              <a:buNone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Increment and decrement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is common that an integer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object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needs to have its’ state increased or decreased by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increment operator is </a:t>
            </a:r>
            <a:r>
              <a:rPr lang="en-US" dirty="0"/>
              <a:t>++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decrement operator is </a:t>
            </a:r>
            <a:r>
              <a:rPr lang="en-US" dirty="0"/>
              <a:t>- -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000" b="1" dirty="0" smtClean="0"/>
              <a:t>temperature</a:t>
            </a:r>
            <a:r>
              <a:rPr lang="en-US" sz="2000" b="1" dirty="0"/>
              <a:t>++;	</a:t>
            </a:r>
            <a:r>
              <a:rPr lang="en-US" sz="2000" b="1" dirty="0" smtClean="0"/>
              <a:t>temperature- -;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They may be used in prefix or postfix mode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temperature </a:t>
            </a:r>
            <a:r>
              <a:rPr lang="en-US" sz="2000" b="1" dirty="0">
                <a:solidFill>
                  <a:schemeClr val="tx1"/>
                </a:solidFill>
              </a:rPr>
              <a:t>= 20;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</a:t>
            </a:r>
            <a:r>
              <a:rPr lang="en-US" sz="2000" b="1" dirty="0" smtClean="0">
                <a:solidFill>
                  <a:schemeClr val="tx1"/>
                </a:solidFill>
              </a:rPr>
              <a:t>++temperature</a:t>
            </a:r>
            <a:r>
              <a:rPr lang="en-US" sz="2000" b="1" dirty="0">
                <a:solidFill>
                  <a:schemeClr val="tx1"/>
                </a:solidFill>
              </a:rPr>
              <a:t>;	</a:t>
            </a:r>
            <a:r>
              <a:rPr lang="en-US" sz="2000" dirty="0">
                <a:solidFill>
                  <a:schemeClr val="tx1"/>
                </a:solidFill>
              </a:rPr>
              <a:t>//displays 21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temperature </a:t>
            </a:r>
            <a:r>
              <a:rPr lang="en-US" sz="2000" b="1" dirty="0">
                <a:solidFill>
                  <a:schemeClr val="tx1"/>
                </a:solidFill>
              </a:rPr>
              <a:t>= 12;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</a:t>
            </a:r>
            <a:r>
              <a:rPr lang="en-US" sz="2000" b="1" dirty="0" smtClean="0">
                <a:solidFill>
                  <a:schemeClr val="tx1"/>
                </a:solidFill>
              </a:rPr>
              <a:t>temperature</a:t>
            </a:r>
            <a:r>
              <a:rPr lang="en-US" sz="2000" b="1" dirty="0">
                <a:solidFill>
                  <a:schemeClr val="tx1"/>
                </a:solidFill>
              </a:rPr>
              <a:t>++;	</a:t>
            </a:r>
            <a:r>
              <a:rPr lang="en-US" sz="2000" dirty="0">
                <a:solidFill>
                  <a:schemeClr val="tx1"/>
                </a:solidFill>
              </a:rPr>
              <a:t>//displays 12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and Screen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Main operator used with </a:t>
            </a:r>
            <a:r>
              <a:rPr lang="en-US" sz="2000" b="1" dirty="0" err="1"/>
              <a:t>cout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is the insertion operator </a:t>
            </a:r>
            <a:r>
              <a:rPr lang="en-US" sz="2000" b="1" dirty="0"/>
              <a:t>&lt;&lt;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Any object or resultant object on the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rhs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is displayed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5;		</a:t>
            </a:r>
            <a:r>
              <a:rPr lang="en-US" sz="2000" dirty="0"/>
              <a:t>//5 displayed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5 + 4;	</a:t>
            </a:r>
            <a:r>
              <a:rPr lang="en-US" sz="2000" dirty="0"/>
              <a:t>//9 displayed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‘X</a:t>
            </a:r>
            <a:r>
              <a:rPr lang="en-US" sz="2000" b="1" dirty="0" smtClean="0"/>
              <a:t>’;	</a:t>
            </a:r>
            <a:r>
              <a:rPr lang="en-US" sz="2000" b="1" dirty="0"/>
              <a:t>	</a:t>
            </a:r>
            <a:r>
              <a:rPr lang="en-US" sz="2000" dirty="0"/>
              <a:t>//X displayed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“Help”;	</a:t>
            </a:r>
            <a:r>
              <a:rPr lang="en-US" sz="2000" dirty="0"/>
              <a:t>//Help </a:t>
            </a:r>
            <a:r>
              <a:rPr lang="en-US" sz="2000" dirty="0" smtClean="0"/>
              <a:t>displayed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Concatonated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usage allowed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5 &lt;&lt; ‘+’ &lt;&lt; 4 &lt;&lt; ‘=‘ &lt;&lt; 5+4</a:t>
            </a:r>
            <a:r>
              <a:rPr lang="en-US" sz="2000" b="1" dirty="0" smtClean="0"/>
              <a:t>;</a:t>
            </a:r>
            <a:r>
              <a:rPr lang="en-US" sz="2000" b="1" dirty="0"/>
              <a:t>	</a:t>
            </a:r>
            <a:r>
              <a:rPr lang="en-US" sz="2000" dirty="0"/>
              <a:t>//5+4=9 displayed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Escape sequences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literal string inserted in an output stream may contain escape sequences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Escape sequence begins with a </a:t>
            </a:r>
            <a:r>
              <a:rPr lang="en-US" b="1" dirty="0"/>
              <a:t>\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character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Character(s) after </a:t>
            </a:r>
            <a:r>
              <a:rPr lang="en-US" b="1" dirty="0"/>
              <a:t>\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specify action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\n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causes a new line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\t</a:t>
            </a:r>
            <a:r>
              <a:rPr lang="en-US" dirty="0">
                <a:solidFill>
                  <a:schemeClr val="tx1"/>
                </a:solidFill>
              </a:rPr>
              <a:t> 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causes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tab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“\n\n\</a:t>
            </a:r>
            <a:r>
              <a:rPr lang="en-US" sz="2000" b="1" dirty="0" err="1">
                <a:solidFill>
                  <a:schemeClr val="tx1"/>
                </a:solidFill>
              </a:rPr>
              <a:t>tHello</a:t>
            </a:r>
            <a:r>
              <a:rPr lang="en-US" sz="2000" b="1" dirty="0">
                <a:solidFill>
                  <a:schemeClr val="tx1"/>
                </a:solidFill>
              </a:rPr>
              <a:t> World\n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Manipulators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Manipulators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may be used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modify input and output streams behavior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Must include library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/>
              <a:t>#include &lt;</a:t>
            </a:r>
            <a:r>
              <a:rPr lang="en-US" sz="2000" b="1" dirty="0" err="1"/>
              <a:t>iomanip.h</a:t>
            </a:r>
            <a:r>
              <a:rPr lang="en-US" sz="2000" b="1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</a:t>
            </a:r>
            <a:r>
              <a:rPr lang="en-US" sz="2000" b="1" dirty="0" err="1"/>
              <a:t>endl</a:t>
            </a:r>
            <a:r>
              <a:rPr lang="en-US" sz="2000" b="1" dirty="0"/>
              <a:t>;				</a:t>
            </a:r>
            <a:r>
              <a:rPr lang="en-US" sz="2000" dirty="0"/>
              <a:t>//new line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“Result” &lt;&lt; 22;			</a:t>
            </a:r>
            <a:r>
              <a:rPr lang="en-US" sz="2000" dirty="0"/>
              <a:t>//Result22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“Result” &lt;&lt; </a:t>
            </a:r>
            <a:r>
              <a:rPr lang="en-US" sz="2000" b="1" dirty="0" err="1" smtClean="0"/>
              <a:t>setw</a:t>
            </a:r>
            <a:r>
              <a:rPr lang="en-US" sz="2000" b="1" dirty="0" smtClean="0"/>
              <a:t>(5) </a:t>
            </a:r>
            <a:r>
              <a:rPr lang="en-US" sz="2000" b="1" dirty="0"/>
              <a:t>&lt;&lt; 22;	</a:t>
            </a:r>
            <a:r>
              <a:rPr lang="en-US" sz="2000" dirty="0"/>
              <a:t>//Result      22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</a:t>
            </a:r>
            <a:r>
              <a:rPr lang="en-US" sz="2000" b="1" dirty="0" err="1"/>
              <a:t>setfill</a:t>
            </a:r>
            <a:r>
              <a:rPr lang="en-US" sz="2000" b="1" dirty="0" smtClean="0"/>
              <a:t>(‘0’) </a:t>
            </a:r>
            <a:r>
              <a:rPr lang="en-US" sz="2000" b="1" dirty="0"/>
              <a:t>&lt;&lt; </a:t>
            </a:r>
            <a:r>
              <a:rPr lang="en-US" sz="2000" b="1" dirty="0" err="1"/>
              <a:t>setw</a:t>
            </a:r>
            <a:r>
              <a:rPr lang="en-US" sz="2000" b="1" dirty="0"/>
              <a:t>(5) &lt;&lt; 22;	</a:t>
            </a:r>
            <a:r>
              <a:rPr lang="en-US" sz="2000" dirty="0"/>
              <a:t>//00022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</a:t>
            </a:r>
            <a:r>
              <a:rPr lang="en-US" sz="2000" b="1" dirty="0" err="1"/>
              <a:t>setprecision</a:t>
            </a:r>
            <a:r>
              <a:rPr lang="en-US" sz="2000" b="1" dirty="0"/>
              <a:t>(5) &lt;&lt;123.4567;	</a:t>
            </a:r>
            <a:r>
              <a:rPr lang="en-US" sz="2000" dirty="0"/>
              <a:t>//123.46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fixed &lt;&lt; </a:t>
            </a:r>
            <a:r>
              <a:rPr lang="en-US" sz="2000" b="1" dirty="0" err="1"/>
              <a:t>setprecision</a:t>
            </a:r>
            <a:r>
              <a:rPr lang="en-US" sz="2000" b="1" dirty="0"/>
              <a:t>(2) &lt;&lt; 123.4567; 							</a:t>
            </a:r>
            <a:r>
              <a:rPr lang="en-US" sz="2000" dirty="0"/>
              <a:t>//</a:t>
            </a:r>
            <a:r>
              <a:rPr lang="en-US" sz="2000" dirty="0" smtClean="0"/>
              <a:t>123.46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Main operator used with </a:t>
            </a:r>
            <a:r>
              <a:rPr lang="en-US" sz="2000" b="1" dirty="0" err="1"/>
              <a:t>cin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is the extraction operator </a:t>
            </a:r>
            <a:r>
              <a:rPr lang="en-US" sz="2000" b="1" dirty="0"/>
              <a:t>&gt;&gt;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Program will pause until keyboard input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state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object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rhs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will be altered by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input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cin</a:t>
            </a:r>
            <a:r>
              <a:rPr lang="en-US" sz="2000" b="1" dirty="0">
                <a:solidFill>
                  <a:schemeClr val="tx1"/>
                </a:solidFill>
              </a:rPr>
              <a:t> &gt;&gt; </a:t>
            </a:r>
            <a:r>
              <a:rPr lang="en-US" sz="2000" b="1" dirty="0" smtClean="0">
                <a:solidFill>
                  <a:schemeClr val="tx1"/>
                </a:solidFill>
              </a:rPr>
              <a:t>temperature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cin</a:t>
            </a:r>
            <a:r>
              <a:rPr lang="en-US" sz="2000" b="1" dirty="0">
                <a:solidFill>
                  <a:schemeClr val="tx1"/>
                </a:solidFill>
              </a:rPr>
              <a:t> &gt;&gt; </a:t>
            </a:r>
            <a:r>
              <a:rPr lang="en-US" sz="2000" b="1" dirty="0" smtClean="0">
                <a:solidFill>
                  <a:schemeClr val="tx1"/>
                </a:solidFill>
              </a:rPr>
              <a:t>price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Single character input and output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extraction operator </a:t>
            </a:r>
            <a:r>
              <a:rPr lang="en-US" sz="2000" b="1" dirty="0"/>
              <a:t>&gt;&gt;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used to fill a char object, then whitespace characters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are ignored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/>
              <a:t>char	     </a:t>
            </a:r>
            <a:r>
              <a:rPr lang="en-US" sz="2000" b="1" dirty="0" err="1" smtClean="0"/>
              <a:t>firstInitial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cin</a:t>
            </a:r>
            <a:r>
              <a:rPr lang="en-US" sz="2000" b="1" dirty="0"/>
              <a:t> &gt;&gt; </a:t>
            </a:r>
            <a:r>
              <a:rPr lang="en-US" sz="2000" b="1" dirty="0" err="1" smtClean="0"/>
              <a:t>firstInitial</a:t>
            </a:r>
            <a:r>
              <a:rPr lang="en-US" sz="2000" b="1" dirty="0"/>
              <a:t>;</a:t>
            </a:r>
            <a:r>
              <a:rPr lang="en-US" sz="2000" dirty="0"/>
              <a:t>		//first alphanumeric </a:t>
            </a:r>
            <a:r>
              <a:rPr lang="en-US" sz="2000" dirty="0" smtClean="0"/>
              <a:t>key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first key pressed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required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000" b="1" dirty="0" smtClean="0"/>
              <a:t>get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method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err="1" smtClean="0"/>
              <a:t>cin.get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firstInitial</a:t>
            </a:r>
            <a:r>
              <a:rPr lang="en-US" sz="2000" b="1" dirty="0"/>
              <a:t>);	</a:t>
            </a:r>
            <a:r>
              <a:rPr lang="en-US" sz="2000" dirty="0"/>
              <a:t>	//may be </a:t>
            </a:r>
            <a:r>
              <a:rPr lang="en-US" sz="2000" dirty="0" smtClean="0"/>
              <a:t>whitespace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just detect keyboard action use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err="1"/>
              <a:t>cin.get</a:t>
            </a:r>
            <a:r>
              <a:rPr lang="en-US" sz="2000" b="1" dirty="0"/>
              <a:t>(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A programme may use objects of various types ( </a:t>
            </a:r>
            <a:r>
              <a:rPr lang="en-IE" sz="2800" i="1" dirty="0" smtClean="0">
                <a:solidFill>
                  <a:srgbClr val="FF0000"/>
                </a:solidFill>
              </a:rPr>
              <a:t>class</a:t>
            </a:r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 of object)</a:t>
            </a:r>
          </a:p>
          <a:p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When writing a program a programmer must decide</a:t>
            </a:r>
          </a:p>
          <a:p>
            <a:pPr lvl="1">
              <a:buFont typeface="Courier New" pitchFamily="49" charset="0"/>
              <a:buChar char="o"/>
            </a:pPr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the objects by type that will be required</a:t>
            </a:r>
          </a:p>
          <a:p>
            <a:pPr lvl="1">
              <a:buFont typeface="Courier New" pitchFamily="49" charset="0"/>
              <a:buChar char="o"/>
            </a:pPr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the correct sequence of operations that must be carried out on the objects to achieve the aim of the program</a:t>
            </a:r>
            <a:endParaRPr lang="en-IE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Pre-defined object types or classes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sz="2000" b="1" dirty="0" err="1" smtClean="0"/>
              <a:t>int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– type 		</a:t>
            </a:r>
            <a:r>
              <a:rPr lang="en-US" dirty="0" smtClean="0">
                <a:solidFill>
                  <a:schemeClr val="folHlink"/>
                </a:solidFill>
              </a:rPr>
              <a:t>	        5</a:t>
            </a:r>
            <a:endParaRPr lang="en-US" dirty="0">
              <a:solidFill>
                <a:schemeClr val="folHlink"/>
              </a:solidFill>
            </a:endParaRPr>
          </a:p>
          <a:p>
            <a:endParaRPr lang="en-US" dirty="0">
              <a:solidFill>
                <a:schemeClr val="folHlink"/>
              </a:solidFill>
            </a:endParaRPr>
          </a:p>
          <a:p>
            <a:r>
              <a:rPr lang="en-US" sz="2000" b="1" dirty="0" smtClean="0"/>
              <a:t>double</a:t>
            </a:r>
            <a:r>
              <a:rPr lang="en-US" b="1" dirty="0" smtClean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– type		      2.56</a:t>
            </a:r>
          </a:p>
          <a:p>
            <a:endParaRPr lang="en-US" dirty="0">
              <a:solidFill>
                <a:schemeClr val="folHlink"/>
              </a:solidFill>
            </a:endParaRPr>
          </a:p>
          <a:p>
            <a:r>
              <a:rPr lang="en-US" sz="2000" b="1" dirty="0"/>
              <a:t>char</a:t>
            </a:r>
            <a:r>
              <a:rPr lang="en-US" dirty="0">
                <a:solidFill>
                  <a:schemeClr val="folHlink"/>
                </a:solidFill>
              </a:rPr>
              <a:t> – type		</a:t>
            </a:r>
            <a:r>
              <a:rPr lang="en-US" dirty="0" smtClean="0">
                <a:solidFill>
                  <a:schemeClr val="folHlink"/>
                </a:solidFill>
              </a:rPr>
              <a:t>         ‘</a:t>
            </a:r>
            <a:r>
              <a:rPr lang="en-US" dirty="0">
                <a:solidFill>
                  <a:schemeClr val="folHlink"/>
                </a:solidFill>
              </a:rPr>
              <a:t>A’		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folHlink"/>
              </a:solidFill>
            </a:endParaRPr>
          </a:p>
          <a:p>
            <a:r>
              <a:rPr lang="en-US" dirty="0">
                <a:solidFill>
                  <a:schemeClr val="folHlink"/>
                </a:solidFill>
              </a:rPr>
              <a:t>The current value is the </a:t>
            </a:r>
            <a:r>
              <a:rPr lang="en-US" i="1" dirty="0">
                <a:solidFill>
                  <a:srgbClr val="FF0000"/>
                </a:solidFill>
              </a:rPr>
              <a:t>state</a:t>
            </a:r>
            <a:r>
              <a:rPr lang="en-US" dirty="0">
                <a:solidFill>
                  <a:schemeClr val="folHlink"/>
                </a:solidFill>
              </a:rPr>
              <a:t> of the object</a:t>
            </a:r>
          </a:p>
          <a:p>
            <a:pPr>
              <a:buFont typeface="Wingdings" pitchFamily="2" charset="2"/>
              <a:buNone/>
            </a:pPr>
            <a:endParaRPr lang="en-US" sz="1400" dirty="0"/>
          </a:p>
          <a:p>
            <a:pPr>
              <a:buFont typeface="Wingdings" pitchFamily="2" charset="2"/>
              <a:buNone/>
            </a:pPr>
            <a:r>
              <a:rPr lang="en-US" sz="1400" dirty="0"/>
              <a:t>Note: In structured programming a variable has a value</a:t>
            </a:r>
          </a:p>
        </p:txBody>
      </p:sp>
      <p:sp>
        <p:nvSpPr>
          <p:cNvPr id="7" name="Oval 6"/>
          <p:cNvSpPr/>
          <p:nvPr/>
        </p:nvSpPr>
        <p:spPr>
          <a:xfrm>
            <a:off x="4357686" y="1928802"/>
            <a:ext cx="785818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4429124" y="2857496"/>
            <a:ext cx="785818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4572000" y="3857628"/>
            <a:ext cx="785818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Object </a:t>
            </a:r>
            <a:r>
              <a:rPr lang="en-US" sz="2400" dirty="0" smtClean="0"/>
              <a:t>instantiation</a:t>
            </a:r>
            <a:endParaRPr lang="en-US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An object is instantiated </a:t>
            </a:r>
            <a:r>
              <a:rPr lang="en-US" sz="2800" dirty="0">
                <a:solidFill>
                  <a:schemeClr val="folHlink"/>
                </a:solidFill>
              </a:rPr>
              <a:t>by specifying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the type </a:t>
            </a:r>
            <a:r>
              <a:rPr lang="en-US" sz="2400" dirty="0">
                <a:solidFill>
                  <a:schemeClr val="folHlink"/>
                </a:solidFill>
              </a:rPr>
              <a:t>or class of object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name or identifier of object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	</a:t>
            </a:r>
            <a:r>
              <a:rPr lang="en-US" sz="2000" b="1" dirty="0" smtClean="0"/>
              <a:t>temperature</a:t>
            </a:r>
            <a:r>
              <a:rPr lang="en-US" sz="2000" b="1" dirty="0"/>
              <a:t>;	</a:t>
            </a:r>
            <a:r>
              <a:rPr lang="en-US" sz="2000" dirty="0">
                <a:solidFill>
                  <a:schemeClr val="folHlink"/>
                </a:solidFill>
              </a:rPr>
              <a:t>	</a:t>
            </a:r>
            <a:r>
              <a:rPr lang="en-US" sz="2000" dirty="0" smtClean="0">
                <a:solidFill>
                  <a:schemeClr val="folHlink"/>
                </a:solidFill>
              </a:rPr>
              <a:t>?</a:t>
            </a:r>
            <a:r>
              <a:rPr lang="en-US" sz="2000" dirty="0">
                <a:solidFill>
                  <a:schemeClr val="folHlink"/>
                </a:solidFill>
              </a:rPr>
              <a:t>	</a:t>
            </a:r>
            <a:r>
              <a:rPr lang="en-US" sz="2000" dirty="0" smtClean="0">
                <a:solidFill>
                  <a:schemeClr val="folHlink"/>
                </a:solidFill>
              </a:rPr>
              <a:t>temperature</a:t>
            </a: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/>
              <a:t>double</a:t>
            </a:r>
            <a:r>
              <a:rPr lang="en-US" sz="2000" b="1" dirty="0"/>
              <a:t>	</a:t>
            </a:r>
            <a:r>
              <a:rPr lang="en-US" sz="2000" b="1" dirty="0" smtClean="0"/>
              <a:t>price</a:t>
            </a:r>
            <a:r>
              <a:rPr lang="en-US" sz="2000" b="1" dirty="0"/>
              <a:t>;</a:t>
            </a:r>
            <a:r>
              <a:rPr lang="en-US" sz="2000" dirty="0">
                <a:solidFill>
                  <a:schemeClr val="folHlink"/>
                </a:solidFill>
              </a:rPr>
              <a:t>			</a:t>
            </a:r>
            <a:r>
              <a:rPr lang="en-US" sz="2000" dirty="0" smtClean="0">
                <a:solidFill>
                  <a:schemeClr val="folHlink"/>
                </a:solidFill>
              </a:rPr>
              <a:t>  ?</a:t>
            </a:r>
            <a:r>
              <a:rPr lang="en-US" sz="2000" dirty="0">
                <a:solidFill>
                  <a:schemeClr val="folHlink"/>
                </a:solidFill>
              </a:rPr>
              <a:t>	</a:t>
            </a:r>
            <a:r>
              <a:rPr lang="en-US" sz="2000" dirty="0" smtClean="0">
                <a:solidFill>
                  <a:schemeClr val="folHlink"/>
                </a:solidFill>
              </a:rPr>
              <a:t>price</a:t>
            </a: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char	</a:t>
            </a:r>
            <a:r>
              <a:rPr lang="en-US" sz="2000" b="1" dirty="0" err="1" smtClean="0"/>
              <a:t>firstInitial</a:t>
            </a:r>
            <a:r>
              <a:rPr lang="en-US" sz="2000" b="1" dirty="0"/>
              <a:t>;</a:t>
            </a:r>
            <a:r>
              <a:rPr lang="en-US" sz="2000" dirty="0">
                <a:solidFill>
                  <a:schemeClr val="folHlink"/>
                </a:solidFill>
              </a:rPr>
              <a:t>		</a:t>
            </a:r>
            <a:r>
              <a:rPr lang="en-US" sz="2000" dirty="0" smtClean="0">
                <a:solidFill>
                  <a:schemeClr val="folHlink"/>
                </a:solidFill>
              </a:rPr>
              <a:t>  ?</a:t>
            </a:r>
            <a:r>
              <a:rPr lang="en-US" sz="2000" dirty="0">
                <a:solidFill>
                  <a:schemeClr val="folHlink"/>
                </a:solidFill>
              </a:rPr>
              <a:t>	</a:t>
            </a:r>
            <a:r>
              <a:rPr lang="en-US" sz="2000" dirty="0" err="1" smtClean="0">
                <a:solidFill>
                  <a:schemeClr val="folHlink"/>
                </a:solidFill>
              </a:rPr>
              <a:t>firstInitial</a:t>
            </a:r>
            <a:endParaRPr lang="en-US" sz="20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folHlink"/>
              </a:solidFill>
            </a:endParaRPr>
          </a:p>
          <a:p>
            <a:pPr lvl="1">
              <a:buNone/>
            </a:pPr>
            <a:endParaRPr lang="en-IE" sz="1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IE" sz="16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E" sz="1600" dirty="0" smtClean="0">
                <a:solidFill>
                  <a:schemeClr val="tx1"/>
                </a:solidFill>
              </a:rPr>
              <a:t>Note </a:t>
            </a:r>
            <a:r>
              <a:rPr lang="en-IE" sz="1600" dirty="0">
                <a:solidFill>
                  <a:schemeClr val="tx1"/>
                </a:solidFill>
              </a:rPr>
              <a:t>: Naming style, lowercase with internal words uppercase</a:t>
            </a:r>
          </a:p>
          <a:p>
            <a:pPr lvl="1">
              <a:buNone/>
            </a:pPr>
            <a:endParaRPr lang="en-IE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solidFill>
                <a:schemeClr val="folHlin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57620" y="3071810"/>
            <a:ext cx="571504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3929058" y="4071942"/>
            <a:ext cx="571504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3929058" y="5072074"/>
            <a:ext cx="571504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Initialized objects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An 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instantiated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object may be initialized</a:t>
            </a:r>
          </a:p>
          <a:p>
            <a:pPr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IE" sz="2000" b="1" dirty="0" err="1" smtClean="0"/>
              <a:t>int</a:t>
            </a:r>
            <a:r>
              <a:rPr lang="en-IE" sz="2000" b="1" dirty="0" smtClean="0"/>
              <a:t> 	temperature = 22;</a:t>
            </a:r>
            <a:r>
              <a:rPr lang="en-IE" sz="20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IE" sz="1600" b="1" dirty="0" smtClean="0">
                <a:solidFill>
                  <a:schemeClr val="accent6">
                    <a:lumMod val="50000"/>
                  </a:schemeClr>
                </a:solidFill>
              </a:rPr>
              <a:t>22       </a:t>
            </a:r>
            <a:r>
              <a:rPr lang="en-IE" sz="2000" dirty="0" smtClean="0">
                <a:solidFill>
                  <a:schemeClr val="accent6">
                    <a:lumMod val="50000"/>
                  </a:schemeClr>
                </a:solidFill>
              </a:rPr>
              <a:t>temperature</a:t>
            </a:r>
            <a:endParaRPr lang="en-IE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An initialized object may be specified as const</a:t>
            </a:r>
          </a:p>
          <a:p>
            <a:pPr lvl="1"/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This means that its state may not be subsequently changed</a:t>
            </a:r>
          </a:p>
          <a:p>
            <a:pPr lvl="1">
              <a:buNone/>
            </a:pPr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IE" sz="2000" b="1" dirty="0" smtClean="0">
                <a:solidFill>
                  <a:schemeClr val="tx1"/>
                </a:solidFill>
              </a:rPr>
              <a:t>const	 </a:t>
            </a:r>
            <a:r>
              <a:rPr lang="en-IE" sz="2000" b="1" dirty="0" err="1" smtClean="0">
                <a:solidFill>
                  <a:schemeClr val="tx1"/>
                </a:solidFill>
              </a:rPr>
              <a:t>int</a:t>
            </a:r>
            <a:r>
              <a:rPr lang="en-IE" sz="2000" b="1" dirty="0" smtClean="0">
                <a:solidFill>
                  <a:schemeClr val="tx1"/>
                </a:solidFill>
              </a:rPr>
              <a:t> 	MONTHS_IN_YEAR = 12;	</a:t>
            </a:r>
          </a:p>
          <a:p>
            <a:pPr lvl="1">
              <a:buNone/>
            </a:pPr>
            <a:endParaRPr lang="en-IE" sz="2000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E" sz="1600" dirty="0" smtClean="0">
                <a:solidFill>
                  <a:schemeClr val="tx1"/>
                </a:solidFill>
              </a:rPr>
              <a:t>Note : Naming style, all uppercase with underscore separators</a:t>
            </a:r>
          </a:p>
          <a:p>
            <a:pPr lvl="1">
              <a:buNone/>
            </a:pPr>
            <a:endParaRPr lang="en-IE" dirty="0" smtClean="0">
              <a:solidFill>
                <a:schemeClr val="tx1"/>
              </a:solidFill>
            </a:endParaRPr>
          </a:p>
          <a:p>
            <a:pPr lvl="1"/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43570" y="2000240"/>
            <a:ext cx="64294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Constants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Code may specify a </a:t>
            </a:r>
            <a:r>
              <a:rPr lang="en-US" dirty="0" smtClean="0">
                <a:solidFill>
                  <a:schemeClr val="folHlink"/>
                </a:solidFill>
              </a:rPr>
              <a:t>constant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folHlink"/>
                </a:solidFill>
              </a:rPr>
              <a:t>	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22;</a:t>
            </a:r>
            <a:endParaRPr lang="en-US" b="1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identifier not specified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only state specified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object type depends on state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2</a:t>
            </a:r>
            <a:r>
              <a:rPr lang="en-US" sz="2000" dirty="0"/>
              <a:t>	</a:t>
            </a:r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1600" dirty="0">
                <a:solidFill>
                  <a:schemeClr val="folHlink"/>
                </a:solidFill>
              </a:rPr>
              <a:t>                </a:t>
            </a:r>
            <a:r>
              <a:rPr lang="en-US" sz="1600" dirty="0" smtClean="0">
                <a:solidFill>
                  <a:schemeClr val="folHlink"/>
                </a:solidFill>
              </a:rPr>
              <a:t>          </a:t>
            </a:r>
            <a:r>
              <a:rPr lang="en-US" sz="1600" dirty="0">
                <a:solidFill>
                  <a:schemeClr val="folHlink"/>
                </a:solidFill>
              </a:rPr>
              <a:t>2			</a:t>
            </a:r>
            <a:r>
              <a:rPr lang="en-US" sz="2000" b="1" dirty="0"/>
              <a:t>2.56</a:t>
            </a:r>
            <a:r>
              <a:rPr lang="en-US" sz="1600" dirty="0">
                <a:solidFill>
                  <a:schemeClr val="folHlink"/>
                </a:solidFill>
              </a:rPr>
              <a:t>	</a:t>
            </a:r>
            <a:r>
              <a:rPr lang="en-US" sz="1600" dirty="0" smtClean="0">
                <a:solidFill>
                  <a:schemeClr val="folHlink"/>
                </a:solidFill>
              </a:rPr>
              <a:t>	2.56</a:t>
            </a:r>
            <a:endParaRPr lang="en-US" sz="1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folHlink"/>
                </a:solidFill>
              </a:rPr>
              <a:t>		an </a:t>
            </a:r>
            <a:r>
              <a:rPr lang="en-US" sz="1600" dirty="0" err="1">
                <a:solidFill>
                  <a:schemeClr val="folHlink"/>
                </a:solidFill>
              </a:rPr>
              <a:t>int</a:t>
            </a:r>
            <a:r>
              <a:rPr lang="en-US" sz="1600" dirty="0">
                <a:solidFill>
                  <a:schemeClr val="folHlink"/>
                </a:solidFill>
              </a:rPr>
              <a:t> object                                               	        a float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folHlink"/>
                </a:solidFill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‘A’</a:t>
            </a:r>
            <a:r>
              <a:rPr lang="en-US" sz="2000" dirty="0"/>
              <a:t>	</a:t>
            </a:r>
            <a:r>
              <a:rPr lang="en-US" sz="1600" dirty="0" smtClean="0">
                <a:solidFill>
                  <a:schemeClr val="folHlink"/>
                </a:solidFill>
              </a:rPr>
              <a:t>            </a:t>
            </a:r>
            <a:r>
              <a:rPr lang="en-US" sz="1600" dirty="0">
                <a:solidFill>
                  <a:schemeClr val="folHlink"/>
                </a:solidFill>
              </a:rPr>
              <a:t>‘A’		</a:t>
            </a:r>
            <a:r>
              <a:rPr lang="en-US" sz="1600" dirty="0" smtClean="0">
                <a:solidFill>
                  <a:schemeClr val="folHlink"/>
                </a:solidFill>
              </a:rPr>
              <a:t>	</a:t>
            </a:r>
            <a:r>
              <a:rPr lang="en-US" sz="2200" b="1" dirty="0" smtClean="0"/>
              <a:t>“</a:t>
            </a:r>
            <a:r>
              <a:rPr lang="en-US" sz="2200" b="1" dirty="0"/>
              <a:t>Jim”</a:t>
            </a:r>
            <a:r>
              <a:rPr lang="en-US" sz="1600" dirty="0">
                <a:solidFill>
                  <a:schemeClr val="folHlink"/>
                </a:solidFill>
              </a:rPr>
              <a:t>		“Jim”</a:t>
            </a: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folHlink"/>
                </a:solidFill>
              </a:rPr>
              <a:t>		</a:t>
            </a:r>
            <a:r>
              <a:rPr lang="en-US" sz="1600" dirty="0">
                <a:solidFill>
                  <a:schemeClr val="folHlink"/>
                </a:solidFill>
              </a:rPr>
              <a:t>a char object			         a literal string object</a:t>
            </a:r>
            <a:endParaRPr lang="en-US" sz="2400" dirty="0">
              <a:solidFill>
                <a:schemeClr val="folHlin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14480" y="3571876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857884" y="4643446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1714480" y="4714884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86446" y="3500438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Library defined classes and objects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C++ library header files may be #included</a:t>
            </a:r>
          </a:p>
          <a:p>
            <a:r>
              <a:rPr lang="en-US" dirty="0">
                <a:solidFill>
                  <a:schemeClr val="folHlink"/>
                </a:solidFill>
              </a:rPr>
              <a:t>Preprocessor directive causes compiler to include library during project build</a:t>
            </a:r>
          </a:p>
          <a:p>
            <a:r>
              <a:rPr lang="en-US" dirty="0" smtClean="0">
                <a:solidFill>
                  <a:schemeClr val="folHlink"/>
                </a:solidFill>
              </a:rPr>
              <a:t>Types or </a:t>
            </a:r>
            <a:r>
              <a:rPr lang="en-US" dirty="0">
                <a:solidFill>
                  <a:schemeClr val="folHlink"/>
                </a:solidFill>
              </a:rPr>
              <a:t>instantiated objects </a:t>
            </a:r>
            <a:r>
              <a:rPr lang="en-US" dirty="0" smtClean="0">
                <a:solidFill>
                  <a:schemeClr val="folHlink"/>
                </a:solidFill>
              </a:rPr>
              <a:t>in library may </a:t>
            </a:r>
            <a:r>
              <a:rPr lang="en-US" dirty="0">
                <a:solidFill>
                  <a:schemeClr val="folHlink"/>
                </a:solidFill>
              </a:rPr>
              <a:t>be used by programmer</a:t>
            </a:r>
          </a:p>
          <a:p>
            <a:r>
              <a:rPr lang="en-US" dirty="0" err="1">
                <a:solidFill>
                  <a:schemeClr val="folHlink"/>
                </a:solidFill>
              </a:rPr>
              <a:t>iostream</a:t>
            </a:r>
            <a:r>
              <a:rPr lang="en-US" dirty="0">
                <a:solidFill>
                  <a:schemeClr val="folHlink"/>
                </a:solidFill>
              </a:rPr>
              <a:t> library has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ostream</a:t>
            </a:r>
            <a:r>
              <a:rPr lang="en-US" sz="2000" b="1" dirty="0" smtClean="0">
                <a:solidFill>
                  <a:schemeClr val="tx1"/>
                </a:solidFill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	//screen object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istream</a:t>
            </a: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cin</a:t>
            </a:r>
            <a:r>
              <a:rPr lang="en-US" sz="2000" dirty="0">
                <a:solidFill>
                  <a:schemeClr val="tx1"/>
                </a:solidFill>
              </a:rPr>
              <a:t>	//keyboard object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Objects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Program statements carry out operations on previously instantiated objects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The operation or </a:t>
            </a:r>
            <a:r>
              <a:rPr lang="en-US" i="1" dirty="0">
                <a:solidFill>
                  <a:srgbClr val="FF0000"/>
                </a:solidFill>
              </a:rPr>
              <a:t>method</a:t>
            </a:r>
            <a:r>
              <a:rPr lang="en-US" dirty="0">
                <a:solidFill>
                  <a:schemeClr val="folHlink"/>
                </a:solidFill>
              </a:rPr>
              <a:t> may or may not change the state of the object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The suite of operations allowable depends upon the type or class of the object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The operation or method may have either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a symbol	e.g.	 </a:t>
            </a:r>
            <a:r>
              <a:rPr lang="en-US" sz="2000" b="1" dirty="0">
                <a:solidFill>
                  <a:schemeClr val="tx1"/>
                </a:solidFill>
              </a:rPr>
              <a:t>&lt;&lt;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an identifier	e.g.	</a:t>
            </a:r>
            <a:r>
              <a:rPr lang="en-US" sz="2000" b="1" dirty="0">
                <a:solidFill>
                  <a:schemeClr val="tx1"/>
                </a:solidFill>
              </a:rPr>
              <a:t>get( 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Use </a:t>
            </a:r>
            <a:r>
              <a:rPr lang="en-US" dirty="0">
                <a:solidFill>
                  <a:schemeClr val="folHlink"/>
                </a:solidFill>
              </a:rPr>
              <a:t>dot operator with identifier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Assignment operator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Use symbol</a:t>
            </a:r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b="1" dirty="0"/>
              <a:t>= </a:t>
            </a:r>
            <a:r>
              <a:rPr lang="en-US" dirty="0">
                <a:solidFill>
                  <a:schemeClr val="folHlink"/>
                </a:solidFill>
              </a:rPr>
              <a:t>to </a:t>
            </a:r>
            <a:r>
              <a:rPr lang="en-US" dirty="0" smtClean="0">
                <a:solidFill>
                  <a:schemeClr val="folHlink"/>
                </a:solidFill>
              </a:rPr>
              <a:t>assign a </a:t>
            </a:r>
            <a:r>
              <a:rPr lang="en-US" dirty="0">
                <a:solidFill>
                  <a:schemeClr val="folHlink"/>
                </a:solidFill>
              </a:rPr>
              <a:t>state </a:t>
            </a:r>
            <a:r>
              <a:rPr lang="en-US" dirty="0" smtClean="0">
                <a:solidFill>
                  <a:schemeClr val="folHlink"/>
                </a:solidFill>
              </a:rPr>
              <a:t>to an </a:t>
            </a:r>
            <a:r>
              <a:rPr lang="en-US" dirty="0">
                <a:solidFill>
                  <a:schemeClr val="folHlink"/>
                </a:solidFill>
              </a:rPr>
              <a:t>object</a:t>
            </a:r>
          </a:p>
          <a:p>
            <a:r>
              <a:rPr lang="en-US" dirty="0">
                <a:solidFill>
                  <a:schemeClr val="folHlink"/>
                </a:solidFill>
              </a:rPr>
              <a:t>Object on </a:t>
            </a:r>
            <a:r>
              <a:rPr lang="en-US" dirty="0" smtClean="0">
                <a:solidFill>
                  <a:schemeClr val="folHlink"/>
                </a:solidFill>
              </a:rPr>
              <a:t>left </a:t>
            </a:r>
            <a:r>
              <a:rPr lang="en-US" dirty="0">
                <a:solidFill>
                  <a:schemeClr val="folHlink"/>
                </a:solidFill>
              </a:rPr>
              <a:t>hand side of symbol becomes a copy of the object on the </a:t>
            </a:r>
            <a:r>
              <a:rPr lang="en-US" dirty="0" smtClean="0">
                <a:solidFill>
                  <a:schemeClr val="folHlink"/>
                </a:solidFill>
              </a:rPr>
              <a:t>right</a:t>
            </a:r>
            <a:endParaRPr lang="en-US" dirty="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folHlink"/>
                </a:solidFill>
              </a:rPr>
              <a:t>	</a:t>
            </a:r>
            <a:r>
              <a:rPr lang="en-US" sz="1600" b="1" dirty="0">
                <a:solidFill>
                  <a:schemeClr val="folHlink"/>
                </a:solidFill>
              </a:rPr>
              <a:t>	</a:t>
            </a:r>
            <a:r>
              <a:rPr lang="en-US" sz="2000" b="1" dirty="0" smtClean="0"/>
              <a:t>temperature </a:t>
            </a:r>
            <a:r>
              <a:rPr lang="en-US" sz="2000" b="1" dirty="0"/>
              <a:t>= 40;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price </a:t>
            </a:r>
            <a:r>
              <a:rPr lang="en-US" sz="2000" b="1" dirty="0"/>
              <a:t>= 5.99;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000" b="1" dirty="0" err="1" smtClean="0"/>
              <a:t>firstInitial</a:t>
            </a:r>
            <a:r>
              <a:rPr lang="en-US" sz="2000" b="1" dirty="0" smtClean="0"/>
              <a:t> </a:t>
            </a:r>
            <a:r>
              <a:rPr lang="en-US" sz="2000" b="1" dirty="0"/>
              <a:t>= ‘A</a:t>
            </a:r>
            <a:r>
              <a:rPr lang="en-US" sz="2000" b="1" dirty="0" smtClean="0"/>
              <a:t>’;</a:t>
            </a:r>
          </a:p>
          <a:p>
            <a:pPr>
              <a:buFont typeface="Wingdings" pitchFamily="2" charset="2"/>
              <a:buNone/>
            </a:pPr>
            <a:endParaRPr lang="en-US" sz="2000" b="1" dirty="0"/>
          </a:p>
          <a:p>
            <a:r>
              <a:rPr lang="en-US" u="sng" dirty="0">
                <a:solidFill>
                  <a:srgbClr val="FF0000"/>
                </a:solidFill>
              </a:rPr>
              <a:t>Think of symbol as assignment symbol and not as symbol for </a:t>
            </a:r>
            <a:r>
              <a:rPr lang="en-US" u="sng" dirty="0" smtClean="0">
                <a:solidFill>
                  <a:srgbClr val="FF0000"/>
                </a:solidFill>
              </a:rPr>
              <a:t>equals</a:t>
            </a:r>
          </a:p>
          <a:p>
            <a:pPr>
              <a:buNone/>
            </a:pPr>
            <a:endParaRPr lang="en-US" sz="1800" dirty="0" smtClean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sz="1800" dirty="0" smtClean="0"/>
              <a:t>Note:  </a:t>
            </a:r>
            <a:r>
              <a:rPr lang="en-US" sz="1800" b="1" dirty="0" smtClean="0"/>
              <a:t>40  = temperature;   </a:t>
            </a:r>
            <a:r>
              <a:rPr lang="en-US" sz="1800" dirty="0" smtClean="0"/>
              <a:t>is a compile time error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277</TotalTime>
  <Words>499</Words>
  <Application>Microsoft Office PowerPoint</Application>
  <PresentationFormat>On-screen Show (4:3)</PresentationFormat>
  <Paragraphs>176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Object-based Programming </vt:lpstr>
      <vt:lpstr>PowerPoint Presentation</vt:lpstr>
      <vt:lpstr>Pre-defined object types or classes</vt:lpstr>
      <vt:lpstr>Object instantiation</vt:lpstr>
      <vt:lpstr>Initialized objects</vt:lpstr>
      <vt:lpstr>Constants</vt:lpstr>
      <vt:lpstr>Library defined classes and objects</vt:lpstr>
      <vt:lpstr>Operations on Objects</vt:lpstr>
      <vt:lpstr>Assignment operator </vt:lpstr>
      <vt:lpstr>Arithmetic Operators</vt:lpstr>
      <vt:lpstr>Type Conversions</vt:lpstr>
      <vt:lpstr>Casting</vt:lpstr>
      <vt:lpstr>Combined Operators</vt:lpstr>
      <vt:lpstr>Increment and decrement operators</vt:lpstr>
      <vt:lpstr>Keyboard and Screen</vt:lpstr>
      <vt:lpstr>Escape sequences</vt:lpstr>
      <vt:lpstr>Manipulators</vt:lpstr>
      <vt:lpstr>PowerPoint Presentation</vt:lpstr>
      <vt:lpstr>Single character input and output</vt:lpstr>
    </vt:vector>
  </TitlesOfParts>
  <Company>Limerick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Object-based Programming </dc:title>
  <dc:creator>Tom.Costello</dc:creator>
  <cp:lastModifiedBy>Tom.Costello</cp:lastModifiedBy>
  <cp:revision>30</cp:revision>
  <dcterms:created xsi:type="dcterms:W3CDTF">2008-09-10T12:29:56Z</dcterms:created>
  <dcterms:modified xsi:type="dcterms:W3CDTF">2011-09-22T11:27:47Z</dcterms:modified>
</cp:coreProperties>
</file>