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8"/>
  </p:handoutMasterIdLst>
  <p:sldIdLst>
    <p:sldId id="257" r:id="rId2"/>
    <p:sldId id="258" r:id="rId3"/>
    <p:sldId id="259" r:id="rId4"/>
    <p:sldId id="262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84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-219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E" dirty="0" smtClean="0"/>
              <a:t>SD1 Programming</a:t>
            </a:r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 smtClean="0"/>
              <a:t>Program Analysis and Design</a:t>
            </a: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C870E-A7C0-4528-BB32-833A0971F38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52123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2FDE-8D98-4AD5-A0EA-2C3DCD2C45C0}" type="datetimeFigureOut">
              <a:rPr lang="en-US" smtClean="0"/>
              <a:pPr/>
              <a:t>9/16/2010</a:t>
            </a:fld>
            <a:endParaRPr lang="en-I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56F6442-6CDD-41F8-8CF6-91842483A75D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2FDE-8D98-4AD5-A0EA-2C3DCD2C45C0}" type="datetimeFigureOut">
              <a:rPr lang="en-US" smtClean="0"/>
              <a:pPr/>
              <a:t>9/16/2010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6442-6CDD-41F8-8CF6-91842483A75D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56F6442-6CDD-41F8-8CF6-91842483A75D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2FDE-8D98-4AD5-A0EA-2C3DCD2C45C0}" type="datetimeFigureOut">
              <a:rPr lang="en-US" smtClean="0"/>
              <a:pPr/>
              <a:t>9/16/2010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2FDE-8D98-4AD5-A0EA-2C3DCD2C45C0}" type="datetimeFigureOut">
              <a:rPr lang="en-US" smtClean="0"/>
              <a:pPr/>
              <a:t>9/16/2010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56F6442-6CDD-41F8-8CF6-91842483A75D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2FDE-8D98-4AD5-A0EA-2C3DCD2C45C0}" type="datetimeFigureOut">
              <a:rPr lang="en-US" smtClean="0"/>
              <a:pPr/>
              <a:t>9/16/2010</a:t>
            </a:fld>
            <a:endParaRPr lang="en-IE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56F6442-6CDD-41F8-8CF6-91842483A75D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FB742FDE-8D98-4AD5-A0EA-2C3DCD2C45C0}" type="datetimeFigureOut">
              <a:rPr lang="en-US" smtClean="0"/>
              <a:pPr/>
              <a:t>9/16/2010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6442-6CDD-41F8-8CF6-91842483A75D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2FDE-8D98-4AD5-A0EA-2C3DCD2C45C0}" type="datetimeFigureOut">
              <a:rPr lang="en-US" smtClean="0"/>
              <a:pPr/>
              <a:t>9/16/2010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E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56F6442-6CDD-41F8-8CF6-91842483A75D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2FDE-8D98-4AD5-A0EA-2C3DCD2C45C0}" type="datetimeFigureOut">
              <a:rPr lang="en-US" smtClean="0"/>
              <a:pPr/>
              <a:t>9/16/2010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56F6442-6CDD-41F8-8CF6-91842483A75D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2FDE-8D98-4AD5-A0EA-2C3DCD2C45C0}" type="datetimeFigureOut">
              <a:rPr lang="en-US" smtClean="0"/>
              <a:pPr/>
              <a:t>9/16/2010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56F6442-6CDD-41F8-8CF6-91842483A75D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56F6442-6CDD-41F8-8CF6-91842483A75D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2FDE-8D98-4AD5-A0EA-2C3DCD2C45C0}" type="datetimeFigureOut">
              <a:rPr lang="en-US" smtClean="0"/>
              <a:pPr/>
              <a:t>9/16/2010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56F6442-6CDD-41F8-8CF6-91842483A75D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FB742FDE-8D98-4AD5-A0EA-2C3DCD2C45C0}" type="datetimeFigureOut">
              <a:rPr lang="en-US" smtClean="0"/>
              <a:pPr/>
              <a:t>9/16/2010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FB742FDE-8D98-4AD5-A0EA-2C3DCD2C45C0}" type="datetimeFigureOut">
              <a:rPr lang="en-US" smtClean="0"/>
              <a:pPr/>
              <a:t>9/16/2010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E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56F6442-6CDD-41F8-8CF6-91842483A75D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AddTwoNumbers.mht" TargetMode="Externa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 Analysis and Design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</a:rPr>
              <a:t>Phases</a:t>
            </a: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</a:rPr>
              <a:t> involved in writing </a:t>
            </a: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</a:rPr>
              <a:t>a program </a:t>
            </a:r>
            <a:endParaRPr lang="en-US" sz="32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1" eaLnBrk="1" hangingPunct="1">
              <a:buBlip>
                <a:blip r:embed="rId2"/>
              </a:buBlip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The problem must be fully understood </a:t>
            </a:r>
          </a:p>
          <a:p>
            <a:pPr lvl="2"/>
            <a:r>
              <a:rPr lang="en-US" sz="2600" i="1" dirty="0" smtClean="0">
                <a:solidFill>
                  <a:srgbClr val="FF0000"/>
                </a:solidFill>
              </a:rPr>
              <a:t>analysis</a:t>
            </a:r>
            <a:r>
              <a:rPr lang="en-US" sz="26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600" i="1" dirty="0" smtClean="0">
                <a:solidFill>
                  <a:srgbClr val="FF0000"/>
                </a:solidFill>
              </a:rPr>
              <a:t>phase</a:t>
            </a:r>
          </a:p>
          <a:p>
            <a:pPr lvl="1">
              <a:buBlip>
                <a:blip r:embed="rId2"/>
              </a:buBlip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Steps involved in solution decided upon </a:t>
            </a:r>
          </a:p>
          <a:p>
            <a:pPr lvl="2"/>
            <a:r>
              <a:rPr lang="en-US" sz="2600" i="1" dirty="0" smtClean="0">
                <a:solidFill>
                  <a:srgbClr val="FF0000"/>
                </a:solidFill>
              </a:rPr>
              <a:t>design</a:t>
            </a:r>
            <a:r>
              <a:rPr lang="en-US" sz="26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600" i="1" dirty="0" smtClean="0">
                <a:solidFill>
                  <a:srgbClr val="FF0000"/>
                </a:solidFill>
              </a:rPr>
              <a:t>phase</a:t>
            </a:r>
          </a:p>
          <a:p>
            <a:pPr lvl="1">
              <a:buBlip>
                <a:blip r:embed="rId2"/>
              </a:buBlip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Write 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program code and test </a:t>
            </a:r>
            <a:endParaRPr lang="en-US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2"/>
            <a:r>
              <a:rPr lang="en-US" sz="26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600" i="1" dirty="0" smtClean="0">
                <a:solidFill>
                  <a:srgbClr val="FF0000"/>
                </a:solidFill>
              </a:rPr>
              <a:t>implementation phase</a:t>
            </a:r>
            <a:endParaRPr lang="en-US" i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GB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 algn="ctr" eaLnBrk="1" hangingPunct="1">
              <a:buFont typeface="Wingdings" pitchFamily="2" charset="2"/>
              <a:buNone/>
            </a:pPr>
            <a:r>
              <a:rPr lang="en-US" sz="2400" u="sng" dirty="0" smtClean="0">
                <a:solidFill>
                  <a:schemeClr val="accent6">
                    <a:lumMod val="50000"/>
                  </a:schemeClr>
                </a:solidFill>
              </a:rPr>
              <a:t>Problem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Write a console application that will allow the user to add two integer values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>
              <a:buNone/>
            </a:pP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Analysis</a:t>
            </a:r>
          </a:p>
          <a:p>
            <a:pPr lvl="1">
              <a:buFont typeface="Wingdings" pitchFamily="2" charset="2"/>
              <a:buChar char="§"/>
            </a:pPr>
            <a:r>
              <a:rPr lang="en-US" sz="2300" dirty="0" smtClean="0">
                <a:solidFill>
                  <a:schemeClr val="accent6">
                    <a:lumMod val="50000"/>
                  </a:schemeClr>
                </a:solidFill>
              </a:rPr>
              <a:t>3 </a:t>
            </a:r>
            <a:r>
              <a:rPr lang="en-US" sz="2300" dirty="0" err="1" smtClean="0">
                <a:solidFill>
                  <a:schemeClr val="tx1"/>
                </a:solidFill>
              </a:rPr>
              <a:t>int</a:t>
            </a:r>
            <a:r>
              <a:rPr lang="en-US" sz="2100" dirty="0" smtClean="0">
                <a:solidFill>
                  <a:schemeClr val="accent6">
                    <a:lumMod val="50000"/>
                  </a:schemeClr>
                </a:solidFill>
              </a:rPr>
              <a:t>-type </a:t>
            </a:r>
            <a:r>
              <a:rPr lang="en-US" sz="2100" dirty="0" smtClean="0">
                <a:solidFill>
                  <a:schemeClr val="accent6">
                    <a:lumMod val="50000"/>
                  </a:schemeClr>
                </a:solidFill>
              </a:rPr>
              <a:t>objects, one for each of the values and one for the </a:t>
            </a:r>
            <a:r>
              <a:rPr lang="en-US" sz="2100" dirty="0" smtClean="0">
                <a:solidFill>
                  <a:schemeClr val="accent6">
                    <a:lumMod val="50000"/>
                  </a:schemeClr>
                </a:solidFill>
              </a:rPr>
              <a:t>result</a:t>
            </a:r>
          </a:p>
          <a:p>
            <a:pPr lvl="1">
              <a:buFont typeface="Wingdings" pitchFamily="2" charset="2"/>
              <a:buChar char="q"/>
            </a:pPr>
            <a:r>
              <a:rPr lang="en-US" sz="2100" dirty="0" smtClean="0">
                <a:solidFill>
                  <a:schemeClr val="accent6">
                    <a:lumMod val="50000"/>
                  </a:schemeClr>
                </a:solidFill>
              </a:rPr>
              <a:t>Literal strings for prompts</a:t>
            </a:r>
          </a:p>
          <a:p>
            <a:pPr lvl="1">
              <a:buFont typeface="Wingdings" pitchFamily="2" charset="2"/>
              <a:buChar char="q"/>
            </a:pPr>
            <a:r>
              <a:rPr lang="en-US" sz="2100" dirty="0" err="1">
                <a:solidFill>
                  <a:schemeClr val="tx1"/>
                </a:solidFill>
              </a:rPr>
              <a:t>c</a:t>
            </a:r>
            <a:r>
              <a:rPr lang="en-US" sz="2100" dirty="0" err="1" smtClean="0">
                <a:solidFill>
                  <a:schemeClr val="tx1"/>
                </a:solidFill>
              </a:rPr>
              <a:t>out</a:t>
            </a:r>
            <a:r>
              <a:rPr lang="en-US" sz="2100" dirty="0" smtClean="0">
                <a:solidFill>
                  <a:schemeClr val="accent6">
                    <a:lumMod val="50000"/>
                  </a:schemeClr>
                </a:solidFill>
              </a:rPr>
              <a:t> and </a:t>
            </a:r>
            <a:r>
              <a:rPr lang="en-US" sz="2100" dirty="0" err="1" smtClean="0">
                <a:solidFill>
                  <a:schemeClr val="tx1"/>
                </a:solidFill>
              </a:rPr>
              <a:t>cin</a:t>
            </a:r>
            <a:r>
              <a:rPr lang="en-US" sz="2100" dirty="0" smtClean="0">
                <a:solidFill>
                  <a:schemeClr val="tx1"/>
                </a:solidFill>
              </a:rPr>
              <a:t> </a:t>
            </a:r>
            <a:r>
              <a:rPr lang="en-US" sz="2100" dirty="0" smtClean="0">
                <a:solidFill>
                  <a:schemeClr val="accent6">
                    <a:lumMod val="50000"/>
                  </a:schemeClr>
                </a:solidFill>
              </a:rPr>
              <a:t>for console</a:t>
            </a:r>
          </a:p>
          <a:p>
            <a:pPr eaLnBrk="1" hangingPunct="1"/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GB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Design:</a:t>
            </a:r>
          </a:p>
          <a:p>
            <a:pPr lvl="1" eaLnBrk="1" hangingPunct="1">
              <a:lnSpc>
                <a:spcPct val="90000"/>
              </a:lnSpc>
              <a:buBlip>
                <a:blip r:embed="rId2"/>
              </a:buBlip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Prompt user for first 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value</a:t>
            </a:r>
          </a:p>
          <a:p>
            <a:pPr lvl="1" eaLnBrk="1" hangingPunct="1">
              <a:lnSpc>
                <a:spcPct val="90000"/>
              </a:lnSpc>
              <a:buBlip>
                <a:blip r:embed="rId2"/>
              </a:buBlip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G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et 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first input value from 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user</a:t>
            </a:r>
          </a:p>
          <a:p>
            <a:pPr lvl="1" eaLnBrk="1" hangingPunct="1">
              <a:lnSpc>
                <a:spcPct val="90000"/>
              </a:lnSpc>
              <a:buBlip>
                <a:blip r:embed="rId2"/>
              </a:buBlip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P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rompt 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user for second 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value</a:t>
            </a:r>
          </a:p>
          <a:p>
            <a:pPr lvl="1" eaLnBrk="1" hangingPunct="1">
              <a:lnSpc>
                <a:spcPct val="90000"/>
              </a:lnSpc>
              <a:buBlip>
                <a:blip r:embed="rId2"/>
              </a:buBlip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G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et 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second input value from 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user</a:t>
            </a:r>
          </a:p>
          <a:p>
            <a:pPr lvl="1" eaLnBrk="1" hangingPunct="1">
              <a:lnSpc>
                <a:spcPct val="90000"/>
              </a:lnSpc>
              <a:buBlip>
                <a:blip r:embed="rId2"/>
              </a:buBlip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alculate result</a:t>
            </a:r>
          </a:p>
          <a:p>
            <a:pPr lvl="1" eaLnBrk="1" hangingPunct="1">
              <a:lnSpc>
                <a:spcPct val="90000"/>
              </a:lnSpc>
              <a:buBlip>
                <a:blip r:embed="rId2"/>
              </a:buBlip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D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isplay result</a:t>
            </a:r>
            <a:endParaRPr lang="en-US" sz="28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sz="2800" dirty="0" smtClean="0">
                <a:solidFill>
                  <a:schemeClr val="accent2">
                    <a:lumMod val="50000"/>
                  </a:schemeClr>
                </a:solidFill>
              </a:rPr>
              <a:t>Implementation</a:t>
            </a:r>
          </a:p>
          <a:p>
            <a:pPr lvl="1">
              <a:buBlip>
                <a:blip r:embed="rId2"/>
              </a:buBlip>
            </a:pPr>
            <a:r>
              <a:rPr lang="en-IE" sz="2800" dirty="0" smtClean="0">
                <a:solidFill>
                  <a:schemeClr val="accent2">
                    <a:lumMod val="50000"/>
                  </a:schemeClr>
                </a:solidFill>
              </a:rPr>
              <a:t>Write </a:t>
            </a:r>
            <a:r>
              <a:rPr lang="en-IE" sz="2800" dirty="0">
                <a:solidFill>
                  <a:schemeClr val="accent2">
                    <a:lumMod val="50000"/>
                  </a:schemeClr>
                </a:solidFill>
              </a:rPr>
              <a:t>source code </a:t>
            </a:r>
            <a:r>
              <a:rPr lang="en-IE" sz="2800" dirty="0" smtClean="0">
                <a:solidFill>
                  <a:schemeClr val="accent2">
                    <a:lumMod val="50000"/>
                  </a:schemeClr>
                </a:solidFill>
              </a:rPr>
              <a:t>file</a:t>
            </a:r>
          </a:p>
          <a:p>
            <a:pPr lvl="1">
              <a:buBlip>
                <a:blip r:embed="rId2"/>
              </a:buBlip>
            </a:pPr>
            <a:r>
              <a:rPr lang="en-IE" sz="2800" dirty="0" smtClean="0">
                <a:solidFill>
                  <a:schemeClr val="accent2">
                    <a:lumMod val="50000"/>
                  </a:schemeClr>
                </a:solidFill>
              </a:rPr>
              <a:t>Build executable</a:t>
            </a:r>
          </a:p>
          <a:p>
            <a:pPr lvl="1">
              <a:buBlip>
                <a:blip r:embed="rId2"/>
              </a:buBlip>
            </a:pPr>
            <a:r>
              <a:rPr lang="en-IE" sz="2800" dirty="0" smtClean="0">
                <a:solidFill>
                  <a:schemeClr val="accent2">
                    <a:lumMod val="50000"/>
                  </a:schemeClr>
                </a:solidFill>
              </a:rPr>
              <a:t>Test </a:t>
            </a:r>
            <a:r>
              <a:rPr lang="en-IE" sz="2800" dirty="0">
                <a:solidFill>
                  <a:schemeClr val="accent2">
                    <a:lumMod val="50000"/>
                  </a:schemeClr>
                </a:solidFill>
              </a:rPr>
              <a:t>using sample </a:t>
            </a:r>
            <a:r>
              <a:rPr lang="en-IE" sz="2800" dirty="0" smtClean="0">
                <a:solidFill>
                  <a:schemeClr val="accent2">
                    <a:lumMod val="50000"/>
                  </a:schemeClr>
                </a:solidFill>
              </a:rPr>
              <a:t>data</a:t>
            </a:r>
          </a:p>
          <a:p>
            <a:pPr lvl="1">
              <a:buBlip>
                <a:blip r:embed="rId2"/>
              </a:buBlip>
            </a:pPr>
            <a:endParaRPr lang="en-IE" sz="2800" dirty="0">
              <a:solidFill>
                <a:schemeClr val="accent2">
                  <a:lumMod val="50000"/>
                </a:schemeClr>
              </a:solidFill>
            </a:endParaRPr>
          </a:p>
          <a:p>
            <a:pPr marL="274320" lvl="1" indent="0">
              <a:buNone/>
            </a:pPr>
            <a:endParaRPr lang="en-IE" sz="28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IE" dirty="0">
                <a:solidFill>
                  <a:schemeClr val="accent2">
                    <a:lumMod val="50000"/>
                  </a:schemeClr>
                </a:solidFill>
              </a:rPr>
              <a:t>If run-time </a:t>
            </a:r>
            <a:r>
              <a:rPr lang="en-IE" sz="2800" dirty="0">
                <a:solidFill>
                  <a:schemeClr val="accent2">
                    <a:lumMod val="50000"/>
                  </a:schemeClr>
                </a:solidFill>
              </a:rPr>
              <a:t>errors</a:t>
            </a:r>
            <a:r>
              <a:rPr lang="en-IE" dirty="0">
                <a:solidFill>
                  <a:schemeClr val="accent2">
                    <a:lumMod val="50000"/>
                  </a:schemeClr>
                </a:solidFill>
              </a:rPr>
              <a:t> occur, debug source </a:t>
            </a:r>
            <a:r>
              <a:rPr lang="en-IE" dirty="0" smtClean="0">
                <a:solidFill>
                  <a:schemeClr val="accent2">
                    <a:lumMod val="50000"/>
                  </a:schemeClr>
                </a:solidFill>
              </a:rPr>
              <a:t>code</a:t>
            </a:r>
          </a:p>
          <a:p>
            <a:pPr marL="274320" lvl="1" indent="0">
              <a:buNone/>
            </a:pPr>
            <a:r>
              <a:rPr lang="en-IE" dirty="0" err="1" smtClean="0">
                <a:solidFill>
                  <a:schemeClr val="accent2">
                    <a:lumMod val="50000"/>
                  </a:schemeClr>
                </a:solidFill>
                <a:hlinkClick r:id="rId3" action="ppaction://hlinkfile"/>
              </a:rPr>
              <a:t>AddTwoNumbers.mht</a:t>
            </a:r>
            <a:endParaRPr lang="en-IE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8666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57128"/>
          </a:xfrm>
        </p:spPr>
        <p:txBody>
          <a:bodyPr>
            <a:normAutofit fontScale="90000"/>
          </a:bodyPr>
          <a:lstStyle/>
          <a:p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357166"/>
            <a:ext cx="8503920" cy="574188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E" sz="1400" dirty="0" smtClean="0"/>
              <a:t>// </a:t>
            </a:r>
            <a:r>
              <a:rPr lang="en-IE" sz="1400" dirty="0" err="1" smtClean="0"/>
              <a:t>AddTwoNumbers.cpp</a:t>
            </a:r>
            <a:r>
              <a:rPr lang="en-IE" sz="1400" dirty="0" smtClean="0"/>
              <a:t> : Defines the entry point for the console application.</a:t>
            </a:r>
          </a:p>
          <a:p>
            <a:pPr>
              <a:buNone/>
            </a:pPr>
            <a:r>
              <a:rPr lang="en-IE" sz="1400" dirty="0" smtClean="0"/>
              <a:t>#include</a:t>
            </a:r>
            <a:r>
              <a:rPr lang="en-IE" sz="1400" b="1" dirty="0" smtClean="0"/>
              <a:t> </a:t>
            </a:r>
            <a:r>
              <a:rPr lang="en-IE" sz="1400" dirty="0" smtClean="0"/>
              <a:t>"</a:t>
            </a:r>
            <a:r>
              <a:rPr lang="en-IE" sz="1400" dirty="0" err="1" smtClean="0"/>
              <a:t>stdafx.h</a:t>
            </a:r>
            <a:r>
              <a:rPr lang="en-IE" sz="1400" dirty="0" smtClean="0"/>
              <a:t>"</a:t>
            </a:r>
          </a:p>
          <a:p>
            <a:pPr>
              <a:buNone/>
            </a:pPr>
            <a:r>
              <a:rPr lang="en-IE" sz="1400" dirty="0" smtClean="0"/>
              <a:t>using</a:t>
            </a:r>
            <a:r>
              <a:rPr lang="en-IE" sz="1400" b="1" dirty="0" smtClean="0"/>
              <a:t> </a:t>
            </a:r>
            <a:r>
              <a:rPr lang="en-IE" sz="1400" dirty="0" smtClean="0"/>
              <a:t>namespace</a:t>
            </a:r>
            <a:r>
              <a:rPr lang="en-IE" sz="1400" b="1" dirty="0" smtClean="0"/>
              <a:t> std;</a:t>
            </a:r>
            <a:endParaRPr lang="en-IE" sz="1400" dirty="0" smtClean="0"/>
          </a:p>
          <a:p>
            <a:pPr>
              <a:buNone/>
            </a:pPr>
            <a:r>
              <a:rPr lang="en-IE" sz="1400" dirty="0" smtClean="0"/>
              <a:t> </a:t>
            </a:r>
          </a:p>
          <a:p>
            <a:pPr>
              <a:buNone/>
            </a:pPr>
            <a:r>
              <a:rPr lang="en-IE" sz="1400" dirty="0" err="1" smtClean="0"/>
              <a:t>int</a:t>
            </a:r>
            <a:r>
              <a:rPr lang="en-IE" sz="1400" b="1" dirty="0" smtClean="0"/>
              <a:t> _</a:t>
            </a:r>
            <a:r>
              <a:rPr lang="en-IE" sz="1400" b="1" dirty="0" err="1" smtClean="0"/>
              <a:t>tmain</a:t>
            </a:r>
            <a:r>
              <a:rPr lang="en-IE" sz="1400" b="1" dirty="0" smtClean="0"/>
              <a:t>(</a:t>
            </a:r>
            <a:r>
              <a:rPr lang="en-IE" sz="1400" dirty="0" err="1" smtClean="0"/>
              <a:t>int</a:t>
            </a:r>
            <a:r>
              <a:rPr lang="en-IE" sz="1400" b="1" dirty="0" smtClean="0"/>
              <a:t> </a:t>
            </a:r>
            <a:r>
              <a:rPr lang="en-IE" sz="1400" b="1" dirty="0" err="1" smtClean="0"/>
              <a:t>argc</a:t>
            </a:r>
            <a:r>
              <a:rPr lang="en-IE" sz="1400" b="1" dirty="0" smtClean="0"/>
              <a:t>, _TCHAR* </a:t>
            </a:r>
            <a:r>
              <a:rPr lang="en-IE" sz="1400" b="1" dirty="0" err="1" smtClean="0"/>
              <a:t>argv</a:t>
            </a:r>
            <a:r>
              <a:rPr lang="en-IE" sz="1400" b="1" dirty="0" smtClean="0"/>
              <a:t>[])</a:t>
            </a:r>
            <a:endParaRPr lang="en-IE" sz="1400" dirty="0" smtClean="0"/>
          </a:p>
          <a:p>
            <a:pPr>
              <a:buNone/>
            </a:pPr>
            <a:r>
              <a:rPr lang="en-IE" sz="1400" dirty="0" smtClean="0"/>
              <a:t>{</a:t>
            </a:r>
          </a:p>
          <a:p>
            <a:pPr>
              <a:buNone/>
            </a:pPr>
            <a:r>
              <a:rPr lang="en-IE" sz="1400" b="1" dirty="0" smtClean="0"/>
              <a:t>		</a:t>
            </a:r>
            <a:r>
              <a:rPr lang="en-IE" sz="1400" dirty="0" err="1" smtClean="0"/>
              <a:t>int</a:t>
            </a:r>
            <a:r>
              <a:rPr lang="en-IE" sz="1400" b="1" dirty="0" smtClean="0"/>
              <a:t> </a:t>
            </a:r>
            <a:r>
              <a:rPr lang="en-IE" sz="1400" b="1" dirty="0" err="1" smtClean="0"/>
              <a:t>firstNumber</a:t>
            </a:r>
            <a:r>
              <a:rPr lang="en-IE" sz="1400" b="1" dirty="0" smtClean="0"/>
              <a:t>, </a:t>
            </a:r>
            <a:r>
              <a:rPr lang="en-IE" sz="1400" b="1" dirty="0" err="1" smtClean="0"/>
              <a:t>secondNumber</a:t>
            </a:r>
            <a:r>
              <a:rPr lang="en-IE" sz="1400" b="1" dirty="0" smtClean="0"/>
              <a:t>, answer;</a:t>
            </a:r>
            <a:endParaRPr lang="en-IE" sz="1400" dirty="0" smtClean="0"/>
          </a:p>
          <a:p>
            <a:pPr>
              <a:buNone/>
            </a:pPr>
            <a:r>
              <a:rPr lang="en-IE" sz="1400" dirty="0" smtClean="0"/>
              <a:t> </a:t>
            </a:r>
          </a:p>
          <a:p>
            <a:pPr>
              <a:buNone/>
            </a:pPr>
            <a:r>
              <a:rPr lang="en-IE" sz="1400" b="1" dirty="0" smtClean="0"/>
              <a:t>		</a:t>
            </a:r>
            <a:r>
              <a:rPr lang="en-IE" sz="1400" dirty="0" smtClean="0"/>
              <a:t>//Get input data from user</a:t>
            </a:r>
          </a:p>
          <a:p>
            <a:pPr>
              <a:buNone/>
            </a:pPr>
            <a:r>
              <a:rPr lang="en-IE" sz="1400" b="1" dirty="0" smtClean="0"/>
              <a:t>		</a:t>
            </a:r>
            <a:r>
              <a:rPr lang="en-IE" sz="1400" b="1" dirty="0" err="1" smtClean="0"/>
              <a:t>cout</a:t>
            </a:r>
            <a:r>
              <a:rPr lang="en-IE" sz="1400" b="1" dirty="0" smtClean="0"/>
              <a:t> &lt;&lt; </a:t>
            </a:r>
            <a:r>
              <a:rPr lang="en-IE" sz="1400" dirty="0" smtClean="0"/>
              <a:t>"Please enter the first value :";</a:t>
            </a:r>
          </a:p>
          <a:p>
            <a:pPr>
              <a:buNone/>
            </a:pPr>
            <a:r>
              <a:rPr lang="en-IE" sz="1400" b="1" dirty="0" smtClean="0"/>
              <a:t>		</a:t>
            </a:r>
            <a:r>
              <a:rPr lang="en-IE" sz="1400" b="1" dirty="0" err="1" smtClean="0"/>
              <a:t>cin</a:t>
            </a:r>
            <a:r>
              <a:rPr lang="en-IE" sz="1400" b="1" dirty="0" smtClean="0"/>
              <a:t> &gt;&gt; </a:t>
            </a:r>
            <a:r>
              <a:rPr lang="en-IE" sz="1400" b="1" dirty="0" err="1" smtClean="0"/>
              <a:t>firstNumber</a:t>
            </a:r>
            <a:r>
              <a:rPr lang="en-IE" sz="1400" b="1" dirty="0" smtClean="0"/>
              <a:t>;</a:t>
            </a:r>
            <a:endParaRPr lang="en-IE" sz="1400" dirty="0" smtClean="0"/>
          </a:p>
          <a:p>
            <a:pPr>
              <a:buNone/>
            </a:pPr>
            <a:r>
              <a:rPr lang="en-IE" sz="1400" b="1" dirty="0" smtClean="0"/>
              <a:t>		</a:t>
            </a:r>
            <a:r>
              <a:rPr lang="en-IE" sz="1400" b="1" dirty="0" err="1" smtClean="0"/>
              <a:t>cout</a:t>
            </a:r>
            <a:r>
              <a:rPr lang="en-IE" sz="1400" b="1" dirty="0" smtClean="0"/>
              <a:t> &lt;&lt; </a:t>
            </a:r>
            <a:r>
              <a:rPr lang="en-IE" sz="1400" dirty="0" smtClean="0"/>
              <a:t>"Please enter the second number :";</a:t>
            </a:r>
          </a:p>
          <a:p>
            <a:pPr>
              <a:buNone/>
            </a:pPr>
            <a:r>
              <a:rPr lang="en-IE" sz="1400" b="1" dirty="0" smtClean="0"/>
              <a:t>		</a:t>
            </a:r>
            <a:r>
              <a:rPr lang="en-IE" sz="1400" b="1" dirty="0" err="1" smtClean="0"/>
              <a:t>cin</a:t>
            </a:r>
            <a:r>
              <a:rPr lang="en-IE" sz="1400" b="1" dirty="0" smtClean="0"/>
              <a:t> &gt;&gt; </a:t>
            </a:r>
            <a:r>
              <a:rPr lang="en-IE" sz="1400" b="1" dirty="0" err="1" smtClean="0"/>
              <a:t>secondNumber</a:t>
            </a:r>
            <a:r>
              <a:rPr lang="en-IE" sz="1400" b="1" dirty="0" smtClean="0"/>
              <a:t>;</a:t>
            </a:r>
            <a:endParaRPr lang="en-IE" sz="1400" dirty="0" smtClean="0"/>
          </a:p>
          <a:p>
            <a:pPr>
              <a:buNone/>
            </a:pPr>
            <a:r>
              <a:rPr lang="en-IE" sz="1400" dirty="0" smtClean="0"/>
              <a:t> </a:t>
            </a:r>
          </a:p>
          <a:p>
            <a:pPr>
              <a:buNone/>
            </a:pPr>
            <a:r>
              <a:rPr lang="en-IE" sz="1400" b="1" dirty="0" smtClean="0"/>
              <a:t>		</a:t>
            </a:r>
            <a:r>
              <a:rPr lang="en-IE" sz="1400" dirty="0" smtClean="0"/>
              <a:t>//calculate the result</a:t>
            </a:r>
          </a:p>
          <a:p>
            <a:pPr>
              <a:buNone/>
            </a:pPr>
            <a:r>
              <a:rPr lang="en-IE" sz="1400" b="1" dirty="0" smtClean="0"/>
              <a:t>		answer = </a:t>
            </a:r>
            <a:r>
              <a:rPr lang="en-IE" sz="1400" b="1" dirty="0" err="1" smtClean="0"/>
              <a:t>firstNumber</a:t>
            </a:r>
            <a:r>
              <a:rPr lang="en-IE" sz="1400" b="1" dirty="0" smtClean="0"/>
              <a:t> + </a:t>
            </a:r>
            <a:r>
              <a:rPr lang="en-IE" sz="1400" b="1" dirty="0" err="1" smtClean="0"/>
              <a:t>secondNumber</a:t>
            </a:r>
            <a:r>
              <a:rPr lang="en-IE" sz="1400" b="1" dirty="0" smtClean="0"/>
              <a:t>;</a:t>
            </a:r>
            <a:endParaRPr lang="en-IE" sz="1400" dirty="0" smtClean="0"/>
          </a:p>
          <a:p>
            <a:pPr>
              <a:buNone/>
            </a:pPr>
            <a:r>
              <a:rPr lang="en-IE" sz="1400" dirty="0" smtClean="0"/>
              <a:t> </a:t>
            </a:r>
          </a:p>
          <a:p>
            <a:pPr>
              <a:buNone/>
            </a:pPr>
            <a:r>
              <a:rPr lang="en-IE" sz="1400" b="1" dirty="0" smtClean="0"/>
              <a:t>		</a:t>
            </a:r>
            <a:r>
              <a:rPr lang="en-IE" sz="1400" dirty="0" smtClean="0"/>
              <a:t>//display the result</a:t>
            </a:r>
          </a:p>
          <a:p>
            <a:pPr>
              <a:buNone/>
            </a:pPr>
            <a:r>
              <a:rPr lang="en-IE" sz="1400" b="1" dirty="0" smtClean="0"/>
              <a:t>		</a:t>
            </a:r>
            <a:r>
              <a:rPr lang="en-IE" sz="1400" b="1" dirty="0" err="1" smtClean="0"/>
              <a:t>cout</a:t>
            </a:r>
            <a:r>
              <a:rPr lang="en-IE" sz="1400" b="1" dirty="0" smtClean="0"/>
              <a:t> &lt;&lt;  </a:t>
            </a:r>
            <a:r>
              <a:rPr lang="en-IE" sz="1400" dirty="0" smtClean="0"/>
              <a:t>"Answer is "</a:t>
            </a:r>
            <a:r>
              <a:rPr lang="en-IE" sz="1400" b="1" dirty="0" smtClean="0"/>
              <a:t> &lt;&lt; answer &lt;&lt; </a:t>
            </a:r>
            <a:r>
              <a:rPr lang="en-IE" sz="1400" b="1" dirty="0" err="1" smtClean="0"/>
              <a:t>endl</a:t>
            </a:r>
            <a:r>
              <a:rPr lang="en-IE" sz="1400" b="1" dirty="0" smtClean="0"/>
              <a:t>;</a:t>
            </a:r>
            <a:endParaRPr lang="en-IE" sz="1400" dirty="0" smtClean="0"/>
          </a:p>
          <a:p>
            <a:pPr>
              <a:buNone/>
            </a:pPr>
            <a:r>
              <a:rPr lang="en-IE" sz="1400" dirty="0" smtClean="0"/>
              <a:t> </a:t>
            </a:r>
          </a:p>
          <a:p>
            <a:pPr>
              <a:buNone/>
            </a:pPr>
            <a:r>
              <a:rPr lang="en-IE" sz="1400" b="1" dirty="0" smtClean="0"/>
              <a:t>		</a:t>
            </a:r>
            <a:r>
              <a:rPr lang="en-IE" sz="1400" dirty="0" smtClean="0"/>
              <a:t>return</a:t>
            </a:r>
            <a:r>
              <a:rPr lang="en-IE" sz="1400" b="1" dirty="0" smtClean="0"/>
              <a:t> 0;</a:t>
            </a:r>
            <a:endParaRPr lang="en-IE" sz="1400" dirty="0" smtClean="0"/>
          </a:p>
          <a:p>
            <a:pPr>
              <a:buNone/>
            </a:pPr>
            <a:r>
              <a:rPr lang="en-IE" sz="1400" dirty="0" smtClean="0"/>
              <a:t>}</a:t>
            </a:r>
          </a:p>
          <a:p>
            <a:pPr>
              <a:buNone/>
            </a:pPr>
            <a:r>
              <a:rPr lang="en-IE" sz="1400" dirty="0" smtClean="0"/>
              <a:t> </a:t>
            </a:r>
          </a:p>
          <a:p>
            <a:endParaRPr lang="en-IE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GB" smtClean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</a:pP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eaLnBrk="1" hangingPunct="1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Alternative designs ?</a:t>
            </a:r>
          </a:p>
          <a:p>
            <a:pPr eaLnBrk="1" hangingPunct="1">
              <a:buNone/>
            </a:pP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eaLnBrk="1" hangingPunct="1">
              <a:buNone/>
            </a:pP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eaLnBrk="1" hangingPunct="1">
              <a:buNone/>
            </a:pP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eaLnBrk="1" hangingPunct="1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Alternative program solutions !!!!!!</a:t>
            </a:r>
          </a:p>
          <a:p>
            <a:pPr eaLnBrk="1" hangingPunct="1"/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eaLnBrk="1" hangingPunct="1">
              <a:buNone/>
            </a:pPr>
            <a:r>
              <a:rPr lang="en-US" sz="1600" dirty="0" smtClean="0"/>
              <a:t>Do Exercises : as attached</a:t>
            </a:r>
          </a:p>
          <a:p>
            <a:pPr eaLnBrk="1" hangingPunct="1"/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endParaRPr lang="en-US" sz="1600" dirty="0" smtClean="0">
              <a:solidFill>
                <a:schemeClr val="bg2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 autoUpdateAnimBg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112</TotalTime>
  <Words>116</Words>
  <Application>Microsoft Office PowerPoint</Application>
  <PresentationFormat>On-screen Show (4:3)</PresentationFormat>
  <Paragraphs>62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Civic</vt:lpstr>
      <vt:lpstr>Program Analysis and 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Limerick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Tom.Costello</dc:creator>
  <cp:lastModifiedBy>Tom.Costello</cp:lastModifiedBy>
  <cp:revision>13</cp:revision>
  <dcterms:created xsi:type="dcterms:W3CDTF">2008-09-10T14:05:19Z</dcterms:created>
  <dcterms:modified xsi:type="dcterms:W3CDTF">2010-09-16T11:44:58Z</dcterms:modified>
</cp:coreProperties>
</file>