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6"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81" autoAdjust="0"/>
  </p:normalViewPr>
  <p:slideViewPr>
    <p:cSldViewPr>
      <p:cViewPr varScale="1">
        <p:scale>
          <a:sx n="95" d="100"/>
          <a:sy n="95" d="100"/>
        </p:scale>
        <p:origin x="-4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D469DB7-6EC5-4018-83A6-7FA9A664A4A2}" type="datetimeFigureOut">
              <a:rPr lang="en-US" smtClean="0"/>
              <a:pPr/>
              <a:t>9/30/2008</a:t>
            </a:fld>
            <a:endParaRPr lang="en-IE"/>
          </a:p>
        </p:txBody>
      </p:sp>
      <p:sp>
        <p:nvSpPr>
          <p:cNvPr id="17" name="Footer Placeholder 16"/>
          <p:cNvSpPr>
            <a:spLocks noGrp="1"/>
          </p:cNvSpPr>
          <p:nvPr>
            <p:ph type="ftr" sz="quarter" idx="11"/>
          </p:nvPr>
        </p:nvSpPr>
        <p:spPr/>
        <p:txBody>
          <a:bodyPr/>
          <a:lstStyle/>
          <a:p>
            <a:endParaRPr lang="en-IE"/>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10B50E2-4105-44D1-B037-1BC4E4C430EB}" type="slidenum">
              <a:rPr lang="en-IE" smtClean="0"/>
              <a:pPr/>
              <a:t>‹#›</a:t>
            </a:fld>
            <a:endParaRPr lang="en-IE"/>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469DB7-6EC5-4018-83A6-7FA9A664A4A2}" type="datetimeFigureOut">
              <a:rPr lang="en-US" smtClean="0"/>
              <a:pPr/>
              <a:t>9/30/2008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10B50E2-4105-44D1-B037-1BC4E4C430EB}"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10B50E2-4105-44D1-B037-1BC4E4C430EB}" type="slidenum">
              <a:rPr lang="en-IE" smtClean="0"/>
              <a:pPr/>
              <a:t>‹#›</a:t>
            </a:fld>
            <a:endParaRPr lang="en-IE"/>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469DB7-6EC5-4018-83A6-7FA9A664A4A2}" type="datetimeFigureOut">
              <a:rPr lang="en-US" smtClean="0"/>
              <a:pPr/>
              <a:t>9/30/2008</a:t>
            </a:fld>
            <a:endParaRPr lang="en-IE"/>
          </a:p>
        </p:txBody>
      </p:sp>
      <p:sp>
        <p:nvSpPr>
          <p:cNvPr id="5" name="Footer Placeholder 4"/>
          <p:cNvSpPr>
            <a:spLocks noGrp="1"/>
          </p:cNvSpPr>
          <p:nvPr>
            <p:ph type="ftr" sz="quarter" idx="11"/>
          </p:nvPr>
        </p:nvSpPr>
        <p:spPr/>
        <p:txBody>
          <a:bodyPr/>
          <a:lstStyle/>
          <a:p>
            <a:endParaRPr lang="en-IE"/>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469DB7-6EC5-4018-83A6-7FA9A664A4A2}" type="datetimeFigureOut">
              <a:rPr lang="en-US" smtClean="0"/>
              <a:pPr/>
              <a:t>9/30/2008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4361688" y="1026372"/>
            <a:ext cx="457200" cy="441325"/>
          </a:xfrm>
        </p:spPr>
        <p:txBody>
          <a:bodyPr/>
          <a:lstStyle/>
          <a:p>
            <a:fld id="{210B50E2-4105-44D1-B037-1BC4E4C430EB}" type="slidenum">
              <a:rPr lang="en-IE" smtClean="0"/>
              <a:pPr/>
              <a:t>‹#›</a:t>
            </a:fld>
            <a:endParaRPr lang="en-IE"/>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E"/>
          </a:p>
        </p:txBody>
      </p:sp>
      <p:sp>
        <p:nvSpPr>
          <p:cNvPr id="4" name="Date Placeholder 3"/>
          <p:cNvSpPr>
            <a:spLocks noGrp="1"/>
          </p:cNvSpPr>
          <p:nvPr>
            <p:ph type="dt" sz="half" idx="10"/>
          </p:nvPr>
        </p:nvSpPr>
        <p:spPr/>
        <p:txBody>
          <a:bodyPr/>
          <a:lstStyle/>
          <a:p>
            <a:fld id="{5D469DB7-6EC5-4018-83A6-7FA9A664A4A2}" type="datetimeFigureOut">
              <a:rPr lang="en-US" smtClean="0"/>
              <a:pPr/>
              <a:t>9/30/2008</a:t>
            </a:fld>
            <a:endParaRPr lang="en-IE"/>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10B50E2-4105-44D1-B037-1BC4E4C430EB}" type="slidenum">
              <a:rPr lang="en-IE" smtClean="0"/>
              <a:pPr/>
              <a:t>‹#›</a:t>
            </a:fld>
            <a:endParaRPr lang="en-IE"/>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D469DB7-6EC5-4018-83A6-7FA9A664A4A2}" type="datetimeFigureOut">
              <a:rPr lang="en-US" smtClean="0"/>
              <a:pPr/>
              <a:t>9/30/2008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10B50E2-4105-44D1-B037-1BC4E4C430EB}" type="slidenum">
              <a:rPr lang="en-IE" smtClean="0"/>
              <a:pPr/>
              <a:t>‹#›</a:t>
            </a:fld>
            <a:endParaRPr lang="en-IE"/>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469DB7-6EC5-4018-83A6-7FA9A664A4A2}" type="datetimeFigureOut">
              <a:rPr lang="en-US" smtClean="0"/>
              <a:pPr/>
              <a:t>9/30/2008</a:t>
            </a:fld>
            <a:endParaRPr lang="en-IE"/>
          </a:p>
        </p:txBody>
      </p:sp>
      <p:sp>
        <p:nvSpPr>
          <p:cNvPr id="8" name="Footer Placeholder 7"/>
          <p:cNvSpPr>
            <a:spLocks noGrp="1"/>
          </p:cNvSpPr>
          <p:nvPr>
            <p:ph type="ftr" sz="quarter" idx="11"/>
          </p:nvPr>
        </p:nvSpPr>
        <p:spPr>
          <a:xfrm>
            <a:off x="304800" y="6409944"/>
            <a:ext cx="3581400" cy="365760"/>
          </a:xfrm>
        </p:spPr>
        <p:txBody>
          <a:bodyPr/>
          <a:lstStyle/>
          <a:p>
            <a:endParaRPr lang="en-IE"/>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10B50E2-4105-44D1-B037-1BC4E4C430EB}" type="slidenum">
              <a:rPr lang="en-IE" smtClean="0"/>
              <a:pPr/>
              <a:t>‹#›</a:t>
            </a:fld>
            <a:endParaRPr lang="en-IE"/>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469DB7-6EC5-4018-83A6-7FA9A664A4A2}" type="datetimeFigureOut">
              <a:rPr lang="en-US" smtClean="0"/>
              <a:pPr/>
              <a:t>9/30/2008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a:xfrm>
            <a:off x="4343400" y="1036020"/>
            <a:ext cx="457200" cy="441325"/>
          </a:xfrm>
        </p:spPr>
        <p:txBody>
          <a:bodyPr/>
          <a:lstStyle/>
          <a:p>
            <a:fld id="{210B50E2-4105-44D1-B037-1BC4E4C430E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D469DB7-6EC5-4018-83A6-7FA9A664A4A2}" type="datetimeFigureOut">
              <a:rPr lang="en-US" smtClean="0"/>
              <a:pPr/>
              <a:t>9/30/2008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10B50E2-4105-44D1-B037-1BC4E4C430E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10B50E2-4105-44D1-B037-1BC4E4C430EB}" type="slidenum">
              <a:rPr lang="en-IE" smtClean="0"/>
              <a:pPr/>
              <a:t>‹#›</a:t>
            </a:fld>
            <a:endParaRPr lang="en-I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469DB7-6EC5-4018-83A6-7FA9A664A4A2}" type="datetimeFigureOut">
              <a:rPr lang="en-US" smtClean="0"/>
              <a:pPr/>
              <a:t>9/30/2008</a:t>
            </a:fld>
            <a:endParaRPr lang="en-IE"/>
          </a:p>
        </p:txBody>
      </p:sp>
      <p:sp>
        <p:nvSpPr>
          <p:cNvPr id="6" name="Footer Placeholder 5"/>
          <p:cNvSpPr>
            <a:spLocks noGrp="1"/>
          </p:cNvSpPr>
          <p:nvPr>
            <p:ph type="ftr" sz="quarter" idx="11"/>
          </p:nvPr>
        </p:nvSpPr>
        <p:spPr>
          <a:xfrm>
            <a:off x="301752" y="6410848"/>
            <a:ext cx="3383280" cy="365760"/>
          </a:xfrm>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10B50E2-4105-44D1-B037-1BC4E4C430EB}" type="slidenum">
              <a:rPr lang="en-IE" smtClean="0"/>
              <a:pPr/>
              <a:t>‹#›</a:t>
            </a:fld>
            <a:endParaRPr lang="en-IE"/>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D469DB7-6EC5-4018-83A6-7FA9A664A4A2}" type="datetimeFigureOut">
              <a:rPr lang="en-US" smtClean="0"/>
              <a:pPr/>
              <a:t>9/30/2008</a:t>
            </a:fld>
            <a:endParaRPr lang="en-IE"/>
          </a:p>
        </p:txBody>
      </p:sp>
      <p:sp>
        <p:nvSpPr>
          <p:cNvPr id="6" name="Footer Placeholder 5"/>
          <p:cNvSpPr>
            <a:spLocks noGrp="1"/>
          </p:cNvSpPr>
          <p:nvPr>
            <p:ph type="ftr" sz="quarter" idx="11"/>
          </p:nvPr>
        </p:nvSpPr>
        <p:spPr>
          <a:xfrm>
            <a:off x="301752" y="6410848"/>
            <a:ext cx="3584448" cy="365760"/>
          </a:xfrm>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D469DB7-6EC5-4018-83A6-7FA9A664A4A2}" type="datetimeFigureOut">
              <a:rPr lang="en-US" smtClean="0"/>
              <a:pPr/>
              <a:t>9/30/2008</a:t>
            </a:fld>
            <a:endParaRPr lang="en-IE"/>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10B50E2-4105-44D1-B037-1BC4E4C430EB}" type="slidenum">
              <a:rPr lang="en-IE" smtClean="0"/>
              <a:pPr/>
              <a:t>‹#›</a:t>
            </a:fld>
            <a:endParaRPr lang="en-IE"/>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otalWage.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EvenOdd.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Subrange.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alculator.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Selection</a:t>
            </a:r>
          </a:p>
        </p:txBody>
      </p:sp>
      <p:sp>
        <p:nvSpPr>
          <p:cNvPr id="48131" name="Rectangle 3"/>
          <p:cNvSpPr>
            <a:spLocks noGrp="1" noChangeArrowheads="1"/>
          </p:cNvSpPr>
          <p:nvPr>
            <p:ph sz="quarter" idx="1"/>
          </p:nvPr>
        </p:nvSpPr>
        <p:spPr/>
        <p:txBody>
          <a:bodyPr>
            <a:normAutofit/>
          </a:bodyPr>
          <a:lstStyle/>
          <a:p>
            <a:pPr eaLnBrk="1" hangingPunct="1">
              <a:lnSpc>
                <a:spcPct val="90000"/>
              </a:lnSpc>
            </a:pPr>
            <a:r>
              <a:rPr lang="en-US" sz="2800" dirty="0" smtClean="0">
                <a:solidFill>
                  <a:schemeClr val="accent6">
                    <a:lumMod val="50000"/>
                  </a:schemeClr>
                </a:solidFill>
              </a:rPr>
              <a:t>Programs so far were a sequential set of statements</a:t>
            </a:r>
          </a:p>
          <a:p>
            <a:pPr eaLnBrk="1" hangingPunct="1">
              <a:lnSpc>
                <a:spcPct val="90000"/>
              </a:lnSpc>
            </a:pPr>
            <a:r>
              <a:rPr lang="en-US" sz="2800" dirty="0" smtClean="0">
                <a:solidFill>
                  <a:schemeClr val="accent6">
                    <a:lumMod val="50000"/>
                  </a:schemeClr>
                </a:solidFill>
              </a:rPr>
              <a:t>In more complex programs the current state of some objects may determine whether or not the next statement or group of statements should be executed</a:t>
            </a:r>
          </a:p>
          <a:p>
            <a:pPr eaLnBrk="1" hangingPunct="1">
              <a:lnSpc>
                <a:spcPct val="90000"/>
              </a:lnSpc>
            </a:pPr>
            <a:r>
              <a:rPr lang="en-US" sz="2800" dirty="0" smtClean="0">
                <a:solidFill>
                  <a:schemeClr val="accent6">
                    <a:lumMod val="50000"/>
                  </a:schemeClr>
                </a:solidFill>
              </a:rPr>
              <a:t>This means that decision making must be supported by the programming language</a:t>
            </a:r>
          </a:p>
          <a:p>
            <a:pPr eaLnBrk="1" hangingPunct="1">
              <a:lnSpc>
                <a:spcPct val="90000"/>
              </a:lnSpc>
            </a:pPr>
            <a:r>
              <a:rPr lang="en-US" sz="2800" dirty="0" smtClean="0">
                <a:solidFill>
                  <a:schemeClr val="accent6">
                    <a:lumMod val="50000"/>
                  </a:schemeClr>
                </a:solidFill>
              </a:rPr>
              <a:t>This concept is referred to as ‘selection’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2400" smtClean="0"/>
              <a:t>Conditional operator </a:t>
            </a:r>
            <a:r>
              <a:rPr lang="en-US" sz="2400" b="1" smtClean="0"/>
              <a:t>?</a:t>
            </a:r>
          </a:p>
        </p:txBody>
      </p:sp>
      <p:sp>
        <p:nvSpPr>
          <p:cNvPr id="55299" name="Rectangle 3"/>
          <p:cNvSpPr>
            <a:spLocks noGrp="1" noChangeArrowheads="1"/>
          </p:cNvSpPr>
          <p:nvPr>
            <p:ph sz="quarter" idx="1"/>
          </p:nvPr>
        </p:nvSpPr>
        <p:spPr/>
        <p:txBody>
          <a:bodyPr/>
          <a:lstStyle/>
          <a:p>
            <a:pPr eaLnBrk="1" hangingPunct="1"/>
            <a:r>
              <a:rPr lang="en-US" dirty="0" smtClean="0">
                <a:solidFill>
                  <a:schemeClr val="accent6">
                    <a:lumMod val="50000"/>
                  </a:schemeClr>
                </a:solidFill>
              </a:rPr>
              <a:t>Rarely used</a:t>
            </a:r>
          </a:p>
          <a:p>
            <a:pPr eaLnBrk="1" hangingPunct="1"/>
            <a:r>
              <a:rPr lang="en-US" dirty="0" smtClean="0">
                <a:solidFill>
                  <a:schemeClr val="accent6">
                    <a:lumMod val="50000"/>
                  </a:schemeClr>
                </a:solidFill>
              </a:rPr>
              <a:t>It is a simplified version of </a:t>
            </a:r>
            <a:r>
              <a:rPr lang="en-US" sz="2000" b="1" dirty="0" smtClean="0"/>
              <a:t>if…else…</a:t>
            </a:r>
          </a:p>
          <a:p>
            <a:pPr eaLnBrk="1" hangingPunct="1"/>
            <a:r>
              <a:rPr lang="en-US" dirty="0" smtClean="0">
                <a:solidFill>
                  <a:schemeClr val="accent6">
                    <a:lumMod val="50000"/>
                  </a:schemeClr>
                </a:solidFill>
              </a:rPr>
              <a:t>Used to assign new state to some object based on </a:t>
            </a:r>
            <a:r>
              <a:rPr lang="en-US" dirty="0" err="1" smtClean="0">
                <a:solidFill>
                  <a:schemeClr val="accent6">
                    <a:lumMod val="50000"/>
                  </a:schemeClr>
                </a:solidFill>
              </a:rPr>
              <a:t>boolean</a:t>
            </a:r>
            <a:r>
              <a:rPr lang="en-US" dirty="0" smtClean="0">
                <a:solidFill>
                  <a:schemeClr val="accent6">
                    <a:lumMod val="50000"/>
                  </a:schemeClr>
                </a:solidFill>
              </a:rPr>
              <a:t> expression</a:t>
            </a:r>
          </a:p>
          <a:p>
            <a:pPr eaLnBrk="1" hangingPunct="1">
              <a:buFont typeface="Wingdings" pitchFamily="2" charset="2"/>
              <a:buNone/>
            </a:pPr>
            <a:endParaRPr lang="en-US" sz="2000" b="1" dirty="0" smtClean="0">
              <a:solidFill>
                <a:schemeClr val="accent6">
                  <a:lumMod val="50000"/>
                </a:schemeClr>
              </a:solidFill>
              <a:cs typeface="Times New Roman" pitchFamily="18" charset="0"/>
            </a:endParaRPr>
          </a:p>
          <a:p>
            <a:pPr eaLnBrk="1" hangingPunct="1">
              <a:buFont typeface="Wingdings" pitchFamily="2" charset="2"/>
              <a:buNone/>
            </a:pPr>
            <a:r>
              <a:rPr lang="en-US" sz="2000" b="1" dirty="0" smtClean="0">
                <a:solidFill>
                  <a:schemeClr val="accent6">
                    <a:lumMod val="50000"/>
                  </a:schemeClr>
                </a:solidFill>
                <a:cs typeface="Times New Roman" pitchFamily="18" charset="0"/>
              </a:rPr>
              <a:t>	</a:t>
            </a:r>
            <a:r>
              <a:rPr lang="en-US" sz="2000" b="1" dirty="0" smtClean="0">
                <a:cs typeface="Times New Roman" pitchFamily="18" charset="0"/>
              </a:rPr>
              <a:t>max = (num1 &gt; num2 ) ? num1 : num2;</a:t>
            </a:r>
            <a:endParaRPr lang="en-US" sz="2000" dirty="0" smtClean="0">
              <a:cs typeface="Times New Roman" pitchFamily="18" charset="0"/>
            </a:endParaRPr>
          </a:p>
          <a:p>
            <a:pPr eaLnBrk="1" hangingPunct="1">
              <a:buFont typeface="Wingdings" pitchFamily="2" charset="2"/>
              <a:buNone/>
            </a:pPr>
            <a:endParaRPr lang="en-US" sz="2000" dirty="0" smtClean="0">
              <a:solidFill>
                <a:schemeClr val="accent6">
                  <a:lumMod val="50000"/>
                </a:schemeClr>
              </a:solidFill>
              <a:cs typeface="Times New Roman" pitchFamily="18" charset="0"/>
            </a:endParaRPr>
          </a:p>
          <a:p>
            <a:pPr eaLnBrk="1" hangingPunct="1">
              <a:buFont typeface="Wingdings" pitchFamily="2" charset="2"/>
              <a:buNone/>
            </a:pPr>
            <a:r>
              <a:rPr lang="en-US" sz="1600" dirty="0" smtClean="0">
                <a:solidFill>
                  <a:schemeClr val="accent6">
                    <a:lumMod val="50000"/>
                  </a:schemeClr>
                </a:solidFill>
              </a:rPr>
              <a:t>To Do:	</a:t>
            </a:r>
            <a:r>
              <a:rPr lang="en-US" sz="1600" dirty="0" err="1" smtClean="0">
                <a:solidFill>
                  <a:schemeClr val="accent6">
                    <a:lumMod val="50000"/>
                  </a:schemeClr>
                </a:solidFill>
              </a:rPr>
              <a:t>Èxercises</a:t>
            </a:r>
            <a:r>
              <a:rPr lang="en-US" sz="1600" smtClean="0">
                <a:solidFill>
                  <a:schemeClr val="accent6">
                    <a:lumMod val="50000"/>
                  </a:schemeClr>
                </a:solidFill>
              </a:rPr>
              <a:t> </a:t>
            </a:r>
            <a:r>
              <a:rPr lang="en-US" sz="1600" smtClean="0">
                <a:solidFill>
                  <a:schemeClr val="accent6">
                    <a:lumMod val="50000"/>
                  </a:schemeClr>
                </a:solidFill>
              </a:rPr>
              <a:t>Sheet2 enclosed</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2400" smtClean="0"/>
              <a:t>The </a:t>
            </a:r>
            <a:r>
              <a:rPr lang="en-US" sz="2400" b="1" smtClean="0"/>
              <a:t>if </a:t>
            </a:r>
            <a:r>
              <a:rPr lang="en-US" sz="2400" smtClean="0"/>
              <a:t>statement</a:t>
            </a:r>
          </a:p>
        </p:txBody>
      </p:sp>
      <p:sp>
        <p:nvSpPr>
          <p:cNvPr id="49155" name="Rectangle 3"/>
          <p:cNvSpPr>
            <a:spLocks noGrp="1" noChangeArrowheads="1"/>
          </p:cNvSpPr>
          <p:nvPr>
            <p:ph sz="quarter" idx="1"/>
          </p:nvPr>
        </p:nvSpPr>
        <p:spPr/>
        <p:txBody>
          <a:bodyPr>
            <a:normAutofit lnSpcReduction="10000"/>
          </a:bodyPr>
          <a:lstStyle/>
          <a:p>
            <a:pPr eaLnBrk="1" hangingPunct="1">
              <a:lnSpc>
                <a:spcPct val="90000"/>
              </a:lnSpc>
            </a:pPr>
            <a:r>
              <a:rPr lang="en-US" dirty="0" smtClean="0">
                <a:solidFill>
                  <a:schemeClr val="accent6">
                    <a:lumMod val="50000"/>
                  </a:schemeClr>
                </a:solidFill>
              </a:rPr>
              <a:t>The </a:t>
            </a:r>
            <a:r>
              <a:rPr lang="en-US" sz="2000" b="1" dirty="0" smtClean="0"/>
              <a:t>if</a:t>
            </a:r>
            <a:r>
              <a:rPr lang="en-US" b="1" dirty="0" smtClean="0">
                <a:solidFill>
                  <a:schemeClr val="accent6">
                    <a:lumMod val="50000"/>
                  </a:schemeClr>
                </a:solidFill>
              </a:rPr>
              <a:t> </a:t>
            </a:r>
            <a:r>
              <a:rPr lang="en-US" dirty="0" smtClean="0">
                <a:solidFill>
                  <a:schemeClr val="accent6">
                    <a:lumMod val="50000"/>
                  </a:schemeClr>
                </a:solidFill>
              </a:rPr>
              <a:t>statement implements decision making</a:t>
            </a:r>
          </a:p>
          <a:p>
            <a:pPr eaLnBrk="1" hangingPunct="1">
              <a:lnSpc>
                <a:spcPct val="90000"/>
              </a:lnSpc>
              <a:buFont typeface="Wingdings" pitchFamily="2" charset="2"/>
              <a:buNone/>
            </a:pPr>
            <a:r>
              <a:rPr lang="en-US" sz="2400" dirty="0" smtClean="0">
                <a:solidFill>
                  <a:schemeClr val="accent6">
                    <a:lumMod val="50000"/>
                  </a:schemeClr>
                </a:solidFill>
              </a:rPr>
              <a:t>		</a:t>
            </a:r>
            <a:r>
              <a:rPr lang="en-US" sz="2000" b="1" dirty="0" smtClean="0"/>
              <a:t>if  ( </a:t>
            </a:r>
            <a:r>
              <a:rPr lang="en-US" sz="2000" i="1" dirty="0" smtClean="0"/>
              <a:t>Boolean expression </a:t>
            </a:r>
            <a:r>
              <a:rPr lang="en-US" sz="2000" dirty="0" smtClean="0"/>
              <a:t>)</a:t>
            </a:r>
          </a:p>
          <a:p>
            <a:pPr eaLnBrk="1" hangingPunct="1">
              <a:lnSpc>
                <a:spcPct val="90000"/>
              </a:lnSpc>
              <a:buFont typeface="Wingdings" pitchFamily="2" charset="2"/>
              <a:buNone/>
            </a:pPr>
            <a:r>
              <a:rPr lang="en-US" sz="2000" dirty="0" smtClean="0"/>
              <a:t>		</a:t>
            </a:r>
            <a:r>
              <a:rPr lang="en-US" sz="2000" b="1" dirty="0" smtClean="0"/>
              <a:t>{</a:t>
            </a:r>
          </a:p>
          <a:p>
            <a:pPr eaLnBrk="1" hangingPunct="1">
              <a:lnSpc>
                <a:spcPct val="90000"/>
              </a:lnSpc>
              <a:buFont typeface="Wingdings" pitchFamily="2" charset="2"/>
              <a:buNone/>
            </a:pPr>
            <a:r>
              <a:rPr lang="en-US" sz="2000" dirty="0" smtClean="0"/>
              <a:t>			</a:t>
            </a:r>
            <a:r>
              <a:rPr lang="en-US" sz="2000" i="1" dirty="0" err="1" smtClean="0"/>
              <a:t>somecode</a:t>
            </a:r>
            <a:r>
              <a:rPr lang="en-US" sz="2000" dirty="0" smtClean="0"/>
              <a:t>;</a:t>
            </a:r>
          </a:p>
          <a:p>
            <a:pPr eaLnBrk="1" hangingPunct="1">
              <a:lnSpc>
                <a:spcPct val="90000"/>
              </a:lnSpc>
              <a:buFont typeface="Wingdings" pitchFamily="2" charset="2"/>
              <a:buNone/>
            </a:pPr>
            <a:r>
              <a:rPr lang="en-US" sz="2000" b="1" dirty="0" smtClean="0"/>
              <a:t>		}</a:t>
            </a:r>
          </a:p>
          <a:p>
            <a:pPr eaLnBrk="1" hangingPunct="1">
              <a:lnSpc>
                <a:spcPct val="90000"/>
              </a:lnSpc>
            </a:pPr>
            <a:r>
              <a:rPr lang="en-US" dirty="0" smtClean="0">
                <a:solidFill>
                  <a:schemeClr val="accent6">
                    <a:lumMod val="50000"/>
                  </a:schemeClr>
                </a:solidFill>
              </a:rPr>
              <a:t>A Boolean expression makes use of the relational operators</a:t>
            </a:r>
          </a:p>
          <a:p>
            <a:pPr eaLnBrk="1" hangingPunct="1">
              <a:lnSpc>
                <a:spcPct val="90000"/>
              </a:lnSpc>
              <a:buFont typeface="Wingdings" pitchFamily="2" charset="2"/>
              <a:buNone/>
            </a:pPr>
            <a:r>
              <a:rPr lang="en-US" dirty="0" smtClean="0">
                <a:solidFill>
                  <a:schemeClr val="accent6">
                    <a:lumMod val="50000"/>
                  </a:schemeClr>
                </a:solidFill>
              </a:rPr>
              <a:t> 		</a:t>
            </a:r>
            <a:r>
              <a:rPr lang="en-US" sz="2000" dirty="0" smtClean="0">
                <a:solidFill>
                  <a:schemeClr val="accent6">
                    <a:lumMod val="50000"/>
                  </a:schemeClr>
                </a:solidFill>
              </a:rPr>
              <a:t>equal to			</a:t>
            </a:r>
            <a:r>
              <a:rPr lang="en-US" sz="2000" b="1" dirty="0" smtClean="0"/>
              <a:t>= = </a:t>
            </a:r>
          </a:p>
          <a:p>
            <a:pPr eaLnBrk="1" hangingPunct="1">
              <a:lnSpc>
                <a:spcPct val="90000"/>
              </a:lnSpc>
              <a:buFont typeface="Wingdings" pitchFamily="2" charset="2"/>
              <a:buNone/>
            </a:pPr>
            <a:r>
              <a:rPr lang="en-US" sz="2000" b="1" dirty="0" smtClean="0"/>
              <a:t>		</a:t>
            </a:r>
            <a:r>
              <a:rPr lang="en-US" sz="2000" dirty="0" smtClean="0">
                <a:solidFill>
                  <a:schemeClr val="accent6">
                    <a:lumMod val="50000"/>
                  </a:schemeClr>
                </a:solidFill>
              </a:rPr>
              <a:t>not equal to</a:t>
            </a:r>
            <a:r>
              <a:rPr lang="en-US" sz="2000" b="1" dirty="0" smtClean="0">
                <a:solidFill>
                  <a:schemeClr val="accent6">
                    <a:lumMod val="50000"/>
                  </a:schemeClr>
                </a:solidFill>
              </a:rPr>
              <a:t>		</a:t>
            </a:r>
            <a:r>
              <a:rPr lang="en-US" sz="2000" b="1" dirty="0" smtClean="0"/>
              <a:t>!= 	</a:t>
            </a:r>
          </a:p>
          <a:p>
            <a:pPr eaLnBrk="1" hangingPunct="1">
              <a:lnSpc>
                <a:spcPct val="90000"/>
              </a:lnSpc>
              <a:buFont typeface="Wingdings" pitchFamily="2" charset="2"/>
              <a:buNone/>
            </a:pPr>
            <a:r>
              <a:rPr lang="en-US" sz="2000" b="1" dirty="0" smtClean="0"/>
              <a:t>		</a:t>
            </a:r>
            <a:r>
              <a:rPr lang="en-US" sz="2000" dirty="0" smtClean="0">
                <a:solidFill>
                  <a:schemeClr val="accent6">
                    <a:lumMod val="50000"/>
                  </a:schemeClr>
                </a:solidFill>
              </a:rPr>
              <a:t>greater than</a:t>
            </a:r>
            <a:r>
              <a:rPr lang="en-US" sz="2000" b="1" dirty="0" smtClean="0"/>
              <a:t>		&gt; 	</a:t>
            </a:r>
          </a:p>
          <a:p>
            <a:pPr eaLnBrk="1" hangingPunct="1">
              <a:lnSpc>
                <a:spcPct val="90000"/>
              </a:lnSpc>
              <a:buFont typeface="Wingdings" pitchFamily="2" charset="2"/>
              <a:buNone/>
            </a:pPr>
            <a:r>
              <a:rPr lang="en-US" sz="2000" b="1" dirty="0" smtClean="0"/>
              <a:t>		</a:t>
            </a:r>
            <a:r>
              <a:rPr lang="en-US" sz="2000" dirty="0" smtClean="0">
                <a:solidFill>
                  <a:schemeClr val="accent6">
                    <a:lumMod val="50000"/>
                  </a:schemeClr>
                </a:solidFill>
              </a:rPr>
              <a:t>less than</a:t>
            </a:r>
            <a:r>
              <a:rPr lang="en-US" sz="2000" b="1" dirty="0" smtClean="0"/>
              <a:t>		&lt; 	</a:t>
            </a:r>
          </a:p>
          <a:p>
            <a:pPr>
              <a:lnSpc>
                <a:spcPct val="90000"/>
              </a:lnSpc>
              <a:buNone/>
            </a:pPr>
            <a:r>
              <a:rPr lang="en-US" sz="2000" b="1" dirty="0" smtClean="0"/>
              <a:t>		</a:t>
            </a:r>
            <a:r>
              <a:rPr lang="en-US" sz="2000" dirty="0" smtClean="0">
                <a:solidFill>
                  <a:schemeClr val="accent6">
                    <a:lumMod val="50000"/>
                  </a:schemeClr>
                </a:solidFill>
              </a:rPr>
              <a:t>greater than or equal to</a:t>
            </a:r>
            <a:r>
              <a:rPr lang="en-US" sz="2000" b="1" dirty="0" smtClean="0"/>
              <a:t>	&gt;=	</a:t>
            </a:r>
          </a:p>
          <a:p>
            <a:pPr eaLnBrk="1" hangingPunct="1">
              <a:lnSpc>
                <a:spcPct val="90000"/>
              </a:lnSpc>
              <a:buFont typeface="Wingdings" pitchFamily="2" charset="2"/>
              <a:buNone/>
            </a:pPr>
            <a:r>
              <a:rPr lang="en-US" sz="2000" b="1" dirty="0" smtClean="0"/>
              <a:t>		</a:t>
            </a:r>
            <a:r>
              <a:rPr lang="en-US" sz="2000" dirty="0" smtClean="0">
                <a:solidFill>
                  <a:schemeClr val="accent6">
                    <a:lumMod val="50000"/>
                  </a:schemeClr>
                </a:solidFill>
              </a:rPr>
              <a:t>less than or equal to</a:t>
            </a:r>
            <a:r>
              <a:rPr lang="en-US" sz="2000" b="1" dirty="0" smtClean="0"/>
              <a:t>	&lt;=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91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91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91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9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a:lnSpc>
                <a:spcPct val="90000"/>
              </a:lnSpc>
            </a:pPr>
            <a:r>
              <a:rPr lang="en-US" dirty="0" smtClean="0">
                <a:solidFill>
                  <a:schemeClr val="accent6">
                    <a:lumMod val="50000"/>
                  </a:schemeClr>
                </a:solidFill>
              </a:rPr>
              <a:t>The expression returns a </a:t>
            </a:r>
            <a:r>
              <a:rPr lang="en-US" sz="2000" b="1" dirty="0" smtClean="0"/>
              <a:t>true</a:t>
            </a:r>
            <a:r>
              <a:rPr lang="en-US" dirty="0" smtClean="0">
                <a:solidFill>
                  <a:schemeClr val="accent6">
                    <a:lumMod val="50000"/>
                  </a:schemeClr>
                </a:solidFill>
              </a:rPr>
              <a:t> or </a:t>
            </a:r>
            <a:r>
              <a:rPr lang="en-US" sz="2000" b="1" dirty="0" smtClean="0"/>
              <a:t>false</a:t>
            </a:r>
            <a:r>
              <a:rPr lang="en-US" dirty="0" smtClean="0">
                <a:solidFill>
                  <a:schemeClr val="accent6">
                    <a:lumMod val="50000"/>
                  </a:schemeClr>
                </a:solidFill>
              </a:rPr>
              <a:t> </a:t>
            </a:r>
          </a:p>
          <a:p>
            <a:pPr>
              <a:lnSpc>
                <a:spcPct val="90000"/>
              </a:lnSpc>
              <a:buNone/>
            </a:pPr>
            <a:r>
              <a:rPr lang="en-US" dirty="0" smtClean="0">
                <a:solidFill>
                  <a:schemeClr val="accent6">
                    <a:lumMod val="50000"/>
                  </a:schemeClr>
                </a:solidFill>
              </a:rPr>
              <a:t>		</a:t>
            </a:r>
            <a:r>
              <a:rPr lang="en-US" sz="2000" b="1" dirty="0" smtClean="0"/>
              <a:t>( age &gt; 21 )</a:t>
            </a:r>
          </a:p>
          <a:p>
            <a:pPr>
              <a:lnSpc>
                <a:spcPct val="90000"/>
              </a:lnSpc>
              <a:buNone/>
            </a:pPr>
            <a:r>
              <a:rPr lang="en-US" sz="2000" b="1" dirty="0" smtClean="0"/>
              <a:t>		(temperature == 21)</a:t>
            </a:r>
          </a:p>
          <a:p>
            <a:pPr>
              <a:lnSpc>
                <a:spcPct val="90000"/>
              </a:lnSpc>
            </a:pPr>
            <a:r>
              <a:rPr lang="en-US" dirty="0" smtClean="0">
                <a:solidFill>
                  <a:schemeClr val="accent6">
                    <a:lumMod val="50000"/>
                  </a:schemeClr>
                </a:solidFill>
              </a:rPr>
              <a:t>If </a:t>
            </a:r>
            <a:r>
              <a:rPr lang="en-US" sz="2000" b="1" dirty="0" smtClean="0"/>
              <a:t>true  </a:t>
            </a:r>
            <a:r>
              <a:rPr lang="en-US" dirty="0" smtClean="0">
                <a:solidFill>
                  <a:schemeClr val="accent6">
                    <a:lumMod val="50000"/>
                  </a:schemeClr>
                </a:solidFill>
              </a:rPr>
              <a:t>returned</a:t>
            </a:r>
          </a:p>
          <a:p>
            <a:pPr lvl="1">
              <a:lnSpc>
                <a:spcPct val="90000"/>
              </a:lnSpc>
            </a:pPr>
            <a:r>
              <a:rPr lang="en-US" sz="2000" i="1" dirty="0" err="1" smtClean="0">
                <a:solidFill>
                  <a:schemeClr val="tx1"/>
                </a:solidFill>
              </a:rPr>
              <a:t>somecode</a:t>
            </a:r>
            <a:r>
              <a:rPr lang="en-US" sz="2000" i="1" dirty="0" smtClean="0">
                <a:solidFill>
                  <a:schemeClr val="tx1"/>
                </a:solidFill>
              </a:rPr>
              <a:t> </a:t>
            </a:r>
            <a:r>
              <a:rPr lang="en-US" dirty="0" smtClean="0">
                <a:solidFill>
                  <a:schemeClr val="accent6">
                    <a:lumMod val="50000"/>
                  </a:schemeClr>
                </a:solidFill>
              </a:rPr>
              <a:t>will be  executed</a:t>
            </a:r>
          </a:p>
          <a:p>
            <a:pPr lvl="1">
              <a:lnSpc>
                <a:spcPct val="90000"/>
              </a:lnSpc>
            </a:pPr>
            <a:endParaRPr lang="en-US" dirty="0" smtClean="0">
              <a:solidFill>
                <a:schemeClr val="accent6">
                  <a:lumMod val="50000"/>
                </a:schemeClr>
              </a:solidFill>
            </a:endParaRPr>
          </a:p>
          <a:p>
            <a:pPr lvl="1">
              <a:lnSpc>
                <a:spcPct val="90000"/>
              </a:lnSpc>
            </a:pPr>
            <a:endParaRPr lang="en-US" dirty="0" smtClean="0">
              <a:solidFill>
                <a:schemeClr val="accent6">
                  <a:lumMod val="50000"/>
                </a:schemeClr>
              </a:solidFill>
            </a:endParaRPr>
          </a:p>
          <a:p>
            <a:pPr>
              <a:lnSpc>
                <a:spcPct val="90000"/>
              </a:lnSpc>
              <a:buNone/>
            </a:pPr>
            <a:r>
              <a:rPr lang="en-US" sz="2400" dirty="0" smtClean="0">
                <a:solidFill>
                  <a:schemeClr val="accent6">
                    <a:lumMod val="50000"/>
                  </a:schemeClr>
                </a:solidFill>
              </a:rPr>
              <a:t>Note:	</a:t>
            </a:r>
            <a:r>
              <a:rPr lang="en-US" sz="2000" dirty="0" smtClean="0">
                <a:solidFill>
                  <a:schemeClr val="accent6">
                    <a:lumMod val="50000"/>
                  </a:schemeClr>
                </a:solidFill>
              </a:rPr>
              <a:t>Use block </a:t>
            </a:r>
            <a:r>
              <a:rPr lang="en-US" sz="2000" b="1" dirty="0" smtClean="0"/>
              <a:t>{ } </a:t>
            </a:r>
            <a:r>
              <a:rPr lang="en-US" sz="2000" dirty="0" smtClean="0">
                <a:solidFill>
                  <a:schemeClr val="accent6">
                    <a:lumMod val="50000"/>
                  </a:schemeClr>
                </a:solidFill>
              </a:rPr>
              <a:t>if more than one statement</a:t>
            </a:r>
          </a:p>
          <a:p>
            <a:pPr>
              <a:lnSpc>
                <a:spcPct val="90000"/>
              </a:lnSpc>
              <a:buNone/>
            </a:pPr>
            <a:r>
              <a:rPr lang="en-US" sz="2000" dirty="0" smtClean="0">
                <a:solidFill>
                  <a:schemeClr val="accent6">
                    <a:lumMod val="50000"/>
                  </a:schemeClr>
                </a:solidFill>
              </a:rPr>
              <a:t>		Indent code inside in block</a:t>
            </a:r>
          </a:p>
          <a:p>
            <a:pPr>
              <a:lnSpc>
                <a:spcPct val="90000"/>
              </a:lnSpc>
              <a:buNone/>
            </a:pPr>
            <a:r>
              <a:rPr lang="en-US" sz="2000" dirty="0" smtClean="0">
                <a:solidFill>
                  <a:schemeClr val="accent6">
                    <a:lumMod val="50000"/>
                  </a:schemeClr>
                </a:solidFill>
              </a:rPr>
              <a:t>		Careful with </a:t>
            </a:r>
            <a:r>
              <a:rPr lang="en-US" sz="2000" b="1" dirty="0" smtClean="0"/>
              <a:t>= =</a:t>
            </a:r>
            <a:r>
              <a:rPr lang="en-US" sz="2000" dirty="0" smtClean="0">
                <a:solidFill>
                  <a:schemeClr val="accent6">
                    <a:lumMod val="50000"/>
                  </a:schemeClr>
                </a:solidFill>
              </a:rPr>
              <a:t>, don’t use assignment </a:t>
            </a:r>
            <a:r>
              <a:rPr lang="en-US" sz="2000" b="1" dirty="0" smtClean="0"/>
              <a:t>=</a:t>
            </a:r>
            <a:r>
              <a:rPr lang="en-US" sz="2000" dirty="0" smtClean="0">
                <a:solidFill>
                  <a:schemeClr val="accent6">
                    <a:lumMod val="50000"/>
                  </a:schemeClr>
                </a:solidFill>
              </a:rPr>
              <a:t> in </a:t>
            </a:r>
            <a:r>
              <a:rPr lang="en-US" sz="2000" dirty="0" err="1" smtClean="0">
                <a:solidFill>
                  <a:schemeClr val="accent6">
                    <a:lumMod val="50000"/>
                  </a:schemeClr>
                </a:solidFill>
              </a:rPr>
              <a:t>boolean</a:t>
            </a:r>
            <a:r>
              <a:rPr lang="en-US" sz="2000" dirty="0" smtClean="0">
                <a:solidFill>
                  <a:schemeClr val="accent6">
                    <a:lumMod val="50000"/>
                  </a:schemeClr>
                </a:solidFill>
              </a:rPr>
              <a:t> expressions</a:t>
            </a:r>
          </a:p>
          <a:p>
            <a:endParaRPr lang="en-I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en-GB" dirty="0" smtClean="0"/>
          </a:p>
        </p:txBody>
      </p:sp>
      <p:sp>
        <p:nvSpPr>
          <p:cNvPr id="33795" name="Rectangle 3"/>
          <p:cNvSpPr>
            <a:spLocks noGrp="1" noChangeArrowheads="1"/>
          </p:cNvSpPr>
          <p:nvPr>
            <p:ph sz="quarter" idx="1"/>
          </p:nvPr>
        </p:nvSpPr>
        <p:spPr/>
        <p:txBody>
          <a:bodyPr/>
          <a:lstStyle/>
          <a:p>
            <a:pPr algn="ctr" eaLnBrk="1" hangingPunct="1">
              <a:buFont typeface="Wingdings" pitchFamily="2" charset="2"/>
              <a:buNone/>
            </a:pPr>
            <a:r>
              <a:rPr lang="en-US" sz="2400" dirty="0" smtClean="0">
                <a:solidFill>
                  <a:schemeClr val="accent6">
                    <a:lumMod val="50000"/>
                  </a:schemeClr>
                </a:solidFill>
              </a:rPr>
              <a:t>Problem</a:t>
            </a:r>
          </a:p>
          <a:p>
            <a:pPr eaLnBrk="1" hangingPunct="1">
              <a:buFont typeface="Wingdings" pitchFamily="2" charset="2"/>
              <a:buNone/>
            </a:pPr>
            <a:r>
              <a:rPr lang="en-US" sz="2400" dirty="0" smtClean="0">
                <a:solidFill>
                  <a:schemeClr val="accent6">
                    <a:lumMod val="50000"/>
                  </a:schemeClr>
                </a:solidFill>
              </a:rPr>
              <a:t>	Write a program that will accept as input an hourly rate of pay and number of hours worked. It will then calculate and display the total pay given that all hours over 40 attract one and a half times the hourly rate.</a:t>
            </a:r>
          </a:p>
          <a:p>
            <a:pPr eaLnBrk="1" hangingPunct="1">
              <a:buFont typeface="Wingdings" pitchFamily="2" charset="2"/>
              <a:buNone/>
            </a:pPr>
            <a:endParaRPr lang="en-US" sz="2400" dirty="0" smtClean="0">
              <a:solidFill>
                <a:schemeClr val="accent6">
                  <a:lumMod val="50000"/>
                </a:schemeClr>
              </a:solidFill>
            </a:endParaRPr>
          </a:p>
          <a:p>
            <a:pPr eaLnBrk="1" hangingPunct="1">
              <a:buFont typeface="Wingdings" pitchFamily="2" charset="2"/>
              <a:buNone/>
            </a:pPr>
            <a:r>
              <a:rPr lang="en-US" sz="2400" dirty="0" smtClean="0">
                <a:solidFill>
                  <a:schemeClr val="accent6">
                    <a:lumMod val="50000"/>
                  </a:schemeClr>
                </a:solidFill>
                <a:hlinkClick r:id="rId2" action="ppaction://hlinkfile"/>
              </a:rPr>
              <a:t>TotalWage.htm</a:t>
            </a:r>
            <a:endParaRPr lang="en-US" sz="2400"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400" b="1" smtClean="0"/>
              <a:t>if…else</a:t>
            </a:r>
            <a:r>
              <a:rPr lang="en-US" sz="2400" smtClean="0"/>
              <a:t> Statement</a:t>
            </a:r>
          </a:p>
        </p:txBody>
      </p:sp>
      <p:sp>
        <p:nvSpPr>
          <p:cNvPr id="51203" name="Rectangle 3"/>
          <p:cNvSpPr>
            <a:spLocks noGrp="1" noChangeArrowheads="1"/>
          </p:cNvSpPr>
          <p:nvPr>
            <p:ph sz="quarter" idx="1"/>
          </p:nvPr>
        </p:nvSpPr>
        <p:spPr/>
        <p:txBody>
          <a:bodyPr>
            <a:normAutofit fontScale="92500" lnSpcReduction="10000"/>
          </a:bodyPr>
          <a:lstStyle/>
          <a:p>
            <a:pPr eaLnBrk="1" hangingPunct="1">
              <a:lnSpc>
                <a:spcPct val="90000"/>
              </a:lnSpc>
            </a:pPr>
            <a:r>
              <a:rPr lang="en-US" dirty="0" smtClean="0">
                <a:solidFill>
                  <a:schemeClr val="accent6">
                    <a:lumMod val="50000"/>
                  </a:schemeClr>
                </a:solidFill>
              </a:rPr>
              <a:t>When alternative statements are required use</a:t>
            </a:r>
          </a:p>
          <a:p>
            <a:pPr eaLnBrk="1" hangingPunct="1">
              <a:lnSpc>
                <a:spcPct val="90000"/>
              </a:lnSpc>
              <a:buFont typeface="Wingdings" pitchFamily="2" charset="2"/>
              <a:buNone/>
            </a:pPr>
            <a:r>
              <a:rPr lang="en-US" dirty="0" smtClean="0">
                <a:solidFill>
                  <a:schemeClr val="accent6">
                    <a:lumMod val="50000"/>
                  </a:schemeClr>
                </a:solidFill>
              </a:rPr>
              <a:t>	</a:t>
            </a:r>
            <a:r>
              <a:rPr lang="en-US" sz="2000" b="1" dirty="0" smtClean="0"/>
              <a:t>if (</a:t>
            </a:r>
            <a:r>
              <a:rPr lang="en-US" sz="2000" b="1" i="1" dirty="0" smtClean="0"/>
              <a:t> </a:t>
            </a:r>
            <a:r>
              <a:rPr lang="en-US" sz="2000" i="1" dirty="0" err="1" smtClean="0"/>
              <a:t>boolean</a:t>
            </a:r>
            <a:r>
              <a:rPr lang="en-US" sz="2000" i="1" dirty="0" smtClean="0"/>
              <a:t> expression</a:t>
            </a:r>
            <a:r>
              <a:rPr lang="en-US" sz="2000" b="1" dirty="0" smtClean="0"/>
              <a:t>)</a:t>
            </a:r>
          </a:p>
          <a:p>
            <a:pPr eaLnBrk="1" hangingPunct="1">
              <a:lnSpc>
                <a:spcPct val="90000"/>
              </a:lnSpc>
              <a:buFont typeface="Wingdings" pitchFamily="2" charset="2"/>
              <a:buNone/>
            </a:pPr>
            <a:r>
              <a:rPr lang="en-US" sz="2000" b="1" dirty="0" smtClean="0"/>
              <a:t>	{</a:t>
            </a:r>
          </a:p>
          <a:p>
            <a:pPr eaLnBrk="1" hangingPunct="1">
              <a:lnSpc>
                <a:spcPct val="90000"/>
              </a:lnSpc>
              <a:buFont typeface="Wingdings" pitchFamily="2" charset="2"/>
              <a:buNone/>
            </a:pPr>
            <a:r>
              <a:rPr lang="en-US" sz="2000" b="1" dirty="0" smtClean="0"/>
              <a:t>		</a:t>
            </a:r>
            <a:r>
              <a:rPr lang="en-US" sz="2000" i="1" dirty="0" err="1" smtClean="0"/>
              <a:t>codeA</a:t>
            </a:r>
            <a:r>
              <a:rPr lang="en-US" sz="2000" i="1" dirty="0" smtClean="0"/>
              <a:t>;</a:t>
            </a:r>
          </a:p>
          <a:p>
            <a:pPr eaLnBrk="1" hangingPunct="1">
              <a:lnSpc>
                <a:spcPct val="90000"/>
              </a:lnSpc>
              <a:buFont typeface="Wingdings" pitchFamily="2" charset="2"/>
              <a:buNone/>
            </a:pPr>
            <a:r>
              <a:rPr lang="en-US" sz="2000" b="1" dirty="0" smtClean="0"/>
              <a:t>	}</a:t>
            </a:r>
          </a:p>
          <a:p>
            <a:pPr eaLnBrk="1" hangingPunct="1">
              <a:lnSpc>
                <a:spcPct val="90000"/>
              </a:lnSpc>
              <a:buFont typeface="Wingdings" pitchFamily="2" charset="2"/>
              <a:buNone/>
            </a:pPr>
            <a:r>
              <a:rPr lang="en-US" sz="2000" b="1" dirty="0" smtClean="0"/>
              <a:t>	else</a:t>
            </a:r>
          </a:p>
          <a:p>
            <a:pPr eaLnBrk="1" hangingPunct="1">
              <a:lnSpc>
                <a:spcPct val="90000"/>
              </a:lnSpc>
              <a:buFont typeface="Wingdings" pitchFamily="2" charset="2"/>
              <a:buNone/>
            </a:pPr>
            <a:r>
              <a:rPr lang="en-US" sz="2000" b="1" dirty="0" smtClean="0"/>
              <a:t>	{</a:t>
            </a:r>
          </a:p>
          <a:p>
            <a:pPr eaLnBrk="1" hangingPunct="1">
              <a:lnSpc>
                <a:spcPct val="90000"/>
              </a:lnSpc>
              <a:buFont typeface="Wingdings" pitchFamily="2" charset="2"/>
              <a:buNone/>
            </a:pPr>
            <a:r>
              <a:rPr lang="en-US" sz="2000" b="1" dirty="0" smtClean="0"/>
              <a:t>		</a:t>
            </a:r>
            <a:r>
              <a:rPr lang="en-US" sz="2000" i="1" dirty="0" err="1" smtClean="0"/>
              <a:t>codeB</a:t>
            </a:r>
            <a:r>
              <a:rPr lang="en-US" sz="2000" i="1" dirty="0" smtClean="0"/>
              <a:t>;</a:t>
            </a:r>
          </a:p>
          <a:p>
            <a:pPr eaLnBrk="1" hangingPunct="1">
              <a:lnSpc>
                <a:spcPct val="90000"/>
              </a:lnSpc>
              <a:buFont typeface="Wingdings" pitchFamily="2" charset="2"/>
              <a:buNone/>
            </a:pPr>
            <a:r>
              <a:rPr lang="en-US" sz="2000" b="1" dirty="0" smtClean="0"/>
              <a:t>	}</a:t>
            </a:r>
          </a:p>
          <a:p>
            <a:pPr algn="ctr" eaLnBrk="1" hangingPunct="1">
              <a:lnSpc>
                <a:spcPct val="90000"/>
              </a:lnSpc>
              <a:buFont typeface="Wingdings" pitchFamily="2" charset="2"/>
              <a:buNone/>
            </a:pPr>
            <a:r>
              <a:rPr lang="en-US" sz="2400" dirty="0" smtClean="0">
                <a:solidFill>
                  <a:schemeClr val="accent6">
                    <a:lumMod val="50000"/>
                  </a:schemeClr>
                </a:solidFill>
              </a:rPr>
              <a:t>Problem</a:t>
            </a:r>
          </a:p>
          <a:p>
            <a:pPr eaLnBrk="1" hangingPunct="1">
              <a:lnSpc>
                <a:spcPct val="90000"/>
              </a:lnSpc>
              <a:buFont typeface="Wingdings" pitchFamily="2" charset="2"/>
              <a:buNone/>
            </a:pPr>
            <a:r>
              <a:rPr lang="en-US" sz="2400" dirty="0" smtClean="0">
                <a:solidFill>
                  <a:schemeClr val="accent6">
                    <a:lumMod val="50000"/>
                  </a:schemeClr>
                </a:solidFill>
              </a:rPr>
              <a:t>	Write a program that will accept an input integer and will then display a message indicating whether the integer entered was an even or odd value</a:t>
            </a:r>
          </a:p>
          <a:p>
            <a:pPr eaLnBrk="1" hangingPunct="1">
              <a:lnSpc>
                <a:spcPct val="90000"/>
              </a:lnSpc>
              <a:buFont typeface="Wingdings" pitchFamily="2" charset="2"/>
              <a:buNone/>
            </a:pPr>
            <a:r>
              <a:rPr lang="en-US" sz="2400" dirty="0" smtClean="0">
                <a:solidFill>
                  <a:schemeClr val="accent6">
                    <a:lumMod val="50000"/>
                  </a:schemeClr>
                </a:solidFill>
                <a:hlinkClick r:id="rId2" action="ppaction://hlinkfile"/>
              </a:rPr>
              <a:t>EvenOdd.htm</a:t>
            </a:r>
            <a:endParaRPr lang="en-US" sz="2400" dirty="0" smtClean="0">
              <a:solidFill>
                <a:schemeClr val="accent6">
                  <a:lumMod val="50000"/>
                </a:schemeClr>
              </a:solidFill>
            </a:endParaRPr>
          </a:p>
          <a:p>
            <a:pPr eaLnBrk="1" hangingPunct="1">
              <a:lnSpc>
                <a:spcPct val="90000"/>
              </a:lnSpc>
              <a:buFont typeface="Wingdings" pitchFamily="2" charset="2"/>
              <a:buNone/>
            </a:pPr>
            <a:endParaRPr lang="en-US" sz="2400" dirty="0" smtClean="0"/>
          </a:p>
          <a:p>
            <a:pPr eaLnBrk="1" hangingPunct="1">
              <a:lnSpc>
                <a:spcPct val="90000"/>
              </a:lnSpc>
              <a:buFont typeface="Wingdings" pitchFamily="2" charset="2"/>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2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12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1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2400" smtClean="0"/>
              <a:t>Multiple Conditions</a:t>
            </a:r>
          </a:p>
        </p:txBody>
      </p:sp>
      <p:sp>
        <p:nvSpPr>
          <p:cNvPr id="52227" name="Rectangle 3"/>
          <p:cNvSpPr>
            <a:spLocks noGrp="1" noChangeArrowheads="1"/>
          </p:cNvSpPr>
          <p:nvPr>
            <p:ph sz="quarter" idx="1"/>
          </p:nvPr>
        </p:nvSpPr>
        <p:spPr/>
        <p:txBody>
          <a:bodyPr/>
          <a:lstStyle/>
          <a:p>
            <a:pPr eaLnBrk="1" hangingPunct="1"/>
            <a:r>
              <a:rPr lang="en-US" dirty="0" smtClean="0">
                <a:solidFill>
                  <a:schemeClr val="accent6">
                    <a:lumMod val="50000"/>
                  </a:schemeClr>
                </a:solidFill>
              </a:rPr>
              <a:t>If multiple condition testing is required use the logical operators</a:t>
            </a:r>
          </a:p>
          <a:p>
            <a:pPr lvl="1" eaLnBrk="1" hangingPunct="1"/>
            <a:r>
              <a:rPr lang="en-US" sz="2400" dirty="0" smtClean="0">
                <a:solidFill>
                  <a:schemeClr val="accent6">
                    <a:lumMod val="50000"/>
                  </a:schemeClr>
                </a:solidFill>
              </a:rPr>
              <a:t>AND-operator </a:t>
            </a:r>
            <a:r>
              <a:rPr lang="en-US" sz="2000" b="1" dirty="0" smtClean="0">
                <a:solidFill>
                  <a:schemeClr val="tx1"/>
                </a:solidFill>
              </a:rPr>
              <a:t>&amp;&amp; </a:t>
            </a:r>
            <a:r>
              <a:rPr lang="en-US" sz="2400" dirty="0" smtClean="0">
                <a:solidFill>
                  <a:schemeClr val="accent6">
                    <a:lumMod val="50000"/>
                  </a:schemeClr>
                </a:solidFill>
              </a:rPr>
              <a:t>	- both must be true</a:t>
            </a:r>
          </a:p>
          <a:p>
            <a:pPr lvl="1" eaLnBrk="1" hangingPunct="1"/>
            <a:r>
              <a:rPr lang="en-US" sz="2400" dirty="0" smtClean="0">
                <a:solidFill>
                  <a:schemeClr val="accent6">
                    <a:lumMod val="50000"/>
                  </a:schemeClr>
                </a:solidFill>
              </a:rPr>
              <a:t>OR-operator </a:t>
            </a:r>
            <a:r>
              <a:rPr lang="en-US" sz="2000" b="1" dirty="0" smtClean="0">
                <a:solidFill>
                  <a:schemeClr val="tx1"/>
                </a:solidFill>
              </a:rPr>
              <a:t>||</a:t>
            </a:r>
            <a:r>
              <a:rPr lang="en-US" sz="2400" b="1" dirty="0" smtClean="0">
                <a:solidFill>
                  <a:schemeClr val="accent6">
                    <a:lumMod val="50000"/>
                  </a:schemeClr>
                </a:solidFill>
              </a:rPr>
              <a:t>	</a:t>
            </a:r>
            <a:r>
              <a:rPr lang="en-US" sz="2400" dirty="0" smtClean="0">
                <a:solidFill>
                  <a:schemeClr val="accent6">
                    <a:lumMod val="50000"/>
                  </a:schemeClr>
                </a:solidFill>
              </a:rPr>
              <a:t>	- at least one true</a:t>
            </a:r>
          </a:p>
          <a:p>
            <a:pPr lvl="1" eaLnBrk="1" hangingPunct="1"/>
            <a:r>
              <a:rPr lang="en-US" sz="2400" dirty="0" smtClean="0">
                <a:solidFill>
                  <a:schemeClr val="accent6">
                    <a:lumMod val="50000"/>
                  </a:schemeClr>
                </a:solidFill>
              </a:rPr>
              <a:t>NOT-operator </a:t>
            </a:r>
            <a:r>
              <a:rPr lang="en-US" sz="2400" b="1" dirty="0" smtClean="0">
                <a:solidFill>
                  <a:schemeClr val="tx1"/>
                </a:solidFill>
              </a:rPr>
              <a:t>!</a:t>
            </a:r>
            <a:r>
              <a:rPr lang="en-US" sz="2400" b="1" dirty="0" smtClean="0">
                <a:solidFill>
                  <a:schemeClr val="accent6">
                    <a:lumMod val="50000"/>
                  </a:schemeClr>
                </a:solidFill>
              </a:rPr>
              <a:t>	</a:t>
            </a:r>
            <a:r>
              <a:rPr lang="en-US" sz="2400" dirty="0" smtClean="0">
                <a:solidFill>
                  <a:schemeClr val="accent6">
                    <a:lumMod val="50000"/>
                  </a:schemeClr>
                </a:solidFill>
              </a:rPr>
              <a:t>	- inverts the result</a:t>
            </a:r>
          </a:p>
          <a:p>
            <a:pPr eaLnBrk="1" hangingPunct="1">
              <a:buFont typeface="Wingdings" pitchFamily="2" charset="2"/>
              <a:buNone/>
            </a:pPr>
            <a:r>
              <a:rPr lang="en-US" dirty="0" smtClean="0">
                <a:solidFill>
                  <a:schemeClr val="accent6">
                    <a:lumMod val="50000"/>
                  </a:schemeClr>
                </a:solidFill>
              </a:rPr>
              <a:t>	</a:t>
            </a:r>
            <a:r>
              <a:rPr lang="en-US" sz="2000" b="1" dirty="0" smtClean="0">
                <a:cs typeface="Times New Roman" pitchFamily="18" charset="0"/>
              </a:rPr>
              <a:t>if ( number &gt;= 0  &amp;&amp; number &lt; 10)</a:t>
            </a:r>
            <a:endParaRPr lang="en-US" sz="2000" dirty="0" smtClean="0">
              <a:cs typeface="Times New Roman" pitchFamily="18" charset="0"/>
            </a:endParaRPr>
          </a:p>
          <a:p>
            <a:pPr eaLnBrk="1" hangingPunct="1">
              <a:buFont typeface="Wingdings" pitchFamily="2" charset="2"/>
              <a:buNone/>
            </a:pPr>
            <a:r>
              <a:rPr lang="en-US" sz="2000" b="1" dirty="0" smtClean="0">
                <a:cs typeface="Times New Roman" pitchFamily="18" charset="0"/>
              </a:rPr>
              <a:t>		</a:t>
            </a:r>
            <a:r>
              <a:rPr lang="en-US" sz="2000" b="1" dirty="0" err="1" smtClean="0">
                <a:cs typeface="Times New Roman" pitchFamily="18" charset="0"/>
              </a:rPr>
              <a:t>cout</a:t>
            </a:r>
            <a:r>
              <a:rPr lang="en-US" sz="2000" b="1" dirty="0" smtClean="0">
                <a:cs typeface="Times New Roman" pitchFamily="18" charset="0"/>
              </a:rPr>
              <a:t> &lt;&lt; “the number is a single-digit integer;</a:t>
            </a:r>
            <a:endParaRPr lang="en-US" sz="2000" dirty="0" smtClean="0">
              <a:cs typeface="Times New Roman" pitchFamily="18" charset="0"/>
            </a:endParaRPr>
          </a:p>
          <a:p>
            <a:pPr eaLnBrk="1" hangingPunct="1">
              <a:buFont typeface="Wingdings" pitchFamily="2" charset="2"/>
              <a:buNone/>
            </a:pPr>
            <a:r>
              <a:rPr lang="en-US" sz="2000" b="1" dirty="0" smtClean="0">
                <a:cs typeface="Times New Roman" pitchFamily="18" charset="0"/>
              </a:rPr>
              <a:t>	else</a:t>
            </a:r>
            <a:endParaRPr lang="en-US" sz="2000" dirty="0" smtClean="0">
              <a:cs typeface="Times New Roman" pitchFamily="18" charset="0"/>
            </a:endParaRPr>
          </a:p>
          <a:p>
            <a:pPr eaLnBrk="1" hangingPunct="1">
              <a:buFont typeface="Wingdings" pitchFamily="2" charset="2"/>
              <a:buNone/>
            </a:pPr>
            <a:r>
              <a:rPr lang="en-US" sz="2000" b="1" dirty="0" smtClean="0">
                <a:cs typeface="Times New Roman" pitchFamily="18" charset="0"/>
              </a:rPr>
              <a:t>		</a:t>
            </a:r>
            <a:r>
              <a:rPr lang="en-US" sz="2000" b="1" dirty="0" err="1" smtClean="0">
                <a:cs typeface="Times New Roman" pitchFamily="18" charset="0"/>
              </a:rPr>
              <a:t>cout</a:t>
            </a:r>
            <a:r>
              <a:rPr lang="en-US" sz="2000" b="1" dirty="0" smtClean="0">
                <a:cs typeface="Times New Roman" pitchFamily="18" charset="0"/>
              </a:rPr>
              <a:t> &lt;&lt; “the number is a multi-digit integer”;</a:t>
            </a:r>
            <a:r>
              <a:rPr lang="en-US" sz="2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400" b="1" smtClean="0"/>
              <a:t>if….else….</a:t>
            </a:r>
            <a:r>
              <a:rPr lang="en-US" sz="2400" smtClean="0"/>
              <a:t>  Ladder Statement</a:t>
            </a:r>
          </a:p>
        </p:txBody>
      </p:sp>
      <p:sp>
        <p:nvSpPr>
          <p:cNvPr id="53251" name="Rectangle 3"/>
          <p:cNvSpPr>
            <a:spLocks noGrp="1" noChangeArrowheads="1"/>
          </p:cNvSpPr>
          <p:nvPr>
            <p:ph sz="quarter" idx="1"/>
          </p:nvPr>
        </p:nvSpPr>
        <p:spPr/>
        <p:txBody>
          <a:bodyPr/>
          <a:lstStyle/>
          <a:p>
            <a:pPr eaLnBrk="1" hangingPunct="1">
              <a:lnSpc>
                <a:spcPct val="90000"/>
              </a:lnSpc>
            </a:pPr>
            <a:r>
              <a:rPr lang="en-US" sz="2400" dirty="0" smtClean="0">
                <a:solidFill>
                  <a:schemeClr val="accent6">
                    <a:lumMod val="50000"/>
                  </a:schemeClr>
                </a:solidFill>
              </a:rPr>
              <a:t>This is used where an object may have a range of values that needs to be separated into sub-ranges</a:t>
            </a:r>
          </a:p>
          <a:p>
            <a:pPr eaLnBrk="1" hangingPunct="1">
              <a:lnSpc>
                <a:spcPct val="90000"/>
              </a:lnSpc>
              <a:buFont typeface="Wingdings" pitchFamily="2" charset="2"/>
              <a:buNone/>
            </a:pPr>
            <a:r>
              <a:rPr lang="en-US" sz="2400" dirty="0" smtClean="0">
                <a:solidFill>
                  <a:schemeClr val="accent6">
                    <a:lumMod val="50000"/>
                  </a:schemeClr>
                </a:solidFill>
              </a:rPr>
              <a:t>			</a:t>
            </a:r>
          </a:p>
          <a:p>
            <a:pPr eaLnBrk="1" hangingPunct="1">
              <a:lnSpc>
                <a:spcPct val="90000"/>
              </a:lnSpc>
              <a:buFont typeface="Wingdings" pitchFamily="2" charset="2"/>
              <a:buNone/>
            </a:pPr>
            <a:r>
              <a:rPr lang="en-US" sz="2400" dirty="0" smtClean="0">
                <a:solidFill>
                  <a:schemeClr val="accent6">
                    <a:lumMod val="50000"/>
                  </a:schemeClr>
                </a:solidFill>
              </a:rPr>
              <a:t>				Problem</a:t>
            </a:r>
          </a:p>
          <a:p>
            <a:pPr eaLnBrk="1" hangingPunct="1">
              <a:lnSpc>
                <a:spcPct val="90000"/>
              </a:lnSpc>
              <a:buFont typeface="Wingdings" pitchFamily="2" charset="2"/>
              <a:buNone/>
            </a:pPr>
            <a:r>
              <a:rPr lang="en-US" sz="2400" dirty="0" smtClean="0">
                <a:solidFill>
                  <a:schemeClr val="accent6">
                    <a:lumMod val="50000"/>
                  </a:schemeClr>
                </a:solidFill>
              </a:rPr>
              <a:t>	A wholesale supplier of CDs charges 0.50 per CD but gives a % discount based on number of CDs as follows : </a:t>
            </a:r>
          </a:p>
          <a:p>
            <a:pPr eaLnBrk="1" hangingPunct="1">
              <a:lnSpc>
                <a:spcPct val="90000"/>
              </a:lnSpc>
              <a:buFont typeface="Wingdings" pitchFamily="2" charset="2"/>
              <a:buNone/>
            </a:pPr>
            <a:r>
              <a:rPr lang="en-US" sz="2400" dirty="0" smtClean="0">
                <a:solidFill>
                  <a:schemeClr val="accent6">
                    <a:lumMod val="50000"/>
                  </a:schemeClr>
                </a:solidFill>
              </a:rPr>
              <a:t>			more than 1000	 discount 10%</a:t>
            </a:r>
          </a:p>
          <a:p>
            <a:pPr eaLnBrk="1" hangingPunct="1">
              <a:lnSpc>
                <a:spcPct val="90000"/>
              </a:lnSpc>
              <a:buFont typeface="Wingdings" pitchFamily="2" charset="2"/>
              <a:buNone/>
            </a:pPr>
            <a:r>
              <a:rPr lang="en-US" sz="2400" dirty="0" smtClean="0">
                <a:solidFill>
                  <a:schemeClr val="accent6">
                    <a:lumMod val="50000"/>
                  </a:schemeClr>
                </a:solidFill>
              </a:rPr>
              <a:t>			more than 5000	 discount 20%</a:t>
            </a:r>
          </a:p>
          <a:p>
            <a:pPr eaLnBrk="1" hangingPunct="1">
              <a:lnSpc>
                <a:spcPct val="90000"/>
              </a:lnSpc>
              <a:buFont typeface="Wingdings" pitchFamily="2" charset="2"/>
              <a:buNone/>
            </a:pPr>
            <a:r>
              <a:rPr lang="en-US" sz="2400" dirty="0" smtClean="0">
                <a:solidFill>
                  <a:schemeClr val="accent6">
                    <a:lumMod val="50000"/>
                  </a:schemeClr>
                </a:solidFill>
              </a:rPr>
              <a:t>			more than 10000	 discount 30%</a:t>
            </a:r>
          </a:p>
          <a:p>
            <a:pPr eaLnBrk="1" hangingPunct="1">
              <a:lnSpc>
                <a:spcPct val="90000"/>
              </a:lnSpc>
              <a:buFont typeface="Wingdings" pitchFamily="2" charset="2"/>
              <a:buNone/>
            </a:pPr>
            <a:r>
              <a:rPr lang="en-IE" sz="2400" dirty="0" err="1" smtClean="0">
                <a:solidFill>
                  <a:schemeClr val="accent6">
                    <a:lumMod val="50000"/>
                  </a:schemeClr>
                </a:solidFill>
                <a:hlinkClick r:id="rId2" action="ppaction://hlinkfile"/>
              </a:rPr>
              <a:t>Subrange.htm</a:t>
            </a:r>
            <a:endParaRPr lang="en-IE" sz="2400" dirty="0" smtClean="0">
              <a:solidFill>
                <a:schemeClr val="accent6">
                  <a:lumMod val="50000"/>
                </a:schemeClr>
              </a:solidFill>
            </a:endParaRPr>
          </a:p>
          <a:p>
            <a:pPr eaLnBrk="1" hangingPunct="1">
              <a:lnSpc>
                <a:spcPct val="90000"/>
              </a:lnSpc>
              <a:buFont typeface="Wingdings" pitchFamily="2" charset="2"/>
              <a:buNone/>
            </a:pPr>
            <a:endParaRPr lang="en-US" sz="2400" dirty="0" smtClean="0">
              <a:solidFill>
                <a:schemeClr val="accent6">
                  <a:lumMod val="50000"/>
                </a:schemeClr>
              </a:solidFill>
            </a:endParaRPr>
          </a:p>
          <a:p>
            <a:pPr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IE" sz="2400" b="1" smtClean="0"/>
              <a:t>switch</a:t>
            </a:r>
            <a:r>
              <a:rPr lang="en-IE" sz="2400" smtClean="0"/>
              <a:t> Statement</a:t>
            </a:r>
            <a:endParaRPr lang="en-GB" sz="2400" smtClean="0"/>
          </a:p>
        </p:txBody>
      </p:sp>
      <p:sp>
        <p:nvSpPr>
          <p:cNvPr id="106499" name="Rectangle 3"/>
          <p:cNvSpPr>
            <a:spLocks noGrp="1" noChangeArrowheads="1"/>
          </p:cNvSpPr>
          <p:nvPr>
            <p:ph sz="quarter" idx="1"/>
          </p:nvPr>
        </p:nvSpPr>
        <p:spPr/>
        <p:txBody>
          <a:bodyPr/>
          <a:lstStyle/>
          <a:p>
            <a:pPr eaLnBrk="1" hangingPunct="1"/>
            <a:r>
              <a:rPr lang="en-IE" dirty="0" smtClean="0">
                <a:solidFill>
                  <a:schemeClr val="accent6">
                    <a:lumMod val="50000"/>
                  </a:schemeClr>
                </a:solidFill>
              </a:rPr>
              <a:t>This is used where an object may have one of a discrete set of values</a:t>
            </a:r>
          </a:p>
          <a:p>
            <a:pPr eaLnBrk="1" hangingPunct="1">
              <a:buFont typeface="Wingdings" pitchFamily="2" charset="2"/>
              <a:buNone/>
            </a:pPr>
            <a:r>
              <a:rPr lang="en-IE" dirty="0" smtClean="0">
                <a:solidFill>
                  <a:schemeClr val="accent6">
                    <a:lumMod val="50000"/>
                  </a:schemeClr>
                </a:solidFill>
              </a:rPr>
              <a:t>				Problem</a:t>
            </a:r>
          </a:p>
          <a:p>
            <a:pPr eaLnBrk="1" hangingPunct="1">
              <a:buFont typeface="Wingdings" pitchFamily="2" charset="2"/>
              <a:buNone/>
            </a:pPr>
            <a:r>
              <a:rPr lang="en-IE" dirty="0" smtClean="0">
                <a:solidFill>
                  <a:schemeClr val="accent6">
                    <a:lumMod val="50000"/>
                  </a:schemeClr>
                </a:solidFill>
              </a:rPr>
              <a:t>	Build a simple calculator for +, -, *, / and %</a:t>
            </a:r>
          </a:p>
          <a:p>
            <a:pPr eaLnBrk="1" hangingPunct="1">
              <a:buFont typeface="Wingdings" pitchFamily="2" charset="2"/>
              <a:buNone/>
            </a:pPr>
            <a:r>
              <a:rPr lang="en-IE" dirty="0" smtClean="0">
                <a:solidFill>
                  <a:schemeClr val="accent6">
                    <a:lumMod val="50000"/>
                  </a:schemeClr>
                </a:solidFill>
              </a:rPr>
              <a:t>	operations on an input pair of numbers</a:t>
            </a:r>
          </a:p>
          <a:p>
            <a:pPr eaLnBrk="1" hangingPunct="1">
              <a:buFont typeface="Wingdings" pitchFamily="2" charset="2"/>
              <a:buNone/>
            </a:pPr>
            <a:endParaRPr lang="en-IE" dirty="0" smtClean="0">
              <a:solidFill>
                <a:schemeClr val="accent6">
                  <a:lumMod val="50000"/>
                </a:schemeClr>
              </a:solidFill>
            </a:endParaRPr>
          </a:p>
          <a:p>
            <a:pPr eaLnBrk="1" hangingPunct="1">
              <a:buFont typeface="Wingdings" pitchFamily="2" charset="2"/>
              <a:buNone/>
            </a:pPr>
            <a:r>
              <a:rPr lang="en-IE" sz="2400" dirty="0" err="1" smtClean="0">
                <a:solidFill>
                  <a:schemeClr val="accent6">
                    <a:lumMod val="50000"/>
                  </a:schemeClr>
                </a:solidFill>
                <a:hlinkClick r:id="rId2" action="ppaction://hlinkfile"/>
              </a:rPr>
              <a:t>Calculator.htm</a:t>
            </a:r>
            <a:endParaRPr lang="en-IE" sz="2400" dirty="0" smtClean="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en-GB" smtClean="0"/>
          </a:p>
        </p:txBody>
      </p:sp>
      <p:sp>
        <p:nvSpPr>
          <p:cNvPr id="54275" name="Rectangle 3"/>
          <p:cNvSpPr>
            <a:spLocks noGrp="1" noChangeArrowheads="1"/>
          </p:cNvSpPr>
          <p:nvPr>
            <p:ph sz="quarter" idx="1"/>
          </p:nvPr>
        </p:nvSpPr>
        <p:spPr/>
        <p:txBody>
          <a:bodyPr/>
          <a:lstStyle/>
          <a:p>
            <a:pPr eaLnBrk="1" hangingPunct="1"/>
            <a:r>
              <a:rPr lang="en-US" dirty="0" smtClean="0">
                <a:solidFill>
                  <a:schemeClr val="accent6">
                    <a:lumMod val="50000"/>
                  </a:schemeClr>
                </a:solidFill>
              </a:rPr>
              <a:t>Use of the default case is optional</a:t>
            </a:r>
          </a:p>
          <a:p>
            <a:pPr eaLnBrk="1" hangingPunct="1"/>
            <a:r>
              <a:rPr lang="en-US" dirty="0" smtClean="0">
                <a:solidFill>
                  <a:schemeClr val="accent6">
                    <a:lumMod val="50000"/>
                  </a:schemeClr>
                </a:solidFill>
              </a:rPr>
              <a:t>If the break statement is missing then the statements in the subsequent cases will be executed until a break is encountered</a:t>
            </a:r>
          </a:p>
          <a:p>
            <a:pPr eaLnBrk="1" hangingPunct="1"/>
            <a:r>
              <a:rPr lang="en-US" dirty="0" smtClean="0">
                <a:solidFill>
                  <a:schemeClr val="accent6">
                    <a:lumMod val="50000"/>
                  </a:schemeClr>
                </a:solidFill>
              </a:rPr>
              <a:t>Sometimes this may be useful</a:t>
            </a:r>
          </a:p>
          <a:p>
            <a:pPr lvl="1" eaLnBrk="1" hangingPunct="1">
              <a:buFont typeface="Wingdings" pitchFamily="2" charset="2"/>
              <a:buNone/>
            </a:pPr>
            <a:r>
              <a:rPr lang="en-US" b="1" dirty="0" smtClean="0">
                <a:solidFill>
                  <a:schemeClr val="tx1"/>
                </a:solidFill>
                <a:cs typeface="Times New Roman" pitchFamily="18" charset="0"/>
              </a:rPr>
              <a:t>case ‘a’:</a:t>
            </a:r>
            <a:endParaRPr lang="en-US" dirty="0" smtClean="0">
              <a:solidFill>
                <a:schemeClr val="tx1"/>
              </a:solidFill>
              <a:cs typeface="Times New Roman" pitchFamily="18" charset="0"/>
            </a:endParaRPr>
          </a:p>
          <a:p>
            <a:pPr lvl="1" eaLnBrk="1" hangingPunct="1">
              <a:buFont typeface="Wingdings" pitchFamily="2" charset="2"/>
              <a:buNone/>
            </a:pPr>
            <a:r>
              <a:rPr lang="en-US" b="1" dirty="0" smtClean="0">
                <a:solidFill>
                  <a:schemeClr val="tx1"/>
                </a:solidFill>
                <a:cs typeface="Times New Roman" pitchFamily="18" charset="0"/>
              </a:rPr>
              <a:t>case ‘A’:	</a:t>
            </a:r>
            <a:r>
              <a:rPr lang="en-US" b="1" dirty="0" err="1" smtClean="0">
                <a:solidFill>
                  <a:schemeClr val="tx1"/>
                </a:solidFill>
                <a:cs typeface="Times New Roman" pitchFamily="18" charset="0"/>
              </a:rPr>
              <a:t>cout</a:t>
            </a:r>
            <a:r>
              <a:rPr lang="en-US" b="1" dirty="0" smtClean="0">
                <a:solidFill>
                  <a:schemeClr val="tx1"/>
                </a:solidFill>
                <a:cs typeface="Times New Roman" pitchFamily="18" charset="0"/>
              </a:rPr>
              <a:t> &lt;&lt; “it’s the fist alphabetic letter “</a:t>
            </a:r>
            <a:endParaRPr lang="en-US" dirty="0" smtClean="0">
              <a:solidFill>
                <a:schemeClr val="tx1"/>
              </a:solidFill>
              <a:cs typeface="Times New Roman" pitchFamily="18" charset="0"/>
            </a:endParaRPr>
          </a:p>
          <a:p>
            <a:pPr lvl="1" eaLnBrk="1" hangingPunct="1">
              <a:buFont typeface="Wingdings" pitchFamily="2" charset="2"/>
              <a:buNone/>
            </a:pPr>
            <a:r>
              <a:rPr lang="en-US" b="1" dirty="0" smtClean="0">
                <a:solidFill>
                  <a:schemeClr val="tx1"/>
                </a:solidFill>
                <a:cs typeface="Times New Roman" pitchFamily="18" charset="0"/>
              </a:rPr>
              <a:t>			break;</a:t>
            </a:r>
            <a:endParaRPr lang="en-US" dirty="0" smtClean="0">
              <a:solidFill>
                <a:schemeClr val="tx1"/>
              </a:solidFill>
              <a:cs typeface="Times New Roman" pitchFamily="18" charset="0"/>
            </a:endParaRPr>
          </a:p>
          <a:p>
            <a:pPr lvl="1" eaLnBrk="1" hangingPunct="1">
              <a:buFont typeface="Wingdings" pitchFamily="2" charset="2"/>
              <a:buNone/>
            </a:pPr>
            <a:endParaRPr lang="en-US" dirty="0" smtClean="0">
              <a:solidFill>
                <a:schemeClr val="accent6">
                  <a:lumMod val="50000"/>
                </a:schemeClr>
              </a:solidFill>
            </a:endParaRPr>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203</Words>
  <Application>Microsoft Office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Selection</vt:lpstr>
      <vt:lpstr>The if statement</vt:lpstr>
      <vt:lpstr>Slide 3</vt:lpstr>
      <vt:lpstr>Slide 4</vt:lpstr>
      <vt:lpstr>if…else Statement</vt:lpstr>
      <vt:lpstr>Multiple Conditions</vt:lpstr>
      <vt:lpstr>if….else….  Ladder Statement</vt:lpstr>
      <vt:lpstr>switch Statement</vt:lpstr>
      <vt:lpstr>Slide 9</vt:lpstr>
      <vt:lpstr>Conditional operator ?</vt:lpstr>
    </vt:vector>
  </TitlesOfParts>
  <Company>Limerick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dc:title>
  <dc:creator>Tom.Costello</dc:creator>
  <cp:lastModifiedBy>Tom.Costello</cp:lastModifiedBy>
  <cp:revision>9</cp:revision>
  <dcterms:created xsi:type="dcterms:W3CDTF">2008-09-10T14:22:01Z</dcterms:created>
  <dcterms:modified xsi:type="dcterms:W3CDTF">2008-09-30T13:31:43Z</dcterms:modified>
</cp:coreProperties>
</file>