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6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5" d="100"/>
          <a:sy n="85" d="100"/>
        </p:scale>
        <p:origin x="90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732" y="28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108FE-F8EB-4164-91AF-0DFD82DB06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85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F16848-7C7C-4732-BE6D-2703EF8548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06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E4B6A9F-4C5F-4939-BB8B-9E5C1FE905F2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GB" smtClean="0"/>
              <a:t>An algorithm = a procedure or set of rules for solving a particular problem</a:t>
            </a:r>
          </a:p>
          <a:p>
            <a:pPr eaLnBrk="1" hangingPunct="1">
              <a:buFontTx/>
              <a:buChar char="•"/>
            </a:pPr>
            <a:r>
              <a:rPr lang="en-GB" smtClean="0"/>
              <a:t>To solve problem	-	1. Problem statement</a:t>
            </a:r>
          </a:p>
          <a:p>
            <a:pPr eaLnBrk="1" hangingPunct="1"/>
            <a:r>
              <a:rPr lang="en-GB" smtClean="0"/>
              <a:t>			2. Analysis</a:t>
            </a:r>
          </a:p>
          <a:p>
            <a:pPr eaLnBrk="1" hangingPunct="1"/>
            <a:r>
              <a:rPr lang="en-GB" smtClean="0"/>
              <a:t>			3. Design</a:t>
            </a:r>
          </a:p>
          <a:p>
            <a:pPr eaLnBrk="1" hangingPunct="1"/>
            <a:r>
              <a:rPr lang="en-GB" smtClean="0"/>
              <a:t>			4. Coding</a:t>
            </a:r>
          </a:p>
          <a:p>
            <a:pPr eaLnBrk="1" hangingPunct="1"/>
            <a:r>
              <a:rPr lang="en-GB" smtClean="0"/>
              <a:t>			5. Testing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232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Bubblesort Lecture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21AD7C-0C3D-4935-A2AF-583A81988F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5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Bubblesort Lecture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C07C-9441-45AB-8A05-03C58304D3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Bubblesort Lecture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050E56-E3B4-48AA-BDF8-36295EC01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9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Bubblesort Lecture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3DD5F-6DC0-4EEC-B1B0-57DAFB5582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1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Bubblesort Lecture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0E45B0-9DBD-4F16-9AE9-AB869BB770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4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Bubblesort Lecture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9A7CF-D7CC-4514-8023-112141C213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Bubblesort Lecture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321B78-03F6-4B70-BB63-396CD62B5B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Bubblesort Lecture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026F1B-F263-40B4-AEB5-764F5AF4AD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3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Bubblesort Lecture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71DDFC-2469-4AA5-9899-8AF4B4EB22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4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Bubblesort Lecture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7D221-A2D7-4089-AFF8-B337398FB1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1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Bubblesort Lecture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EF7AF-2B9F-4AE8-9E97-732DCDCCD7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6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r>
              <a:rPr lang="en-US"/>
              <a:t>Bubblesort Lecture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8D13C312-A989-4DF7-9327-EA364DF111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3820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u="sng"/>
              <a:t>SORTING &amp; SEARCHING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GB"/>
              <a:t>Placing things in a particular order is called SORTING</a:t>
            </a:r>
          </a:p>
          <a:p>
            <a:pPr eaLnBrk="1" hangingPunct="1">
              <a:spcBef>
                <a:spcPct val="50000"/>
              </a:spcBef>
            </a:pPr>
            <a:r>
              <a:rPr lang="en-GB"/>
              <a:t>e.g. Names in a phone book are in alphabetic order by surname</a:t>
            </a:r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GB"/>
              <a:t> Seeking info, like a particular name in a phonebook, is called SEARCHING.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endParaRPr lang="en-GB"/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GB"/>
              <a:t> Considerable time has been spent developing sorting &amp; searching algorithms.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endParaRPr lang="en-GB"/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GB"/>
              <a:t> Sorting &amp; searching problems provide practical examples of array usage, loops, selection statements, etc.</a:t>
            </a:r>
            <a:endParaRPr lang="en-US"/>
          </a:p>
        </p:txBody>
      </p:sp>
      <p:sp>
        <p:nvSpPr>
          <p:cNvPr id="20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0CAAC9D-E0E6-40FB-9169-6CDD5B1B8DD5}" type="slidenum">
              <a:rPr lang="en-US" b="0"/>
              <a:pPr eaLnBrk="1" hangingPunct="1"/>
              <a:t>1</a:t>
            </a:fld>
            <a:endParaRPr lang="en-US" b="0"/>
          </a:p>
        </p:txBody>
      </p:sp>
      <p:sp>
        <p:nvSpPr>
          <p:cNvPr id="205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0" smtClean="0"/>
              <a:t>Bubblesort Lecture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8458200" cy="646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/>
              <a:t>template &lt; class ItemType&gt;</a:t>
            </a:r>
          </a:p>
          <a:p>
            <a:pPr eaLnBrk="1" hangingPunct="1"/>
            <a:r>
              <a:rPr lang="en-GB"/>
              <a:t> void BubbleSort( ItemType values[ ], int numValues )</a:t>
            </a:r>
          </a:p>
          <a:p>
            <a:pPr eaLnBrk="1" hangingPunct="1"/>
            <a:r>
              <a:rPr lang="en-GB"/>
              <a:t>   {   </a:t>
            </a:r>
          </a:p>
          <a:p>
            <a:pPr eaLnBrk="1" hangingPunct="1"/>
            <a:r>
              <a:rPr lang="en-GB"/>
              <a:t>	int current = 0;      </a:t>
            </a:r>
          </a:p>
          <a:p>
            <a:pPr eaLnBrk="1" hangingPunct="1"/>
            <a:r>
              <a:rPr lang="en-GB"/>
              <a:t>	</a:t>
            </a:r>
          </a:p>
          <a:p>
            <a:pPr eaLnBrk="1" hangingPunct="1"/>
            <a:r>
              <a:rPr lang="en-GB"/>
              <a:t>	while (current &lt; numValues-1)</a:t>
            </a:r>
          </a:p>
          <a:p>
            <a:pPr eaLnBrk="1" hangingPunct="1"/>
            <a:r>
              <a:rPr lang="en-GB"/>
              <a:t>	{</a:t>
            </a:r>
          </a:p>
          <a:p>
            <a:pPr eaLnBrk="1" hangingPunct="1"/>
            <a:r>
              <a:rPr lang="en-GB"/>
              <a:t>		BubbleUp(values, current, numValues-1);</a:t>
            </a:r>
          </a:p>
          <a:p>
            <a:pPr eaLnBrk="1" hangingPunct="1"/>
            <a:r>
              <a:rPr lang="en-GB"/>
              <a:t>		current++;</a:t>
            </a:r>
          </a:p>
          <a:p>
            <a:pPr eaLnBrk="1" hangingPunct="1"/>
            <a:r>
              <a:rPr lang="en-GB"/>
              <a:t>	}</a:t>
            </a:r>
          </a:p>
          <a:p>
            <a:pPr eaLnBrk="1" hangingPunct="1"/>
            <a:r>
              <a:rPr lang="en-GB"/>
              <a:t>   }</a:t>
            </a:r>
          </a:p>
          <a:p>
            <a:pPr eaLnBrk="1" hangingPunct="1"/>
            <a:endParaRPr lang="en-GB"/>
          </a:p>
          <a:p>
            <a:pPr eaLnBrk="1" hangingPunct="1"/>
            <a:endParaRPr lang="en-GB"/>
          </a:p>
          <a:p>
            <a:pPr eaLnBrk="1" hangingPunct="1"/>
            <a:endParaRPr lang="en-GB"/>
          </a:p>
          <a:p>
            <a:pPr eaLnBrk="1" hangingPunct="1"/>
            <a:r>
              <a:rPr lang="en-GB"/>
              <a:t>template &lt; class ItemType&gt;</a:t>
            </a:r>
          </a:p>
          <a:p>
            <a:pPr eaLnBrk="1" hangingPunct="1"/>
            <a:r>
              <a:rPr lang="en-GB"/>
              <a:t> void BubbleUp( ItemType values[ ], int startIndex, int endIndex )</a:t>
            </a:r>
          </a:p>
          <a:p>
            <a:pPr eaLnBrk="1" hangingPunct="1"/>
            <a:r>
              <a:rPr lang="en-GB"/>
              <a:t>{</a:t>
            </a:r>
          </a:p>
          <a:p>
            <a:pPr eaLnBrk="1" hangingPunct="1"/>
            <a:r>
              <a:rPr lang="en-GB"/>
              <a:t>for ( int index = endIndex; index &gt; startIndex; index--)</a:t>
            </a:r>
          </a:p>
          <a:p>
            <a:pPr eaLnBrk="1" hangingPunct="1"/>
            <a:r>
              <a:rPr lang="en-GB"/>
              <a:t>	if ( values[ index ] &gt; values[ index-1 ] )</a:t>
            </a:r>
          </a:p>
          <a:p>
            <a:pPr eaLnBrk="1" hangingPunct="1"/>
            <a:r>
              <a:rPr lang="en-GB"/>
              <a:t>               		Swap(values[ index ] , values[ index-1 ]</a:t>
            </a:r>
          </a:p>
          <a:p>
            <a:pPr eaLnBrk="1" hangingPunct="1"/>
            <a:r>
              <a:rPr lang="en-GB"/>
              <a:t>   }</a:t>
            </a:r>
          </a:p>
          <a:p>
            <a:pPr eaLnBrk="1" hangingPunct="1"/>
            <a:endParaRPr lang="en-GB"/>
          </a:p>
          <a:p>
            <a:pPr eaLnBrk="1" hangingPunct="1"/>
            <a:r>
              <a:rPr lang="en-GB"/>
              <a:t>   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8CD6DE4-B279-48BA-8ED7-1CA13023DE95}" type="slidenum">
              <a:rPr lang="en-US" b="0"/>
              <a:pPr eaLnBrk="1" hangingPunct="1"/>
              <a:t>10</a:t>
            </a:fld>
            <a:endParaRPr lang="en-US" b="0"/>
          </a:p>
        </p:txBody>
      </p:sp>
      <p:sp>
        <p:nvSpPr>
          <p:cNvPr id="1126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0" smtClean="0"/>
              <a:t>Bubblesort Lecture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84582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/>
              <a:t>template &lt; class ItemType&gt;</a:t>
            </a:r>
          </a:p>
          <a:p>
            <a:pPr eaLnBrk="1" hangingPunct="1"/>
            <a:r>
              <a:rPr lang="en-GB"/>
              <a:t>void Swap( ItemType&amp; item1, ItemType&amp; item2)</a:t>
            </a:r>
          </a:p>
          <a:p>
            <a:pPr eaLnBrk="1" hangingPunct="1"/>
            <a:r>
              <a:rPr lang="en-GB"/>
              <a:t>   {</a:t>
            </a:r>
          </a:p>
          <a:p>
            <a:pPr eaLnBrk="1" hangingPunct="1"/>
            <a:r>
              <a:rPr lang="en-GB"/>
              <a:t>      	ItemType tempItem;  // temporary holding area for swap</a:t>
            </a:r>
          </a:p>
          <a:p>
            <a:pPr eaLnBrk="1" hangingPunct="1"/>
            <a:endParaRPr lang="en-GB"/>
          </a:p>
          <a:p>
            <a:pPr eaLnBrk="1" hangingPunct="1"/>
            <a:r>
              <a:rPr lang="en-GB"/>
              <a:t> 	tempItem = item1;         </a:t>
            </a:r>
          </a:p>
          <a:p>
            <a:pPr eaLnBrk="1" hangingPunct="1"/>
            <a:r>
              <a:rPr lang="en-GB"/>
              <a:t>      	item1= item2;  </a:t>
            </a:r>
          </a:p>
          <a:p>
            <a:pPr eaLnBrk="1" hangingPunct="1"/>
            <a:r>
              <a:rPr lang="en-GB"/>
              <a:t>      	item2 = tempItem;</a:t>
            </a:r>
          </a:p>
          <a:p>
            <a:pPr eaLnBrk="1" hangingPunct="1"/>
            <a:r>
              <a:rPr lang="en-GB"/>
              <a:t>   }</a:t>
            </a:r>
          </a:p>
        </p:txBody>
      </p:sp>
      <p:sp>
        <p:nvSpPr>
          <p:cNvPr id="122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370936E-D2E6-4611-96D1-B22E83B2729C}" type="slidenum">
              <a:rPr lang="en-US" b="0"/>
              <a:pPr eaLnBrk="1" hangingPunct="1"/>
              <a:t>11</a:t>
            </a:fld>
            <a:endParaRPr lang="en-US" b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0" smtClean="0"/>
              <a:t>Bubblesort Lecture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458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/>
              <a:t>This algorithm is best suited for sorting data in which a small percentage of elements are out of order.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/>
              <a:t> A weakness of this algorithm is that it relies heavily on exchanges, which are relatively time-consuming. This makes the method very costly for sorting large random data sets. Bubblesorts can be efficient if a dataset has only a small percentage of elements out of order (i.e. requiring a small number of exchanges and comparisons).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/>
              <a:t> Bubblesort is also known as Sorting by Exchange.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/>
              <a:t> The chief virtue of the bubblesort is that it is easy to program.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/>
              <a:t> However, the bubblesort runs slowly. This becomes apparent when sorting large arrays.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D4121D5-7755-4F50-8C14-4D2C73867797}" type="slidenum">
              <a:rPr lang="en-US" b="0"/>
              <a:pPr eaLnBrk="1" hangingPunct="1"/>
              <a:t>12</a:t>
            </a:fld>
            <a:endParaRPr lang="en-US" b="0"/>
          </a:p>
        </p:txBody>
      </p:sp>
      <p:sp>
        <p:nvSpPr>
          <p:cNvPr id="1331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0" smtClean="0"/>
              <a:t>Bubblesort Lecture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5344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There are a number of versions of the Bubblesort algorithm. We will now look at one other version of the Bubblesort, which has improved efficiency.</a:t>
            </a:r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r>
              <a:rPr lang="en-GB"/>
              <a:t>In the previous version, we made n - 1 passes through the array. The following code controlled the no. of passes through the array.</a:t>
            </a:r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r>
              <a:rPr lang="en-GB"/>
              <a:t>	</a:t>
            </a:r>
            <a:r>
              <a:rPr lang="en-GB" i="1"/>
              <a:t> while (current &lt; numValues-1)</a:t>
            </a:r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r>
              <a:rPr lang="en-GB"/>
              <a:t>This may make unnecessary passes through the array. </a:t>
            </a:r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r>
              <a:rPr lang="en-GB"/>
              <a:t>We could quit before the max number of iterations if BubbleUp returns a Boolean flag, sorted, to tell us when the array is sorted.</a:t>
            </a:r>
          </a:p>
          <a:p>
            <a:pPr eaLnBrk="1" hangingPunct="1">
              <a:spcBef>
                <a:spcPct val="50000"/>
              </a:spcBef>
            </a:pPr>
            <a:r>
              <a:rPr lang="en-GB"/>
              <a:t>If no elements are swapped on a pass through the array then the array must be sorted in order. </a:t>
            </a:r>
          </a:p>
          <a:p>
            <a:pPr eaLnBrk="1" hangingPunct="1">
              <a:spcBef>
                <a:spcPct val="50000"/>
              </a:spcBef>
            </a:pPr>
            <a:r>
              <a:rPr lang="en-GB"/>
              <a:t>This new version is on the next slide…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A8E6637-3926-4F7F-94F1-1D467478DD4C}" type="slidenum">
              <a:rPr lang="en-US" b="0"/>
              <a:pPr eaLnBrk="1" hangingPunct="1"/>
              <a:t>13</a:t>
            </a:fld>
            <a:endParaRPr lang="en-US" b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0" smtClean="0"/>
              <a:t>Bubblesort Lecture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458200" cy="646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dirty="0"/>
              <a:t>template &lt; class </a:t>
            </a:r>
            <a:r>
              <a:rPr lang="en-GB" dirty="0" err="1"/>
              <a:t>ItemType</a:t>
            </a:r>
            <a:r>
              <a:rPr lang="en-GB" dirty="0"/>
              <a:t>&gt;</a:t>
            </a:r>
          </a:p>
          <a:p>
            <a:pPr eaLnBrk="1" hangingPunct="1"/>
            <a:r>
              <a:rPr lang="en-GB" dirty="0"/>
              <a:t> void </a:t>
            </a:r>
            <a:r>
              <a:rPr lang="en-GB" dirty="0" err="1"/>
              <a:t>BubbleSort</a:t>
            </a:r>
            <a:r>
              <a:rPr lang="en-GB" dirty="0"/>
              <a:t>( </a:t>
            </a:r>
            <a:r>
              <a:rPr lang="en-GB" dirty="0" err="1"/>
              <a:t>ItemType</a:t>
            </a:r>
            <a:r>
              <a:rPr lang="en-GB" dirty="0"/>
              <a:t> values[ ],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numValues</a:t>
            </a:r>
            <a:r>
              <a:rPr lang="en-GB" dirty="0"/>
              <a:t> )</a:t>
            </a:r>
          </a:p>
          <a:p>
            <a:pPr eaLnBrk="1" hangingPunct="1"/>
            <a:r>
              <a:rPr lang="en-GB" dirty="0"/>
              <a:t>   {   </a:t>
            </a:r>
          </a:p>
          <a:p>
            <a:pPr eaLnBrk="1" hangingPunct="1"/>
            <a:r>
              <a:rPr lang="en-GB" dirty="0"/>
              <a:t>	</a:t>
            </a:r>
            <a:r>
              <a:rPr lang="en-GB" dirty="0" err="1"/>
              <a:t>int</a:t>
            </a:r>
            <a:r>
              <a:rPr lang="en-GB" dirty="0"/>
              <a:t> current = 0;      </a:t>
            </a:r>
          </a:p>
          <a:p>
            <a:pPr eaLnBrk="1" hangingPunct="1"/>
            <a:r>
              <a:rPr lang="en-GB" dirty="0"/>
              <a:t>	bool sorted = false;</a:t>
            </a:r>
          </a:p>
          <a:p>
            <a:pPr eaLnBrk="1" hangingPunct="1"/>
            <a:r>
              <a:rPr lang="en-GB" dirty="0"/>
              <a:t>	while (current &lt; numValues-1  &amp;&amp;  !sorted)</a:t>
            </a:r>
          </a:p>
          <a:p>
            <a:pPr eaLnBrk="1" hangingPunct="1"/>
            <a:r>
              <a:rPr lang="en-GB" dirty="0"/>
              <a:t>	{</a:t>
            </a:r>
          </a:p>
          <a:p>
            <a:pPr eaLnBrk="1" hangingPunct="1"/>
            <a:r>
              <a:rPr lang="en-GB" dirty="0"/>
              <a:t>		</a:t>
            </a:r>
            <a:r>
              <a:rPr lang="en-GB" dirty="0" err="1"/>
              <a:t>BubbleUp</a:t>
            </a:r>
            <a:r>
              <a:rPr lang="en-GB" dirty="0"/>
              <a:t>(values, current, numValues-1, sorted);</a:t>
            </a:r>
          </a:p>
          <a:p>
            <a:pPr eaLnBrk="1" hangingPunct="1"/>
            <a:r>
              <a:rPr lang="en-GB" dirty="0"/>
              <a:t>		current++;</a:t>
            </a:r>
          </a:p>
          <a:p>
            <a:pPr eaLnBrk="1" hangingPunct="1"/>
            <a:r>
              <a:rPr lang="en-GB" dirty="0"/>
              <a:t>	}</a:t>
            </a:r>
          </a:p>
          <a:p>
            <a:pPr eaLnBrk="1" hangingPunct="1"/>
            <a:r>
              <a:rPr lang="en-GB" dirty="0"/>
              <a:t>   }</a:t>
            </a:r>
          </a:p>
          <a:p>
            <a:pPr eaLnBrk="1" hangingPunct="1"/>
            <a:r>
              <a:rPr lang="en-GB" dirty="0" smtClean="0"/>
              <a:t>=============================================================</a:t>
            </a:r>
            <a:endParaRPr lang="en-GB" dirty="0"/>
          </a:p>
          <a:p>
            <a:pPr eaLnBrk="1" hangingPunct="1"/>
            <a:r>
              <a:rPr lang="en-GB" dirty="0" smtClean="0"/>
              <a:t>template </a:t>
            </a:r>
            <a:r>
              <a:rPr lang="en-GB" dirty="0"/>
              <a:t>&lt; class </a:t>
            </a:r>
            <a:r>
              <a:rPr lang="en-GB" dirty="0" err="1"/>
              <a:t>ItemType</a:t>
            </a:r>
            <a:r>
              <a:rPr lang="en-GB" dirty="0"/>
              <a:t>&gt;</a:t>
            </a:r>
          </a:p>
          <a:p>
            <a:pPr eaLnBrk="1" hangingPunct="1"/>
            <a:r>
              <a:rPr lang="en-GB" dirty="0"/>
              <a:t> void </a:t>
            </a:r>
            <a:r>
              <a:rPr lang="en-GB" dirty="0" err="1"/>
              <a:t>BubbleUp</a:t>
            </a:r>
            <a:r>
              <a:rPr lang="en-GB" dirty="0"/>
              <a:t>( </a:t>
            </a:r>
            <a:r>
              <a:rPr lang="en-GB" dirty="0" err="1"/>
              <a:t>ItemType</a:t>
            </a:r>
            <a:r>
              <a:rPr lang="en-GB" dirty="0"/>
              <a:t> values[ ],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startIndex</a:t>
            </a:r>
            <a:r>
              <a:rPr lang="en-GB" dirty="0"/>
              <a:t>,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endIndex</a:t>
            </a:r>
            <a:r>
              <a:rPr lang="en-GB" dirty="0"/>
              <a:t>, bool&amp; sorted )</a:t>
            </a:r>
          </a:p>
          <a:p>
            <a:pPr eaLnBrk="1" hangingPunct="1"/>
            <a:r>
              <a:rPr lang="en-GB" dirty="0"/>
              <a:t>{</a:t>
            </a:r>
          </a:p>
          <a:p>
            <a:pPr eaLnBrk="1" hangingPunct="1"/>
            <a:r>
              <a:rPr lang="en-GB" dirty="0"/>
              <a:t>	sorted = true;</a:t>
            </a:r>
          </a:p>
          <a:p>
            <a:pPr eaLnBrk="1" hangingPunct="1"/>
            <a:r>
              <a:rPr lang="en-GB" dirty="0"/>
              <a:t>	for ( </a:t>
            </a:r>
            <a:r>
              <a:rPr lang="en-GB" dirty="0" err="1"/>
              <a:t>int</a:t>
            </a:r>
            <a:r>
              <a:rPr lang="en-GB" dirty="0"/>
              <a:t> index = </a:t>
            </a:r>
            <a:r>
              <a:rPr lang="en-GB" dirty="0" err="1"/>
              <a:t>endIndex</a:t>
            </a:r>
            <a:r>
              <a:rPr lang="en-GB" dirty="0"/>
              <a:t>; index &gt; </a:t>
            </a:r>
            <a:r>
              <a:rPr lang="en-GB" dirty="0" err="1"/>
              <a:t>startIndex</a:t>
            </a:r>
            <a:r>
              <a:rPr lang="en-GB" dirty="0"/>
              <a:t>; index-</a:t>
            </a:r>
            <a:r>
              <a:rPr lang="en-GB" dirty="0" smtClean="0"/>
              <a:t>-)</a:t>
            </a:r>
          </a:p>
          <a:p>
            <a:pPr eaLnBrk="1" hangingPunct="1"/>
            <a:r>
              <a:rPr lang="en-GB" dirty="0"/>
              <a:t>	</a:t>
            </a:r>
            <a:r>
              <a:rPr lang="en-GB" dirty="0" smtClean="0"/>
              <a:t>{</a:t>
            </a:r>
            <a:endParaRPr lang="en-GB" dirty="0"/>
          </a:p>
          <a:p>
            <a:pPr eaLnBrk="1" hangingPunct="1"/>
            <a:r>
              <a:rPr lang="en-GB" dirty="0"/>
              <a:t>		if ( values[ index ] &gt; values[ index-1 ] </a:t>
            </a:r>
            <a:r>
              <a:rPr lang="en-GB" dirty="0" smtClean="0"/>
              <a:t>) {</a:t>
            </a:r>
            <a:endParaRPr lang="en-GB" dirty="0"/>
          </a:p>
          <a:p>
            <a:pPr eaLnBrk="1" hangingPunct="1"/>
            <a:r>
              <a:rPr lang="en-GB" dirty="0"/>
              <a:t>               		Swap(values[ index ] , values[ index-1 ]</a:t>
            </a:r>
          </a:p>
          <a:p>
            <a:pPr eaLnBrk="1" hangingPunct="1"/>
            <a:r>
              <a:rPr lang="en-GB" dirty="0"/>
              <a:t>		sorted = false;   </a:t>
            </a:r>
            <a:r>
              <a:rPr lang="en-GB" dirty="0" smtClean="0"/>
              <a:t>}</a:t>
            </a:r>
          </a:p>
          <a:p>
            <a:pPr eaLnBrk="1" hangingPunct="1"/>
            <a:r>
              <a:rPr lang="en-GB"/>
              <a:t>	</a:t>
            </a:r>
            <a:r>
              <a:rPr lang="en-GB" smtClean="0"/>
              <a:t>}</a:t>
            </a:r>
            <a:endParaRPr lang="en-GB" dirty="0"/>
          </a:p>
          <a:p>
            <a:pPr eaLnBrk="1" hangingPunct="1"/>
            <a:r>
              <a:rPr lang="en-GB" dirty="0"/>
              <a:t>}  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6FD0C16-DF88-486B-8FD7-8C771BD051B5}" type="slidenum">
              <a:rPr lang="en-US" b="0"/>
              <a:pPr eaLnBrk="1" hangingPunct="1"/>
              <a:t>14</a:t>
            </a:fld>
            <a:endParaRPr lang="en-US" b="0"/>
          </a:p>
        </p:txBody>
      </p:sp>
      <p:sp>
        <p:nvSpPr>
          <p:cNvPr id="1536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0" smtClean="0"/>
              <a:t>Bubblesort Lecture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382000" cy="577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u="sng"/>
              <a:t>Problem Statement:</a:t>
            </a:r>
          </a:p>
          <a:p>
            <a:pPr eaLnBrk="1" hangingPunct="1">
              <a:spcBef>
                <a:spcPct val="50000"/>
              </a:spcBef>
            </a:pPr>
            <a:r>
              <a:rPr lang="en-GB"/>
              <a:t>Sort a collection of integers into descending order using the Bubblesort Algorithm.</a:t>
            </a:r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r>
              <a:rPr lang="en-GB"/>
              <a:t>Analysis:</a:t>
            </a:r>
          </a:p>
          <a:p>
            <a:pPr eaLnBrk="1" hangingPunct="1">
              <a:spcBef>
                <a:spcPct val="50000"/>
              </a:spcBef>
            </a:pPr>
            <a:r>
              <a:rPr lang="en-GB"/>
              <a:t>Working through an example</a:t>
            </a:r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r>
              <a:rPr lang="en-GB"/>
              <a:t>Let’s see what happens if elements are compared as follows:-</a:t>
            </a:r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r>
              <a:rPr lang="en-GB"/>
              <a:t>In ascending order, so swap.</a:t>
            </a:r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r>
              <a:rPr lang="en-GB"/>
              <a:t>In descending order, so do nothing</a:t>
            </a:r>
            <a:endParaRPr lang="en-US"/>
          </a:p>
        </p:txBody>
      </p:sp>
      <p:graphicFrame>
        <p:nvGraphicFramePr>
          <p:cNvPr id="7270" name="Group 102"/>
          <p:cNvGraphicFramePr>
            <a:graphicFrameLocks noGrp="1"/>
          </p:cNvGraphicFramePr>
          <p:nvPr/>
        </p:nvGraphicFramePr>
        <p:xfrm>
          <a:off x="1524000" y="2362200"/>
          <a:ext cx="6096000" cy="6096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685800"/>
                <a:gridCol w="838200"/>
                <a:gridCol w="762000"/>
                <a:gridCol w="762000"/>
                <a:gridCol w="762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71" name="Group 103"/>
          <p:cNvGraphicFramePr>
            <a:graphicFrameLocks noGrp="1"/>
          </p:cNvGraphicFramePr>
          <p:nvPr/>
        </p:nvGraphicFramePr>
        <p:xfrm>
          <a:off x="1524000" y="3657600"/>
          <a:ext cx="6096000" cy="6096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685800"/>
                <a:gridCol w="838200"/>
                <a:gridCol w="762000"/>
                <a:gridCol w="762000"/>
                <a:gridCol w="762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91" name="Group 123"/>
          <p:cNvGraphicFramePr>
            <a:graphicFrameLocks noGrp="1"/>
          </p:cNvGraphicFramePr>
          <p:nvPr/>
        </p:nvGraphicFramePr>
        <p:xfrm>
          <a:off x="1524000" y="4876800"/>
          <a:ext cx="6096000" cy="6096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685800"/>
                <a:gridCol w="838200"/>
                <a:gridCol w="762000"/>
                <a:gridCol w="762000"/>
                <a:gridCol w="762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39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35" name="Slide Number Placeholder 6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0AFDD72-83D3-4EFE-AD27-81ABD35BB91F}" type="slidenum">
              <a:rPr lang="en-US" b="0"/>
              <a:pPr eaLnBrk="1" hangingPunct="1"/>
              <a:t>2</a:t>
            </a:fld>
            <a:endParaRPr lang="en-US" b="0"/>
          </a:p>
        </p:txBody>
      </p:sp>
      <p:sp>
        <p:nvSpPr>
          <p:cNvPr id="3136" name="Footer Placeholder 6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0" smtClean="0"/>
              <a:t>Bubblesort Lecture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Group 2"/>
          <p:cNvGraphicFramePr>
            <a:graphicFrameLocks noGrp="1"/>
          </p:cNvGraphicFramePr>
          <p:nvPr/>
        </p:nvGraphicFramePr>
        <p:xfrm>
          <a:off x="1371600" y="304800"/>
          <a:ext cx="6096000" cy="6096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685800"/>
                <a:gridCol w="838200"/>
                <a:gridCol w="762000"/>
                <a:gridCol w="762000"/>
                <a:gridCol w="762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152400" y="1066800"/>
            <a:ext cx="8686800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In ascending order, so swap.</a:t>
            </a:r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r>
              <a:rPr lang="en-GB"/>
              <a:t>In ascending order, so swap.</a:t>
            </a:r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r>
              <a:rPr lang="en-GB"/>
              <a:t>In ascending order, so swap.</a:t>
            </a:r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r>
              <a:rPr lang="en-GB"/>
              <a:t>In ascending order, so swap.</a:t>
            </a:r>
          </a:p>
        </p:txBody>
      </p:sp>
      <p:graphicFrame>
        <p:nvGraphicFramePr>
          <p:cNvPr id="8215" name="Group 23"/>
          <p:cNvGraphicFramePr>
            <a:graphicFrameLocks noGrp="1"/>
          </p:cNvGraphicFramePr>
          <p:nvPr/>
        </p:nvGraphicFramePr>
        <p:xfrm>
          <a:off x="1447800" y="1676400"/>
          <a:ext cx="6096000" cy="6096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685800"/>
                <a:gridCol w="838200"/>
                <a:gridCol w="762000"/>
                <a:gridCol w="762000"/>
                <a:gridCol w="762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41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39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36" name="Group 44"/>
          <p:cNvGraphicFramePr>
            <a:graphicFrameLocks noGrp="1"/>
          </p:cNvGraphicFramePr>
          <p:nvPr/>
        </p:nvGraphicFramePr>
        <p:xfrm>
          <a:off x="1447800" y="2971800"/>
          <a:ext cx="6096000" cy="6096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685800"/>
                <a:gridCol w="838200"/>
                <a:gridCol w="762000"/>
                <a:gridCol w="762000"/>
                <a:gridCol w="762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39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56" name="Group 64"/>
          <p:cNvGraphicFramePr>
            <a:graphicFrameLocks noGrp="1"/>
          </p:cNvGraphicFramePr>
          <p:nvPr/>
        </p:nvGraphicFramePr>
        <p:xfrm>
          <a:off x="1447800" y="4267200"/>
          <a:ext cx="6096000" cy="6096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685800"/>
                <a:gridCol w="838200"/>
                <a:gridCol w="762000"/>
                <a:gridCol w="762000"/>
                <a:gridCol w="762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79" name="Slide Number Placeholder 8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5AA138C-36D8-48F2-AF35-1099880DD87E}" type="slidenum">
              <a:rPr lang="en-US" b="0"/>
              <a:pPr eaLnBrk="1" hangingPunct="1"/>
              <a:t>3</a:t>
            </a:fld>
            <a:endParaRPr lang="en-US" b="0"/>
          </a:p>
        </p:txBody>
      </p:sp>
      <p:sp>
        <p:nvSpPr>
          <p:cNvPr id="4180" name="Footer Placeholder 8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0" smtClean="0"/>
              <a:t>Bubblesort Lecture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Group 2"/>
          <p:cNvGraphicFramePr>
            <a:graphicFrameLocks noGrp="1"/>
          </p:cNvGraphicFramePr>
          <p:nvPr/>
        </p:nvGraphicFramePr>
        <p:xfrm>
          <a:off x="1447800" y="381000"/>
          <a:ext cx="6096000" cy="6096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685800"/>
                <a:gridCol w="838200"/>
                <a:gridCol w="762000"/>
                <a:gridCol w="762000"/>
                <a:gridCol w="762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228600" y="1219200"/>
            <a:ext cx="8610600" cy="3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In ascending order, so swap.</a:t>
            </a:r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r>
              <a:rPr lang="en-GB"/>
              <a:t>What has been achieved by doing all this work??? :-</a:t>
            </a:r>
          </a:p>
          <a:p>
            <a:pPr eaLnBrk="1" hangingPunct="1">
              <a:spcBef>
                <a:spcPct val="50000"/>
              </a:spcBef>
            </a:pPr>
            <a:r>
              <a:rPr lang="en-GB"/>
              <a:t>The largest value 41 is in its correct position, so it can be excluded from any other processing.</a:t>
            </a:r>
          </a:p>
          <a:p>
            <a:pPr eaLnBrk="1" hangingPunct="1">
              <a:spcBef>
                <a:spcPct val="50000"/>
              </a:spcBef>
            </a:pPr>
            <a:r>
              <a:rPr lang="en-GB"/>
              <a:t>If another pass is taken through the array, leaving out the first element, then the next largest value should end up in the 2</a:t>
            </a:r>
            <a:r>
              <a:rPr lang="en-GB" baseline="30000"/>
              <a:t>nd</a:t>
            </a:r>
            <a:r>
              <a:rPr lang="en-GB"/>
              <a:t> position.</a:t>
            </a:r>
            <a:endParaRPr lang="en-US"/>
          </a:p>
        </p:txBody>
      </p:sp>
      <p:graphicFrame>
        <p:nvGraphicFramePr>
          <p:cNvPr id="9239" name="Group 23"/>
          <p:cNvGraphicFramePr>
            <a:graphicFrameLocks noGrp="1"/>
          </p:cNvGraphicFramePr>
          <p:nvPr/>
        </p:nvGraphicFramePr>
        <p:xfrm>
          <a:off x="1447800" y="1828800"/>
          <a:ext cx="6096000" cy="6096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685800"/>
                <a:gridCol w="838200"/>
                <a:gridCol w="762000"/>
                <a:gridCol w="762000"/>
                <a:gridCol w="762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63" name="Slide Number Placeholder 4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E59B32A-B8FF-4CB0-9E94-2AC379F6F383}" type="slidenum">
              <a:rPr lang="en-US" b="0"/>
              <a:pPr eaLnBrk="1" hangingPunct="1"/>
              <a:t>4</a:t>
            </a:fld>
            <a:endParaRPr lang="en-US" b="0"/>
          </a:p>
        </p:txBody>
      </p:sp>
      <p:sp>
        <p:nvSpPr>
          <p:cNvPr id="5164" name="Footer Placeholder 4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0" smtClean="0"/>
              <a:t>Bubblesort Lecture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Group 2"/>
          <p:cNvGraphicFramePr>
            <a:graphicFrameLocks noGrp="1"/>
          </p:cNvGraphicFramePr>
          <p:nvPr/>
        </p:nvGraphicFramePr>
        <p:xfrm>
          <a:off x="1371600" y="304800"/>
          <a:ext cx="6096000" cy="6096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685800"/>
                <a:gridCol w="838200"/>
                <a:gridCol w="762000"/>
                <a:gridCol w="762000"/>
                <a:gridCol w="762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14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52400" y="1066800"/>
            <a:ext cx="8686800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In descending order, so do nothing.</a:t>
            </a:r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r>
              <a:rPr lang="en-GB"/>
              <a:t>In ascending order, so swap.</a:t>
            </a:r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r>
              <a:rPr lang="en-GB"/>
              <a:t>In ascending order, so swap.</a:t>
            </a:r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r>
              <a:rPr lang="en-GB"/>
              <a:t>In ascending order, so swap.</a:t>
            </a:r>
          </a:p>
        </p:txBody>
      </p:sp>
      <p:graphicFrame>
        <p:nvGraphicFramePr>
          <p:cNvPr id="10263" name="Group 23"/>
          <p:cNvGraphicFramePr>
            <a:graphicFrameLocks noGrp="1"/>
          </p:cNvGraphicFramePr>
          <p:nvPr/>
        </p:nvGraphicFramePr>
        <p:xfrm>
          <a:off x="1447800" y="1676400"/>
          <a:ext cx="6096000" cy="6096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685800"/>
                <a:gridCol w="838200"/>
                <a:gridCol w="762000"/>
                <a:gridCol w="762000"/>
                <a:gridCol w="762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283" name="Group 43"/>
          <p:cNvGraphicFramePr>
            <a:graphicFrameLocks noGrp="1"/>
          </p:cNvGraphicFramePr>
          <p:nvPr/>
        </p:nvGraphicFramePr>
        <p:xfrm>
          <a:off x="1447800" y="2971800"/>
          <a:ext cx="6096000" cy="6096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685800"/>
                <a:gridCol w="838200"/>
                <a:gridCol w="762000"/>
                <a:gridCol w="762000"/>
                <a:gridCol w="762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03" name="Group 63"/>
          <p:cNvGraphicFramePr>
            <a:graphicFrameLocks noGrp="1"/>
          </p:cNvGraphicFramePr>
          <p:nvPr/>
        </p:nvGraphicFramePr>
        <p:xfrm>
          <a:off x="1447800" y="4267200"/>
          <a:ext cx="6096000" cy="6096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685800"/>
                <a:gridCol w="838200"/>
                <a:gridCol w="762000"/>
                <a:gridCol w="762000"/>
                <a:gridCol w="762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27" name="Slide Number Placeholder 8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B58B9B3-EAEB-4290-8D29-C511C3F86663}" type="slidenum">
              <a:rPr lang="en-US" b="0"/>
              <a:pPr eaLnBrk="1" hangingPunct="1"/>
              <a:t>5</a:t>
            </a:fld>
            <a:endParaRPr lang="en-US" b="0"/>
          </a:p>
        </p:txBody>
      </p:sp>
      <p:sp>
        <p:nvSpPr>
          <p:cNvPr id="6228" name="Footer Placeholder 8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0" smtClean="0"/>
              <a:t>Bubblesort Lecture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Group 2"/>
          <p:cNvGraphicFramePr>
            <a:graphicFrameLocks noGrp="1"/>
          </p:cNvGraphicFramePr>
          <p:nvPr/>
        </p:nvGraphicFramePr>
        <p:xfrm>
          <a:off x="1371600" y="304800"/>
          <a:ext cx="6096000" cy="6096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685800"/>
                <a:gridCol w="838200"/>
                <a:gridCol w="762000"/>
                <a:gridCol w="762000"/>
                <a:gridCol w="762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152400" y="1066800"/>
            <a:ext cx="8686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In ascending order, so swap.</a:t>
            </a:r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r>
              <a:rPr lang="en-GB"/>
              <a:t>In ascending order, so swap.</a:t>
            </a:r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r>
              <a:rPr lang="en-GB"/>
              <a:t>So now 39, the 2</a:t>
            </a:r>
            <a:r>
              <a:rPr lang="en-GB" baseline="30000"/>
              <a:t>nd</a:t>
            </a:r>
            <a:r>
              <a:rPr lang="en-GB"/>
              <a:t> LARGEST value is in the 2</a:t>
            </a:r>
            <a:r>
              <a:rPr lang="en-GB" baseline="30000"/>
              <a:t>nd</a:t>
            </a:r>
            <a:r>
              <a:rPr lang="en-GB"/>
              <a:t> position, which is its correct sorted position, so it can now be excluded from any further processing.</a:t>
            </a:r>
          </a:p>
          <a:p>
            <a:pPr eaLnBrk="1" hangingPunct="1">
              <a:spcBef>
                <a:spcPct val="50000"/>
              </a:spcBef>
            </a:pPr>
            <a:endParaRPr lang="en-GB"/>
          </a:p>
        </p:txBody>
      </p:sp>
      <p:graphicFrame>
        <p:nvGraphicFramePr>
          <p:cNvPr id="11287" name="Group 23"/>
          <p:cNvGraphicFramePr>
            <a:graphicFrameLocks noGrp="1"/>
          </p:cNvGraphicFramePr>
          <p:nvPr/>
        </p:nvGraphicFramePr>
        <p:xfrm>
          <a:off x="1447800" y="1676400"/>
          <a:ext cx="6096000" cy="6096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685800"/>
                <a:gridCol w="838200"/>
                <a:gridCol w="762000"/>
                <a:gridCol w="762000"/>
                <a:gridCol w="762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307" name="Group 43"/>
          <p:cNvGraphicFramePr>
            <a:graphicFrameLocks noGrp="1"/>
          </p:cNvGraphicFramePr>
          <p:nvPr/>
        </p:nvGraphicFramePr>
        <p:xfrm>
          <a:off x="1447800" y="2971800"/>
          <a:ext cx="6096000" cy="6096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685800"/>
                <a:gridCol w="838200"/>
                <a:gridCol w="762000"/>
                <a:gridCol w="762000"/>
                <a:gridCol w="762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31" name="Slide Number Placeholder 6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90B56DD-9E7A-4C03-8CE3-78D4F3CB0320}" type="slidenum">
              <a:rPr lang="en-US" b="0"/>
              <a:pPr eaLnBrk="1" hangingPunct="1"/>
              <a:t>6</a:t>
            </a:fld>
            <a:endParaRPr lang="en-US" b="0"/>
          </a:p>
        </p:txBody>
      </p:sp>
      <p:sp>
        <p:nvSpPr>
          <p:cNvPr id="7232" name="Footer Placeholder 6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0" smtClean="0"/>
              <a:t>Bubblesort Lecture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458200" cy="586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Continuing in the same way, a 3</a:t>
            </a:r>
            <a:r>
              <a:rPr lang="en-GB" baseline="30000"/>
              <a:t>rd</a:t>
            </a:r>
            <a:r>
              <a:rPr lang="en-GB"/>
              <a:t> pass through the array should put the 3</a:t>
            </a:r>
            <a:r>
              <a:rPr lang="en-GB" baseline="30000"/>
              <a:t>rd</a:t>
            </a:r>
            <a:r>
              <a:rPr lang="en-GB"/>
              <a:t> largest number in the 3</a:t>
            </a:r>
            <a:r>
              <a:rPr lang="en-GB" baseline="30000"/>
              <a:t>rd</a:t>
            </a:r>
            <a:r>
              <a:rPr lang="en-GB"/>
              <a:t> position.</a:t>
            </a:r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r>
              <a:rPr lang="en-GB"/>
              <a:t>The first 2 locations need not be considered during this pass through the array.</a:t>
            </a:r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r>
              <a:rPr lang="en-GB"/>
              <a:t>How many passes are  required to sort our array of 8 elements. (REMEMBER our array is indexed from 0 to 7)</a:t>
            </a:r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r>
              <a:rPr lang="en-GB"/>
              <a:t>Pass 1 : largest element in 	Position 0</a:t>
            </a:r>
          </a:p>
          <a:p>
            <a:pPr eaLnBrk="1" hangingPunct="1">
              <a:spcBef>
                <a:spcPct val="50000"/>
              </a:spcBef>
            </a:pPr>
            <a:r>
              <a:rPr lang="en-GB"/>
              <a:t>Pass 2 : 2</a:t>
            </a:r>
            <a:r>
              <a:rPr lang="en-GB" baseline="30000"/>
              <a:t>nd</a:t>
            </a:r>
            <a:r>
              <a:rPr lang="en-GB"/>
              <a:t> largest element in 	Position 1</a:t>
            </a:r>
            <a:endParaRPr lang="en-US"/>
          </a:p>
          <a:p>
            <a:pPr eaLnBrk="1" hangingPunct="1">
              <a:spcBef>
                <a:spcPct val="50000"/>
              </a:spcBef>
            </a:pPr>
            <a:r>
              <a:rPr lang="en-GB"/>
              <a:t>Pass 3 : 3</a:t>
            </a:r>
            <a:r>
              <a:rPr lang="en-GB" baseline="30000"/>
              <a:t>rd</a:t>
            </a:r>
            <a:r>
              <a:rPr lang="en-GB"/>
              <a:t> largest element in 	Position 2</a:t>
            </a:r>
            <a:endParaRPr lang="en-US"/>
          </a:p>
          <a:p>
            <a:pPr eaLnBrk="1" hangingPunct="1">
              <a:spcBef>
                <a:spcPct val="50000"/>
              </a:spcBef>
            </a:pPr>
            <a:r>
              <a:rPr lang="en-GB"/>
              <a:t>Pass 4 : 4</a:t>
            </a:r>
            <a:r>
              <a:rPr lang="en-GB" baseline="30000"/>
              <a:t>th</a:t>
            </a:r>
            <a:r>
              <a:rPr lang="en-GB"/>
              <a:t> largest element in 	Position 3</a:t>
            </a:r>
            <a:endParaRPr lang="en-US"/>
          </a:p>
          <a:p>
            <a:pPr eaLnBrk="1" hangingPunct="1">
              <a:spcBef>
                <a:spcPct val="50000"/>
              </a:spcBef>
            </a:pPr>
            <a:r>
              <a:rPr lang="en-GB"/>
              <a:t>Pass 5 : 5</a:t>
            </a:r>
            <a:r>
              <a:rPr lang="en-GB" baseline="30000"/>
              <a:t>th</a:t>
            </a:r>
            <a:r>
              <a:rPr lang="en-GB"/>
              <a:t> largest element in 	Position 4</a:t>
            </a:r>
            <a:endParaRPr lang="en-US"/>
          </a:p>
          <a:p>
            <a:pPr eaLnBrk="1" hangingPunct="1">
              <a:spcBef>
                <a:spcPct val="50000"/>
              </a:spcBef>
            </a:pPr>
            <a:r>
              <a:rPr lang="en-GB"/>
              <a:t>Pass 6 : 6</a:t>
            </a:r>
            <a:r>
              <a:rPr lang="en-GB" baseline="30000"/>
              <a:t>th</a:t>
            </a:r>
            <a:r>
              <a:rPr lang="en-GB"/>
              <a:t> largest element in 	Position 5</a:t>
            </a:r>
            <a:endParaRPr lang="en-US"/>
          </a:p>
          <a:p>
            <a:pPr eaLnBrk="1" hangingPunct="1">
              <a:spcBef>
                <a:spcPct val="50000"/>
              </a:spcBef>
            </a:pPr>
            <a:r>
              <a:rPr lang="en-GB"/>
              <a:t>Pass 7 : 7</a:t>
            </a:r>
            <a:r>
              <a:rPr lang="en-GB" baseline="30000"/>
              <a:t>th</a:t>
            </a:r>
            <a:r>
              <a:rPr lang="en-GB"/>
              <a:t> largest element in 	Position 6</a:t>
            </a:r>
            <a:endParaRPr lang="en-US"/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C858A2C-220B-4E74-A332-9E87EF723E6C}" type="slidenum">
              <a:rPr lang="en-US" b="0"/>
              <a:pPr eaLnBrk="1" hangingPunct="1"/>
              <a:t>7</a:t>
            </a:fld>
            <a:endParaRPr lang="en-US" b="0"/>
          </a:p>
        </p:txBody>
      </p:sp>
      <p:sp>
        <p:nvSpPr>
          <p:cNvPr id="819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0" smtClean="0"/>
              <a:t>Bubblesort Lecture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5344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So, if 7 elements are in their correct place, then the last element (i.e. the smallest value) must be in position 0.</a:t>
            </a:r>
          </a:p>
          <a:p>
            <a:pPr eaLnBrk="1" hangingPunct="1">
              <a:spcBef>
                <a:spcPct val="50000"/>
              </a:spcBef>
            </a:pPr>
            <a:endParaRPr lang="en-GB"/>
          </a:p>
          <a:p>
            <a:pPr eaLnBrk="1" hangingPunct="1">
              <a:spcBef>
                <a:spcPct val="50000"/>
              </a:spcBef>
            </a:pPr>
            <a:r>
              <a:rPr lang="en-GB"/>
              <a:t>=&gt; 7 passes or in general, one less than the number of elements in the array.</a:t>
            </a:r>
            <a:endParaRPr lang="en-US"/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6407887-F87A-48B7-8975-F0C91A5DDC53}" type="slidenum">
              <a:rPr lang="en-US" b="0"/>
              <a:pPr eaLnBrk="1" hangingPunct="1"/>
              <a:t>8</a:t>
            </a:fld>
            <a:endParaRPr lang="en-US" b="0"/>
          </a:p>
        </p:txBody>
      </p:sp>
      <p:sp>
        <p:nvSpPr>
          <p:cNvPr id="922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0" smtClean="0"/>
              <a:t>Bubblesort Lecture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534400" cy="535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dirty="0"/>
              <a:t>DESIGN:</a:t>
            </a:r>
          </a:p>
          <a:p>
            <a:pPr>
              <a:spcBef>
                <a:spcPct val="50000"/>
              </a:spcBef>
              <a:defRPr/>
            </a:pPr>
            <a:r>
              <a:rPr lang="en-GB" dirty="0"/>
              <a:t>1.   Establish an array of n elements.</a:t>
            </a:r>
          </a:p>
          <a:p>
            <a:pPr marL="342900" indent="-342900">
              <a:spcBef>
                <a:spcPct val="50000"/>
              </a:spcBef>
              <a:buFontTx/>
              <a:buAutoNum type="arabicPeriod" startAt="2"/>
              <a:defRPr/>
            </a:pPr>
            <a:r>
              <a:rPr lang="en-GB" dirty="0"/>
              <a:t>Set </a:t>
            </a:r>
            <a:r>
              <a:rPr lang="en-GB" i="1" dirty="0"/>
              <a:t>current</a:t>
            </a:r>
            <a:r>
              <a:rPr lang="en-GB" dirty="0"/>
              <a:t> to the index of the first item in the array</a:t>
            </a:r>
          </a:p>
          <a:p>
            <a:pPr marL="342900" indent="-342900">
              <a:spcBef>
                <a:spcPct val="50000"/>
              </a:spcBef>
              <a:buFontTx/>
              <a:buAutoNum type="arabicPeriod" startAt="2"/>
              <a:defRPr/>
            </a:pPr>
            <a:r>
              <a:rPr lang="en-GB" dirty="0"/>
              <a:t>while more items in the unsorted part of the array exist</a:t>
            </a:r>
          </a:p>
          <a:p>
            <a:pPr marL="800100" lvl="1" indent="-342900">
              <a:spcBef>
                <a:spcPct val="50000"/>
              </a:spcBef>
              <a:defRPr/>
            </a:pPr>
            <a:r>
              <a:rPr lang="en-GB" dirty="0"/>
              <a:t>3.1 “Bubble up” the largest item in the unsorted part of the array</a:t>
            </a:r>
          </a:p>
          <a:p>
            <a:pPr marL="800100" lvl="1" indent="-342900">
              <a:spcBef>
                <a:spcPct val="50000"/>
              </a:spcBef>
              <a:defRPr/>
            </a:pPr>
            <a:r>
              <a:rPr lang="en-GB" dirty="0"/>
              <a:t>			carrying out intermediate swapping of elements as needed</a:t>
            </a:r>
          </a:p>
          <a:p>
            <a:pPr marL="800100" lvl="1" indent="-342900">
              <a:spcBef>
                <a:spcPct val="50000"/>
              </a:spcBef>
              <a:defRPr/>
            </a:pPr>
            <a:r>
              <a:rPr lang="en-GB" dirty="0"/>
              <a:t>3.2 Shrink the unsorted part of the array by incrementing </a:t>
            </a:r>
            <a:r>
              <a:rPr lang="en-GB" i="1" dirty="0"/>
              <a:t>current </a:t>
            </a:r>
          </a:p>
          <a:p>
            <a:pPr>
              <a:spcBef>
                <a:spcPct val="50000"/>
              </a:spcBef>
              <a:defRPr/>
            </a:pPr>
            <a:r>
              <a:rPr lang="en-GB"/>
              <a:t>4.   </a:t>
            </a:r>
            <a:r>
              <a:rPr lang="en-GB" dirty="0"/>
              <a:t>Output the sorted array</a:t>
            </a:r>
          </a:p>
          <a:p>
            <a:pPr>
              <a:spcBef>
                <a:spcPct val="50000"/>
              </a:spcBef>
              <a:defRPr/>
            </a:pPr>
            <a:endParaRPr lang="en-GB" dirty="0"/>
          </a:p>
          <a:p>
            <a:pPr>
              <a:spcBef>
                <a:spcPct val="50000"/>
              </a:spcBef>
              <a:defRPr/>
            </a:pPr>
            <a:r>
              <a:rPr lang="en-GB" dirty="0"/>
              <a:t>Now lets look at the design for 3.1 in the above algorithm</a:t>
            </a:r>
          </a:p>
          <a:p>
            <a:pPr>
              <a:spcBef>
                <a:spcPct val="50000"/>
              </a:spcBef>
              <a:defRPr/>
            </a:pPr>
            <a:r>
              <a:rPr lang="en-GB" dirty="0"/>
              <a:t>3.1.1  for index going from </a:t>
            </a:r>
            <a:r>
              <a:rPr lang="en-GB" dirty="0" err="1"/>
              <a:t>endIndex</a:t>
            </a:r>
            <a:r>
              <a:rPr lang="en-GB" dirty="0"/>
              <a:t> DOWNTO startIndex+1</a:t>
            </a:r>
          </a:p>
          <a:p>
            <a:pPr>
              <a:spcBef>
                <a:spcPct val="50000"/>
              </a:spcBef>
              <a:defRPr/>
            </a:pPr>
            <a:r>
              <a:rPr lang="en-GB" dirty="0"/>
              <a:t>	if values[index] &gt; values[index-1]</a:t>
            </a:r>
          </a:p>
          <a:p>
            <a:pPr>
              <a:spcBef>
                <a:spcPct val="50000"/>
              </a:spcBef>
              <a:defRPr/>
            </a:pPr>
            <a:r>
              <a:rPr lang="en-GB" dirty="0"/>
              <a:t>		Swap (values[index] , values[index-1])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DBDC0D7-32BF-4DAF-9CB2-A050920F1B26}" type="slidenum">
              <a:rPr lang="en-US" b="0"/>
              <a:pPr eaLnBrk="1" hangingPunct="1"/>
              <a:t>9</a:t>
            </a:fld>
            <a:endParaRPr lang="en-US" b="0"/>
          </a:p>
        </p:txBody>
      </p:sp>
      <p:sp>
        <p:nvSpPr>
          <p:cNvPr id="1024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0" smtClean="0"/>
              <a:t>Bubblesort Lecture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Lectur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ectur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C:\WINNT\Profiles\des.ocarroll.000\Application Data\Microsoft\Templates\Lecture.pot</Template>
  <TotalTime>723</TotalTime>
  <Words>887</Words>
  <Application>Microsoft Office PowerPoint</Application>
  <PresentationFormat>On-screen Show (4:3)</PresentationFormat>
  <Paragraphs>322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Times New Roman</vt:lpstr>
      <vt:lpstr>Lecture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Limerick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Des.Ocarroll</dc:creator>
  <cp:lastModifiedBy>Desmond.OCarroll</cp:lastModifiedBy>
  <cp:revision>25</cp:revision>
  <dcterms:created xsi:type="dcterms:W3CDTF">2000-12-11T14:16:43Z</dcterms:created>
  <dcterms:modified xsi:type="dcterms:W3CDTF">2016-03-10T15:24:02Z</dcterms:modified>
</cp:coreProperties>
</file>