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1504F-8E0F-4E22-A881-661777E4D4CF}" type="datetimeFigureOut">
              <a:rPr lang="en-IE" smtClean="0"/>
              <a:pPr/>
              <a:t>15/03/2012</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E48610-C70D-4C28-9D57-CE2146AABB5D}" type="slidenum">
              <a:rPr lang="en-IE" smtClean="0"/>
              <a:pPr/>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60D462D-F7EA-4A72-AAFB-51C3751E4DCA}" type="datetime1">
              <a:rPr lang="en-IE" smtClean="0"/>
              <a:pPr/>
              <a:t>15/03/2012</a:t>
            </a:fld>
            <a:endParaRPr lang="en-IE"/>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E"/>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F3D8C2A-1B6C-4EFD-B0DB-34DBA0A10849}"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6B4D68-063A-4935-A625-C3437347FEB6}" type="datetime1">
              <a:rPr lang="en-IE" smtClean="0"/>
              <a:pPr/>
              <a:t>15/03/2012</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4F3D8C2A-1B6C-4EFD-B0DB-34DBA0A10849}"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85A81C-7FE4-476F-89B8-4A7963D71CB4}" type="datetime1">
              <a:rPr lang="en-IE" smtClean="0"/>
              <a:pPr/>
              <a:t>15/03/2012</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4F3D8C2A-1B6C-4EFD-B0DB-34DBA0A10849}"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DA3D46-8FEB-470D-A459-3259C4884D34}" type="datetime1">
              <a:rPr lang="en-IE" smtClean="0"/>
              <a:pPr/>
              <a:t>15/03/2012</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4F3D8C2A-1B6C-4EFD-B0DB-34DBA0A10849}" type="slidenum">
              <a:rPr lang="en-IE" smtClean="0"/>
              <a:pPr/>
              <a:t>‹#›</a:t>
            </a:fld>
            <a:endParaRPr lang="en-IE"/>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2E765A2-C674-4EF7-BC6F-7411C6660CDD}" type="datetime1">
              <a:rPr lang="en-IE" smtClean="0"/>
              <a:pPr/>
              <a:t>15/03/2012</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4F3D8C2A-1B6C-4EFD-B0DB-34DBA0A10849}" type="slidenum">
              <a:rPr lang="en-IE" smtClean="0"/>
              <a:pPr/>
              <a:t>‹#›</a:t>
            </a:fld>
            <a:endParaRPr lang="en-IE"/>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0375E8-AE64-495A-8C59-F056E808188F}" type="datetime1">
              <a:rPr lang="en-IE" smtClean="0"/>
              <a:pPr/>
              <a:t>15/03/2012</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4F3D8C2A-1B6C-4EFD-B0DB-34DBA0A10849}" type="slidenum">
              <a:rPr lang="en-IE" smtClean="0"/>
              <a:pPr/>
              <a:t>‹#›</a:t>
            </a:fld>
            <a:endParaRPr lang="en-IE"/>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9B336FF-11A6-4819-9084-A4F67B800FD4}" type="datetime1">
              <a:rPr lang="en-IE" smtClean="0"/>
              <a:pPr/>
              <a:t>15/03/2012</a:t>
            </a:fld>
            <a:endParaRPr lang="en-IE"/>
          </a:p>
        </p:txBody>
      </p:sp>
      <p:sp>
        <p:nvSpPr>
          <p:cNvPr id="8" name="Footer Placeholder 7"/>
          <p:cNvSpPr>
            <a:spLocks noGrp="1"/>
          </p:cNvSpPr>
          <p:nvPr>
            <p:ph type="ftr" sz="quarter" idx="11"/>
          </p:nvPr>
        </p:nvSpPr>
        <p:spPr/>
        <p:txBody>
          <a:bodyPr/>
          <a:lstStyle>
            <a:extLst/>
          </a:lstStyle>
          <a:p>
            <a:endParaRPr lang="en-IE"/>
          </a:p>
        </p:txBody>
      </p:sp>
      <p:sp>
        <p:nvSpPr>
          <p:cNvPr id="9" name="Slide Number Placeholder 8"/>
          <p:cNvSpPr>
            <a:spLocks noGrp="1"/>
          </p:cNvSpPr>
          <p:nvPr>
            <p:ph type="sldNum" sz="quarter" idx="12"/>
          </p:nvPr>
        </p:nvSpPr>
        <p:spPr/>
        <p:txBody>
          <a:bodyPr/>
          <a:lstStyle>
            <a:extLst/>
          </a:lstStyle>
          <a:p>
            <a:fld id="{4F3D8C2A-1B6C-4EFD-B0DB-34DBA0A10849}" type="slidenum">
              <a:rPr lang="en-IE" smtClean="0"/>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A17A6C9-D150-48F4-B031-507220CF1A34}" type="datetime1">
              <a:rPr lang="en-IE" smtClean="0"/>
              <a:pPr/>
              <a:t>15/03/2012</a:t>
            </a:fld>
            <a:endParaRPr lang="en-IE"/>
          </a:p>
        </p:txBody>
      </p:sp>
      <p:sp>
        <p:nvSpPr>
          <p:cNvPr id="4" name="Footer Placeholder 3"/>
          <p:cNvSpPr>
            <a:spLocks noGrp="1"/>
          </p:cNvSpPr>
          <p:nvPr>
            <p:ph type="ftr" sz="quarter" idx="11"/>
          </p:nvPr>
        </p:nvSpPr>
        <p:spPr/>
        <p:txBody>
          <a:bodyPr/>
          <a:lstStyle>
            <a:extLst/>
          </a:lstStyle>
          <a:p>
            <a:endParaRPr lang="en-IE"/>
          </a:p>
        </p:txBody>
      </p:sp>
      <p:sp>
        <p:nvSpPr>
          <p:cNvPr id="5" name="Slide Number Placeholder 4"/>
          <p:cNvSpPr>
            <a:spLocks noGrp="1"/>
          </p:cNvSpPr>
          <p:nvPr>
            <p:ph type="sldNum" sz="quarter" idx="12"/>
          </p:nvPr>
        </p:nvSpPr>
        <p:spPr/>
        <p:txBody>
          <a:bodyPr/>
          <a:lstStyle>
            <a:extLst/>
          </a:lstStyle>
          <a:p>
            <a:fld id="{4F3D8C2A-1B6C-4EFD-B0DB-34DBA0A10849}" type="slidenum">
              <a:rPr lang="en-IE" smtClean="0"/>
              <a:pPr/>
              <a:t>‹#›</a:t>
            </a:fld>
            <a:endParaRPr lang="en-IE"/>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888DA7D-0563-4D0D-BC4C-5FF5F3BD0893}" type="datetime1">
              <a:rPr lang="en-IE" smtClean="0"/>
              <a:pPr/>
              <a:t>15/03/2012</a:t>
            </a:fld>
            <a:endParaRPr lang="en-IE"/>
          </a:p>
        </p:txBody>
      </p:sp>
      <p:sp>
        <p:nvSpPr>
          <p:cNvPr id="3" name="Footer Placeholder 2"/>
          <p:cNvSpPr>
            <a:spLocks noGrp="1"/>
          </p:cNvSpPr>
          <p:nvPr>
            <p:ph type="ftr" sz="quarter" idx="11"/>
          </p:nvPr>
        </p:nvSpPr>
        <p:spPr/>
        <p:txBody>
          <a:bodyPr/>
          <a:lstStyle>
            <a:extLst/>
          </a:lstStyle>
          <a:p>
            <a:endParaRPr lang="en-IE"/>
          </a:p>
        </p:txBody>
      </p:sp>
      <p:sp>
        <p:nvSpPr>
          <p:cNvPr id="4" name="Slide Number Placeholder 3"/>
          <p:cNvSpPr>
            <a:spLocks noGrp="1"/>
          </p:cNvSpPr>
          <p:nvPr>
            <p:ph type="sldNum" sz="quarter" idx="12"/>
          </p:nvPr>
        </p:nvSpPr>
        <p:spPr/>
        <p:txBody>
          <a:bodyPr/>
          <a:lstStyle>
            <a:extLst/>
          </a:lstStyle>
          <a:p>
            <a:fld id="{4F3D8C2A-1B6C-4EFD-B0DB-34DBA0A10849}"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DB6360C-9F8B-4CDA-B9A3-ADD7A3DD12AD}" type="datetime1">
              <a:rPr lang="en-IE" smtClean="0"/>
              <a:pPr/>
              <a:t>15/03/2012</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4F3D8C2A-1B6C-4EFD-B0DB-34DBA0A10849}" type="slidenum">
              <a:rPr lang="en-IE" smtClean="0"/>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56AA34-D72A-42D0-9D81-57EEFC397EDF}" type="datetime1">
              <a:rPr lang="en-IE" smtClean="0"/>
              <a:pPr/>
              <a:t>15/03/2012</a:t>
            </a:fld>
            <a:endParaRPr lang="en-IE"/>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E"/>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F3D8C2A-1B6C-4EFD-B0DB-34DBA0A10849}" type="slidenum">
              <a:rPr lang="en-IE" smtClean="0"/>
              <a:pPr/>
              <a:t>‹#›</a:t>
            </a:fld>
            <a:endParaRPr lang="en-IE"/>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9A6C573-17F2-4337-88D8-038F1E0902DB}" type="datetime1">
              <a:rPr lang="en-IE" smtClean="0"/>
              <a:pPr/>
              <a:t>15/03/2012</a:t>
            </a:fld>
            <a:endParaRPr lang="en-IE"/>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E"/>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F3D8C2A-1B6C-4EFD-B0DB-34DBA0A10849}"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Radix Sort</a:t>
            </a:r>
            <a:endParaRPr lang="en-IE" dirty="0"/>
          </a:p>
        </p:txBody>
      </p:sp>
      <p:sp>
        <p:nvSpPr>
          <p:cNvPr id="3" name="Subtitle 2"/>
          <p:cNvSpPr>
            <a:spLocks noGrp="1"/>
          </p:cNvSpPr>
          <p:nvPr>
            <p:ph type="subTitle" idx="1"/>
          </p:nvPr>
        </p:nvSpPr>
        <p:spPr/>
        <p:txBody>
          <a:bodyPr/>
          <a:lstStyle/>
          <a:p>
            <a:r>
              <a:rPr lang="en-IE" dirty="0" smtClean="0"/>
              <a:t>Des O’ Carroll</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1</a:t>
            </a:fld>
            <a:endParaRPr lang="en-I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400" dirty="0" smtClean="0"/>
              <a:t>Look at the array after each pass – the digits in the position corresponding to the pass are sorted</a:t>
            </a:r>
          </a:p>
          <a:p>
            <a:endParaRPr lang="en-IE" sz="2400" dirty="0" smtClean="0"/>
          </a:p>
          <a:p>
            <a:r>
              <a:rPr lang="en-IE" sz="2400" dirty="0" smtClean="0"/>
              <a:t>Also, the digits in the pass number position are the same as the index of the queue that it is in</a:t>
            </a:r>
            <a:endParaRPr lang="en-IE" sz="2400" dirty="0"/>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10</a:t>
            </a:fld>
            <a:endParaRPr lang="en-I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400" dirty="0" smtClean="0"/>
              <a:t>Algorithm suitable for 3 digit integers</a:t>
            </a:r>
          </a:p>
          <a:p>
            <a:pPr>
              <a:buNone/>
            </a:pPr>
            <a:endParaRPr lang="en-IE" sz="2400" dirty="0" smtClean="0"/>
          </a:p>
          <a:p>
            <a:pPr>
              <a:buNone/>
            </a:pPr>
            <a:r>
              <a:rPr lang="en-IE" sz="1800" dirty="0" err="1" smtClean="0">
                <a:latin typeface="Arial" pitchFamily="34" charset="0"/>
                <a:cs typeface="Arial" pitchFamily="34" charset="0"/>
              </a:rPr>
              <a:t>RadixSort</a:t>
            </a:r>
            <a:r>
              <a:rPr lang="en-IE" sz="1800" dirty="0" smtClean="0">
                <a:latin typeface="Arial" pitchFamily="34" charset="0"/>
                <a:cs typeface="Arial" pitchFamily="34" charset="0"/>
              </a:rPr>
              <a:t>(values, </a:t>
            </a:r>
            <a:r>
              <a:rPr lang="en-IE" sz="1800" dirty="0" err="1" smtClean="0">
                <a:latin typeface="Arial" pitchFamily="34" charset="0"/>
                <a:cs typeface="Arial" pitchFamily="34" charset="0"/>
              </a:rPr>
              <a:t>numValues</a:t>
            </a:r>
            <a:r>
              <a:rPr lang="en-IE" sz="1800" dirty="0" smtClean="0">
                <a:latin typeface="Arial" pitchFamily="34" charset="0"/>
                <a:cs typeface="Arial" pitchFamily="34" charset="0"/>
              </a:rPr>
              <a:t>)</a:t>
            </a:r>
          </a:p>
          <a:p>
            <a:pPr>
              <a:buNone/>
            </a:pPr>
            <a:endParaRPr lang="en-IE" sz="1800" dirty="0" smtClean="0">
              <a:latin typeface="Arial" pitchFamily="34" charset="0"/>
              <a:cs typeface="Arial" pitchFamily="34" charset="0"/>
            </a:endParaRPr>
          </a:p>
          <a:p>
            <a:pPr>
              <a:buNone/>
            </a:pPr>
            <a:r>
              <a:rPr lang="en-IE" sz="1800" dirty="0" smtClean="0">
                <a:latin typeface="Arial" pitchFamily="34" charset="0"/>
                <a:cs typeface="Arial" pitchFamily="34" charset="0"/>
              </a:rPr>
              <a:t>for position going from 1 to 3</a:t>
            </a:r>
          </a:p>
          <a:p>
            <a:pPr>
              <a:buNone/>
            </a:pPr>
            <a:r>
              <a:rPr lang="en-IE" sz="1800" dirty="0" smtClean="0">
                <a:latin typeface="Arial" pitchFamily="34" charset="0"/>
                <a:cs typeface="Arial" pitchFamily="34" charset="0"/>
              </a:rPr>
              <a:t>	for counter going from 0 to numValues-1</a:t>
            </a:r>
          </a:p>
          <a:p>
            <a:pPr>
              <a:buNone/>
            </a:pPr>
            <a:r>
              <a:rPr lang="en-IE" sz="1800" dirty="0" smtClean="0">
                <a:latin typeface="Arial" pitchFamily="34" charset="0"/>
                <a:cs typeface="Arial" pitchFamily="34" charset="0"/>
              </a:rPr>
              <a:t>		Set </a:t>
            </a:r>
            <a:r>
              <a:rPr lang="en-IE" sz="1800" dirty="0" err="1" smtClean="0">
                <a:latin typeface="Arial" pitchFamily="34" charset="0"/>
                <a:cs typeface="Arial" pitchFamily="34" charset="0"/>
              </a:rPr>
              <a:t>whichQueue</a:t>
            </a:r>
            <a:r>
              <a:rPr lang="en-IE" sz="1800" dirty="0" smtClean="0">
                <a:latin typeface="Arial" pitchFamily="34" charset="0"/>
                <a:cs typeface="Arial" pitchFamily="34" charset="0"/>
              </a:rPr>
              <a:t> to digit at position “position” of values[counter]</a:t>
            </a:r>
          </a:p>
          <a:p>
            <a:pPr>
              <a:buNone/>
            </a:pPr>
            <a:r>
              <a:rPr lang="en-IE" sz="1800" dirty="0" smtClean="0">
                <a:latin typeface="Arial" pitchFamily="34" charset="0"/>
                <a:cs typeface="Arial" pitchFamily="34" charset="0"/>
              </a:rPr>
              <a:t>		queues[</a:t>
            </a:r>
            <a:r>
              <a:rPr lang="en-IE" sz="1800" dirty="0" err="1" smtClean="0">
                <a:latin typeface="Arial" pitchFamily="34" charset="0"/>
                <a:cs typeface="Arial" pitchFamily="34" charset="0"/>
              </a:rPr>
              <a:t>whichQueue</a:t>
            </a:r>
            <a:r>
              <a:rPr lang="en-IE" sz="1800" dirty="0" smtClean="0">
                <a:latin typeface="Arial" pitchFamily="34" charset="0"/>
                <a:cs typeface="Arial" pitchFamily="34" charset="0"/>
              </a:rPr>
              <a:t>].</a:t>
            </a:r>
            <a:r>
              <a:rPr lang="en-IE" sz="1800" dirty="0" err="1" smtClean="0">
                <a:latin typeface="Arial" pitchFamily="34" charset="0"/>
                <a:cs typeface="Arial" pitchFamily="34" charset="0"/>
              </a:rPr>
              <a:t>Enqueue</a:t>
            </a:r>
            <a:r>
              <a:rPr lang="en-IE" sz="1800" dirty="0" smtClean="0">
                <a:latin typeface="Arial" pitchFamily="34" charset="0"/>
                <a:cs typeface="Arial" pitchFamily="34" charset="0"/>
              </a:rPr>
              <a:t>(values[counter])</a:t>
            </a:r>
          </a:p>
          <a:p>
            <a:pPr>
              <a:buNone/>
            </a:pPr>
            <a:endParaRPr lang="en-IE" sz="1800" dirty="0" smtClean="0">
              <a:latin typeface="Arial" pitchFamily="34" charset="0"/>
              <a:cs typeface="Arial" pitchFamily="34" charset="0"/>
            </a:endParaRPr>
          </a:p>
          <a:p>
            <a:pPr>
              <a:buNone/>
            </a:pPr>
            <a:r>
              <a:rPr lang="en-IE" sz="1800" dirty="0" smtClean="0">
                <a:latin typeface="Arial" pitchFamily="34" charset="0"/>
                <a:cs typeface="Arial" pitchFamily="34" charset="0"/>
              </a:rPr>
              <a:t>Collect queues</a:t>
            </a:r>
            <a:endParaRPr lang="en-IE" sz="1800" dirty="0">
              <a:latin typeface="Arial" pitchFamily="34" charset="0"/>
              <a:cs typeface="Arial" pitchFamily="34" charset="0"/>
            </a:endParaRPr>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11</a:t>
            </a:fld>
            <a:endParaRPr lang="en-I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400" dirty="0" smtClean="0"/>
              <a:t>Algorithm</a:t>
            </a:r>
          </a:p>
          <a:p>
            <a:pPr>
              <a:buNone/>
            </a:pPr>
            <a:endParaRPr lang="en-IE" sz="2400" dirty="0" smtClean="0"/>
          </a:p>
          <a:p>
            <a:pPr>
              <a:buNone/>
            </a:pPr>
            <a:r>
              <a:rPr lang="en-IE" sz="1800" dirty="0" smtClean="0">
                <a:latin typeface="Arial" pitchFamily="34" charset="0"/>
                <a:cs typeface="Arial" pitchFamily="34" charset="0"/>
              </a:rPr>
              <a:t>Collect queues</a:t>
            </a:r>
          </a:p>
          <a:p>
            <a:pPr>
              <a:buNone/>
            </a:pPr>
            <a:r>
              <a:rPr lang="en-IE" sz="1800" dirty="0" smtClean="0">
                <a:latin typeface="Arial" pitchFamily="34" charset="0"/>
                <a:cs typeface="Arial" pitchFamily="34" charset="0"/>
              </a:rPr>
              <a:t>Set index to 0</a:t>
            </a:r>
          </a:p>
          <a:p>
            <a:pPr>
              <a:buNone/>
            </a:pPr>
            <a:r>
              <a:rPr lang="en-IE" sz="1800" dirty="0" smtClean="0">
                <a:latin typeface="Arial" pitchFamily="34" charset="0"/>
                <a:cs typeface="Arial" pitchFamily="34" charset="0"/>
              </a:rPr>
              <a:t>for counter going from 0 to 9</a:t>
            </a:r>
          </a:p>
          <a:p>
            <a:pPr>
              <a:buNone/>
            </a:pPr>
            <a:r>
              <a:rPr lang="en-IE" sz="1800" dirty="0" smtClean="0">
                <a:latin typeface="Arial" pitchFamily="34" charset="0"/>
                <a:cs typeface="Arial" pitchFamily="34" charset="0"/>
              </a:rPr>
              <a:t>	while </a:t>
            </a:r>
            <a:r>
              <a:rPr lang="en-IE" sz="1800" dirty="0" smtClean="0">
                <a:latin typeface="Arial" pitchFamily="34" charset="0"/>
                <a:cs typeface="Arial" pitchFamily="34" charset="0"/>
              </a:rPr>
              <a:t>not (queues[counter</a:t>
            </a:r>
            <a:r>
              <a:rPr lang="en-IE" sz="1800" dirty="0" smtClean="0">
                <a:latin typeface="Arial" pitchFamily="34" charset="0"/>
                <a:cs typeface="Arial" pitchFamily="34" charset="0"/>
              </a:rPr>
              <a:t>].</a:t>
            </a:r>
            <a:r>
              <a:rPr lang="en-IE" sz="1800" dirty="0" err="1" smtClean="0">
                <a:latin typeface="Arial" pitchFamily="34" charset="0"/>
                <a:cs typeface="Arial" pitchFamily="34" charset="0"/>
              </a:rPr>
              <a:t>isEmpty</a:t>
            </a:r>
            <a:r>
              <a:rPr lang="en-IE" sz="1800" dirty="0" smtClean="0">
                <a:latin typeface="Arial" pitchFamily="34" charset="0"/>
                <a:cs typeface="Arial" pitchFamily="34" charset="0"/>
              </a:rPr>
              <a:t>( </a:t>
            </a:r>
            <a:r>
              <a:rPr lang="en-IE" sz="1800" dirty="0" smtClean="0">
                <a:latin typeface="Arial" pitchFamily="34" charset="0"/>
                <a:cs typeface="Arial" pitchFamily="34" charset="0"/>
              </a:rPr>
              <a:t>))</a:t>
            </a:r>
            <a:endParaRPr lang="en-IE" sz="1800" dirty="0" smtClean="0">
              <a:latin typeface="Arial" pitchFamily="34" charset="0"/>
              <a:cs typeface="Arial" pitchFamily="34" charset="0"/>
            </a:endParaRPr>
          </a:p>
          <a:p>
            <a:pPr>
              <a:buNone/>
            </a:pPr>
            <a:r>
              <a:rPr lang="en-IE" sz="1800" dirty="0" smtClean="0">
                <a:latin typeface="Arial" pitchFamily="34" charset="0"/>
                <a:cs typeface="Arial" pitchFamily="34" charset="0"/>
              </a:rPr>
              <a:t>		queues[counter].</a:t>
            </a:r>
            <a:r>
              <a:rPr lang="en-IE" sz="1800" dirty="0" err="1" smtClean="0">
                <a:latin typeface="Arial" pitchFamily="34" charset="0"/>
                <a:cs typeface="Arial" pitchFamily="34" charset="0"/>
              </a:rPr>
              <a:t>Dequeue</a:t>
            </a:r>
            <a:r>
              <a:rPr lang="en-IE" sz="1800" dirty="0" smtClean="0">
                <a:latin typeface="Arial" pitchFamily="34" charset="0"/>
                <a:cs typeface="Arial" pitchFamily="34" charset="0"/>
              </a:rPr>
              <a:t>(item)</a:t>
            </a:r>
          </a:p>
          <a:p>
            <a:pPr>
              <a:buNone/>
            </a:pPr>
            <a:r>
              <a:rPr lang="en-IE" sz="1800" dirty="0" smtClean="0">
                <a:latin typeface="Arial" pitchFamily="34" charset="0"/>
                <a:cs typeface="Arial" pitchFamily="34" charset="0"/>
              </a:rPr>
              <a:t>		Set values[index] to item</a:t>
            </a:r>
          </a:p>
          <a:p>
            <a:pPr>
              <a:buNone/>
            </a:pPr>
            <a:r>
              <a:rPr lang="en-IE" sz="1800" dirty="0" smtClean="0">
                <a:latin typeface="Arial" pitchFamily="34" charset="0"/>
                <a:cs typeface="Arial" pitchFamily="34" charset="0"/>
              </a:rPr>
              <a:t>		Increment index</a:t>
            </a:r>
            <a:endParaRPr lang="en-IE" sz="1800" dirty="0">
              <a:latin typeface="Arial" pitchFamily="34" charset="0"/>
              <a:cs typeface="Arial" pitchFamily="34" charset="0"/>
            </a:endParaRPr>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12</a:t>
            </a:fld>
            <a:endParaRPr lang="en-I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328592"/>
          </a:xfrm>
        </p:spPr>
        <p:txBody>
          <a:bodyPr>
            <a:noAutofit/>
          </a:bodyPr>
          <a:lstStyle/>
          <a:p>
            <a:pPr>
              <a:buNone/>
            </a:pPr>
            <a:r>
              <a:rPr lang="en-IE" sz="1600" b="1" dirty="0" smtClean="0">
                <a:latin typeface="Arial" pitchFamily="34" charset="0"/>
                <a:cs typeface="Arial" pitchFamily="34" charset="0"/>
              </a:rPr>
              <a:t>#include "</a:t>
            </a:r>
            <a:r>
              <a:rPr lang="en-IE" sz="1600" b="1" dirty="0" err="1" smtClean="0">
                <a:latin typeface="Arial" pitchFamily="34" charset="0"/>
                <a:cs typeface="Arial" pitchFamily="34" charset="0"/>
              </a:rPr>
              <a:t>QueType.h</a:t>
            </a:r>
            <a:r>
              <a:rPr lang="en-IE" sz="1600" b="1" dirty="0" smtClean="0">
                <a:latin typeface="Arial" pitchFamily="34" charset="0"/>
                <a:cs typeface="Arial" pitchFamily="34" charset="0"/>
              </a:rPr>
              <a:t>"</a:t>
            </a:r>
          </a:p>
          <a:p>
            <a:pPr>
              <a:buNone/>
            </a:pPr>
            <a:endParaRPr lang="en-IE" sz="1600" b="1" dirty="0" smtClean="0">
              <a:latin typeface="Arial" pitchFamily="34" charset="0"/>
              <a:cs typeface="Arial" pitchFamily="34" charset="0"/>
            </a:endParaRPr>
          </a:p>
          <a:p>
            <a:pPr>
              <a:buNone/>
            </a:pPr>
            <a:r>
              <a:rPr lang="en-IE" sz="1600" b="1" dirty="0" smtClean="0">
                <a:latin typeface="Arial" pitchFamily="34" charset="0"/>
                <a:cs typeface="Arial" pitchFamily="34" charset="0"/>
              </a:rPr>
              <a:t>template&lt;class </a:t>
            </a:r>
            <a:r>
              <a:rPr lang="en-IE" sz="1600" b="1" dirty="0" err="1" smtClean="0">
                <a:latin typeface="Arial" pitchFamily="34" charset="0"/>
                <a:cs typeface="Arial" pitchFamily="34" charset="0"/>
              </a:rPr>
              <a:t>ItemType</a:t>
            </a:r>
            <a:r>
              <a:rPr lang="en-IE" sz="1600" b="1" dirty="0" smtClean="0">
                <a:latin typeface="Arial" pitchFamily="34" charset="0"/>
                <a:cs typeface="Arial" pitchFamily="34" charset="0"/>
              </a:rPr>
              <a:t>&gt;</a:t>
            </a:r>
          </a:p>
          <a:p>
            <a:pPr>
              <a:buNone/>
            </a:pPr>
            <a:r>
              <a:rPr lang="en-IE" sz="1600" b="1" dirty="0" smtClean="0">
                <a:latin typeface="Arial" pitchFamily="34" charset="0"/>
                <a:cs typeface="Arial" pitchFamily="34" charset="0"/>
              </a:rPr>
              <a:t>void </a:t>
            </a:r>
            <a:r>
              <a:rPr lang="en-IE" sz="1600" b="1" dirty="0" err="1" smtClean="0">
                <a:latin typeface="Arial" pitchFamily="34" charset="0"/>
                <a:cs typeface="Arial" pitchFamily="34" charset="0"/>
              </a:rPr>
              <a:t>RadixSort</a:t>
            </a:r>
            <a:r>
              <a:rPr lang="en-IE" sz="1600" b="1" dirty="0" smtClean="0">
                <a:latin typeface="Arial" pitchFamily="34" charset="0"/>
                <a:cs typeface="Arial" pitchFamily="34" charset="0"/>
              </a:rPr>
              <a:t>(</a:t>
            </a:r>
            <a:r>
              <a:rPr lang="en-IE" sz="1600" b="1" dirty="0" err="1" smtClean="0">
                <a:latin typeface="Arial" pitchFamily="34" charset="0"/>
                <a:cs typeface="Arial" pitchFamily="34" charset="0"/>
              </a:rPr>
              <a:t>ItemType</a:t>
            </a:r>
            <a:r>
              <a:rPr lang="en-IE" sz="1600" b="1" dirty="0" smtClean="0">
                <a:latin typeface="Arial" pitchFamily="34" charset="0"/>
                <a:cs typeface="Arial" pitchFamily="34" charset="0"/>
              </a:rPr>
              <a:t> </a:t>
            </a:r>
            <a:r>
              <a:rPr lang="en-IE" sz="1600" b="1" dirty="0" smtClean="0">
                <a:latin typeface="Arial" pitchFamily="34" charset="0"/>
                <a:cs typeface="Arial" pitchFamily="34" charset="0"/>
              </a:rPr>
              <a:t>values[ ], </a:t>
            </a:r>
            <a:r>
              <a:rPr lang="en-IE" sz="1600" b="1" dirty="0" err="1" smtClean="0">
                <a:latin typeface="Arial" pitchFamily="34" charset="0"/>
                <a:cs typeface="Arial" pitchFamily="34" charset="0"/>
              </a:rPr>
              <a:t>int</a:t>
            </a:r>
            <a:r>
              <a:rPr lang="en-IE" sz="1600" b="1" dirty="0" smtClean="0">
                <a:latin typeface="Arial" pitchFamily="34" charset="0"/>
                <a:cs typeface="Arial" pitchFamily="34" charset="0"/>
              </a:rPr>
              <a:t> </a:t>
            </a:r>
            <a:r>
              <a:rPr lang="en-IE" sz="1600" b="1" dirty="0" err="1" smtClean="0">
                <a:latin typeface="Arial" pitchFamily="34" charset="0"/>
                <a:cs typeface="Arial" pitchFamily="34" charset="0"/>
              </a:rPr>
              <a:t>numValues</a:t>
            </a:r>
            <a:r>
              <a:rPr lang="en-IE" sz="1600" b="1" dirty="0" smtClean="0">
                <a:latin typeface="Arial" pitchFamily="34" charset="0"/>
                <a:cs typeface="Arial" pitchFamily="34" charset="0"/>
              </a:rPr>
              <a:t>,  </a:t>
            </a:r>
            <a:r>
              <a:rPr lang="en-IE" sz="1600" b="1" dirty="0" err="1" smtClean="0">
                <a:latin typeface="Arial" pitchFamily="34" charset="0"/>
                <a:cs typeface="Arial" pitchFamily="34" charset="0"/>
              </a:rPr>
              <a:t>int</a:t>
            </a:r>
            <a:r>
              <a:rPr lang="en-IE" sz="1600" b="1" dirty="0" smtClean="0">
                <a:latin typeface="Arial" pitchFamily="34" charset="0"/>
                <a:cs typeface="Arial" pitchFamily="34" charset="0"/>
              </a:rPr>
              <a:t> </a:t>
            </a:r>
            <a:r>
              <a:rPr lang="en-IE" sz="1600" b="1" dirty="0" err="1" smtClean="0">
                <a:latin typeface="Arial" pitchFamily="34" charset="0"/>
                <a:cs typeface="Arial" pitchFamily="34" charset="0"/>
              </a:rPr>
              <a:t>numPositions</a:t>
            </a:r>
            <a:r>
              <a:rPr lang="en-IE" sz="1600" b="1" dirty="0" smtClean="0">
                <a:latin typeface="Arial" pitchFamily="34" charset="0"/>
                <a:cs typeface="Arial" pitchFamily="34" charset="0"/>
              </a:rPr>
              <a:t>, </a:t>
            </a:r>
            <a:r>
              <a:rPr lang="en-IE" sz="1600" b="1" dirty="0" err="1" smtClean="0">
                <a:latin typeface="Arial" pitchFamily="34" charset="0"/>
                <a:cs typeface="Arial" pitchFamily="34" charset="0"/>
              </a:rPr>
              <a:t>int</a:t>
            </a:r>
            <a:r>
              <a:rPr lang="en-IE" sz="1600" b="1" dirty="0" smtClean="0">
                <a:latin typeface="Arial" pitchFamily="34" charset="0"/>
                <a:cs typeface="Arial" pitchFamily="34" charset="0"/>
              </a:rPr>
              <a:t> radix)</a:t>
            </a:r>
          </a:p>
          <a:p>
            <a:pPr>
              <a:buNone/>
            </a:pPr>
            <a:r>
              <a:rPr lang="en-IE" sz="1600" b="1" dirty="0" smtClean="0">
                <a:latin typeface="Arial" pitchFamily="34" charset="0"/>
                <a:cs typeface="Arial" pitchFamily="34" charset="0"/>
              </a:rPr>
              <a:t>{</a:t>
            </a:r>
          </a:p>
          <a:p>
            <a:pPr>
              <a:buNone/>
            </a:pPr>
            <a:r>
              <a:rPr lang="en-IE" sz="1600" b="1" dirty="0" smtClean="0">
                <a:latin typeface="Arial" pitchFamily="34" charset="0"/>
                <a:cs typeface="Arial" pitchFamily="34" charset="0"/>
              </a:rPr>
              <a:t> 	</a:t>
            </a:r>
            <a:r>
              <a:rPr lang="en-IE" sz="1600" b="1" dirty="0" err="1" smtClean="0">
                <a:latin typeface="Arial" pitchFamily="34" charset="0"/>
                <a:cs typeface="Arial" pitchFamily="34" charset="0"/>
              </a:rPr>
              <a:t>QueType</a:t>
            </a:r>
            <a:r>
              <a:rPr lang="en-IE" sz="1600" b="1" dirty="0" smtClean="0">
                <a:latin typeface="Arial" pitchFamily="34" charset="0"/>
                <a:cs typeface="Arial" pitchFamily="34" charset="0"/>
              </a:rPr>
              <a:t>&lt;</a:t>
            </a:r>
            <a:r>
              <a:rPr lang="en-IE" sz="1600" b="1" dirty="0" err="1" smtClean="0">
                <a:latin typeface="Arial" pitchFamily="34" charset="0"/>
                <a:cs typeface="Arial" pitchFamily="34" charset="0"/>
              </a:rPr>
              <a:t>int</a:t>
            </a:r>
            <a:r>
              <a:rPr lang="en-IE" sz="1600" b="1" dirty="0" smtClean="0">
                <a:latin typeface="Arial" pitchFamily="34" charset="0"/>
                <a:cs typeface="Arial" pitchFamily="34" charset="0"/>
              </a:rPr>
              <a:t>&gt; queues[10];</a:t>
            </a:r>
          </a:p>
          <a:p>
            <a:pPr>
              <a:buNone/>
            </a:pPr>
            <a:r>
              <a:rPr lang="en-IE" sz="1600" b="1" dirty="0" smtClean="0">
                <a:latin typeface="Arial" pitchFamily="34" charset="0"/>
                <a:cs typeface="Arial" pitchFamily="34" charset="0"/>
              </a:rPr>
              <a:t>	</a:t>
            </a:r>
            <a:r>
              <a:rPr lang="en-IE" sz="1600" b="1" dirty="0" err="1" smtClean="0">
                <a:latin typeface="Arial" pitchFamily="34" charset="0"/>
                <a:cs typeface="Arial" pitchFamily="34" charset="0"/>
              </a:rPr>
              <a:t>int</a:t>
            </a:r>
            <a:r>
              <a:rPr lang="en-IE" sz="1600" b="1" dirty="0" smtClean="0">
                <a:latin typeface="Arial" pitchFamily="34" charset="0"/>
                <a:cs typeface="Arial" pitchFamily="34" charset="0"/>
              </a:rPr>
              <a:t> </a:t>
            </a:r>
            <a:r>
              <a:rPr lang="en-IE" sz="1600" b="1" dirty="0" err="1" smtClean="0">
                <a:latin typeface="Arial" pitchFamily="34" charset="0"/>
                <a:cs typeface="Arial" pitchFamily="34" charset="0"/>
              </a:rPr>
              <a:t>whichQueue</a:t>
            </a:r>
            <a:r>
              <a:rPr lang="en-IE" sz="1600" b="1" dirty="0" smtClean="0">
                <a:latin typeface="Arial" pitchFamily="34" charset="0"/>
                <a:cs typeface="Arial" pitchFamily="34" charset="0"/>
              </a:rPr>
              <a:t>;</a:t>
            </a:r>
          </a:p>
          <a:p>
            <a:pPr>
              <a:buNone/>
            </a:pPr>
            <a:endParaRPr lang="en-IE" sz="1600" b="1" dirty="0" smtClean="0">
              <a:latin typeface="Arial" pitchFamily="34" charset="0"/>
              <a:cs typeface="Arial" pitchFamily="34" charset="0"/>
            </a:endParaRPr>
          </a:p>
          <a:p>
            <a:pPr>
              <a:buNone/>
            </a:pPr>
            <a:r>
              <a:rPr lang="fr-FR" sz="1600" b="1" dirty="0" smtClean="0">
                <a:latin typeface="Arial" pitchFamily="34" charset="0"/>
                <a:cs typeface="Arial" pitchFamily="34" charset="0"/>
              </a:rPr>
              <a:t>  	for (</a:t>
            </a:r>
            <a:r>
              <a:rPr lang="fr-FR" sz="1600" b="1" dirty="0" err="1" smtClean="0">
                <a:latin typeface="Arial" pitchFamily="34" charset="0"/>
                <a:cs typeface="Arial" pitchFamily="34" charset="0"/>
              </a:rPr>
              <a:t>int</a:t>
            </a:r>
            <a:r>
              <a:rPr lang="fr-FR" sz="1600" b="1" dirty="0" smtClean="0">
                <a:latin typeface="Arial" pitchFamily="34" charset="0"/>
                <a:cs typeface="Arial" pitchFamily="34" charset="0"/>
              </a:rPr>
              <a:t> position = 1; position &lt;= </a:t>
            </a:r>
            <a:r>
              <a:rPr lang="fr-FR" sz="1600" b="1" dirty="0" err="1" smtClean="0">
                <a:latin typeface="Arial" pitchFamily="34" charset="0"/>
                <a:cs typeface="Arial" pitchFamily="34" charset="0"/>
              </a:rPr>
              <a:t>numPositions</a:t>
            </a:r>
            <a:r>
              <a:rPr lang="fr-FR" sz="1600" b="1" dirty="0" smtClean="0">
                <a:latin typeface="Arial" pitchFamily="34" charset="0"/>
                <a:cs typeface="Arial" pitchFamily="34" charset="0"/>
              </a:rPr>
              <a:t>; position++)</a:t>
            </a:r>
          </a:p>
          <a:p>
            <a:pPr>
              <a:buNone/>
            </a:pPr>
            <a:r>
              <a:rPr lang="en-IE" sz="1600" b="1" dirty="0" smtClean="0">
                <a:latin typeface="Arial" pitchFamily="34" charset="0"/>
                <a:cs typeface="Arial" pitchFamily="34" charset="0"/>
              </a:rPr>
              <a:t>  	{</a:t>
            </a:r>
          </a:p>
          <a:p>
            <a:pPr>
              <a:buNone/>
            </a:pPr>
            <a:r>
              <a:rPr lang="en-IE" sz="1600" b="1" dirty="0" smtClean="0">
                <a:latin typeface="Arial" pitchFamily="34" charset="0"/>
                <a:cs typeface="Arial" pitchFamily="34" charset="0"/>
              </a:rPr>
              <a:t>    		for (</a:t>
            </a:r>
            <a:r>
              <a:rPr lang="en-IE" sz="1600" b="1" dirty="0" err="1" smtClean="0">
                <a:latin typeface="Arial" pitchFamily="34" charset="0"/>
                <a:cs typeface="Arial" pitchFamily="34" charset="0"/>
              </a:rPr>
              <a:t>int</a:t>
            </a:r>
            <a:r>
              <a:rPr lang="en-IE" sz="1600" b="1" dirty="0" smtClean="0">
                <a:latin typeface="Arial" pitchFamily="34" charset="0"/>
                <a:cs typeface="Arial" pitchFamily="34" charset="0"/>
              </a:rPr>
              <a:t> counter = 0; counter &lt; </a:t>
            </a:r>
            <a:r>
              <a:rPr lang="en-IE" sz="1600" b="1" dirty="0" err="1" smtClean="0">
                <a:latin typeface="Arial" pitchFamily="34" charset="0"/>
                <a:cs typeface="Arial" pitchFamily="34" charset="0"/>
              </a:rPr>
              <a:t>numValues</a:t>
            </a:r>
            <a:r>
              <a:rPr lang="en-IE" sz="1600" b="1" dirty="0" smtClean="0">
                <a:latin typeface="Arial" pitchFamily="34" charset="0"/>
                <a:cs typeface="Arial" pitchFamily="34" charset="0"/>
              </a:rPr>
              <a:t>; counter++)</a:t>
            </a:r>
          </a:p>
          <a:p>
            <a:pPr>
              <a:buNone/>
            </a:pPr>
            <a:r>
              <a:rPr lang="en-IE" sz="1600" b="1" dirty="0" smtClean="0">
                <a:latin typeface="Arial" pitchFamily="34" charset="0"/>
                <a:cs typeface="Arial" pitchFamily="34" charset="0"/>
              </a:rPr>
              <a:t>    		{</a:t>
            </a:r>
          </a:p>
          <a:p>
            <a:pPr>
              <a:buNone/>
            </a:pPr>
            <a:r>
              <a:rPr lang="en-IE" sz="1600" b="1" dirty="0" smtClean="0">
                <a:latin typeface="Arial" pitchFamily="34" charset="0"/>
                <a:cs typeface="Arial" pitchFamily="34" charset="0"/>
              </a:rPr>
              <a:t>      		</a:t>
            </a:r>
            <a:r>
              <a:rPr lang="en-IE" sz="1600" b="1" dirty="0" err="1" smtClean="0">
                <a:latin typeface="Arial" pitchFamily="34" charset="0"/>
                <a:cs typeface="Arial" pitchFamily="34" charset="0"/>
              </a:rPr>
              <a:t>whichQueue</a:t>
            </a:r>
            <a:r>
              <a:rPr lang="en-IE" sz="1600" b="1" dirty="0" smtClean="0">
                <a:latin typeface="Arial" pitchFamily="34" charset="0"/>
                <a:cs typeface="Arial" pitchFamily="34" charset="0"/>
              </a:rPr>
              <a:t> = values[counter].</a:t>
            </a:r>
            <a:r>
              <a:rPr lang="en-IE" sz="1600" b="1" dirty="0" err="1" smtClean="0">
                <a:latin typeface="Arial" pitchFamily="34" charset="0"/>
                <a:cs typeface="Arial" pitchFamily="34" charset="0"/>
              </a:rPr>
              <a:t>SubKey</a:t>
            </a:r>
            <a:r>
              <a:rPr lang="en-IE" sz="1600" b="1" dirty="0" smtClean="0">
                <a:latin typeface="Arial" pitchFamily="34" charset="0"/>
                <a:cs typeface="Arial" pitchFamily="34" charset="0"/>
              </a:rPr>
              <a:t>(position);</a:t>
            </a:r>
          </a:p>
          <a:p>
            <a:pPr>
              <a:buNone/>
            </a:pPr>
            <a:r>
              <a:rPr lang="en-IE" sz="1600" b="1" dirty="0" smtClean="0">
                <a:latin typeface="Arial" pitchFamily="34" charset="0"/>
                <a:cs typeface="Arial" pitchFamily="34" charset="0"/>
              </a:rPr>
              <a:t>      		queues[</a:t>
            </a:r>
            <a:r>
              <a:rPr lang="en-IE" sz="1600" b="1" dirty="0" err="1" smtClean="0">
                <a:latin typeface="Arial" pitchFamily="34" charset="0"/>
                <a:cs typeface="Arial" pitchFamily="34" charset="0"/>
              </a:rPr>
              <a:t>whichQueue</a:t>
            </a:r>
            <a:r>
              <a:rPr lang="en-IE" sz="1600" b="1" dirty="0" smtClean="0">
                <a:latin typeface="Arial" pitchFamily="34" charset="0"/>
                <a:cs typeface="Arial" pitchFamily="34" charset="0"/>
              </a:rPr>
              <a:t>].</a:t>
            </a:r>
            <a:r>
              <a:rPr lang="en-IE" sz="1600" b="1" dirty="0" err="1" smtClean="0">
                <a:latin typeface="Arial" pitchFamily="34" charset="0"/>
                <a:cs typeface="Arial" pitchFamily="34" charset="0"/>
              </a:rPr>
              <a:t>Enqueue</a:t>
            </a:r>
            <a:r>
              <a:rPr lang="en-IE" sz="1600" b="1" dirty="0" smtClean="0">
                <a:latin typeface="Arial" pitchFamily="34" charset="0"/>
                <a:cs typeface="Arial" pitchFamily="34" charset="0"/>
              </a:rPr>
              <a:t>(values[counter]);</a:t>
            </a:r>
          </a:p>
          <a:p>
            <a:pPr>
              <a:buNone/>
            </a:pPr>
            <a:r>
              <a:rPr lang="en-IE" sz="1600" b="1" dirty="0" smtClean="0">
                <a:latin typeface="Arial" pitchFamily="34" charset="0"/>
                <a:cs typeface="Arial" pitchFamily="34" charset="0"/>
              </a:rPr>
              <a:t>		}</a:t>
            </a:r>
          </a:p>
          <a:p>
            <a:pPr>
              <a:buNone/>
            </a:pPr>
            <a:r>
              <a:rPr lang="en-IE" sz="1600" b="1" dirty="0" smtClean="0">
                <a:latin typeface="Arial" pitchFamily="34" charset="0"/>
                <a:cs typeface="Arial" pitchFamily="34" charset="0"/>
              </a:rPr>
              <a:t>    		</a:t>
            </a:r>
            <a:r>
              <a:rPr lang="en-IE" sz="1600" b="1" dirty="0" err="1" smtClean="0">
                <a:latin typeface="Arial" pitchFamily="34" charset="0"/>
                <a:cs typeface="Arial" pitchFamily="34" charset="0"/>
              </a:rPr>
              <a:t>CollectQueues</a:t>
            </a:r>
            <a:r>
              <a:rPr lang="en-IE" sz="1600" b="1" dirty="0" smtClean="0">
                <a:latin typeface="Arial" pitchFamily="34" charset="0"/>
                <a:cs typeface="Arial" pitchFamily="34" charset="0"/>
              </a:rPr>
              <a:t>(values, queues, radix);</a:t>
            </a:r>
          </a:p>
          <a:p>
            <a:pPr>
              <a:buNone/>
            </a:pPr>
            <a:r>
              <a:rPr lang="en-IE" sz="1600" b="1" dirty="0" smtClean="0">
                <a:latin typeface="Arial" pitchFamily="34" charset="0"/>
                <a:cs typeface="Arial" pitchFamily="34" charset="0"/>
              </a:rPr>
              <a:t>  	}</a:t>
            </a:r>
          </a:p>
          <a:p>
            <a:pPr>
              <a:buNone/>
            </a:pPr>
            <a:r>
              <a:rPr lang="en-IE" sz="1600" b="1" dirty="0" smtClean="0">
                <a:latin typeface="Arial" pitchFamily="34" charset="0"/>
                <a:cs typeface="Arial" pitchFamily="34" charset="0"/>
              </a:rPr>
              <a:t>}</a:t>
            </a:r>
          </a:p>
          <a:p>
            <a:pPr>
              <a:buNone/>
            </a:pPr>
            <a:endParaRPr lang="en-IE" sz="1400" dirty="0">
              <a:latin typeface="Arial" pitchFamily="34" charset="0"/>
              <a:cs typeface="Arial" pitchFamily="34" charset="0"/>
            </a:endParaRPr>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13</a:t>
            </a:fld>
            <a:endParaRPr lang="en-I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328592"/>
          </a:xfrm>
        </p:spPr>
        <p:txBody>
          <a:bodyPr>
            <a:noAutofit/>
          </a:bodyPr>
          <a:lstStyle/>
          <a:p>
            <a:pPr>
              <a:buNone/>
            </a:pPr>
            <a:r>
              <a:rPr lang="en-IE" sz="1600" b="1" dirty="0" smtClean="0">
                <a:latin typeface="Arial" pitchFamily="34" charset="0"/>
                <a:cs typeface="Arial" pitchFamily="34" charset="0"/>
              </a:rPr>
              <a:t>template&lt;class </a:t>
            </a:r>
            <a:r>
              <a:rPr lang="en-IE" sz="1600" b="1" dirty="0" err="1" smtClean="0">
                <a:latin typeface="Arial" pitchFamily="34" charset="0"/>
                <a:cs typeface="Arial" pitchFamily="34" charset="0"/>
              </a:rPr>
              <a:t>ItemType</a:t>
            </a:r>
            <a:r>
              <a:rPr lang="en-IE" sz="1600" b="1" dirty="0" smtClean="0">
                <a:latin typeface="Arial" pitchFamily="34" charset="0"/>
                <a:cs typeface="Arial" pitchFamily="34" charset="0"/>
              </a:rPr>
              <a:t>&gt;</a:t>
            </a:r>
          </a:p>
          <a:p>
            <a:pPr>
              <a:buNone/>
            </a:pPr>
            <a:r>
              <a:rPr lang="en-IE" sz="1600" b="1" dirty="0" smtClean="0">
                <a:latin typeface="Arial" pitchFamily="34" charset="0"/>
                <a:cs typeface="Arial" pitchFamily="34" charset="0"/>
              </a:rPr>
              <a:t>void </a:t>
            </a:r>
            <a:r>
              <a:rPr lang="en-IE" sz="1600" b="1" dirty="0" err="1" smtClean="0">
                <a:latin typeface="Arial" pitchFamily="34" charset="0"/>
                <a:cs typeface="Arial" pitchFamily="34" charset="0"/>
              </a:rPr>
              <a:t>CollectQueues</a:t>
            </a:r>
            <a:r>
              <a:rPr lang="en-IE" sz="1600" b="1" dirty="0" smtClean="0">
                <a:latin typeface="Arial" pitchFamily="34" charset="0"/>
                <a:cs typeface="Arial" pitchFamily="34" charset="0"/>
              </a:rPr>
              <a:t>(</a:t>
            </a:r>
            <a:r>
              <a:rPr lang="en-IE" sz="1600" b="1" dirty="0" err="1" smtClean="0">
                <a:latin typeface="Arial" pitchFamily="34" charset="0"/>
                <a:cs typeface="Arial" pitchFamily="34" charset="0"/>
              </a:rPr>
              <a:t>ItemType</a:t>
            </a:r>
            <a:r>
              <a:rPr lang="en-IE" sz="1600" b="1" dirty="0" smtClean="0">
                <a:latin typeface="Arial" pitchFamily="34" charset="0"/>
                <a:cs typeface="Arial" pitchFamily="34" charset="0"/>
              </a:rPr>
              <a:t> values[ ], </a:t>
            </a:r>
            <a:r>
              <a:rPr lang="en-IE" sz="1600" b="1" dirty="0" err="1" smtClean="0">
                <a:latin typeface="Arial" pitchFamily="34" charset="0"/>
                <a:cs typeface="Arial" pitchFamily="34" charset="0"/>
              </a:rPr>
              <a:t>QueType</a:t>
            </a:r>
            <a:r>
              <a:rPr lang="en-IE" sz="1600" b="1" dirty="0" smtClean="0">
                <a:latin typeface="Arial" pitchFamily="34" charset="0"/>
                <a:cs typeface="Arial" pitchFamily="34" charset="0"/>
              </a:rPr>
              <a:t>&lt;</a:t>
            </a:r>
            <a:r>
              <a:rPr lang="en-IE" sz="1600" b="1" dirty="0" err="1" smtClean="0">
                <a:latin typeface="Arial" pitchFamily="34" charset="0"/>
                <a:cs typeface="Arial" pitchFamily="34" charset="0"/>
              </a:rPr>
              <a:t>ItemType</a:t>
            </a:r>
            <a:r>
              <a:rPr lang="en-IE" sz="1600" b="1" dirty="0" smtClean="0">
                <a:latin typeface="Arial" pitchFamily="34" charset="0"/>
                <a:cs typeface="Arial" pitchFamily="34" charset="0"/>
              </a:rPr>
              <a:t>&gt; queues[ ], </a:t>
            </a:r>
            <a:r>
              <a:rPr lang="en-IE" sz="1600" b="1" dirty="0" err="1" smtClean="0">
                <a:latin typeface="Arial" pitchFamily="34" charset="0"/>
                <a:cs typeface="Arial" pitchFamily="34" charset="0"/>
              </a:rPr>
              <a:t>int</a:t>
            </a:r>
            <a:r>
              <a:rPr lang="en-IE" sz="1600" b="1" dirty="0" smtClean="0">
                <a:latin typeface="Arial" pitchFamily="34" charset="0"/>
                <a:cs typeface="Arial" pitchFamily="34" charset="0"/>
              </a:rPr>
              <a:t> radix)</a:t>
            </a:r>
          </a:p>
          <a:p>
            <a:pPr>
              <a:buNone/>
            </a:pPr>
            <a:r>
              <a:rPr lang="en-IE" sz="1600" b="1" dirty="0" smtClean="0">
                <a:latin typeface="Arial" pitchFamily="34" charset="0"/>
                <a:cs typeface="Arial" pitchFamily="34" charset="0"/>
              </a:rPr>
              <a:t>{</a:t>
            </a:r>
          </a:p>
          <a:p>
            <a:pPr>
              <a:buNone/>
            </a:pPr>
            <a:r>
              <a:rPr lang="en-IE" sz="1600" b="1" dirty="0" smtClean="0">
                <a:latin typeface="Arial" pitchFamily="34" charset="0"/>
                <a:cs typeface="Arial" pitchFamily="34" charset="0"/>
              </a:rPr>
              <a:t>  	</a:t>
            </a:r>
            <a:r>
              <a:rPr lang="en-IE" sz="1600" b="1" dirty="0" err="1" smtClean="0">
                <a:latin typeface="Arial" pitchFamily="34" charset="0"/>
                <a:cs typeface="Arial" pitchFamily="34" charset="0"/>
              </a:rPr>
              <a:t>int</a:t>
            </a:r>
            <a:r>
              <a:rPr lang="en-IE" sz="1600" b="1" dirty="0" smtClean="0">
                <a:latin typeface="Arial" pitchFamily="34" charset="0"/>
                <a:cs typeface="Arial" pitchFamily="34" charset="0"/>
              </a:rPr>
              <a:t> index = 0;</a:t>
            </a:r>
          </a:p>
          <a:p>
            <a:pPr>
              <a:buNone/>
            </a:pPr>
            <a:r>
              <a:rPr lang="en-IE" sz="1600" b="1" dirty="0" smtClean="0">
                <a:latin typeface="Arial" pitchFamily="34" charset="0"/>
                <a:cs typeface="Arial" pitchFamily="34" charset="0"/>
              </a:rPr>
              <a:t>  	</a:t>
            </a:r>
            <a:r>
              <a:rPr lang="en-IE" sz="1600" b="1" dirty="0" err="1" smtClean="0">
                <a:latin typeface="Arial" pitchFamily="34" charset="0"/>
                <a:cs typeface="Arial" pitchFamily="34" charset="0"/>
              </a:rPr>
              <a:t>ItemType</a:t>
            </a:r>
            <a:r>
              <a:rPr lang="en-IE" sz="1600" b="1" dirty="0" smtClean="0">
                <a:latin typeface="Arial" pitchFamily="34" charset="0"/>
                <a:cs typeface="Arial" pitchFamily="34" charset="0"/>
              </a:rPr>
              <a:t> item;</a:t>
            </a:r>
          </a:p>
          <a:p>
            <a:pPr>
              <a:buNone/>
            </a:pPr>
            <a:endParaRPr lang="en-IE" sz="1600" b="1" dirty="0" smtClean="0">
              <a:latin typeface="Arial" pitchFamily="34" charset="0"/>
              <a:cs typeface="Arial" pitchFamily="34" charset="0"/>
            </a:endParaRPr>
          </a:p>
          <a:p>
            <a:pPr>
              <a:buNone/>
            </a:pPr>
            <a:r>
              <a:rPr lang="en-IE" sz="1600" b="1" dirty="0" smtClean="0">
                <a:latin typeface="Arial" pitchFamily="34" charset="0"/>
                <a:cs typeface="Arial" pitchFamily="34" charset="0"/>
              </a:rPr>
              <a:t>  	for (</a:t>
            </a:r>
            <a:r>
              <a:rPr lang="en-IE" sz="1600" b="1" dirty="0" err="1" smtClean="0">
                <a:latin typeface="Arial" pitchFamily="34" charset="0"/>
                <a:cs typeface="Arial" pitchFamily="34" charset="0"/>
              </a:rPr>
              <a:t>int</a:t>
            </a:r>
            <a:r>
              <a:rPr lang="en-IE" sz="1600" b="1" dirty="0" smtClean="0">
                <a:latin typeface="Arial" pitchFamily="34" charset="0"/>
                <a:cs typeface="Arial" pitchFamily="34" charset="0"/>
              </a:rPr>
              <a:t> counter = 0; counter &lt; radix; counter++)</a:t>
            </a:r>
          </a:p>
          <a:p>
            <a:pPr>
              <a:buNone/>
            </a:pPr>
            <a:r>
              <a:rPr lang="en-IE" sz="1600" b="1" dirty="0" smtClean="0">
                <a:latin typeface="Arial" pitchFamily="34" charset="0"/>
                <a:cs typeface="Arial" pitchFamily="34" charset="0"/>
              </a:rPr>
              <a:t>  	{</a:t>
            </a:r>
          </a:p>
          <a:p>
            <a:pPr>
              <a:buNone/>
            </a:pPr>
            <a:r>
              <a:rPr lang="en-IE" sz="1600" b="1" dirty="0" smtClean="0">
                <a:latin typeface="Arial" pitchFamily="34" charset="0"/>
                <a:cs typeface="Arial" pitchFamily="34" charset="0"/>
              </a:rPr>
              <a:t>    		while (!queues[counter].</a:t>
            </a:r>
            <a:r>
              <a:rPr lang="en-IE" sz="1600" b="1" dirty="0" err="1" smtClean="0">
                <a:latin typeface="Arial" pitchFamily="34" charset="0"/>
                <a:cs typeface="Arial" pitchFamily="34" charset="0"/>
              </a:rPr>
              <a:t>IsEmpty</a:t>
            </a:r>
            <a:r>
              <a:rPr lang="en-IE" sz="1600" b="1" dirty="0" smtClean="0">
                <a:latin typeface="Arial" pitchFamily="34" charset="0"/>
                <a:cs typeface="Arial" pitchFamily="34" charset="0"/>
              </a:rPr>
              <a:t>( ))</a:t>
            </a:r>
          </a:p>
          <a:p>
            <a:pPr>
              <a:buNone/>
            </a:pPr>
            <a:r>
              <a:rPr lang="en-IE" sz="1600" b="1" dirty="0" smtClean="0">
                <a:latin typeface="Arial" pitchFamily="34" charset="0"/>
                <a:cs typeface="Arial" pitchFamily="34" charset="0"/>
              </a:rPr>
              <a:t>    		{</a:t>
            </a:r>
          </a:p>
          <a:p>
            <a:pPr>
              <a:buNone/>
            </a:pPr>
            <a:r>
              <a:rPr lang="en-IE" sz="1600" b="1" dirty="0" smtClean="0">
                <a:latin typeface="Arial" pitchFamily="34" charset="0"/>
                <a:cs typeface="Arial" pitchFamily="34" charset="0"/>
              </a:rPr>
              <a:t>      		queues[counter].</a:t>
            </a:r>
            <a:r>
              <a:rPr lang="en-IE" sz="1600" b="1" dirty="0" err="1" smtClean="0">
                <a:latin typeface="Arial" pitchFamily="34" charset="0"/>
                <a:cs typeface="Arial" pitchFamily="34" charset="0"/>
              </a:rPr>
              <a:t>Dequeue</a:t>
            </a:r>
            <a:r>
              <a:rPr lang="en-IE" sz="1600" b="1" dirty="0" smtClean="0">
                <a:latin typeface="Arial" pitchFamily="34" charset="0"/>
                <a:cs typeface="Arial" pitchFamily="34" charset="0"/>
              </a:rPr>
              <a:t>(item);</a:t>
            </a:r>
          </a:p>
          <a:p>
            <a:pPr>
              <a:buNone/>
            </a:pPr>
            <a:r>
              <a:rPr lang="en-IE" sz="1600" b="1" dirty="0" smtClean="0">
                <a:latin typeface="Arial" pitchFamily="34" charset="0"/>
                <a:cs typeface="Arial" pitchFamily="34" charset="0"/>
              </a:rPr>
              <a:t>      		values[index] = item;</a:t>
            </a:r>
          </a:p>
          <a:p>
            <a:pPr>
              <a:buNone/>
            </a:pPr>
            <a:r>
              <a:rPr lang="en-IE" sz="1600" b="1" dirty="0" smtClean="0">
                <a:latin typeface="Arial" pitchFamily="34" charset="0"/>
                <a:cs typeface="Arial" pitchFamily="34" charset="0"/>
              </a:rPr>
              <a:t>      		index++;</a:t>
            </a:r>
          </a:p>
          <a:p>
            <a:pPr>
              <a:buNone/>
            </a:pPr>
            <a:r>
              <a:rPr lang="en-IE" sz="1600" b="1" dirty="0" smtClean="0">
                <a:latin typeface="Arial" pitchFamily="34" charset="0"/>
                <a:cs typeface="Arial" pitchFamily="34" charset="0"/>
              </a:rPr>
              <a:t>    		}</a:t>
            </a:r>
          </a:p>
          <a:p>
            <a:pPr>
              <a:buNone/>
            </a:pPr>
            <a:r>
              <a:rPr lang="en-IE" sz="1600" b="1" dirty="0" smtClean="0">
                <a:latin typeface="Arial" pitchFamily="34" charset="0"/>
                <a:cs typeface="Arial" pitchFamily="34" charset="0"/>
              </a:rPr>
              <a:t>  	}</a:t>
            </a:r>
          </a:p>
          <a:p>
            <a:pPr>
              <a:buNone/>
            </a:pPr>
            <a:r>
              <a:rPr lang="en-IE" sz="1600" b="1" dirty="0" smtClean="0">
                <a:latin typeface="Arial" pitchFamily="34" charset="0"/>
                <a:cs typeface="Arial" pitchFamily="34" charset="0"/>
              </a:rPr>
              <a:t>}</a:t>
            </a:r>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14</a:t>
            </a:fld>
            <a:endParaRPr lang="en-I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sz="2400" dirty="0" smtClean="0"/>
              <a:t>If the keys are integer values, then the function </a:t>
            </a:r>
            <a:r>
              <a:rPr lang="en-IE" sz="2400" dirty="0" err="1" smtClean="0"/>
              <a:t>SubKey</a:t>
            </a:r>
            <a:r>
              <a:rPr lang="en-IE" sz="2400" dirty="0" smtClean="0"/>
              <a:t>( ) must take the position number and extract the digit in that position</a:t>
            </a:r>
          </a:p>
          <a:p>
            <a:endParaRPr lang="en-IE" sz="2400" dirty="0" smtClean="0"/>
          </a:p>
          <a:p>
            <a:r>
              <a:rPr lang="en-IE" sz="2400" dirty="0" smtClean="0"/>
              <a:t>e.g. Assume </a:t>
            </a:r>
            <a:r>
              <a:rPr lang="en-IE" sz="2400" dirty="0" err="1" smtClean="0"/>
              <a:t>itemKey</a:t>
            </a:r>
            <a:r>
              <a:rPr lang="en-IE" sz="2400" dirty="0" smtClean="0"/>
              <a:t> is 8749</a:t>
            </a:r>
          </a:p>
          <a:p>
            <a:pPr>
              <a:buNone/>
            </a:pPr>
            <a:r>
              <a:rPr lang="en-IE" sz="2400" dirty="0" smtClean="0"/>
              <a:t>Position is 1: itemKey%10		= 9</a:t>
            </a:r>
          </a:p>
          <a:p>
            <a:pPr>
              <a:buNone/>
            </a:pPr>
            <a:r>
              <a:rPr lang="en-IE" sz="2400" dirty="0" smtClean="0"/>
              <a:t>Position is 2: (</a:t>
            </a:r>
            <a:r>
              <a:rPr lang="en-IE" sz="2400" dirty="0" err="1" smtClean="0"/>
              <a:t>itemKey</a:t>
            </a:r>
            <a:r>
              <a:rPr lang="en-IE" sz="2400" dirty="0" smtClean="0"/>
              <a:t>/10) % 10	= 4</a:t>
            </a:r>
          </a:p>
          <a:p>
            <a:pPr>
              <a:buNone/>
            </a:pPr>
            <a:r>
              <a:rPr lang="en-IE" sz="2400" dirty="0" smtClean="0"/>
              <a:t>Position is 3: (</a:t>
            </a:r>
            <a:r>
              <a:rPr lang="en-IE" sz="2400" dirty="0" err="1" smtClean="0"/>
              <a:t>itemKey</a:t>
            </a:r>
            <a:r>
              <a:rPr lang="en-IE" sz="2400" dirty="0" smtClean="0"/>
              <a:t>/100) %10	= 7</a:t>
            </a:r>
          </a:p>
          <a:p>
            <a:pPr>
              <a:buNone/>
            </a:pPr>
            <a:r>
              <a:rPr lang="en-IE" sz="2400" dirty="0" smtClean="0"/>
              <a:t>Position is 4: (itemKey%1000)%10	= 8</a:t>
            </a:r>
          </a:p>
          <a:p>
            <a:pPr>
              <a:buNone/>
            </a:pPr>
            <a:endParaRPr lang="en-IE" sz="2400" dirty="0" smtClean="0"/>
          </a:p>
          <a:p>
            <a:pPr>
              <a:buNone/>
            </a:pPr>
            <a:r>
              <a:rPr lang="en-IE" sz="2400" dirty="0" smtClean="0"/>
              <a:t>Note: as the position no increases, the 2</a:t>
            </a:r>
            <a:r>
              <a:rPr lang="en-IE" sz="2400" baseline="30000" dirty="0" smtClean="0"/>
              <a:t>nd</a:t>
            </a:r>
            <a:r>
              <a:rPr lang="en-IE" sz="2400" dirty="0" smtClean="0"/>
              <a:t> operand of the / operation increase</a:t>
            </a:r>
            <a:endParaRPr lang="en-IE" sz="2400" dirty="0"/>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15</a:t>
            </a:fld>
            <a:endParaRPr lang="en-I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400" dirty="0" smtClean="0"/>
              <a:t>Rewrite the first calculation to match the pattern of the others</a:t>
            </a:r>
          </a:p>
          <a:p>
            <a:pPr>
              <a:buNone/>
            </a:pPr>
            <a:endParaRPr lang="en-IE" sz="2400" dirty="0" smtClean="0"/>
          </a:p>
          <a:p>
            <a:pPr>
              <a:buNone/>
            </a:pPr>
            <a:r>
              <a:rPr lang="en-IE" sz="2400" dirty="0" smtClean="0"/>
              <a:t>Position is 1: (</a:t>
            </a:r>
            <a:r>
              <a:rPr lang="en-IE" sz="2400" dirty="0" err="1" smtClean="0"/>
              <a:t>itemKey</a:t>
            </a:r>
            <a:r>
              <a:rPr lang="en-IE" sz="2400" dirty="0" smtClean="0"/>
              <a:t>/1)%10		= 9</a:t>
            </a:r>
          </a:p>
          <a:p>
            <a:pPr>
              <a:buNone/>
            </a:pPr>
            <a:endParaRPr lang="en-IE" sz="2400" dirty="0" smtClean="0"/>
          </a:p>
          <a:p>
            <a:pPr>
              <a:buNone/>
            </a:pPr>
            <a:r>
              <a:rPr lang="en-IE" sz="2400" dirty="0" smtClean="0"/>
              <a:t>Generalise</a:t>
            </a:r>
          </a:p>
          <a:p>
            <a:pPr>
              <a:buNone/>
            </a:pPr>
            <a:endParaRPr lang="en-IE" sz="2400" dirty="0" smtClean="0"/>
          </a:p>
          <a:p>
            <a:pPr algn="ctr">
              <a:buNone/>
            </a:pPr>
            <a:r>
              <a:rPr lang="en-IE" sz="2400" dirty="0" smtClean="0"/>
              <a:t>Result = (</a:t>
            </a:r>
            <a:r>
              <a:rPr lang="en-IE" sz="2400" dirty="0" err="1" smtClean="0"/>
              <a:t>itemKey</a:t>
            </a:r>
            <a:r>
              <a:rPr lang="en-IE" sz="2400" dirty="0" smtClean="0"/>
              <a:t> / 10</a:t>
            </a:r>
            <a:r>
              <a:rPr lang="en-IE" sz="2400" baseline="30000" dirty="0" smtClean="0"/>
              <a:t>position-1</a:t>
            </a:r>
            <a:r>
              <a:rPr lang="en-IE" sz="2400" dirty="0" smtClean="0"/>
              <a:t>) % 10</a:t>
            </a:r>
          </a:p>
          <a:p>
            <a:pPr>
              <a:buNone/>
            </a:pPr>
            <a:endParaRPr lang="en-IE" sz="2400" dirty="0"/>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16</a:t>
            </a:fld>
            <a:endParaRPr lang="en-I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400" dirty="0" smtClean="0"/>
              <a:t>If the key is alphabetic, then </a:t>
            </a:r>
            <a:r>
              <a:rPr lang="en-IE" sz="2400" dirty="0" err="1" smtClean="0"/>
              <a:t>SubKey</a:t>
            </a:r>
            <a:r>
              <a:rPr lang="en-IE" sz="2400" dirty="0" smtClean="0"/>
              <a:t> must take each character and convert it to a number between 0..25 (if case does not matter) OR 0..51 (if case does matter)</a:t>
            </a:r>
          </a:p>
          <a:p>
            <a:pPr>
              <a:buNone/>
            </a:pPr>
            <a:endParaRPr lang="en-IE" sz="2400" dirty="0"/>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17</a:t>
            </a:fld>
            <a:endParaRPr lang="en-I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E" sz="2400" dirty="0" smtClean="0"/>
              <a:t>Analysis</a:t>
            </a:r>
          </a:p>
          <a:p>
            <a:endParaRPr lang="en-IE" sz="2400" dirty="0" smtClean="0"/>
          </a:p>
          <a:p>
            <a:r>
              <a:rPr lang="en-IE" sz="2400" dirty="0" smtClean="0"/>
              <a:t>The amount of work done by Radix Sort is more complicated than any scenario we have examined so far</a:t>
            </a:r>
          </a:p>
          <a:p>
            <a:endParaRPr lang="en-IE" sz="2400" dirty="0" smtClean="0"/>
          </a:p>
          <a:p>
            <a:r>
              <a:rPr lang="en-IE" sz="2400" dirty="0" smtClean="0"/>
              <a:t>Each item in array is processed </a:t>
            </a:r>
            <a:r>
              <a:rPr lang="en-IE" sz="2400" dirty="0" err="1" smtClean="0"/>
              <a:t>numPositions</a:t>
            </a:r>
            <a:r>
              <a:rPr lang="en-IE" sz="2400" dirty="0" smtClean="0"/>
              <a:t> times</a:t>
            </a:r>
          </a:p>
          <a:p>
            <a:endParaRPr lang="en-IE" sz="2400" dirty="0" smtClean="0"/>
          </a:p>
          <a:p>
            <a:r>
              <a:rPr lang="en-IE" sz="2400" dirty="0" smtClean="0"/>
              <a:t>But It's great when you have a large set of data with keys that are somehow constrained. For example, when you need to order a 1-million array of 64-bit numbers</a:t>
            </a:r>
          </a:p>
          <a:p>
            <a:endParaRPr lang="en-IE" sz="2400" dirty="0" smtClean="0"/>
          </a:p>
          <a:p>
            <a:r>
              <a:rPr lang="en-IE" sz="2400" dirty="0" smtClean="0"/>
              <a:t>Also great for sorting large sets with string keys</a:t>
            </a:r>
          </a:p>
          <a:p>
            <a:pPr>
              <a:buNone/>
            </a:pPr>
            <a:endParaRPr lang="en-IE" sz="2400" dirty="0"/>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18</a:t>
            </a:fld>
            <a:endParaRPr lang="en-I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400" dirty="0" smtClean="0"/>
              <a:t>Not a comparison sort – i.e. Does not compare two items on a list</a:t>
            </a:r>
          </a:p>
          <a:p>
            <a:endParaRPr lang="en-IE" sz="2400" dirty="0" smtClean="0"/>
          </a:p>
          <a:p>
            <a:r>
              <a:rPr lang="en-IE" sz="2400" dirty="0" smtClean="0"/>
              <a:t>Takes an unsorted list as input and outputs a sorted list</a:t>
            </a:r>
          </a:p>
          <a:p>
            <a:endParaRPr lang="en-IE" sz="2400" dirty="0" smtClean="0"/>
          </a:p>
          <a:p>
            <a:r>
              <a:rPr lang="en-IE" sz="2400" dirty="0" smtClean="0"/>
              <a:t>It makes use of the values in the individual keys to order the items</a:t>
            </a:r>
            <a:endParaRPr lang="en-IE" sz="2400" dirty="0"/>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2</a:t>
            </a:fld>
            <a:endParaRPr lang="en-I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400" dirty="0" smtClean="0"/>
              <a:t>The Radix sort divides the values to be sorted into as many subgroups as there are possible alternatives for each position in the key</a:t>
            </a:r>
          </a:p>
          <a:p>
            <a:endParaRPr lang="en-IE" sz="2400" dirty="0" smtClean="0"/>
          </a:p>
          <a:p>
            <a:r>
              <a:rPr lang="en-IE" sz="2400" dirty="0" err="1" smtClean="0"/>
              <a:t>E.g</a:t>
            </a:r>
            <a:r>
              <a:rPr lang="en-IE" sz="2400" dirty="0" smtClean="0"/>
              <a:t> if the key is an integer, each position is a digit and has ten possibilities 0...9</a:t>
            </a:r>
          </a:p>
          <a:p>
            <a:endParaRPr lang="en-IE" sz="2400" dirty="0" smtClean="0"/>
          </a:p>
          <a:p>
            <a:r>
              <a:rPr lang="en-IE" sz="2400" dirty="0" err="1" smtClean="0"/>
              <a:t>E.g</a:t>
            </a:r>
            <a:r>
              <a:rPr lang="en-IE" sz="2400" dirty="0" smtClean="0"/>
              <a:t> if the key is a string (and case does not matter) then each position has 26 possibilities ‘a’ ... ‘z’</a:t>
            </a:r>
          </a:p>
          <a:p>
            <a:endParaRPr lang="en-IE" sz="2400" dirty="0" smtClean="0"/>
          </a:p>
          <a:p>
            <a:r>
              <a:rPr lang="en-IE" sz="2400" dirty="0" smtClean="0"/>
              <a:t>The number of possibilities is called the RADIX</a:t>
            </a:r>
            <a:endParaRPr lang="en-IE" sz="2400" dirty="0"/>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3</a:t>
            </a:fld>
            <a:endParaRPr lang="en-I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sz="2400" dirty="0" smtClean="0"/>
              <a:t>After subdividing the values into radix subgroups, we recombine them into one array, and repeat the process</a:t>
            </a:r>
          </a:p>
          <a:p>
            <a:endParaRPr lang="en-IE" sz="2400" dirty="0" smtClean="0"/>
          </a:p>
          <a:p>
            <a:r>
              <a:rPr lang="en-IE" sz="2400" dirty="0" smtClean="0"/>
              <a:t>If we begin with the least significant position in the key, regroup the values in order, and repeat the process as many times as there are positions in the key, moving one position to the left each time – the array will be sorted when we finish</a:t>
            </a:r>
          </a:p>
          <a:p>
            <a:endParaRPr lang="en-IE" sz="2400" dirty="0" smtClean="0"/>
          </a:p>
          <a:p>
            <a:r>
              <a:rPr lang="en-IE" sz="2400" dirty="0" smtClean="0"/>
              <a:t>Let’s illustrate by sorting an array of 3-digit positive integers</a:t>
            </a:r>
            <a:endParaRPr lang="en-IE" sz="2400" dirty="0"/>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4</a:t>
            </a:fld>
            <a:endParaRPr lang="en-I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400" dirty="0" smtClean="0"/>
              <a:t>Let’s view a key as being made up of one’s, tens, and hundred’s positions</a:t>
            </a:r>
          </a:p>
          <a:p>
            <a:endParaRPr lang="en-IE" sz="2400" dirty="0" smtClean="0"/>
          </a:p>
          <a:p>
            <a:pPr algn="ctr">
              <a:buNone/>
            </a:pPr>
            <a:r>
              <a:rPr lang="en-IE" sz="2400" dirty="0" smtClean="0"/>
              <a:t>	e.g. 762 = 7(x100), 6(x10), 2(x1)</a:t>
            </a:r>
          </a:p>
          <a:p>
            <a:endParaRPr lang="en-IE" sz="2400" dirty="0" smtClean="0"/>
          </a:p>
          <a:p>
            <a:r>
              <a:rPr lang="en-IE" sz="2400" dirty="0" smtClean="0"/>
              <a:t>Let’s refer to these positions as 1, 2, and 3 respectively</a:t>
            </a:r>
          </a:p>
          <a:p>
            <a:endParaRPr lang="en-IE" sz="2400" dirty="0" smtClean="0"/>
          </a:p>
          <a:p>
            <a:r>
              <a:rPr lang="en-IE" sz="2400" dirty="0" smtClean="0"/>
              <a:t>Divide the values into 10 subgroups based on the digit value in position 1</a:t>
            </a:r>
            <a:endParaRPr lang="en-IE" sz="2400" dirty="0"/>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5</a:t>
            </a:fld>
            <a:endParaRPr lang="en-I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400" dirty="0" smtClean="0"/>
              <a:t>Lets create an array of queues (queues[0]...queues[9]) to hold the groups</a:t>
            </a:r>
          </a:p>
          <a:p>
            <a:endParaRPr lang="en-IE" sz="2400" dirty="0" smtClean="0"/>
          </a:p>
          <a:p>
            <a:r>
              <a:rPr lang="en-IE" sz="2400" dirty="0" smtClean="0"/>
              <a:t>All keys with 0 in position 1are </a:t>
            </a:r>
            <a:r>
              <a:rPr lang="en-IE" sz="2400" dirty="0" err="1" smtClean="0"/>
              <a:t>enqueued</a:t>
            </a:r>
            <a:r>
              <a:rPr lang="en-IE" sz="2400" dirty="0" smtClean="0"/>
              <a:t> into queues[0]</a:t>
            </a:r>
          </a:p>
          <a:p>
            <a:endParaRPr lang="en-IE" sz="2400" dirty="0" smtClean="0"/>
          </a:p>
          <a:p>
            <a:r>
              <a:rPr lang="en-IE" sz="2400" dirty="0" smtClean="0"/>
              <a:t>All keys with 1 in position 1are </a:t>
            </a:r>
            <a:r>
              <a:rPr lang="en-IE" sz="2400" dirty="0" err="1" smtClean="0"/>
              <a:t>enqueued</a:t>
            </a:r>
            <a:r>
              <a:rPr lang="en-IE" sz="2400" dirty="0" smtClean="0"/>
              <a:t> into queues[1]</a:t>
            </a:r>
          </a:p>
          <a:p>
            <a:endParaRPr lang="en-IE" sz="2400" dirty="0" smtClean="0"/>
          </a:p>
          <a:p>
            <a:r>
              <a:rPr lang="en-IE" sz="2400" dirty="0" smtClean="0"/>
              <a:t>...and so on</a:t>
            </a:r>
          </a:p>
          <a:p>
            <a:endParaRPr lang="en-IE" sz="2400" dirty="0"/>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6</a:t>
            </a:fld>
            <a:endParaRPr lang="en-I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400" dirty="0" smtClean="0"/>
              <a:t>After the first full pass through the array, collect the subgroups (i.e. the queues) in order – queue 0, 1, 2.....9</a:t>
            </a:r>
          </a:p>
          <a:p>
            <a:endParaRPr lang="en-IE" sz="2400" dirty="0" smtClean="0"/>
          </a:p>
          <a:p>
            <a:r>
              <a:rPr lang="en-IE" sz="2400" dirty="0" smtClean="0"/>
              <a:t>Do the same for the tens position, and then repeat for the hundreds position</a:t>
            </a:r>
          </a:p>
          <a:p>
            <a:endParaRPr lang="en-IE" sz="2400" dirty="0" smtClean="0"/>
          </a:p>
          <a:p>
            <a:r>
              <a:rPr lang="en-IE" sz="2400" dirty="0" smtClean="0"/>
              <a:t>After collecting the queues for the last time, the values in the array will be in order</a:t>
            </a:r>
            <a:endParaRPr lang="en-IE" sz="2400" dirty="0"/>
          </a:p>
        </p:txBody>
      </p:sp>
      <p:sp>
        <p:nvSpPr>
          <p:cNvPr id="3" name="Title 2"/>
          <p:cNvSpPr>
            <a:spLocks noGrp="1"/>
          </p:cNvSpPr>
          <p:nvPr>
            <p:ph type="title"/>
          </p:nvPr>
        </p:nvSpPr>
        <p:spPr/>
        <p:txBody>
          <a:bodyPr/>
          <a:lstStyle/>
          <a:p>
            <a:r>
              <a:rPr lang="en-IE" dirty="0" smtClean="0"/>
              <a:t>Radix Sort</a:t>
            </a:r>
            <a:endParaRPr lang="en-IE" dirty="0"/>
          </a:p>
        </p:txBody>
      </p:sp>
      <p:sp>
        <p:nvSpPr>
          <p:cNvPr id="4" name="Slide Number Placeholder 3"/>
          <p:cNvSpPr>
            <a:spLocks noGrp="1"/>
          </p:cNvSpPr>
          <p:nvPr>
            <p:ph type="sldNum" sz="quarter" idx="12"/>
          </p:nvPr>
        </p:nvSpPr>
        <p:spPr/>
        <p:txBody>
          <a:bodyPr/>
          <a:lstStyle/>
          <a:p>
            <a:fld id="{4F3D8C2A-1B6C-4EFD-B0DB-34DBA0A10849}" type="slidenum">
              <a:rPr lang="en-IE" smtClean="0"/>
              <a:pPr/>
              <a:t>7</a:t>
            </a:fld>
            <a:endParaRPr lang="en-I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ic1.jpg"/>
          <p:cNvPicPr>
            <a:picLocks noGrp="1" noChangeAspect="1"/>
          </p:cNvPicPr>
          <p:nvPr>
            <p:ph idx="1"/>
          </p:nvPr>
        </p:nvPicPr>
        <p:blipFill>
          <a:blip r:embed="rId2" cstate="print"/>
          <a:stretch>
            <a:fillRect/>
          </a:stretch>
        </p:blipFill>
        <p:spPr>
          <a:xfrm>
            <a:off x="323528" y="1340768"/>
            <a:ext cx="8477006" cy="3816424"/>
          </a:xfrm>
        </p:spPr>
      </p:pic>
      <p:sp>
        <p:nvSpPr>
          <p:cNvPr id="3" name="Slide Number Placeholder 2"/>
          <p:cNvSpPr>
            <a:spLocks noGrp="1"/>
          </p:cNvSpPr>
          <p:nvPr>
            <p:ph type="sldNum" sz="quarter" idx="12"/>
          </p:nvPr>
        </p:nvSpPr>
        <p:spPr/>
        <p:txBody>
          <a:bodyPr/>
          <a:lstStyle/>
          <a:p>
            <a:fld id="{4F3D8C2A-1B6C-4EFD-B0DB-34DBA0A10849}" type="slidenum">
              <a:rPr lang="en-IE" smtClean="0"/>
              <a:pPr/>
              <a:t>8</a:t>
            </a:fld>
            <a:endParaRPr lang="en-IE"/>
          </a:p>
        </p:txBody>
      </p:sp>
      <p:sp>
        <p:nvSpPr>
          <p:cNvPr id="4" name="Title 3"/>
          <p:cNvSpPr>
            <a:spLocks noGrp="1"/>
          </p:cNvSpPr>
          <p:nvPr>
            <p:ph type="title"/>
          </p:nvPr>
        </p:nvSpPr>
        <p:spPr/>
        <p:txBody>
          <a:bodyPr/>
          <a:lstStyle/>
          <a:p>
            <a:r>
              <a:rPr lang="en-IE" dirty="0" smtClean="0"/>
              <a:t>Radix Sort</a:t>
            </a:r>
            <a:endParaRPr lang="en-I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3D8C2A-1B6C-4EFD-B0DB-34DBA0A10849}" type="slidenum">
              <a:rPr lang="en-IE" smtClean="0"/>
              <a:pPr/>
              <a:t>9</a:t>
            </a:fld>
            <a:endParaRPr lang="en-IE"/>
          </a:p>
        </p:txBody>
      </p:sp>
      <p:sp>
        <p:nvSpPr>
          <p:cNvPr id="4" name="Title 3"/>
          <p:cNvSpPr>
            <a:spLocks noGrp="1"/>
          </p:cNvSpPr>
          <p:nvPr>
            <p:ph type="title"/>
          </p:nvPr>
        </p:nvSpPr>
        <p:spPr/>
        <p:txBody>
          <a:bodyPr/>
          <a:lstStyle/>
          <a:p>
            <a:r>
              <a:rPr lang="en-IE" dirty="0" smtClean="0"/>
              <a:t>Radix Sort</a:t>
            </a:r>
            <a:endParaRPr lang="en-IE" dirty="0"/>
          </a:p>
        </p:txBody>
      </p:sp>
      <p:pic>
        <p:nvPicPr>
          <p:cNvPr id="7" name="Content Placeholder 6" descr="pic2.jpg"/>
          <p:cNvPicPr>
            <a:picLocks noGrp="1" noChangeAspect="1"/>
          </p:cNvPicPr>
          <p:nvPr>
            <p:ph idx="1"/>
          </p:nvPr>
        </p:nvPicPr>
        <p:blipFill>
          <a:blip r:embed="rId2" cstate="print"/>
          <a:stretch>
            <a:fillRect/>
          </a:stretch>
        </p:blipFill>
        <p:spPr>
          <a:xfrm>
            <a:off x="827583" y="1268760"/>
            <a:ext cx="7984937" cy="446449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144</TotalTime>
  <Words>652</Words>
  <Application>Microsoft Office PowerPoint</Application>
  <PresentationFormat>On-screen Show (4:3)</PresentationFormat>
  <Paragraphs>155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Radix Sort</vt:lpstr>
      <vt:lpstr>Radix Sort</vt:lpstr>
      <vt:lpstr>Radix Sort</vt:lpstr>
      <vt:lpstr>Radix Sort</vt:lpstr>
      <vt:lpstr>Radix Sort</vt:lpstr>
      <vt:lpstr>Radix Sort</vt:lpstr>
      <vt:lpstr>Radix Sort</vt:lpstr>
      <vt:lpstr>Radix Sort</vt:lpstr>
      <vt:lpstr>Radix Sort</vt:lpstr>
      <vt:lpstr>Radix Sort</vt:lpstr>
      <vt:lpstr>Radix Sort</vt:lpstr>
      <vt:lpstr>Radix Sort</vt:lpstr>
      <vt:lpstr>Radix Sort</vt:lpstr>
      <vt:lpstr>Radix Sort</vt:lpstr>
      <vt:lpstr>Radix Sort</vt:lpstr>
      <vt:lpstr>Radix Sort</vt:lpstr>
      <vt:lpstr>Radix Sort</vt:lpstr>
      <vt:lpstr>Radix Sort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dc:creator>
  <cp:lastModifiedBy>Des</cp:lastModifiedBy>
  <cp:revision>19</cp:revision>
  <dcterms:created xsi:type="dcterms:W3CDTF">2012-03-07T19:06:28Z</dcterms:created>
  <dcterms:modified xsi:type="dcterms:W3CDTF">2012-03-15T19:42:46Z</dcterms:modified>
</cp:coreProperties>
</file>