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1"/>
  </p:notesMasterIdLst>
  <p:handoutMasterIdLst>
    <p:handoutMasterId r:id="rId6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84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inley Magale" userId="1c5e4075-b279-4dd3-b19a-5006143e04a8" providerId="ADAL" clId="{AAAB818F-E57F-4641-A7F4-693F4B3609A3}"/>
    <pc:docChg chg="modSld">
      <pc:chgData name="Mckinley Magale" userId="1c5e4075-b279-4dd3-b19a-5006143e04a8" providerId="ADAL" clId="{AAAB818F-E57F-4641-A7F4-693F4B3609A3}" dt="2018-02-26T12:27:24.496" v="27" actId="1038"/>
      <pc:docMkLst>
        <pc:docMk/>
      </pc:docMkLst>
      <pc:sldChg chg="modSp modNotesTx">
        <pc:chgData name="Mckinley Magale" userId="1c5e4075-b279-4dd3-b19a-5006143e04a8" providerId="ADAL" clId="{AAAB818F-E57F-4641-A7F4-693F4B3609A3}" dt="2018-02-26T12:27:24.496" v="27" actId="1038"/>
        <pc:sldMkLst>
          <pc:docMk/>
          <pc:sldMk cId="4116828161" sldId="328"/>
        </pc:sldMkLst>
        <pc:graphicFrameChg chg="mod">
          <ac:chgData name="Mckinley Magale" userId="1c5e4075-b279-4dd3-b19a-5006143e04a8" providerId="ADAL" clId="{AAAB818F-E57F-4641-A7F4-693F4B3609A3}" dt="2018-02-26T12:27:24.496" v="27" actId="1038"/>
          <ac:graphicFrameMkLst>
            <pc:docMk/>
            <pc:sldMk cId="4116828161" sldId="328"/>
            <ac:graphicFrameMk id="6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[index] = array position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5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5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5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6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package" Target="../embeddings/Microsoft_Word_Document49.docx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69225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works with a combo box of names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059313"/>
              </p:ext>
            </p:extLst>
          </p:nvPr>
        </p:nvGraphicFramePr>
        <p:xfrm>
          <a:off x="914400" y="1146175"/>
          <a:ext cx="730091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3" imgW="7301323" imgH="1673586" progId="Word.Document.12">
                  <p:embed/>
                </p:oleObj>
              </mc:Choice>
              <mc:Fallback>
                <p:oleObj name="Document" r:id="rId3" imgW="7301323" imgH="167358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0912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85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group box that contains two radio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41746"/>
              </p:ext>
            </p:extLst>
          </p:nvPr>
        </p:nvGraphicFramePr>
        <p:xfrm>
          <a:off x="914400" y="1065213"/>
          <a:ext cx="724535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3" imgW="7301323" imgH="3634506" progId="Word.Document.12">
                  <p:embed/>
                </p:oleObj>
              </mc:Choice>
              <mc:Fallback>
                <p:oleObj name="Document" r:id="rId3" imgW="7301323" imgH="363450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5213"/>
                        <a:ext cx="7245350" cy="359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02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sets the value of a radio button </a:t>
            </a:r>
            <a:br>
              <a:rPr lang="en-US" dirty="0"/>
            </a:br>
            <a:r>
              <a:rPr lang="en-US" dirty="0"/>
              <a:t>and check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08611"/>
              </p:ext>
            </p:extLst>
          </p:nvPr>
        </p:nvGraphicFramePr>
        <p:xfrm>
          <a:off x="914400" y="1447800"/>
          <a:ext cx="7300912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3" imgW="7301323" imgH="3767730" progId="Word.Document.12">
                  <p:embed/>
                </p:oleObj>
              </mc:Choice>
              <mc:Fallback>
                <p:oleObj name="Document" r:id="rId3" imgW="7301323" imgH="376773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76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9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form in Tab Order view </a:t>
            </a:r>
            <a:br>
              <a:rPr lang="en-US" dirty="0"/>
            </a:br>
            <a:r>
              <a:rPr lang="en-US" dirty="0"/>
              <a:t>before and after the tab order is changed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026" name="Picture 14" descr="10-0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2790825" cy="2647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5" descr="10-0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600200"/>
            <a:ext cx="2800350" cy="2647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63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6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use Tab Order 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57265"/>
              </p:ext>
            </p:extLst>
          </p:nvPr>
        </p:nvGraphicFramePr>
        <p:xfrm>
          <a:off x="990600" y="1066800"/>
          <a:ext cx="7301323" cy="47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3" imgW="7301323" imgH="4759712" progId="Word.Document.12">
                  <p:embed/>
                </p:oleObj>
              </mc:Choice>
              <mc:Fallback>
                <p:oleObj name="Document" r:id="rId3" imgW="7301323" imgH="475971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7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00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Help for the </a:t>
            </a:r>
            <a:r>
              <a:rPr lang="en-US" dirty="0" err="1"/>
              <a:t>DateTimePicker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65" y="1127125"/>
            <a:ext cx="6744335" cy="460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56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 New Item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553200" cy="4323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0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 new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76184"/>
              </p:ext>
            </p:extLst>
          </p:nvPr>
        </p:nvGraphicFramePr>
        <p:xfrm>
          <a:off x="990600" y="106680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3" imgW="7301323" imgH="2233849" progId="Word.Document.12">
                  <p:embed/>
                </p:oleObj>
              </mc:Choice>
              <mc:Fallback>
                <p:oleObj name="Document" r:id="rId3" imgW="7301323" imgH="223384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43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an existing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731214"/>
              </p:ext>
            </p:extLst>
          </p:nvPr>
        </p:nvGraphicFramePr>
        <p:xfrm>
          <a:off x="990600" y="1066800"/>
          <a:ext cx="7301323" cy="41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3" imgW="7301323" imgH="4175325" progId="Word.Document.12">
                  <p:embed/>
                </p:oleObj>
              </mc:Choice>
              <mc:Fallback>
                <p:oleObj name="Document" r:id="rId3" imgW="7301323" imgH="417532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1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43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generated code </a:t>
            </a:r>
            <a:br>
              <a:rPr lang="en-US" dirty="0"/>
            </a:br>
            <a:r>
              <a:rPr lang="en-US" dirty="0"/>
              <a:t>for a new form named </a:t>
            </a:r>
            <a:r>
              <a:rPr lang="en-US" dirty="0" err="1"/>
              <a:t>frmPayment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13488"/>
              </p:ext>
            </p:extLst>
          </p:nvPr>
        </p:nvGraphicFramePr>
        <p:xfrm>
          <a:off x="990600" y="1447800"/>
          <a:ext cx="7300912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3" imgW="7301323" imgH="4452215" progId="Word.Document.12">
                  <p:embed/>
                </p:oleObj>
              </mc:Choice>
              <mc:Fallback>
                <p:oleObj name="Document" r:id="rId3" imgW="7301323" imgH="445221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445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7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67615"/>
              </p:ext>
            </p:extLst>
          </p:nvPr>
        </p:nvGraphicFramePr>
        <p:xfrm>
          <a:off x="995363" y="1065213"/>
          <a:ext cx="7243762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7301323" imgH="4928583" progId="Word.Document.12">
                  <p:embed/>
                </p:oleObj>
              </mc:Choice>
              <mc:Fallback>
                <p:oleObj name="Document" r:id="rId3" imgW="7301323" imgH="4928583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065213"/>
                        <a:ext cx="7243762" cy="488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that’s generated </a:t>
            </a:r>
            <a:br>
              <a:rPr lang="en-US" dirty="0"/>
            </a:br>
            <a:r>
              <a:rPr lang="en-US" dirty="0"/>
              <a:t>for the Load event handler of the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16208"/>
              </p:ext>
            </p:extLst>
          </p:nvPr>
        </p:nvGraphicFramePr>
        <p:xfrm>
          <a:off x="990600" y="1447800"/>
          <a:ext cx="7300912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3" imgW="7301323" imgH="2297581" progId="Word.Document.12">
                  <p:embed/>
                </p:oleObj>
              </mc:Choice>
              <mc:Fallback>
                <p:oleObj name="Document" r:id="rId3" imgW="7301323" imgH="229758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229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6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project that contains two 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71575"/>
            <a:ext cx="6400800" cy="4598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785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change the name of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29379"/>
              </p:ext>
            </p:extLst>
          </p:nvPr>
        </p:nvGraphicFramePr>
        <p:xfrm>
          <a:off x="914400" y="1066800"/>
          <a:ext cx="7301323" cy="411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3" imgW="7301323" imgH="4117714" progId="Word.Document.12">
                  <p:embed/>
                </p:oleObj>
              </mc:Choice>
              <mc:Fallback>
                <p:oleObj name="Document" r:id="rId3" imgW="7301323" imgH="411771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11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95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defines the main entry point </a:t>
            </a:r>
            <a:br>
              <a:rPr lang="en-US" dirty="0"/>
            </a:br>
            <a:r>
              <a:rPr lang="en-US" dirty="0"/>
              <a:t>for an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517062"/>
              </p:ext>
            </p:extLst>
          </p:nvPr>
        </p:nvGraphicFramePr>
        <p:xfrm>
          <a:off x="990600" y="1447800"/>
          <a:ext cx="7300912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3" imgW="7301323" imgH="4525309" progId="Word.Document.12">
                  <p:embed/>
                </p:oleObj>
              </mc:Choice>
              <mc:Fallback>
                <p:oleObj name="Document" r:id="rId3" imgW="7301323" imgH="452530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01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Payment form displayed as a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0-11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1143000"/>
            <a:ext cx="3465195" cy="2377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466975"/>
            <a:ext cx="3492500" cy="3319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75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for creating custom dialog boxes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657435"/>
              </p:ext>
            </p:extLst>
          </p:nvPr>
        </p:nvGraphicFramePr>
        <p:xfrm>
          <a:off x="990600" y="1136536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3" imgW="7301323" imgH="1225664" progId="Word.Document.12">
                  <p:embed/>
                </p:oleObj>
              </mc:Choice>
              <mc:Fallback>
                <p:oleObj name="Document" r:id="rId3" imgW="7301323" imgH="122566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36536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35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 and displays </a:t>
            </a:r>
            <a:br>
              <a:rPr lang="en-US" dirty="0"/>
            </a:br>
            <a:r>
              <a:rPr lang="en-US" dirty="0"/>
              <a:t>a custom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56024"/>
              </p:ext>
            </p:extLst>
          </p:nvPr>
        </p:nvGraphicFramePr>
        <p:xfrm>
          <a:off x="990600" y="1517650"/>
          <a:ext cx="73009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3" imgW="7301323" imgH="921049" progId="Word.Document.12">
                  <p:embed/>
                </p:oleObj>
              </mc:Choice>
              <mc:Fallback>
                <p:oleObj name="Document" r:id="rId3" imgW="7301323" imgH="921049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17650"/>
                        <a:ext cx="7300912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45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enumeration that works with dialog boxes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895383"/>
              </p:ext>
            </p:extLst>
          </p:nvPr>
        </p:nvGraphicFramePr>
        <p:xfrm>
          <a:off x="914400" y="1066800"/>
          <a:ext cx="7301323" cy="334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3" imgW="7301323" imgH="3348613" progId="Word.Document.12">
                  <p:embed/>
                </p:oleObj>
              </mc:Choice>
              <mc:Fallback>
                <p:oleObj name="Document" r:id="rId3" imgW="7301323" imgH="334861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34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297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statement that sets the </a:t>
            </a:r>
            <a:r>
              <a:rPr lang="en-US" dirty="0" err="1"/>
              <a:t>DialogResult</a:t>
            </a:r>
            <a:r>
              <a:rPr lang="en-US" dirty="0"/>
              <a:t> property of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325659"/>
              </p:ext>
            </p:extLst>
          </p:nvPr>
        </p:nvGraphicFramePr>
        <p:xfrm>
          <a:off x="914400" y="1447800"/>
          <a:ext cx="7300912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3" imgW="7301323" imgH="2973785" progId="Word.Document.12">
                  <p:embed/>
                </p:oleObj>
              </mc:Choice>
              <mc:Fallback>
                <p:oleObj name="Document" r:id="rId3" imgW="7301323" imgH="297378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97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22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DialogResult</a:t>
            </a:r>
            <a:r>
              <a:rPr lang="en-US" dirty="0"/>
              <a:t> enumeration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60694"/>
              </p:ext>
            </p:extLst>
          </p:nvPr>
        </p:nvGraphicFramePr>
        <p:xfrm>
          <a:off x="990600" y="1143000"/>
          <a:ext cx="7301323" cy="446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3" imgW="7301323" imgH="4467698" progId="Word.Document.12">
                  <p:embed/>
                </p:oleObj>
              </mc:Choice>
              <mc:Fallback>
                <p:oleObj name="Document" r:id="rId3" imgW="7301323" imgH="446769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467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43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674"/>
              </p:ext>
            </p:extLst>
          </p:nvPr>
        </p:nvGraphicFramePr>
        <p:xfrm>
          <a:off x="990600" y="1143000"/>
          <a:ext cx="7301323" cy="198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7301323" imgH="1981443" progId="Word.Document.12">
                  <p:embed/>
                </p:oleObj>
              </mc:Choice>
              <mc:Fallback>
                <p:oleObj name="Document" r:id="rId3" imgW="7301323" imgH="198144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98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39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use the Tag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893122"/>
              </p:ext>
            </p:extLst>
          </p:nvPr>
        </p:nvGraphicFramePr>
        <p:xfrm>
          <a:off x="990600" y="11136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3" imgW="7301323" imgH="2620200" progId="Word.Document.12">
                  <p:embed/>
                </p:oleObj>
              </mc:Choice>
              <mc:Fallback>
                <p:oleObj name="Document" r:id="rId3" imgW="7301323" imgH="26202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36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79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the Show method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MessageBox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34239"/>
              </p:ext>
            </p:extLst>
          </p:nvPr>
        </p:nvGraphicFramePr>
        <p:xfrm>
          <a:off x="914400" y="1524000"/>
          <a:ext cx="7301323" cy="442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3" imgW="7301323" imgH="4425210" progId="Word.Document.12">
                  <p:embed/>
                </p:oleObj>
              </mc:Choice>
              <mc:Fallback>
                <p:oleObj name="Document" r:id="rId3" imgW="7301323" imgH="442521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442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454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statement that displays a dialog box </a:t>
            </a:r>
            <a:br>
              <a:rPr lang="en-US" dirty="0"/>
            </a:br>
            <a:r>
              <a:rPr lang="en-US" dirty="0"/>
              <a:t>and gets the user response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859485"/>
              </p:ext>
            </p:extLst>
          </p:nvPr>
        </p:nvGraphicFramePr>
        <p:xfrm>
          <a:off x="914400" y="1485347"/>
          <a:ext cx="7301323" cy="400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3" imgW="7301323" imgH="4001413" progId="Word.Document.12">
                  <p:embed/>
                </p:oleObj>
              </mc:Choice>
              <mc:Fallback>
                <p:oleObj name="Document" r:id="rId3" imgW="7301323" imgH="400141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85347"/>
                        <a:ext cx="7301323" cy="4001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459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statement that checks the user response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416634"/>
              </p:ext>
            </p:extLst>
          </p:nvPr>
        </p:nvGraphicFramePr>
        <p:xfrm>
          <a:off x="990600" y="1128713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8713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287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a dialog box </a:t>
            </a:r>
            <a:br>
              <a:rPr lang="en-US" dirty="0"/>
            </a:br>
            <a:r>
              <a:rPr lang="en-US" dirty="0"/>
              <a:t>that cancels the Closing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35439"/>
              </p:ext>
            </p:extLst>
          </p:nvPr>
        </p:nvGraphicFramePr>
        <p:xfrm>
          <a:off x="990600" y="1524000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3" imgW="7301323" imgH="4555194" progId="Word.Document.12">
                  <p:embed/>
                </p:oleObj>
              </mc:Choice>
              <mc:Fallback>
                <p:oleObj name="Document" r:id="rId3" imgW="7301323" imgH="455519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100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that’s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0-1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81125" y="1143000"/>
            <a:ext cx="3648075" cy="1922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642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20" y="1141185"/>
            <a:ext cx="3485715" cy="2390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629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versions of the Payment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1210310"/>
            <a:ext cx="3145155" cy="2980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45" y="1210310"/>
            <a:ext cx="3145155" cy="2980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897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property settings for the Customer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742940"/>
              </p:ext>
            </p:extLst>
          </p:nvPr>
        </p:nvGraphicFramePr>
        <p:xfrm>
          <a:off x="990600" y="1066800"/>
          <a:ext cx="7301323" cy="393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3" imgW="7301323" imgH="3933000" progId="Word.Document.12">
                  <p:embed/>
                </p:oleObj>
              </mc:Choice>
              <mc:Fallback>
                <p:oleObj name="Document" r:id="rId3" imgW="7301323" imgH="39330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93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149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property settings for the Payment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68101"/>
              </p:ext>
            </p:extLst>
          </p:nvPr>
        </p:nvGraphicFramePr>
        <p:xfrm>
          <a:off x="990600" y="1066800"/>
          <a:ext cx="7301323" cy="416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3" imgW="7301323" imgH="4163082" progId="Word.Document.12">
                  <p:embed/>
                </p:oleObj>
              </mc:Choice>
              <mc:Fallback>
                <p:oleObj name="Document" r:id="rId3" imgW="7301323" imgH="416308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163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54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form with five more types of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0-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22705" y="1202055"/>
            <a:ext cx="3554095" cy="33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283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property settings for the Payment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983657"/>
              </p:ext>
            </p:extLst>
          </p:nvPr>
        </p:nvGraphicFramePr>
        <p:xfrm>
          <a:off x="990600" y="1066800"/>
          <a:ext cx="7301323" cy="293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3" imgW="7301323" imgH="2935978" progId="Word.Document.12">
                  <p:embed/>
                </p:oleObj>
              </mc:Choice>
              <mc:Fallback>
                <p:oleObj name="Document" r:id="rId3" imgW="7301323" imgH="293597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935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191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00772"/>
              </p:ext>
            </p:extLst>
          </p:nvPr>
        </p:nvGraphicFramePr>
        <p:xfrm>
          <a:off x="990600" y="11017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17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66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22119"/>
              </p:ext>
            </p:extLst>
          </p:nvPr>
        </p:nvGraphicFramePr>
        <p:xfrm>
          <a:off x="990600" y="11430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3" imgW="7301323" imgH="4491823" progId="Word.Document.12">
                  <p:embed/>
                </p:oleObj>
              </mc:Choice>
              <mc:Fallback>
                <p:oleObj name="Document" r:id="rId3" imgW="7301323" imgH="449182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506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46859"/>
              </p:ext>
            </p:extLst>
          </p:nvPr>
        </p:nvGraphicFramePr>
        <p:xfrm>
          <a:off x="995363" y="1155700"/>
          <a:ext cx="7243762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3" imgW="7301323" imgH="4143999" progId="Word.Document.12">
                  <p:embed/>
                </p:oleObj>
              </mc:Choice>
              <mc:Fallback>
                <p:oleObj name="Document" r:id="rId3" imgW="7301323" imgH="414399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155700"/>
                        <a:ext cx="7243762" cy="398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093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46276"/>
              </p:ext>
            </p:extLst>
          </p:nvPr>
        </p:nvGraphicFramePr>
        <p:xfrm>
          <a:off x="990600" y="11430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769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42950"/>
              </p:ext>
            </p:extLst>
          </p:nvPr>
        </p:nvGraphicFramePr>
        <p:xfrm>
          <a:off x="990600" y="1143000"/>
          <a:ext cx="7300912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3" imgW="7301323" imgH="3339251" progId="Word.Document.12">
                  <p:embed/>
                </p:oleObj>
              </mc:Choice>
              <mc:Fallback>
                <p:oleObj name="Document" r:id="rId3" imgW="7301323" imgH="333925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33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666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416265"/>
              </p:ext>
            </p:extLst>
          </p:nvPr>
        </p:nvGraphicFramePr>
        <p:xfrm>
          <a:off x="990600" y="1143000"/>
          <a:ext cx="7300912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3" imgW="7301323" imgH="3339251" progId="Word.Document.12">
                  <p:embed/>
                </p:oleObj>
              </mc:Choice>
              <mc:Fallback>
                <p:oleObj name="Document" r:id="rId3" imgW="7301323" imgH="333925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33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000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592473"/>
              </p:ext>
            </p:extLst>
          </p:nvPr>
        </p:nvGraphicFramePr>
        <p:xfrm>
          <a:off x="990600" y="1095375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95375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405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636057"/>
              </p:ext>
            </p:extLst>
          </p:nvPr>
        </p:nvGraphicFramePr>
        <p:xfrm>
          <a:off x="990600" y="1139825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3" imgW="7301323" imgH="3661510" progId="Word.Document.12">
                  <p:embed/>
                </p:oleObj>
              </mc:Choice>
              <mc:Fallback>
                <p:oleObj name="Document" r:id="rId3" imgW="7301323" imgH="366151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39825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38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631986"/>
              </p:ext>
            </p:extLst>
          </p:nvPr>
        </p:nvGraphicFramePr>
        <p:xfrm>
          <a:off x="9906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76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2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members of list box </a:t>
            </a:r>
            <a:br>
              <a:rPr lang="en-US" dirty="0"/>
            </a:br>
            <a:r>
              <a:rPr lang="en-US" dirty="0"/>
              <a:t>and combo box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828571"/>
              </p:ext>
            </p:extLst>
          </p:nvPr>
        </p:nvGraphicFramePr>
        <p:xfrm>
          <a:off x="914400" y="1447800"/>
          <a:ext cx="7301323" cy="364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7301323" imgH="3649628" progId="Word.Document.12">
                  <p:embed/>
                </p:oleObj>
              </mc:Choice>
              <mc:Fallback>
                <p:oleObj name="Document" r:id="rId3" imgW="7301323" imgH="364962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649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028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626957"/>
              </p:ext>
            </p:extLst>
          </p:nvPr>
        </p:nvGraphicFramePr>
        <p:xfrm>
          <a:off x="990600" y="1143000"/>
          <a:ext cx="7300912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3" imgW="7301323" imgH="4174244" progId="Word.Document.12">
                  <p:embed/>
                </p:oleObj>
              </mc:Choice>
              <mc:Fallback>
                <p:oleObj name="Document" r:id="rId3" imgW="7301323" imgH="417424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041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17630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3" imgW="7301323" imgH="4872772" progId="Word.Document.12">
                  <p:embed/>
                </p:oleObj>
              </mc:Choice>
              <mc:Fallback>
                <p:oleObj name="Document" r:id="rId3" imgW="7301323" imgH="487277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251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41457"/>
              </p:ext>
            </p:extLst>
          </p:nvPr>
        </p:nvGraphicFramePr>
        <p:xfrm>
          <a:off x="995363" y="1146175"/>
          <a:ext cx="7243762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3" imgW="7301323" imgH="4872772" progId="Word.Document.12">
                  <p:embed/>
                </p:oleObj>
              </mc:Choice>
              <mc:Fallback>
                <p:oleObj name="Document" r:id="rId3" imgW="7301323" imgH="487277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146175"/>
                        <a:ext cx="7243762" cy="482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95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Exercise 10-2	Enhance the Future Value </a:t>
            </a:r>
            <a:br>
              <a:rPr lang="en-US" dirty="0"/>
            </a:br>
            <a:r>
              <a:rPr lang="en-US" dirty="0"/>
              <a:t>                             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88035"/>
              </p:ext>
            </p:extLst>
          </p:nvPr>
        </p:nvGraphicFramePr>
        <p:xfrm>
          <a:off x="990600" y="1524000"/>
          <a:ext cx="7289800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3" imgW="7301323" imgH="3747206" progId="Word.Document.12">
                  <p:embed/>
                </p:oleObj>
              </mc:Choice>
              <mc:Fallback>
                <p:oleObj name="Document" r:id="rId3" imgW="7301323" imgH="374720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289800" cy="372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701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10-1	Convert lengths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263622"/>
              </p:ext>
            </p:extLst>
          </p:nvPr>
        </p:nvGraphicFramePr>
        <p:xfrm>
          <a:off x="990600" y="1143000"/>
          <a:ext cx="7301323" cy="3289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3" imgW="7301323" imgH="3289922" progId="Word.Document.12">
                  <p:embed/>
                </p:oleObj>
              </mc:Choice>
              <mc:Fallback>
                <p:oleObj name="Document" r:id="rId3" imgW="7301323" imgH="328992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289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347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10-2	Process lunch orders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542138"/>
              </p:ext>
            </p:extLst>
          </p:nvPr>
        </p:nvGraphicFramePr>
        <p:xfrm>
          <a:off x="990600" y="1143000"/>
          <a:ext cx="7301323" cy="410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3" imgW="7301323" imgH="4109072" progId="Word.Document.12">
                  <p:embed/>
                </p:oleObj>
              </mc:Choice>
              <mc:Fallback>
                <p:oleObj name="Document" r:id="rId3" imgW="7301323" imgH="410907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109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672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Extra 10-3	Add a second form to an Invoice </a:t>
            </a:r>
            <a:br>
              <a:rPr lang="en-US" dirty="0"/>
            </a:br>
            <a:r>
              <a:rPr lang="en-US" dirty="0"/>
              <a:t>                    Total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54696"/>
              </p:ext>
            </p:extLst>
          </p:nvPr>
        </p:nvGraphicFramePr>
        <p:xfrm>
          <a:off x="990600" y="1524000"/>
          <a:ext cx="7301323" cy="323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3" imgW="7301323" imgH="3232672" progId="Word.Document.12">
                  <p:embed/>
                </p:oleObj>
              </mc:Choice>
              <mc:Fallback>
                <p:oleObj name="Document" r:id="rId3" imgW="7301323" imgH="323267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3232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822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2-2	Maintain student scores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939513"/>
              </p:ext>
            </p:extLst>
          </p:nvPr>
        </p:nvGraphicFramePr>
        <p:xfrm>
          <a:off x="990600" y="1008980"/>
          <a:ext cx="7301323" cy="447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3" imgW="7301323" imgH="4477420" progId="Word.Document.12">
                  <p:embed/>
                </p:oleObj>
              </mc:Choice>
              <mc:Fallback>
                <p:oleObj name="Document" r:id="rId3" imgW="7301323" imgH="447742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08980"/>
                        <a:ext cx="7301323" cy="447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141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2-2	Maintain student scores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67110"/>
              </p:ext>
            </p:extLst>
          </p:nvPr>
        </p:nvGraphicFramePr>
        <p:xfrm>
          <a:off x="990600" y="1143000"/>
          <a:ext cx="7301323" cy="35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3" imgW="7301323" imgH="3537648" progId="Word.Document.12">
                  <p:embed/>
                </p:oleObj>
              </mc:Choice>
              <mc:Fallback>
                <p:oleObj name="Document" r:id="rId3" imgW="7301323" imgH="353764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537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43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2-2	Maintain student scores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60" y="1200785"/>
            <a:ext cx="1971040" cy="1209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1286510"/>
            <a:ext cx="2866390" cy="2447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60" y="2524760"/>
            <a:ext cx="1971040" cy="1209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733374"/>
              </p:ext>
            </p:extLst>
          </p:nvPr>
        </p:nvGraphicFramePr>
        <p:xfrm>
          <a:off x="990600" y="3733800"/>
          <a:ext cx="7301323" cy="88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6" imgW="7301323" imgH="889003" progId="Word.Document.12">
                  <p:embed/>
                </p:oleObj>
              </mc:Choice>
              <mc:Fallback>
                <p:oleObj name="Document" r:id="rId6" imgW="7301323" imgH="889003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7301323" cy="88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11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the Items collection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868787"/>
              </p:ext>
            </p:extLst>
          </p:nvPr>
        </p:nvGraphicFramePr>
        <p:xfrm>
          <a:off x="928277" y="1066800"/>
          <a:ext cx="7301323" cy="268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4" imgW="7301323" imgH="2686092" progId="Word.Document.12">
                  <p:embed/>
                </p:oleObj>
              </mc:Choice>
              <mc:Fallback>
                <p:oleObj name="Document" r:id="rId4" imgW="7301323" imgH="268609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2686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82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loads a combo box with months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10959"/>
              </p:ext>
            </p:extLst>
          </p:nvPr>
        </p:nvGraphicFramePr>
        <p:xfrm>
          <a:off x="990600" y="11191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91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92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loads a combo box with years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24840"/>
              </p:ext>
            </p:extLst>
          </p:nvPr>
        </p:nvGraphicFramePr>
        <p:xfrm>
          <a:off x="990600" y="10668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9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clears and loads a list box</a:t>
            </a:r>
            <a:br>
              <a:rPr lang="en-US" dirty="0"/>
            </a:br>
            <a:r>
              <a:rPr lang="en-US" dirty="0"/>
              <a:t>of credit cards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346371"/>
              </p:ext>
            </p:extLst>
          </p:nvPr>
        </p:nvGraphicFramePr>
        <p:xfrm>
          <a:off x="914400" y="1447800"/>
          <a:ext cx="7301323" cy="349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7301323" imgH="3499481" progId="Word.Document.12">
                  <p:embed/>
                </p:oleObj>
              </mc:Choice>
              <mc:Fallback>
                <p:oleObj name="Document" r:id="rId3" imgW="7301323" imgH="349948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499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69826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1434</Words>
  <Application>Microsoft Office PowerPoint</Application>
  <PresentationFormat>On-screen Show (4:3)</PresentationFormat>
  <Paragraphs>298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Arial Narrow</vt:lpstr>
      <vt:lpstr>Times New Roman</vt:lpstr>
      <vt:lpstr>Master slides_with_titles</vt:lpstr>
      <vt:lpstr>Document</vt:lpstr>
      <vt:lpstr>Chapter 10</vt:lpstr>
      <vt:lpstr>Objectives</vt:lpstr>
      <vt:lpstr>Objectives (cont.)</vt:lpstr>
      <vt:lpstr>A form with five more types of controls</vt:lpstr>
      <vt:lpstr>Common members of list box  and combo box controls</vt:lpstr>
      <vt:lpstr>Common properties of the Items collection</vt:lpstr>
      <vt:lpstr>Code that loads a combo box with months</vt:lpstr>
      <vt:lpstr>Code that loads a combo box with years</vt:lpstr>
      <vt:lpstr>Code that clears and loads a list box of credit cards</vt:lpstr>
      <vt:lpstr>Code that works with a combo box of names</vt:lpstr>
      <vt:lpstr>A group box that contains two radio buttons</vt:lpstr>
      <vt:lpstr>Code that sets the value of a radio button  and check box</vt:lpstr>
      <vt:lpstr>A form in Tab Order view  before and after the tab order is changed</vt:lpstr>
      <vt:lpstr>How to use Tab Order view</vt:lpstr>
      <vt:lpstr>Help for the DateTimePicker control</vt:lpstr>
      <vt:lpstr>The Add New Item dialog box</vt:lpstr>
      <vt:lpstr>How to add a new form</vt:lpstr>
      <vt:lpstr>How to add an existing form</vt:lpstr>
      <vt:lpstr>The generated code  for a new form named frmPayment</vt:lpstr>
      <vt:lpstr>The code that’s generated  for the Load event handler of the form</vt:lpstr>
      <vt:lpstr>A project that contains two forms</vt:lpstr>
      <vt:lpstr>How to change the name of a form</vt:lpstr>
      <vt:lpstr>Code that defines the main entry point  for an application</vt:lpstr>
      <vt:lpstr>The Payment form displayed as a dialog box</vt:lpstr>
      <vt:lpstr>Properties for creating custom dialog boxes</vt:lpstr>
      <vt:lpstr>Code that creates and displays  a custom dialog box</vt:lpstr>
      <vt:lpstr>An enumeration that works with dialog boxes</vt:lpstr>
      <vt:lpstr>A statement that sets the DialogResult property of a form</vt:lpstr>
      <vt:lpstr>How to use the DialogResult enumeration</vt:lpstr>
      <vt:lpstr>How to use the Tag property</vt:lpstr>
      <vt:lpstr>The syntax for the Show method  of the MessageBox class</vt:lpstr>
      <vt:lpstr>A statement that displays a dialog box  and gets the user response</vt:lpstr>
      <vt:lpstr>A statement that checks the user response</vt:lpstr>
      <vt:lpstr>The code for a dialog box  that cancels the Closing event</vt:lpstr>
      <vt:lpstr>The dialog box that’s displayed</vt:lpstr>
      <vt:lpstr>The Customer form</vt:lpstr>
      <vt:lpstr>Two versions of the Payment dialog box</vt:lpstr>
      <vt:lpstr>The property settings for the Customer form</vt:lpstr>
      <vt:lpstr>The property settings for the Payment form</vt:lpstr>
      <vt:lpstr>The property settings for the Payment form</vt:lpstr>
      <vt:lpstr>The code for the Customer form</vt:lpstr>
      <vt:lpstr>The code for the Customer form (cont.)</vt:lpstr>
      <vt:lpstr>The code for the Customer form (cont.)</vt:lpstr>
      <vt:lpstr>The code for the Customer form (cont.)</vt:lpstr>
      <vt:lpstr>The code for the Customer form (cont.)</vt:lpstr>
      <vt:lpstr>The code for the Customer form (cont.)</vt:lpstr>
      <vt:lpstr>The code for the Payment form</vt:lpstr>
      <vt:lpstr>The code for the Payment form (cont.)</vt:lpstr>
      <vt:lpstr>The code for the Payment form (cont.)</vt:lpstr>
      <vt:lpstr>The code for the Payment form (cont.)</vt:lpstr>
      <vt:lpstr>The code for the Payment form (cont.)</vt:lpstr>
      <vt:lpstr>The code for the Payment form (cont.)</vt:lpstr>
      <vt:lpstr>Exercise 10-2 Enhance the Future Value                                application</vt:lpstr>
      <vt:lpstr>Extra 10-1 Convert lengths</vt:lpstr>
      <vt:lpstr>Extra 10-2 Process lunch orders</vt:lpstr>
      <vt:lpstr>Extra 10-3 Add a second form to an Invoice                      Total application</vt:lpstr>
      <vt:lpstr>Project 2-2 Maintain student scores</vt:lpstr>
      <vt:lpstr>Project 2-2 Maintain student scores (cont.)</vt:lpstr>
      <vt:lpstr>Project 2-2 Maintain student scores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Mckinley Magale</cp:lastModifiedBy>
  <cp:revision>13</cp:revision>
  <cp:lastPrinted>2016-01-14T23:03:16Z</cp:lastPrinted>
  <dcterms:created xsi:type="dcterms:W3CDTF">2016-01-14T22:50:19Z</dcterms:created>
  <dcterms:modified xsi:type="dcterms:W3CDTF">2018-02-26T12:27:33Z</dcterms:modified>
</cp:coreProperties>
</file>