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2" r:id="rId8"/>
    <p:sldId id="265" r:id="rId9"/>
    <p:sldId id="267" r:id="rId10"/>
    <p:sldId id="268" r:id="rId11"/>
    <p:sldId id="271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0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4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69617"/>
            <a:ext cx="9753600" cy="3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3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8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3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OO Principles Inheritance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Elizabeth Bourke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61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89" y="1009710"/>
            <a:ext cx="7315200" cy="340093"/>
          </a:xfrm>
        </p:spPr>
        <p:txBody>
          <a:bodyPr/>
          <a:lstStyle/>
          <a:p>
            <a:r>
              <a:rPr lang="en-US" dirty="0"/>
              <a:t>The code for a Book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72987"/>
              </p:ext>
            </p:extLst>
          </p:nvPr>
        </p:nvGraphicFramePr>
        <p:xfrm>
          <a:off x="1816768" y="2105179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7301323" imgH="3259677" progId="Word.Document.12">
                  <p:embed/>
                </p:oleObj>
              </mc:Choice>
              <mc:Fallback>
                <p:oleObj name="Document" r:id="rId3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768" y="2105179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8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89" y="1148111"/>
            <a:ext cx="7315200" cy="340093"/>
          </a:xfrm>
        </p:spPr>
        <p:txBody>
          <a:bodyPr/>
          <a:lstStyle/>
          <a:p>
            <a:r>
              <a:rPr lang="en-US" dirty="0"/>
              <a:t>The code for the Software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5526"/>
              </p:ext>
            </p:extLst>
          </p:nvPr>
        </p:nvGraphicFramePr>
        <p:xfrm>
          <a:off x="1097280" y="2306791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2856403" progId="Word.Document.12">
                  <p:embed/>
                </p:oleObj>
              </mc:Choice>
              <mc:Fallback>
                <p:oleObj name="Document" r:id="rId3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2306791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1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88" y="936595"/>
            <a:ext cx="7432853" cy="531258"/>
          </a:xfrm>
        </p:spPr>
        <p:txBody>
          <a:bodyPr/>
          <a:lstStyle/>
          <a:p>
            <a:r>
              <a:rPr lang="en-US" dirty="0"/>
              <a:t>Three versions of the </a:t>
            </a:r>
            <a:r>
              <a:rPr lang="en-US" dirty="0" err="1"/>
              <a:t>GetDisplayText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9117"/>
              </p:ext>
            </p:extLst>
          </p:nvPr>
        </p:nvGraphicFramePr>
        <p:xfrm>
          <a:off x="1097280" y="2161674"/>
          <a:ext cx="7300912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7301323" imgH="3413785" progId="Word.Document.12">
                  <p:embed/>
                </p:oleObj>
              </mc:Choice>
              <mc:Fallback>
                <p:oleObj name="Document" r:id="rId3" imgW="7301323" imgH="341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2161674"/>
                        <a:ext cx="7300912" cy="341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6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57157"/>
            <a:ext cx="9753600" cy="343043"/>
          </a:xfrm>
        </p:spPr>
        <p:txBody>
          <a:bodyPr/>
          <a:lstStyle/>
          <a:p>
            <a:r>
              <a:rPr lang="en-IE" dirty="0" smtClean="0"/>
              <a:t>Virtual Methods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1" y="1960646"/>
            <a:ext cx="9239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61" y="1274958"/>
            <a:ext cx="7315200" cy="340093"/>
          </a:xfrm>
        </p:spPr>
        <p:txBody>
          <a:bodyPr/>
          <a:lstStyle/>
          <a:p>
            <a:r>
              <a:rPr lang="en-US" dirty="0"/>
              <a:t>Code that uses the overridden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84053"/>
              </p:ext>
            </p:extLst>
          </p:nvPr>
        </p:nvGraphicFramePr>
        <p:xfrm>
          <a:off x="1352299" y="2168860"/>
          <a:ext cx="7243762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13400" imgH="2874670" progId="Word.Document.12">
                  <p:embed/>
                </p:oleObj>
              </mc:Choice>
              <mc:Fallback>
                <p:oleObj name="Document" r:id="rId3" imgW="7313400" imgH="287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299" y="2168860"/>
                        <a:ext cx="7243762" cy="284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7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84009-3903-411D-BE48-23CD599A8E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Inheritance: Definition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inheritance</a:t>
            </a:r>
            <a:r>
              <a:rPr lang="en-US" altLang="en-US" dirty="0"/>
              <a:t>: a parent-child relationship between </a:t>
            </a:r>
            <a:r>
              <a:rPr lang="en-US" altLang="en-US" dirty="0" smtClean="0"/>
              <a:t>classes ..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allows </a:t>
            </a:r>
            <a:r>
              <a:rPr lang="en-US" altLang="en-US" dirty="0"/>
              <a:t>sharing of the behavior of the parent class into its child </a:t>
            </a:r>
            <a:r>
              <a:rPr lang="en-US" altLang="en-US" dirty="0" smtClean="0"/>
              <a:t>classes, </a:t>
            </a:r>
            <a:r>
              <a:rPr lang="en-US" altLang="en-US" sz="2000" dirty="0" smtClean="0"/>
              <a:t>one </a:t>
            </a:r>
            <a:r>
              <a:rPr lang="en-US" altLang="en-US" sz="2000" dirty="0"/>
              <a:t>of the major benefits of object-oriented programming (OOP) is this code sharing between classes through inheritance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child class can add new behavior or override existing behavior from 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1" y="5085349"/>
            <a:ext cx="9340607" cy="4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14E75-F2ED-43C1-9386-EBBABCE7A8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terms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superclass</a:t>
            </a:r>
            <a:r>
              <a:rPr lang="en-US" altLang="en-US" dirty="0"/>
              <a:t>, </a:t>
            </a:r>
            <a:r>
              <a:rPr lang="en-US" altLang="en-US" b="1" dirty="0"/>
              <a:t>base class</a:t>
            </a:r>
            <a:r>
              <a:rPr lang="en-US" altLang="en-US" dirty="0"/>
              <a:t>, </a:t>
            </a:r>
            <a:r>
              <a:rPr lang="en-US" altLang="en-US" b="1" dirty="0"/>
              <a:t>parent class</a:t>
            </a:r>
            <a:r>
              <a:rPr lang="en-US" altLang="en-US" dirty="0"/>
              <a:t>: terms to describe the parent in the relationship, which shares its functionality</a:t>
            </a:r>
          </a:p>
          <a:p>
            <a:endParaRPr lang="en-US" altLang="en-US" dirty="0"/>
          </a:p>
          <a:p>
            <a:r>
              <a:rPr lang="en-US" altLang="en-US" b="1" dirty="0"/>
              <a:t>subclass</a:t>
            </a:r>
            <a:r>
              <a:rPr lang="en-US" altLang="en-US" dirty="0"/>
              <a:t>, </a:t>
            </a:r>
            <a:r>
              <a:rPr lang="en-US" altLang="en-US" b="1" dirty="0"/>
              <a:t>derived class</a:t>
            </a:r>
            <a:r>
              <a:rPr lang="en-US" altLang="en-US" dirty="0"/>
              <a:t>, </a:t>
            </a:r>
            <a:r>
              <a:rPr lang="en-US" altLang="en-US" b="1" dirty="0"/>
              <a:t>child class</a:t>
            </a:r>
            <a:r>
              <a:rPr lang="en-US" altLang="en-US" dirty="0"/>
              <a:t>: terms to describe the child in the relationship, which accepts functionality from its parent</a:t>
            </a:r>
          </a:p>
          <a:p>
            <a:endParaRPr lang="en-US" altLang="en-US" dirty="0"/>
          </a:p>
          <a:p>
            <a:pPr lvl="0"/>
            <a:r>
              <a:rPr lang="en-US" dirty="0"/>
              <a:t>Inheritance implements </a:t>
            </a:r>
            <a:r>
              <a:rPr lang="en-US" i="1" dirty="0"/>
              <a:t>“a-kind-of” </a:t>
            </a:r>
            <a:r>
              <a:rPr lang="en-US" dirty="0"/>
              <a:t>relationship</a:t>
            </a:r>
            <a:endParaRPr lang="en-IE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E" dirty="0"/>
          </a:p>
          <a:p>
            <a:pPr lvl="0"/>
            <a:r>
              <a:rPr lang="en-US" dirty="0"/>
              <a:t>Inheritance means that a class (the </a:t>
            </a:r>
            <a:r>
              <a:rPr lang="en-US" dirty="0">
                <a:solidFill>
                  <a:srgbClr val="FF0000"/>
                </a:solidFill>
              </a:rPr>
              <a:t>derived</a:t>
            </a:r>
            <a:r>
              <a:rPr lang="en-US" dirty="0"/>
              <a:t> class) may be defined that inherits the characteristics (data members and member functions) of a previously defined class (the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class). </a:t>
            </a:r>
            <a:endParaRPr lang="en-IE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34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terms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Inheritance should allow inheritance of private members of the base class. </a:t>
            </a:r>
            <a:endParaRPr lang="en-IE" dirty="0"/>
          </a:p>
          <a:p>
            <a:endParaRPr lang="en-IE" dirty="0"/>
          </a:p>
          <a:p>
            <a:pPr lvl="0"/>
            <a:r>
              <a:rPr lang="en-US" dirty="0"/>
              <a:t>The derived class may define additional data members and add or re-define member functions. 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0"/>
            <a:r>
              <a:rPr lang="en-US" dirty="0"/>
              <a:t>Inheritance is </a:t>
            </a:r>
            <a:r>
              <a:rPr lang="en-US" dirty="0" smtClean="0"/>
              <a:t>implemented </a:t>
            </a:r>
            <a:r>
              <a:rPr lang="en-US" dirty="0"/>
              <a:t>by the mechanism of ‘class derivation’.</a:t>
            </a:r>
            <a:endParaRPr lang="en-IE" dirty="0"/>
          </a:p>
          <a:p>
            <a:endParaRPr lang="en-IE" dirty="0"/>
          </a:p>
          <a:p>
            <a:pPr lvl="0"/>
            <a:r>
              <a:rPr lang="en-GB" dirty="0"/>
              <a:t>In application development a class hierarchy is often defined with the base class forming the root of the hierarchy.</a:t>
            </a:r>
            <a:endParaRPr lang="en-IE" dirty="0"/>
          </a:p>
          <a:p>
            <a:endParaRPr lang="en-IE" dirty="0"/>
          </a:p>
          <a:p>
            <a:pPr lvl="0"/>
            <a:r>
              <a:rPr lang="en-GB" dirty="0"/>
              <a:t>As one moves down through the hierarchy one moves from generalization to specialization.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71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65245"/>
            <a:ext cx="7315200" cy="340093"/>
          </a:xfrm>
        </p:spPr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System.Object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86591"/>
              </p:ext>
            </p:extLst>
          </p:nvPr>
        </p:nvGraphicFramePr>
        <p:xfrm>
          <a:off x="1335506" y="2356933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5506" y="2356933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20917" y="2223083"/>
            <a:ext cx="3632433" cy="227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Supports all classes in the .NET Framework class </a:t>
            </a:r>
            <a:r>
              <a:rPr lang="en-IE" dirty="0" smtClean="0"/>
              <a:t>hierarchy..</a:t>
            </a:r>
          </a:p>
          <a:p>
            <a:pPr algn="ctr"/>
            <a:r>
              <a:rPr lang="en-IE" dirty="0" smtClean="0"/>
              <a:t>All objects are derived from the </a:t>
            </a:r>
            <a:r>
              <a:rPr lang="en-IE" dirty="0" err="1" smtClean="0"/>
              <a:t>System.Object</a:t>
            </a:r>
            <a:r>
              <a:rPr lang="en-IE" dirty="0" smtClean="0"/>
              <a:t> 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69617"/>
            <a:ext cx="9753600" cy="714015"/>
          </a:xfrm>
        </p:spPr>
        <p:txBody>
          <a:bodyPr/>
          <a:lstStyle/>
          <a:p>
            <a:r>
              <a:rPr lang="en-IE" dirty="0" smtClean="0"/>
              <a:t>Product Example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13022"/>
            <a:ext cx="9646895" cy="3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242" y="1920942"/>
            <a:ext cx="7772400" cy="4114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In implementing a class hierarchy, the base class has a set of data members that will be required by objects of any class in the hierarchy.</a:t>
            </a:r>
            <a:endParaRPr lang="en-IE" dirty="0"/>
          </a:p>
          <a:p>
            <a:endParaRPr lang="en-IE" dirty="0"/>
          </a:p>
          <a:p>
            <a:pPr lvl="0"/>
            <a:r>
              <a:rPr lang="en-US" dirty="0"/>
              <a:t>Add these data members as protected. This means that they are public to derived classes, but private to all else.</a:t>
            </a:r>
            <a:endParaRPr lang="en-IE" dirty="0"/>
          </a:p>
          <a:p>
            <a:endParaRPr lang="en-IE" dirty="0"/>
          </a:p>
          <a:p>
            <a:pPr lvl="0"/>
            <a:r>
              <a:rPr lang="en-US" dirty="0"/>
              <a:t>Add </a:t>
            </a:r>
            <a:r>
              <a:rPr lang="en-US" dirty="0" smtClean="0"/>
              <a:t>member </a:t>
            </a:r>
            <a:r>
              <a:rPr lang="en-US" dirty="0"/>
              <a:t>functions that can be used with an object of any class in the hierarchy.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lvl="0"/>
            <a:r>
              <a:rPr lang="en-US" dirty="0"/>
              <a:t>Add implementation code to functions if appropriate or leave undefined.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US" dirty="0"/>
              <a:t>virtual functions - </a:t>
            </a:r>
            <a:r>
              <a:rPr lang="en-US" dirty="0" smtClean="0"/>
              <a:t>If you want a derived class to be able to override one of the members of the base class, you include the virtual keyword on the declaration. 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48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888115"/>
            <a:ext cx="7974531" cy="627864"/>
          </a:xfrm>
        </p:spPr>
        <p:txBody>
          <a:bodyPr/>
          <a:lstStyle/>
          <a:p>
            <a:r>
              <a:rPr lang="en-US" sz="4800" dirty="0"/>
              <a:t>The syntax for creating subclasses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60686"/>
              </p:ext>
            </p:extLst>
          </p:nvPr>
        </p:nvGraphicFramePr>
        <p:xfrm>
          <a:off x="1208077" y="1776663"/>
          <a:ext cx="7300912" cy="409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01323" imgH="4095030" progId="Word.Document.12">
                  <p:embed/>
                </p:oleObj>
              </mc:Choice>
              <mc:Fallback>
                <p:oleObj name="Document" r:id="rId3" imgW="7301323" imgH="4095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77" y="1776663"/>
                        <a:ext cx="7300912" cy="409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7" y="2124255"/>
            <a:ext cx="7058525" cy="2894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137" y="522534"/>
            <a:ext cx="9753600" cy="1052660"/>
          </a:xfrm>
        </p:spPr>
        <p:txBody>
          <a:bodyPr/>
          <a:lstStyle/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sz="5400" dirty="0" smtClean="0"/>
              <a:t>Product base class</a:t>
            </a:r>
            <a:endParaRPr lang="en-IE" sz="5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55232" y="3157848"/>
            <a:ext cx="4065063" cy="7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6803053" y="2124255"/>
            <a:ext cx="3532073" cy="18096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03053" y="2336450"/>
            <a:ext cx="3411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segoe-ui_normal"/>
              </a:rPr>
              <a:t>allow for it to be overridden in a derived </a:t>
            </a:r>
            <a:r>
              <a:rPr lang="en-IE" dirty="0" smtClean="0">
                <a:solidFill>
                  <a:schemeClr val="bg1"/>
                </a:solidFill>
                <a:latin typeface="segoe-ui_normal"/>
              </a:rPr>
              <a:t>class.. Derived class must define use override in function heading .. More later..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19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491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Narrow</vt:lpstr>
      <vt:lpstr>Calibri</vt:lpstr>
      <vt:lpstr>Calibri Light</vt:lpstr>
      <vt:lpstr>segoe-ui_normal</vt:lpstr>
      <vt:lpstr>Times New Roman</vt:lpstr>
      <vt:lpstr>Wingdings</vt:lpstr>
      <vt:lpstr>Retrospect</vt:lpstr>
      <vt:lpstr>Document</vt:lpstr>
      <vt:lpstr>OO Principles Inheritance </vt:lpstr>
      <vt:lpstr>Inheritance: Definition</vt:lpstr>
      <vt:lpstr>Inheritance terms</vt:lpstr>
      <vt:lpstr>Inheritance terms</vt:lpstr>
      <vt:lpstr>Methods of the System.Object class</vt:lpstr>
      <vt:lpstr>Product Example</vt:lpstr>
      <vt:lpstr>Class hierarchy</vt:lpstr>
      <vt:lpstr>The syntax for creating subclasses</vt:lpstr>
      <vt:lpstr> Product base class</vt:lpstr>
      <vt:lpstr>The code for a Book class</vt:lpstr>
      <vt:lpstr>The code for the Software class</vt:lpstr>
      <vt:lpstr>Three versions of the GetDisplayText method</vt:lpstr>
      <vt:lpstr>Virtual Methods</vt:lpstr>
      <vt:lpstr>Code that uses the overridden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Principles</dc:title>
  <dc:creator>Elizabeth.Bourke</dc:creator>
  <cp:lastModifiedBy>Elizabeth.Bourke</cp:lastModifiedBy>
  <cp:revision>35</cp:revision>
  <dcterms:created xsi:type="dcterms:W3CDTF">2017-09-28T14:39:57Z</dcterms:created>
  <dcterms:modified xsi:type="dcterms:W3CDTF">2017-10-03T16:10:37Z</dcterms:modified>
</cp:coreProperties>
</file>